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slideLayouts/slideLayout7.xml" ContentType="application/vnd.openxmlformats-officedocument.presentationml.slideLayout+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3.xml" ContentType="application/vnd.openxmlformats-officedocument.presentationml.notesSlide+xml"/>
  <Override PartName="/ppt/notesSlides/notesSlide2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olors3.xml" ContentType="application/vnd.ms-office.chartcolor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4.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46"/>
  </p:notesMasterIdLst>
  <p:sldIdLst>
    <p:sldId id="256" r:id="rId6"/>
    <p:sldId id="264" r:id="rId7"/>
    <p:sldId id="265" r:id="rId8"/>
    <p:sldId id="312" r:id="rId9"/>
    <p:sldId id="257" r:id="rId10"/>
    <p:sldId id="267" r:id="rId11"/>
    <p:sldId id="311" r:id="rId12"/>
    <p:sldId id="316" r:id="rId13"/>
    <p:sldId id="317" r:id="rId14"/>
    <p:sldId id="313" r:id="rId15"/>
    <p:sldId id="314" r:id="rId16"/>
    <p:sldId id="291" r:id="rId17"/>
    <p:sldId id="295" r:id="rId18"/>
    <p:sldId id="296" r:id="rId19"/>
    <p:sldId id="292" r:id="rId20"/>
    <p:sldId id="293" r:id="rId21"/>
    <p:sldId id="318" r:id="rId22"/>
    <p:sldId id="294" r:id="rId23"/>
    <p:sldId id="259" r:id="rId24"/>
    <p:sldId id="262" r:id="rId25"/>
    <p:sldId id="270" r:id="rId26"/>
    <p:sldId id="269" r:id="rId27"/>
    <p:sldId id="271" r:id="rId28"/>
    <p:sldId id="298" r:id="rId29"/>
    <p:sldId id="299" r:id="rId30"/>
    <p:sldId id="302" r:id="rId31"/>
    <p:sldId id="303" r:id="rId32"/>
    <p:sldId id="320" r:id="rId33"/>
    <p:sldId id="306" r:id="rId34"/>
    <p:sldId id="319" r:id="rId35"/>
    <p:sldId id="308" r:id="rId36"/>
    <p:sldId id="304" r:id="rId37"/>
    <p:sldId id="268" r:id="rId38"/>
    <p:sldId id="305" r:id="rId39"/>
    <p:sldId id="309" r:id="rId40"/>
    <p:sldId id="310" r:id="rId41"/>
    <p:sldId id="260" r:id="rId42"/>
    <p:sldId id="321" r:id="rId43"/>
    <p:sldId id="290" r:id="rId44"/>
    <p:sldId id="301" r:id="rId4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5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1768" autoAdjust="0"/>
  </p:normalViewPr>
  <p:slideViewPr>
    <p:cSldViewPr snapToGrid="0">
      <p:cViewPr varScale="1">
        <p:scale>
          <a:sx n="58" d="100"/>
          <a:sy n="58" d="100"/>
        </p:scale>
        <p:origin x="8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files.kk.lan\staff\samoilan\KIERTOTALOUS_AMK\TP3\ENERGIATEKNIIKKA\OPINTOMATERIAALI_Energia-alan%20kiertotalous\ENERGIA-ALAN%20KIERTOTALOUS\ENERGIALUKUJ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kk.lan\staff\samoilan\KIERTOTALOUS_AMK\TP3\ENERGIATEKNIIKKA\OPINTOMATERIAALI_Energia-alan%20kiertotalous\ENERGIA-ALAN%20KIERTOTALOUS\ENERGIALUKUJ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684615912836472"/>
          <c:y val="0.16659167604049493"/>
          <c:w val="0.54208287554172008"/>
          <c:h val="0.7151543976466029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1B9-4C36-84B6-7BCEE268B0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B9-4C36-84B6-7BCEE268B02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1B9-4C36-84B6-7BCEE268B02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1B9-4C36-84B6-7BCEE268B02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1B9-4C36-84B6-7BCEE268B021}"/>
              </c:ext>
            </c:extLst>
          </c:dPt>
          <c:dLbls>
            <c:dLbl>
              <c:idx val="0"/>
              <c:layout>
                <c:manualLayout>
                  <c:x val="5.8607817554782397E-3"/>
                  <c:y val="4.080119179733406E-2"/>
                </c:manualLayout>
              </c:layout>
              <c:tx>
                <c:rich>
                  <a:bodyPr/>
                  <a:lstStyle/>
                  <a:p>
                    <a:fld id="{0EA82398-077A-45E2-ADC9-6AA93E39818C}" type="CATEGORYNAME">
                      <a:rPr lang="en-US"/>
                      <a:pPr/>
                      <a:t>[CATEGORY NAME]</a:t>
                    </a:fld>
                    <a:r>
                      <a:rPr lang="en-US" baseline="0"/>
                      <a:t>
</a:t>
                    </a:r>
                    <a:fld id="{85E4262E-10D5-42FC-914E-C696318E3485}" type="PERCENTAGE">
                      <a:rPr lang="en-US" baseline="0"/>
                      <a:pPr/>
                      <a:t>[PERCENTAGE]</a:t>
                    </a:fld>
                    <a:endParaRPr lang="en-US" baseline="0"/>
                  </a:p>
                </c:rich>
              </c:tx>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1B9-4C36-84B6-7BCEE268B0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1"/>
            <c:showSerName val="0"/>
            <c:showPercent val="1"/>
            <c:showBubbleSize val="0"/>
            <c:showLeaderLines val="0"/>
            <c:extLst>
              <c:ext xmlns:c15="http://schemas.microsoft.com/office/drawing/2012/chart" uri="{CE6537A1-D6FC-4f65-9D91-7224C49458BB}"/>
            </c:extLst>
          </c:dLbls>
          <c:cat>
            <c:strRef>
              <c:f>'EUn loppuenergian kulutus'!$B$33:$B$37</c:f>
              <c:strCache>
                <c:ptCount val="5"/>
                <c:pt idx="0">
                  <c:v>Teollisuus</c:v>
                </c:pt>
                <c:pt idx="1">
                  <c:v>Liikenne</c:v>
                </c:pt>
                <c:pt idx="2">
                  <c:v>Palvelut</c:v>
                </c:pt>
                <c:pt idx="3">
                  <c:v>Asuminen</c:v>
                </c:pt>
                <c:pt idx="4">
                  <c:v>Muut</c:v>
                </c:pt>
              </c:strCache>
            </c:strRef>
          </c:cat>
          <c:val>
            <c:numRef>
              <c:f>'EUn loppuenergian kulutus'!$C$33:$C$37</c:f>
              <c:numCache>
                <c:formatCode>General</c:formatCode>
                <c:ptCount val="5"/>
                <c:pt idx="0">
                  <c:v>276.8</c:v>
                </c:pt>
                <c:pt idx="1">
                  <c:v>367.3</c:v>
                </c:pt>
                <c:pt idx="2">
                  <c:v>150</c:v>
                </c:pt>
                <c:pt idx="3">
                  <c:v>284.8</c:v>
                </c:pt>
                <c:pt idx="4">
                  <c:v>28.8</c:v>
                </c:pt>
              </c:numCache>
            </c:numRef>
          </c:val>
          <c:extLst>
            <c:ext xmlns:c16="http://schemas.microsoft.com/office/drawing/2014/chart" uri="{C3380CC4-5D6E-409C-BE32-E72D297353CC}">
              <c16:uniqueId val="{0000000A-C1B9-4C36-84B6-7BCEE268B02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5C0-463E-881C-FAFC66F29EA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5C0-463E-881C-FAFC66F29EA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5C0-463E-881C-FAFC66F29EA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5C0-463E-881C-FAFC66F29EA1}"/>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5C0-463E-881C-FAFC66F29EA1}"/>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5C0-463E-881C-FAFC66F29EA1}"/>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45C0-463E-881C-FAFC66F29EA1}"/>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45C0-463E-881C-FAFC66F29EA1}"/>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45C0-463E-881C-FAFC66F29EA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i-FI"/>
                </a:p>
              </c:txPr>
              <c:dLblPos val="outEnd"/>
              <c:showLegendKey val="0"/>
              <c:showVal val="0"/>
              <c:showCatName val="1"/>
              <c:showSerName val="0"/>
              <c:showPercent val="1"/>
              <c:showBubbleSize val="0"/>
              <c:extLst>
                <c:ext xmlns:c16="http://schemas.microsoft.com/office/drawing/2014/chart" uri="{C3380CC4-5D6E-409C-BE32-E72D297353CC}">
                  <c16:uniqueId val="{00000001-45C0-463E-881C-FAFC66F29EA1}"/>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i-FI"/>
                </a:p>
              </c:txPr>
              <c:dLblPos val="outEnd"/>
              <c:showLegendKey val="0"/>
              <c:showVal val="0"/>
              <c:showCatName val="1"/>
              <c:showSerName val="0"/>
              <c:showPercent val="1"/>
              <c:showBubbleSize val="0"/>
              <c:extLst>
                <c:ext xmlns:c16="http://schemas.microsoft.com/office/drawing/2014/chart" uri="{C3380CC4-5D6E-409C-BE32-E72D297353CC}">
                  <c16:uniqueId val="{00000003-45C0-463E-881C-FAFC66F29EA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i-FI"/>
                </a:p>
              </c:txPr>
              <c:dLblPos val="outEnd"/>
              <c:showLegendKey val="0"/>
              <c:showVal val="0"/>
              <c:showCatName val="1"/>
              <c:showSerName val="0"/>
              <c:showPercent val="1"/>
              <c:showBubbleSize val="0"/>
              <c:extLst>
                <c:ext xmlns:c16="http://schemas.microsoft.com/office/drawing/2014/chart" uri="{C3380CC4-5D6E-409C-BE32-E72D297353CC}">
                  <c16:uniqueId val="{00000005-45C0-463E-881C-FAFC66F29EA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i-FI"/>
                </a:p>
              </c:txPr>
              <c:dLblPos val="outEnd"/>
              <c:showLegendKey val="0"/>
              <c:showVal val="0"/>
              <c:showCatName val="1"/>
              <c:showSerName val="0"/>
              <c:showPercent val="1"/>
              <c:showBubbleSize val="0"/>
              <c:extLst>
                <c:ext xmlns:c16="http://schemas.microsoft.com/office/drawing/2014/chart" uri="{C3380CC4-5D6E-409C-BE32-E72D297353CC}">
                  <c16:uniqueId val="{00000007-45C0-463E-881C-FAFC66F29EA1}"/>
                </c:ext>
              </c:extLst>
            </c:dLbl>
            <c:dLbl>
              <c:idx val="4"/>
              <c:layout>
                <c:manualLayout>
                  <c:x val="-1.8055555555555543E-2"/>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fi-FI"/>
                </a:p>
              </c:txPr>
              <c:dLblPos val="bestFit"/>
              <c:showLegendKey val="0"/>
              <c:showVal val="0"/>
              <c:showCatName val="1"/>
              <c:showSerName val="0"/>
              <c:showPercent val="1"/>
              <c:showBubbleSize val="0"/>
              <c:extLst>
                <c:ext xmlns:c15="http://schemas.microsoft.com/office/drawing/2012/chart" uri="{CE6537A1-D6FC-4f65-9D91-7224C49458BB}">
                  <c15:layout>
                    <c:manualLayout>
                      <c:w val="0.22061111111111115"/>
                      <c:h val="0.18340296004666085"/>
                    </c:manualLayout>
                  </c15:layout>
                </c:ext>
                <c:ext xmlns:c16="http://schemas.microsoft.com/office/drawing/2014/chart" uri="{C3380CC4-5D6E-409C-BE32-E72D297353CC}">
                  <c16:uniqueId val="{00000009-45C0-463E-881C-FAFC66F29EA1}"/>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fi-FI"/>
                </a:p>
              </c:txPr>
              <c:dLblPos val="outEnd"/>
              <c:showLegendKey val="0"/>
              <c:showVal val="0"/>
              <c:showCatName val="1"/>
              <c:showSerName val="0"/>
              <c:showPercent val="1"/>
              <c:showBubbleSize val="0"/>
              <c:extLst>
                <c:ext xmlns:c16="http://schemas.microsoft.com/office/drawing/2014/chart" uri="{C3380CC4-5D6E-409C-BE32-E72D297353CC}">
                  <c16:uniqueId val="{0000000B-45C0-463E-881C-FAFC66F29EA1}"/>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fi-FI"/>
                </a:p>
              </c:txPr>
              <c:dLblPos val="outEnd"/>
              <c:showLegendKey val="0"/>
              <c:showVal val="0"/>
              <c:showCatName val="1"/>
              <c:showSerName val="0"/>
              <c:showPercent val="1"/>
              <c:showBubbleSize val="0"/>
              <c:extLst>
                <c:ext xmlns:c16="http://schemas.microsoft.com/office/drawing/2014/chart" uri="{C3380CC4-5D6E-409C-BE32-E72D297353CC}">
                  <c16:uniqueId val="{0000000D-45C0-463E-881C-FAFC66F29EA1}"/>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fi-FI"/>
                </a:p>
              </c:txPr>
              <c:dLblPos val="outEnd"/>
              <c:showLegendKey val="0"/>
              <c:showVal val="0"/>
              <c:showCatName val="1"/>
              <c:showSerName val="0"/>
              <c:showPercent val="1"/>
              <c:showBubbleSize val="0"/>
              <c:extLst>
                <c:ext xmlns:c16="http://schemas.microsoft.com/office/drawing/2014/chart" uri="{C3380CC4-5D6E-409C-BE32-E72D297353CC}">
                  <c16:uniqueId val="{0000000F-45C0-463E-881C-FAFC66F29EA1}"/>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fi-FI"/>
                </a:p>
              </c:txPr>
              <c:dLblPos val="outEnd"/>
              <c:showLegendKey val="0"/>
              <c:showVal val="0"/>
              <c:showCatName val="1"/>
              <c:showSerName val="0"/>
              <c:showPercent val="1"/>
              <c:showBubbleSize val="0"/>
              <c:extLst>
                <c:ext xmlns:c16="http://schemas.microsoft.com/office/drawing/2014/chart" uri="{C3380CC4-5D6E-409C-BE32-E72D297353CC}">
                  <c16:uniqueId val="{00000011-45C0-463E-881C-FAFC66F29EA1}"/>
                </c:ext>
              </c:extLst>
            </c:dLbl>
            <c:spPr>
              <a:noFill/>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'Suomen kaukolämpö'!$B$22:$B$30</c:f>
              <c:strCache>
                <c:ptCount val="9"/>
                <c:pt idx="0">
                  <c:v>Hiili</c:v>
                </c:pt>
                <c:pt idx="1">
                  <c:v>Maakaasu</c:v>
                </c:pt>
                <c:pt idx="2">
                  <c:v>Öljy</c:v>
                </c:pt>
                <c:pt idx="3">
                  <c:v>Teollisuuden puutähde</c:v>
                </c:pt>
                <c:pt idx="4">
                  <c:v>Metsäpolttoaine</c:v>
                </c:pt>
                <c:pt idx="5">
                  <c:v>Turve</c:v>
                </c:pt>
                <c:pt idx="6">
                  <c:v>Muu biomassa</c:v>
                </c:pt>
                <c:pt idx="7">
                  <c:v>Hukkalämpö</c:v>
                </c:pt>
                <c:pt idx="8">
                  <c:v>Muut</c:v>
                </c:pt>
              </c:strCache>
            </c:strRef>
          </c:cat>
          <c:val>
            <c:numRef>
              <c:f>'Suomen kaukolämpö'!$C$22:$C$30</c:f>
              <c:numCache>
                <c:formatCode>General</c:formatCode>
                <c:ptCount val="9"/>
                <c:pt idx="0">
                  <c:v>23</c:v>
                </c:pt>
                <c:pt idx="1">
                  <c:v>10</c:v>
                </c:pt>
                <c:pt idx="2">
                  <c:v>2</c:v>
                </c:pt>
                <c:pt idx="3">
                  <c:v>12</c:v>
                </c:pt>
                <c:pt idx="4">
                  <c:v>18</c:v>
                </c:pt>
                <c:pt idx="5">
                  <c:v>14</c:v>
                </c:pt>
                <c:pt idx="6">
                  <c:v>6</c:v>
                </c:pt>
                <c:pt idx="7">
                  <c:v>9</c:v>
                </c:pt>
                <c:pt idx="8">
                  <c:v>6</c:v>
                </c:pt>
              </c:numCache>
            </c:numRef>
          </c:val>
          <c:extLst>
            <c:ext xmlns:c16="http://schemas.microsoft.com/office/drawing/2014/chart" uri="{C3380CC4-5D6E-409C-BE32-E72D297353CC}">
              <c16:uniqueId val="{00000012-45C0-463E-881C-FAFC66F29EA1}"/>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FF0-43AD-A4BD-EDBAA637939F}"/>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FF0-43AD-A4BD-EDBAA637939F}"/>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FF0-43AD-A4BD-EDBAA637939F}"/>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FF0-43AD-A4BD-EDBAA637939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i-FI"/>
                </a:p>
              </c:txPr>
              <c:dLblPos val="outEnd"/>
              <c:showLegendKey val="0"/>
              <c:showVal val="0"/>
              <c:showCatName val="1"/>
              <c:showSerName val="0"/>
              <c:showPercent val="1"/>
              <c:showBubbleSize val="0"/>
              <c:extLst>
                <c:ext xmlns:c16="http://schemas.microsoft.com/office/drawing/2014/chart" uri="{C3380CC4-5D6E-409C-BE32-E72D297353CC}">
                  <c16:uniqueId val="{00000001-5FF0-43AD-A4BD-EDBAA637939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i-FI"/>
                </a:p>
              </c:txPr>
              <c:dLblPos val="outEnd"/>
              <c:showLegendKey val="0"/>
              <c:showVal val="0"/>
              <c:showCatName val="1"/>
              <c:showSerName val="0"/>
              <c:showPercent val="1"/>
              <c:showBubbleSize val="0"/>
              <c:extLst>
                <c:ext xmlns:c16="http://schemas.microsoft.com/office/drawing/2014/chart" uri="{C3380CC4-5D6E-409C-BE32-E72D297353CC}">
                  <c16:uniqueId val="{00000003-5FF0-43AD-A4BD-EDBAA637939F}"/>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i-FI"/>
                </a:p>
              </c:txPr>
              <c:dLblPos val="outEnd"/>
              <c:showLegendKey val="0"/>
              <c:showVal val="0"/>
              <c:showCatName val="1"/>
              <c:showSerName val="0"/>
              <c:showPercent val="1"/>
              <c:showBubbleSize val="0"/>
              <c:extLst>
                <c:ext xmlns:c16="http://schemas.microsoft.com/office/drawing/2014/chart" uri="{C3380CC4-5D6E-409C-BE32-E72D297353CC}">
                  <c16:uniqueId val="{00000005-5FF0-43AD-A4BD-EDBAA637939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i-FI"/>
                </a:p>
              </c:txPr>
              <c:dLblPos val="outEnd"/>
              <c:showLegendKey val="0"/>
              <c:showVal val="0"/>
              <c:showCatName val="1"/>
              <c:showSerName val="0"/>
              <c:showPercent val="1"/>
              <c:showBubbleSize val="0"/>
              <c:extLst>
                <c:ext xmlns:c16="http://schemas.microsoft.com/office/drawing/2014/chart" uri="{C3380CC4-5D6E-409C-BE32-E72D297353CC}">
                  <c16:uniqueId val="{00000007-5FF0-43AD-A4BD-EDBAA637939F}"/>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'Suomi_Energian loppukäyttö'!$B$7:$B$10</c:f>
              <c:strCache>
                <c:ptCount val="4"/>
                <c:pt idx="0">
                  <c:v>Teollisuus</c:v>
                </c:pt>
                <c:pt idx="1">
                  <c:v>Liikenne</c:v>
                </c:pt>
                <c:pt idx="2">
                  <c:v>Rakennusten lämmitys</c:v>
                </c:pt>
                <c:pt idx="3">
                  <c:v>Muut</c:v>
                </c:pt>
              </c:strCache>
            </c:strRef>
          </c:cat>
          <c:val>
            <c:numRef>
              <c:f>'Suomi_Energian loppukäyttö'!$C$7:$C$10</c:f>
              <c:numCache>
                <c:formatCode>0</c:formatCode>
                <c:ptCount val="4"/>
                <c:pt idx="0">
                  <c:v>46.451612903225808</c:v>
                </c:pt>
                <c:pt idx="1">
                  <c:v>16.129032258064516</c:v>
                </c:pt>
                <c:pt idx="2">
                  <c:v>25.806451612903224</c:v>
                </c:pt>
                <c:pt idx="3">
                  <c:v>11.612903225806452</c:v>
                </c:pt>
              </c:numCache>
            </c:numRef>
          </c:val>
          <c:extLst>
            <c:ext xmlns:c16="http://schemas.microsoft.com/office/drawing/2014/chart" uri="{C3380CC4-5D6E-409C-BE32-E72D297353CC}">
              <c16:uniqueId val="{00000008-5FF0-43AD-A4BD-EDBAA637939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42AB55-7A41-465C-9305-23903B373202}"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77AF86F7-2927-44A8-AAF9-C094288E70F5}">
      <dgm:prSet custT="1"/>
      <dgm:spPr/>
      <dgm:t>
        <a:bodyPr/>
        <a:lstStyle/>
        <a:p>
          <a:pPr>
            <a:defRPr cap="all"/>
          </a:pPr>
          <a:r>
            <a:rPr lang="fi-FI" sz="1800" dirty="0"/>
            <a:t>Rakennuksissa, kylmälaitteissa, teollisuudessa, energiantuotannossa ja erilaisissa julkisissa kohteissa muodostuu paljon ylimääräistä lämpöä</a:t>
          </a:r>
          <a:endParaRPr lang="en-US" sz="1800" dirty="0"/>
        </a:p>
      </dgm:t>
    </dgm:pt>
    <dgm:pt modelId="{63A86457-C7B4-4432-82F9-5080B70DBEE9}" type="parTrans" cxnId="{976E5962-EEE5-4F81-8503-15C237BD76EE}">
      <dgm:prSet/>
      <dgm:spPr/>
      <dgm:t>
        <a:bodyPr/>
        <a:lstStyle/>
        <a:p>
          <a:endParaRPr lang="en-US"/>
        </a:p>
      </dgm:t>
    </dgm:pt>
    <dgm:pt modelId="{6BDA78E2-5E39-4443-9A76-C72B5D47A222}" type="sibTrans" cxnId="{976E5962-EEE5-4F81-8503-15C237BD76EE}">
      <dgm:prSet/>
      <dgm:spPr/>
      <dgm:t>
        <a:bodyPr/>
        <a:lstStyle/>
        <a:p>
          <a:endParaRPr lang="en-US"/>
        </a:p>
      </dgm:t>
    </dgm:pt>
    <dgm:pt modelId="{C1A2E9B4-DD5B-4ADC-A86E-B236735A78E3}">
      <dgm:prSet custT="1"/>
      <dgm:spPr/>
      <dgm:t>
        <a:bodyPr/>
        <a:lstStyle/>
        <a:p>
          <a:pPr>
            <a:defRPr cap="all"/>
          </a:pPr>
          <a:r>
            <a:rPr lang="fi-FI" sz="1800" dirty="0"/>
            <a:t>Useasti ylimääräistä lämpöä ei hyödynnetä, vaan se vapautuu ympäristöön hukkalämpönä jäte- ja jäähdytysvesien tai prosessihöyryjen mukana.</a:t>
          </a:r>
          <a:endParaRPr lang="en-US" sz="1800" dirty="0"/>
        </a:p>
      </dgm:t>
    </dgm:pt>
    <dgm:pt modelId="{098F5AF8-5BD7-47B6-8AD2-BFF2C8D23A36}" type="parTrans" cxnId="{EFF59FB8-9A78-4421-8936-6BFA22AE4828}">
      <dgm:prSet/>
      <dgm:spPr/>
      <dgm:t>
        <a:bodyPr/>
        <a:lstStyle/>
        <a:p>
          <a:endParaRPr lang="en-US"/>
        </a:p>
      </dgm:t>
    </dgm:pt>
    <dgm:pt modelId="{DF2917C2-63A6-47B8-AF0C-943CF307BD61}" type="sibTrans" cxnId="{EFF59FB8-9A78-4421-8936-6BFA22AE4828}">
      <dgm:prSet/>
      <dgm:spPr/>
      <dgm:t>
        <a:bodyPr/>
        <a:lstStyle/>
        <a:p>
          <a:endParaRPr lang="en-US"/>
        </a:p>
      </dgm:t>
    </dgm:pt>
    <dgm:pt modelId="{3873961F-0D06-448C-9233-64C119A691BC}">
      <dgm:prSet custT="1"/>
      <dgm:spPr/>
      <dgm:t>
        <a:bodyPr/>
        <a:lstStyle/>
        <a:p>
          <a:pPr>
            <a:defRPr cap="all"/>
          </a:pPr>
          <a:r>
            <a:rPr lang="fi-FI" sz="1800" dirty="0"/>
            <a:t>Hukkalämmön talteenotto ja hyödyntäminen parantaa energiatehokkuutta sekä vähentää ostoenergian tarvetta ja kasvihuonekaasupäästöjä</a:t>
          </a:r>
          <a:r>
            <a:rPr lang="fi-FI" sz="1600" dirty="0"/>
            <a:t>.</a:t>
          </a:r>
          <a:endParaRPr lang="en-US" sz="1600" dirty="0"/>
        </a:p>
      </dgm:t>
    </dgm:pt>
    <dgm:pt modelId="{BCF7778D-120A-4EE0-BF49-EB9B25BDE6F0}" type="parTrans" cxnId="{19B69E34-9482-499E-950D-AFC64169FC81}">
      <dgm:prSet/>
      <dgm:spPr/>
      <dgm:t>
        <a:bodyPr/>
        <a:lstStyle/>
        <a:p>
          <a:endParaRPr lang="en-US"/>
        </a:p>
      </dgm:t>
    </dgm:pt>
    <dgm:pt modelId="{9D15AB8E-C901-486D-8826-EE33596665BE}" type="sibTrans" cxnId="{19B69E34-9482-499E-950D-AFC64169FC81}">
      <dgm:prSet/>
      <dgm:spPr/>
      <dgm:t>
        <a:bodyPr/>
        <a:lstStyle/>
        <a:p>
          <a:endParaRPr lang="en-US"/>
        </a:p>
      </dgm:t>
    </dgm:pt>
    <dgm:pt modelId="{3362485C-21AC-4D48-A0F2-82885F1AED1A}" type="pres">
      <dgm:prSet presAssocID="{4E42AB55-7A41-465C-9305-23903B373202}" presName="root" presStyleCnt="0">
        <dgm:presLayoutVars>
          <dgm:dir/>
          <dgm:resizeHandles val="exact"/>
        </dgm:presLayoutVars>
      </dgm:prSet>
      <dgm:spPr/>
    </dgm:pt>
    <dgm:pt modelId="{E1C79423-E37E-4275-B0F0-F08991797834}" type="pres">
      <dgm:prSet presAssocID="{77AF86F7-2927-44A8-AAF9-C094288E70F5}" presName="compNode" presStyleCnt="0"/>
      <dgm:spPr/>
    </dgm:pt>
    <dgm:pt modelId="{10D2BC24-7ECA-47EF-B30B-69E2AA7E5145}" type="pres">
      <dgm:prSet presAssocID="{77AF86F7-2927-44A8-AAF9-C094288E70F5}" presName="iconBgRect" presStyleLbl="bgShp" presStyleIdx="0" presStyleCnt="3"/>
      <dgm:spPr/>
    </dgm:pt>
    <dgm:pt modelId="{8F34576A-E134-405C-BF8C-408E0C2BA5B6}" type="pres">
      <dgm:prSet presAssocID="{77AF86F7-2927-44A8-AAF9-C094288E70F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
        </a:ext>
      </dgm:extLst>
    </dgm:pt>
    <dgm:pt modelId="{8B4445B3-D1E7-40C0-A07E-BEC9A5470465}" type="pres">
      <dgm:prSet presAssocID="{77AF86F7-2927-44A8-AAF9-C094288E70F5}" presName="spaceRect" presStyleCnt="0"/>
      <dgm:spPr/>
    </dgm:pt>
    <dgm:pt modelId="{757AD2C4-5EF1-49A8-BA49-6E3EBAFFCADF}" type="pres">
      <dgm:prSet presAssocID="{77AF86F7-2927-44A8-AAF9-C094288E70F5}" presName="textRect" presStyleLbl="revTx" presStyleIdx="0" presStyleCnt="3" custScaleX="149182" custScaleY="159129" custLinFactNeighborX="3114" custLinFactNeighborY="32013">
        <dgm:presLayoutVars>
          <dgm:chMax val="1"/>
          <dgm:chPref val="1"/>
        </dgm:presLayoutVars>
      </dgm:prSet>
      <dgm:spPr/>
    </dgm:pt>
    <dgm:pt modelId="{3B8C84F9-8D43-4431-9F9C-4099DF6AF32B}" type="pres">
      <dgm:prSet presAssocID="{6BDA78E2-5E39-4443-9A76-C72B5D47A222}" presName="sibTrans" presStyleCnt="0"/>
      <dgm:spPr/>
    </dgm:pt>
    <dgm:pt modelId="{5714D9D6-EB6D-4359-8ED6-89C1AE83CB63}" type="pres">
      <dgm:prSet presAssocID="{C1A2E9B4-DD5B-4ADC-A86E-B236735A78E3}" presName="compNode" presStyleCnt="0"/>
      <dgm:spPr/>
    </dgm:pt>
    <dgm:pt modelId="{F8C2C2BD-62B3-4C5E-A432-A42B5DA1ECD8}" type="pres">
      <dgm:prSet presAssocID="{C1A2E9B4-DD5B-4ADC-A86E-B236735A78E3}" presName="iconBgRect" presStyleLbl="bgShp" presStyleIdx="1" presStyleCnt="3"/>
      <dgm:spPr/>
    </dgm:pt>
    <dgm:pt modelId="{5365F60C-63EB-4110-9416-394BCB352ED8}" type="pres">
      <dgm:prSet presAssocID="{C1A2E9B4-DD5B-4ADC-A86E-B236735A78E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w Temperature"/>
        </a:ext>
      </dgm:extLst>
    </dgm:pt>
    <dgm:pt modelId="{F5205C0A-8C90-4C15-B935-51357E794E2B}" type="pres">
      <dgm:prSet presAssocID="{C1A2E9B4-DD5B-4ADC-A86E-B236735A78E3}" presName="spaceRect" presStyleCnt="0"/>
      <dgm:spPr/>
    </dgm:pt>
    <dgm:pt modelId="{AE2465B2-6321-4DC5-ABD5-868215BD61FD}" type="pres">
      <dgm:prSet presAssocID="{C1A2E9B4-DD5B-4ADC-A86E-B236735A78E3}" presName="textRect" presStyleLbl="revTx" presStyleIdx="1" presStyleCnt="3" custScaleX="114635" custScaleY="86957" custLinFactNeighborX="-2432" custLinFactNeighborY="-32163">
        <dgm:presLayoutVars>
          <dgm:chMax val="1"/>
          <dgm:chPref val="1"/>
        </dgm:presLayoutVars>
      </dgm:prSet>
      <dgm:spPr/>
    </dgm:pt>
    <dgm:pt modelId="{0361962E-8B70-445A-A3E8-2906E619B6A2}" type="pres">
      <dgm:prSet presAssocID="{DF2917C2-63A6-47B8-AF0C-943CF307BD61}" presName="sibTrans" presStyleCnt="0"/>
      <dgm:spPr/>
    </dgm:pt>
    <dgm:pt modelId="{700F4DBC-9641-469B-9A15-E360FE5971B9}" type="pres">
      <dgm:prSet presAssocID="{3873961F-0D06-448C-9233-64C119A691BC}" presName="compNode" presStyleCnt="0"/>
      <dgm:spPr/>
    </dgm:pt>
    <dgm:pt modelId="{D5EA06F4-25F9-4FC2-A388-19BA2D08A0FA}" type="pres">
      <dgm:prSet presAssocID="{3873961F-0D06-448C-9233-64C119A691BC}" presName="iconBgRect" presStyleLbl="bgShp" presStyleIdx="2" presStyleCnt="3"/>
      <dgm:spPr/>
    </dgm:pt>
    <dgm:pt modelId="{E8D01F04-105E-4C64-AC35-4B38AB9CD59C}" type="pres">
      <dgm:prSet presAssocID="{3873961F-0D06-448C-9233-64C119A691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6365D652-1932-461C-A920-CBCB956392E9}" type="pres">
      <dgm:prSet presAssocID="{3873961F-0D06-448C-9233-64C119A691BC}" presName="spaceRect" presStyleCnt="0"/>
      <dgm:spPr/>
    </dgm:pt>
    <dgm:pt modelId="{937FFDD4-620C-474D-8DC3-54E648BF7570}" type="pres">
      <dgm:prSet presAssocID="{3873961F-0D06-448C-9233-64C119A691BC}" presName="textRect" presStyleLbl="revTx" presStyleIdx="2" presStyleCnt="3" custScaleY="134286" custLinFactNeighborX="-1144" custLinFactNeighborY="15892">
        <dgm:presLayoutVars>
          <dgm:chMax val="1"/>
          <dgm:chPref val="1"/>
        </dgm:presLayoutVars>
      </dgm:prSet>
      <dgm:spPr/>
    </dgm:pt>
  </dgm:ptLst>
  <dgm:cxnLst>
    <dgm:cxn modelId="{7FA6BB1E-5099-45FF-BCE4-5830B361E048}" type="presOf" srcId="{C1A2E9B4-DD5B-4ADC-A86E-B236735A78E3}" destId="{AE2465B2-6321-4DC5-ABD5-868215BD61FD}" srcOrd="0" destOrd="0" presId="urn:microsoft.com/office/officeart/2018/5/layout/IconCircleLabelList"/>
    <dgm:cxn modelId="{4E706521-DE00-413B-868A-99F65DDD5154}" type="presOf" srcId="{4E42AB55-7A41-465C-9305-23903B373202}" destId="{3362485C-21AC-4D48-A0F2-82885F1AED1A}" srcOrd="0" destOrd="0" presId="urn:microsoft.com/office/officeart/2018/5/layout/IconCircleLabelList"/>
    <dgm:cxn modelId="{0FBCA82E-2F0A-4A73-B706-34FFDC561B55}" type="presOf" srcId="{3873961F-0D06-448C-9233-64C119A691BC}" destId="{937FFDD4-620C-474D-8DC3-54E648BF7570}" srcOrd="0" destOrd="0" presId="urn:microsoft.com/office/officeart/2018/5/layout/IconCircleLabelList"/>
    <dgm:cxn modelId="{19B69E34-9482-499E-950D-AFC64169FC81}" srcId="{4E42AB55-7A41-465C-9305-23903B373202}" destId="{3873961F-0D06-448C-9233-64C119A691BC}" srcOrd="2" destOrd="0" parTransId="{BCF7778D-120A-4EE0-BF49-EB9B25BDE6F0}" sibTransId="{9D15AB8E-C901-486D-8826-EE33596665BE}"/>
    <dgm:cxn modelId="{976E5962-EEE5-4F81-8503-15C237BD76EE}" srcId="{4E42AB55-7A41-465C-9305-23903B373202}" destId="{77AF86F7-2927-44A8-AAF9-C094288E70F5}" srcOrd="0" destOrd="0" parTransId="{63A86457-C7B4-4432-82F9-5080B70DBEE9}" sibTransId="{6BDA78E2-5E39-4443-9A76-C72B5D47A222}"/>
    <dgm:cxn modelId="{EFF59FB8-9A78-4421-8936-6BFA22AE4828}" srcId="{4E42AB55-7A41-465C-9305-23903B373202}" destId="{C1A2E9B4-DD5B-4ADC-A86E-B236735A78E3}" srcOrd="1" destOrd="0" parTransId="{098F5AF8-5BD7-47B6-8AD2-BFF2C8D23A36}" sibTransId="{DF2917C2-63A6-47B8-AF0C-943CF307BD61}"/>
    <dgm:cxn modelId="{5F87FFC0-1B2D-422E-A725-A4F78DE53CF2}" type="presOf" srcId="{77AF86F7-2927-44A8-AAF9-C094288E70F5}" destId="{757AD2C4-5EF1-49A8-BA49-6E3EBAFFCADF}" srcOrd="0" destOrd="0" presId="urn:microsoft.com/office/officeart/2018/5/layout/IconCircleLabelList"/>
    <dgm:cxn modelId="{A83C2568-36D8-4B40-B79F-7AF02C67E0EC}" type="presParOf" srcId="{3362485C-21AC-4D48-A0F2-82885F1AED1A}" destId="{E1C79423-E37E-4275-B0F0-F08991797834}" srcOrd="0" destOrd="0" presId="urn:microsoft.com/office/officeart/2018/5/layout/IconCircleLabelList"/>
    <dgm:cxn modelId="{FFF6AF5E-28CB-4B4F-97CA-CCD25C2246F9}" type="presParOf" srcId="{E1C79423-E37E-4275-B0F0-F08991797834}" destId="{10D2BC24-7ECA-47EF-B30B-69E2AA7E5145}" srcOrd="0" destOrd="0" presId="urn:microsoft.com/office/officeart/2018/5/layout/IconCircleLabelList"/>
    <dgm:cxn modelId="{C78198BD-4415-488B-A286-FDEE6A33981B}" type="presParOf" srcId="{E1C79423-E37E-4275-B0F0-F08991797834}" destId="{8F34576A-E134-405C-BF8C-408E0C2BA5B6}" srcOrd="1" destOrd="0" presId="urn:microsoft.com/office/officeart/2018/5/layout/IconCircleLabelList"/>
    <dgm:cxn modelId="{AFAFDE41-A36D-41D5-978F-400F69E1CA6F}" type="presParOf" srcId="{E1C79423-E37E-4275-B0F0-F08991797834}" destId="{8B4445B3-D1E7-40C0-A07E-BEC9A5470465}" srcOrd="2" destOrd="0" presId="urn:microsoft.com/office/officeart/2018/5/layout/IconCircleLabelList"/>
    <dgm:cxn modelId="{A806D803-0AC7-45FC-A96C-47448A2D774D}" type="presParOf" srcId="{E1C79423-E37E-4275-B0F0-F08991797834}" destId="{757AD2C4-5EF1-49A8-BA49-6E3EBAFFCADF}" srcOrd="3" destOrd="0" presId="urn:microsoft.com/office/officeart/2018/5/layout/IconCircleLabelList"/>
    <dgm:cxn modelId="{9DEE73A6-0C09-4A93-9F4D-E9FD8F52997A}" type="presParOf" srcId="{3362485C-21AC-4D48-A0F2-82885F1AED1A}" destId="{3B8C84F9-8D43-4431-9F9C-4099DF6AF32B}" srcOrd="1" destOrd="0" presId="urn:microsoft.com/office/officeart/2018/5/layout/IconCircleLabelList"/>
    <dgm:cxn modelId="{E2DDB496-FF8F-49AB-9146-13B4C9E640E3}" type="presParOf" srcId="{3362485C-21AC-4D48-A0F2-82885F1AED1A}" destId="{5714D9D6-EB6D-4359-8ED6-89C1AE83CB63}" srcOrd="2" destOrd="0" presId="urn:microsoft.com/office/officeart/2018/5/layout/IconCircleLabelList"/>
    <dgm:cxn modelId="{462CCA93-88B2-4B37-8E6C-CE99ABB3BA71}" type="presParOf" srcId="{5714D9D6-EB6D-4359-8ED6-89C1AE83CB63}" destId="{F8C2C2BD-62B3-4C5E-A432-A42B5DA1ECD8}" srcOrd="0" destOrd="0" presId="urn:microsoft.com/office/officeart/2018/5/layout/IconCircleLabelList"/>
    <dgm:cxn modelId="{74916540-260B-4CEF-9733-B325084CDCD0}" type="presParOf" srcId="{5714D9D6-EB6D-4359-8ED6-89C1AE83CB63}" destId="{5365F60C-63EB-4110-9416-394BCB352ED8}" srcOrd="1" destOrd="0" presId="urn:microsoft.com/office/officeart/2018/5/layout/IconCircleLabelList"/>
    <dgm:cxn modelId="{A5F3B966-233D-43FA-AE17-14E43BA0D9DE}" type="presParOf" srcId="{5714D9D6-EB6D-4359-8ED6-89C1AE83CB63}" destId="{F5205C0A-8C90-4C15-B935-51357E794E2B}" srcOrd="2" destOrd="0" presId="urn:microsoft.com/office/officeart/2018/5/layout/IconCircleLabelList"/>
    <dgm:cxn modelId="{676BFF08-F559-4BC8-9F9E-B7920F0E0CA7}" type="presParOf" srcId="{5714D9D6-EB6D-4359-8ED6-89C1AE83CB63}" destId="{AE2465B2-6321-4DC5-ABD5-868215BD61FD}" srcOrd="3" destOrd="0" presId="urn:microsoft.com/office/officeart/2018/5/layout/IconCircleLabelList"/>
    <dgm:cxn modelId="{60ACF7F0-B180-40E0-946F-F8B389AA790C}" type="presParOf" srcId="{3362485C-21AC-4D48-A0F2-82885F1AED1A}" destId="{0361962E-8B70-445A-A3E8-2906E619B6A2}" srcOrd="3" destOrd="0" presId="urn:microsoft.com/office/officeart/2018/5/layout/IconCircleLabelList"/>
    <dgm:cxn modelId="{EB94D205-B880-4BAE-A7C3-B1DB44D7177C}" type="presParOf" srcId="{3362485C-21AC-4D48-A0F2-82885F1AED1A}" destId="{700F4DBC-9641-469B-9A15-E360FE5971B9}" srcOrd="4" destOrd="0" presId="urn:microsoft.com/office/officeart/2018/5/layout/IconCircleLabelList"/>
    <dgm:cxn modelId="{9F57F01E-AFEA-41FB-ACDC-D9B89C81CB65}" type="presParOf" srcId="{700F4DBC-9641-469B-9A15-E360FE5971B9}" destId="{D5EA06F4-25F9-4FC2-A388-19BA2D08A0FA}" srcOrd="0" destOrd="0" presId="urn:microsoft.com/office/officeart/2018/5/layout/IconCircleLabelList"/>
    <dgm:cxn modelId="{007C85F4-E615-48F0-9B6B-4382387C3E36}" type="presParOf" srcId="{700F4DBC-9641-469B-9A15-E360FE5971B9}" destId="{E8D01F04-105E-4C64-AC35-4B38AB9CD59C}" srcOrd="1" destOrd="0" presId="urn:microsoft.com/office/officeart/2018/5/layout/IconCircleLabelList"/>
    <dgm:cxn modelId="{0D147C6F-EF1F-454D-B2D1-C5FD21F6C50B}" type="presParOf" srcId="{700F4DBC-9641-469B-9A15-E360FE5971B9}" destId="{6365D652-1932-461C-A920-CBCB956392E9}" srcOrd="2" destOrd="0" presId="urn:microsoft.com/office/officeart/2018/5/layout/IconCircleLabelList"/>
    <dgm:cxn modelId="{6E2911B9-24C8-4B3C-89B5-A93F26197F33}" type="presParOf" srcId="{700F4DBC-9641-469B-9A15-E360FE5971B9}" destId="{937FFDD4-620C-474D-8DC3-54E648BF757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5B8A39-F397-4ACF-AEED-0BFF80503780}"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7FB848E-1B4A-41ED-A2EF-CBD9A81E8EA0}">
      <dgm:prSet custT="1"/>
      <dgm:spPr/>
      <dgm:t>
        <a:bodyPr/>
        <a:lstStyle/>
        <a:p>
          <a:pPr>
            <a:lnSpc>
              <a:spcPct val="100000"/>
            </a:lnSpc>
            <a:defRPr cap="all"/>
          </a:pPr>
          <a:r>
            <a:rPr lang="fi-FI" sz="1400" dirty="0"/>
            <a:t>1. Kohteen sisäiset hyödyntämismahdollisuudet sekundäärienergiana</a:t>
          </a:r>
        </a:p>
      </dgm:t>
    </dgm:pt>
    <dgm:pt modelId="{E62C289F-5E7D-4ABB-AE93-AEDC4D1E69F2}" type="parTrans" cxnId="{0257E0C3-8206-40C9-B614-48A4CB4E3010}">
      <dgm:prSet/>
      <dgm:spPr/>
      <dgm:t>
        <a:bodyPr/>
        <a:lstStyle/>
        <a:p>
          <a:endParaRPr lang="en-US"/>
        </a:p>
      </dgm:t>
    </dgm:pt>
    <dgm:pt modelId="{B5680623-48F8-44D5-A165-2568547E7A03}" type="sibTrans" cxnId="{0257E0C3-8206-40C9-B614-48A4CB4E3010}">
      <dgm:prSet/>
      <dgm:spPr/>
      <dgm:t>
        <a:bodyPr/>
        <a:lstStyle/>
        <a:p>
          <a:endParaRPr lang="en-US"/>
        </a:p>
      </dgm:t>
    </dgm:pt>
    <dgm:pt modelId="{7E625CD8-5508-4FB2-83B1-4DF2A567BD02}">
      <dgm:prSet custT="1"/>
      <dgm:spPr/>
      <dgm:t>
        <a:bodyPr/>
        <a:lstStyle/>
        <a:p>
          <a:pPr>
            <a:lnSpc>
              <a:spcPct val="100000"/>
            </a:lnSpc>
            <a:defRPr cap="all"/>
          </a:pPr>
          <a:r>
            <a:rPr lang="fi-FI" sz="1400" dirty="0"/>
            <a:t>3. Lämmön muuttaminen sähköksi </a:t>
          </a:r>
          <a:endParaRPr lang="en-US" sz="1400" dirty="0"/>
        </a:p>
      </dgm:t>
    </dgm:pt>
    <dgm:pt modelId="{957B18C9-378B-4E02-A6A0-7EDC30F73347}" type="parTrans" cxnId="{6B4FAB26-9781-4602-AF71-66CCC89DFAFE}">
      <dgm:prSet/>
      <dgm:spPr/>
      <dgm:t>
        <a:bodyPr/>
        <a:lstStyle/>
        <a:p>
          <a:endParaRPr lang="en-US"/>
        </a:p>
      </dgm:t>
    </dgm:pt>
    <dgm:pt modelId="{0F0C168D-56D7-4C7D-A3DE-F742FF069714}" type="sibTrans" cxnId="{6B4FAB26-9781-4602-AF71-66CCC89DFAFE}">
      <dgm:prSet/>
      <dgm:spPr/>
      <dgm:t>
        <a:bodyPr/>
        <a:lstStyle/>
        <a:p>
          <a:endParaRPr lang="en-US"/>
        </a:p>
      </dgm:t>
    </dgm:pt>
    <dgm:pt modelId="{ABACDB7B-647A-438A-B23C-2F329BF8CA7E}">
      <dgm:prSet custT="1"/>
      <dgm:spPr/>
      <dgm:t>
        <a:bodyPr/>
        <a:lstStyle/>
        <a:p>
          <a:pPr>
            <a:lnSpc>
              <a:spcPct val="100000"/>
            </a:lnSpc>
            <a:defRPr cap="all"/>
          </a:pPr>
          <a:r>
            <a:rPr lang="fi-FI" sz="1400" dirty="0"/>
            <a:t>2. Kohteen ulkopuoliset hyödyntämismahdollisuudet </a:t>
          </a:r>
        </a:p>
        <a:p>
          <a:pPr>
            <a:lnSpc>
              <a:spcPct val="100000"/>
            </a:lnSpc>
            <a:defRPr cap="all"/>
          </a:pPr>
          <a:r>
            <a:rPr lang="fi-FI" sz="1400" dirty="0"/>
            <a:t>eli lämmön myynti</a:t>
          </a:r>
          <a:endParaRPr lang="en-US" sz="1400" dirty="0"/>
        </a:p>
      </dgm:t>
    </dgm:pt>
    <dgm:pt modelId="{9EBAB21A-4059-4BF8-A64E-9A2ED7DBC625}" type="sibTrans" cxnId="{9DD88EDF-697F-4117-B137-49A6870071DD}">
      <dgm:prSet/>
      <dgm:spPr/>
      <dgm:t>
        <a:bodyPr/>
        <a:lstStyle/>
        <a:p>
          <a:endParaRPr lang="en-US"/>
        </a:p>
      </dgm:t>
    </dgm:pt>
    <dgm:pt modelId="{7AC7D0E0-24F7-4FDF-B184-5A42F025F6D6}" type="parTrans" cxnId="{9DD88EDF-697F-4117-B137-49A6870071DD}">
      <dgm:prSet/>
      <dgm:spPr/>
      <dgm:t>
        <a:bodyPr/>
        <a:lstStyle/>
        <a:p>
          <a:endParaRPr lang="en-US"/>
        </a:p>
      </dgm:t>
    </dgm:pt>
    <dgm:pt modelId="{65375EC3-B82A-47BC-8B09-AA246DE613FB}" type="pres">
      <dgm:prSet presAssocID="{F25B8A39-F397-4ACF-AEED-0BFF80503780}" presName="root" presStyleCnt="0">
        <dgm:presLayoutVars>
          <dgm:dir/>
          <dgm:resizeHandles val="exact"/>
        </dgm:presLayoutVars>
      </dgm:prSet>
      <dgm:spPr/>
    </dgm:pt>
    <dgm:pt modelId="{CC0CA689-E7A7-446C-BA86-AED069E0E61D}" type="pres">
      <dgm:prSet presAssocID="{67FB848E-1B4A-41ED-A2EF-CBD9A81E8EA0}" presName="compNode" presStyleCnt="0"/>
      <dgm:spPr/>
    </dgm:pt>
    <dgm:pt modelId="{928FEDDB-EBFA-47F8-BAE6-00F5603EE0A6}" type="pres">
      <dgm:prSet presAssocID="{67FB848E-1B4A-41ED-A2EF-CBD9A81E8EA0}" presName="iconBgRect" presStyleLbl="bgShp" presStyleIdx="0" presStyleCnt="3" custScaleX="122973" custScaleY="131902" custLinFactNeighborY="-3766"/>
      <dgm:spPr>
        <a:prstGeom prst="round2DiagRect">
          <a:avLst>
            <a:gd name="adj1" fmla="val 29727"/>
            <a:gd name="adj2" fmla="val 0"/>
          </a:avLst>
        </a:prstGeom>
      </dgm:spPr>
    </dgm:pt>
    <dgm:pt modelId="{ED74ED35-D53B-4BB3-992B-44D3A87ECB18}" type="pres">
      <dgm:prSet presAssocID="{67FB848E-1B4A-41ED-A2EF-CBD9A81E8E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nd Chime"/>
        </a:ext>
      </dgm:extLst>
    </dgm:pt>
    <dgm:pt modelId="{36395866-8BFB-4834-B9A9-C0872BAE2649}" type="pres">
      <dgm:prSet presAssocID="{67FB848E-1B4A-41ED-A2EF-CBD9A81E8EA0}" presName="spaceRect" presStyleCnt="0"/>
      <dgm:spPr/>
    </dgm:pt>
    <dgm:pt modelId="{D771B398-DB3D-4B10-87F3-7C10BA4B4607}" type="pres">
      <dgm:prSet presAssocID="{67FB848E-1B4A-41ED-A2EF-CBD9A81E8EA0}" presName="textRect" presStyleLbl="revTx" presStyleIdx="0" presStyleCnt="3" custScaleY="6968" custLinFactNeighborX="3438" custLinFactNeighborY="15775">
        <dgm:presLayoutVars>
          <dgm:chMax val="1"/>
          <dgm:chPref val="1"/>
        </dgm:presLayoutVars>
      </dgm:prSet>
      <dgm:spPr/>
    </dgm:pt>
    <dgm:pt modelId="{EBD7EF7A-144D-42C9-B98C-6B9883492E0F}" type="pres">
      <dgm:prSet presAssocID="{B5680623-48F8-44D5-A165-2568547E7A03}" presName="sibTrans" presStyleCnt="0"/>
      <dgm:spPr/>
    </dgm:pt>
    <dgm:pt modelId="{B6C20A3F-BC93-4D1F-AC7E-CDDD7C24A398}" type="pres">
      <dgm:prSet presAssocID="{ABACDB7B-647A-438A-B23C-2F329BF8CA7E}" presName="compNode" presStyleCnt="0"/>
      <dgm:spPr/>
    </dgm:pt>
    <dgm:pt modelId="{F4D4ED11-9DD1-407E-AA21-14DB9ACC158E}" type="pres">
      <dgm:prSet presAssocID="{ABACDB7B-647A-438A-B23C-2F329BF8CA7E}" presName="iconBgRect" presStyleLbl="bgShp" presStyleIdx="1" presStyleCnt="3" custScaleX="120715" custScaleY="120427" custLinFactNeighborX="-5444" custLinFactNeighborY="-6701"/>
      <dgm:spPr>
        <a:prstGeom prst="round2DiagRect">
          <a:avLst>
            <a:gd name="adj1" fmla="val 29727"/>
            <a:gd name="adj2" fmla="val 0"/>
          </a:avLst>
        </a:prstGeom>
      </dgm:spPr>
    </dgm:pt>
    <dgm:pt modelId="{94D12B8A-EBAC-4B8B-9189-19DB1366652D}" type="pres">
      <dgm:prSet presAssocID="{ABACDB7B-647A-438A-B23C-2F329BF8CA7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FD3123AC-C197-4A40-8F78-D4C183B95BA0}" type="pres">
      <dgm:prSet presAssocID="{ABACDB7B-647A-438A-B23C-2F329BF8CA7E}" presName="spaceRect" presStyleCnt="0"/>
      <dgm:spPr/>
    </dgm:pt>
    <dgm:pt modelId="{C269B5F4-EFCB-4F86-BB1D-43610C5606B4}" type="pres">
      <dgm:prSet presAssocID="{ABACDB7B-647A-438A-B23C-2F329BF8CA7E}" presName="textRect" presStyleLbl="revTx" presStyleIdx="1" presStyleCnt="3" custScaleY="249402" custLinFactY="-3100000" custLinFactNeighborX="2627" custLinFactNeighborY="-3166058">
        <dgm:presLayoutVars>
          <dgm:chMax val="1"/>
          <dgm:chPref val="1"/>
        </dgm:presLayoutVars>
      </dgm:prSet>
      <dgm:spPr/>
    </dgm:pt>
    <dgm:pt modelId="{CE6D1E1A-196E-4930-A65E-4B94860155A2}" type="pres">
      <dgm:prSet presAssocID="{9EBAB21A-4059-4BF8-A64E-9A2ED7DBC625}" presName="sibTrans" presStyleCnt="0"/>
      <dgm:spPr/>
    </dgm:pt>
    <dgm:pt modelId="{75B958EB-6323-405B-A6E5-568BF8543DF6}" type="pres">
      <dgm:prSet presAssocID="{7E625CD8-5508-4FB2-83B1-4DF2A567BD02}" presName="compNode" presStyleCnt="0"/>
      <dgm:spPr/>
    </dgm:pt>
    <dgm:pt modelId="{1B1D6BDC-227E-4518-96B6-C742B0161D54}" type="pres">
      <dgm:prSet presAssocID="{7E625CD8-5508-4FB2-83B1-4DF2A567BD02}" presName="iconBgRect" presStyleLbl="bgShp" presStyleIdx="2" presStyleCnt="3" custScaleX="122523" custScaleY="138379" custLinFactNeighborY="-1076"/>
      <dgm:spPr>
        <a:prstGeom prst="round2DiagRect">
          <a:avLst>
            <a:gd name="adj1" fmla="val 29727"/>
            <a:gd name="adj2" fmla="val 0"/>
          </a:avLst>
        </a:prstGeom>
      </dgm:spPr>
    </dgm:pt>
    <dgm:pt modelId="{832164BB-6CA6-4800-B2DA-CEC5D5B98C57}" type="pres">
      <dgm:prSet presAssocID="{7E625CD8-5508-4FB2-83B1-4DF2A567BD02}" presName="iconRect" presStyleLbl="node1" presStyleIdx="2" presStyleCnt="3" custLinFactNeighborY="-93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dvertising"/>
        </a:ext>
      </dgm:extLst>
    </dgm:pt>
    <dgm:pt modelId="{122FBBF6-5A2C-446C-8EFC-60AEADB6BDA7}" type="pres">
      <dgm:prSet presAssocID="{7E625CD8-5508-4FB2-83B1-4DF2A567BD02}" presName="spaceRect" presStyleCnt="0"/>
      <dgm:spPr/>
    </dgm:pt>
    <dgm:pt modelId="{89E36760-5834-406C-BED1-646803341466}" type="pres">
      <dgm:prSet presAssocID="{7E625CD8-5508-4FB2-83B1-4DF2A567BD02}" presName="textRect" presStyleLbl="revTx" presStyleIdx="2" presStyleCnt="3">
        <dgm:presLayoutVars>
          <dgm:chMax val="1"/>
          <dgm:chPref val="1"/>
        </dgm:presLayoutVars>
      </dgm:prSet>
      <dgm:spPr/>
    </dgm:pt>
  </dgm:ptLst>
  <dgm:cxnLst>
    <dgm:cxn modelId="{858D8A0A-FE96-4EF1-8BBF-E201CC1688D7}" type="presOf" srcId="{7E625CD8-5508-4FB2-83B1-4DF2A567BD02}" destId="{89E36760-5834-406C-BED1-646803341466}" srcOrd="0" destOrd="0" presId="urn:microsoft.com/office/officeart/2018/5/layout/IconLeafLabelList"/>
    <dgm:cxn modelId="{6B4FAB26-9781-4602-AF71-66CCC89DFAFE}" srcId="{F25B8A39-F397-4ACF-AEED-0BFF80503780}" destId="{7E625CD8-5508-4FB2-83B1-4DF2A567BD02}" srcOrd="2" destOrd="0" parTransId="{957B18C9-378B-4E02-A6A0-7EDC30F73347}" sibTransId="{0F0C168D-56D7-4C7D-A3DE-F742FF069714}"/>
    <dgm:cxn modelId="{CE2DDA5B-7322-4B8D-805D-D82CF85BA940}" type="presOf" srcId="{67FB848E-1B4A-41ED-A2EF-CBD9A81E8EA0}" destId="{D771B398-DB3D-4B10-87F3-7C10BA4B4607}" srcOrd="0" destOrd="0" presId="urn:microsoft.com/office/officeart/2018/5/layout/IconLeafLabelList"/>
    <dgm:cxn modelId="{6FE5B9B0-8165-47F0-AA23-753B9B4FAE44}" type="presOf" srcId="{F25B8A39-F397-4ACF-AEED-0BFF80503780}" destId="{65375EC3-B82A-47BC-8B09-AA246DE613FB}" srcOrd="0" destOrd="0" presId="urn:microsoft.com/office/officeart/2018/5/layout/IconLeafLabelList"/>
    <dgm:cxn modelId="{0257E0C3-8206-40C9-B614-48A4CB4E3010}" srcId="{F25B8A39-F397-4ACF-AEED-0BFF80503780}" destId="{67FB848E-1B4A-41ED-A2EF-CBD9A81E8EA0}" srcOrd="0" destOrd="0" parTransId="{E62C289F-5E7D-4ABB-AE93-AEDC4D1E69F2}" sibTransId="{B5680623-48F8-44D5-A165-2568547E7A03}"/>
    <dgm:cxn modelId="{9DD88EDF-697F-4117-B137-49A6870071DD}" srcId="{F25B8A39-F397-4ACF-AEED-0BFF80503780}" destId="{ABACDB7B-647A-438A-B23C-2F329BF8CA7E}" srcOrd="1" destOrd="0" parTransId="{7AC7D0E0-24F7-4FDF-B184-5A42F025F6D6}" sibTransId="{9EBAB21A-4059-4BF8-A64E-9A2ED7DBC625}"/>
    <dgm:cxn modelId="{AA0FA9E4-48AC-4DE8-93A4-0DD1D19E446C}" type="presOf" srcId="{ABACDB7B-647A-438A-B23C-2F329BF8CA7E}" destId="{C269B5F4-EFCB-4F86-BB1D-43610C5606B4}" srcOrd="0" destOrd="0" presId="urn:microsoft.com/office/officeart/2018/5/layout/IconLeafLabelList"/>
    <dgm:cxn modelId="{3F7EF1B4-28BB-4340-929A-0FAD0D72BACD}" type="presParOf" srcId="{65375EC3-B82A-47BC-8B09-AA246DE613FB}" destId="{CC0CA689-E7A7-446C-BA86-AED069E0E61D}" srcOrd="0" destOrd="0" presId="urn:microsoft.com/office/officeart/2018/5/layout/IconLeafLabelList"/>
    <dgm:cxn modelId="{2A0CDD5E-724B-42CB-9A11-0F57FFCF9E3C}" type="presParOf" srcId="{CC0CA689-E7A7-446C-BA86-AED069E0E61D}" destId="{928FEDDB-EBFA-47F8-BAE6-00F5603EE0A6}" srcOrd="0" destOrd="0" presId="urn:microsoft.com/office/officeart/2018/5/layout/IconLeafLabelList"/>
    <dgm:cxn modelId="{B4A1770B-EA95-47C9-B863-57EAF570E657}" type="presParOf" srcId="{CC0CA689-E7A7-446C-BA86-AED069E0E61D}" destId="{ED74ED35-D53B-4BB3-992B-44D3A87ECB18}" srcOrd="1" destOrd="0" presId="urn:microsoft.com/office/officeart/2018/5/layout/IconLeafLabelList"/>
    <dgm:cxn modelId="{2DFAE438-DAC6-4B30-ABF4-106F08CF27E3}" type="presParOf" srcId="{CC0CA689-E7A7-446C-BA86-AED069E0E61D}" destId="{36395866-8BFB-4834-B9A9-C0872BAE2649}" srcOrd="2" destOrd="0" presId="urn:microsoft.com/office/officeart/2018/5/layout/IconLeafLabelList"/>
    <dgm:cxn modelId="{39F51A32-771F-45A1-8A9B-430355ED3B3E}" type="presParOf" srcId="{CC0CA689-E7A7-446C-BA86-AED069E0E61D}" destId="{D771B398-DB3D-4B10-87F3-7C10BA4B4607}" srcOrd="3" destOrd="0" presId="urn:microsoft.com/office/officeart/2018/5/layout/IconLeafLabelList"/>
    <dgm:cxn modelId="{4A1C1C55-6FF3-4BE9-9D3D-F0E6D056F538}" type="presParOf" srcId="{65375EC3-B82A-47BC-8B09-AA246DE613FB}" destId="{EBD7EF7A-144D-42C9-B98C-6B9883492E0F}" srcOrd="1" destOrd="0" presId="urn:microsoft.com/office/officeart/2018/5/layout/IconLeafLabelList"/>
    <dgm:cxn modelId="{BBA0F0A3-9292-4856-AD92-1829190667CB}" type="presParOf" srcId="{65375EC3-B82A-47BC-8B09-AA246DE613FB}" destId="{B6C20A3F-BC93-4D1F-AC7E-CDDD7C24A398}" srcOrd="2" destOrd="0" presId="urn:microsoft.com/office/officeart/2018/5/layout/IconLeafLabelList"/>
    <dgm:cxn modelId="{76AA3AAB-FECB-4CE2-AFD0-78F641FA8BD2}" type="presParOf" srcId="{B6C20A3F-BC93-4D1F-AC7E-CDDD7C24A398}" destId="{F4D4ED11-9DD1-407E-AA21-14DB9ACC158E}" srcOrd="0" destOrd="0" presId="urn:microsoft.com/office/officeart/2018/5/layout/IconLeafLabelList"/>
    <dgm:cxn modelId="{94CCC683-AD86-4CC7-BFFF-2CC00F4C3B04}" type="presParOf" srcId="{B6C20A3F-BC93-4D1F-AC7E-CDDD7C24A398}" destId="{94D12B8A-EBAC-4B8B-9189-19DB1366652D}" srcOrd="1" destOrd="0" presId="urn:microsoft.com/office/officeart/2018/5/layout/IconLeafLabelList"/>
    <dgm:cxn modelId="{84798FD4-1B5F-4ED6-AA36-920D4F8252F2}" type="presParOf" srcId="{B6C20A3F-BC93-4D1F-AC7E-CDDD7C24A398}" destId="{FD3123AC-C197-4A40-8F78-D4C183B95BA0}" srcOrd="2" destOrd="0" presId="urn:microsoft.com/office/officeart/2018/5/layout/IconLeafLabelList"/>
    <dgm:cxn modelId="{EA207FCB-12BC-4B6C-B9E7-04268C0B8588}" type="presParOf" srcId="{B6C20A3F-BC93-4D1F-AC7E-CDDD7C24A398}" destId="{C269B5F4-EFCB-4F86-BB1D-43610C5606B4}" srcOrd="3" destOrd="0" presId="urn:microsoft.com/office/officeart/2018/5/layout/IconLeafLabelList"/>
    <dgm:cxn modelId="{98F46227-0AC3-49D3-BB5C-53E83AE2538E}" type="presParOf" srcId="{65375EC3-B82A-47BC-8B09-AA246DE613FB}" destId="{CE6D1E1A-196E-4930-A65E-4B94860155A2}" srcOrd="3" destOrd="0" presId="urn:microsoft.com/office/officeart/2018/5/layout/IconLeafLabelList"/>
    <dgm:cxn modelId="{67B3F88B-F16C-48DE-A986-DF83B8EBCD8F}" type="presParOf" srcId="{65375EC3-B82A-47BC-8B09-AA246DE613FB}" destId="{75B958EB-6323-405B-A6E5-568BF8543DF6}" srcOrd="4" destOrd="0" presId="urn:microsoft.com/office/officeart/2018/5/layout/IconLeafLabelList"/>
    <dgm:cxn modelId="{8AFB7912-8B1A-4C48-927C-F8C38A33ACC1}" type="presParOf" srcId="{75B958EB-6323-405B-A6E5-568BF8543DF6}" destId="{1B1D6BDC-227E-4518-96B6-C742B0161D54}" srcOrd="0" destOrd="0" presId="urn:microsoft.com/office/officeart/2018/5/layout/IconLeafLabelList"/>
    <dgm:cxn modelId="{57666B82-32CD-4194-B274-8D7FDEACB720}" type="presParOf" srcId="{75B958EB-6323-405B-A6E5-568BF8543DF6}" destId="{832164BB-6CA6-4800-B2DA-CEC5D5B98C57}" srcOrd="1" destOrd="0" presId="urn:microsoft.com/office/officeart/2018/5/layout/IconLeafLabelList"/>
    <dgm:cxn modelId="{6CF9BC5A-04E5-4663-AD76-FFF7AFF499DA}" type="presParOf" srcId="{75B958EB-6323-405B-A6E5-568BF8543DF6}" destId="{122FBBF6-5A2C-446C-8EFC-60AEADB6BDA7}" srcOrd="2" destOrd="0" presId="urn:microsoft.com/office/officeart/2018/5/layout/IconLeafLabelList"/>
    <dgm:cxn modelId="{23EF661E-4D2C-49F5-969F-7C8D339995D5}" type="presParOf" srcId="{75B958EB-6323-405B-A6E5-568BF8543DF6}" destId="{89E36760-5834-406C-BED1-646803341466}"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9E5E97-CC88-479D-B93C-7ACB6A82E4B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F6EE4C3-3122-4D4F-8DEC-8E6D97DD7F68}">
      <dgm:prSet/>
      <dgm:spPr/>
      <dgm:t>
        <a:bodyPr/>
        <a:lstStyle/>
        <a:p>
          <a:r>
            <a:rPr lang="fi-FI"/>
            <a:t>Lämpöpumput</a:t>
          </a:r>
          <a:endParaRPr lang="en-US"/>
        </a:p>
      </dgm:t>
    </dgm:pt>
    <dgm:pt modelId="{7FBA3A8F-066C-43F1-9A73-D19FD4F34EB5}" type="parTrans" cxnId="{D929FF12-11F6-42F5-A0AC-D80CE38235CD}">
      <dgm:prSet/>
      <dgm:spPr/>
      <dgm:t>
        <a:bodyPr/>
        <a:lstStyle/>
        <a:p>
          <a:endParaRPr lang="en-US"/>
        </a:p>
      </dgm:t>
    </dgm:pt>
    <dgm:pt modelId="{9AA35D9B-0823-4A2C-9D53-56CB7895DDBA}" type="sibTrans" cxnId="{D929FF12-11F6-42F5-A0AC-D80CE38235CD}">
      <dgm:prSet/>
      <dgm:spPr/>
      <dgm:t>
        <a:bodyPr/>
        <a:lstStyle/>
        <a:p>
          <a:endParaRPr lang="en-US"/>
        </a:p>
      </dgm:t>
    </dgm:pt>
    <dgm:pt modelId="{AA91DA02-BE1E-456A-9191-0030ABD23212}">
      <dgm:prSet/>
      <dgm:spPr/>
      <dgm:t>
        <a:bodyPr/>
        <a:lstStyle/>
        <a:p>
          <a:r>
            <a:rPr lang="fi-FI"/>
            <a:t>ORC-laitos</a:t>
          </a:r>
          <a:endParaRPr lang="en-US"/>
        </a:p>
      </dgm:t>
    </dgm:pt>
    <dgm:pt modelId="{5AC32129-A84E-4AC5-A8B0-50AD4BE67BEC}" type="parTrans" cxnId="{6D4CE5A8-207A-48F9-B883-C1FB5B1AFAA2}">
      <dgm:prSet/>
      <dgm:spPr/>
      <dgm:t>
        <a:bodyPr/>
        <a:lstStyle/>
        <a:p>
          <a:endParaRPr lang="en-US"/>
        </a:p>
      </dgm:t>
    </dgm:pt>
    <dgm:pt modelId="{D354EC79-1C5D-4E0E-BF9D-E7A108448486}" type="sibTrans" cxnId="{6D4CE5A8-207A-48F9-B883-C1FB5B1AFAA2}">
      <dgm:prSet/>
      <dgm:spPr/>
      <dgm:t>
        <a:bodyPr/>
        <a:lstStyle/>
        <a:p>
          <a:endParaRPr lang="en-US"/>
        </a:p>
      </dgm:t>
    </dgm:pt>
    <dgm:pt modelId="{31AC5584-AF72-406E-A74E-94DBEB97526F}">
      <dgm:prSet/>
      <dgm:spPr/>
      <dgm:t>
        <a:bodyPr/>
        <a:lstStyle/>
        <a:p>
          <a:r>
            <a:rPr lang="fi-FI"/>
            <a:t>Stirling-moottori</a:t>
          </a:r>
          <a:endParaRPr lang="en-US"/>
        </a:p>
      </dgm:t>
    </dgm:pt>
    <dgm:pt modelId="{CD2E4AEE-EDFD-4089-9C19-F23D4FE97F1C}" type="parTrans" cxnId="{0805248C-2402-4D7A-A439-4B3FD33BBB87}">
      <dgm:prSet/>
      <dgm:spPr/>
      <dgm:t>
        <a:bodyPr/>
        <a:lstStyle/>
        <a:p>
          <a:endParaRPr lang="en-US"/>
        </a:p>
      </dgm:t>
    </dgm:pt>
    <dgm:pt modelId="{473ED409-8410-47AB-84A2-C9D8164B9412}" type="sibTrans" cxnId="{0805248C-2402-4D7A-A439-4B3FD33BBB87}">
      <dgm:prSet/>
      <dgm:spPr/>
      <dgm:t>
        <a:bodyPr/>
        <a:lstStyle/>
        <a:p>
          <a:endParaRPr lang="en-US"/>
        </a:p>
      </dgm:t>
    </dgm:pt>
    <dgm:pt modelId="{8FAD5EAF-1CA2-45F1-AABF-6138B211AEFB}" type="pres">
      <dgm:prSet presAssocID="{0C9E5E97-CC88-479D-B93C-7ACB6A82E4B6}" presName="hierChild1" presStyleCnt="0">
        <dgm:presLayoutVars>
          <dgm:chPref val="1"/>
          <dgm:dir/>
          <dgm:animOne val="branch"/>
          <dgm:animLvl val="lvl"/>
          <dgm:resizeHandles/>
        </dgm:presLayoutVars>
      </dgm:prSet>
      <dgm:spPr/>
    </dgm:pt>
    <dgm:pt modelId="{31DE65FC-FFE0-4B9F-8402-DBF3A60D5E9D}" type="pres">
      <dgm:prSet presAssocID="{EF6EE4C3-3122-4D4F-8DEC-8E6D97DD7F68}" presName="hierRoot1" presStyleCnt="0"/>
      <dgm:spPr/>
    </dgm:pt>
    <dgm:pt modelId="{168F8C76-E21E-4A29-933C-37C2DC2A041A}" type="pres">
      <dgm:prSet presAssocID="{EF6EE4C3-3122-4D4F-8DEC-8E6D97DD7F68}" presName="composite" presStyleCnt="0"/>
      <dgm:spPr/>
    </dgm:pt>
    <dgm:pt modelId="{AD75F723-5679-4A4F-BE98-8DD04805E58C}" type="pres">
      <dgm:prSet presAssocID="{EF6EE4C3-3122-4D4F-8DEC-8E6D97DD7F68}" presName="background" presStyleLbl="node0" presStyleIdx="0" presStyleCnt="3"/>
      <dgm:spPr/>
    </dgm:pt>
    <dgm:pt modelId="{81CFE63E-096C-42AC-8A5D-B8ABC80E8922}" type="pres">
      <dgm:prSet presAssocID="{EF6EE4C3-3122-4D4F-8DEC-8E6D97DD7F68}" presName="text" presStyleLbl="fgAcc0" presStyleIdx="0" presStyleCnt="3">
        <dgm:presLayoutVars>
          <dgm:chPref val="3"/>
        </dgm:presLayoutVars>
      </dgm:prSet>
      <dgm:spPr/>
    </dgm:pt>
    <dgm:pt modelId="{207F89E8-166A-4CE0-AE6E-A41861AA87B6}" type="pres">
      <dgm:prSet presAssocID="{EF6EE4C3-3122-4D4F-8DEC-8E6D97DD7F68}" presName="hierChild2" presStyleCnt="0"/>
      <dgm:spPr/>
    </dgm:pt>
    <dgm:pt modelId="{C8D63B51-3D49-43B5-803A-75DEB68F783C}" type="pres">
      <dgm:prSet presAssocID="{AA91DA02-BE1E-456A-9191-0030ABD23212}" presName="hierRoot1" presStyleCnt="0"/>
      <dgm:spPr/>
    </dgm:pt>
    <dgm:pt modelId="{B00257B4-4710-4A6E-9776-E054A51F9BE5}" type="pres">
      <dgm:prSet presAssocID="{AA91DA02-BE1E-456A-9191-0030ABD23212}" presName="composite" presStyleCnt="0"/>
      <dgm:spPr/>
    </dgm:pt>
    <dgm:pt modelId="{8F39276C-A9EE-4E93-96B5-F3C832981B5A}" type="pres">
      <dgm:prSet presAssocID="{AA91DA02-BE1E-456A-9191-0030ABD23212}" presName="background" presStyleLbl="node0" presStyleIdx="1" presStyleCnt="3"/>
      <dgm:spPr/>
    </dgm:pt>
    <dgm:pt modelId="{DE291E1F-516A-4704-AB81-3B8C91D0FA27}" type="pres">
      <dgm:prSet presAssocID="{AA91DA02-BE1E-456A-9191-0030ABD23212}" presName="text" presStyleLbl="fgAcc0" presStyleIdx="1" presStyleCnt="3">
        <dgm:presLayoutVars>
          <dgm:chPref val="3"/>
        </dgm:presLayoutVars>
      </dgm:prSet>
      <dgm:spPr/>
    </dgm:pt>
    <dgm:pt modelId="{3B78DDF2-2240-404B-BA9B-21C93D536F8B}" type="pres">
      <dgm:prSet presAssocID="{AA91DA02-BE1E-456A-9191-0030ABD23212}" presName="hierChild2" presStyleCnt="0"/>
      <dgm:spPr/>
    </dgm:pt>
    <dgm:pt modelId="{B6559FEA-6F7B-4A0B-9844-9B3945D5E8B1}" type="pres">
      <dgm:prSet presAssocID="{31AC5584-AF72-406E-A74E-94DBEB97526F}" presName="hierRoot1" presStyleCnt="0"/>
      <dgm:spPr/>
    </dgm:pt>
    <dgm:pt modelId="{C1C619E6-F33B-4782-A4CB-508CD20836C7}" type="pres">
      <dgm:prSet presAssocID="{31AC5584-AF72-406E-A74E-94DBEB97526F}" presName="composite" presStyleCnt="0"/>
      <dgm:spPr/>
    </dgm:pt>
    <dgm:pt modelId="{78E80F82-CF67-4FBE-867B-6ACE9FA41485}" type="pres">
      <dgm:prSet presAssocID="{31AC5584-AF72-406E-A74E-94DBEB97526F}" presName="background" presStyleLbl="node0" presStyleIdx="2" presStyleCnt="3"/>
      <dgm:spPr/>
    </dgm:pt>
    <dgm:pt modelId="{18ED226C-C683-45F3-9F90-29F7B5F8E39C}" type="pres">
      <dgm:prSet presAssocID="{31AC5584-AF72-406E-A74E-94DBEB97526F}" presName="text" presStyleLbl="fgAcc0" presStyleIdx="2" presStyleCnt="3">
        <dgm:presLayoutVars>
          <dgm:chPref val="3"/>
        </dgm:presLayoutVars>
      </dgm:prSet>
      <dgm:spPr/>
    </dgm:pt>
    <dgm:pt modelId="{D554E35A-AB8C-4DC3-A893-8996C5C654BB}" type="pres">
      <dgm:prSet presAssocID="{31AC5584-AF72-406E-A74E-94DBEB97526F}" presName="hierChild2" presStyleCnt="0"/>
      <dgm:spPr/>
    </dgm:pt>
  </dgm:ptLst>
  <dgm:cxnLst>
    <dgm:cxn modelId="{D929FF12-11F6-42F5-A0AC-D80CE38235CD}" srcId="{0C9E5E97-CC88-479D-B93C-7ACB6A82E4B6}" destId="{EF6EE4C3-3122-4D4F-8DEC-8E6D97DD7F68}" srcOrd="0" destOrd="0" parTransId="{7FBA3A8F-066C-43F1-9A73-D19FD4F34EB5}" sibTransId="{9AA35D9B-0823-4A2C-9D53-56CB7895DDBA}"/>
    <dgm:cxn modelId="{08B9E044-CCEE-4539-B0D3-40A216C9FB2C}" type="presOf" srcId="{31AC5584-AF72-406E-A74E-94DBEB97526F}" destId="{18ED226C-C683-45F3-9F90-29F7B5F8E39C}" srcOrd="0" destOrd="0" presId="urn:microsoft.com/office/officeart/2005/8/layout/hierarchy1"/>
    <dgm:cxn modelId="{18BDE747-2F21-492D-8353-983ED1ABCA1A}" type="presOf" srcId="{AA91DA02-BE1E-456A-9191-0030ABD23212}" destId="{DE291E1F-516A-4704-AB81-3B8C91D0FA27}" srcOrd="0" destOrd="0" presId="urn:microsoft.com/office/officeart/2005/8/layout/hierarchy1"/>
    <dgm:cxn modelId="{80E37D53-2075-4C24-833E-F13A87A4DA27}" type="presOf" srcId="{0C9E5E97-CC88-479D-B93C-7ACB6A82E4B6}" destId="{8FAD5EAF-1CA2-45F1-AABF-6138B211AEFB}" srcOrd="0" destOrd="0" presId="urn:microsoft.com/office/officeart/2005/8/layout/hierarchy1"/>
    <dgm:cxn modelId="{8414D677-0289-4FBB-ADAB-6CB331B2A355}" type="presOf" srcId="{EF6EE4C3-3122-4D4F-8DEC-8E6D97DD7F68}" destId="{81CFE63E-096C-42AC-8A5D-B8ABC80E8922}" srcOrd="0" destOrd="0" presId="urn:microsoft.com/office/officeart/2005/8/layout/hierarchy1"/>
    <dgm:cxn modelId="{0805248C-2402-4D7A-A439-4B3FD33BBB87}" srcId="{0C9E5E97-CC88-479D-B93C-7ACB6A82E4B6}" destId="{31AC5584-AF72-406E-A74E-94DBEB97526F}" srcOrd="2" destOrd="0" parTransId="{CD2E4AEE-EDFD-4089-9C19-F23D4FE97F1C}" sibTransId="{473ED409-8410-47AB-84A2-C9D8164B9412}"/>
    <dgm:cxn modelId="{6D4CE5A8-207A-48F9-B883-C1FB5B1AFAA2}" srcId="{0C9E5E97-CC88-479D-B93C-7ACB6A82E4B6}" destId="{AA91DA02-BE1E-456A-9191-0030ABD23212}" srcOrd="1" destOrd="0" parTransId="{5AC32129-A84E-4AC5-A8B0-50AD4BE67BEC}" sibTransId="{D354EC79-1C5D-4E0E-BF9D-E7A108448486}"/>
    <dgm:cxn modelId="{5CD5D543-7B2D-40E6-B36E-2C80DD1822AB}" type="presParOf" srcId="{8FAD5EAF-1CA2-45F1-AABF-6138B211AEFB}" destId="{31DE65FC-FFE0-4B9F-8402-DBF3A60D5E9D}" srcOrd="0" destOrd="0" presId="urn:microsoft.com/office/officeart/2005/8/layout/hierarchy1"/>
    <dgm:cxn modelId="{7ECE663E-5251-478D-A919-470F7109277F}" type="presParOf" srcId="{31DE65FC-FFE0-4B9F-8402-DBF3A60D5E9D}" destId="{168F8C76-E21E-4A29-933C-37C2DC2A041A}" srcOrd="0" destOrd="0" presId="urn:microsoft.com/office/officeart/2005/8/layout/hierarchy1"/>
    <dgm:cxn modelId="{ED8EA37C-5B41-4D2F-AFD2-3DAAB3EA858D}" type="presParOf" srcId="{168F8C76-E21E-4A29-933C-37C2DC2A041A}" destId="{AD75F723-5679-4A4F-BE98-8DD04805E58C}" srcOrd="0" destOrd="0" presId="urn:microsoft.com/office/officeart/2005/8/layout/hierarchy1"/>
    <dgm:cxn modelId="{6ECC39B6-AF10-48C0-863E-38E37951AA93}" type="presParOf" srcId="{168F8C76-E21E-4A29-933C-37C2DC2A041A}" destId="{81CFE63E-096C-42AC-8A5D-B8ABC80E8922}" srcOrd="1" destOrd="0" presId="urn:microsoft.com/office/officeart/2005/8/layout/hierarchy1"/>
    <dgm:cxn modelId="{EE68737C-797A-49C0-8583-139668EACB4E}" type="presParOf" srcId="{31DE65FC-FFE0-4B9F-8402-DBF3A60D5E9D}" destId="{207F89E8-166A-4CE0-AE6E-A41861AA87B6}" srcOrd="1" destOrd="0" presId="urn:microsoft.com/office/officeart/2005/8/layout/hierarchy1"/>
    <dgm:cxn modelId="{75187DD9-976B-4C29-9853-F98ABB3D2544}" type="presParOf" srcId="{8FAD5EAF-1CA2-45F1-AABF-6138B211AEFB}" destId="{C8D63B51-3D49-43B5-803A-75DEB68F783C}" srcOrd="1" destOrd="0" presId="urn:microsoft.com/office/officeart/2005/8/layout/hierarchy1"/>
    <dgm:cxn modelId="{A0A699CD-41EC-4DF2-9832-184185068EC1}" type="presParOf" srcId="{C8D63B51-3D49-43B5-803A-75DEB68F783C}" destId="{B00257B4-4710-4A6E-9776-E054A51F9BE5}" srcOrd="0" destOrd="0" presId="urn:microsoft.com/office/officeart/2005/8/layout/hierarchy1"/>
    <dgm:cxn modelId="{278E95F5-3743-4FE6-BCBC-DA15E0F23024}" type="presParOf" srcId="{B00257B4-4710-4A6E-9776-E054A51F9BE5}" destId="{8F39276C-A9EE-4E93-96B5-F3C832981B5A}" srcOrd="0" destOrd="0" presId="urn:microsoft.com/office/officeart/2005/8/layout/hierarchy1"/>
    <dgm:cxn modelId="{6B415801-4675-4B8C-821F-0E94D4257354}" type="presParOf" srcId="{B00257B4-4710-4A6E-9776-E054A51F9BE5}" destId="{DE291E1F-516A-4704-AB81-3B8C91D0FA27}" srcOrd="1" destOrd="0" presId="urn:microsoft.com/office/officeart/2005/8/layout/hierarchy1"/>
    <dgm:cxn modelId="{7FB48029-E4BE-443F-8F0D-740E34F76487}" type="presParOf" srcId="{C8D63B51-3D49-43B5-803A-75DEB68F783C}" destId="{3B78DDF2-2240-404B-BA9B-21C93D536F8B}" srcOrd="1" destOrd="0" presId="urn:microsoft.com/office/officeart/2005/8/layout/hierarchy1"/>
    <dgm:cxn modelId="{87D48609-AE86-47FA-A638-C3C3C55AE82E}" type="presParOf" srcId="{8FAD5EAF-1CA2-45F1-AABF-6138B211AEFB}" destId="{B6559FEA-6F7B-4A0B-9844-9B3945D5E8B1}" srcOrd="2" destOrd="0" presId="urn:microsoft.com/office/officeart/2005/8/layout/hierarchy1"/>
    <dgm:cxn modelId="{292B9971-21C8-40A5-907D-CC5D555DF364}" type="presParOf" srcId="{B6559FEA-6F7B-4A0B-9844-9B3945D5E8B1}" destId="{C1C619E6-F33B-4782-A4CB-508CD20836C7}" srcOrd="0" destOrd="0" presId="urn:microsoft.com/office/officeart/2005/8/layout/hierarchy1"/>
    <dgm:cxn modelId="{1FC0E901-4CDE-41DE-B8A1-44DD735DD50C}" type="presParOf" srcId="{C1C619E6-F33B-4782-A4CB-508CD20836C7}" destId="{78E80F82-CF67-4FBE-867B-6ACE9FA41485}" srcOrd="0" destOrd="0" presId="urn:microsoft.com/office/officeart/2005/8/layout/hierarchy1"/>
    <dgm:cxn modelId="{2DB2C594-4321-4CB0-82CD-AFDC72DAC0FE}" type="presParOf" srcId="{C1C619E6-F33B-4782-A4CB-508CD20836C7}" destId="{18ED226C-C683-45F3-9F90-29F7B5F8E39C}" srcOrd="1" destOrd="0" presId="urn:microsoft.com/office/officeart/2005/8/layout/hierarchy1"/>
    <dgm:cxn modelId="{7FBA4680-F4B3-4E28-9FA3-511C67DF217B}" type="presParOf" srcId="{B6559FEA-6F7B-4A0B-9844-9B3945D5E8B1}" destId="{D554E35A-AB8C-4DC3-A893-8996C5C654BB}"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2BC24-7ECA-47EF-B30B-69E2AA7E5145}">
      <dsp:nvSpPr>
        <dsp:cNvPr id="0" name=""/>
        <dsp:cNvSpPr/>
      </dsp:nvSpPr>
      <dsp:spPr>
        <a:xfrm>
          <a:off x="1339232" y="675562"/>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34576A-E134-405C-BF8C-408E0C2BA5B6}">
      <dsp:nvSpPr>
        <dsp:cNvPr id="0" name=""/>
        <dsp:cNvSpPr/>
      </dsp:nvSpPr>
      <dsp:spPr>
        <a:xfrm>
          <a:off x="1719482" y="1055812"/>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7AD2C4-5EF1-49A8-BA49-6E3EBAFFCADF}">
      <dsp:nvSpPr>
        <dsp:cNvPr id="0" name=""/>
        <dsp:cNvSpPr/>
      </dsp:nvSpPr>
      <dsp:spPr>
        <a:xfrm>
          <a:off x="140654" y="3042826"/>
          <a:ext cx="4363573" cy="1771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fi-FI" sz="1800" kern="1200" dirty="0"/>
            <a:t>Rakennuksissa, kylmälaitteissa, teollisuudessa, energiantuotannossa ja erilaisissa julkisissa kohteissa muodostuu paljon ylimääräistä lämpöä</a:t>
          </a:r>
          <a:endParaRPr lang="en-US" sz="1800" kern="1200" dirty="0"/>
        </a:p>
      </dsp:txBody>
      <dsp:txXfrm>
        <a:off x="140654" y="3042826"/>
        <a:ext cx="4363573" cy="1771942"/>
      </dsp:txXfrm>
    </dsp:sp>
    <dsp:sp modelId="{F8C2C2BD-62B3-4C5E-A432-A42B5DA1ECD8}">
      <dsp:nvSpPr>
        <dsp:cNvPr id="0" name=""/>
        <dsp:cNvSpPr/>
      </dsp:nvSpPr>
      <dsp:spPr>
        <a:xfrm>
          <a:off x="5709430" y="944358"/>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65F60C-63EB-4110-9416-394BCB352ED8}">
      <dsp:nvSpPr>
        <dsp:cNvPr id="0" name=""/>
        <dsp:cNvSpPr/>
      </dsp:nvSpPr>
      <dsp:spPr>
        <a:xfrm>
          <a:off x="6089680" y="1324608"/>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2465B2-6321-4DC5-ABD5-868215BD61FD}">
      <dsp:nvSpPr>
        <dsp:cNvPr id="0" name=""/>
        <dsp:cNvSpPr/>
      </dsp:nvSpPr>
      <dsp:spPr>
        <a:xfrm>
          <a:off x="4853882" y="3036074"/>
          <a:ext cx="3353073" cy="841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fi-FI" sz="1800" kern="1200" dirty="0"/>
            <a:t>Useasti ylimääräistä lämpöä ei hyödynnetä, vaan se vapautuu ympäristöön hukkalämpönä jäte- ja jäähdytysvesien tai prosessihöyryjen mukana.</a:t>
          </a:r>
          <a:endParaRPr lang="en-US" sz="1800" kern="1200" dirty="0"/>
        </a:p>
      </dsp:txBody>
      <dsp:txXfrm>
        <a:off x="4853882" y="3036074"/>
        <a:ext cx="3353073" cy="841994"/>
      </dsp:txXfrm>
    </dsp:sp>
    <dsp:sp modelId="{D5EA06F4-25F9-4FC2-A388-19BA2D08A0FA}">
      <dsp:nvSpPr>
        <dsp:cNvPr id="0" name=""/>
        <dsp:cNvSpPr/>
      </dsp:nvSpPr>
      <dsp:spPr>
        <a:xfrm>
          <a:off x="9360342" y="744720"/>
          <a:ext cx="1784250" cy="17842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01F04-105E-4C64-AC35-4B38AB9CD59C}">
      <dsp:nvSpPr>
        <dsp:cNvPr id="0" name=""/>
        <dsp:cNvSpPr/>
      </dsp:nvSpPr>
      <dsp:spPr>
        <a:xfrm>
          <a:off x="9740592" y="1124970"/>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7FFDD4-620C-474D-8DC3-54E648BF7570}">
      <dsp:nvSpPr>
        <dsp:cNvPr id="0" name=""/>
        <dsp:cNvSpPr/>
      </dsp:nvSpPr>
      <dsp:spPr>
        <a:xfrm>
          <a:off x="8756505" y="3070790"/>
          <a:ext cx="2925000" cy="1495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fi-FI" sz="1800" kern="1200" dirty="0"/>
            <a:t>Hukkalämmön talteenotto ja hyödyntäminen parantaa energiatehokkuutta sekä vähentää ostoenergian tarvetta ja kasvihuonekaasupäästöjä</a:t>
          </a:r>
          <a:r>
            <a:rPr lang="fi-FI" sz="1600" kern="1200" dirty="0"/>
            <a:t>.</a:t>
          </a:r>
          <a:endParaRPr lang="en-US" sz="1600" kern="1200" dirty="0"/>
        </a:p>
      </dsp:txBody>
      <dsp:txXfrm>
        <a:off x="8756505" y="3070790"/>
        <a:ext cx="2925000" cy="1495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FEDDB-EBFA-47F8-BAE6-00F5603EE0A6}">
      <dsp:nvSpPr>
        <dsp:cNvPr id="0" name=""/>
        <dsp:cNvSpPr/>
      </dsp:nvSpPr>
      <dsp:spPr>
        <a:xfrm>
          <a:off x="462278" y="432578"/>
          <a:ext cx="2320731" cy="248923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74ED35-D53B-4BB3-992B-44D3A87ECB18}">
      <dsp:nvSpPr>
        <dsp:cNvPr id="0" name=""/>
        <dsp:cNvSpPr/>
      </dsp:nvSpPr>
      <dsp:spPr>
        <a:xfrm>
          <a:off x="1081237" y="1206862"/>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71B398-DB3D-4B10-87F3-7C10BA4B4607}">
      <dsp:nvSpPr>
        <dsp:cNvPr id="0" name=""/>
        <dsp:cNvSpPr/>
      </dsp:nvSpPr>
      <dsp:spPr>
        <a:xfrm>
          <a:off x="182131" y="3282183"/>
          <a:ext cx="3093750" cy="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fi-FI" sz="1400" kern="1200" dirty="0"/>
            <a:t>1. Kohteen sisäiset hyödyntämismahdollisuudet sekundäärienergiana</a:t>
          </a:r>
        </a:p>
      </dsp:txBody>
      <dsp:txXfrm>
        <a:off x="182131" y="3282183"/>
        <a:ext cx="3093750" cy="280"/>
      </dsp:txXfrm>
    </dsp:sp>
    <dsp:sp modelId="{F4D4ED11-9DD1-407E-AA21-14DB9ACC158E}">
      <dsp:nvSpPr>
        <dsp:cNvPr id="0" name=""/>
        <dsp:cNvSpPr/>
      </dsp:nvSpPr>
      <dsp:spPr>
        <a:xfrm>
          <a:off x="4016002" y="428888"/>
          <a:ext cx="2278118" cy="227268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12B8A-EBAC-4B8B-9189-19DB1366652D}">
      <dsp:nvSpPr>
        <dsp:cNvPr id="0" name=""/>
        <dsp:cNvSpPr/>
      </dsp:nvSpPr>
      <dsp:spPr>
        <a:xfrm>
          <a:off x="4716393" y="1150284"/>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69B5F4-EFCB-4F86-BB1D-43610C5606B4}">
      <dsp:nvSpPr>
        <dsp:cNvPr id="0" name=""/>
        <dsp:cNvSpPr/>
      </dsp:nvSpPr>
      <dsp:spPr>
        <a:xfrm>
          <a:off x="3792197" y="2967807"/>
          <a:ext cx="3093750" cy="10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fi-FI" sz="1400" kern="1200" dirty="0"/>
            <a:t>2. Kohteen ulkopuoliset hyödyntämismahdollisuudet </a:t>
          </a:r>
        </a:p>
        <a:p>
          <a:pPr marL="0" lvl="0" indent="0" algn="ctr" defTabSz="622300">
            <a:lnSpc>
              <a:spcPct val="100000"/>
            </a:lnSpc>
            <a:spcBef>
              <a:spcPct val="0"/>
            </a:spcBef>
            <a:spcAft>
              <a:spcPct val="35000"/>
            </a:spcAft>
            <a:buNone/>
            <a:defRPr cap="all"/>
          </a:pPr>
          <a:r>
            <a:rPr lang="fi-FI" sz="1400" kern="1200" dirty="0"/>
            <a:t>eli lämmön myynti</a:t>
          </a:r>
          <a:endParaRPr lang="en-US" sz="1400" kern="1200" dirty="0"/>
        </a:p>
      </dsp:txBody>
      <dsp:txXfrm>
        <a:off x="3792197" y="2967807"/>
        <a:ext cx="3093750" cy="10041"/>
      </dsp:txXfrm>
    </dsp:sp>
    <dsp:sp modelId="{1B1D6BDC-227E-4518-96B6-C742B0161D54}">
      <dsp:nvSpPr>
        <dsp:cNvPr id="0" name=""/>
        <dsp:cNvSpPr/>
      </dsp:nvSpPr>
      <dsp:spPr>
        <a:xfrm>
          <a:off x="7736836" y="451849"/>
          <a:ext cx="2312238" cy="261147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2164BB-6CA6-4800-B2DA-CEC5D5B98C57}">
      <dsp:nvSpPr>
        <dsp:cNvPr id="0" name=""/>
        <dsp:cNvSpPr/>
      </dsp:nvSpPr>
      <dsp:spPr>
        <a:xfrm>
          <a:off x="8351550" y="1226328"/>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E36760-5834-406C-BED1-646803341466}">
      <dsp:nvSpPr>
        <dsp:cNvPr id="0" name=""/>
        <dsp:cNvSpPr/>
      </dsp:nvSpPr>
      <dsp:spPr>
        <a:xfrm>
          <a:off x="7346081" y="3309297"/>
          <a:ext cx="3093750" cy="4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fi-FI" sz="1400" kern="1200" dirty="0"/>
            <a:t>3. Lämmön muuttaminen sähköksi </a:t>
          </a:r>
          <a:endParaRPr lang="en-US" sz="1400" kern="1200" dirty="0"/>
        </a:p>
      </dsp:txBody>
      <dsp:txXfrm>
        <a:off x="7346081" y="3309297"/>
        <a:ext cx="3093750" cy="4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5F723-5679-4A4F-BE98-8DD04805E58C}">
      <dsp:nvSpPr>
        <dsp:cNvPr id="0" name=""/>
        <dsp:cNvSpPr/>
      </dsp:nvSpPr>
      <dsp:spPr>
        <a:xfrm>
          <a:off x="0" y="58858"/>
          <a:ext cx="2625577" cy="1667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FE63E-096C-42AC-8A5D-B8ABC80E8922}">
      <dsp:nvSpPr>
        <dsp:cNvPr id="0" name=""/>
        <dsp:cNvSpPr/>
      </dsp:nvSpPr>
      <dsp:spPr>
        <a:xfrm>
          <a:off x="291730" y="336002"/>
          <a:ext cx="2625577" cy="16672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i-FI" sz="3000" kern="1200"/>
            <a:t>Lämpöpumput</a:t>
          </a:r>
          <a:endParaRPr lang="en-US" sz="3000" kern="1200"/>
        </a:p>
      </dsp:txBody>
      <dsp:txXfrm>
        <a:off x="340562" y="384834"/>
        <a:ext cx="2527913" cy="1569577"/>
      </dsp:txXfrm>
    </dsp:sp>
    <dsp:sp modelId="{8F39276C-A9EE-4E93-96B5-F3C832981B5A}">
      <dsp:nvSpPr>
        <dsp:cNvPr id="0" name=""/>
        <dsp:cNvSpPr/>
      </dsp:nvSpPr>
      <dsp:spPr>
        <a:xfrm>
          <a:off x="3209039" y="58858"/>
          <a:ext cx="2625577" cy="1667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91E1F-516A-4704-AB81-3B8C91D0FA27}">
      <dsp:nvSpPr>
        <dsp:cNvPr id="0" name=""/>
        <dsp:cNvSpPr/>
      </dsp:nvSpPr>
      <dsp:spPr>
        <a:xfrm>
          <a:off x="3500770" y="336002"/>
          <a:ext cx="2625577" cy="16672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i-FI" sz="3000" kern="1200"/>
            <a:t>ORC-laitos</a:t>
          </a:r>
          <a:endParaRPr lang="en-US" sz="3000" kern="1200"/>
        </a:p>
      </dsp:txBody>
      <dsp:txXfrm>
        <a:off x="3549602" y="384834"/>
        <a:ext cx="2527913" cy="1569577"/>
      </dsp:txXfrm>
    </dsp:sp>
    <dsp:sp modelId="{78E80F82-CF67-4FBE-867B-6ACE9FA41485}">
      <dsp:nvSpPr>
        <dsp:cNvPr id="0" name=""/>
        <dsp:cNvSpPr/>
      </dsp:nvSpPr>
      <dsp:spPr>
        <a:xfrm>
          <a:off x="6418078" y="58858"/>
          <a:ext cx="2625577" cy="16672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ED226C-C683-45F3-9F90-29F7B5F8E39C}">
      <dsp:nvSpPr>
        <dsp:cNvPr id="0" name=""/>
        <dsp:cNvSpPr/>
      </dsp:nvSpPr>
      <dsp:spPr>
        <a:xfrm>
          <a:off x="6709809" y="336002"/>
          <a:ext cx="2625577" cy="16672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i-FI" sz="3000" kern="1200"/>
            <a:t>Stirling-moottori</a:t>
          </a:r>
          <a:endParaRPr lang="en-US" sz="3000" kern="1200"/>
        </a:p>
      </dsp:txBody>
      <dsp:txXfrm>
        <a:off x="6758641" y="384834"/>
        <a:ext cx="2527913" cy="156957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29.9.2020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Mikäli ei ole mahdollista eikä taloudellisesti kannattavaa hyödyntää sekundäärilämpöjä tuotantolaitoksen omissa prosesseissa tulee seuraavaksi selvittää syntyvän hukkalämmön hyödyntämistä tehtaan ulkopuolella. </a:t>
            </a:r>
          </a:p>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3</a:t>
            </a:fld>
            <a:endParaRPr lang="fi-FI"/>
          </a:p>
        </p:txBody>
      </p:sp>
    </p:spTree>
    <p:extLst>
      <p:ext uri="{BB962C8B-B14F-4D97-AF65-F5344CB8AC3E}">
        <p14:creationId xmlns:p14="http://schemas.microsoft.com/office/powerpoint/2010/main" val="4134535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Lähde: Tilastokeskus</a:t>
            </a:r>
          </a:p>
        </p:txBody>
      </p:sp>
      <p:sp>
        <p:nvSpPr>
          <p:cNvPr id="4" name="Slide Number Placeholder 3"/>
          <p:cNvSpPr>
            <a:spLocks noGrp="1"/>
          </p:cNvSpPr>
          <p:nvPr>
            <p:ph type="sldNum" sz="quarter" idx="5"/>
          </p:nvPr>
        </p:nvSpPr>
        <p:spPr/>
        <p:txBody>
          <a:bodyPr/>
          <a:lstStyle/>
          <a:p>
            <a:fld id="{F06609CB-CAF6-4571-BA04-25E12737EAA4}" type="slidenum">
              <a:rPr lang="fi-FI" smtClean="0"/>
              <a:t>16</a:t>
            </a:fld>
            <a:endParaRPr lang="fi-FI"/>
          </a:p>
        </p:txBody>
      </p:sp>
    </p:spTree>
    <p:extLst>
      <p:ext uri="{BB962C8B-B14F-4D97-AF65-F5344CB8AC3E}">
        <p14:creationId xmlns:p14="http://schemas.microsoft.com/office/powerpoint/2010/main" val="3658208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Lähde: Tilastokeskus</a:t>
            </a:r>
          </a:p>
        </p:txBody>
      </p:sp>
      <p:sp>
        <p:nvSpPr>
          <p:cNvPr id="4" name="Slide Number Placeholder 3"/>
          <p:cNvSpPr>
            <a:spLocks noGrp="1"/>
          </p:cNvSpPr>
          <p:nvPr>
            <p:ph type="sldNum" sz="quarter" idx="5"/>
          </p:nvPr>
        </p:nvSpPr>
        <p:spPr/>
        <p:txBody>
          <a:bodyPr/>
          <a:lstStyle/>
          <a:p>
            <a:fld id="{F06609CB-CAF6-4571-BA04-25E12737EAA4}" type="slidenum">
              <a:rPr lang="fi-FI" smtClean="0"/>
              <a:t>17</a:t>
            </a:fld>
            <a:endParaRPr lang="fi-FI"/>
          </a:p>
        </p:txBody>
      </p:sp>
    </p:spTree>
    <p:extLst>
      <p:ext uri="{BB962C8B-B14F-4D97-AF65-F5344CB8AC3E}">
        <p14:creationId xmlns:p14="http://schemas.microsoft.com/office/powerpoint/2010/main" val="3886183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YIT arvioi vuonna 2010 Suomen teollisuuden ylijäämälämmön tekniseksi potentiaaliksi noin 19 </a:t>
            </a:r>
            <a:r>
              <a:rPr lang="fi-FI" dirty="0" err="1"/>
              <a:t>TWh</a:t>
            </a:r>
            <a:r>
              <a:rPr lang="fi-FI" dirty="0"/>
              <a:t>/a. Arvio tehtiin teollisuuden vuoden 2008 energiankäytön perusteella. </a:t>
            </a:r>
          </a:p>
          <a:p>
            <a:r>
              <a:rPr lang="fi-FI" sz="1200" dirty="0" err="1">
                <a:solidFill>
                  <a:schemeClr val="tx1"/>
                </a:solidFill>
              </a:rPr>
              <a:t>Papapetrou</a:t>
            </a:r>
            <a:r>
              <a:rPr lang="fi-FI" sz="1200" dirty="0">
                <a:solidFill>
                  <a:schemeClr val="tx1"/>
                </a:solidFill>
              </a:rPr>
              <a:t> M. et al. laski vuonna 2018 Britannian teollisuuden vuoden 2015 ylijäämälämmön määrän pohjalta EU-maiden ylijäämälämpökapasiteetit. </a:t>
            </a:r>
          </a:p>
          <a:p>
            <a:r>
              <a:rPr lang="fi-FI" sz="1200" dirty="0" err="1">
                <a:solidFill>
                  <a:schemeClr val="tx1"/>
                </a:solidFill>
              </a:rPr>
              <a:t>Heat</a:t>
            </a:r>
            <a:r>
              <a:rPr lang="fi-FI" sz="1200" dirty="0">
                <a:solidFill>
                  <a:schemeClr val="tx1"/>
                </a:solidFill>
              </a:rPr>
              <a:t> Road </a:t>
            </a:r>
            <a:r>
              <a:rPr lang="fi-FI" sz="1200" dirty="0" err="1">
                <a:solidFill>
                  <a:schemeClr val="tx1"/>
                </a:solidFill>
              </a:rPr>
              <a:t>Map</a:t>
            </a:r>
            <a:r>
              <a:rPr lang="fi-FI" sz="1200" dirty="0">
                <a:solidFill>
                  <a:schemeClr val="tx1"/>
                </a:solidFill>
              </a:rPr>
              <a:t> Europe selvityksen tavoitteena kehittää vähähiilisiä lämmitys- ja jäähdytysratkaisuja.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tx1"/>
                </a:solidFill>
              </a:rPr>
              <a:t>Motiva arvioi vuonna 2019 ylijäämälämmön potentiaali teollisuudessa- esiselvityksessä ylijäämälämmön tekniseksi potentiaaliksi n. 16 </a:t>
            </a:r>
            <a:r>
              <a:rPr lang="fi-FI" sz="1200" dirty="0" err="1">
                <a:solidFill>
                  <a:schemeClr val="tx1"/>
                </a:solidFill>
              </a:rPr>
              <a:t>TWh</a:t>
            </a:r>
            <a:r>
              <a:rPr lang="fi-FI" sz="1200" dirty="0">
                <a:solidFill>
                  <a:schemeClr val="tx1"/>
                </a:solidFill>
              </a:rPr>
              <a:t>/a. Arvio tehtiin YIT:n vuoden 2010 selvityksen perusteella.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solidFill>
                <a:schemeClr val="tx1"/>
              </a:solidFill>
            </a:endParaRPr>
          </a:p>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18</a:t>
            </a:fld>
            <a:endParaRPr lang="fi-FI"/>
          </a:p>
        </p:txBody>
      </p:sp>
    </p:spTree>
    <p:extLst>
      <p:ext uri="{BB962C8B-B14F-4D97-AF65-F5344CB8AC3E}">
        <p14:creationId xmlns:p14="http://schemas.microsoft.com/office/powerpoint/2010/main" val="3290981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Yhdenkin tekijän ollessa riittävän epäsuotuisa, lämmön hyödyntäminen saattaa muuttua mahdottomaksi tai kannattamattomaksi. Mikäli hukkalämmössä on suuri potentiaali, mutta sen hyödyntäminen todetaan kannattamattomaksi, on syytä selvittää prosessiketjua taaksepäin eli selvittää voitaisiinko pienellä esim. prosessin lämpötilatason muutoksella parantaa kokonaisuuden energiatehokkuutta ja kannattavuutta. </a:t>
            </a:r>
          </a:p>
        </p:txBody>
      </p:sp>
      <p:sp>
        <p:nvSpPr>
          <p:cNvPr id="4" name="Slide Number Placeholder 3"/>
          <p:cNvSpPr>
            <a:spLocks noGrp="1"/>
          </p:cNvSpPr>
          <p:nvPr>
            <p:ph type="sldNum" sz="quarter" idx="5"/>
          </p:nvPr>
        </p:nvSpPr>
        <p:spPr/>
        <p:txBody>
          <a:bodyPr/>
          <a:lstStyle/>
          <a:p>
            <a:fld id="{F06609CB-CAF6-4571-BA04-25E12737EAA4}" type="slidenum">
              <a:rPr lang="fi-FI" smtClean="0"/>
              <a:t>19</a:t>
            </a:fld>
            <a:endParaRPr lang="fi-FI"/>
          </a:p>
        </p:txBody>
      </p:sp>
    </p:spTree>
    <p:extLst>
      <p:ext uri="{BB962C8B-B14F-4D97-AF65-F5344CB8AC3E}">
        <p14:creationId xmlns:p14="http://schemas.microsoft.com/office/powerpoint/2010/main" val="3910083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i-FI" dirty="0"/>
              <a:t>Ylijäämälämpöä voi hyödyntää usealla eri tavalla:</a:t>
            </a:r>
          </a:p>
          <a:p>
            <a:pPr marL="179387" indent="0">
              <a:buFont typeface="Wingdings" panose="05000000000000000000" pitchFamily="2" charset="2"/>
              <a:buNone/>
            </a:pPr>
            <a:r>
              <a:rPr lang="fi-FI" dirty="0"/>
              <a:t>1. Kohteen sisäiset hyödyntämismahdollisuudet: polttoaineen kuivaus, raaka-aineen, ilman tai veden esilämmitys sekä prosessin ja kiinteistöjen lämmitys</a:t>
            </a:r>
          </a:p>
          <a:p>
            <a:pPr marL="179387" indent="0">
              <a:buFont typeface="Wingdings" panose="05000000000000000000" pitchFamily="2" charset="2"/>
              <a:buNone/>
            </a:pPr>
            <a:r>
              <a:rPr lang="fi-FI" dirty="0"/>
              <a:t>2. Lämmön myynti kaukolämpö- tai alueverkkoon</a:t>
            </a:r>
          </a:p>
          <a:p>
            <a:pPr marL="179387" indent="0">
              <a:buFont typeface="Wingdings" panose="05000000000000000000" pitchFamily="2" charset="2"/>
              <a:buNone/>
            </a:pPr>
            <a:r>
              <a:rPr lang="fi-FI" dirty="0"/>
              <a:t>3. Pienimuotoinen sähköntuotanto</a:t>
            </a:r>
          </a:p>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20</a:t>
            </a:fld>
            <a:endParaRPr lang="fi-FI"/>
          </a:p>
        </p:txBody>
      </p:sp>
    </p:spTree>
    <p:extLst>
      <p:ext uri="{BB962C8B-B14F-4D97-AF65-F5344CB8AC3E}">
        <p14:creationId xmlns:p14="http://schemas.microsoft.com/office/powerpoint/2010/main" val="1190913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Lähde: </a:t>
            </a:r>
            <a:r>
              <a:rPr lang="fi-FI" sz="1200" dirty="0">
                <a:solidFill>
                  <a:schemeClr val="tx1"/>
                </a:solidFill>
              </a:rPr>
              <a:t>Motiva. 2019. Ylijäämälämmön potentiaali teollisuudessa - esiselvitys. </a:t>
            </a:r>
          </a:p>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21</a:t>
            </a:fld>
            <a:endParaRPr lang="fi-FI"/>
          </a:p>
        </p:txBody>
      </p:sp>
    </p:spTree>
    <p:extLst>
      <p:ext uri="{BB962C8B-B14F-4D97-AF65-F5344CB8AC3E}">
        <p14:creationId xmlns:p14="http://schemas.microsoft.com/office/powerpoint/2010/main" val="4080234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Täältä löytyy hyvä kuva: https://www.waste-heat.eu/about-waste-heat/waste-heat-technologies</a:t>
            </a:r>
          </a:p>
          <a:p>
            <a:r>
              <a:rPr lang="fi-FI" dirty="0"/>
              <a:t>Lähde: </a:t>
            </a:r>
            <a:r>
              <a:rPr lang="fi-FI" sz="1200" dirty="0">
                <a:solidFill>
                  <a:srgbClr val="000000"/>
                </a:solidFill>
              </a:rPr>
              <a:t>Waste </a:t>
            </a:r>
            <a:r>
              <a:rPr lang="fi-FI" sz="1200" dirty="0" err="1">
                <a:solidFill>
                  <a:srgbClr val="000000"/>
                </a:solidFill>
              </a:rPr>
              <a:t>heat</a:t>
            </a:r>
            <a:r>
              <a:rPr lang="fi-FI" sz="1200" dirty="0">
                <a:solidFill>
                  <a:srgbClr val="000000"/>
                </a:solidFill>
              </a:rPr>
              <a:t> 2019. Waste </a:t>
            </a:r>
            <a:r>
              <a:rPr lang="fi-FI" sz="1200" dirty="0" err="1">
                <a:solidFill>
                  <a:srgbClr val="000000"/>
                </a:solidFill>
              </a:rPr>
              <a:t>heat</a:t>
            </a:r>
            <a:r>
              <a:rPr lang="fi-FI" sz="1200" dirty="0">
                <a:solidFill>
                  <a:srgbClr val="000000"/>
                </a:solidFill>
              </a:rPr>
              <a:t> </a:t>
            </a:r>
            <a:r>
              <a:rPr lang="fi-FI" sz="1200" dirty="0" err="1">
                <a:solidFill>
                  <a:srgbClr val="000000"/>
                </a:solidFill>
              </a:rPr>
              <a:t>technologies</a:t>
            </a:r>
            <a:r>
              <a:rPr lang="fi-FI" sz="1200" dirty="0">
                <a:solidFill>
                  <a:srgbClr val="000000"/>
                </a:solidFill>
              </a:rPr>
              <a:t> </a:t>
            </a:r>
            <a:endParaRPr lang="fi-FI" dirty="0"/>
          </a:p>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22</a:t>
            </a:fld>
            <a:endParaRPr lang="fi-FI"/>
          </a:p>
        </p:txBody>
      </p:sp>
    </p:spTree>
    <p:extLst>
      <p:ext uri="{BB962C8B-B14F-4D97-AF65-F5344CB8AC3E}">
        <p14:creationId xmlns:p14="http://schemas.microsoft.com/office/powerpoint/2010/main" val="1766588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23</a:t>
            </a:fld>
            <a:endParaRPr lang="fi-FI"/>
          </a:p>
        </p:txBody>
      </p:sp>
    </p:spTree>
    <p:extLst>
      <p:ext uri="{BB962C8B-B14F-4D97-AF65-F5344CB8AC3E}">
        <p14:creationId xmlns:p14="http://schemas.microsoft.com/office/powerpoint/2010/main" val="2060613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Lähde: mukaillen YIT 2010</a:t>
            </a:r>
          </a:p>
        </p:txBody>
      </p:sp>
      <p:sp>
        <p:nvSpPr>
          <p:cNvPr id="4" name="Slide Number Placeholder 3"/>
          <p:cNvSpPr>
            <a:spLocks noGrp="1"/>
          </p:cNvSpPr>
          <p:nvPr>
            <p:ph type="sldNum" sz="quarter" idx="5"/>
          </p:nvPr>
        </p:nvSpPr>
        <p:spPr/>
        <p:txBody>
          <a:bodyPr/>
          <a:lstStyle/>
          <a:p>
            <a:fld id="{F06609CB-CAF6-4571-BA04-25E12737EAA4}" type="slidenum">
              <a:rPr lang="fi-FI" smtClean="0"/>
              <a:t>26</a:t>
            </a:fld>
            <a:endParaRPr lang="fi-FI"/>
          </a:p>
        </p:txBody>
      </p:sp>
    </p:spTree>
    <p:extLst>
      <p:ext uri="{BB962C8B-B14F-4D97-AF65-F5344CB8AC3E}">
        <p14:creationId xmlns:p14="http://schemas.microsoft.com/office/powerpoint/2010/main" val="21592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Lähde: mukaillen YIT 2010</a:t>
            </a:r>
          </a:p>
        </p:txBody>
      </p:sp>
      <p:sp>
        <p:nvSpPr>
          <p:cNvPr id="4" name="Slide Number Placeholder 3"/>
          <p:cNvSpPr>
            <a:spLocks noGrp="1"/>
          </p:cNvSpPr>
          <p:nvPr>
            <p:ph type="sldNum" sz="quarter" idx="5"/>
          </p:nvPr>
        </p:nvSpPr>
        <p:spPr/>
        <p:txBody>
          <a:bodyPr/>
          <a:lstStyle/>
          <a:p>
            <a:fld id="{F06609CB-CAF6-4571-BA04-25E12737EAA4}" type="slidenum">
              <a:rPr lang="fi-FI" smtClean="0"/>
              <a:t>27</a:t>
            </a:fld>
            <a:endParaRPr lang="fi-FI"/>
          </a:p>
        </p:txBody>
      </p:sp>
    </p:spTree>
    <p:extLst>
      <p:ext uri="{BB962C8B-B14F-4D97-AF65-F5344CB8AC3E}">
        <p14:creationId xmlns:p14="http://schemas.microsoft.com/office/powerpoint/2010/main" val="403188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Mikäli ei ole mahdollista eikä taloudellisesti kannattavaa hyödyntää sekundäärilämpöjä tuotantolaitoksen omissa prosesseissa tulee seuraavaksi selvittää syntyvän hukkalämmön hyödyntämistä tehtaan ulkopuolella. </a:t>
            </a:r>
          </a:p>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4</a:t>
            </a:fld>
            <a:endParaRPr lang="fi-FI"/>
          </a:p>
        </p:txBody>
      </p:sp>
    </p:spTree>
    <p:extLst>
      <p:ext uri="{BB962C8B-B14F-4D97-AF65-F5344CB8AC3E}">
        <p14:creationId xmlns:p14="http://schemas.microsoft.com/office/powerpoint/2010/main" val="4038114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Lähde: mukaillen YIT 2010</a:t>
            </a:r>
          </a:p>
        </p:txBody>
      </p:sp>
      <p:sp>
        <p:nvSpPr>
          <p:cNvPr id="4" name="Slide Number Placeholder 3"/>
          <p:cNvSpPr>
            <a:spLocks noGrp="1"/>
          </p:cNvSpPr>
          <p:nvPr>
            <p:ph type="sldNum" sz="quarter" idx="5"/>
          </p:nvPr>
        </p:nvSpPr>
        <p:spPr/>
        <p:txBody>
          <a:bodyPr/>
          <a:lstStyle/>
          <a:p>
            <a:fld id="{F06609CB-CAF6-4571-BA04-25E12737EAA4}" type="slidenum">
              <a:rPr lang="fi-FI" smtClean="0"/>
              <a:t>28</a:t>
            </a:fld>
            <a:endParaRPr lang="fi-FI"/>
          </a:p>
        </p:txBody>
      </p:sp>
    </p:spTree>
    <p:extLst>
      <p:ext uri="{BB962C8B-B14F-4D97-AF65-F5344CB8AC3E}">
        <p14:creationId xmlns:p14="http://schemas.microsoft.com/office/powerpoint/2010/main" val="3771178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Täältä löytyy hyvä kuvaus </a:t>
            </a:r>
            <a:r>
              <a:rPr lang="fi-FI" dirty="0" err="1"/>
              <a:t>orc</a:t>
            </a:r>
            <a:r>
              <a:rPr lang="fi-FI" dirty="0"/>
              <a:t>-prosessista: https://promaintlehti.fi/Turvallisuus-ja-ymparisto/Hukkalammosta-sahkoa</a:t>
            </a:r>
          </a:p>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29</a:t>
            </a:fld>
            <a:endParaRPr lang="fi-FI"/>
          </a:p>
        </p:txBody>
      </p:sp>
    </p:spTree>
    <p:extLst>
      <p:ext uri="{BB962C8B-B14F-4D97-AF65-F5344CB8AC3E}">
        <p14:creationId xmlns:p14="http://schemas.microsoft.com/office/powerpoint/2010/main" val="461516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30</a:t>
            </a:fld>
            <a:endParaRPr lang="fi-FI"/>
          </a:p>
        </p:txBody>
      </p:sp>
    </p:spTree>
    <p:extLst>
      <p:ext uri="{BB962C8B-B14F-4D97-AF65-F5344CB8AC3E}">
        <p14:creationId xmlns:p14="http://schemas.microsoft.com/office/powerpoint/2010/main" val="3557720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31</a:t>
            </a:fld>
            <a:endParaRPr lang="fi-FI"/>
          </a:p>
        </p:txBody>
      </p:sp>
    </p:spTree>
    <p:extLst>
      <p:ext uri="{BB962C8B-B14F-4D97-AF65-F5344CB8AC3E}">
        <p14:creationId xmlns:p14="http://schemas.microsoft.com/office/powerpoint/2010/main" val="2983871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32</a:t>
            </a:fld>
            <a:endParaRPr lang="fi-FI"/>
          </a:p>
        </p:txBody>
      </p:sp>
    </p:spTree>
    <p:extLst>
      <p:ext uri="{BB962C8B-B14F-4D97-AF65-F5344CB8AC3E}">
        <p14:creationId xmlns:p14="http://schemas.microsoft.com/office/powerpoint/2010/main" val="4209236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33</a:t>
            </a:fld>
            <a:endParaRPr lang="fi-FI"/>
          </a:p>
        </p:txBody>
      </p:sp>
    </p:spTree>
    <p:extLst>
      <p:ext uri="{BB962C8B-B14F-4D97-AF65-F5344CB8AC3E}">
        <p14:creationId xmlns:p14="http://schemas.microsoft.com/office/powerpoint/2010/main" val="1447217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34</a:t>
            </a:fld>
            <a:endParaRPr lang="fi-FI"/>
          </a:p>
        </p:txBody>
      </p:sp>
    </p:spTree>
    <p:extLst>
      <p:ext uri="{BB962C8B-B14F-4D97-AF65-F5344CB8AC3E}">
        <p14:creationId xmlns:p14="http://schemas.microsoft.com/office/powerpoint/2010/main" val="1145640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35</a:t>
            </a:fld>
            <a:endParaRPr lang="fi-FI"/>
          </a:p>
        </p:txBody>
      </p:sp>
    </p:spTree>
    <p:extLst>
      <p:ext uri="{BB962C8B-B14F-4D97-AF65-F5344CB8AC3E}">
        <p14:creationId xmlns:p14="http://schemas.microsoft.com/office/powerpoint/2010/main" val="1386737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36</a:t>
            </a:fld>
            <a:endParaRPr lang="fi-FI"/>
          </a:p>
        </p:txBody>
      </p:sp>
    </p:spTree>
    <p:extLst>
      <p:ext uri="{BB962C8B-B14F-4D97-AF65-F5344CB8AC3E}">
        <p14:creationId xmlns:p14="http://schemas.microsoft.com/office/powerpoint/2010/main" val="405549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Kun lämpöenergia poistuu esim. jäähdytysvesien tai poistoilmojen mukana tuotantolaitoksen ulkopuolelle, kutsutaan tätä osaa hukkalämmöksi. </a:t>
            </a:r>
          </a:p>
          <a:p>
            <a:r>
              <a:rPr lang="fi-FI" dirty="0"/>
              <a:t>Jos hukkalämpöä myydään esim. energiayhtiölle kaukolämmitykseen, on tämä osa tuotantolaitoksen kannalta myytyä sekundäärilämpöä. </a:t>
            </a:r>
          </a:p>
          <a:p>
            <a:r>
              <a:rPr lang="fi-FI" dirty="0"/>
              <a:t>(Kuva mukailtu YIT 2010).</a:t>
            </a:r>
          </a:p>
        </p:txBody>
      </p:sp>
      <p:sp>
        <p:nvSpPr>
          <p:cNvPr id="4" name="Slide Number Placeholder 3"/>
          <p:cNvSpPr>
            <a:spLocks noGrp="1"/>
          </p:cNvSpPr>
          <p:nvPr>
            <p:ph type="sldNum" sz="quarter" idx="5"/>
          </p:nvPr>
        </p:nvSpPr>
        <p:spPr/>
        <p:txBody>
          <a:bodyPr/>
          <a:lstStyle/>
          <a:p>
            <a:fld id="{F06609CB-CAF6-4571-BA04-25E12737EAA4}" type="slidenum">
              <a:rPr lang="fi-FI" smtClean="0"/>
              <a:t>5</a:t>
            </a:fld>
            <a:endParaRPr lang="fi-FI"/>
          </a:p>
        </p:txBody>
      </p:sp>
    </p:spTree>
    <p:extLst>
      <p:ext uri="{BB962C8B-B14F-4D97-AF65-F5344CB8AC3E}">
        <p14:creationId xmlns:p14="http://schemas.microsoft.com/office/powerpoint/2010/main" val="2104375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6</a:t>
            </a:fld>
            <a:endParaRPr lang="fi-FI"/>
          </a:p>
        </p:txBody>
      </p:sp>
    </p:spTree>
    <p:extLst>
      <p:ext uri="{BB962C8B-B14F-4D97-AF65-F5344CB8AC3E}">
        <p14:creationId xmlns:p14="http://schemas.microsoft.com/office/powerpoint/2010/main" val="173998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11</a:t>
            </a:fld>
            <a:endParaRPr lang="fi-FI"/>
          </a:p>
        </p:txBody>
      </p:sp>
    </p:spTree>
    <p:extLst>
      <p:ext uri="{BB962C8B-B14F-4D97-AF65-F5344CB8AC3E}">
        <p14:creationId xmlns:p14="http://schemas.microsoft.com/office/powerpoint/2010/main" val="3662339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Heat</a:t>
            </a:r>
            <a:r>
              <a:rPr lang="fi-FI" dirty="0"/>
              <a:t> </a:t>
            </a:r>
            <a:r>
              <a:rPr lang="fi-FI" dirty="0" err="1"/>
              <a:t>Roadmap</a:t>
            </a:r>
            <a:r>
              <a:rPr lang="fi-FI" dirty="0"/>
              <a:t> Europe -tutkimushankkeen raportti: </a:t>
            </a:r>
          </a:p>
          <a:p>
            <a:r>
              <a:rPr lang="fi-FI" dirty="0"/>
              <a:t>https://issuu.com/energiateollisuus/docs/energy</a:t>
            </a:r>
          </a:p>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12</a:t>
            </a:fld>
            <a:endParaRPr lang="fi-FI"/>
          </a:p>
        </p:txBody>
      </p:sp>
    </p:spTree>
    <p:extLst>
      <p:ext uri="{BB962C8B-B14F-4D97-AF65-F5344CB8AC3E}">
        <p14:creationId xmlns:p14="http://schemas.microsoft.com/office/powerpoint/2010/main" val="266314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Lähde: Tilastokeskus</a:t>
            </a:r>
          </a:p>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13</a:t>
            </a:fld>
            <a:endParaRPr lang="fi-FI"/>
          </a:p>
        </p:txBody>
      </p:sp>
    </p:spTree>
    <p:extLst>
      <p:ext uri="{BB962C8B-B14F-4D97-AF65-F5344CB8AC3E}">
        <p14:creationId xmlns:p14="http://schemas.microsoft.com/office/powerpoint/2010/main" val="152950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Täältä löytyy hyvä kuva: https://slideplayer.fi/slide/13927305/</a:t>
            </a:r>
          </a:p>
          <a:p>
            <a:r>
              <a:rPr lang="fi-FI" dirty="0"/>
              <a:t>Lähde: Energiateollisuus ry, energiavuosi 2017.</a:t>
            </a:r>
          </a:p>
          <a:p>
            <a:endParaRPr lang="fi-FI" dirty="0"/>
          </a:p>
        </p:txBody>
      </p:sp>
      <p:sp>
        <p:nvSpPr>
          <p:cNvPr id="4" name="Slide Number Placeholder 3"/>
          <p:cNvSpPr>
            <a:spLocks noGrp="1"/>
          </p:cNvSpPr>
          <p:nvPr>
            <p:ph type="sldNum" sz="quarter" idx="5"/>
          </p:nvPr>
        </p:nvSpPr>
        <p:spPr/>
        <p:txBody>
          <a:bodyPr/>
          <a:lstStyle/>
          <a:p>
            <a:fld id="{F06609CB-CAF6-4571-BA04-25E12737EAA4}" type="slidenum">
              <a:rPr lang="fi-FI" smtClean="0"/>
              <a:t>14</a:t>
            </a:fld>
            <a:endParaRPr lang="fi-FI"/>
          </a:p>
        </p:txBody>
      </p:sp>
    </p:spTree>
    <p:extLst>
      <p:ext uri="{BB962C8B-B14F-4D97-AF65-F5344CB8AC3E}">
        <p14:creationId xmlns:p14="http://schemas.microsoft.com/office/powerpoint/2010/main" val="2678762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Lähde: Tilastokeskus</a:t>
            </a:r>
          </a:p>
        </p:txBody>
      </p:sp>
      <p:sp>
        <p:nvSpPr>
          <p:cNvPr id="4" name="Slide Number Placeholder 3"/>
          <p:cNvSpPr>
            <a:spLocks noGrp="1"/>
          </p:cNvSpPr>
          <p:nvPr>
            <p:ph type="sldNum" sz="quarter" idx="5"/>
          </p:nvPr>
        </p:nvSpPr>
        <p:spPr/>
        <p:txBody>
          <a:bodyPr/>
          <a:lstStyle/>
          <a:p>
            <a:fld id="{F06609CB-CAF6-4571-BA04-25E12737EAA4}" type="slidenum">
              <a:rPr lang="fi-FI" smtClean="0"/>
              <a:t>15</a:t>
            </a:fld>
            <a:endParaRPr lang="fi-FI"/>
          </a:p>
        </p:txBody>
      </p:sp>
    </p:spTree>
    <p:extLst>
      <p:ext uri="{BB962C8B-B14F-4D97-AF65-F5344CB8AC3E}">
        <p14:creationId xmlns:p14="http://schemas.microsoft.com/office/powerpoint/2010/main" val="231823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29.9.2020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29.9.2020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2.jpeg"/><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XifXl1EsdSc"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youtube.com/watch?v=vbTyEKsuMc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nergia.fi/files/1407/Energiavuosi_2017_-_Sahko.pptx" TargetMode="External"/><Relationship Id="rId7" Type="http://schemas.openxmlformats.org/officeDocument/2006/relationships/hyperlink" Target="https://www.sciencedirect.com/science/article/pii/S1359431117347919#f0005" TargetMode="External"/><Relationship Id="rId2" Type="http://schemas.openxmlformats.org/officeDocument/2006/relationships/hyperlink" Target="https://slideplayer.fi/slide/13927305/" TargetMode="External"/><Relationship Id="rId1" Type="http://schemas.openxmlformats.org/officeDocument/2006/relationships/slideLayout" Target="../slideLayouts/slideLayout4.xml"/><Relationship Id="rId6" Type="http://schemas.openxmlformats.org/officeDocument/2006/relationships/hyperlink" Target="https://www.euroheat.org/publications/reports-and-studies/heat-roadmap-europe-pre-study-2/" TargetMode="External"/><Relationship Id="rId5" Type="http://schemas.openxmlformats.org/officeDocument/2006/relationships/hyperlink" Target="https://www.slideshare.net/energiateollisuus/energiavuosi-2018-shk-140563388" TargetMode="External"/><Relationship Id="rId4" Type="http://schemas.openxmlformats.org/officeDocument/2006/relationships/hyperlink" Target="https://www.slideshare.net/energiateollisuus/energiavuosi2018-kaukolampo-20190116"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waste-heat.eu/about-waste-heat/waste-heat-technologies" TargetMode="External"/><Relationship Id="rId2" Type="http://schemas.openxmlformats.org/officeDocument/2006/relationships/hyperlink" Target="http://www.stat.fi/til/tene/2018/tene_2018_2019-11-01_tau_001_fi.html"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hyperlink" Target="https://www.neste.com/fi/tiedotteet-ja-uutiset/circular-economy/kilpilahden-hukkalampo-voisi-kattaa-noin-neljanneksen-paakaupunkiseudun-kaukolammon-tarpeesta" TargetMode="External"/><Relationship Id="rId3" Type="http://schemas.openxmlformats.org/officeDocument/2006/relationships/hyperlink" Target="http://www.fortum.com/datacentres" TargetMode="External"/><Relationship Id="rId7" Type="http://schemas.openxmlformats.org/officeDocument/2006/relationships/hyperlink" Target="https://yle.fi/uutiset/3-10800350" TargetMode="External"/><Relationship Id="rId2" Type="http://schemas.openxmlformats.org/officeDocument/2006/relationships/hyperlink" Target="https://www.energiatalous.fi/?p=1841" TargetMode="External"/><Relationship Id="rId1" Type="http://schemas.openxmlformats.org/officeDocument/2006/relationships/slideLayout" Target="../slideLayouts/slideLayout5.xml"/><Relationship Id="rId6" Type="http://schemas.openxmlformats.org/officeDocument/2006/relationships/hyperlink" Target="https://www.energiatalous.fi/?p=2492" TargetMode="External"/><Relationship Id="rId5" Type="http://schemas.openxmlformats.org/officeDocument/2006/relationships/hyperlink" Target="https://coromatic.fi/prosessijaeaehdytys/datakeskus-siirtaeae-hukkalaemmoen-kaukolaempoeverkkoon/" TargetMode="External"/><Relationship Id="rId4" Type="http://schemas.openxmlformats.org/officeDocument/2006/relationships/hyperlink" Target="https://www.fortum.fi/media/2018/11/fortum-ja-lidl-sopimukseen-ylijaamalammon-hyodyntamisesta-avoimessa-kaukolampoverkossa" TargetMode="External"/><Relationship Id="rId9" Type="http://schemas.openxmlformats.org/officeDocument/2006/relationships/hyperlink" Target="https://yle.fi/uutiset/3-1076681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hyperlink" Target="https://www.energiatalous.fi/?p=1841"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801596" y="3780345"/>
            <a:ext cx="9144000" cy="2387600"/>
          </a:xfrm>
        </p:spPr>
        <p:txBody>
          <a:bodyPr>
            <a:normAutofit fontScale="90000"/>
          </a:bodyPr>
          <a:lstStyle/>
          <a:p>
            <a:pPr>
              <a:lnSpc>
                <a:spcPct val="107000"/>
              </a:lnSpc>
              <a:spcAft>
                <a:spcPts val="800"/>
              </a:spcAft>
            </a:pPr>
            <a:r>
              <a:rPr lang="fi-FI" sz="8000" b="1" dirty="0">
                <a:latin typeface="Calibri" panose="020F0502020204030204" pitchFamily="34" charset="0"/>
                <a:ea typeface="Calibri" panose="020F0502020204030204" pitchFamily="34" charset="0"/>
                <a:cs typeface="Calibri" panose="020F0502020204030204" pitchFamily="34" charset="0"/>
              </a:rPr>
              <a:t>Hukkalämmön hyödyntäminen</a:t>
            </a:r>
            <a:br>
              <a:rPr lang="fi-FI" sz="4400" b="1" dirty="0">
                <a:latin typeface="Calibri" panose="020F0502020204030204" pitchFamily="34" charset="0"/>
                <a:ea typeface="Calibri" panose="020F0502020204030204" pitchFamily="34" charset="0"/>
                <a:cs typeface="Calibri" panose="020F0502020204030204" pitchFamily="34" charset="0"/>
              </a:rPr>
            </a:br>
            <a:r>
              <a:rPr lang="fi-FI" sz="4900" b="1" dirty="0">
                <a:latin typeface="Calibri" panose="020F0502020204030204" pitchFamily="34" charset="0"/>
                <a:ea typeface="Calibri" panose="020F0502020204030204" pitchFamily="34" charset="0"/>
                <a:cs typeface="Calibri" panose="020F0502020204030204" pitchFamily="34" charset="0"/>
              </a:rPr>
              <a:t> </a:t>
            </a:r>
            <a:br>
              <a:rPr lang="fi-FI" sz="6600" b="1" dirty="0">
                <a:latin typeface="Calibri" panose="020F0502020204030204" pitchFamily="34" charset="0"/>
                <a:ea typeface="Calibri" panose="020F0502020204030204" pitchFamily="34" charset="0"/>
                <a:cs typeface="Calibri" panose="020F0502020204030204" pitchFamily="34" charset="0"/>
              </a:rPr>
            </a:br>
            <a:r>
              <a:rPr lang="fi-FI" sz="4000" dirty="0">
                <a:latin typeface="Calibri" panose="020F0502020204030204" pitchFamily="34" charset="0"/>
                <a:cs typeface="Calibri" panose="020F0502020204030204" pitchFamily="34" charset="0"/>
              </a:rPr>
              <a:t>Sanna Moilanen</a:t>
            </a:r>
            <a:br>
              <a:rPr lang="fi-FI" sz="4000" dirty="0">
                <a:latin typeface="Calibri" panose="020F0502020204030204" pitchFamily="34" charset="0"/>
                <a:cs typeface="Calibri" panose="020F0502020204030204" pitchFamily="34" charset="0"/>
              </a:rPr>
            </a:br>
            <a:r>
              <a:rPr lang="fi-FI" sz="4000" dirty="0">
                <a:latin typeface="Calibri" panose="020F0502020204030204" pitchFamily="34" charset="0"/>
                <a:cs typeface="Calibri" panose="020F0502020204030204" pitchFamily="34" charset="0"/>
              </a:rPr>
              <a:t>Oulun ammattikorkeakoulu</a:t>
            </a:r>
            <a:br>
              <a:rPr lang="fi-FI" sz="4800"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4" name="Päivämäärän paikkamerkki 3"/>
          <p:cNvSpPr>
            <a:spLocks noGrp="1"/>
          </p:cNvSpPr>
          <p:nvPr>
            <p:ph type="dt" sz="half" idx="10"/>
          </p:nvPr>
        </p:nvSpPr>
        <p:spPr/>
        <p:txBody>
          <a:bodyPr/>
          <a:lstStyle/>
          <a:p>
            <a:fld id="{60FEDBEC-BDFD-41C9-A00C-68FA1EF50EC5}" type="datetime1">
              <a:rPr lang="fi-FI" smtClean="0"/>
              <a:t>29.9.2020</a:t>
            </a:fld>
            <a:endParaRPr lang="fi-FI"/>
          </a:p>
        </p:txBody>
      </p:sp>
      <p:sp>
        <p:nvSpPr>
          <p:cNvPr id="5" name="Alatunnisteen paikkamerkki 4"/>
          <p:cNvSpPr>
            <a:spLocks noGrp="1"/>
          </p:cNvSpPr>
          <p:nvPr>
            <p:ph type="ftr" sz="quarter" idx="11"/>
          </p:nvPr>
        </p:nvSpPr>
        <p:spPr>
          <a:xfrm>
            <a:off x="4038600" y="6383639"/>
            <a:ext cx="4114800" cy="365125"/>
          </a:xfrm>
        </p:spPr>
        <p:txBody>
          <a:bodyPr/>
          <a:lstStyle/>
          <a:p>
            <a:r>
              <a:rPr lang="fi-FI"/>
              <a:t>kiertotalousamk.fi</a:t>
            </a:r>
            <a:endParaRPr lang="fi-FI" dirty="0"/>
          </a:p>
        </p:txBody>
      </p:sp>
      <p:pic>
        <p:nvPicPr>
          <p:cNvPr id="6" name="Kuva 5">
            <a:extLst>
              <a:ext uri="{FF2B5EF4-FFF2-40B4-BE49-F238E27FC236}">
                <a16:creationId xmlns:a16="http://schemas.microsoft.com/office/drawing/2014/main" id="{6D93DF74-0363-468D-A994-0A538ECCBD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6358" y="5557266"/>
            <a:ext cx="4904296" cy="801647"/>
          </a:xfrm>
          <a:prstGeom prst="rect">
            <a:avLst/>
          </a:prstGeom>
        </p:spPr>
      </p:pic>
    </p:spTree>
    <p:extLst>
      <p:ext uri="{BB962C8B-B14F-4D97-AF65-F5344CB8AC3E}">
        <p14:creationId xmlns:p14="http://schemas.microsoft.com/office/powerpoint/2010/main" val="3332286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63190" y="458761"/>
            <a:ext cx="5661718" cy="1124712"/>
          </a:xfrm>
        </p:spPr>
        <p:txBody>
          <a:bodyPr anchor="b">
            <a:normAutofit/>
          </a:bodyPr>
          <a:lstStyle/>
          <a:p>
            <a:pPr>
              <a:spcAft>
                <a:spcPts val="800"/>
              </a:spcAft>
            </a:pPr>
            <a:r>
              <a:rPr lang="fi-FI" sz="3100" b="1" dirty="0">
                <a:latin typeface="Calibri" panose="020F0502020204030204" pitchFamily="34" charset="0"/>
                <a:ea typeface="Calibri" panose="020F0502020204030204" pitchFamily="34" charset="0"/>
                <a:cs typeface="Calibri" panose="020F0502020204030204" pitchFamily="34" charset="0"/>
              </a:rPr>
              <a:t>Asumisen lämmönlähteet</a:t>
            </a:r>
            <a:br>
              <a:rPr lang="fi-FI" sz="2600" dirty="0">
                <a:latin typeface="Calibri" panose="020F0502020204030204" pitchFamily="34" charset="0"/>
                <a:ea typeface="Calibri" panose="020F0502020204030204" pitchFamily="34" charset="0"/>
                <a:cs typeface="Times New Roman" panose="02020603050405020304" pitchFamily="18" charset="0"/>
              </a:rPr>
            </a:br>
            <a:endParaRPr lang="fi-FI" sz="2600" dirty="0"/>
          </a:p>
        </p:txBody>
      </p:sp>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1355649" y="2478514"/>
            <a:ext cx="9480702" cy="3207258"/>
          </a:xfrm>
        </p:spPr>
        <p:txBody>
          <a:bodyPr anchor="t">
            <a:normAutofit/>
          </a:bodyPr>
          <a:lstStyle/>
          <a:p>
            <a:pPr>
              <a:buFont typeface="Wingdings" panose="05000000000000000000" pitchFamily="2" charset="2"/>
              <a:buChar char="§"/>
            </a:pPr>
            <a:r>
              <a:rPr lang="fi-FI" sz="2400" dirty="0"/>
              <a:t>Poistoilman lämmöntalteenotto</a:t>
            </a:r>
          </a:p>
          <a:p>
            <a:pPr>
              <a:buFont typeface="Wingdings" panose="05000000000000000000" pitchFamily="2" charset="2"/>
              <a:buChar char="§"/>
            </a:pPr>
            <a:r>
              <a:rPr lang="fi-FI" sz="2400" dirty="0"/>
              <a:t>Kiinteistöjen harmaa vesi </a:t>
            </a:r>
          </a:p>
          <a:p>
            <a:pPr>
              <a:buFont typeface="Wingdings" panose="05000000000000000000" pitchFamily="2" charset="2"/>
              <a:buChar char="§"/>
            </a:pPr>
            <a:r>
              <a:rPr lang="fi-FI" sz="2400" dirty="0"/>
              <a:t>Kiinteistökohtainen jäähdytys</a:t>
            </a:r>
          </a:p>
        </p:txBody>
      </p:sp>
      <p:sp>
        <p:nvSpPr>
          <p:cNvPr id="4" name="Alatunnisteen paikkamerkki 3"/>
          <p:cNvSpPr>
            <a:spLocks noGrp="1"/>
          </p:cNvSpPr>
          <p:nvPr>
            <p:ph type="ftr" sz="quarter" idx="11"/>
          </p:nvPr>
        </p:nvSpPr>
        <p:spPr>
          <a:xfrm>
            <a:off x="4038600" y="6356350"/>
            <a:ext cx="4114800" cy="365125"/>
          </a:xfrm>
        </p:spPr>
        <p:txBody>
          <a:bodyPr>
            <a:normAutofit/>
          </a:bodyPr>
          <a:lstStyle/>
          <a:p>
            <a:pPr>
              <a:spcAft>
                <a:spcPts val="600"/>
              </a:spcAft>
            </a:pPr>
            <a:r>
              <a:rPr lang="fi-FI">
                <a:solidFill>
                  <a:schemeClr val="tx1">
                    <a:lumMod val="50000"/>
                    <a:lumOff val="50000"/>
                  </a:schemeClr>
                </a:solidFill>
              </a:rPr>
              <a:t>kiertotalousamk.fi</a:t>
            </a:r>
          </a:p>
        </p:txBody>
      </p:sp>
      <p:pic>
        <p:nvPicPr>
          <p:cNvPr id="6" name="Picture 5">
            <a:extLst>
              <a:ext uri="{FF2B5EF4-FFF2-40B4-BE49-F238E27FC236}">
                <a16:creationId xmlns:a16="http://schemas.microsoft.com/office/drawing/2014/main" id="{A20AA57A-8D10-4142-B79D-481707B922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2780" y="1847673"/>
            <a:ext cx="5415311" cy="3610207"/>
          </a:xfrm>
          <a:prstGeom prst="rect">
            <a:avLst/>
          </a:prstGeom>
        </p:spPr>
      </p:pic>
      <p:sp>
        <p:nvSpPr>
          <p:cNvPr id="7" name="TextBox 6">
            <a:extLst>
              <a:ext uri="{FF2B5EF4-FFF2-40B4-BE49-F238E27FC236}">
                <a16:creationId xmlns:a16="http://schemas.microsoft.com/office/drawing/2014/main" id="{8158D7CA-3016-4901-B156-8E5F4F693EF3}"/>
              </a:ext>
            </a:extLst>
          </p:cNvPr>
          <p:cNvSpPr txBox="1"/>
          <p:nvPr/>
        </p:nvSpPr>
        <p:spPr>
          <a:xfrm>
            <a:off x="9509360" y="5423837"/>
            <a:ext cx="2118731" cy="369332"/>
          </a:xfrm>
          <a:prstGeom prst="rect">
            <a:avLst/>
          </a:prstGeom>
          <a:noFill/>
        </p:spPr>
        <p:txBody>
          <a:bodyPr wrap="square" rtlCol="0">
            <a:spAutoFit/>
          </a:bodyPr>
          <a:lstStyle/>
          <a:p>
            <a:r>
              <a:rPr lang="fi-FI" dirty="0"/>
              <a:t>Kuvituskuva: </a:t>
            </a:r>
            <a:r>
              <a:rPr lang="fi-FI" dirty="0" err="1"/>
              <a:t>Pixabay</a:t>
            </a:r>
            <a:endParaRPr lang="fi-FI" dirty="0"/>
          </a:p>
        </p:txBody>
      </p:sp>
    </p:spTree>
    <p:extLst>
      <p:ext uri="{BB962C8B-B14F-4D97-AF65-F5344CB8AC3E}">
        <p14:creationId xmlns:p14="http://schemas.microsoft.com/office/powerpoint/2010/main" val="4236097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splay in a store&#10;&#10;Description automatically generated">
            <a:extLst>
              <a:ext uri="{FF2B5EF4-FFF2-40B4-BE49-F238E27FC236}">
                <a16:creationId xmlns:a16="http://schemas.microsoft.com/office/drawing/2014/main" id="{D3A9FAE8-E2A1-4C5C-9DDD-63FFEE422E41}"/>
              </a:ext>
            </a:extLst>
          </p:cNvPr>
          <p:cNvPicPr>
            <a:picLocks noChangeAspect="1"/>
          </p:cNvPicPr>
          <p:nvPr/>
        </p:nvPicPr>
        <p:blipFill rotWithShape="1">
          <a:blip r:embed="rId3">
            <a:extLst>
              <a:ext uri="{28A0092B-C50C-407E-A947-70E740481C1C}">
                <a14:useLocalDpi xmlns:a14="http://schemas.microsoft.com/office/drawing/2010/main" val="0"/>
              </a:ext>
            </a:extLst>
          </a:blip>
          <a:srcRect t="7457" r="33927" b="1633"/>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p:cNvSpPr>
            <a:spLocks noGrp="1"/>
          </p:cNvSpPr>
          <p:nvPr>
            <p:ph type="title"/>
          </p:nvPr>
        </p:nvSpPr>
        <p:spPr>
          <a:xfrm>
            <a:off x="371093" y="1161288"/>
            <a:ext cx="3975275" cy="1124712"/>
          </a:xfrm>
        </p:spPr>
        <p:txBody>
          <a:bodyPr anchor="b">
            <a:normAutofit fontScale="90000"/>
          </a:bodyPr>
          <a:lstStyle/>
          <a:p>
            <a:pPr>
              <a:spcAft>
                <a:spcPts val="800"/>
              </a:spcAft>
            </a:pPr>
            <a:r>
              <a:rPr lang="fi-FI" sz="2700" b="1" dirty="0">
                <a:latin typeface="Calibri" panose="020F0502020204030204" pitchFamily="34" charset="0"/>
                <a:ea typeface="Calibri" panose="020F0502020204030204" pitchFamily="34" charset="0"/>
                <a:cs typeface="Calibri" panose="020F0502020204030204" pitchFamily="34" charset="0"/>
              </a:rPr>
              <a:t>Julkisen ja palvelusektorin lämmönlähteet</a:t>
            </a:r>
            <a:br>
              <a:rPr lang="fi-FI" sz="2200" dirty="0">
                <a:latin typeface="Calibri" panose="020F0502020204030204" pitchFamily="34" charset="0"/>
                <a:ea typeface="Calibri" panose="020F0502020204030204" pitchFamily="34" charset="0"/>
                <a:cs typeface="Times New Roman" panose="02020603050405020304" pitchFamily="18" charset="0"/>
              </a:rPr>
            </a:br>
            <a:endParaRPr lang="fi-FI" sz="2200" dirty="0"/>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371094" y="2718054"/>
            <a:ext cx="3975274" cy="3207258"/>
          </a:xfrm>
        </p:spPr>
        <p:txBody>
          <a:bodyPr anchor="t">
            <a:normAutofit/>
          </a:bodyPr>
          <a:lstStyle/>
          <a:p>
            <a:pPr>
              <a:buFont typeface="Wingdings" panose="05000000000000000000" pitchFamily="2" charset="2"/>
              <a:buChar char="§"/>
            </a:pPr>
            <a:r>
              <a:rPr lang="fi-FI" sz="2000" dirty="0"/>
              <a:t>Kaupan kylmälaitteet</a:t>
            </a:r>
          </a:p>
          <a:p>
            <a:pPr>
              <a:buFont typeface="Wingdings" panose="05000000000000000000" pitchFamily="2" charset="2"/>
              <a:buChar char="§"/>
            </a:pPr>
            <a:r>
              <a:rPr lang="fi-FI" sz="2000" dirty="0"/>
              <a:t>Datakeskukset</a:t>
            </a:r>
          </a:p>
          <a:p>
            <a:pPr>
              <a:buFont typeface="Wingdings" panose="05000000000000000000" pitchFamily="2" charset="2"/>
              <a:buChar char="§"/>
            </a:pPr>
            <a:r>
              <a:rPr lang="fi-FI" sz="2000" dirty="0"/>
              <a:t>Jäähallit </a:t>
            </a:r>
          </a:p>
          <a:p>
            <a:pPr>
              <a:buFont typeface="Wingdings" panose="05000000000000000000" pitchFamily="2" charset="2"/>
              <a:buChar char="§"/>
            </a:pPr>
            <a:r>
              <a:rPr lang="fi-FI" sz="2000" dirty="0"/>
              <a:t>Parkkipaikat</a:t>
            </a:r>
          </a:p>
          <a:p>
            <a:pPr>
              <a:buFont typeface="Wingdings" panose="05000000000000000000" pitchFamily="2" charset="2"/>
              <a:buChar char="§"/>
            </a:pPr>
            <a:r>
              <a:rPr lang="fi-FI" sz="2000" dirty="0"/>
              <a:t>Maanalaisten tilojen ilmanvaihto</a:t>
            </a:r>
          </a:p>
          <a:p>
            <a:pPr>
              <a:buFont typeface="Wingdings" panose="05000000000000000000" pitchFamily="2" charset="2"/>
              <a:buChar char="§"/>
            </a:pPr>
            <a:r>
              <a:rPr lang="fi-FI" sz="2000" dirty="0"/>
              <a:t>J</a:t>
            </a:r>
            <a:r>
              <a:rPr lang="fi-FI" sz="2000" b="0" i="0" u="none" strike="noStrike" baseline="0" dirty="0"/>
              <a:t>äteveden puhdistamot</a:t>
            </a:r>
          </a:p>
          <a:p>
            <a:pPr>
              <a:buFont typeface="Wingdings" panose="05000000000000000000" pitchFamily="2" charset="2"/>
              <a:buChar char="§"/>
            </a:pPr>
            <a:r>
              <a:rPr lang="fi-FI" sz="2000" dirty="0"/>
              <a:t>K</a:t>
            </a:r>
            <a:r>
              <a:rPr lang="fi-FI" sz="2000" b="0" i="0" u="none" strike="noStrike" baseline="0" dirty="0"/>
              <a:t>iinteistökohtainen jäähdytys</a:t>
            </a:r>
          </a:p>
          <a:p>
            <a:pPr>
              <a:buFont typeface="Wingdings" panose="05000000000000000000" pitchFamily="2" charset="2"/>
              <a:buChar char="§"/>
            </a:pPr>
            <a:r>
              <a:rPr lang="fi-FI" sz="2000" b="0" i="0" u="none" strike="noStrike" baseline="0" dirty="0"/>
              <a:t>Kiinteistöjen harmaa vesi</a:t>
            </a:r>
            <a:endParaRPr lang="fi-FI" sz="2000" dirty="0"/>
          </a:p>
        </p:txBody>
      </p:sp>
      <p:sp>
        <p:nvSpPr>
          <p:cNvPr id="4" name="Alatunnisteen paikkamerkki 3"/>
          <p:cNvSpPr>
            <a:spLocks noGrp="1"/>
          </p:cNvSpPr>
          <p:nvPr>
            <p:ph type="ftr" sz="quarter" idx="11"/>
          </p:nvPr>
        </p:nvSpPr>
        <p:spPr>
          <a:xfrm>
            <a:off x="4038600" y="6356350"/>
            <a:ext cx="4114800" cy="365125"/>
          </a:xfrm>
        </p:spPr>
        <p:txBody>
          <a:bodyPr>
            <a:normAutofit/>
          </a:bodyPr>
          <a:lstStyle/>
          <a:p>
            <a:pPr>
              <a:spcAft>
                <a:spcPts val="600"/>
              </a:spcAft>
            </a:pPr>
            <a:r>
              <a:rPr lang="fi-FI">
                <a:solidFill>
                  <a:schemeClr val="tx1">
                    <a:lumMod val="50000"/>
                    <a:lumOff val="50000"/>
                  </a:schemeClr>
                </a:solidFill>
              </a:rPr>
              <a:t>kiertotalousamk.fi</a:t>
            </a:r>
          </a:p>
        </p:txBody>
      </p:sp>
      <p:sp>
        <p:nvSpPr>
          <p:cNvPr id="6" name="TextBox 5">
            <a:extLst>
              <a:ext uri="{FF2B5EF4-FFF2-40B4-BE49-F238E27FC236}">
                <a16:creationId xmlns:a16="http://schemas.microsoft.com/office/drawing/2014/main" id="{AE277B55-E17F-4095-92FB-07CD62445EE6}"/>
              </a:ext>
            </a:extLst>
          </p:cNvPr>
          <p:cNvSpPr txBox="1"/>
          <p:nvPr/>
        </p:nvSpPr>
        <p:spPr>
          <a:xfrm>
            <a:off x="10073269" y="6312634"/>
            <a:ext cx="2118731" cy="369332"/>
          </a:xfrm>
          <a:prstGeom prst="rect">
            <a:avLst/>
          </a:prstGeom>
          <a:noFill/>
        </p:spPr>
        <p:txBody>
          <a:bodyPr wrap="square" rtlCol="0">
            <a:spAutoFit/>
          </a:bodyPr>
          <a:lstStyle/>
          <a:p>
            <a:r>
              <a:rPr lang="fi-FI" dirty="0">
                <a:solidFill>
                  <a:schemeClr val="bg1"/>
                </a:solidFill>
              </a:rPr>
              <a:t>Kuvituskuva: </a:t>
            </a:r>
            <a:r>
              <a:rPr lang="fi-FI" dirty="0" err="1">
                <a:solidFill>
                  <a:schemeClr val="bg1"/>
                </a:solidFill>
              </a:rPr>
              <a:t>Pixabay</a:t>
            </a:r>
            <a:endParaRPr lang="fi-FI" dirty="0">
              <a:solidFill>
                <a:schemeClr val="bg1"/>
              </a:solidFill>
            </a:endParaRPr>
          </a:p>
        </p:txBody>
      </p:sp>
    </p:spTree>
    <p:extLst>
      <p:ext uri="{BB962C8B-B14F-4D97-AF65-F5344CB8AC3E}">
        <p14:creationId xmlns:p14="http://schemas.microsoft.com/office/powerpoint/2010/main" val="859513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41767" y="252859"/>
            <a:ext cx="10515600" cy="1325563"/>
          </a:xfrm>
        </p:spPr>
        <p:txBody>
          <a:bodyPr>
            <a:normAutofit fontScale="90000"/>
          </a:bodyPr>
          <a:lstStyle/>
          <a:p>
            <a:pPr>
              <a:lnSpc>
                <a:spcPct val="107000"/>
              </a:lnSpc>
              <a:spcAft>
                <a:spcPts val="800"/>
              </a:spcAft>
            </a:pPr>
            <a:r>
              <a:rPr lang="fi-FI" b="1" dirty="0">
                <a:latin typeface="Calibri" panose="020F0502020204030204" pitchFamily="34" charset="0"/>
                <a:ea typeface="Calibri" panose="020F0502020204030204" pitchFamily="34" charset="0"/>
                <a:cs typeface="Calibri" panose="020F0502020204030204" pitchFamily="34" charset="0"/>
              </a:rPr>
              <a:t>EU:n energian kulutus</a:t>
            </a:r>
            <a:br>
              <a:rPr lang="fi-FI" sz="3600"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4" name="Alatunnisteen paikkamerkki 3"/>
          <p:cNvSpPr>
            <a:spLocks noGrp="1"/>
          </p:cNvSpPr>
          <p:nvPr>
            <p:ph type="ftr" sz="quarter" idx="11"/>
          </p:nvPr>
        </p:nvSpPr>
        <p:spPr>
          <a:xfrm>
            <a:off x="2202315" y="6375074"/>
            <a:ext cx="4114800" cy="365125"/>
          </a:xfrm>
        </p:spPr>
        <p:txBody>
          <a:bodyPr/>
          <a:lstStyle/>
          <a:p>
            <a:r>
              <a:rPr lang="fi-FI" dirty="0"/>
              <a:t>kiertotalousamk.fi</a:t>
            </a:r>
          </a:p>
        </p:txBody>
      </p:sp>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1141767" y="1348355"/>
            <a:ext cx="5048828" cy="4161289"/>
          </a:xfrm>
        </p:spPr>
        <p:txBody>
          <a:bodyPr/>
          <a:lstStyle/>
          <a:p>
            <a:pPr>
              <a:buFont typeface="Wingdings" panose="05000000000000000000" pitchFamily="2" charset="2"/>
              <a:buChar char="§"/>
            </a:pPr>
            <a:r>
              <a:rPr lang="fi-FI" dirty="0"/>
              <a:t>Vuonna  2016 EU:n jäsenmaat kuluttivat noin 14 000 </a:t>
            </a:r>
            <a:r>
              <a:rPr lang="fi-FI" dirty="0" err="1"/>
              <a:t>TWh</a:t>
            </a:r>
            <a:r>
              <a:rPr lang="fi-FI" dirty="0"/>
              <a:t> energiaa, tästä 3 300 </a:t>
            </a:r>
            <a:r>
              <a:rPr lang="fi-FI" dirty="0" err="1"/>
              <a:t>TWh</a:t>
            </a:r>
            <a:r>
              <a:rPr lang="fi-FI" dirty="0"/>
              <a:t> käytetään lämmitykseen.</a:t>
            </a:r>
          </a:p>
          <a:p>
            <a:pPr marL="0" indent="0">
              <a:buNone/>
            </a:pPr>
            <a:r>
              <a:rPr lang="fi-FI" dirty="0"/>
              <a:t> </a:t>
            </a:r>
          </a:p>
          <a:p>
            <a:pPr>
              <a:buFont typeface="Wingdings" panose="05000000000000000000" pitchFamily="2" charset="2"/>
              <a:buChar char="§"/>
            </a:pPr>
            <a:r>
              <a:rPr lang="fi-FI" dirty="0"/>
              <a:t>Samaan aikaan syntyi hyödyntämätöntä hukkalämpöä noin 4 600 </a:t>
            </a:r>
            <a:r>
              <a:rPr lang="fi-FI" dirty="0" err="1"/>
              <a:t>TWh</a:t>
            </a:r>
            <a:r>
              <a:rPr lang="fi-FI" dirty="0"/>
              <a:t>.</a:t>
            </a:r>
          </a:p>
          <a:p>
            <a:pPr>
              <a:buFont typeface="Wingdings" panose="05000000000000000000" pitchFamily="2" charset="2"/>
              <a:buChar char="§"/>
            </a:pPr>
            <a:endParaRPr lang="fi-FI" dirty="0"/>
          </a:p>
          <a:p>
            <a:pPr>
              <a:buFont typeface="Wingdings" panose="05000000000000000000" pitchFamily="2" charset="2"/>
              <a:buChar char="§"/>
            </a:pPr>
            <a:endParaRPr lang="fi-FI" dirty="0"/>
          </a:p>
          <a:p>
            <a:pPr>
              <a:buFont typeface="Wingdings" panose="05000000000000000000" pitchFamily="2" charset="2"/>
              <a:buChar char="§"/>
            </a:pPr>
            <a:endParaRPr lang="fi-FI" dirty="0"/>
          </a:p>
        </p:txBody>
      </p:sp>
      <p:graphicFrame>
        <p:nvGraphicFramePr>
          <p:cNvPr id="6" name="Chart 5">
            <a:extLst>
              <a:ext uri="{FF2B5EF4-FFF2-40B4-BE49-F238E27FC236}">
                <a16:creationId xmlns:a16="http://schemas.microsoft.com/office/drawing/2014/main" id="{78F11132-A642-4D02-A41A-AB49C114C014}"/>
              </a:ext>
            </a:extLst>
          </p:cNvPr>
          <p:cNvGraphicFramePr>
            <a:graphicFrameLocks/>
          </p:cNvGraphicFramePr>
          <p:nvPr>
            <p:extLst>
              <p:ext uri="{D42A27DB-BD31-4B8C-83A1-F6EECF244321}">
                <p14:modId xmlns:p14="http://schemas.microsoft.com/office/powerpoint/2010/main" val="1714428665"/>
              </p:ext>
            </p:extLst>
          </p:nvPr>
        </p:nvGraphicFramePr>
        <p:xfrm>
          <a:off x="5270240" y="882869"/>
          <a:ext cx="7064348" cy="474238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FEEA1EE-4985-4F20-8D1C-F462E5052B89}"/>
              </a:ext>
            </a:extLst>
          </p:cNvPr>
          <p:cNvSpPr txBox="1"/>
          <p:nvPr/>
        </p:nvSpPr>
        <p:spPr>
          <a:xfrm>
            <a:off x="7102997" y="5248034"/>
            <a:ext cx="5830956" cy="523220"/>
          </a:xfrm>
          <a:prstGeom prst="rect">
            <a:avLst/>
          </a:prstGeom>
          <a:noFill/>
        </p:spPr>
        <p:txBody>
          <a:bodyPr wrap="square" rtlCol="0">
            <a:spAutoFit/>
          </a:bodyPr>
          <a:lstStyle/>
          <a:p>
            <a:r>
              <a:rPr lang="fi-FI" sz="1400" dirty="0"/>
              <a:t>Kuva 2. EU:n energiankulutuksen jakautuminen. </a:t>
            </a:r>
          </a:p>
          <a:p>
            <a:r>
              <a:rPr lang="fi-FI" sz="1400" dirty="0"/>
              <a:t>Kuvan laatinut Sanna Moilanen</a:t>
            </a:r>
          </a:p>
        </p:txBody>
      </p:sp>
    </p:spTree>
    <p:extLst>
      <p:ext uri="{BB962C8B-B14F-4D97-AF65-F5344CB8AC3E}">
        <p14:creationId xmlns:p14="http://schemas.microsoft.com/office/powerpoint/2010/main" val="2429706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727551" y="395734"/>
            <a:ext cx="10515600" cy="1325563"/>
          </a:xfrm>
        </p:spPr>
        <p:txBody>
          <a:bodyPr>
            <a:normAutofit fontScale="90000"/>
          </a:bodyPr>
          <a:lstStyle/>
          <a:p>
            <a:pPr>
              <a:lnSpc>
                <a:spcPct val="107000"/>
              </a:lnSpc>
              <a:spcAft>
                <a:spcPts val="800"/>
              </a:spcAft>
            </a:pPr>
            <a:r>
              <a:rPr lang="fi-FI" sz="3600" b="1" dirty="0">
                <a:latin typeface="Calibri" panose="020F0502020204030204" pitchFamily="34" charset="0"/>
                <a:ea typeface="Calibri" panose="020F0502020204030204" pitchFamily="34" charset="0"/>
                <a:cs typeface="Calibri" panose="020F0502020204030204" pitchFamily="34" charset="0"/>
              </a:rPr>
              <a:t>Kaukolämmön tuotanto Suomessa </a:t>
            </a:r>
            <a:br>
              <a:rPr lang="fi-FI" sz="3600"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4" name="Alatunnisteen paikkamerkki 3"/>
          <p:cNvSpPr>
            <a:spLocks noGrp="1"/>
          </p:cNvSpPr>
          <p:nvPr>
            <p:ph type="ftr" sz="quarter" idx="11"/>
          </p:nvPr>
        </p:nvSpPr>
        <p:spPr>
          <a:xfrm>
            <a:off x="9398762" y="6530590"/>
            <a:ext cx="4114800" cy="365125"/>
          </a:xfrm>
        </p:spPr>
        <p:txBody>
          <a:bodyPr/>
          <a:lstStyle/>
          <a:p>
            <a:r>
              <a:rPr lang="fi-FI" dirty="0"/>
              <a:t>kiertotalousamk.fi</a:t>
            </a:r>
          </a:p>
        </p:txBody>
      </p:sp>
      <p:graphicFrame>
        <p:nvGraphicFramePr>
          <p:cNvPr id="7" name="Chart 6">
            <a:extLst>
              <a:ext uri="{FF2B5EF4-FFF2-40B4-BE49-F238E27FC236}">
                <a16:creationId xmlns:a16="http://schemas.microsoft.com/office/drawing/2014/main" id="{183606D2-1701-4BD3-9A28-80BEF06BCCD5}"/>
              </a:ext>
            </a:extLst>
          </p:cNvPr>
          <p:cNvGraphicFramePr>
            <a:graphicFrameLocks/>
          </p:cNvGraphicFramePr>
          <p:nvPr>
            <p:extLst>
              <p:ext uri="{D42A27DB-BD31-4B8C-83A1-F6EECF244321}">
                <p14:modId xmlns:p14="http://schemas.microsoft.com/office/powerpoint/2010/main" val="1784988489"/>
              </p:ext>
            </p:extLst>
          </p:nvPr>
        </p:nvGraphicFramePr>
        <p:xfrm>
          <a:off x="2727551" y="1578422"/>
          <a:ext cx="7179127" cy="46434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2A43804-4B7F-464C-A0F7-40730D539BA8}"/>
              </a:ext>
            </a:extLst>
          </p:cNvPr>
          <p:cNvSpPr txBox="1"/>
          <p:nvPr/>
        </p:nvSpPr>
        <p:spPr>
          <a:xfrm>
            <a:off x="3069525" y="6097599"/>
            <a:ext cx="8505390" cy="615553"/>
          </a:xfrm>
          <a:prstGeom prst="rect">
            <a:avLst/>
          </a:prstGeom>
          <a:noFill/>
        </p:spPr>
        <p:txBody>
          <a:bodyPr wrap="square" rtlCol="0">
            <a:spAutoFit/>
          </a:bodyPr>
          <a:lstStyle/>
          <a:p>
            <a:r>
              <a:rPr lang="fi-FI" sz="1400" dirty="0"/>
              <a:t>Kuva 3. Kaukolämmöntuotannon polttoainekulutuksen jakautuminen Suomessa vuonna 2018. </a:t>
            </a:r>
            <a:r>
              <a:rPr lang="fi-FI" sz="2000" dirty="0"/>
              <a:t>	</a:t>
            </a:r>
            <a:endParaRPr lang="fi-FI" sz="1400" dirty="0"/>
          </a:p>
          <a:p>
            <a:r>
              <a:rPr lang="fi-FI" sz="1400" dirty="0"/>
              <a:t>Kuvan laatinut: Sanna Moilanen</a:t>
            </a:r>
          </a:p>
        </p:txBody>
      </p:sp>
    </p:spTree>
    <p:extLst>
      <p:ext uri="{BB962C8B-B14F-4D97-AF65-F5344CB8AC3E}">
        <p14:creationId xmlns:p14="http://schemas.microsoft.com/office/powerpoint/2010/main" val="833690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4FD800-68BC-47B6-B223-92E3175304C0}"/>
              </a:ext>
            </a:extLst>
          </p:cNvPr>
          <p:cNvSpPr/>
          <p:nvPr/>
        </p:nvSpPr>
        <p:spPr>
          <a:xfrm>
            <a:off x="7799907" y="1251278"/>
            <a:ext cx="3969447" cy="45222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838200" y="366175"/>
            <a:ext cx="10515600" cy="1325563"/>
          </a:xfrm>
        </p:spPr>
        <p:txBody>
          <a:bodyPr>
            <a:normAutofit fontScale="90000"/>
          </a:bodyPr>
          <a:lstStyle/>
          <a:p>
            <a:pPr>
              <a:lnSpc>
                <a:spcPct val="107000"/>
              </a:lnSpc>
              <a:spcAft>
                <a:spcPts val="800"/>
              </a:spcAft>
            </a:pPr>
            <a:r>
              <a:rPr lang="fi-FI" sz="3600" b="1" dirty="0">
                <a:latin typeface="Calibri" panose="020F0502020204030204" pitchFamily="34" charset="0"/>
                <a:ea typeface="Calibri" panose="020F0502020204030204" pitchFamily="34" charset="0"/>
                <a:cs typeface="Calibri" panose="020F0502020204030204" pitchFamily="34" charset="0"/>
              </a:rPr>
              <a:t>Kaukolämmön tuotanto Suomessa </a:t>
            </a:r>
            <a:br>
              <a:rPr lang="fi-FI" sz="3600"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4" name="Alatunnisteen paikkamerkki 3"/>
          <p:cNvSpPr>
            <a:spLocks noGrp="1"/>
          </p:cNvSpPr>
          <p:nvPr>
            <p:ph type="ftr" sz="quarter" idx="11"/>
          </p:nvPr>
        </p:nvSpPr>
        <p:spPr>
          <a:xfrm>
            <a:off x="2202315" y="6375074"/>
            <a:ext cx="4114800" cy="365125"/>
          </a:xfrm>
        </p:spPr>
        <p:txBody>
          <a:bodyPr/>
          <a:lstStyle/>
          <a:p>
            <a:r>
              <a:rPr lang="fi-FI" dirty="0"/>
              <a:t>kiertotalousamk.</a:t>
            </a:r>
          </a:p>
        </p:txBody>
      </p:sp>
      <p:pic>
        <p:nvPicPr>
          <p:cNvPr id="5" name="Picture 4">
            <a:extLst>
              <a:ext uri="{FF2B5EF4-FFF2-40B4-BE49-F238E27FC236}">
                <a16:creationId xmlns:a16="http://schemas.microsoft.com/office/drawing/2014/main" id="{2EF38DAD-741A-4C55-AF69-E38A9C7A1DD2}"/>
              </a:ext>
            </a:extLst>
          </p:cNvPr>
          <p:cNvPicPr>
            <a:picLocks noChangeAspect="1"/>
          </p:cNvPicPr>
          <p:nvPr/>
        </p:nvPicPr>
        <p:blipFill>
          <a:blip r:embed="rId3"/>
          <a:stretch>
            <a:fillRect/>
          </a:stretch>
        </p:blipFill>
        <p:spPr>
          <a:xfrm>
            <a:off x="2465407" y="3534549"/>
            <a:ext cx="2429179" cy="1764189"/>
          </a:xfrm>
          <a:prstGeom prst="rect">
            <a:avLst/>
          </a:prstGeom>
        </p:spPr>
      </p:pic>
      <p:sp>
        <p:nvSpPr>
          <p:cNvPr id="3" name="Rectangle 2">
            <a:extLst>
              <a:ext uri="{FF2B5EF4-FFF2-40B4-BE49-F238E27FC236}">
                <a16:creationId xmlns:a16="http://schemas.microsoft.com/office/drawing/2014/main" id="{FDF9CBA5-C4C6-42A3-B83B-7EC715F7CEAC}"/>
              </a:ext>
            </a:extLst>
          </p:cNvPr>
          <p:cNvSpPr/>
          <p:nvPr/>
        </p:nvSpPr>
        <p:spPr>
          <a:xfrm>
            <a:off x="7847512" y="1279159"/>
            <a:ext cx="3898450" cy="4955203"/>
          </a:xfrm>
          <a:prstGeom prst="rect">
            <a:avLst/>
          </a:prstGeom>
        </p:spPr>
        <p:txBody>
          <a:bodyPr wrap="square">
            <a:spAutoFit/>
          </a:bodyPr>
          <a:lstStyle/>
          <a:p>
            <a:r>
              <a:rPr lang="fi-FI" sz="2000" dirty="0">
                <a:solidFill>
                  <a:schemeClr val="tx1">
                    <a:lumMod val="65000"/>
                    <a:lumOff val="35000"/>
                  </a:schemeClr>
                </a:solidFill>
              </a:rPr>
              <a:t>Hukkalämpöjen talteenotolla tuotettiin 3 370 </a:t>
            </a:r>
            <a:r>
              <a:rPr lang="fi-FI" sz="2000" dirty="0" err="1">
                <a:solidFill>
                  <a:schemeClr val="tx1">
                    <a:lumMod val="65000"/>
                    <a:lumOff val="35000"/>
                  </a:schemeClr>
                </a:solidFill>
              </a:rPr>
              <a:t>GWh</a:t>
            </a:r>
            <a:r>
              <a:rPr lang="fi-FI" sz="2000" dirty="0">
                <a:solidFill>
                  <a:schemeClr val="tx1">
                    <a:lumMod val="65000"/>
                    <a:lumOff val="35000"/>
                  </a:schemeClr>
                </a:solidFill>
              </a:rPr>
              <a:t> kaukolämpöä vuonna 2017.</a:t>
            </a:r>
          </a:p>
          <a:p>
            <a:pPr marL="285750" indent="-285750">
              <a:buFont typeface="Arial" panose="020B0604020202020204" pitchFamily="34" charset="0"/>
              <a:buChar char="•"/>
            </a:pPr>
            <a:endParaRPr lang="fi-FI" dirty="0">
              <a:solidFill>
                <a:schemeClr val="tx1">
                  <a:lumMod val="65000"/>
                  <a:lumOff val="35000"/>
                </a:schemeClr>
              </a:solidFill>
            </a:endParaRPr>
          </a:p>
          <a:p>
            <a:pPr marL="285750" indent="-285750">
              <a:buFont typeface="Wingdings" panose="05000000000000000000" pitchFamily="2" charset="2"/>
              <a:buChar char="§"/>
            </a:pPr>
            <a:r>
              <a:rPr lang="fi-FI" sz="1600" dirty="0">
                <a:solidFill>
                  <a:schemeClr val="tx1">
                    <a:lumMod val="65000"/>
                    <a:lumOff val="35000"/>
                  </a:schemeClr>
                </a:solidFill>
              </a:rPr>
              <a:t>Siirtimillä talteen otettua lämpöä 2 120 </a:t>
            </a:r>
            <a:r>
              <a:rPr lang="fi-FI" sz="1600" dirty="0" err="1">
                <a:solidFill>
                  <a:schemeClr val="tx1">
                    <a:lumMod val="65000"/>
                    <a:lumOff val="35000"/>
                  </a:schemeClr>
                </a:solidFill>
              </a:rPr>
              <a:t>GWh</a:t>
            </a:r>
            <a:r>
              <a:rPr lang="fi-FI" sz="1600" dirty="0">
                <a:solidFill>
                  <a:schemeClr val="tx1">
                    <a:lumMod val="65000"/>
                    <a:lumOff val="35000"/>
                  </a:schemeClr>
                </a:solidFill>
              </a:rPr>
              <a:t>. Merkittävimmät lämmönlähteet: savukaasut, teollisuusprosessit sekä geoterminen energia.</a:t>
            </a:r>
          </a:p>
          <a:p>
            <a:pPr marL="742950" lvl="1" indent="-285750">
              <a:buFont typeface="Arial" panose="020B0604020202020204" pitchFamily="34" charset="0"/>
              <a:buChar char="•"/>
            </a:pPr>
            <a:endParaRPr lang="fi-FI" dirty="0">
              <a:solidFill>
                <a:schemeClr val="tx1">
                  <a:lumMod val="65000"/>
                  <a:lumOff val="35000"/>
                </a:schemeClr>
              </a:solidFill>
            </a:endParaRPr>
          </a:p>
          <a:p>
            <a:pPr marL="285750" indent="-285750">
              <a:buFont typeface="Wingdings" panose="05000000000000000000" pitchFamily="2" charset="2"/>
              <a:buChar char="§"/>
            </a:pPr>
            <a:r>
              <a:rPr lang="fi-FI" sz="1600" dirty="0">
                <a:solidFill>
                  <a:schemeClr val="tx1">
                    <a:lumMod val="65000"/>
                    <a:lumOff val="35000"/>
                  </a:schemeClr>
                </a:solidFill>
              </a:rPr>
              <a:t>Lämpöpumpuilla tuotettua lämpöä 1 250 </a:t>
            </a:r>
            <a:r>
              <a:rPr lang="fi-FI" sz="1600" dirty="0" err="1">
                <a:solidFill>
                  <a:schemeClr val="tx1">
                    <a:lumMod val="65000"/>
                    <a:lumOff val="35000"/>
                  </a:schemeClr>
                </a:solidFill>
              </a:rPr>
              <a:t>GWh</a:t>
            </a:r>
            <a:r>
              <a:rPr lang="fi-FI" sz="1600" dirty="0">
                <a:solidFill>
                  <a:schemeClr val="tx1">
                    <a:lumMod val="65000"/>
                    <a:lumOff val="35000"/>
                  </a:schemeClr>
                </a:solidFill>
              </a:rPr>
              <a:t>. Merkittävimmät lämmönlähteet: jätevesi, kaukojäähdytyksen paluuvesi ja datakeskukset.</a:t>
            </a:r>
          </a:p>
          <a:p>
            <a:pPr marL="285750" indent="-285750">
              <a:buFont typeface="Wingdings" panose="05000000000000000000" pitchFamily="2" charset="2"/>
              <a:buChar char="§"/>
            </a:pPr>
            <a:endParaRPr lang="fi-FI" sz="1600" dirty="0">
              <a:solidFill>
                <a:schemeClr val="tx1">
                  <a:lumMod val="65000"/>
                  <a:lumOff val="35000"/>
                </a:schemeClr>
              </a:solidFill>
            </a:endParaRPr>
          </a:p>
          <a:p>
            <a:pPr marL="285750" indent="-285750">
              <a:buFont typeface="Wingdings" panose="05000000000000000000" pitchFamily="2" charset="2"/>
              <a:buChar char="§"/>
            </a:pPr>
            <a:r>
              <a:rPr lang="fi-FI" sz="1600" dirty="0">
                <a:solidFill>
                  <a:schemeClr val="tx1">
                    <a:lumMod val="65000"/>
                    <a:lumOff val="35000"/>
                  </a:schemeClr>
                </a:solidFill>
              </a:rPr>
              <a:t>Ylijäämälämpöjen hyödyntäminen kaukolämmössä on 2,8-kertaistunut 2010-luvulla.</a:t>
            </a:r>
          </a:p>
          <a:p>
            <a:pPr marL="285750" indent="-285750">
              <a:buFont typeface="Wingdings" panose="05000000000000000000" pitchFamily="2" charset="2"/>
              <a:buChar char="§"/>
            </a:pPr>
            <a:endParaRPr lang="fi-FI" sz="1600" dirty="0">
              <a:solidFill>
                <a:schemeClr val="tx1">
                  <a:lumMod val="65000"/>
                  <a:lumOff val="35000"/>
                </a:schemeClr>
              </a:solidFill>
            </a:endParaRPr>
          </a:p>
        </p:txBody>
      </p:sp>
      <p:sp>
        <p:nvSpPr>
          <p:cNvPr id="8" name="Rectangle 7">
            <a:extLst>
              <a:ext uri="{FF2B5EF4-FFF2-40B4-BE49-F238E27FC236}">
                <a16:creationId xmlns:a16="http://schemas.microsoft.com/office/drawing/2014/main" id="{2683F4E8-90D6-4F24-8AE1-8389FCF917E4}"/>
              </a:ext>
            </a:extLst>
          </p:cNvPr>
          <p:cNvSpPr/>
          <p:nvPr/>
        </p:nvSpPr>
        <p:spPr>
          <a:xfrm>
            <a:off x="962302" y="1433201"/>
            <a:ext cx="6422051" cy="1938992"/>
          </a:xfrm>
          <a:prstGeom prst="rect">
            <a:avLst/>
          </a:prstGeom>
        </p:spPr>
        <p:txBody>
          <a:bodyPr wrap="square">
            <a:spAutoFit/>
          </a:bodyPr>
          <a:lstStyle/>
          <a:p>
            <a:r>
              <a:rPr lang="fi-FI" sz="2000" b="1" dirty="0"/>
              <a:t>Hukkalämpöjen hyödyntäminen kaukolämmön tuotannossa on noussut voimakkaasti vuosina 2006-2018. Vuonna 2006 hukkalämpöjä hyödynnettiin kaukolämmön tuotannossa n.700 </a:t>
            </a:r>
            <a:r>
              <a:rPr lang="fi-FI" sz="2000" b="1" dirty="0" err="1"/>
              <a:t>GWh</a:t>
            </a:r>
            <a:r>
              <a:rPr lang="fi-FI" sz="2000" b="1" dirty="0"/>
              <a:t>, kun taas vuonna 2018 hukkalämpöjä hyödynnettiin yli 3000`GWh.  </a:t>
            </a:r>
          </a:p>
          <a:p>
            <a:endParaRPr lang="fi-FI" sz="2000" b="1" dirty="0"/>
          </a:p>
        </p:txBody>
      </p:sp>
      <p:sp>
        <p:nvSpPr>
          <p:cNvPr id="6" name="Rectangle 5">
            <a:extLst>
              <a:ext uri="{FF2B5EF4-FFF2-40B4-BE49-F238E27FC236}">
                <a16:creationId xmlns:a16="http://schemas.microsoft.com/office/drawing/2014/main" id="{FEAF6950-ABAD-4D8D-AE25-095C5A037266}"/>
              </a:ext>
            </a:extLst>
          </p:cNvPr>
          <p:cNvSpPr/>
          <p:nvPr/>
        </p:nvSpPr>
        <p:spPr>
          <a:xfrm>
            <a:off x="7557074" y="6083739"/>
            <a:ext cx="3546868" cy="307777"/>
          </a:xfrm>
          <a:prstGeom prst="rect">
            <a:avLst/>
          </a:prstGeom>
        </p:spPr>
        <p:txBody>
          <a:bodyPr wrap="none">
            <a:spAutoFit/>
          </a:bodyPr>
          <a:lstStyle/>
          <a:p>
            <a:pPr lvl="0">
              <a:defRPr/>
            </a:pPr>
            <a:r>
              <a:rPr lang="fi-FI" sz="1400" dirty="0"/>
              <a:t>Lähde: Energiateollisuus ry, energiavuosi 2017</a:t>
            </a:r>
          </a:p>
        </p:txBody>
      </p:sp>
      <p:pic>
        <p:nvPicPr>
          <p:cNvPr id="14" name="Picture 13" descr="A picture containing indoor, counter, sitting, table&#10;&#10;Description automatically generated">
            <a:extLst>
              <a:ext uri="{FF2B5EF4-FFF2-40B4-BE49-F238E27FC236}">
                <a16:creationId xmlns:a16="http://schemas.microsoft.com/office/drawing/2014/main" id="{5085F5C7-0581-4BD8-A111-B7AB7D02BB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3838" y="3326304"/>
            <a:ext cx="3263030" cy="2447272"/>
          </a:xfrm>
          <a:prstGeom prst="rect">
            <a:avLst/>
          </a:prstGeom>
        </p:spPr>
      </p:pic>
      <p:sp>
        <p:nvSpPr>
          <p:cNvPr id="16" name="TextBox 15">
            <a:extLst>
              <a:ext uri="{FF2B5EF4-FFF2-40B4-BE49-F238E27FC236}">
                <a16:creationId xmlns:a16="http://schemas.microsoft.com/office/drawing/2014/main" id="{823D07E7-1668-4028-A703-096FA27A838D}"/>
              </a:ext>
            </a:extLst>
          </p:cNvPr>
          <p:cNvSpPr txBox="1"/>
          <p:nvPr/>
        </p:nvSpPr>
        <p:spPr>
          <a:xfrm>
            <a:off x="3448137" y="5791037"/>
            <a:ext cx="2118731" cy="369332"/>
          </a:xfrm>
          <a:prstGeom prst="rect">
            <a:avLst/>
          </a:prstGeom>
          <a:noFill/>
        </p:spPr>
        <p:txBody>
          <a:bodyPr wrap="square" rtlCol="0">
            <a:spAutoFit/>
          </a:bodyPr>
          <a:lstStyle/>
          <a:p>
            <a:r>
              <a:rPr lang="fi-FI" dirty="0"/>
              <a:t>Kuvituskuva: </a:t>
            </a:r>
            <a:r>
              <a:rPr lang="fi-FI" dirty="0" err="1"/>
              <a:t>Pixabay</a:t>
            </a:r>
            <a:endParaRPr lang="fi-FI" dirty="0"/>
          </a:p>
        </p:txBody>
      </p:sp>
    </p:spTree>
    <p:extLst>
      <p:ext uri="{BB962C8B-B14F-4D97-AF65-F5344CB8AC3E}">
        <p14:creationId xmlns:p14="http://schemas.microsoft.com/office/powerpoint/2010/main" val="4131324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822258" y="294231"/>
            <a:ext cx="10515600" cy="1325563"/>
          </a:xfrm>
        </p:spPr>
        <p:txBody>
          <a:bodyPr>
            <a:normAutofit fontScale="90000"/>
          </a:bodyPr>
          <a:lstStyle/>
          <a:p>
            <a:pPr>
              <a:lnSpc>
                <a:spcPct val="107000"/>
              </a:lnSpc>
              <a:spcAft>
                <a:spcPts val="800"/>
              </a:spcAft>
            </a:pPr>
            <a:r>
              <a:rPr lang="fi-FI" b="1" dirty="0">
                <a:latin typeface="Calibri" panose="020F0502020204030204" pitchFamily="34" charset="0"/>
                <a:ea typeface="Calibri" panose="020F0502020204030204" pitchFamily="34" charset="0"/>
                <a:cs typeface="Calibri" panose="020F0502020204030204" pitchFamily="34" charset="0"/>
              </a:rPr>
              <a:t>Suomen energian loppukulutus</a:t>
            </a:r>
            <a:br>
              <a:rPr lang="fi-FI" sz="3600"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4" name="Alatunnisteen paikkamerkki 3"/>
          <p:cNvSpPr>
            <a:spLocks noGrp="1"/>
          </p:cNvSpPr>
          <p:nvPr>
            <p:ph type="ftr" sz="quarter" idx="11"/>
          </p:nvPr>
        </p:nvSpPr>
        <p:spPr>
          <a:xfrm>
            <a:off x="9355470" y="6563769"/>
            <a:ext cx="4114800" cy="365125"/>
          </a:xfrm>
        </p:spPr>
        <p:txBody>
          <a:bodyPr/>
          <a:lstStyle/>
          <a:p>
            <a:r>
              <a:rPr lang="fi-FI" dirty="0"/>
              <a:t>kiertotalousamk.fi</a:t>
            </a:r>
          </a:p>
        </p:txBody>
      </p:sp>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1683361" y="1377608"/>
            <a:ext cx="9926047" cy="821582"/>
          </a:xfrm>
        </p:spPr>
        <p:txBody>
          <a:bodyPr>
            <a:normAutofit fontScale="25000" lnSpcReduction="20000"/>
          </a:bodyPr>
          <a:lstStyle/>
          <a:p>
            <a:pPr marL="0" indent="0">
              <a:buNone/>
            </a:pPr>
            <a:r>
              <a:rPr lang="fi-FI" sz="9600" dirty="0"/>
              <a:t>Vuonna 2018 Suomen energian loppukulutus oli noin 310 </a:t>
            </a:r>
            <a:r>
              <a:rPr lang="fi-FI" sz="9600" dirty="0" err="1"/>
              <a:t>TWh</a:t>
            </a:r>
            <a:r>
              <a:rPr lang="fi-FI" sz="9600" dirty="0"/>
              <a:t>. Suurimmat hukkalämmönlähteet löytyvät teollisuudesta. </a:t>
            </a:r>
          </a:p>
          <a:p>
            <a:pPr marL="0" indent="0">
              <a:buNone/>
            </a:pPr>
            <a:r>
              <a:rPr lang="fi-FI" sz="8000" dirty="0"/>
              <a:t> </a:t>
            </a:r>
          </a:p>
          <a:p>
            <a:pPr>
              <a:buFont typeface="Wingdings" panose="05000000000000000000" pitchFamily="2" charset="2"/>
              <a:buChar char="§"/>
            </a:pPr>
            <a:endParaRPr lang="fi-FI" sz="8000" dirty="0"/>
          </a:p>
          <a:p>
            <a:pPr marL="0" indent="0">
              <a:buNone/>
            </a:pPr>
            <a:endParaRPr lang="fi-FI" sz="8000" dirty="0"/>
          </a:p>
          <a:p>
            <a:pPr marL="0" indent="0">
              <a:buNone/>
            </a:pPr>
            <a:endParaRPr lang="fi-FI" sz="8000" dirty="0"/>
          </a:p>
          <a:p>
            <a:pPr marL="0" indent="0">
              <a:buNone/>
            </a:pPr>
            <a:endParaRPr lang="fi-FI" sz="8000" dirty="0"/>
          </a:p>
          <a:p>
            <a:pPr marL="0" indent="0">
              <a:buNone/>
            </a:pPr>
            <a:endParaRPr lang="fi-FI" dirty="0"/>
          </a:p>
          <a:p>
            <a:pPr marL="0" indent="0">
              <a:buNone/>
            </a:pPr>
            <a:endParaRPr lang="fi-FI" dirty="0"/>
          </a:p>
          <a:p>
            <a:pPr marL="0" indent="0">
              <a:buNone/>
            </a:pPr>
            <a:endParaRPr lang="fi-FI" dirty="0"/>
          </a:p>
          <a:p>
            <a:pPr marL="265113" indent="-265113">
              <a:buFont typeface="Wingdings" panose="05000000000000000000" pitchFamily="2" charset="2"/>
              <a:buChar char="§"/>
            </a:pPr>
            <a:endParaRPr lang="fi-FI" dirty="0"/>
          </a:p>
          <a:p>
            <a:pPr>
              <a:buFont typeface="Wingdings" panose="05000000000000000000" pitchFamily="2" charset="2"/>
              <a:buChar char="§"/>
            </a:pPr>
            <a:endParaRPr lang="fi-FI" dirty="0"/>
          </a:p>
          <a:p>
            <a:pPr>
              <a:buFont typeface="Wingdings" panose="05000000000000000000" pitchFamily="2" charset="2"/>
              <a:buChar char="§"/>
            </a:pPr>
            <a:endParaRPr lang="fi-FI" dirty="0"/>
          </a:p>
          <a:p>
            <a:pPr>
              <a:buFont typeface="Wingdings" panose="05000000000000000000" pitchFamily="2" charset="2"/>
              <a:buChar char="§"/>
            </a:pPr>
            <a:endParaRPr lang="fi-FI" dirty="0"/>
          </a:p>
        </p:txBody>
      </p:sp>
      <p:sp>
        <p:nvSpPr>
          <p:cNvPr id="5" name="TextBox 4">
            <a:extLst>
              <a:ext uri="{FF2B5EF4-FFF2-40B4-BE49-F238E27FC236}">
                <a16:creationId xmlns:a16="http://schemas.microsoft.com/office/drawing/2014/main" id="{6A569898-9FA5-432E-974B-A771061817A7}"/>
              </a:ext>
            </a:extLst>
          </p:cNvPr>
          <p:cNvSpPr txBox="1"/>
          <p:nvPr/>
        </p:nvSpPr>
        <p:spPr>
          <a:xfrm>
            <a:off x="3420172" y="5948216"/>
            <a:ext cx="5747585" cy="615553"/>
          </a:xfrm>
          <a:prstGeom prst="rect">
            <a:avLst/>
          </a:prstGeom>
          <a:noFill/>
        </p:spPr>
        <p:txBody>
          <a:bodyPr wrap="square" rtlCol="0">
            <a:spAutoFit/>
          </a:bodyPr>
          <a:lstStyle/>
          <a:p>
            <a:r>
              <a:rPr lang="fi-FI" sz="1400" dirty="0"/>
              <a:t>Kuva 4. Suomen energian loppukulutus vuonna 2018. </a:t>
            </a:r>
            <a:r>
              <a:rPr lang="fi-FI" sz="2000" dirty="0"/>
              <a:t>	</a:t>
            </a:r>
            <a:endParaRPr lang="fi-FI" sz="1400" dirty="0"/>
          </a:p>
          <a:p>
            <a:r>
              <a:rPr lang="fi-FI" sz="1400" dirty="0"/>
              <a:t>Kuvan laatinut: Sanna Moilanen</a:t>
            </a:r>
          </a:p>
        </p:txBody>
      </p:sp>
      <p:graphicFrame>
        <p:nvGraphicFramePr>
          <p:cNvPr id="6" name="Chart 5">
            <a:extLst>
              <a:ext uri="{FF2B5EF4-FFF2-40B4-BE49-F238E27FC236}">
                <a16:creationId xmlns:a16="http://schemas.microsoft.com/office/drawing/2014/main" id="{C9BC4937-8EA2-429E-984F-BF034FD78DD4}"/>
              </a:ext>
            </a:extLst>
          </p:cNvPr>
          <p:cNvGraphicFramePr>
            <a:graphicFrameLocks/>
          </p:cNvGraphicFramePr>
          <p:nvPr>
            <p:extLst>
              <p:ext uri="{D42A27DB-BD31-4B8C-83A1-F6EECF244321}">
                <p14:modId xmlns:p14="http://schemas.microsoft.com/office/powerpoint/2010/main" val="3292031527"/>
              </p:ext>
            </p:extLst>
          </p:nvPr>
        </p:nvGraphicFramePr>
        <p:xfrm>
          <a:off x="2591724" y="2056802"/>
          <a:ext cx="5938818" cy="38914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3104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93E4AC-532C-4D19-8742-BF48F3B0471D}"/>
              </a:ext>
            </a:extLst>
          </p:cNvPr>
          <p:cNvPicPr>
            <a:picLocks noChangeAspect="1"/>
          </p:cNvPicPr>
          <p:nvPr/>
        </p:nvPicPr>
        <p:blipFill>
          <a:blip r:embed="rId3"/>
          <a:stretch>
            <a:fillRect/>
          </a:stretch>
        </p:blipFill>
        <p:spPr>
          <a:xfrm>
            <a:off x="773230" y="1444465"/>
            <a:ext cx="6891187" cy="4151939"/>
          </a:xfrm>
          <a:prstGeom prst="rect">
            <a:avLst/>
          </a:prstGeom>
        </p:spPr>
      </p:pic>
      <p:sp>
        <p:nvSpPr>
          <p:cNvPr id="23" name="Rectangle 22">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p:cNvSpPr>
            <a:spLocks noGrp="1"/>
          </p:cNvSpPr>
          <p:nvPr>
            <p:ph type="title"/>
          </p:nvPr>
        </p:nvSpPr>
        <p:spPr>
          <a:xfrm>
            <a:off x="307773" y="136525"/>
            <a:ext cx="8072297" cy="1379759"/>
          </a:xfrm>
        </p:spPr>
        <p:txBody>
          <a:bodyPr anchor="b">
            <a:normAutofit/>
          </a:bodyPr>
          <a:lstStyle/>
          <a:p>
            <a:pPr>
              <a:spcAft>
                <a:spcPts val="800"/>
              </a:spcAft>
            </a:pPr>
            <a:r>
              <a:rPr lang="fi-FI" b="1" dirty="0">
                <a:latin typeface="Calibri" panose="020F0502020204030204" pitchFamily="34" charset="0"/>
                <a:ea typeface="Calibri" panose="020F0502020204030204" pitchFamily="34" charset="0"/>
                <a:cs typeface="Calibri" panose="020F0502020204030204" pitchFamily="34" charset="0"/>
              </a:rPr>
              <a:t>Teollisuuden energian kulutus</a:t>
            </a:r>
            <a:br>
              <a:rPr lang="fi-FI"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8544517" y="3740764"/>
            <a:ext cx="3045883" cy="2831273"/>
          </a:xfrm>
        </p:spPr>
        <p:txBody>
          <a:bodyPr>
            <a:normAutofit/>
          </a:bodyPr>
          <a:lstStyle/>
          <a:p>
            <a:pPr marL="0" indent="0">
              <a:buNone/>
            </a:pPr>
            <a:endParaRPr lang="fi-FI" sz="1500" dirty="0">
              <a:solidFill>
                <a:schemeClr val="bg1"/>
              </a:solidFill>
            </a:endParaRPr>
          </a:p>
          <a:p>
            <a:pPr>
              <a:buFont typeface="Wingdings" panose="05000000000000000000" pitchFamily="2" charset="2"/>
              <a:buChar char="§"/>
            </a:pPr>
            <a:endParaRPr lang="fi-FI" sz="1500" dirty="0">
              <a:solidFill>
                <a:schemeClr val="bg1"/>
              </a:solidFill>
            </a:endParaRPr>
          </a:p>
          <a:p>
            <a:pPr>
              <a:buFont typeface="Wingdings" panose="05000000000000000000" pitchFamily="2" charset="2"/>
              <a:buChar char="§"/>
            </a:pPr>
            <a:endParaRPr lang="fi-FI" sz="1500" dirty="0">
              <a:solidFill>
                <a:schemeClr val="bg1"/>
              </a:solidFill>
            </a:endParaRPr>
          </a:p>
          <a:p>
            <a:pPr>
              <a:buFont typeface="Wingdings" panose="05000000000000000000" pitchFamily="2" charset="2"/>
              <a:buChar char="§"/>
            </a:pPr>
            <a:endParaRPr lang="fi-FI" sz="1500" dirty="0">
              <a:solidFill>
                <a:schemeClr val="bg1"/>
              </a:solidFill>
            </a:endParaRPr>
          </a:p>
          <a:p>
            <a:pPr>
              <a:buFont typeface="Wingdings" panose="05000000000000000000" pitchFamily="2" charset="2"/>
              <a:buChar char="§"/>
            </a:pPr>
            <a:endParaRPr lang="fi-FI" sz="1500" dirty="0">
              <a:solidFill>
                <a:schemeClr val="bg1"/>
              </a:solidFill>
            </a:endParaRPr>
          </a:p>
          <a:p>
            <a:pPr>
              <a:buFont typeface="Wingdings" panose="05000000000000000000" pitchFamily="2" charset="2"/>
              <a:buChar char="§"/>
            </a:pPr>
            <a:endParaRPr lang="fi-FI" sz="1500" dirty="0">
              <a:solidFill>
                <a:schemeClr val="bg1"/>
              </a:solidFill>
            </a:endParaRPr>
          </a:p>
          <a:p>
            <a:pPr>
              <a:buFont typeface="Wingdings" panose="05000000000000000000" pitchFamily="2" charset="2"/>
              <a:buChar char="§"/>
            </a:pPr>
            <a:endParaRPr lang="fi-FI" sz="1500" dirty="0">
              <a:solidFill>
                <a:schemeClr val="bg1"/>
              </a:solidFill>
            </a:endParaRPr>
          </a:p>
          <a:p>
            <a:pPr>
              <a:buFont typeface="Wingdings" panose="05000000000000000000" pitchFamily="2" charset="2"/>
              <a:buChar char="§"/>
            </a:pPr>
            <a:endParaRPr lang="fi-FI" sz="1500" dirty="0">
              <a:solidFill>
                <a:schemeClr val="bg1"/>
              </a:solidFill>
            </a:endParaRPr>
          </a:p>
          <a:p>
            <a:pPr>
              <a:buFont typeface="Wingdings" panose="05000000000000000000" pitchFamily="2" charset="2"/>
              <a:buChar char="§"/>
            </a:pPr>
            <a:endParaRPr lang="fi-FI" sz="1500" dirty="0">
              <a:solidFill>
                <a:schemeClr val="bg1"/>
              </a:solidFill>
            </a:endParaRPr>
          </a:p>
          <a:p>
            <a:pPr>
              <a:buFont typeface="Wingdings" panose="05000000000000000000" pitchFamily="2" charset="2"/>
              <a:buChar char="§"/>
            </a:pPr>
            <a:endParaRPr lang="fi-FI" sz="1500" dirty="0">
              <a:solidFill>
                <a:schemeClr val="bg1"/>
              </a:solidFill>
            </a:endParaRPr>
          </a:p>
          <a:p>
            <a:pPr>
              <a:buFont typeface="Wingdings" panose="05000000000000000000" pitchFamily="2" charset="2"/>
              <a:buChar char="§"/>
            </a:pPr>
            <a:endParaRPr lang="fi-FI" sz="1500" dirty="0">
              <a:solidFill>
                <a:schemeClr val="bg1"/>
              </a:solidFill>
            </a:endParaRPr>
          </a:p>
        </p:txBody>
      </p:sp>
      <p:sp>
        <p:nvSpPr>
          <p:cNvPr id="4" name="Alatunnisteen paikkamerkki 3"/>
          <p:cNvSpPr>
            <a:spLocks noGrp="1"/>
          </p:cNvSpPr>
          <p:nvPr>
            <p:ph type="ftr" sz="quarter" idx="11"/>
          </p:nvPr>
        </p:nvSpPr>
        <p:spPr>
          <a:xfrm>
            <a:off x="643467" y="6356350"/>
            <a:ext cx="6891187" cy="365125"/>
          </a:xfrm>
        </p:spPr>
        <p:txBody>
          <a:bodyPr>
            <a:normAutofit/>
          </a:bodyPr>
          <a:lstStyle/>
          <a:p>
            <a:pPr algn="l">
              <a:spcAft>
                <a:spcPts val="600"/>
              </a:spcAft>
            </a:pPr>
            <a:r>
              <a:rPr lang="fi-FI" dirty="0">
                <a:solidFill>
                  <a:prstClr val="black">
                    <a:tint val="75000"/>
                  </a:prstClr>
                </a:solidFill>
              </a:rPr>
              <a:t>kiertotalousamk.fi</a:t>
            </a:r>
          </a:p>
        </p:txBody>
      </p:sp>
      <p:sp>
        <p:nvSpPr>
          <p:cNvPr id="15" name="TextBox 14">
            <a:extLst>
              <a:ext uri="{FF2B5EF4-FFF2-40B4-BE49-F238E27FC236}">
                <a16:creationId xmlns:a16="http://schemas.microsoft.com/office/drawing/2014/main" id="{B6D19141-1F32-4781-9E9B-09D2A8FB6932}"/>
              </a:ext>
            </a:extLst>
          </p:cNvPr>
          <p:cNvSpPr txBox="1"/>
          <p:nvPr/>
        </p:nvSpPr>
        <p:spPr>
          <a:xfrm>
            <a:off x="8544517" y="1409207"/>
            <a:ext cx="2915384" cy="1938992"/>
          </a:xfrm>
          <a:prstGeom prst="rect">
            <a:avLst/>
          </a:prstGeom>
          <a:noFill/>
        </p:spPr>
        <p:txBody>
          <a:bodyPr wrap="square">
            <a:spAutoFit/>
          </a:bodyPr>
          <a:lstStyle/>
          <a:p>
            <a:pPr marL="0" indent="0">
              <a:buNone/>
            </a:pPr>
            <a:r>
              <a:rPr lang="fi-FI" sz="2000" dirty="0">
                <a:solidFill>
                  <a:schemeClr val="bg1"/>
                </a:solidFill>
              </a:rPr>
              <a:t>Teollisuuden energian kulutus Suomessa vuonna 2018 oli noin 149 </a:t>
            </a:r>
            <a:r>
              <a:rPr lang="fi-FI" sz="2000" dirty="0" err="1">
                <a:solidFill>
                  <a:schemeClr val="bg1"/>
                </a:solidFill>
              </a:rPr>
              <a:t>TWh</a:t>
            </a:r>
            <a:r>
              <a:rPr lang="fi-FI" sz="2000" dirty="0">
                <a:solidFill>
                  <a:schemeClr val="bg1"/>
                </a:solidFill>
              </a:rPr>
              <a:t>, josta polttoaineita oli noin 68 %, sähköä 21 % ja lämpöä 10 %.</a:t>
            </a:r>
          </a:p>
        </p:txBody>
      </p:sp>
      <p:sp>
        <p:nvSpPr>
          <p:cNvPr id="7" name="TextBox 6">
            <a:extLst>
              <a:ext uri="{FF2B5EF4-FFF2-40B4-BE49-F238E27FC236}">
                <a16:creationId xmlns:a16="http://schemas.microsoft.com/office/drawing/2014/main" id="{B901C159-8FF8-4F4A-BC9E-31390FDE5518}"/>
              </a:ext>
            </a:extLst>
          </p:cNvPr>
          <p:cNvSpPr txBox="1"/>
          <p:nvPr/>
        </p:nvSpPr>
        <p:spPr>
          <a:xfrm>
            <a:off x="2178274" y="5740797"/>
            <a:ext cx="5764643" cy="615553"/>
          </a:xfrm>
          <a:prstGeom prst="rect">
            <a:avLst/>
          </a:prstGeom>
          <a:noFill/>
        </p:spPr>
        <p:txBody>
          <a:bodyPr wrap="square" rtlCol="0">
            <a:spAutoFit/>
          </a:bodyPr>
          <a:lstStyle/>
          <a:p>
            <a:r>
              <a:rPr lang="fi-FI" sz="1400" dirty="0"/>
              <a:t>Kuva 5. Suomen teollisuuden energiankulutus vuonna 2018.. </a:t>
            </a:r>
            <a:r>
              <a:rPr lang="fi-FI" sz="2000" dirty="0"/>
              <a:t>	</a:t>
            </a:r>
            <a:endParaRPr lang="fi-FI" sz="1400" dirty="0"/>
          </a:p>
          <a:p>
            <a:r>
              <a:rPr lang="fi-FI" sz="1400" dirty="0"/>
              <a:t>Kuvan laatinut: Sanna Moilanen</a:t>
            </a:r>
          </a:p>
        </p:txBody>
      </p:sp>
    </p:spTree>
    <p:extLst>
      <p:ext uri="{BB962C8B-B14F-4D97-AF65-F5344CB8AC3E}">
        <p14:creationId xmlns:p14="http://schemas.microsoft.com/office/powerpoint/2010/main" val="670237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98082" y="258605"/>
            <a:ext cx="8072297" cy="1379759"/>
          </a:xfrm>
        </p:spPr>
        <p:txBody>
          <a:bodyPr anchor="b">
            <a:normAutofit/>
          </a:bodyPr>
          <a:lstStyle/>
          <a:p>
            <a:pPr>
              <a:spcAft>
                <a:spcPts val="800"/>
              </a:spcAft>
            </a:pPr>
            <a:r>
              <a:rPr lang="fi-FI" b="1" dirty="0">
                <a:latin typeface="Calibri" panose="020F0502020204030204" pitchFamily="34" charset="0"/>
                <a:ea typeface="Calibri" panose="020F0502020204030204" pitchFamily="34" charset="0"/>
                <a:cs typeface="Calibri" panose="020F0502020204030204" pitchFamily="34" charset="0"/>
              </a:rPr>
              <a:t>Teollisuuden energian kulutus</a:t>
            </a:r>
            <a:br>
              <a:rPr lang="fi-FI"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4" name="Alatunnisteen paikkamerkki 3"/>
          <p:cNvSpPr>
            <a:spLocks noGrp="1"/>
          </p:cNvSpPr>
          <p:nvPr>
            <p:ph type="ftr" sz="quarter" idx="11"/>
          </p:nvPr>
        </p:nvSpPr>
        <p:spPr>
          <a:xfrm>
            <a:off x="643467" y="6356350"/>
            <a:ext cx="6891187" cy="365125"/>
          </a:xfrm>
        </p:spPr>
        <p:txBody>
          <a:bodyPr>
            <a:normAutofit/>
          </a:bodyPr>
          <a:lstStyle/>
          <a:p>
            <a:pPr algn="l">
              <a:spcAft>
                <a:spcPts val="600"/>
              </a:spcAft>
            </a:pPr>
            <a:r>
              <a:rPr lang="fi-FI">
                <a:solidFill>
                  <a:prstClr val="black">
                    <a:tint val="75000"/>
                  </a:prstClr>
                </a:solidFill>
              </a:rPr>
              <a:t>kiertotalousamk.fi</a:t>
            </a:r>
          </a:p>
        </p:txBody>
      </p:sp>
      <p:sp>
        <p:nvSpPr>
          <p:cNvPr id="9" name="TextBox 8">
            <a:extLst>
              <a:ext uri="{FF2B5EF4-FFF2-40B4-BE49-F238E27FC236}">
                <a16:creationId xmlns:a16="http://schemas.microsoft.com/office/drawing/2014/main" id="{7B04362C-580E-47DF-AEE8-AB46FE220228}"/>
              </a:ext>
            </a:extLst>
          </p:cNvPr>
          <p:cNvSpPr txBox="1"/>
          <p:nvPr/>
        </p:nvSpPr>
        <p:spPr>
          <a:xfrm>
            <a:off x="898082" y="1431287"/>
            <a:ext cx="10011799" cy="646331"/>
          </a:xfrm>
          <a:prstGeom prst="rect">
            <a:avLst/>
          </a:prstGeom>
          <a:noFill/>
        </p:spPr>
        <p:txBody>
          <a:bodyPr wrap="square">
            <a:spAutoFit/>
          </a:bodyPr>
          <a:lstStyle/>
          <a:p>
            <a:pPr marL="0" indent="0">
              <a:buNone/>
            </a:pPr>
            <a:r>
              <a:rPr lang="fi-FI" sz="1800" dirty="0"/>
              <a:t>Puupolttoaineet on suurin teollisuuden käyttämä energialähde kattaen 40 prosenttia energiankulutuksesta. Polttoaineista seuraavaksi tärkeimmät energialähteet ovat öljy ja hiili. </a:t>
            </a:r>
          </a:p>
        </p:txBody>
      </p:sp>
      <p:sp>
        <p:nvSpPr>
          <p:cNvPr id="8" name="TextBox 7">
            <a:extLst>
              <a:ext uri="{FF2B5EF4-FFF2-40B4-BE49-F238E27FC236}">
                <a16:creationId xmlns:a16="http://schemas.microsoft.com/office/drawing/2014/main" id="{D1477862-4E43-4928-8134-95FC9FF41E3A}"/>
              </a:ext>
            </a:extLst>
          </p:cNvPr>
          <p:cNvSpPr txBox="1"/>
          <p:nvPr/>
        </p:nvSpPr>
        <p:spPr>
          <a:xfrm>
            <a:off x="2018284" y="5426713"/>
            <a:ext cx="5764643" cy="615553"/>
          </a:xfrm>
          <a:prstGeom prst="rect">
            <a:avLst/>
          </a:prstGeom>
          <a:noFill/>
        </p:spPr>
        <p:txBody>
          <a:bodyPr wrap="square" rtlCol="0">
            <a:spAutoFit/>
          </a:bodyPr>
          <a:lstStyle/>
          <a:p>
            <a:r>
              <a:rPr lang="fi-FI" sz="1400" dirty="0"/>
              <a:t>Kuva 6. Suomen teollisuuden energiankulutus vuonna 2018.. </a:t>
            </a:r>
            <a:r>
              <a:rPr lang="fi-FI" sz="2000" dirty="0"/>
              <a:t>	</a:t>
            </a:r>
            <a:endParaRPr lang="fi-FI" sz="1400" dirty="0"/>
          </a:p>
          <a:p>
            <a:r>
              <a:rPr lang="fi-FI" sz="1400" dirty="0"/>
              <a:t>Kuvan laatinut: Sanna Moilanen</a:t>
            </a:r>
          </a:p>
        </p:txBody>
      </p:sp>
      <p:pic>
        <p:nvPicPr>
          <p:cNvPr id="12" name="Picture 11">
            <a:extLst>
              <a:ext uri="{FF2B5EF4-FFF2-40B4-BE49-F238E27FC236}">
                <a16:creationId xmlns:a16="http://schemas.microsoft.com/office/drawing/2014/main" id="{2A85A9FA-64ED-480F-A907-C63B48F3BBE3}"/>
              </a:ext>
            </a:extLst>
          </p:cNvPr>
          <p:cNvPicPr>
            <a:picLocks noChangeAspect="1"/>
          </p:cNvPicPr>
          <p:nvPr/>
        </p:nvPicPr>
        <p:blipFill>
          <a:blip r:embed="rId3"/>
          <a:stretch>
            <a:fillRect/>
          </a:stretch>
        </p:blipFill>
        <p:spPr>
          <a:xfrm>
            <a:off x="1905457" y="2280214"/>
            <a:ext cx="5990298" cy="3146500"/>
          </a:xfrm>
          <a:prstGeom prst="rect">
            <a:avLst/>
          </a:prstGeom>
        </p:spPr>
      </p:pic>
    </p:spTree>
    <p:extLst>
      <p:ext uri="{BB962C8B-B14F-4D97-AF65-F5344CB8AC3E}">
        <p14:creationId xmlns:p14="http://schemas.microsoft.com/office/powerpoint/2010/main" val="3194777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365125"/>
            <a:ext cx="10515600" cy="1325563"/>
          </a:xfrm>
        </p:spPr>
        <p:txBody>
          <a:bodyPr>
            <a:normAutofit/>
          </a:bodyPr>
          <a:lstStyle/>
          <a:p>
            <a:pPr>
              <a:spcAft>
                <a:spcPts val="800"/>
              </a:spcAft>
            </a:pPr>
            <a:r>
              <a:rPr lang="fi-FI" b="1" dirty="0">
                <a:latin typeface="Calibri" panose="020F0502020204030204" pitchFamily="34" charset="0"/>
                <a:ea typeface="Calibri" panose="020F0502020204030204" pitchFamily="34" charset="0"/>
                <a:cs typeface="Calibri" panose="020F0502020204030204" pitchFamily="34" charset="0"/>
              </a:rPr>
              <a:t>Teollisuuden hukkalämmön potentiaali</a:t>
            </a:r>
            <a:br>
              <a:rPr lang="fi-FI"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4" name="Alatunnisteen paikkamerkki 3"/>
          <p:cNvSpPr>
            <a:spLocks noGrp="1"/>
          </p:cNvSpPr>
          <p:nvPr>
            <p:ph type="ftr" sz="quarter" idx="11"/>
          </p:nvPr>
        </p:nvSpPr>
        <p:spPr>
          <a:xfrm>
            <a:off x="4038600" y="6356350"/>
            <a:ext cx="4114800" cy="365125"/>
          </a:xfrm>
        </p:spPr>
        <p:txBody>
          <a:bodyPr>
            <a:normAutofit/>
          </a:bodyPr>
          <a:lstStyle/>
          <a:p>
            <a:pPr>
              <a:spcAft>
                <a:spcPts val="600"/>
              </a:spcAft>
            </a:pPr>
            <a:r>
              <a:rPr lang="fi-FI" dirty="0"/>
              <a:t>kiertotalousamk.fi</a:t>
            </a:r>
            <a:endParaRPr lang="fi-FI"/>
          </a:p>
        </p:txBody>
      </p:sp>
      <p:sp>
        <p:nvSpPr>
          <p:cNvPr id="3" name="Rectangle 2">
            <a:extLst>
              <a:ext uri="{FF2B5EF4-FFF2-40B4-BE49-F238E27FC236}">
                <a16:creationId xmlns:a16="http://schemas.microsoft.com/office/drawing/2014/main" id="{652B3817-F7E0-4C38-B17E-598B3E600FD0}"/>
              </a:ext>
            </a:extLst>
          </p:cNvPr>
          <p:cNvSpPr/>
          <p:nvPr/>
        </p:nvSpPr>
        <p:spPr>
          <a:xfrm>
            <a:off x="838199" y="1515213"/>
            <a:ext cx="11353801" cy="397032"/>
          </a:xfrm>
          <a:prstGeom prst="rect">
            <a:avLst/>
          </a:prstGeom>
        </p:spPr>
        <p:txBody>
          <a:bodyPr wrap="square">
            <a:spAutoFit/>
          </a:bodyPr>
          <a:lstStyle/>
          <a:p>
            <a:pPr marL="228600" lvl="0" indent="-228600">
              <a:lnSpc>
                <a:spcPct val="90000"/>
              </a:lnSpc>
              <a:spcBef>
                <a:spcPts val="1000"/>
              </a:spcBef>
              <a:buFont typeface="Wingdings" panose="05000000000000000000" pitchFamily="2" charset="2"/>
              <a:buChar char="§"/>
            </a:pPr>
            <a:r>
              <a:rPr lang="fi-FI" sz="2200" dirty="0">
                <a:solidFill>
                  <a:prstClr val="black"/>
                </a:solidFill>
              </a:rPr>
              <a:t>Teollisuuden hukkalämmön teknistä potentiaalia on arvioitu useissa selvityksissä.</a:t>
            </a:r>
          </a:p>
        </p:txBody>
      </p:sp>
      <p:graphicFrame>
        <p:nvGraphicFramePr>
          <p:cNvPr id="5" name="Table 5">
            <a:extLst>
              <a:ext uri="{FF2B5EF4-FFF2-40B4-BE49-F238E27FC236}">
                <a16:creationId xmlns:a16="http://schemas.microsoft.com/office/drawing/2014/main" id="{828792BA-473F-478C-BD15-C786D156AF06}"/>
              </a:ext>
            </a:extLst>
          </p:cNvPr>
          <p:cNvGraphicFramePr>
            <a:graphicFrameLocks noGrp="1"/>
          </p:cNvGraphicFramePr>
          <p:nvPr>
            <p:extLst>
              <p:ext uri="{D42A27DB-BD31-4B8C-83A1-F6EECF244321}">
                <p14:modId xmlns:p14="http://schemas.microsoft.com/office/powerpoint/2010/main" val="715238250"/>
              </p:ext>
            </p:extLst>
          </p:nvPr>
        </p:nvGraphicFramePr>
        <p:xfrm>
          <a:off x="1089398" y="2493636"/>
          <a:ext cx="10851401" cy="3205480"/>
        </p:xfrm>
        <a:graphic>
          <a:graphicData uri="http://schemas.openxmlformats.org/drawingml/2006/table">
            <a:tbl>
              <a:tblPr firstRow="1" bandRow="1">
                <a:tableStyleId>{5C22544A-7EE6-4342-B048-85BDC9FD1C3A}</a:tableStyleId>
              </a:tblPr>
              <a:tblGrid>
                <a:gridCol w="1377464">
                  <a:extLst>
                    <a:ext uri="{9D8B030D-6E8A-4147-A177-3AD203B41FA5}">
                      <a16:colId xmlns:a16="http://schemas.microsoft.com/office/drawing/2014/main" val="2961373146"/>
                    </a:ext>
                  </a:extLst>
                </a:gridCol>
                <a:gridCol w="1013232">
                  <a:extLst>
                    <a:ext uri="{9D8B030D-6E8A-4147-A177-3AD203B41FA5}">
                      <a16:colId xmlns:a16="http://schemas.microsoft.com/office/drawing/2014/main" val="1610743441"/>
                    </a:ext>
                  </a:extLst>
                </a:gridCol>
                <a:gridCol w="5115398">
                  <a:extLst>
                    <a:ext uri="{9D8B030D-6E8A-4147-A177-3AD203B41FA5}">
                      <a16:colId xmlns:a16="http://schemas.microsoft.com/office/drawing/2014/main" val="1612942338"/>
                    </a:ext>
                  </a:extLst>
                </a:gridCol>
                <a:gridCol w="3345307">
                  <a:extLst>
                    <a:ext uri="{9D8B030D-6E8A-4147-A177-3AD203B41FA5}">
                      <a16:colId xmlns:a16="http://schemas.microsoft.com/office/drawing/2014/main" val="1008032482"/>
                    </a:ext>
                  </a:extLst>
                </a:gridCol>
              </a:tblGrid>
              <a:tr h="370840">
                <a:tc>
                  <a:txBody>
                    <a:bodyPr/>
                    <a:lstStyle/>
                    <a:p>
                      <a:r>
                        <a:rPr lang="fi-FI" dirty="0"/>
                        <a:t>Tekijä</a:t>
                      </a:r>
                    </a:p>
                  </a:txBody>
                  <a:tcPr/>
                </a:tc>
                <a:tc>
                  <a:txBody>
                    <a:bodyPr/>
                    <a:lstStyle/>
                    <a:p>
                      <a:r>
                        <a:rPr lang="fi-FI" dirty="0"/>
                        <a:t>Vuosi</a:t>
                      </a:r>
                    </a:p>
                  </a:txBody>
                  <a:tcPr/>
                </a:tc>
                <a:tc>
                  <a:txBody>
                    <a:bodyPr/>
                    <a:lstStyle/>
                    <a:p>
                      <a:r>
                        <a:rPr lang="fi-FI" dirty="0"/>
                        <a:t>Aihe</a:t>
                      </a:r>
                    </a:p>
                  </a:txBody>
                  <a:tcPr/>
                </a:tc>
                <a:tc>
                  <a:txBody>
                    <a:bodyPr/>
                    <a:lstStyle/>
                    <a:p>
                      <a:r>
                        <a:rPr lang="fi-FI" dirty="0"/>
                        <a:t>Tulokset</a:t>
                      </a:r>
                    </a:p>
                  </a:txBody>
                  <a:tcPr/>
                </a:tc>
                <a:extLst>
                  <a:ext uri="{0D108BD9-81ED-4DB2-BD59-A6C34878D82A}">
                    <a16:rowId xmlns:a16="http://schemas.microsoft.com/office/drawing/2014/main" val="3458081021"/>
                  </a:ext>
                </a:extLst>
              </a:tr>
              <a:tr h="370840">
                <a:tc>
                  <a:txBody>
                    <a:bodyPr/>
                    <a:lstStyle/>
                    <a:p>
                      <a:r>
                        <a:rPr lang="fi-FI" dirty="0"/>
                        <a:t>Motiva</a:t>
                      </a:r>
                    </a:p>
                  </a:txBody>
                  <a:tcPr/>
                </a:tc>
                <a:tc>
                  <a:txBody>
                    <a:bodyPr/>
                    <a:lstStyle/>
                    <a:p>
                      <a:r>
                        <a:rPr lang="fi-FI" dirty="0"/>
                        <a:t>2019</a:t>
                      </a:r>
                    </a:p>
                  </a:txBody>
                  <a:tcPr/>
                </a:tc>
                <a:tc>
                  <a:txBody>
                    <a:bodyPr/>
                    <a:lstStyle/>
                    <a:p>
                      <a:r>
                        <a:rPr lang="fi-FI" dirty="0"/>
                        <a:t>Ylijäämälämmön potentiaali teollisuudessa -esiselvitys</a:t>
                      </a:r>
                    </a:p>
                  </a:txBody>
                  <a:tcPr/>
                </a:tc>
                <a:tc>
                  <a:txBody>
                    <a:bodyPr/>
                    <a:lstStyle/>
                    <a:p>
                      <a:r>
                        <a:rPr lang="fi-FI" dirty="0"/>
                        <a:t>Tekninen potentiaali n. 16 </a:t>
                      </a:r>
                      <a:r>
                        <a:rPr lang="fi-FI" dirty="0" err="1"/>
                        <a:t>TWh</a:t>
                      </a:r>
                      <a:r>
                        <a:rPr lang="fi-FI" dirty="0"/>
                        <a:t>/a.</a:t>
                      </a:r>
                    </a:p>
                  </a:txBody>
                  <a:tcPr/>
                </a:tc>
                <a:extLst>
                  <a:ext uri="{0D108BD9-81ED-4DB2-BD59-A6C34878D82A}">
                    <a16:rowId xmlns:a16="http://schemas.microsoft.com/office/drawing/2014/main" val="2942291764"/>
                  </a:ext>
                </a:extLst>
              </a:tr>
              <a:tr h="370840">
                <a:tc>
                  <a:txBody>
                    <a:bodyPr/>
                    <a:lstStyle/>
                    <a:p>
                      <a:r>
                        <a:rPr lang="fi-FI" sz="1800" dirty="0" err="1">
                          <a:solidFill>
                            <a:schemeClr val="tx1"/>
                          </a:solidFill>
                        </a:rPr>
                        <a:t>Papapetrou</a:t>
                      </a:r>
                      <a:r>
                        <a:rPr lang="fi-FI" sz="1800" dirty="0">
                          <a:solidFill>
                            <a:schemeClr val="tx1"/>
                          </a:solidFill>
                        </a:rPr>
                        <a:t> M. et al. </a:t>
                      </a:r>
                      <a:endParaRPr lang="fi-FI" dirty="0"/>
                    </a:p>
                  </a:txBody>
                  <a:tcPr/>
                </a:tc>
                <a:tc>
                  <a:txBody>
                    <a:bodyPr/>
                    <a:lstStyle/>
                    <a:p>
                      <a:r>
                        <a:rPr lang="fi-FI" dirty="0"/>
                        <a:t>2018</a:t>
                      </a:r>
                    </a:p>
                  </a:txBody>
                  <a:tcPr/>
                </a:tc>
                <a:tc>
                  <a:txBody>
                    <a:bodyPr/>
                    <a:lstStyle/>
                    <a:p>
                      <a:r>
                        <a:rPr lang="fi-FI" dirty="0"/>
                        <a:t>EU-maiden teollisuuden ylijäämälämmön teknisen potentiaalin arviointi</a:t>
                      </a:r>
                    </a:p>
                  </a:txBody>
                  <a:tcPr/>
                </a:tc>
                <a:tc>
                  <a:txBody>
                    <a:bodyPr/>
                    <a:lstStyle/>
                    <a:p>
                      <a:r>
                        <a:rPr lang="fi-FI" dirty="0"/>
                        <a:t>Tekninen potentiaali n. 6 </a:t>
                      </a:r>
                      <a:r>
                        <a:rPr lang="fi-FI" dirty="0" err="1"/>
                        <a:t>TWh</a:t>
                      </a:r>
                      <a:r>
                        <a:rPr lang="fi-FI" dirty="0"/>
                        <a:t>/a.</a:t>
                      </a:r>
                    </a:p>
                  </a:txBody>
                  <a:tcPr/>
                </a:tc>
                <a:extLst>
                  <a:ext uri="{0D108BD9-81ED-4DB2-BD59-A6C34878D82A}">
                    <a16:rowId xmlns:a16="http://schemas.microsoft.com/office/drawing/2014/main" val="145089490"/>
                  </a:ext>
                </a:extLst>
              </a:tr>
              <a:tr h="370840">
                <a:tc>
                  <a:txBody>
                    <a:bodyPr/>
                    <a:lstStyle/>
                    <a:p>
                      <a:r>
                        <a:rPr lang="fi-FI" dirty="0" err="1"/>
                        <a:t>Heat</a:t>
                      </a:r>
                      <a:r>
                        <a:rPr lang="fi-FI" dirty="0"/>
                        <a:t> Road </a:t>
                      </a:r>
                      <a:r>
                        <a:rPr lang="fi-FI" dirty="0" err="1"/>
                        <a:t>Map</a:t>
                      </a:r>
                      <a:r>
                        <a:rPr lang="fi-FI" dirty="0"/>
                        <a:t> Europe</a:t>
                      </a:r>
                    </a:p>
                  </a:txBody>
                  <a:tcPr/>
                </a:tc>
                <a:tc>
                  <a:txBody>
                    <a:bodyPr/>
                    <a:lstStyle/>
                    <a:p>
                      <a:r>
                        <a:rPr lang="fi-FI" dirty="0"/>
                        <a:t>2013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Vähähiilisten lämmitys- ja jäähdytysratkaisujen potentiaalien arviointi. </a:t>
                      </a:r>
                    </a:p>
                  </a:txBody>
                  <a:tcPr/>
                </a:tc>
                <a:tc>
                  <a:txBody>
                    <a:bodyPr/>
                    <a:lstStyle/>
                    <a:p>
                      <a:r>
                        <a:rPr lang="fi-FI" dirty="0"/>
                        <a:t>Tekninen potentiaali n. 23 </a:t>
                      </a:r>
                      <a:r>
                        <a:rPr lang="fi-FI" dirty="0" err="1"/>
                        <a:t>TWh</a:t>
                      </a:r>
                      <a:r>
                        <a:rPr lang="fi-FI" dirty="0"/>
                        <a:t>/a.</a:t>
                      </a:r>
                    </a:p>
                  </a:txBody>
                  <a:tcPr/>
                </a:tc>
                <a:extLst>
                  <a:ext uri="{0D108BD9-81ED-4DB2-BD59-A6C34878D82A}">
                    <a16:rowId xmlns:a16="http://schemas.microsoft.com/office/drawing/2014/main" val="3579520568"/>
                  </a:ext>
                </a:extLst>
              </a:tr>
              <a:tr h="370840">
                <a:tc>
                  <a:txBody>
                    <a:bodyPr/>
                    <a:lstStyle/>
                    <a:p>
                      <a:r>
                        <a:rPr lang="fi-FI" dirty="0"/>
                        <a:t>YIT</a:t>
                      </a:r>
                    </a:p>
                  </a:txBody>
                  <a:tcPr/>
                </a:tc>
                <a:tc>
                  <a:txBody>
                    <a:bodyPr/>
                    <a:lstStyle/>
                    <a:p>
                      <a:r>
                        <a:rPr lang="fi-FI" dirty="0"/>
                        <a:t>2010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Suomen teollisuuden ylijäämälämmön hyödyntämismahdollisuudet kaukolämmityksessä</a:t>
                      </a:r>
                    </a:p>
                  </a:txBody>
                  <a:tcPr/>
                </a:tc>
                <a:tc>
                  <a:txBody>
                    <a:bodyPr/>
                    <a:lstStyle/>
                    <a:p>
                      <a:r>
                        <a:rPr lang="fi-FI" dirty="0"/>
                        <a:t>Tekninen potentiaali n. 19 </a:t>
                      </a:r>
                      <a:r>
                        <a:rPr lang="fi-FI" dirty="0" err="1"/>
                        <a:t>TWh</a:t>
                      </a:r>
                      <a:r>
                        <a:rPr lang="fi-FI" dirty="0"/>
                        <a:t>/ Todellinen potentiaali n. 4-5 </a:t>
                      </a:r>
                      <a:r>
                        <a:rPr lang="fi-FI" dirty="0" err="1"/>
                        <a:t>TWh</a:t>
                      </a:r>
                      <a:r>
                        <a:rPr lang="fi-FI" dirty="0"/>
                        <a:t>/a</a:t>
                      </a:r>
                    </a:p>
                  </a:txBody>
                  <a:tcPr/>
                </a:tc>
                <a:extLst>
                  <a:ext uri="{0D108BD9-81ED-4DB2-BD59-A6C34878D82A}">
                    <a16:rowId xmlns:a16="http://schemas.microsoft.com/office/drawing/2014/main" val="331103322"/>
                  </a:ext>
                </a:extLst>
              </a:tr>
            </a:tbl>
          </a:graphicData>
        </a:graphic>
      </p:graphicFrame>
    </p:spTree>
    <p:extLst>
      <p:ext uri="{BB962C8B-B14F-4D97-AF65-F5344CB8AC3E}">
        <p14:creationId xmlns:p14="http://schemas.microsoft.com/office/powerpoint/2010/main" val="413962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24">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8"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5"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0" name="Group 49">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51" name="Rectangle 50">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52">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Otsikko 1"/>
          <p:cNvSpPr>
            <a:spLocks noGrp="1"/>
          </p:cNvSpPr>
          <p:nvPr>
            <p:ph type="title"/>
          </p:nvPr>
        </p:nvSpPr>
        <p:spPr>
          <a:xfrm>
            <a:off x="844234" y="2409187"/>
            <a:ext cx="3621087" cy="2399869"/>
          </a:xfrm>
        </p:spPr>
        <p:txBody>
          <a:bodyPr vert="horz" lIns="91440" tIns="45720" rIns="91440" bIns="45720" rtlCol="0" anchor="ctr">
            <a:normAutofit/>
          </a:bodyPr>
          <a:lstStyle/>
          <a:p>
            <a:pPr algn="ctr"/>
            <a:r>
              <a:rPr lang="en-US" sz="4000" kern="1200" dirty="0" err="1">
                <a:solidFill>
                  <a:srgbClr val="FFFFFF"/>
                </a:solidFill>
                <a:latin typeface="+mj-lt"/>
                <a:ea typeface="+mj-ea"/>
                <a:cs typeface="+mj-cs"/>
              </a:rPr>
              <a:t>Hukkalämmön</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hyödyntäminen</a:t>
            </a:r>
            <a:endParaRPr lang="en-US" sz="4000" kern="1200" dirty="0">
              <a:solidFill>
                <a:srgbClr val="FFFFFF"/>
              </a:solidFill>
              <a:latin typeface="+mj-lt"/>
              <a:ea typeface="+mj-ea"/>
              <a:cs typeface="+mj-cs"/>
            </a:endParaRPr>
          </a:p>
        </p:txBody>
      </p:sp>
      <p:sp>
        <p:nvSpPr>
          <p:cNvPr id="3" name="Sisällön paikkamerkki 2"/>
          <p:cNvSpPr>
            <a:spLocks noGrp="1"/>
          </p:cNvSpPr>
          <p:nvPr>
            <p:ph sz="half" idx="1"/>
          </p:nvPr>
        </p:nvSpPr>
        <p:spPr>
          <a:xfrm>
            <a:off x="4874578" y="695919"/>
            <a:ext cx="7101522" cy="5092890"/>
          </a:xfrm>
        </p:spPr>
        <p:txBody>
          <a:bodyPr vert="horz" lIns="91440" tIns="45720" rIns="91440" bIns="45720" rtlCol="0" anchor="ctr">
            <a:normAutofit/>
          </a:bodyPr>
          <a:lstStyle/>
          <a:p>
            <a:pPr marL="0" indent="0">
              <a:buNone/>
            </a:pPr>
            <a:r>
              <a:rPr lang="en-US" sz="2400" dirty="0" err="1"/>
              <a:t>Hukkalämpöä</a:t>
            </a:r>
            <a:r>
              <a:rPr lang="en-US" sz="2400" dirty="0"/>
              <a:t> </a:t>
            </a:r>
            <a:r>
              <a:rPr lang="fi-FI" sz="2400" dirty="0"/>
              <a:t>voi</a:t>
            </a:r>
            <a:r>
              <a:rPr lang="en-US" sz="2400" dirty="0"/>
              <a:t> olla </a:t>
            </a:r>
            <a:r>
              <a:rPr lang="en-US" sz="2400" dirty="0" err="1"/>
              <a:t>erilaisissa</a:t>
            </a:r>
            <a:r>
              <a:rPr lang="en-US" sz="2400" dirty="0"/>
              <a:t> </a:t>
            </a:r>
            <a:r>
              <a:rPr lang="en-US" sz="2400" dirty="0" err="1"/>
              <a:t>olomuodoissa</a:t>
            </a:r>
            <a:r>
              <a:rPr lang="en-US" sz="2400" dirty="0"/>
              <a:t> ja </a:t>
            </a:r>
            <a:r>
              <a:rPr lang="en-US" sz="2400" dirty="0" err="1"/>
              <a:t>erilaisine</a:t>
            </a:r>
            <a:r>
              <a:rPr lang="en-US" sz="2400" dirty="0"/>
              <a:t> </a:t>
            </a:r>
            <a:r>
              <a:rPr lang="en-US" sz="2400" dirty="0" err="1"/>
              <a:t>ominaisuuksineen</a:t>
            </a:r>
            <a:r>
              <a:rPr lang="en-US" sz="2400" dirty="0"/>
              <a:t>. </a:t>
            </a:r>
            <a:r>
              <a:rPr lang="en-US" sz="2400" dirty="0" err="1"/>
              <a:t>Tämän</a:t>
            </a:r>
            <a:r>
              <a:rPr lang="en-US" sz="2400" dirty="0"/>
              <a:t> </a:t>
            </a:r>
            <a:r>
              <a:rPr lang="en-US" sz="2400" dirty="0" err="1"/>
              <a:t>takia</a:t>
            </a:r>
            <a:r>
              <a:rPr lang="en-US" sz="2400" dirty="0"/>
              <a:t> </a:t>
            </a:r>
            <a:r>
              <a:rPr lang="en-US" sz="2400" dirty="0" err="1"/>
              <a:t>jokainen</a:t>
            </a:r>
            <a:r>
              <a:rPr lang="en-US" sz="2400" dirty="0"/>
              <a:t> </a:t>
            </a:r>
            <a:r>
              <a:rPr lang="fi-FI" sz="2400" dirty="0"/>
              <a:t>hukkalämpökohde</a:t>
            </a:r>
            <a:r>
              <a:rPr lang="en-US" sz="2400" dirty="0"/>
              <a:t> ja </a:t>
            </a:r>
            <a:r>
              <a:rPr lang="en-US" sz="2400" dirty="0" err="1"/>
              <a:t>sen</a:t>
            </a:r>
            <a:r>
              <a:rPr lang="en-US" sz="2400" dirty="0"/>
              <a:t> </a:t>
            </a:r>
            <a:r>
              <a:rPr lang="en-US" sz="2400" dirty="0" err="1"/>
              <a:t>hyödyntäminen</a:t>
            </a:r>
            <a:r>
              <a:rPr lang="en-US" sz="2400" dirty="0"/>
              <a:t> </a:t>
            </a:r>
            <a:r>
              <a:rPr lang="en-US" sz="2400" dirty="0" err="1"/>
              <a:t>vaatii</a:t>
            </a:r>
            <a:r>
              <a:rPr lang="en-US" sz="2400" dirty="0"/>
              <a:t> </a:t>
            </a:r>
            <a:r>
              <a:rPr lang="en-US" sz="2400" dirty="0" err="1"/>
              <a:t>tarkastelun</a:t>
            </a:r>
            <a:r>
              <a:rPr lang="en-US" sz="2400" dirty="0"/>
              <a:t>, </a:t>
            </a:r>
            <a:r>
              <a:rPr lang="en-US" sz="2400" dirty="0" err="1"/>
              <a:t>mutta</a:t>
            </a:r>
            <a:r>
              <a:rPr lang="en-US" sz="2400" dirty="0"/>
              <a:t> </a:t>
            </a:r>
            <a:r>
              <a:rPr lang="en-US" sz="2400" dirty="0" err="1"/>
              <a:t>joitakin</a:t>
            </a:r>
            <a:r>
              <a:rPr lang="en-US" sz="2400" dirty="0"/>
              <a:t> </a:t>
            </a:r>
            <a:r>
              <a:rPr lang="fi-FI" sz="2400" dirty="0"/>
              <a:t>perusperiaatteita</a:t>
            </a:r>
            <a:r>
              <a:rPr lang="en-US" sz="2400" dirty="0"/>
              <a:t> ja </a:t>
            </a:r>
            <a:r>
              <a:rPr lang="en-US" sz="2400" dirty="0" err="1"/>
              <a:t>ohjeita</a:t>
            </a:r>
            <a:r>
              <a:rPr lang="en-US" sz="2400" dirty="0"/>
              <a:t> on </a:t>
            </a:r>
            <a:r>
              <a:rPr lang="en-US" sz="2400" dirty="0" err="1"/>
              <a:t>mahdollista</a:t>
            </a:r>
            <a:r>
              <a:rPr lang="en-US" sz="2400" dirty="0"/>
              <a:t> </a:t>
            </a:r>
            <a:r>
              <a:rPr lang="en-US" sz="2400" dirty="0" err="1"/>
              <a:t>esittää</a:t>
            </a:r>
            <a:r>
              <a:rPr lang="en-US" sz="2400" dirty="0"/>
              <a:t>. </a:t>
            </a:r>
          </a:p>
          <a:p>
            <a:pPr marL="0">
              <a:spcAft>
                <a:spcPts val="600"/>
              </a:spcAft>
            </a:pPr>
            <a:endParaRPr lang="en-US" sz="2000" dirty="0"/>
          </a:p>
          <a:p>
            <a:pPr marL="0" indent="0">
              <a:spcAft>
                <a:spcPts val="600"/>
              </a:spcAft>
              <a:buNone/>
            </a:pPr>
            <a:r>
              <a:rPr lang="en-US" sz="2400" dirty="0" err="1"/>
              <a:t>Hukkalämmön</a:t>
            </a:r>
            <a:r>
              <a:rPr lang="en-US" sz="2400" dirty="0"/>
              <a:t> </a:t>
            </a:r>
            <a:r>
              <a:rPr lang="en-US" sz="2400" dirty="0" err="1"/>
              <a:t>hyödyntämismahdollisuudet</a:t>
            </a:r>
            <a:r>
              <a:rPr lang="en-US" sz="2400" dirty="0"/>
              <a:t> </a:t>
            </a:r>
            <a:r>
              <a:rPr lang="en-US" sz="2400" dirty="0" err="1"/>
              <a:t>riippuvat</a:t>
            </a:r>
            <a:r>
              <a:rPr lang="en-US" sz="2400" dirty="0"/>
              <a:t> </a:t>
            </a:r>
            <a:r>
              <a:rPr lang="en-US" sz="2400" dirty="0" err="1"/>
              <a:t>useista</a:t>
            </a:r>
            <a:r>
              <a:rPr lang="en-US" sz="2400" dirty="0"/>
              <a:t> </a:t>
            </a:r>
            <a:r>
              <a:rPr lang="en-US" sz="2400" dirty="0" err="1"/>
              <a:t>tekijöistä</a:t>
            </a:r>
            <a:r>
              <a:rPr lang="en-US" sz="2400" dirty="0"/>
              <a:t>: </a:t>
            </a:r>
          </a:p>
          <a:p>
            <a:pPr marL="471488" indent="-342900">
              <a:spcBef>
                <a:spcPts val="0"/>
              </a:spcBef>
              <a:buFont typeface="Wingdings" panose="05000000000000000000" pitchFamily="2" charset="2"/>
              <a:buChar char="Ø"/>
            </a:pPr>
            <a:r>
              <a:rPr lang="en-US" sz="2400" dirty="0" err="1"/>
              <a:t>lämpötilataso</a:t>
            </a:r>
            <a:r>
              <a:rPr lang="en-US" sz="2400" dirty="0"/>
              <a:t> </a:t>
            </a:r>
          </a:p>
          <a:p>
            <a:pPr marL="471488" indent="-342900">
              <a:spcBef>
                <a:spcPts val="0"/>
              </a:spcBef>
              <a:buFont typeface="Wingdings" panose="05000000000000000000" pitchFamily="2" charset="2"/>
              <a:buChar char="Ø"/>
            </a:pPr>
            <a:r>
              <a:rPr lang="en-US" sz="2400" dirty="0" err="1"/>
              <a:t>entalpiavirran</a:t>
            </a:r>
            <a:r>
              <a:rPr lang="en-US" sz="2400" dirty="0"/>
              <a:t> (</a:t>
            </a:r>
            <a:r>
              <a:rPr lang="en-US" sz="2400" dirty="0" err="1"/>
              <a:t>lämpötehon</a:t>
            </a:r>
            <a:r>
              <a:rPr lang="en-US" sz="2400" dirty="0"/>
              <a:t>) </a:t>
            </a:r>
            <a:r>
              <a:rPr lang="en-US" sz="2400" dirty="0" err="1"/>
              <a:t>suuruus</a:t>
            </a:r>
            <a:r>
              <a:rPr lang="en-US" sz="2400" dirty="0"/>
              <a:t> </a:t>
            </a:r>
          </a:p>
          <a:p>
            <a:pPr marL="471488" indent="-342900">
              <a:spcBef>
                <a:spcPts val="0"/>
              </a:spcBef>
              <a:buFont typeface="Wingdings" panose="05000000000000000000" pitchFamily="2" charset="2"/>
              <a:buChar char="Ø"/>
            </a:pPr>
            <a:r>
              <a:rPr lang="en-US" sz="2400" dirty="0" err="1"/>
              <a:t>lämpövirran</a:t>
            </a:r>
            <a:r>
              <a:rPr lang="en-US" sz="2400" dirty="0"/>
              <a:t> </a:t>
            </a:r>
            <a:r>
              <a:rPr lang="en-US" sz="2400" dirty="0" err="1"/>
              <a:t>väliaine</a:t>
            </a:r>
            <a:r>
              <a:rPr lang="en-US" sz="2400" dirty="0"/>
              <a:t> ja </a:t>
            </a:r>
            <a:r>
              <a:rPr lang="en-US" sz="2400" dirty="0" err="1"/>
              <a:t>faasi</a:t>
            </a:r>
            <a:r>
              <a:rPr lang="en-US" sz="2400" dirty="0"/>
              <a:t> (</a:t>
            </a:r>
            <a:r>
              <a:rPr lang="en-US" sz="1800" dirty="0" err="1"/>
              <a:t>kaasu</a:t>
            </a:r>
            <a:r>
              <a:rPr lang="en-US" sz="1800" dirty="0"/>
              <a:t>, </a:t>
            </a:r>
            <a:r>
              <a:rPr lang="en-US" sz="1800" dirty="0" err="1"/>
              <a:t>höyry</a:t>
            </a:r>
            <a:r>
              <a:rPr lang="en-US" sz="1800" dirty="0"/>
              <a:t>, </a:t>
            </a:r>
            <a:r>
              <a:rPr lang="en-US" sz="1800" dirty="0" err="1"/>
              <a:t>neste</a:t>
            </a:r>
            <a:r>
              <a:rPr lang="en-US" sz="1800" dirty="0"/>
              <a:t>, </a:t>
            </a:r>
            <a:r>
              <a:rPr lang="en-US" sz="1800" dirty="0" err="1"/>
              <a:t>ilma</a:t>
            </a:r>
            <a:r>
              <a:rPr lang="en-US" sz="1800" dirty="0"/>
              <a:t> </a:t>
            </a:r>
            <a:r>
              <a:rPr lang="en-US" sz="1800" dirty="0" err="1"/>
              <a:t>jne</a:t>
            </a:r>
            <a:r>
              <a:rPr lang="en-US" sz="1800" dirty="0"/>
              <a:t>.) </a:t>
            </a:r>
          </a:p>
          <a:p>
            <a:pPr marL="471488" indent="-342900">
              <a:spcBef>
                <a:spcPts val="0"/>
              </a:spcBef>
              <a:buFont typeface="Wingdings" panose="05000000000000000000" pitchFamily="2" charset="2"/>
              <a:buChar char="Ø"/>
            </a:pPr>
            <a:r>
              <a:rPr lang="en-US" sz="2400" dirty="0" err="1"/>
              <a:t>väliaineen</a:t>
            </a:r>
            <a:r>
              <a:rPr lang="en-US" sz="2400" dirty="0"/>
              <a:t> </a:t>
            </a:r>
            <a:r>
              <a:rPr lang="en-US" sz="2400" dirty="0" err="1"/>
              <a:t>kemialliset</a:t>
            </a:r>
            <a:r>
              <a:rPr lang="en-US" sz="2400" dirty="0"/>
              <a:t> </a:t>
            </a:r>
            <a:r>
              <a:rPr lang="en-US" sz="2400" dirty="0" err="1"/>
              <a:t>ominaisuudet</a:t>
            </a:r>
            <a:r>
              <a:rPr lang="en-US" sz="2400" dirty="0"/>
              <a:t> </a:t>
            </a:r>
          </a:p>
          <a:p>
            <a:pPr marL="471488" indent="-342900">
              <a:spcBef>
                <a:spcPts val="0"/>
              </a:spcBef>
              <a:buFont typeface="Wingdings" panose="05000000000000000000" pitchFamily="2" charset="2"/>
              <a:buChar char="Ø"/>
            </a:pPr>
            <a:r>
              <a:rPr lang="en-US" sz="2400" dirty="0" err="1"/>
              <a:t>väliaineen</a:t>
            </a:r>
            <a:r>
              <a:rPr lang="en-US" sz="2400" dirty="0"/>
              <a:t> </a:t>
            </a:r>
            <a:r>
              <a:rPr lang="en-US" sz="2400" dirty="0" err="1"/>
              <a:t>puhtaus</a:t>
            </a:r>
            <a:endParaRPr lang="en-US" sz="2400" dirty="0"/>
          </a:p>
          <a:p>
            <a:endParaRPr lang="en-US" sz="2000" dirty="0"/>
          </a:p>
        </p:txBody>
      </p:sp>
      <p:sp>
        <p:nvSpPr>
          <p:cNvPr id="5" name="Alatunnisteen paikkamerkki 4"/>
          <p:cNvSpPr>
            <a:spLocks noGrp="1"/>
          </p:cNvSpPr>
          <p:nvPr>
            <p:ph type="ftr" sz="quarter" idx="11"/>
          </p:nvPr>
        </p:nvSpPr>
        <p:spPr>
          <a:xfrm>
            <a:off x="804672" y="6227064"/>
            <a:ext cx="10588752" cy="320040"/>
          </a:xfrm>
        </p:spPr>
        <p:txBody>
          <a:bodyPr vert="horz" lIns="91440" tIns="45720" rIns="91440" bIns="45720" rtlCol="0" anchor="ctr">
            <a:normAutofit/>
          </a:bodyPr>
          <a:lstStyle/>
          <a:p>
            <a:pPr algn="r">
              <a:spcAft>
                <a:spcPts val="600"/>
              </a:spcAft>
            </a:pPr>
            <a:r>
              <a:rPr lang="en-US" kern="1200">
                <a:solidFill>
                  <a:schemeClr val="tx1">
                    <a:lumMod val="50000"/>
                    <a:lumOff val="50000"/>
                  </a:schemeClr>
                </a:solidFill>
                <a:latin typeface="+mn-lt"/>
                <a:ea typeface="+mn-ea"/>
                <a:cs typeface="+mn-cs"/>
              </a:rPr>
              <a:t>kiertotalousamk.fi</a:t>
            </a:r>
          </a:p>
        </p:txBody>
      </p:sp>
    </p:spTree>
    <p:extLst>
      <p:ext uri="{BB962C8B-B14F-4D97-AF65-F5344CB8AC3E}">
        <p14:creationId xmlns:p14="http://schemas.microsoft.com/office/powerpoint/2010/main" val="4162038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0"/>
            <a:ext cx="10515600" cy="1325563"/>
          </a:xfrm>
        </p:spPr>
        <p:txBody>
          <a:bodyPr>
            <a:normAutofit/>
          </a:bodyPr>
          <a:lstStyle/>
          <a:p>
            <a:r>
              <a:rPr lang="fi-FI" sz="3600" b="1" dirty="0">
                <a:latin typeface="Calibri" panose="020F0502020204030204" pitchFamily="34" charset="0"/>
                <a:ea typeface="Calibri" panose="020F0502020204030204" pitchFamily="34" charset="0"/>
                <a:cs typeface="Calibri" panose="020F0502020204030204" pitchFamily="34" charset="0"/>
              </a:rPr>
              <a:t>Määritelmiä</a:t>
            </a:r>
            <a:endParaRPr lang="fi-FI" sz="3600" dirty="0"/>
          </a:p>
        </p:txBody>
      </p:sp>
      <p:sp>
        <p:nvSpPr>
          <p:cNvPr id="3" name="Sisällön paikkamerkki 2"/>
          <p:cNvSpPr>
            <a:spLocks noGrp="1"/>
          </p:cNvSpPr>
          <p:nvPr>
            <p:ph idx="1"/>
          </p:nvPr>
        </p:nvSpPr>
        <p:spPr>
          <a:xfrm>
            <a:off x="993774" y="1325563"/>
            <a:ext cx="10967357" cy="4161289"/>
          </a:xfrm>
        </p:spPr>
        <p:txBody>
          <a:bodyPr>
            <a:normAutofit/>
          </a:bodyPr>
          <a:lstStyle/>
          <a:p>
            <a:pPr marL="357188" indent="-357188">
              <a:buFont typeface="Wingdings" panose="05000000000000000000" pitchFamily="2" charset="2"/>
              <a:buChar char="Ø"/>
            </a:pPr>
            <a:r>
              <a:rPr lang="fi-FI" sz="2400" dirty="0"/>
              <a:t>Energia voidaan jakaa primäärienergiaan ja sekundäärienergiaan.</a:t>
            </a:r>
          </a:p>
          <a:p>
            <a:pPr marL="357188" indent="-357188">
              <a:buFont typeface="Wingdings" panose="05000000000000000000" pitchFamily="2" charset="2"/>
              <a:buChar char="Ø"/>
            </a:pPr>
            <a:r>
              <a:rPr lang="fi-FI" sz="2400" dirty="0"/>
              <a:t>Primäärienergia on jalostamatonta energiaa, esimerkiksi vesivoima, tuulivoima ja polttoaineet.</a:t>
            </a:r>
          </a:p>
          <a:p>
            <a:pPr marL="357188" indent="-357188">
              <a:buFont typeface="Wingdings" panose="05000000000000000000" pitchFamily="2" charset="2"/>
              <a:buChar char="Ø"/>
            </a:pPr>
            <a:r>
              <a:rPr lang="fi-FI" sz="2400" dirty="0"/>
              <a:t>Sekundäärienergia on primäärienergialähteistä jalostettua energiaa, esimerkiksi sähköä, lämpöä ja bensiiniä.</a:t>
            </a:r>
          </a:p>
          <a:p>
            <a:pPr marL="355600" indent="-355600">
              <a:buFont typeface="Wingdings" panose="05000000000000000000" pitchFamily="2" charset="2"/>
              <a:buChar char="Ø"/>
            </a:pPr>
            <a:r>
              <a:rPr lang="fi-FI" sz="2400" dirty="0"/>
              <a:t>Euroopan parlamentin ja neuvoston direktiivi (EU) 2018/2001 määritelmä hukkalämmölle ja –kylmälle: hukkalämmöllä ja –kylmällä tarkoitetaan teollisuus- tai sähköntuotantolaitoksissa tai palvelualalla sivutuotteena väistämättä syntyvää lämpöä tai kylmää, joka katoaisi käyttämättömänä ilmaan tai veteen, jos sitä ei johdettaisi kaukolämmitys- tai jäähdytysjärjestelmään, jos on käytetty tai käytetään yhteistuotantoprosessia tai jos yhteistuotanto ei ole mahdollista. </a:t>
            </a:r>
          </a:p>
          <a:p>
            <a:pPr>
              <a:buFont typeface="Wingdings" panose="05000000000000000000" pitchFamily="2" charset="2"/>
              <a:buChar char="Ø"/>
            </a:pPr>
            <a:endParaRPr lang="fi-FI" dirty="0"/>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485650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676400" y="0"/>
            <a:ext cx="10515600" cy="1325563"/>
          </a:xfrm>
        </p:spPr>
        <p:txBody>
          <a:bodyPr>
            <a:normAutofit/>
          </a:bodyPr>
          <a:lstStyle/>
          <a:p>
            <a:r>
              <a:rPr lang="fi-FI" sz="4400" b="1" dirty="0">
                <a:latin typeface="Calibri" panose="020F0502020204030204" pitchFamily="34" charset="0"/>
                <a:cs typeface="Calibri" panose="020F0502020204030204" pitchFamily="34" charset="0"/>
              </a:rPr>
              <a:t>Hukkalämmön hyödyntäminen</a:t>
            </a:r>
          </a:p>
        </p:txBody>
      </p:sp>
      <p:sp>
        <p:nvSpPr>
          <p:cNvPr id="4" name="Alatunnisteen paikkamerkki 3"/>
          <p:cNvSpPr>
            <a:spLocks noGrp="1"/>
          </p:cNvSpPr>
          <p:nvPr>
            <p:ph type="ftr" sz="quarter" idx="11"/>
          </p:nvPr>
        </p:nvSpPr>
        <p:spPr>
          <a:xfrm>
            <a:off x="4038600" y="6356350"/>
            <a:ext cx="4114800" cy="365125"/>
          </a:xfrm>
        </p:spPr>
        <p:txBody>
          <a:bodyPr>
            <a:normAutofit/>
          </a:bodyPr>
          <a:lstStyle/>
          <a:p>
            <a:pPr>
              <a:spcAft>
                <a:spcPts val="600"/>
              </a:spcAft>
            </a:pPr>
            <a:r>
              <a:rPr lang="fi-FI" sz="1200"/>
              <a:t>kiertotalousamk.fi</a:t>
            </a:r>
          </a:p>
        </p:txBody>
      </p:sp>
      <p:graphicFrame>
        <p:nvGraphicFramePr>
          <p:cNvPr id="6" name="Sisällön paikkamerkki 2">
            <a:extLst>
              <a:ext uri="{FF2B5EF4-FFF2-40B4-BE49-F238E27FC236}">
                <a16:creationId xmlns:a16="http://schemas.microsoft.com/office/drawing/2014/main" id="{04455CD3-89BC-4C6D-BF20-29D0CF09C7D0}"/>
              </a:ext>
            </a:extLst>
          </p:cNvPr>
          <p:cNvGraphicFramePr>
            <a:graphicFrameLocks noGrp="1"/>
          </p:cNvGraphicFramePr>
          <p:nvPr>
            <p:ph idx="1"/>
            <p:extLst>
              <p:ext uri="{D42A27DB-BD31-4B8C-83A1-F6EECF244321}">
                <p14:modId xmlns:p14="http://schemas.microsoft.com/office/powerpoint/2010/main" val="3045166731"/>
              </p:ext>
            </p:extLst>
          </p:nvPr>
        </p:nvGraphicFramePr>
        <p:xfrm>
          <a:off x="756920" y="2065686"/>
          <a:ext cx="10515600" cy="3785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EDF75AF7-5291-45DA-BFB0-0E29EE746C30}"/>
              </a:ext>
            </a:extLst>
          </p:cNvPr>
          <p:cNvGrpSpPr/>
          <p:nvPr/>
        </p:nvGrpSpPr>
        <p:grpSpPr>
          <a:xfrm>
            <a:off x="309791" y="1471872"/>
            <a:ext cx="11742684" cy="1159673"/>
            <a:chOff x="-1105399" y="1261152"/>
            <a:chExt cx="8080381" cy="2269415"/>
          </a:xfrm>
        </p:grpSpPr>
        <p:sp>
          <p:nvSpPr>
            <p:cNvPr id="8" name="Rectangle 7">
              <a:extLst>
                <a:ext uri="{FF2B5EF4-FFF2-40B4-BE49-F238E27FC236}">
                  <a16:creationId xmlns:a16="http://schemas.microsoft.com/office/drawing/2014/main" id="{7FF2C7FE-72EF-4F35-A2DB-C022E915884D}"/>
                </a:ext>
              </a:extLst>
            </p:cNvPr>
            <p:cNvSpPr/>
            <p:nvPr/>
          </p:nvSpPr>
          <p:spPr>
            <a:xfrm>
              <a:off x="569079" y="2810567"/>
              <a:ext cx="2072362"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3A5D9985-2B21-43B6-B97B-ED84BD8C6A4B}"/>
                </a:ext>
              </a:extLst>
            </p:cNvPr>
            <p:cNvSpPr txBox="1"/>
            <p:nvPr/>
          </p:nvSpPr>
          <p:spPr>
            <a:xfrm>
              <a:off x="-1105399" y="1261152"/>
              <a:ext cx="8080381" cy="154941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fi-FI" sz="2000" b="1" kern="1200" dirty="0" err="1"/>
                <a:t>HUKKAlämmön</a:t>
              </a:r>
              <a:r>
                <a:rPr lang="fi-FI" sz="2000" b="1" kern="1200" dirty="0"/>
                <a:t> hyödyntämistä tarkastellaan tyypillisesti seuraavassa järjestyksessä:</a:t>
              </a:r>
              <a:endParaRPr lang="en-US" sz="2000" b="1" kern="1200" dirty="0"/>
            </a:p>
          </p:txBody>
        </p:sp>
      </p:grpSp>
    </p:spTree>
    <p:extLst>
      <p:ext uri="{BB962C8B-B14F-4D97-AF65-F5344CB8AC3E}">
        <p14:creationId xmlns:p14="http://schemas.microsoft.com/office/powerpoint/2010/main" val="2930873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70001" y="121422"/>
            <a:ext cx="10515600" cy="1325563"/>
          </a:xfrm>
        </p:spPr>
        <p:txBody>
          <a:bodyPr/>
          <a:lstStyle/>
          <a:p>
            <a:r>
              <a:rPr lang="fi-FI" dirty="0">
                <a:latin typeface="Calibri" panose="020F0502020204030204" pitchFamily="34" charset="0"/>
                <a:cs typeface="Calibri" panose="020F0502020204030204" pitchFamily="34" charset="0"/>
              </a:rPr>
              <a:t>Teollisuuden hukkalämmön lähteet</a:t>
            </a:r>
          </a:p>
        </p:txBody>
      </p:sp>
      <p:sp>
        <p:nvSpPr>
          <p:cNvPr id="4" name="Alatunnisteen paikkamerkki 3"/>
          <p:cNvSpPr>
            <a:spLocks noGrp="1"/>
          </p:cNvSpPr>
          <p:nvPr>
            <p:ph type="ftr" sz="quarter" idx="11"/>
          </p:nvPr>
        </p:nvSpPr>
        <p:spPr/>
        <p:txBody>
          <a:bodyPr/>
          <a:lstStyle/>
          <a:p>
            <a:r>
              <a:rPr lang="fi-FI"/>
              <a:t>kiertotalousamk.fi</a:t>
            </a:r>
          </a:p>
        </p:txBody>
      </p:sp>
      <p:graphicFrame>
        <p:nvGraphicFramePr>
          <p:cNvPr id="9" name="Table 9">
            <a:extLst>
              <a:ext uri="{FF2B5EF4-FFF2-40B4-BE49-F238E27FC236}">
                <a16:creationId xmlns:a16="http://schemas.microsoft.com/office/drawing/2014/main" id="{FBB47B2D-7181-4902-997C-1C6035FC2EC8}"/>
              </a:ext>
            </a:extLst>
          </p:cNvPr>
          <p:cNvGraphicFramePr>
            <a:graphicFrameLocks noGrp="1"/>
          </p:cNvGraphicFramePr>
          <p:nvPr>
            <p:extLst>
              <p:ext uri="{D42A27DB-BD31-4B8C-83A1-F6EECF244321}">
                <p14:modId xmlns:p14="http://schemas.microsoft.com/office/powerpoint/2010/main" val="2959673725"/>
              </p:ext>
            </p:extLst>
          </p:nvPr>
        </p:nvGraphicFramePr>
        <p:xfrm>
          <a:off x="1432560" y="1749071"/>
          <a:ext cx="8128000" cy="3114040"/>
        </p:xfrm>
        <a:graphic>
          <a:graphicData uri="http://schemas.openxmlformats.org/drawingml/2006/table">
            <a:tbl>
              <a:tblPr firstRow="1" bandRow="1">
                <a:tableStyleId>{5C22544A-7EE6-4342-B048-85BDC9FD1C3A}</a:tableStyleId>
              </a:tblPr>
              <a:tblGrid>
                <a:gridCol w="2418080">
                  <a:extLst>
                    <a:ext uri="{9D8B030D-6E8A-4147-A177-3AD203B41FA5}">
                      <a16:colId xmlns:a16="http://schemas.microsoft.com/office/drawing/2014/main" val="1371891748"/>
                    </a:ext>
                  </a:extLst>
                </a:gridCol>
                <a:gridCol w="5709920">
                  <a:extLst>
                    <a:ext uri="{9D8B030D-6E8A-4147-A177-3AD203B41FA5}">
                      <a16:colId xmlns:a16="http://schemas.microsoft.com/office/drawing/2014/main" val="4258173377"/>
                    </a:ext>
                  </a:extLst>
                </a:gridCol>
              </a:tblGrid>
              <a:tr h="370840">
                <a:tc>
                  <a:txBody>
                    <a:bodyPr/>
                    <a:lstStyle/>
                    <a:p>
                      <a:r>
                        <a:rPr lang="fi-FI" dirty="0"/>
                        <a:t>Lämpötilataso</a:t>
                      </a:r>
                    </a:p>
                  </a:txBody>
                  <a:tcPr/>
                </a:tc>
                <a:tc>
                  <a:txBody>
                    <a:bodyPr/>
                    <a:lstStyle/>
                    <a:p>
                      <a:r>
                        <a:rPr lang="fi-FI" dirty="0"/>
                        <a:t>Hukkalämmön lähteet</a:t>
                      </a:r>
                    </a:p>
                  </a:txBody>
                  <a:tcPr/>
                </a:tc>
                <a:extLst>
                  <a:ext uri="{0D108BD9-81ED-4DB2-BD59-A6C34878D82A}">
                    <a16:rowId xmlns:a16="http://schemas.microsoft.com/office/drawing/2014/main" val="1295698162"/>
                  </a:ext>
                </a:extLst>
              </a:tr>
              <a:tr h="370840">
                <a:tc>
                  <a:txBody>
                    <a:bodyPr/>
                    <a:lstStyle/>
                    <a:p>
                      <a:r>
                        <a:rPr lang="fi-FI" dirty="0"/>
                        <a:t>&lt; 50 °C </a:t>
                      </a:r>
                    </a:p>
                  </a:txBody>
                  <a:tcPr/>
                </a:tc>
                <a:tc>
                  <a:txBody>
                    <a:bodyPr/>
                    <a:lstStyle/>
                    <a:p>
                      <a:pPr marL="285750" indent="-285750">
                        <a:buFont typeface="Wingdings" panose="05000000000000000000" pitchFamily="2" charset="2"/>
                        <a:buChar char="§"/>
                      </a:pPr>
                      <a:r>
                        <a:rPr lang="fi-FI" dirty="0"/>
                        <a:t>Prosessien jäähdytysvedet</a:t>
                      </a:r>
                    </a:p>
                    <a:p>
                      <a:pPr marL="285750" indent="-285750">
                        <a:buFont typeface="Wingdings" panose="05000000000000000000" pitchFamily="2" charset="2"/>
                        <a:buChar char="§"/>
                      </a:pPr>
                      <a:r>
                        <a:rPr lang="fi-FI" dirty="0"/>
                        <a:t>Koneellisen jäähdytyksen lauhde-energia</a:t>
                      </a:r>
                    </a:p>
                    <a:p>
                      <a:pPr marL="285750" indent="-285750">
                        <a:buFont typeface="Wingdings" panose="05000000000000000000" pitchFamily="2" charset="2"/>
                        <a:buChar char="§"/>
                      </a:pPr>
                      <a:r>
                        <a:rPr lang="fi-FI" dirty="0"/>
                        <a:t>Prosesseihin liittyvät poistoilmavirrat</a:t>
                      </a:r>
                    </a:p>
                    <a:p>
                      <a:r>
                        <a:rPr lang="fi-FI" dirty="0"/>
                        <a:t> </a:t>
                      </a:r>
                    </a:p>
                  </a:txBody>
                  <a:tcPr/>
                </a:tc>
                <a:extLst>
                  <a:ext uri="{0D108BD9-81ED-4DB2-BD59-A6C34878D82A}">
                    <a16:rowId xmlns:a16="http://schemas.microsoft.com/office/drawing/2014/main" val="4215445395"/>
                  </a:ext>
                </a:extLst>
              </a:tr>
              <a:tr h="370840">
                <a:tc>
                  <a:txBody>
                    <a:bodyPr/>
                    <a:lstStyle/>
                    <a:p>
                      <a:r>
                        <a:rPr lang="fi-FI" dirty="0"/>
                        <a:t>50 -100 °C </a:t>
                      </a:r>
                    </a:p>
                  </a:txBody>
                  <a:tcPr/>
                </a:tc>
                <a:tc>
                  <a:txBody>
                    <a:bodyPr/>
                    <a:lstStyle/>
                    <a:p>
                      <a:pPr marL="285750" indent="-285750">
                        <a:buFont typeface="Wingdings" panose="05000000000000000000" pitchFamily="2" charset="2"/>
                        <a:buChar char="§"/>
                      </a:pPr>
                      <a:r>
                        <a:rPr lang="fi-FI" dirty="0"/>
                        <a:t>Prosessien jäähdytysvedet</a:t>
                      </a:r>
                    </a:p>
                    <a:p>
                      <a:pPr marL="285750" indent="-285750">
                        <a:buFont typeface="Wingdings" panose="05000000000000000000" pitchFamily="2" charset="2"/>
                        <a:buChar char="§"/>
                      </a:pPr>
                      <a:r>
                        <a:rPr lang="fi-FI" dirty="0"/>
                        <a:t>Erilaiset </a:t>
                      </a:r>
                      <a:r>
                        <a:rPr lang="fi-FI" dirty="0" err="1"/>
                        <a:t>höngät</a:t>
                      </a:r>
                      <a:endParaRPr lang="fi-FI" dirty="0"/>
                    </a:p>
                    <a:p>
                      <a:pPr marL="285750" indent="-285750">
                        <a:buFont typeface="Wingdings" panose="05000000000000000000" pitchFamily="2" charset="2"/>
                        <a:buChar char="§"/>
                      </a:pPr>
                      <a:r>
                        <a:rPr lang="fi-FI" dirty="0"/>
                        <a:t>Öljyvoideltujen paineilmakompressoreiden jäähdytys</a:t>
                      </a:r>
                    </a:p>
                  </a:txBody>
                  <a:tcPr/>
                </a:tc>
                <a:extLst>
                  <a:ext uri="{0D108BD9-81ED-4DB2-BD59-A6C34878D82A}">
                    <a16:rowId xmlns:a16="http://schemas.microsoft.com/office/drawing/2014/main" val="3780164962"/>
                  </a:ext>
                </a:extLst>
              </a:tr>
              <a:tr h="370840">
                <a:tc>
                  <a:txBody>
                    <a:bodyPr/>
                    <a:lstStyle/>
                    <a:p>
                      <a:r>
                        <a:rPr lang="fi-FI" dirty="0"/>
                        <a:t>&gt; 100 °C </a:t>
                      </a:r>
                    </a:p>
                  </a:txBody>
                  <a:tcPr/>
                </a:tc>
                <a:tc>
                  <a:txBody>
                    <a:bodyPr/>
                    <a:lstStyle/>
                    <a:p>
                      <a:pPr marL="285750" indent="-285750">
                        <a:buFont typeface="Wingdings" panose="05000000000000000000" pitchFamily="2" charset="2"/>
                        <a:buChar char="§"/>
                      </a:pPr>
                      <a:r>
                        <a:rPr lang="fi-FI" dirty="0"/>
                        <a:t>Savukaasut</a:t>
                      </a:r>
                    </a:p>
                    <a:p>
                      <a:pPr marL="285750" indent="-285750">
                        <a:buFont typeface="Wingdings" panose="05000000000000000000" pitchFamily="2" charset="2"/>
                        <a:buChar char="§"/>
                      </a:pPr>
                      <a:r>
                        <a:rPr lang="fi-FI" dirty="0"/>
                        <a:t>Prosessien kuumat poistokaasut, esimerkiksi uunit</a:t>
                      </a:r>
                    </a:p>
                  </a:txBody>
                  <a:tcPr/>
                </a:tc>
                <a:extLst>
                  <a:ext uri="{0D108BD9-81ED-4DB2-BD59-A6C34878D82A}">
                    <a16:rowId xmlns:a16="http://schemas.microsoft.com/office/drawing/2014/main" val="3160526958"/>
                  </a:ext>
                </a:extLst>
              </a:tr>
            </a:tbl>
          </a:graphicData>
        </a:graphic>
      </p:graphicFrame>
    </p:spTree>
    <p:extLst>
      <p:ext uri="{BB962C8B-B14F-4D97-AF65-F5344CB8AC3E}">
        <p14:creationId xmlns:p14="http://schemas.microsoft.com/office/powerpoint/2010/main" val="3038626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building, table, sitting, counter&#10;&#10;Description automatically generated">
            <a:extLst>
              <a:ext uri="{FF2B5EF4-FFF2-40B4-BE49-F238E27FC236}">
                <a16:creationId xmlns:a16="http://schemas.microsoft.com/office/drawing/2014/main" id="{C5D5C49A-EECC-4117-955D-3467F60FEFF4}"/>
              </a:ext>
            </a:extLst>
          </p:cNvPr>
          <p:cNvPicPr>
            <a:picLocks noChangeAspect="1"/>
          </p:cNvPicPr>
          <p:nvPr/>
        </p:nvPicPr>
        <p:blipFill rotWithShape="1">
          <a:blip r:embed="rId3">
            <a:extLst>
              <a:ext uri="{28A0092B-C50C-407E-A947-70E740481C1C}">
                <a14:useLocalDpi xmlns:a14="http://schemas.microsoft.com/office/drawing/2010/main" val="0"/>
              </a:ext>
            </a:extLst>
          </a:blip>
          <a:srcRect t="3892" r="23298" b="5199"/>
          <a:stretch/>
        </p:blipFill>
        <p:spPr>
          <a:xfrm>
            <a:off x="3523488" y="10"/>
            <a:ext cx="8668512" cy="6857990"/>
          </a:xfrm>
          <a:prstGeom prst="rect">
            <a:avLst/>
          </a:prstGeom>
        </p:spPr>
      </p:pic>
      <p:sp>
        <p:nvSpPr>
          <p:cNvPr id="26" name="Rectangle 2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p:cNvSpPr>
            <a:spLocks noGrp="1"/>
          </p:cNvSpPr>
          <p:nvPr>
            <p:ph type="title"/>
          </p:nvPr>
        </p:nvSpPr>
        <p:spPr>
          <a:xfrm>
            <a:off x="371093" y="1161288"/>
            <a:ext cx="4020153" cy="1124712"/>
          </a:xfrm>
        </p:spPr>
        <p:txBody>
          <a:bodyPr vert="horz" lIns="91440" tIns="45720" rIns="91440" bIns="45720" rtlCol="0" anchor="b">
            <a:normAutofit/>
          </a:bodyPr>
          <a:lstStyle/>
          <a:p>
            <a:r>
              <a:rPr lang="en-US" sz="2800" b="1" dirty="0" err="1">
                <a:latin typeface="+mj-lt"/>
                <a:ea typeface="+mj-ea"/>
                <a:cs typeface="+mj-cs"/>
              </a:rPr>
              <a:t>Teknologiat</a:t>
            </a:r>
            <a:r>
              <a:rPr lang="en-US" sz="2800" b="1" dirty="0">
                <a:latin typeface="+mj-lt"/>
                <a:ea typeface="+mj-ea"/>
                <a:cs typeface="+mj-cs"/>
              </a:rPr>
              <a:t> </a:t>
            </a:r>
            <a:r>
              <a:rPr lang="en-US" sz="2800" b="1" dirty="0" err="1">
                <a:latin typeface="+mj-lt"/>
                <a:ea typeface="+mj-ea"/>
                <a:cs typeface="+mj-cs"/>
              </a:rPr>
              <a:t>hukkalämmön</a:t>
            </a:r>
            <a:r>
              <a:rPr lang="en-US" sz="2800" b="1" dirty="0">
                <a:latin typeface="+mj-lt"/>
                <a:ea typeface="+mj-ea"/>
                <a:cs typeface="+mj-cs"/>
              </a:rPr>
              <a:t> </a:t>
            </a:r>
            <a:r>
              <a:rPr lang="en-US" sz="2800" b="1" dirty="0" err="1">
                <a:latin typeface="+mj-lt"/>
                <a:ea typeface="+mj-ea"/>
                <a:cs typeface="+mj-cs"/>
              </a:rPr>
              <a:t>hyödyntämiseen</a:t>
            </a:r>
            <a:endParaRPr lang="en-US" sz="2800" b="1" dirty="0">
              <a:latin typeface="+mj-lt"/>
              <a:ea typeface="+mj-ea"/>
              <a:cs typeface="+mj-cs"/>
            </a:endParaRPr>
          </a:p>
        </p:txBody>
      </p:sp>
      <p:sp>
        <p:nvSpPr>
          <p:cNvPr id="28" name="Rectangle 2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0FA29C9-B00E-49DC-97DE-65564F2AF2B1}"/>
              </a:ext>
            </a:extLst>
          </p:cNvPr>
          <p:cNvSpPr txBox="1"/>
          <p:nvPr/>
        </p:nvSpPr>
        <p:spPr>
          <a:xfrm>
            <a:off x="371093" y="2718054"/>
            <a:ext cx="4211539" cy="3207258"/>
          </a:xfrm>
          <a:prstGeom prst="rect">
            <a:avLst/>
          </a:prstGeom>
        </p:spPr>
        <p:txBody>
          <a:bodyPr vert="horz" lIns="91440" tIns="45720" rIns="91440" bIns="45720" rtlCol="0" anchor="t">
            <a:normAutofit/>
          </a:bodyPr>
          <a:lstStyle/>
          <a:p>
            <a:pPr>
              <a:lnSpc>
                <a:spcPct val="90000"/>
              </a:lnSpc>
              <a:spcAft>
                <a:spcPts val="600"/>
              </a:spcAft>
            </a:pPr>
            <a:r>
              <a:rPr lang="en-US" sz="2400" dirty="0" err="1"/>
              <a:t>Hukkalämmön</a:t>
            </a:r>
            <a:r>
              <a:rPr lang="en-US" sz="2400" dirty="0"/>
              <a:t> </a:t>
            </a:r>
            <a:r>
              <a:rPr lang="en-US" sz="2400" dirty="0" err="1"/>
              <a:t>hyödyntämiseen</a:t>
            </a:r>
            <a:r>
              <a:rPr lang="en-US" sz="2400" dirty="0"/>
              <a:t> on </a:t>
            </a:r>
            <a:r>
              <a:rPr lang="en-US" sz="2400" dirty="0" err="1"/>
              <a:t>käytössä</a:t>
            </a:r>
            <a:r>
              <a:rPr lang="en-US" sz="2400" dirty="0"/>
              <a:t> </a:t>
            </a:r>
            <a:r>
              <a:rPr lang="en-US" sz="2400" dirty="0" err="1"/>
              <a:t>useita</a:t>
            </a:r>
            <a:r>
              <a:rPr lang="en-US" sz="2400" dirty="0"/>
              <a:t> </a:t>
            </a:r>
            <a:r>
              <a:rPr lang="en-US" sz="2400" dirty="0" err="1"/>
              <a:t>erilaisia</a:t>
            </a:r>
            <a:r>
              <a:rPr lang="en-US" sz="2400" dirty="0"/>
              <a:t> </a:t>
            </a:r>
            <a:r>
              <a:rPr lang="en-US" sz="2400" dirty="0" err="1"/>
              <a:t>teknologioita</a:t>
            </a:r>
            <a:r>
              <a:rPr lang="en-US" sz="2400" dirty="0"/>
              <a:t>. Eri </a:t>
            </a:r>
            <a:r>
              <a:rPr lang="en-US" sz="2400" dirty="0" err="1"/>
              <a:t>teknologioiden</a:t>
            </a:r>
            <a:r>
              <a:rPr lang="en-US" sz="2400" dirty="0"/>
              <a:t> </a:t>
            </a:r>
            <a:r>
              <a:rPr lang="en-US" sz="2400" dirty="0" err="1"/>
              <a:t>käytettävyys</a:t>
            </a:r>
            <a:r>
              <a:rPr lang="en-US" sz="2400" dirty="0"/>
              <a:t> </a:t>
            </a:r>
            <a:r>
              <a:rPr lang="en-US" sz="2400" dirty="0" err="1"/>
              <a:t>jaotellaan</a:t>
            </a:r>
            <a:r>
              <a:rPr lang="en-US" sz="2400" dirty="0"/>
              <a:t> </a:t>
            </a:r>
            <a:r>
              <a:rPr lang="en-US" sz="2400" dirty="0" err="1"/>
              <a:t>niiden</a:t>
            </a:r>
            <a:r>
              <a:rPr lang="en-US" sz="2400" dirty="0"/>
              <a:t> </a:t>
            </a:r>
            <a:r>
              <a:rPr lang="en-US" sz="2400" dirty="0" err="1"/>
              <a:t>lämpötilatason</a:t>
            </a:r>
            <a:r>
              <a:rPr lang="en-US" sz="2400" dirty="0"/>
              <a:t> </a:t>
            </a:r>
            <a:r>
              <a:rPr lang="en-US" sz="2400" dirty="0" err="1"/>
              <a:t>mukaan</a:t>
            </a:r>
            <a:r>
              <a:rPr lang="en-US" sz="2400" dirty="0"/>
              <a:t>.</a:t>
            </a:r>
          </a:p>
        </p:txBody>
      </p:sp>
      <p:sp>
        <p:nvSpPr>
          <p:cNvPr id="5" name="Alatunnisteen paikkamerkki 4"/>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tx1">
                    <a:lumMod val="50000"/>
                    <a:lumOff val="50000"/>
                  </a:schemeClr>
                </a:solidFill>
                <a:latin typeface="Calibri" panose="020F0502020204030204"/>
                <a:ea typeface="+mn-ea"/>
                <a:cs typeface="+mn-cs"/>
              </a:rPr>
              <a:t>kiertotalousamk.fi</a:t>
            </a:r>
          </a:p>
        </p:txBody>
      </p:sp>
      <p:sp>
        <p:nvSpPr>
          <p:cNvPr id="10" name="TextBox 9">
            <a:extLst>
              <a:ext uri="{FF2B5EF4-FFF2-40B4-BE49-F238E27FC236}">
                <a16:creationId xmlns:a16="http://schemas.microsoft.com/office/drawing/2014/main" id="{BFD3B291-B6F0-4674-986F-FB23561D83AE}"/>
              </a:ext>
            </a:extLst>
          </p:cNvPr>
          <p:cNvSpPr txBox="1"/>
          <p:nvPr/>
        </p:nvSpPr>
        <p:spPr>
          <a:xfrm>
            <a:off x="8452059" y="6431523"/>
            <a:ext cx="2280745" cy="307777"/>
          </a:xfrm>
          <a:prstGeom prst="rect">
            <a:avLst/>
          </a:prstGeom>
          <a:noFill/>
        </p:spPr>
        <p:txBody>
          <a:bodyPr wrap="square" rtlCol="0">
            <a:spAutoFit/>
          </a:bodyPr>
          <a:lstStyle/>
          <a:p>
            <a:pPr>
              <a:spcAft>
                <a:spcPts val="600"/>
              </a:spcAft>
            </a:pPr>
            <a:r>
              <a:rPr lang="fi-FI" sz="1400" dirty="0"/>
              <a:t>Waste </a:t>
            </a:r>
            <a:r>
              <a:rPr lang="fi-FI" sz="1400" dirty="0" err="1"/>
              <a:t>heat</a:t>
            </a:r>
            <a:r>
              <a:rPr lang="fi-FI" sz="1400" dirty="0"/>
              <a:t>, 2019</a:t>
            </a:r>
          </a:p>
        </p:txBody>
      </p:sp>
      <p:sp>
        <p:nvSpPr>
          <p:cNvPr id="9" name="TextBox 8">
            <a:extLst>
              <a:ext uri="{FF2B5EF4-FFF2-40B4-BE49-F238E27FC236}">
                <a16:creationId xmlns:a16="http://schemas.microsoft.com/office/drawing/2014/main" id="{24B13265-5767-4572-B987-007868450C07}"/>
              </a:ext>
            </a:extLst>
          </p:cNvPr>
          <p:cNvSpPr txBox="1"/>
          <p:nvPr/>
        </p:nvSpPr>
        <p:spPr>
          <a:xfrm>
            <a:off x="10055262" y="6369968"/>
            <a:ext cx="2118731" cy="369332"/>
          </a:xfrm>
          <a:prstGeom prst="rect">
            <a:avLst/>
          </a:prstGeom>
          <a:noFill/>
        </p:spPr>
        <p:txBody>
          <a:bodyPr wrap="square" rtlCol="0">
            <a:spAutoFit/>
          </a:bodyPr>
          <a:lstStyle/>
          <a:p>
            <a:r>
              <a:rPr lang="fi-FI" dirty="0">
                <a:solidFill>
                  <a:schemeClr val="bg1"/>
                </a:solidFill>
              </a:rPr>
              <a:t>Kuvituskuva: </a:t>
            </a:r>
            <a:r>
              <a:rPr lang="fi-FI" dirty="0" err="1">
                <a:solidFill>
                  <a:schemeClr val="bg1"/>
                </a:solidFill>
              </a:rPr>
              <a:t>Pixabay</a:t>
            </a:r>
            <a:endParaRPr lang="fi-FI" dirty="0">
              <a:solidFill>
                <a:schemeClr val="bg1"/>
              </a:solidFill>
            </a:endParaRPr>
          </a:p>
        </p:txBody>
      </p:sp>
    </p:spTree>
    <p:extLst>
      <p:ext uri="{BB962C8B-B14F-4D97-AF65-F5344CB8AC3E}">
        <p14:creationId xmlns:p14="http://schemas.microsoft.com/office/powerpoint/2010/main" val="2368086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30435" y="335597"/>
            <a:ext cx="10515600" cy="1325563"/>
          </a:xfrm>
        </p:spPr>
        <p:txBody>
          <a:bodyPr>
            <a:normAutofit fontScale="90000"/>
          </a:bodyPr>
          <a:lstStyle/>
          <a:p>
            <a:pPr>
              <a:lnSpc>
                <a:spcPct val="107000"/>
              </a:lnSpc>
              <a:spcAft>
                <a:spcPts val="800"/>
              </a:spcAft>
            </a:pPr>
            <a:r>
              <a:rPr lang="fi-FI" sz="3600" dirty="0">
                <a:latin typeface="Calibri" panose="020F0502020204030204" pitchFamily="34" charset="0"/>
                <a:ea typeface="Calibri" panose="020F0502020204030204" pitchFamily="34" charset="0"/>
                <a:cs typeface="Times New Roman" panose="02020603050405020304" pitchFamily="18" charset="0"/>
              </a:rPr>
              <a:t>Teknologiavertailua</a:t>
            </a:r>
            <a:br>
              <a:rPr lang="fi-FI" sz="3600"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4" name="Alatunnisteen paikkamerkki 3"/>
          <p:cNvSpPr>
            <a:spLocks noGrp="1"/>
          </p:cNvSpPr>
          <p:nvPr>
            <p:ph type="ftr" sz="quarter" idx="11"/>
          </p:nvPr>
        </p:nvSpPr>
        <p:spPr>
          <a:xfrm>
            <a:off x="2202315" y="6375074"/>
            <a:ext cx="4114800" cy="365125"/>
          </a:xfrm>
        </p:spPr>
        <p:txBody>
          <a:bodyPr/>
          <a:lstStyle/>
          <a:p>
            <a:r>
              <a:rPr lang="fi-FI" dirty="0"/>
              <a:t>kiertotalousamk.fi</a:t>
            </a:r>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505B67AD-ACC7-45CB-B49E-B511525FB6D7}"/>
                  </a:ext>
                </a:extLst>
              </p:cNvPr>
              <p:cNvGraphicFramePr>
                <a:graphicFrameLocks noGrp="1"/>
              </p:cNvGraphicFramePr>
              <p:nvPr>
                <p:extLst>
                  <p:ext uri="{D42A27DB-BD31-4B8C-83A1-F6EECF244321}">
                    <p14:modId xmlns:p14="http://schemas.microsoft.com/office/powerpoint/2010/main" val="243917134"/>
                  </p:ext>
                </p:extLst>
              </p:nvPr>
            </p:nvGraphicFramePr>
            <p:xfrm>
              <a:off x="1130436" y="1869440"/>
              <a:ext cx="10515599" cy="3327400"/>
            </p:xfrm>
            <a:graphic>
              <a:graphicData uri="http://schemas.openxmlformats.org/drawingml/2006/table">
                <a:tbl>
                  <a:tblPr firstRow="1" bandRow="1">
                    <a:tableStyleId>{5C22544A-7EE6-4342-B048-85BDC9FD1C3A}</a:tableStyleId>
                  </a:tblPr>
                  <a:tblGrid>
                    <a:gridCol w="1822704">
                      <a:extLst>
                        <a:ext uri="{9D8B030D-6E8A-4147-A177-3AD203B41FA5}">
                          <a16:colId xmlns:a16="http://schemas.microsoft.com/office/drawing/2014/main" val="1507227547"/>
                        </a:ext>
                      </a:extLst>
                    </a:gridCol>
                    <a:gridCol w="1700784">
                      <a:extLst>
                        <a:ext uri="{9D8B030D-6E8A-4147-A177-3AD203B41FA5}">
                          <a16:colId xmlns:a16="http://schemas.microsoft.com/office/drawing/2014/main" val="637901189"/>
                        </a:ext>
                      </a:extLst>
                    </a:gridCol>
                    <a:gridCol w="3410712">
                      <a:extLst>
                        <a:ext uri="{9D8B030D-6E8A-4147-A177-3AD203B41FA5}">
                          <a16:colId xmlns:a16="http://schemas.microsoft.com/office/drawing/2014/main" val="934447468"/>
                        </a:ext>
                      </a:extLst>
                    </a:gridCol>
                    <a:gridCol w="3581399">
                      <a:extLst>
                        <a:ext uri="{9D8B030D-6E8A-4147-A177-3AD203B41FA5}">
                          <a16:colId xmlns:a16="http://schemas.microsoft.com/office/drawing/2014/main" val="1420043044"/>
                        </a:ext>
                      </a:extLst>
                    </a:gridCol>
                  </a:tblGrid>
                  <a:tr h="370840">
                    <a:tc>
                      <a:txBody>
                        <a:bodyPr/>
                        <a:lstStyle/>
                        <a:p>
                          <a:r>
                            <a:rPr lang="fi-FI" dirty="0"/>
                            <a:t>Teknologia</a:t>
                          </a:r>
                        </a:p>
                      </a:txBody>
                      <a:tcPr/>
                    </a:tc>
                    <a:tc>
                      <a:txBody>
                        <a:bodyPr/>
                        <a:lstStyle/>
                        <a:p>
                          <a:r>
                            <a:rPr lang="fi-FI" dirty="0"/>
                            <a:t>Lämpötila</a:t>
                          </a:r>
                        </a:p>
                      </a:txBody>
                      <a:tcPr/>
                    </a:tc>
                    <a:tc>
                      <a:txBody>
                        <a:bodyPr/>
                        <a:lstStyle/>
                        <a:p>
                          <a:r>
                            <a:rPr lang="fi-FI" dirty="0"/>
                            <a:t>Plussat</a:t>
                          </a:r>
                        </a:p>
                      </a:txBody>
                      <a:tcPr/>
                    </a:tc>
                    <a:tc>
                      <a:txBody>
                        <a:bodyPr/>
                        <a:lstStyle/>
                        <a:p>
                          <a:r>
                            <a:rPr lang="fi-FI" dirty="0"/>
                            <a:t>Miinukset</a:t>
                          </a:r>
                        </a:p>
                      </a:txBody>
                      <a:tcPr/>
                    </a:tc>
                    <a:extLst>
                      <a:ext uri="{0D108BD9-81ED-4DB2-BD59-A6C34878D82A}">
                        <a16:rowId xmlns:a16="http://schemas.microsoft.com/office/drawing/2014/main" val="2151823873"/>
                      </a:ext>
                    </a:extLst>
                  </a:tr>
                  <a:tr h="370840">
                    <a:tc>
                      <a:txBody>
                        <a:bodyPr/>
                        <a:lstStyle/>
                        <a:p>
                          <a:r>
                            <a:rPr lang="fi-FI" sz="1600" dirty="0"/>
                            <a:t>Lämpöpumppu (mekaaninen)</a:t>
                          </a:r>
                        </a:p>
                      </a:txBody>
                      <a:tcPr/>
                    </a:tc>
                    <a:tc>
                      <a:txBody>
                        <a:bodyPr/>
                        <a:lstStyle/>
                        <a:p>
                          <a:r>
                            <a:rPr lang="fi-FI" sz="1600" dirty="0"/>
                            <a:t>&lt; 10°C…+100 °C</a:t>
                          </a:r>
                        </a:p>
                      </a:txBody>
                      <a:tcPr/>
                    </a:tc>
                    <a:tc>
                      <a:txBody>
                        <a:bodyPr/>
                        <a:lstStyle/>
                        <a:p>
                          <a:r>
                            <a:rPr lang="fi-FI" sz="1600" dirty="0"/>
                            <a:t>+ luotettava tekniikka</a:t>
                          </a:r>
                        </a:p>
                        <a:p>
                          <a:r>
                            <a:rPr lang="fi-FI" sz="1600" dirty="0"/>
                            <a:t>+ tehokas</a:t>
                          </a:r>
                        </a:p>
                        <a:p>
                          <a:r>
                            <a:rPr lang="fi-FI" sz="1600" dirty="0"/>
                            <a:t>+ nopea käynnistys ja hyvät osakuormaominaisuudet</a:t>
                          </a:r>
                        </a:p>
                      </a:txBody>
                      <a:tcPr/>
                    </a:tc>
                    <a:tc>
                      <a:txBody>
                        <a:bodyPr/>
                        <a:lstStyle/>
                        <a:p>
                          <a:pPr marL="285750" indent="-285750">
                            <a:buFontTx/>
                            <a:buChar char="-"/>
                          </a:pPr>
                          <a:r>
                            <a:rPr lang="fi-FI" sz="1600" dirty="0"/>
                            <a:t>Riittävän tasainen ja suuri lämmönlähde</a:t>
                          </a:r>
                        </a:p>
                        <a:p>
                          <a:pPr marL="285750" indent="-285750">
                            <a:buFontTx/>
                            <a:buChar char="-"/>
                          </a:pPr>
                          <a:r>
                            <a:rPr lang="fi-FI" sz="1600" dirty="0"/>
                            <a:t>Sähkön hinta voi heikentää kannattavuutta huomattavasti</a:t>
                          </a:r>
                        </a:p>
                      </a:txBody>
                      <a:tcPr/>
                    </a:tc>
                    <a:extLst>
                      <a:ext uri="{0D108BD9-81ED-4DB2-BD59-A6C34878D82A}">
                        <a16:rowId xmlns:a16="http://schemas.microsoft.com/office/drawing/2014/main" val="3462133515"/>
                      </a:ext>
                    </a:extLst>
                  </a:tr>
                  <a:tr h="370840">
                    <a:tc>
                      <a:txBody>
                        <a:bodyPr/>
                        <a:lstStyle/>
                        <a:p>
                          <a:r>
                            <a:rPr lang="fi-FI" sz="1600" dirty="0"/>
                            <a:t>Suora käyttö lämmityksessä</a:t>
                          </a:r>
                        </a:p>
                      </a:txBody>
                      <a:tcPr/>
                    </a:tc>
                    <a:tc>
                      <a:txBody>
                        <a:bodyPr/>
                        <a:lstStyle/>
                        <a:p>
                          <a14:m>
                            <m:oMath xmlns:m="http://schemas.openxmlformats.org/officeDocument/2006/math">
                              <m:r>
                                <a:rPr lang="fi-FI" sz="1600" i="1" smtClean="0">
                                  <a:latin typeface="Cambria Math" panose="02040503050406030204" pitchFamily="18" charset="0"/>
                                  <a:ea typeface="Cambria Math" panose="02040503050406030204" pitchFamily="18" charset="0"/>
                                </a:rPr>
                                <m:t>~</m:t>
                              </m:r>
                            </m:oMath>
                          </a14:m>
                          <a:r>
                            <a:rPr lang="fi-FI" sz="1600" dirty="0"/>
                            <a:t>+40 …+100 °C</a:t>
                          </a:r>
                        </a:p>
                      </a:txBody>
                      <a:tcPr/>
                    </a:tc>
                    <a:tc>
                      <a:txBody>
                        <a:bodyPr/>
                        <a:lstStyle/>
                        <a:p>
                          <a:r>
                            <a:rPr lang="fi-FI" sz="1600" dirty="0"/>
                            <a:t>+ alhaiset investointikustannukset</a:t>
                          </a:r>
                        </a:p>
                        <a:p>
                          <a:r>
                            <a:rPr lang="fi-FI" sz="1600" dirty="0"/>
                            <a:t>+ yksinkertainen toteutus</a:t>
                          </a:r>
                        </a:p>
                      </a:txBody>
                      <a:tcPr/>
                    </a:tc>
                    <a:tc>
                      <a:txBody>
                        <a:bodyPr/>
                        <a:lstStyle/>
                        <a:p>
                          <a:pPr marL="285750" indent="-285750">
                            <a:buFontTx/>
                            <a:buChar char="-"/>
                          </a:pPr>
                          <a:r>
                            <a:rPr lang="fi-FI" sz="1600" dirty="0"/>
                            <a:t>Lämmön tarve ja ylijäämälämmön tarjonta ei välttämättä kohtaa</a:t>
                          </a:r>
                        </a:p>
                      </a:txBody>
                      <a:tcPr/>
                    </a:tc>
                    <a:extLst>
                      <a:ext uri="{0D108BD9-81ED-4DB2-BD59-A6C34878D82A}">
                        <a16:rowId xmlns:a16="http://schemas.microsoft.com/office/drawing/2014/main" val="2491774131"/>
                      </a:ext>
                    </a:extLst>
                  </a:tr>
                  <a:tr h="370840">
                    <a:tc>
                      <a:txBody>
                        <a:bodyPr/>
                        <a:lstStyle/>
                        <a:p>
                          <a:r>
                            <a:rPr lang="fi-FI" sz="1600" dirty="0"/>
                            <a:t>Absorptiolaitteet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fi-FI" sz="1600" i="1" smtClean="0">
                                  <a:latin typeface="Cambria Math" panose="02040503050406030204" pitchFamily="18" charset="0"/>
                                  <a:ea typeface="Cambria Math" panose="02040503050406030204" pitchFamily="18" charset="0"/>
                                </a:rPr>
                                <m:t>~</m:t>
                              </m:r>
                            </m:oMath>
                          </a14:m>
                          <a:r>
                            <a:rPr lang="fi-FI" sz="1600" dirty="0"/>
                            <a:t>+60 …+200 °C</a:t>
                          </a:r>
                        </a:p>
                        <a:p>
                          <a:endParaRPr lang="fi-FI" sz="1600" dirty="0"/>
                        </a:p>
                      </a:txBody>
                      <a:tcPr/>
                    </a:tc>
                    <a:tc>
                      <a:txBody>
                        <a:bodyPr/>
                        <a:lstStyle/>
                        <a:p>
                          <a:r>
                            <a:rPr lang="fi-FI" sz="1600" dirty="0"/>
                            <a:t>+ Laaja säädettävyys</a:t>
                          </a:r>
                        </a:p>
                        <a:p>
                          <a:r>
                            <a:rPr lang="fi-FI" sz="1600" dirty="0"/>
                            <a:t>+ yksinkertainen, kestävä ja tarvitsevat vähän huoltoa</a:t>
                          </a:r>
                        </a:p>
                        <a:p>
                          <a:r>
                            <a:rPr lang="fi-FI" sz="1600" dirty="0"/>
                            <a:t>+ alhainen sähkön kulutus</a:t>
                          </a:r>
                        </a:p>
                        <a:p>
                          <a:r>
                            <a:rPr lang="fi-FI" sz="1600" dirty="0"/>
                            <a:t>+ myös jäähdytysmahdollisuus</a:t>
                          </a:r>
                        </a:p>
                      </a:txBody>
                      <a:tcPr/>
                    </a:tc>
                    <a:tc>
                      <a:txBody>
                        <a:bodyPr/>
                        <a:lstStyle/>
                        <a:p>
                          <a:pPr marL="285750" indent="-285750">
                            <a:buFontTx/>
                            <a:buChar char="-"/>
                          </a:pPr>
                          <a:r>
                            <a:rPr lang="fi-FI" sz="1600" dirty="0"/>
                            <a:t>Alhainen COP matalissa lämpötiloissa</a:t>
                          </a:r>
                        </a:p>
                        <a:p>
                          <a:pPr marL="285750" indent="-285750">
                            <a:buFontTx/>
                            <a:buChar char="-"/>
                          </a:pPr>
                          <a:r>
                            <a:rPr lang="fi-FI" sz="1600" dirty="0"/>
                            <a:t>hyötyihin nähden suuret investointikustannukset</a:t>
                          </a:r>
                        </a:p>
                      </a:txBody>
                      <a:tcPr/>
                    </a:tc>
                    <a:extLst>
                      <a:ext uri="{0D108BD9-81ED-4DB2-BD59-A6C34878D82A}">
                        <a16:rowId xmlns:a16="http://schemas.microsoft.com/office/drawing/2014/main" val="757232567"/>
                      </a:ext>
                    </a:extLst>
                  </a:tr>
                </a:tbl>
              </a:graphicData>
            </a:graphic>
          </p:graphicFrame>
        </mc:Choice>
        <mc:Fallback xmlns="">
          <p:graphicFrame>
            <p:nvGraphicFramePr>
              <p:cNvPr id="3" name="Table 4">
                <a:extLst>
                  <a:ext uri="{FF2B5EF4-FFF2-40B4-BE49-F238E27FC236}">
                    <a16:creationId xmlns:a16="http://schemas.microsoft.com/office/drawing/2014/main" id="{505B67AD-ACC7-45CB-B49E-B511525FB6D7}"/>
                  </a:ext>
                </a:extLst>
              </p:cNvPr>
              <p:cNvGraphicFramePr>
                <a:graphicFrameLocks noGrp="1"/>
              </p:cNvGraphicFramePr>
              <p:nvPr>
                <p:extLst>
                  <p:ext uri="{D42A27DB-BD31-4B8C-83A1-F6EECF244321}">
                    <p14:modId xmlns:p14="http://schemas.microsoft.com/office/powerpoint/2010/main" val="243917134"/>
                  </p:ext>
                </p:extLst>
              </p:nvPr>
            </p:nvGraphicFramePr>
            <p:xfrm>
              <a:off x="1130436" y="1869440"/>
              <a:ext cx="10515599" cy="3327400"/>
            </p:xfrm>
            <a:graphic>
              <a:graphicData uri="http://schemas.openxmlformats.org/drawingml/2006/table">
                <a:tbl>
                  <a:tblPr firstRow="1" bandRow="1">
                    <a:tableStyleId>{5C22544A-7EE6-4342-B048-85BDC9FD1C3A}</a:tableStyleId>
                  </a:tblPr>
                  <a:tblGrid>
                    <a:gridCol w="1822704">
                      <a:extLst>
                        <a:ext uri="{9D8B030D-6E8A-4147-A177-3AD203B41FA5}">
                          <a16:colId xmlns:a16="http://schemas.microsoft.com/office/drawing/2014/main" val="1507227547"/>
                        </a:ext>
                      </a:extLst>
                    </a:gridCol>
                    <a:gridCol w="1700784">
                      <a:extLst>
                        <a:ext uri="{9D8B030D-6E8A-4147-A177-3AD203B41FA5}">
                          <a16:colId xmlns:a16="http://schemas.microsoft.com/office/drawing/2014/main" val="637901189"/>
                        </a:ext>
                      </a:extLst>
                    </a:gridCol>
                    <a:gridCol w="3410712">
                      <a:extLst>
                        <a:ext uri="{9D8B030D-6E8A-4147-A177-3AD203B41FA5}">
                          <a16:colId xmlns:a16="http://schemas.microsoft.com/office/drawing/2014/main" val="934447468"/>
                        </a:ext>
                      </a:extLst>
                    </a:gridCol>
                    <a:gridCol w="3581399">
                      <a:extLst>
                        <a:ext uri="{9D8B030D-6E8A-4147-A177-3AD203B41FA5}">
                          <a16:colId xmlns:a16="http://schemas.microsoft.com/office/drawing/2014/main" val="1420043044"/>
                        </a:ext>
                      </a:extLst>
                    </a:gridCol>
                  </a:tblGrid>
                  <a:tr h="370840">
                    <a:tc>
                      <a:txBody>
                        <a:bodyPr/>
                        <a:lstStyle/>
                        <a:p>
                          <a:r>
                            <a:rPr lang="fi-FI" dirty="0"/>
                            <a:t>Teknologia</a:t>
                          </a:r>
                        </a:p>
                      </a:txBody>
                      <a:tcPr/>
                    </a:tc>
                    <a:tc>
                      <a:txBody>
                        <a:bodyPr/>
                        <a:lstStyle/>
                        <a:p>
                          <a:r>
                            <a:rPr lang="fi-FI" dirty="0"/>
                            <a:t>Lämpötila</a:t>
                          </a:r>
                        </a:p>
                      </a:txBody>
                      <a:tcPr/>
                    </a:tc>
                    <a:tc>
                      <a:txBody>
                        <a:bodyPr/>
                        <a:lstStyle/>
                        <a:p>
                          <a:r>
                            <a:rPr lang="fi-FI" dirty="0"/>
                            <a:t>Plussat</a:t>
                          </a:r>
                        </a:p>
                      </a:txBody>
                      <a:tcPr/>
                    </a:tc>
                    <a:tc>
                      <a:txBody>
                        <a:bodyPr/>
                        <a:lstStyle/>
                        <a:p>
                          <a:r>
                            <a:rPr lang="fi-FI" dirty="0"/>
                            <a:t>Miinukset</a:t>
                          </a:r>
                        </a:p>
                      </a:txBody>
                      <a:tcPr/>
                    </a:tc>
                    <a:extLst>
                      <a:ext uri="{0D108BD9-81ED-4DB2-BD59-A6C34878D82A}">
                        <a16:rowId xmlns:a16="http://schemas.microsoft.com/office/drawing/2014/main" val="2151823873"/>
                      </a:ext>
                    </a:extLst>
                  </a:tr>
                  <a:tr h="1066800">
                    <a:tc>
                      <a:txBody>
                        <a:bodyPr/>
                        <a:lstStyle/>
                        <a:p>
                          <a:r>
                            <a:rPr lang="fi-FI" sz="1600" dirty="0"/>
                            <a:t>Lämpöpumppu (mekaaninen)</a:t>
                          </a:r>
                        </a:p>
                      </a:txBody>
                      <a:tcPr/>
                    </a:tc>
                    <a:tc>
                      <a:txBody>
                        <a:bodyPr/>
                        <a:lstStyle/>
                        <a:p>
                          <a:r>
                            <a:rPr lang="fi-FI" sz="1600" dirty="0"/>
                            <a:t>&lt; 10°C…+100 °C</a:t>
                          </a:r>
                        </a:p>
                      </a:txBody>
                      <a:tcPr/>
                    </a:tc>
                    <a:tc>
                      <a:txBody>
                        <a:bodyPr/>
                        <a:lstStyle/>
                        <a:p>
                          <a:r>
                            <a:rPr lang="fi-FI" sz="1600" dirty="0"/>
                            <a:t>+ luotettava tekniikka</a:t>
                          </a:r>
                        </a:p>
                        <a:p>
                          <a:r>
                            <a:rPr lang="fi-FI" sz="1600" dirty="0"/>
                            <a:t>+ tehokas</a:t>
                          </a:r>
                        </a:p>
                        <a:p>
                          <a:r>
                            <a:rPr lang="fi-FI" sz="1600" dirty="0"/>
                            <a:t>+ nopea käynnistys ja hyvät osakuormaominaisuudet</a:t>
                          </a:r>
                        </a:p>
                      </a:txBody>
                      <a:tcPr/>
                    </a:tc>
                    <a:tc>
                      <a:txBody>
                        <a:bodyPr/>
                        <a:lstStyle/>
                        <a:p>
                          <a:pPr marL="285750" indent="-285750">
                            <a:buFontTx/>
                            <a:buChar char="-"/>
                          </a:pPr>
                          <a:r>
                            <a:rPr lang="fi-FI" sz="1600" dirty="0"/>
                            <a:t>Riittävän tasainen ja suuri lämmönlähde</a:t>
                          </a:r>
                        </a:p>
                        <a:p>
                          <a:pPr marL="285750" indent="-285750">
                            <a:buFontTx/>
                            <a:buChar char="-"/>
                          </a:pPr>
                          <a:r>
                            <a:rPr lang="fi-FI" sz="1600" dirty="0"/>
                            <a:t>Sähkön hinta voi heikentää kannattavuutta huomattavasti</a:t>
                          </a:r>
                        </a:p>
                      </a:txBody>
                      <a:tcPr/>
                    </a:tc>
                    <a:extLst>
                      <a:ext uri="{0D108BD9-81ED-4DB2-BD59-A6C34878D82A}">
                        <a16:rowId xmlns:a16="http://schemas.microsoft.com/office/drawing/2014/main" val="3462133515"/>
                      </a:ext>
                    </a:extLst>
                  </a:tr>
                  <a:tr h="579120">
                    <a:tc>
                      <a:txBody>
                        <a:bodyPr/>
                        <a:lstStyle/>
                        <a:p>
                          <a:r>
                            <a:rPr lang="fi-FI" sz="1600" dirty="0"/>
                            <a:t>Suora käyttö lämmityksessä</a:t>
                          </a:r>
                        </a:p>
                      </a:txBody>
                      <a:tcPr/>
                    </a:tc>
                    <a:tc>
                      <a:txBody>
                        <a:bodyPr/>
                        <a:lstStyle/>
                        <a:p>
                          <a:endParaRPr lang="fi-FI"/>
                        </a:p>
                      </a:txBody>
                      <a:tcPr>
                        <a:blipFill>
                          <a:blip r:embed="rId3"/>
                          <a:stretch>
                            <a:fillRect l="-107527" t="-251042" r="-412903" b="-236458"/>
                          </a:stretch>
                        </a:blipFill>
                      </a:tcPr>
                    </a:tc>
                    <a:tc>
                      <a:txBody>
                        <a:bodyPr/>
                        <a:lstStyle/>
                        <a:p>
                          <a:r>
                            <a:rPr lang="fi-FI" sz="1600" dirty="0"/>
                            <a:t>+ alhaiset investointikustannukset</a:t>
                          </a:r>
                        </a:p>
                        <a:p>
                          <a:r>
                            <a:rPr lang="fi-FI" sz="1600" dirty="0"/>
                            <a:t>+ yksinkertainen toteutus</a:t>
                          </a:r>
                        </a:p>
                      </a:txBody>
                      <a:tcPr/>
                    </a:tc>
                    <a:tc>
                      <a:txBody>
                        <a:bodyPr/>
                        <a:lstStyle/>
                        <a:p>
                          <a:pPr marL="285750" indent="-285750">
                            <a:buFontTx/>
                            <a:buChar char="-"/>
                          </a:pPr>
                          <a:r>
                            <a:rPr lang="fi-FI" sz="1600" dirty="0"/>
                            <a:t>Lämmön tarve ja ylijäämälämmön tarjonta ei välttämättä kohtaa</a:t>
                          </a:r>
                        </a:p>
                      </a:txBody>
                      <a:tcPr/>
                    </a:tc>
                    <a:extLst>
                      <a:ext uri="{0D108BD9-81ED-4DB2-BD59-A6C34878D82A}">
                        <a16:rowId xmlns:a16="http://schemas.microsoft.com/office/drawing/2014/main" val="2491774131"/>
                      </a:ext>
                    </a:extLst>
                  </a:tr>
                  <a:tr h="1310640">
                    <a:tc>
                      <a:txBody>
                        <a:bodyPr/>
                        <a:lstStyle/>
                        <a:p>
                          <a:r>
                            <a:rPr lang="fi-FI" sz="1600" dirty="0"/>
                            <a:t>Absorptiolaitteet</a:t>
                          </a:r>
                        </a:p>
                      </a:txBody>
                      <a:tcPr/>
                    </a:tc>
                    <a:tc>
                      <a:txBody>
                        <a:bodyPr/>
                        <a:lstStyle/>
                        <a:p>
                          <a:endParaRPr lang="fi-FI"/>
                        </a:p>
                      </a:txBody>
                      <a:tcPr>
                        <a:blipFill>
                          <a:blip r:embed="rId3"/>
                          <a:stretch>
                            <a:fillRect l="-107527" t="-156744" r="-412903" b="-5581"/>
                          </a:stretch>
                        </a:blipFill>
                      </a:tcPr>
                    </a:tc>
                    <a:tc>
                      <a:txBody>
                        <a:bodyPr/>
                        <a:lstStyle/>
                        <a:p>
                          <a:r>
                            <a:rPr lang="fi-FI" sz="1600" dirty="0"/>
                            <a:t>+ Laaja säädettävyys</a:t>
                          </a:r>
                        </a:p>
                        <a:p>
                          <a:r>
                            <a:rPr lang="fi-FI" sz="1600" dirty="0"/>
                            <a:t>+ yksinkertainen, kestävä ja tarvitsevat vähän huoltoa</a:t>
                          </a:r>
                        </a:p>
                        <a:p>
                          <a:r>
                            <a:rPr lang="fi-FI" sz="1600" dirty="0"/>
                            <a:t>+ alhainen sähkön kulutus</a:t>
                          </a:r>
                        </a:p>
                        <a:p>
                          <a:r>
                            <a:rPr lang="fi-FI" sz="1600" dirty="0"/>
                            <a:t>+ myös jäähdytysmahdollisuus</a:t>
                          </a:r>
                        </a:p>
                      </a:txBody>
                      <a:tcPr/>
                    </a:tc>
                    <a:tc>
                      <a:txBody>
                        <a:bodyPr/>
                        <a:lstStyle/>
                        <a:p>
                          <a:pPr marL="285750" indent="-285750">
                            <a:buFontTx/>
                            <a:buChar char="-"/>
                          </a:pPr>
                          <a:r>
                            <a:rPr lang="fi-FI" sz="1600" dirty="0"/>
                            <a:t>Alhainen COP matalissa lämpötiloissa</a:t>
                          </a:r>
                        </a:p>
                        <a:p>
                          <a:pPr marL="285750" indent="-285750">
                            <a:buFontTx/>
                            <a:buChar char="-"/>
                          </a:pPr>
                          <a:r>
                            <a:rPr lang="fi-FI" sz="1600" dirty="0"/>
                            <a:t>hyötyihin nähden suuret investointikustannukset</a:t>
                          </a:r>
                        </a:p>
                      </a:txBody>
                      <a:tcPr/>
                    </a:tc>
                    <a:extLst>
                      <a:ext uri="{0D108BD9-81ED-4DB2-BD59-A6C34878D82A}">
                        <a16:rowId xmlns:a16="http://schemas.microsoft.com/office/drawing/2014/main" val="757232567"/>
                      </a:ext>
                    </a:extLst>
                  </a:tr>
                </a:tbl>
              </a:graphicData>
            </a:graphic>
          </p:graphicFrame>
        </mc:Fallback>
      </mc:AlternateContent>
    </p:spTree>
    <p:extLst>
      <p:ext uri="{BB962C8B-B14F-4D97-AF65-F5344CB8AC3E}">
        <p14:creationId xmlns:p14="http://schemas.microsoft.com/office/powerpoint/2010/main" val="4184763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117801"/>
            <a:ext cx="10515600" cy="1325563"/>
          </a:xfrm>
        </p:spPr>
        <p:txBody>
          <a:bodyPr>
            <a:normAutofit fontScale="90000"/>
          </a:bodyPr>
          <a:lstStyle/>
          <a:p>
            <a:pPr>
              <a:lnSpc>
                <a:spcPct val="107000"/>
              </a:lnSpc>
              <a:spcAft>
                <a:spcPts val="800"/>
              </a:spcAft>
            </a:pPr>
            <a:r>
              <a:rPr lang="fi-FI" sz="3600" dirty="0">
                <a:latin typeface="Calibri" panose="020F0502020204030204" pitchFamily="34" charset="0"/>
                <a:ea typeface="Calibri" panose="020F0502020204030204" pitchFamily="34" charset="0"/>
                <a:cs typeface="Times New Roman" panose="02020603050405020304" pitchFamily="18" charset="0"/>
              </a:rPr>
              <a:t>Teknologiavertailua</a:t>
            </a:r>
            <a:br>
              <a:rPr lang="fi-FI" sz="3600"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4" name="Alatunnisteen paikkamerkki 3"/>
          <p:cNvSpPr>
            <a:spLocks noGrp="1"/>
          </p:cNvSpPr>
          <p:nvPr>
            <p:ph type="ftr" sz="quarter" idx="11"/>
          </p:nvPr>
        </p:nvSpPr>
        <p:spPr>
          <a:xfrm>
            <a:off x="2202315" y="6375074"/>
            <a:ext cx="4114800" cy="365125"/>
          </a:xfrm>
        </p:spPr>
        <p:txBody>
          <a:bodyPr/>
          <a:lstStyle/>
          <a:p>
            <a:r>
              <a:rPr lang="fi-FI" dirty="0"/>
              <a:t>kiertotalousamk.fi</a:t>
            </a:r>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505B67AD-ACC7-45CB-B49E-B511525FB6D7}"/>
                  </a:ext>
                </a:extLst>
              </p:cNvPr>
              <p:cNvGraphicFramePr>
                <a:graphicFrameLocks noGrp="1"/>
              </p:cNvGraphicFramePr>
              <p:nvPr>
                <p:extLst>
                  <p:ext uri="{D42A27DB-BD31-4B8C-83A1-F6EECF244321}">
                    <p14:modId xmlns:p14="http://schemas.microsoft.com/office/powerpoint/2010/main" val="3624750301"/>
                  </p:ext>
                </p:extLst>
              </p:nvPr>
            </p:nvGraphicFramePr>
            <p:xfrm>
              <a:off x="1130435" y="1221740"/>
              <a:ext cx="10515599" cy="4699000"/>
            </p:xfrm>
            <a:graphic>
              <a:graphicData uri="http://schemas.openxmlformats.org/drawingml/2006/table">
                <a:tbl>
                  <a:tblPr firstRow="1" bandRow="1">
                    <a:tableStyleId>{5C22544A-7EE6-4342-B048-85BDC9FD1C3A}</a:tableStyleId>
                  </a:tblPr>
                  <a:tblGrid>
                    <a:gridCol w="1822704">
                      <a:extLst>
                        <a:ext uri="{9D8B030D-6E8A-4147-A177-3AD203B41FA5}">
                          <a16:colId xmlns:a16="http://schemas.microsoft.com/office/drawing/2014/main" val="1507227547"/>
                        </a:ext>
                      </a:extLst>
                    </a:gridCol>
                    <a:gridCol w="1700784">
                      <a:extLst>
                        <a:ext uri="{9D8B030D-6E8A-4147-A177-3AD203B41FA5}">
                          <a16:colId xmlns:a16="http://schemas.microsoft.com/office/drawing/2014/main" val="637901189"/>
                        </a:ext>
                      </a:extLst>
                    </a:gridCol>
                    <a:gridCol w="3410712">
                      <a:extLst>
                        <a:ext uri="{9D8B030D-6E8A-4147-A177-3AD203B41FA5}">
                          <a16:colId xmlns:a16="http://schemas.microsoft.com/office/drawing/2014/main" val="934447468"/>
                        </a:ext>
                      </a:extLst>
                    </a:gridCol>
                    <a:gridCol w="3581399">
                      <a:extLst>
                        <a:ext uri="{9D8B030D-6E8A-4147-A177-3AD203B41FA5}">
                          <a16:colId xmlns:a16="http://schemas.microsoft.com/office/drawing/2014/main" val="1420043044"/>
                        </a:ext>
                      </a:extLst>
                    </a:gridCol>
                  </a:tblGrid>
                  <a:tr h="370840">
                    <a:tc>
                      <a:txBody>
                        <a:bodyPr/>
                        <a:lstStyle/>
                        <a:p>
                          <a:r>
                            <a:rPr lang="fi-FI" dirty="0"/>
                            <a:t>Teknologia</a:t>
                          </a:r>
                        </a:p>
                      </a:txBody>
                      <a:tcPr/>
                    </a:tc>
                    <a:tc>
                      <a:txBody>
                        <a:bodyPr/>
                        <a:lstStyle/>
                        <a:p>
                          <a:r>
                            <a:rPr lang="fi-FI" dirty="0"/>
                            <a:t>Lämpötila</a:t>
                          </a:r>
                        </a:p>
                      </a:txBody>
                      <a:tcPr/>
                    </a:tc>
                    <a:tc>
                      <a:txBody>
                        <a:bodyPr/>
                        <a:lstStyle/>
                        <a:p>
                          <a:r>
                            <a:rPr lang="fi-FI" dirty="0"/>
                            <a:t>Plussat</a:t>
                          </a:r>
                        </a:p>
                      </a:txBody>
                      <a:tcPr/>
                    </a:tc>
                    <a:tc>
                      <a:txBody>
                        <a:bodyPr/>
                        <a:lstStyle/>
                        <a:p>
                          <a:r>
                            <a:rPr lang="fi-FI" dirty="0"/>
                            <a:t>Miinukset</a:t>
                          </a:r>
                        </a:p>
                      </a:txBody>
                      <a:tcPr/>
                    </a:tc>
                    <a:extLst>
                      <a:ext uri="{0D108BD9-81ED-4DB2-BD59-A6C34878D82A}">
                        <a16:rowId xmlns:a16="http://schemas.microsoft.com/office/drawing/2014/main" val="2151823873"/>
                      </a:ext>
                    </a:extLst>
                  </a:tr>
                  <a:tr h="370840">
                    <a:tc>
                      <a:txBody>
                        <a:bodyPr/>
                        <a:lstStyle/>
                        <a:p>
                          <a:r>
                            <a:rPr lang="fi-FI" sz="1600" dirty="0"/>
                            <a:t>ORC-laitos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fi-FI" sz="1600" i="1" smtClean="0">
                                  <a:latin typeface="Cambria Math" panose="02040503050406030204" pitchFamily="18" charset="0"/>
                                  <a:ea typeface="Cambria Math" panose="02040503050406030204" pitchFamily="18" charset="0"/>
                                </a:rPr>
                                <m:t>~</m:t>
                              </m:r>
                            </m:oMath>
                          </a14:m>
                          <a:r>
                            <a:rPr lang="fi-FI" sz="1600" dirty="0"/>
                            <a:t>+80 …+350 °C</a:t>
                          </a:r>
                        </a:p>
                        <a:p>
                          <a:endParaRPr lang="fi-FI" sz="1600" dirty="0"/>
                        </a:p>
                      </a:txBody>
                      <a:tcPr/>
                    </a:tc>
                    <a:tc>
                      <a:txBody>
                        <a:bodyPr/>
                        <a:lstStyle/>
                        <a:p>
                          <a:r>
                            <a:rPr lang="fi-FI" sz="1600" dirty="0"/>
                            <a:t>+ kaupallista teknologiaa</a:t>
                          </a:r>
                        </a:p>
                        <a:p>
                          <a:r>
                            <a:rPr lang="fi-FI" sz="1600" dirty="0"/>
                            <a:t>+ matalalämpöistä ylijäämälämpöä voi hyödyntää suoraan sähköntuotantoon</a:t>
                          </a:r>
                        </a:p>
                        <a:p>
                          <a:r>
                            <a:rPr lang="fi-FI" sz="1600" dirty="0"/>
                            <a:t>+ nopea säätö sähköntuotannossa</a:t>
                          </a:r>
                        </a:p>
                        <a:p>
                          <a:r>
                            <a:rPr lang="fi-FI" sz="1600" dirty="0"/>
                            <a:t>+ pitkä käyttöikä</a:t>
                          </a:r>
                        </a:p>
                        <a:p>
                          <a:r>
                            <a:rPr lang="fi-FI" sz="1600" dirty="0"/>
                            <a:t>+ kokonaishyötysuhdetta voi parantaa CHP-tuotannossa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 hyötyihin nähden suuret investointikustannukset</a:t>
                          </a:r>
                        </a:p>
                        <a:p>
                          <a:pPr marL="285750" indent="-285750">
                            <a:buFontTx/>
                            <a:buChar char="-"/>
                          </a:pPr>
                          <a:r>
                            <a:rPr lang="fi-FI" sz="1600" dirty="0"/>
                            <a:t>Sähköntuotannon hyötysuhde on 7-25% ja matalalämpötilaisissa prosesseissa hyötysuhde on &lt; 10%</a:t>
                          </a:r>
                        </a:p>
                        <a:p>
                          <a:pPr marL="285750" indent="-285750">
                            <a:buFontTx/>
                            <a:buChar char="-"/>
                          </a:pPr>
                          <a:r>
                            <a:rPr lang="fi-FI" sz="1600" dirty="0"/>
                            <a:t>Tarvitsee mahdollisimman kylmän lämpönielun. Jopa yli 90% lämmöstä siirtyy lämpönieluun niin kylmänä, ettei sen hyötykäyttö ole järkevää.</a:t>
                          </a:r>
                        </a:p>
                      </a:txBody>
                      <a:tcPr/>
                    </a:tc>
                    <a:extLst>
                      <a:ext uri="{0D108BD9-81ED-4DB2-BD59-A6C34878D82A}">
                        <a16:rowId xmlns:a16="http://schemas.microsoft.com/office/drawing/2014/main" val="2594488252"/>
                      </a:ext>
                    </a:extLst>
                  </a:tr>
                  <a:tr h="370840">
                    <a:tc>
                      <a:txBody>
                        <a:bodyPr/>
                        <a:lstStyle/>
                        <a:p>
                          <a:r>
                            <a:rPr lang="fi-FI" sz="1600" dirty="0"/>
                            <a:t>Kuivatus/Höyrystys/ Esilämmitys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fi-FI" sz="1600" i="1" smtClean="0">
                                  <a:latin typeface="Cambria Math" panose="02040503050406030204" pitchFamily="18" charset="0"/>
                                  <a:ea typeface="Cambria Math" panose="02040503050406030204" pitchFamily="18" charset="0"/>
                                </a:rPr>
                                <m:t>~</m:t>
                              </m:r>
                            </m:oMath>
                          </a14:m>
                          <a:r>
                            <a:rPr lang="fi-FI" sz="1600" dirty="0"/>
                            <a:t>+40 …+400 °C</a:t>
                          </a:r>
                        </a:p>
                        <a:p>
                          <a:endParaRPr lang="fi-FI" sz="1600" dirty="0"/>
                        </a:p>
                      </a:txBody>
                      <a:tcPr/>
                    </a:tc>
                    <a:tc>
                      <a:txBody>
                        <a:bodyPr/>
                        <a:lstStyle/>
                        <a:p>
                          <a:r>
                            <a:rPr lang="fi-FI" sz="1600" dirty="0"/>
                            <a:t>+ alhaiset investointikustannukset</a:t>
                          </a:r>
                        </a:p>
                        <a:p>
                          <a:r>
                            <a:rPr lang="fi-FI" sz="1600" dirty="0"/>
                            <a:t>+ Ylijäämälämpö voidaan hyödyntää paikallisesti esim. polttoaineen kuivaukseen ja parantaa polttoaineen ominaisuuksia ja polttoprosessin tehokkuutta.</a:t>
                          </a:r>
                        </a:p>
                        <a:p>
                          <a:r>
                            <a:rPr lang="fi-FI" sz="1600" dirty="0"/>
                            <a:t>+ veden tai ilman esilämmitys on tyypillisesti jatkuva lämmöntarve</a:t>
                          </a:r>
                        </a:p>
                      </a:txBody>
                      <a:tcPr/>
                    </a:tc>
                    <a:tc>
                      <a:txBody>
                        <a:bodyPr/>
                        <a:lstStyle/>
                        <a:p>
                          <a:pPr marL="285750" indent="-285750">
                            <a:buFontTx/>
                            <a:buChar char="-"/>
                          </a:pPr>
                          <a:r>
                            <a:rPr lang="fi-FI" sz="1600" dirty="0"/>
                            <a:t>Mahdolliset päästöt raaka-aineen/ tuotteen kuivauksessa</a:t>
                          </a:r>
                        </a:p>
                        <a:p>
                          <a:pPr marL="285750" indent="-285750">
                            <a:buFontTx/>
                            <a:buChar char="-"/>
                          </a:pPr>
                          <a:r>
                            <a:rPr lang="fi-FI" sz="1600" dirty="0"/>
                            <a:t>Polttoaineen kuivaus ei ole aina järkevää, esimerkiksi lämpölaitoksessa, jossa on savukaasujen lämmön talteenotto käytössä</a:t>
                          </a:r>
                        </a:p>
                      </a:txBody>
                      <a:tcPr/>
                    </a:tc>
                    <a:extLst>
                      <a:ext uri="{0D108BD9-81ED-4DB2-BD59-A6C34878D82A}">
                        <a16:rowId xmlns:a16="http://schemas.microsoft.com/office/drawing/2014/main" val="231218723"/>
                      </a:ext>
                    </a:extLst>
                  </a:tr>
                </a:tbl>
              </a:graphicData>
            </a:graphic>
          </p:graphicFrame>
        </mc:Choice>
        <mc:Fallback xmlns="">
          <p:graphicFrame>
            <p:nvGraphicFramePr>
              <p:cNvPr id="3" name="Table 4">
                <a:extLst>
                  <a:ext uri="{FF2B5EF4-FFF2-40B4-BE49-F238E27FC236}">
                    <a16:creationId xmlns:a16="http://schemas.microsoft.com/office/drawing/2014/main" id="{505B67AD-ACC7-45CB-B49E-B511525FB6D7}"/>
                  </a:ext>
                </a:extLst>
              </p:cNvPr>
              <p:cNvGraphicFramePr>
                <a:graphicFrameLocks noGrp="1"/>
              </p:cNvGraphicFramePr>
              <p:nvPr>
                <p:extLst>
                  <p:ext uri="{D42A27DB-BD31-4B8C-83A1-F6EECF244321}">
                    <p14:modId xmlns:p14="http://schemas.microsoft.com/office/powerpoint/2010/main" val="3624750301"/>
                  </p:ext>
                </p:extLst>
              </p:nvPr>
            </p:nvGraphicFramePr>
            <p:xfrm>
              <a:off x="1130435" y="1221740"/>
              <a:ext cx="10515599" cy="4699000"/>
            </p:xfrm>
            <a:graphic>
              <a:graphicData uri="http://schemas.openxmlformats.org/drawingml/2006/table">
                <a:tbl>
                  <a:tblPr firstRow="1" bandRow="1">
                    <a:tableStyleId>{5C22544A-7EE6-4342-B048-85BDC9FD1C3A}</a:tableStyleId>
                  </a:tblPr>
                  <a:tblGrid>
                    <a:gridCol w="1822704">
                      <a:extLst>
                        <a:ext uri="{9D8B030D-6E8A-4147-A177-3AD203B41FA5}">
                          <a16:colId xmlns:a16="http://schemas.microsoft.com/office/drawing/2014/main" val="1507227547"/>
                        </a:ext>
                      </a:extLst>
                    </a:gridCol>
                    <a:gridCol w="1700784">
                      <a:extLst>
                        <a:ext uri="{9D8B030D-6E8A-4147-A177-3AD203B41FA5}">
                          <a16:colId xmlns:a16="http://schemas.microsoft.com/office/drawing/2014/main" val="637901189"/>
                        </a:ext>
                      </a:extLst>
                    </a:gridCol>
                    <a:gridCol w="3410712">
                      <a:extLst>
                        <a:ext uri="{9D8B030D-6E8A-4147-A177-3AD203B41FA5}">
                          <a16:colId xmlns:a16="http://schemas.microsoft.com/office/drawing/2014/main" val="934447468"/>
                        </a:ext>
                      </a:extLst>
                    </a:gridCol>
                    <a:gridCol w="3581399">
                      <a:extLst>
                        <a:ext uri="{9D8B030D-6E8A-4147-A177-3AD203B41FA5}">
                          <a16:colId xmlns:a16="http://schemas.microsoft.com/office/drawing/2014/main" val="1420043044"/>
                        </a:ext>
                      </a:extLst>
                    </a:gridCol>
                  </a:tblGrid>
                  <a:tr h="370840">
                    <a:tc>
                      <a:txBody>
                        <a:bodyPr/>
                        <a:lstStyle/>
                        <a:p>
                          <a:r>
                            <a:rPr lang="fi-FI" dirty="0"/>
                            <a:t>Teknologia</a:t>
                          </a:r>
                        </a:p>
                      </a:txBody>
                      <a:tcPr/>
                    </a:tc>
                    <a:tc>
                      <a:txBody>
                        <a:bodyPr/>
                        <a:lstStyle/>
                        <a:p>
                          <a:r>
                            <a:rPr lang="fi-FI" dirty="0"/>
                            <a:t>Lämpötila</a:t>
                          </a:r>
                        </a:p>
                      </a:txBody>
                      <a:tcPr/>
                    </a:tc>
                    <a:tc>
                      <a:txBody>
                        <a:bodyPr/>
                        <a:lstStyle/>
                        <a:p>
                          <a:r>
                            <a:rPr lang="fi-FI" dirty="0"/>
                            <a:t>Plussat</a:t>
                          </a:r>
                        </a:p>
                      </a:txBody>
                      <a:tcPr/>
                    </a:tc>
                    <a:tc>
                      <a:txBody>
                        <a:bodyPr/>
                        <a:lstStyle/>
                        <a:p>
                          <a:r>
                            <a:rPr lang="fi-FI" dirty="0"/>
                            <a:t>Miinukset</a:t>
                          </a:r>
                        </a:p>
                      </a:txBody>
                      <a:tcPr/>
                    </a:tc>
                    <a:extLst>
                      <a:ext uri="{0D108BD9-81ED-4DB2-BD59-A6C34878D82A}">
                        <a16:rowId xmlns:a16="http://schemas.microsoft.com/office/drawing/2014/main" val="2151823873"/>
                      </a:ext>
                    </a:extLst>
                  </a:tr>
                  <a:tr h="2286000">
                    <a:tc>
                      <a:txBody>
                        <a:bodyPr/>
                        <a:lstStyle/>
                        <a:p>
                          <a:r>
                            <a:rPr lang="fi-FI" sz="1600" dirty="0"/>
                            <a:t>ORC-laitos</a:t>
                          </a:r>
                        </a:p>
                      </a:txBody>
                      <a:tcPr/>
                    </a:tc>
                    <a:tc>
                      <a:txBody>
                        <a:bodyPr/>
                        <a:lstStyle/>
                        <a:p>
                          <a:endParaRPr lang="fi-FI"/>
                        </a:p>
                      </a:txBody>
                      <a:tcPr>
                        <a:blipFill>
                          <a:blip r:embed="rId2"/>
                          <a:stretch>
                            <a:fillRect l="-107527" t="-17600" r="-412903" b="-92800"/>
                          </a:stretch>
                        </a:blipFill>
                      </a:tcPr>
                    </a:tc>
                    <a:tc>
                      <a:txBody>
                        <a:bodyPr/>
                        <a:lstStyle/>
                        <a:p>
                          <a:r>
                            <a:rPr lang="fi-FI" sz="1600" dirty="0"/>
                            <a:t>+ kaupallista teknologiaa</a:t>
                          </a:r>
                        </a:p>
                        <a:p>
                          <a:r>
                            <a:rPr lang="fi-FI" sz="1600" dirty="0"/>
                            <a:t>+ matalalämpöistä ylijäämälämpöä voi hyödyntää suoraan sähköntuotantoon</a:t>
                          </a:r>
                        </a:p>
                        <a:p>
                          <a:r>
                            <a:rPr lang="fi-FI" sz="1600" dirty="0"/>
                            <a:t>+ nopea säätö sähköntuotannossa</a:t>
                          </a:r>
                        </a:p>
                        <a:p>
                          <a:r>
                            <a:rPr lang="fi-FI" sz="1600" dirty="0"/>
                            <a:t>+ pitkä käyttöikä</a:t>
                          </a:r>
                        </a:p>
                        <a:p>
                          <a:r>
                            <a:rPr lang="fi-FI" sz="1600" dirty="0"/>
                            <a:t>+ kokonaishyötysuhdetta voi parantaa CHP-tuotannossa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 hyötyihin nähden suuret investointikustannukset</a:t>
                          </a:r>
                        </a:p>
                        <a:p>
                          <a:pPr marL="285750" indent="-285750">
                            <a:buFontTx/>
                            <a:buChar char="-"/>
                          </a:pPr>
                          <a:r>
                            <a:rPr lang="fi-FI" sz="1600" dirty="0"/>
                            <a:t>Sähköntuotannon hyötysuhde on 7-25% ja matalalämpötilaisissa prosesseissa hyötysuhde on &lt; 10%</a:t>
                          </a:r>
                        </a:p>
                        <a:p>
                          <a:pPr marL="285750" indent="-285750">
                            <a:buFontTx/>
                            <a:buChar char="-"/>
                          </a:pPr>
                          <a:r>
                            <a:rPr lang="fi-FI" sz="1600" dirty="0"/>
                            <a:t>Tarvitsee mahdollisimman kylmän lämpönielun. Jopa yli 90% lämmöstä siirtyy lämpönieluun niin kylmänä, ettei sen hyötykäyttö ole järkevää.</a:t>
                          </a:r>
                        </a:p>
                      </a:txBody>
                      <a:tcPr/>
                    </a:tc>
                    <a:extLst>
                      <a:ext uri="{0D108BD9-81ED-4DB2-BD59-A6C34878D82A}">
                        <a16:rowId xmlns:a16="http://schemas.microsoft.com/office/drawing/2014/main" val="2594488252"/>
                      </a:ext>
                    </a:extLst>
                  </a:tr>
                  <a:tr h="2042160">
                    <a:tc>
                      <a:txBody>
                        <a:bodyPr/>
                        <a:lstStyle/>
                        <a:p>
                          <a:r>
                            <a:rPr lang="fi-FI" sz="1600" dirty="0"/>
                            <a:t>Kuivatus/Höyrystys/ Esilämmitys</a:t>
                          </a:r>
                        </a:p>
                      </a:txBody>
                      <a:tcPr/>
                    </a:tc>
                    <a:tc>
                      <a:txBody>
                        <a:bodyPr/>
                        <a:lstStyle/>
                        <a:p>
                          <a:endParaRPr lang="fi-FI"/>
                        </a:p>
                      </a:txBody>
                      <a:tcPr>
                        <a:blipFill>
                          <a:blip r:embed="rId2"/>
                          <a:stretch>
                            <a:fillRect l="-107527" t="-131250" r="-412903" b="-3571"/>
                          </a:stretch>
                        </a:blipFill>
                      </a:tcPr>
                    </a:tc>
                    <a:tc>
                      <a:txBody>
                        <a:bodyPr/>
                        <a:lstStyle/>
                        <a:p>
                          <a:r>
                            <a:rPr lang="fi-FI" sz="1600" dirty="0"/>
                            <a:t>+ alhaiset investointikustannukset</a:t>
                          </a:r>
                        </a:p>
                        <a:p>
                          <a:r>
                            <a:rPr lang="fi-FI" sz="1600" dirty="0"/>
                            <a:t>+ Ylijäämälämpö voidaan hyödyntää paikallisesti esim. polttoaineen kuivaukseen ja parantaa polttoaineen ominaisuuksia ja polttoprosessin tehokkuutta.</a:t>
                          </a:r>
                        </a:p>
                        <a:p>
                          <a:r>
                            <a:rPr lang="fi-FI" sz="1600" dirty="0"/>
                            <a:t>+ veden tai ilman esilämmitys on tyypillisesti jatkuva lämmöntarve</a:t>
                          </a:r>
                        </a:p>
                      </a:txBody>
                      <a:tcPr/>
                    </a:tc>
                    <a:tc>
                      <a:txBody>
                        <a:bodyPr/>
                        <a:lstStyle/>
                        <a:p>
                          <a:pPr marL="285750" indent="-285750">
                            <a:buFontTx/>
                            <a:buChar char="-"/>
                          </a:pPr>
                          <a:r>
                            <a:rPr lang="fi-FI" sz="1600" dirty="0"/>
                            <a:t>Mahdolliset päästöt raaka-aineen/ tuotteen kuivauksessa</a:t>
                          </a:r>
                        </a:p>
                        <a:p>
                          <a:pPr marL="285750" indent="-285750">
                            <a:buFontTx/>
                            <a:buChar char="-"/>
                          </a:pPr>
                          <a:r>
                            <a:rPr lang="fi-FI" sz="1600" dirty="0"/>
                            <a:t>Polttoaineen kuivaus ei ole aina järkevää, esimerkiksi lämpölaitoksessa, jossa on savukaasujen lämmön talteenotto käytössä</a:t>
                          </a:r>
                        </a:p>
                      </a:txBody>
                      <a:tcPr/>
                    </a:tc>
                    <a:extLst>
                      <a:ext uri="{0D108BD9-81ED-4DB2-BD59-A6C34878D82A}">
                        <a16:rowId xmlns:a16="http://schemas.microsoft.com/office/drawing/2014/main" val="231218723"/>
                      </a:ext>
                    </a:extLst>
                  </a:tr>
                </a:tbl>
              </a:graphicData>
            </a:graphic>
          </p:graphicFrame>
        </mc:Fallback>
      </mc:AlternateContent>
    </p:spTree>
    <p:extLst>
      <p:ext uri="{BB962C8B-B14F-4D97-AF65-F5344CB8AC3E}">
        <p14:creationId xmlns:p14="http://schemas.microsoft.com/office/powerpoint/2010/main" val="2787936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59315" y="0"/>
            <a:ext cx="10515600" cy="1325563"/>
          </a:xfrm>
        </p:spPr>
        <p:txBody>
          <a:bodyPr>
            <a:normAutofit fontScale="90000"/>
          </a:bodyPr>
          <a:lstStyle/>
          <a:p>
            <a:pPr>
              <a:lnSpc>
                <a:spcPct val="107000"/>
              </a:lnSpc>
              <a:spcAft>
                <a:spcPts val="800"/>
              </a:spcAft>
            </a:pPr>
            <a:r>
              <a:rPr lang="fi-FI" sz="3600" dirty="0">
                <a:latin typeface="Calibri" panose="020F0502020204030204" pitchFamily="34" charset="0"/>
                <a:ea typeface="Calibri" panose="020F0502020204030204" pitchFamily="34" charset="0"/>
                <a:cs typeface="Times New Roman" panose="02020603050405020304" pitchFamily="18" charset="0"/>
              </a:rPr>
              <a:t>Teknologiavertailua</a:t>
            </a:r>
            <a:br>
              <a:rPr lang="fi-FI" sz="3600" dirty="0">
                <a:latin typeface="Calibri" panose="020F0502020204030204" pitchFamily="34" charset="0"/>
                <a:ea typeface="Calibri" panose="020F0502020204030204" pitchFamily="34" charset="0"/>
                <a:cs typeface="Times New Roman" panose="02020603050405020304" pitchFamily="18" charset="0"/>
              </a:rPr>
            </a:br>
            <a:endParaRPr lang="fi-FI" dirty="0"/>
          </a:p>
        </p:txBody>
      </p:sp>
      <p:sp>
        <p:nvSpPr>
          <p:cNvPr id="4" name="Alatunnisteen paikkamerkki 3"/>
          <p:cNvSpPr>
            <a:spLocks noGrp="1"/>
          </p:cNvSpPr>
          <p:nvPr>
            <p:ph type="ftr" sz="quarter" idx="11"/>
          </p:nvPr>
        </p:nvSpPr>
        <p:spPr>
          <a:xfrm>
            <a:off x="2202315" y="6375074"/>
            <a:ext cx="4114800" cy="365125"/>
          </a:xfrm>
        </p:spPr>
        <p:txBody>
          <a:bodyPr/>
          <a:lstStyle/>
          <a:p>
            <a:r>
              <a:rPr lang="fi-FI" dirty="0"/>
              <a:t>kiertotalousamk.fi</a:t>
            </a:r>
          </a:p>
        </p:txBody>
      </p:sp>
      <mc:AlternateContent xmlns:mc="http://schemas.openxmlformats.org/markup-compatibility/2006" xmlns:a14="http://schemas.microsoft.com/office/drawing/2010/main">
        <mc:Choice Requires="a14">
          <p:graphicFrame>
            <p:nvGraphicFramePr>
              <p:cNvPr id="3" name="Table 4">
                <a:extLst>
                  <a:ext uri="{FF2B5EF4-FFF2-40B4-BE49-F238E27FC236}">
                    <a16:creationId xmlns:a16="http://schemas.microsoft.com/office/drawing/2014/main" id="{505B67AD-ACC7-45CB-B49E-B511525FB6D7}"/>
                  </a:ext>
                </a:extLst>
              </p:cNvPr>
              <p:cNvGraphicFramePr>
                <a:graphicFrameLocks noGrp="1"/>
              </p:cNvGraphicFramePr>
              <p:nvPr>
                <p:extLst>
                  <p:ext uri="{D42A27DB-BD31-4B8C-83A1-F6EECF244321}">
                    <p14:modId xmlns:p14="http://schemas.microsoft.com/office/powerpoint/2010/main" val="2414182355"/>
                  </p:ext>
                </p:extLst>
              </p:nvPr>
            </p:nvGraphicFramePr>
            <p:xfrm>
              <a:off x="1059315" y="879667"/>
              <a:ext cx="10515599" cy="5765800"/>
            </p:xfrm>
            <a:graphic>
              <a:graphicData uri="http://schemas.openxmlformats.org/drawingml/2006/table">
                <a:tbl>
                  <a:tblPr firstRow="1" bandRow="1">
                    <a:tableStyleId>{5C22544A-7EE6-4342-B048-85BDC9FD1C3A}</a:tableStyleId>
                  </a:tblPr>
                  <a:tblGrid>
                    <a:gridCol w="1822704">
                      <a:extLst>
                        <a:ext uri="{9D8B030D-6E8A-4147-A177-3AD203B41FA5}">
                          <a16:colId xmlns:a16="http://schemas.microsoft.com/office/drawing/2014/main" val="1507227547"/>
                        </a:ext>
                      </a:extLst>
                    </a:gridCol>
                    <a:gridCol w="1700784">
                      <a:extLst>
                        <a:ext uri="{9D8B030D-6E8A-4147-A177-3AD203B41FA5}">
                          <a16:colId xmlns:a16="http://schemas.microsoft.com/office/drawing/2014/main" val="637901189"/>
                        </a:ext>
                      </a:extLst>
                    </a:gridCol>
                    <a:gridCol w="3410712">
                      <a:extLst>
                        <a:ext uri="{9D8B030D-6E8A-4147-A177-3AD203B41FA5}">
                          <a16:colId xmlns:a16="http://schemas.microsoft.com/office/drawing/2014/main" val="934447468"/>
                        </a:ext>
                      </a:extLst>
                    </a:gridCol>
                    <a:gridCol w="3581399">
                      <a:extLst>
                        <a:ext uri="{9D8B030D-6E8A-4147-A177-3AD203B41FA5}">
                          <a16:colId xmlns:a16="http://schemas.microsoft.com/office/drawing/2014/main" val="1420043044"/>
                        </a:ext>
                      </a:extLst>
                    </a:gridCol>
                  </a:tblGrid>
                  <a:tr h="370840">
                    <a:tc>
                      <a:txBody>
                        <a:bodyPr/>
                        <a:lstStyle/>
                        <a:p>
                          <a:r>
                            <a:rPr lang="fi-FI" dirty="0"/>
                            <a:t>Teknologia</a:t>
                          </a:r>
                        </a:p>
                      </a:txBody>
                      <a:tcPr/>
                    </a:tc>
                    <a:tc>
                      <a:txBody>
                        <a:bodyPr/>
                        <a:lstStyle/>
                        <a:p>
                          <a:r>
                            <a:rPr lang="fi-FI" dirty="0"/>
                            <a:t>Lämpötila</a:t>
                          </a:r>
                        </a:p>
                      </a:txBody>
                      <a:tcPr/>
                    </a:tc>
                    <a:tc>
                      <a:txBody>
                        <a:bodyPr/>
                        <a:lstStyle/>
                        <a:p>
                          <a:r>
                            <a:rPr lang="fi-FI" dirty="0"/>
                            <a:t>Plussat</a:t>
                          </a:r>
                        </a:p>
                      </a:txBody>
                      <a:tcPr/>
                    </a:tc>
                    <a:tc>
                      <a:txBody>
                        <a:bodyPr/>
                        <a:lstStyle/>
                        <a:p>
                          <a:r>
                            <a:rPr lang="fi-FI" dirty="0"/>
                            <a:t>Miinukset</a:t>
                          </a:r>
                        </a:p>
                      </a:txBody>
                      <a:tcPr/>
                    </a:tc>
                    <a:extLst>
                      <a:ext uri="{0D108BD9-81ED-4DB2-BD59-A6C34878D82A}">
                        <a16:rowId xmlns:a16="http://schemas.microsoft.com/office/drawing/2014/main" val="2151823873"/>
                      </a:ext>
                    </a:extLst>
                  </a:tr>
                  <a:tr h="465233">
                    <a:tc>
                      <a:txBody>
                        <a:bodyPr/>
                        <a:lstStyle/>
                        <a:p>
                          <a:r>
                            <a:rPr lang="fi-FI" sz="1600" dirty="0"/>
                            <a:t>Höyrykattila/</a:t>
                          </a:r>
                        </a:p>
                        <a:p>
                          <a:r>
                            <a:rPr lang="fi-FI" sz="1600" dirty="0"/>
                            <a:t>Jätelämpökattila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fi-FI" sz="1600" i="1" smtClean="0">
                                  <a:latin typeface="Cambria Math" panose="02040503050406030204" pitchFamily="18" charset="0"/>
                                  <a:ea typeface="Cambria Math" panose="02040503050406030204" pitchFamily="18" charset="0"/>
                                </a:rPr>
                                <m:t>&gt;</m:t>
                              </m:r>
                              <m:r>
                                <a:rPr lang="fi-FI" sz="1600" b="0" i="1" smtClean="0">
                                  <a:latin typeface="Cambria Math" panose="02040503050406030204" pitchFamily="18" charset="0"/>
                                  <a:ea typeface="Cambria Math" panose="02040503050406030204" pitchFamily="18" charset="0"/>
                                </a:rPr>
                                <m:t> + </m:t>
                              </m:r>
                            </m:oMath>
                          </a14:m>
                          <a:r>
                            <a:rPr lang="fi-FI" sz="1600" dirty="0"/>
                            <a:t>350 °C</a:t>
                          </a:r>
                        </a:p>
                        <a:p>
                          <a:endParaRPr lang="fi-FI" sz="1600" dirty="0"/>
                        </a:p>
                      </a:txBody>
                      <a:tcPr/>
                    </a:tc>
                    <a:tc>
                      <a:txBody>
                        <a:bodyPr/>
                        <a:lstStyle/>
                        <a:p>
                          <a:r>
                            <a:rPr lang="fi-FI" sz="1600" dirty="0"/>
                            <a:t>+ Voidaan hyödyntää keski- ja korkealämpöistä ylijäämälämpöä höyryntuotantoon</a:t>
                          </a:r>
                        </a:p>
                        <a:p>
                          <a:r>
                            <a:rPr lang="fi-FI" sz="1600" dirty="0"/>
                            <a:t>+ Voi parantaa esimerkiksi voimalaitoksen hyötysuhdetta merkittävästi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 Höyryntuotanto voi vaatia lisäpolttimen tai jälkipolttimen riippuen lämmönlähteen lämpötilasta ja lämpömäärästä</a:t>
                          </a:r>
                        </a:p>
                      </a:txBody>
                      <a:tcPr/>
                    </a:tc>
                    <a:extLst>
                      <a:ext uri="{0D108BD9-81ED-4DB2-BD59-A6C34878D82A}">
                        <a16:rowId xmlns:a16="http://schemas.microsoft.com/office/drawing/2014/main" val="2594488252"/>
                      </a:ext>
                    </a:extLst>
                  </a:tr>
                  <a:tr h="370840">
                    <a:tc>
                      <a:txBody>
                        <a:bodyPr/>
                        <a:lstStyle/>
                        <a:p>
                          <a:r>
                            <a:rPr lang="fi-FI" sz="1600" dirty="0"/>
                            <a:t>Palamisilman lämmitys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fi-FI" sz="1600" i="1" smtClean="0">
                                  <a:latin typeface="Cambria Math" panose="02040503050406030204" pitchFamily="18" charset="0"/>
                                  <a:ea typeface="Cambria Math" panose="02040503050406030204" pitchFamily="18" charset="0"/>
                                </a:rPr>
                                <m:t>&gt;</m:t>
                              </m:r>
                              <m:r>
                                <a:rPr lang="fi-FI" sz="1600" b="0" i="1" smtClean="0">
                                  <a:latin typeface="Cambria Math" panose="02040503050406030204" pitchFamily="18" charset="0"/>
                                  <a:ea typeface="Cambria Math" panose="02040503050406030204" pitchFamily="18" charset="0"/>
                                </a:rPr>
                                <m:t> </m:t>
                              </m:r>
                            </m:oMath>
                          </a14:m>
                          <a:r>
                            <a:rPr lang="fi-FI" sz="1600" dirty="0"/>
                            <a:t>+ 100 °C</a:t>
                          </a:r>
                        </a:p>
                        <a:p>
                          <a:endParaRPr lang="fi-FI" sz="1600" dirty="0"/>
                        </a:p>
                      </a:txBody>
                      <a:tcPr/>
                    </a:tc>
                    <a:tc>
                      <a:txBody>
                        <a:bodyPr/>
                        <a:lstStyle/>
                        <a:p>
                          <a:r>
                            <a:rPr lang="fi-FI" sz="1600" dirty="0"/>
                            <a:t>+ tyypillisesti alhaiset investointikustannukset</a:t>
                          </a:r>
                        </a:p>
                        <a:p>
                          <a:r>
                            <a:rPr lang="fi-FI" sz="1600" dirty="0"/>
                            <a:t>+ yksinkertainen tekniikka</a:t>
                          </a:r>
                        </a:p>
                        <a:p>
                          <a:r>
                            <a:rPr lang="fi-FI" sz="1600" dirty="0"/>
                            <a:t>+ parantaa prosessin energiatehokkuutta</a:t>
                          </a:r>
                        </a:p>
                      </a:txBody>
                      <a:tcPr/>
                    </a:tc>
                    <a:tc>
                      <a:txBody>
                        <a:bodyPr/>
                        <a:lstStyle/>
                        <a:p>
                          <a:pPr marL="285750" indent="-285750">
                            <a:buFontTx/>
                            <a:buChar char="-"/>
                          </a:pPr>
                          <a:r>
                            <a:rPr lang="fi-FI" sz="1600" dirty="0"/>
                            <a:t>Käytettävissä ainoastaan polttoprosessien yhteydessä -&gt; polttoprosessin tulee sijaita lähellä ylijäämälämmön lähdettä</a:t>
                          </a:r>
                        </a:p>
                        <a:p>
                          <a:pPr marL="285750" indent="-285750">
                            <a:buFontTx/>
                            <a:buChar char="-"/>
                          </a:pPr>
                          <a:r>
                            <a:rPr lang="fi-FI" sz="1600" dirty="0"/>
                            <a:t>Lämmön kysyntä ja ylijäämälämmön tarjonta eivät välttämättä kohtaa</a:t>
                          </a:r>
                        </a:p>
                      </a:txBody>
                      <a:tcPr/>
                    </a:tc>
                    <a:extLst>
                      <a:ext uri="{0D108BD9-81ED-4DB2-BD59-A6C34878D82A}">
                        <a16:rowId xmlns:a16="http://schemas.microsoft.com/office/drawing/2014/main" val="231218723"/>
                      </a:ext>
                    </a:extLst>
                  </a:tr>
                  <a:tr h="370840">
                    <a:tc>
                      <a:txBody>
                        <a:bodyPr/>
                        <a:lstStyle/>
                        <a:p>
                          <a:r>
                            <a:rPr lang="fi-FI" sz="1600" dirty="0" err="1"/>
                            <a:t>Stirling</a:t>
                          </a:r>
                          <a:r>
                            <a:rPr lang="fi-FI" sz="1600" dirty="0"/>
                            <a:t>-moottori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fi-FI" sz="1600" i="1" smtClean="0">
                                  <a:latin typeface="Cambria Math" panose="02040503050406030204" pitchFamily="18" charset="0"/>
                                  <a:ea typeface="Cambria Math" panose="02040503050406030204" pitchFamily="18" charset="0"/>
                                </a:rPr>
                                <m:t>&gt;</m:t>
                              </m:r>
                              <m:r>
                                <a:rPr lang="fi-FI" sz="1600" b="0" i="1" smtClean="0">
                                  <a:latin typeface="Cambria Math" panose="02040503050406030204" pitchFamily="18" charset="0"/>
                                  <a:ea typeface="Cambria Math" panose="02040503050406030204" pitchFamily="18" charset="0"/>
                                </a:rPr>
                                <m:t> </m:t>
                              </m:r>
                            </m:oMath>
                          </a14:m>
                          <a:r>
                            <a:rPr lang="fi-FI" sz="1600" dirty="0"/>
                            <a:t>+ 600 °C</a:t>
                          </a:r>
                        </a:p>
                        <a:p>
                          <a:endParaRPr lang="fi-FI" sz="1600" dirty="0"/>
                        </a:p>
                      </a:txBody>
                      <a:tcPr/>
                    </a:tc>
                    <a:tc>
                      <a:txBody>
                        <a:bodyPr/>
                        <a:lstStyle/>
                        <a:p>
                          <a:r>
                            <a:rPr lang="fi-FI" sz="1600" dirty="0"/>
                            <a:t>+ ylijäämälämpöä voidaan hyödyntää suoraan sähköntuotannossa</a:t>
                          </a:r>
                        </a:p>
                        <a:p>
                          <a:r>
                            <a:rPr lang="fi-FI" sz="1600" dirty="0"/>
                            <a:t>+ kaupallista tekniikkaa</a:t>
                          </a:r>
                        </a:p>
                        <a:p>
                          <a:r>
                            <a:rPr lang="fi-FI" sz="1600" dirty="0"/>
                            <a:t>+ voi ottaa käyttövoimansa käytännössä mistä tahansa lämmönlähteestä</a:t>
                          </a:r>
                        </a:p>
                        <a:p>
                          <a:r>
                            <a:rPr lang="fi-FI" sz="1600" dirty="0"/>
                            <a:t>+ Pitkä huoltoväli  (5 000-15 000h)</a:t>
                          </a:r>
                        </a:p>
                        <a:p>
                          <a:r>
                            <a:rPr lang="fi-FI" sz="1600" dirty="0"/>
                            <a:t>+Hiljainen käyntiääni</a:t>
                          </a:r>
                        </a:p>
                      </a:txBody>
                      <a:tcPr/>
                    </a:tc>
                    <a:tc>
                      <a:txBody>
                        <a:bodyPr/>
                        <a:lstStyle/>
                        <a:p>
                          <a:pPr marL="285750" indent="-285750">
                            <a:buFontTx/>
                            <a:buChar char="-"/>
                          </a:pPr>
                          <a:r>
                            <a:rPr lang="fi-FI" sz="1600" dirty="0"/>
                            <a:t>Kannattavuus</a:t>
                          </a:r>
                        </a:p>
                        <a:p>
                          <a:pPr marL="285750" indent="-285750">
                            <a:buFontTx/>
                            <a:buChar char="-"/>
                          </a:pPr>
                          <a:r>
                            <a:rPr lang="fi-FI" sz="1600" dirty="0"/>
                            <a:t>Isokokoinen tuottamaansa tehoonsa nähden</a:t>
                          </a:r>
                        </a:p>
                        <a:p>
                          <a:pPr marL="285750" indent="-285750">
                            <a:buFontTx/>
                            <a:buChar char="-"/>
                          </a:pPr>
                          <a:r>
                            <a:rPr lang="fi-FI" sz="1600" dirty="0"/>
                            <a:t>Heikko tehon säädettävyys</a:t>
                          </a:r>
                        </a:p>
                        <a:p>
                          <a:pPr marL="285750" indent="-285750">
                            <a:buFontTx/>
                            <a:buChar char="-"/>
                          </a:pPr>
                          <a:r>
                            <a:rPr lang="fi-FI" sz="1600" dirty="0"/>
                            <a:t>Käynnistysaika</a:t>
                          </a:r>
                        </a:p>
                        <a:p>
                          <a:pPr marL="285750" indent="-285750">
                            <a:buFontTx/>
                            <a:buChar char="-"/>
                          </a:pPr>
                          <a:r>
                            <a:rPr lang="fi-FI" sz="1600" dirty="0"/>
                            <a:t>Vaatii korkealämpöistä ylijäämälämpöä</a:t>
                          </a:r>
                        </a:p>
                        <a:p>
                          <a:pPr marL="285750" indent="-285750">
                            <a:buFontTx/>
                            <a:buChar char="-"/>
                          </a:pPr>
                          <a:r>
                            <a:rPr lang="fi-FI" sz="1600" dirty="0"/>
                            <a:t>Sähköntuotannon hyötysuhde on suhteellisen matala</a:t>
                          </a:r>
                        </a:p>
                      </a:txBody>
                      <a:tcPr/>
                    </a:tc>
                    <a:extLst>
                      <a:ext uri="{0D108BD9-81ED-4DB2-BD59-A6C34878D82A}">
                        <a16:rowId xmlns:a16="http://schemas.microsoft.com/office/drawing/2014/main" val="3741839927"/>
                      </a:ext>
                    </a:extLst>
                  </a:tr>
                </a:tbl>
              </a:graphicData>
            </a:graphic>
          </p:graphicFrame>
        </mc:Choice>
        <mc:Fallback xmlns="">
          <p:graphicFrame>
            <p:nvGraphicFramePr>
              <p:cNvPr id="3" name="Table 4">
                <a:extLst>
                  <a:ext uri="{FF2B5EF4-FFF2-40B4-BE49-F238E27FC236}">
                    <a16:creationId xmlns:a16="http://schemas.microsoft.com/office/drawing/2014/main" id="{505B67AD-ACC7-45CB-B49E-B511525FB6D7}"/>
                  </a:ext>
                </a:extLst>
              </p:cNvPr>
              <p:cNvGraphicFramePr>
                <a:graphicFrameLocks noGrp="1"/>
              </p:cNvGraphicFramePr>
              <p:nvPr>
                <p:extLst>
                  <p:ext uri="{D42A27DB-BD31-4B8C-83A1-F6EECF244321}">
                    <p14:modId xmlns:p14="http://schemas.microsoft.com/office/powerpoint/2010/main" val="2414182355"/>
                  </p:ext>
                </p:extLst>
              </p:nvPr>
            </p:nvGraphicFramePr>
            <p:xfrm>
              <a:off x="1059315" y="879667"/>
              <a:ext cx="10515599" cy="5765800"/>
            </p:xfrm>
            <a:graphic>
              <a:graphicData uri="http://schemas.openxmlformats.org/drawingml/2006/table">
                <a:tbl>
                  <a:tblPr firstRow="1" bandRow="1">
                    <a:tableStyleId>{5C22544A-7EE6-4342-B048-85BDC9FD1C3A}</a:tableStyleId>
                  </a:tblPr>
                  <a:tblGrid>
                    <a:gridCol w="1822704">
                      <a:extLst>
                        <a:ext uri="{9D8B030D-6E8A-4147-A177-3AD203B41FA5}">
                          <a16:colId xmlns:a16="http://schemas.microsoft.com/office/drawing/2014/main" val="1507227547"/>
                        </a:ext>
                      </a:extLst>
                    </a:gridCol>
                    <a:gridCol w="1700784">
                      <a:extLst>
                        <a:ext uri="{9D8B030D-6E8A-4147-A177-3AD203B41FA5}">
                          <a16:colId xmlns:a16="http://schemas.microsoft.com/office/drawing/2014/main" val="637901189"/>
                        </a:ext>
                      </a:extLst>
                    </a:gridCol>
                    <a:gridCol w="3410712">
                      <a:extLst>
                        <a:ext uri="{9D8B030D-6E8A-4147-A177-3AD203B41FA5}">
                          <a16:colId xmlns:a16="http://schemas.microsoft.com/office/drawing/2014/main" val="934447468"/>
                        </a:ext>
                      </a:extLst>
                    </a:gridCol>
                    <a:gridCol w="3581399">
                      <a:extLst>
                        <a:ext uri="{9D8B030D-6E8A-4147-A177-3AD203B41FA5}">
                          <a16:colId xmlns:a16="http://schemas.microsoft.com/office/drawing/2014/main" val="1420043044"/>
                        </a:ext>
                      </a:extLst>
                    </a:gridCol>
                  </a:tblGrid>
                  <a:tr h="370840">
                    <a:tc>
                      <a:txBody>
                        <a:bodyPr/>
                        <a:lstStyle/>
                        <a:p>
                          <a:r>
                            <a:rPr lang="fi-FI" dirty="0"/>
                            <a:t>Teknologia</a:t>
                          </a:r>
                        </a:p>
                      </a:txBody>
                      <a:tcPr/>
                    </a:tc>
                    <a:tc>
                      <a:txBody>
                        <a:bodyPr/>
                        <a:lstStyle/>
                        <a:p>
                          <a:r>
                            <a:rPr lang="fi-FI" dirty="0"/>
                            <a:t>Lämpötila</a:t>
                          </a:r>
                        </a:p>
                      </a:txBody>
                      <a:tcPr/>
                    </a:tc>
                    <a:tc>
                      <a:txBody>
                        <a:bodyPr/>
                        <a:lstStyle/>
                        <a:p>
                          <a:r>
                            <a:rPr lang="fi-FI" dirty="0"/>
                            <a:t>Plussat</a:t>
                          </a:r>
                        </a:p>
                      </a:txBody>
                      <a:tcPr/>
                    </a:tc>
                    <a:tc>
                      <a:txBody>
                        <a:bodyPr/>
                        <a:lstStyle/>
                        <a:p>
                          <a:r>
                            <a:rPr lang="fi-FI" dirty="0"/>
                            <a:t>Miinukset</a:t>
                          </a:r>
                        </a:p>
                      </a:txBody>
                      <a:tcPr/>
                    </a:tc>
                    <a:extLst>
                      <a:ext uri="{0D108BD9-81ED-4DB2-BD59-A6C34878D82A}">
                        <a16:rowId xmlns:a16="http://schemas.microsoft.com/office/drawing/2014/main" val="2151823873"/>
                      </a:ext>
                    </a:extLst>
                  </a:tr>
                  <a:tr h="1554480">
                    <a:tc>
                      <a:txBody>
                        <a:bodyPr/>
                        <a:lstStyle/>
                        <a:p>
                          <a:r>
                            <a:rPr lang="fi-FI" sz="1600" dirty="0"/>
                            <a:t>Höyrykattila/</a:t>
                          </a:r>
                        </a:p>
                        <a:p>
                          <a:r>
                            <a:rPr lang="fi-FI" sz="1600" dirty="0"/>
                            <a:t>Jätelämpökattila</a:t>
                          </a:r>
                        </a:p>
                      </a:txBody>
                      <a:tcPr/>
                    </a:tc>
                    <a:tc>
                      <a:txBody>
                        <a:bodyPr/>
                        <a:lstStyle/>
                        <a:p>
                          <a:endParaRPr lang="fi-FI"/>
                        </a:p>
                      </a:txBody>
                      <a:tcPr>
                        <a:blipFill>
                          <a:blip r:embed="rId2"/>
                          <a:stretch>
                            <a:fillRect l="-107527" t="-25882" r="-412903" b="-252157"/>
                          </a:stretch>
                        </a:blipFill>
                      </a:tcPr>
                    </a:tc>
                    <a:tc>
                      <a:txBody>
                        <a:bodyPr/>
                        <a:lstStyle/>
                        <a:p>
                          <a:r>
                            <a:rPr lang="fi-FI" sz="1600" dirty="0"/>
                            <a:t>+ Voidaan hyödyntää keski- ja korkealämpöistä ylijäämälämpöä höyryntuotantoon</a:t>
                          </a:r>
                        </a:p>
                        <a:p>
                          <a:r>
                            <a:rPr lang="fi-FI" sz="1600" dirty="0"/>
                            <a:t>+ Voi parantaa esimerkiksi voimalaitoksen hyötysuhdetta merkittävästi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dirty="0"/>
                            <a:t>- Höyryntuotanto voi vaatia lisäpolttimen tai jälkipolttimen riippuen lämmönlähteen lämpötilasta ja lämpömäärästä</a:t>
                          </a:r>
                        </a:p>
                      </a:txBody>
                      <a:tcPr/>
                    </a:tc>
                    <a:extLst>
                      <a:ext uri="{0D108BD9-81ED-4DB2-BD59-A6C34878D82A}">
                        <a16:rowId xmlns:a16="http://schemas.microsoft.com/office/drawing/2014/main" val="2594488252"/>
                      </a:ext>
                    </a:extLst>
                  </a:tr>
                  <a:tr h="1554480">
                    <a:tc>
                      <a:txBody>
                        <a:bodyPr/>
                        <a:lstStyle/>
                        <a:p>
                          <a:r>
                            <a:rPr lang="fi-FI" sz="1600" dirty="0"/>
                            <a:t>Palamisilman lämmitys</a:t>
                          </a:r>
                        </a:p>
                      </a:txBody>
                      <a:tcPr/>
                    </a:tc>
                    <a:tc>
                      <a:txBody>
                        <a:bodyPr/>
                        <a:lstStyle/>
                        <a:p>
                          <a:endParaRPr lang="fi-FI"/>
                        </a:p>
                      </a:txBody>
                      <a:tcPr>
                        <a:blipFill>
                          <a:blip r:embed="rId2"/>
                          <a:stretch>
                            <a:fillRect l="-107527" t="-125391" r="-412903" b="-151172"/>
                          </a:stretch>
                        </a:blipFill>
                      </a:tcPr>
                    </a:tc>
                    <a:tc>
                      <a:txBody>
                        <a:bodyPr/>
                        <a:lstStyle/>
                        <a:p>
                          <a:r>
                            <a:rPr lang="fi-FI" sz="1600" dirty="0"/>
                            <a:t>+ tyypillisesti alhaiset investointikustannukset</a:t>
                          </a:r>
                        </a:p>
                        <a:p>
                          <a:r>
                            <a:rPr lang="fi-FI" sz="1600" dirty="0"/>
                            <a:t>+ yksinkertainen tekniikka</a:t>
                          </a:r>
                        </a:p>
                        <a:p>
                          <a:r>
                            <a:rPr lang="fi-FI" sz="1600" dirty="0"/>
                            <a:t>+ parantaa prosessin energiatehokkuutta</a:t>
                          </a:r>
                        </a:p>
                      </a:txBody>
                      <a:tcPr/>
                    </a:tc>
                    <a:tc>
                      <a:txBody>
                        <a:bodyPr/>
                        <a:lstStyle/>
                        <a:p>
                          <a:pPr marL="285750" indent="-285750">
                            <a:buFontTx/>
                            <a:buChar char="-"/>
                          </a:pPr>
                          <a:r>
                            <a:rPr lang="fi-FI" sz="1600" dirty="0"/>
                            <a:t>Käytettävissä ainoastaan polttoprosessien yhteydessä -&gt; polttoprosessin tulee sijaita lähellä ylijäämälämmön lähdettä</a:t>
                          </a:r>
                        </a:p>
                        <a:p>
                          <a:pPr marL="285750" indent="-285750">
                            <a:buFontTx/>
                            <a:buChar char="-"/>
                          </a:pPr>
                          <a:r>
                            <a:rPr lang="fi-FI" sz="1600" dirty="0"/>
                            <a:t>Lämmön kysyntä ja ylijäämälämmön tarjonta eivät välttämättä kohtaa</a:t>
                          </a:r>
                        </a:p>
                      </a:txBody>
                      <a:tcPr/>
                    </a:tc>
                    <a:extLst>
                      <a:ext uri="{0D108BD9-81ED-4DB2-BD59-A6C34878D82A}">
                        <a16:rowId xmlns:a16="http://schemas.microsoft.com/office/drawing/2014/main" val="231218723"/>
                      </a:ext>
                    </a:extLst>
                  </a:tr>
                  <a:tr h="2286000">
                    <a:tc>
                      <a:txBody>
                        <a:bodyPr/>
                        <a:lstStyle/>
                        <a:p>
                          <a:r>
                            <a:rPr lang="fi-FI" sz="1600" dirty="0" err="1"/>
                            <a:t>Stirling</a:t>
                          </a:r>
                          <a:r>
                            <a:rPr lang="fi-FI" sz="1600" dirty="0"/>
                            <a:t>-moottori</a:t>
                          </a:r>
                        </a:p>
                      </a:txBody>
                      <a:tcPr/>
                    </a:tc>
                    <a:tc>
                      <a:txBody>
                        <a:bodyPr/>
                        <a:lstStyle/>
                        <a:p>
                          <a:endParaRPr lang="fi-FI"/>
                        </a:p>
                      </a:txBody>
                      <a:tcPr>
                        <a:blipFill>
                          <a:blip r:embed="rId2"/>
                          <a:stretch>
                            <a:fillRect l="-107527" t="-153867" r="-412903" b="-3200"/>
                          </a:stretch>
                        </a:blipFill>
                      </a:tcPr>
                    </a:tc>
                    <a:tc>
                      <a:txBody>
                        <a:bodyPr/>
                        <a:lstStyle/>
                        <a:p>
                          <a:r>
                            <a:rPr lang="fi-FI" sz="1600" dirty="0"/>
                            <a:t>+ ylijäämälämpöä voidaan hyödyntää suoraan sähköntuotannossa</a:t>
                          </a:r>
                        </a:p>
                        <a:p>
                          <a:r>
                            <a:rPr lang="fi-FI" sz="1600" dirty="0"/>
                            <a:t>+ kaupallista tekniikkaa</a:t>
                          </a:r>
                        </a:p>
                        <a:p>
                          <a:r>
                            <a:rPr lang="fi-FI" sz="1600" dirty="0"/>
                            <a:t>+ voi ottaa käyttövoimansa käytännössä mistä tahansa lämmönlähteestä</a:t>
                          </a:r>
                        </a:p>
                        <a:p>
                          <a:r>
                            <a:rPr lang="fi-FI" sz="1600" dirty="0"/>
                            <a:t>+ Pitkä huoltoväli  (5 000-15 000h)</a:t>
                          </a:r>
                        </a:p>
                        <a:p>
                          <a:r>
                            <a:rPr lang="fi-FI" sz="1600" dirty="0"/>
                            <a:t>+Hiljainen käyntiääni</a:t>
                          </a:r>
                        </a:p>
                      </a:txBody>
                      <a:tcPr/>
                    </a:tc>
                    <a:tc>
                      <a:txBody>
                        <a:bodyPr/>
                        <a:lstStyle/>
                        <a:p>
                          <a:pPr marL="285750" indent="-285750">
                            <a:buFontTx/>
                            <a:buChar char="-"/>
                          </a:pPr>
                          <a:r>
                            <a:rPr lang="fi-FI" sz="1600" dirty="0"/>
                            <a:t>Kannattavuus</a:t>
                          </a:r>
                        </a:p>
                        <a:p>
                          <a:pPr marL="285750" indent="-285750">
                            <a:buFontTx/>
                            <a:buChar char="-"/>
                          </a:pPr>
                          <a:r>
                            <a:rPr lang="fi-FI" sz="1600" dirty="0"/>
                            <a:t>Isokokoinen tuottamaansa tehoonsa nähden</a:t>
                          </a:r>
                        </a:p>
                        <a:p>
                          <a:pPr marL="285750" indent="-285750">
                            <a:buFontTx/>
                            <a:buChar char="-"/>
                          </a:pPr>
                          <a:r>
                            <a:rPr lang="fi-FI" sz="1600" dirty="0"/>
                            <a:t>Heikko tehon säädettävyys</a:t>
                          </a:r>
                        </a:p>
                        <a:p>
                          <a:pPr marL="285750" indent="-285750">
                            <a:buFontTx/>
                            <a:buChar char="-"/>
                          </a:pPr>
                          <a:r>
                            <a:rPr lang="fi-FI" sz="1600" dirty="0"/>
                            <a:t>Käynnistysaika</a:t>
                          </a:r>
                        </a:p>
                        <a:p>
                          <a:pPr marL="285750" indent="-285750">
                            <a:buFontTx/>
                            <a:buChar char="-"/>
                          </a:pPr>
                          <a:r>
                            <a:rPr lang="fi-FI" sz="1600" dirty="0"/>
                            <a:t>Vaatii korkealämpöistä ylijäämälämpöä</a:t>
                          </a:r>
                        </a:p>
                        <a:p>
                          <a:pPr marL="285750" indent="-285750">
                            <a:buFontTx/>
                            <a:buChar char="-"/>
                          </a:pPr>
                          <a:r>
                            <a:rPr lang="fi-FI" sz="1600" dirty="0"/>
                            <a:t>Sähköntuotannon hyötysuhde on suhteellisen matala</a:t>
                          </a:r>
                        </a:p>
                      </a:txBody>
                      <a:tcPr/>
                    </a:tc>
                    <a:extLst>
                      <a:ext uri="{0D108BD9-81ED-4DB2-BD59-A6C34878D82A}">
                        <a16:rowId xmlns:a16="http://schemas.microsoft.com/office/drawing/2014/main" val="3741839927"/>
                      </a:ext>
                    </a:extLst>
                  </a:tr>
                </a:tbl>
              </a:graphicData>
            </a:graphic>
          </p:graphicFrame>
        </mc:Fallback>
      </mc:AlternateContent>
    </p:spTree>
    <p:extLst>
      <p:ext uri="{BB962C8B-B14F-4D97-AF65-F5344CB8AC3E}">
        <p14:creationId xmlns:p14="http://schemas.microsoft.com/office/powerpoint/2010/main" val="3463907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indoor, building, kitchen, table&#10;&#10;Description automatically generated">
            <a:extLst>
              <a:ext uri="{FF2B5EF4-FFF2-40B4-BE49-F238E27FC236}">
                <a16:creationId xmlns:a16="http://schemas.microsoft.com/office/drawing/2014/main" id="{48E766FC-101B-4384-9444-84507D19E60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8852" r="18912" b="-1"/>
          <a:stretch/>
        </p:blipFill>
        <p:spPr>
          <a:xfrm>
            <a:off x="5829441" y="10"/>
            <a:ext cx="6394152" cy="6857990"/>
          </a:xfrm>
          <a:prstGeom prst="rect">
            <a:avLst/>
          </a:prstGeom>
        </p:spPr>
      </p:pic>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747508" y="914900"/>
            <a:ext cx="4706803" cy="1464634"/>
          </a:xfrm>
        </p:spPr>
        <p:txBody>
          <a:bodyPr anchor="ctr">
            <a:normAutofit/>
          </a:bodyPr>
          <a:lstStyle/>
          <a:p>
            <a:pPr marL="0" indent="0">
              <a:buNone/>
            </a:pPr>
            <a:r>
              <a:rPr lang="fi-FI" sz="3200" b="1" dirty="0">
                <a:solidFill>
                  <a:srgbClr val="000000"/>
                </a:solidFill>
              </a:rPr>
              <a:t>Teknologiat hukkalämmön hyötykäyttöön</a:t>
            </a:r>
          </a:p>
          <a:p>
            <a:pPr marL="0" indent="0">
              <a:buNone/>
            </a:pPr>
            <a:endParaRPr lang="fi-FI" sz="2000" dirty="0">
              <a:solidFill>
                <a:srgbClr val="000000"/>
              </a:solidFill>
            </a:endParaRPr>
          </a:p>
          <a:p>
            <a:pPr marL="0" indent="0">
              <a:buNone/>
            </a:pPr>
            <a:endParaRPr lang="fi-FI" sz="2000" dirty="0">
              <a:solidFill>
                <a:srgbClr val="000000"/>
              </a:solidFill>
            </a:endParaRPr>
          </a:p>
          <a:p>
            <a:pPr marL="0" indent="0">
              <a:buNone/>
            </a:pPr>
            <a:endParaRPr lang="fi-FI" sz="2000" dirty="0">
              <a:solidFill>
                <a:srgbClr val="000000"/>
              </a:solidFill>
            </a:endParaRPr>
          </a:p>
        </p:txBody>
      </p:sp>
      <p:sp>
        <p:nvSpPr>
          <p:cNvPr id="4" name="Alatunnisteen paikkamerkki 3"/>
          <p:cNvSpPr>
            <a:spLocks noGrp="1"/>
          </p:cNvSpPr>
          <p:nvPr>
            <p:ph type="ftr" sz="quarter" idx="11"/>
          </p:nvPr>
        </p:nvSpPr>
        <p:spPr>
          <a:xfrm>
            <a:off x="805661" y="6223702"/>
            <a:ext cx="6584750" cy="314067"/>
          </a:xfrm>
        </p:spPr>
        <p:txBody>
          <a:bodyPr>
            <a:normAutofit/>
          </a:bodyPr>
          <a:lstStyle/>
          <a:p>
            <a:pPr algn="l">
              <a:spcAft>
                <a:spcPts val="600"/>
              </a:spcAft>
            </a:pPr>
            <a:r>
              <a:rPr lang="fi-FI" sz="1100">
                <a:solidFill>
                  <a:srgbClr val="898989"/>
                </a:solidFill>
              </a:rPr>
              <a:t>kiertotalousamk.fi</a:t>
            </a:r>
          </a:p>
        </p:txBody>
      </p:sp>
      <p:graphicFrame>
        <p:nvGraphicFramePr>
          <p:cNvPr id="27" name="TextBox 1">
            <a:extLst>
              <a:ext uri="{FF2B5EF4-FFF2-40B4-BE49-F238E27FC236}">
                <a16:creationId xmlns:a16="http://schemas.microsoft.com/office/drawing/2014/main" id="{EC59C489-769A-4F97-9AB8-DE01946EC0DA}"/>
              </a:ext>
            </a:extLst>
          </p:cNvPr>
          <p:cNvGraphicFramePr/>
          <p:nvPr/>
        </p:nvGraphicFramePr>
        <p:xfrm>
          <a:off x="945291" y="2263382"/>
          <a:ext cx="9335387" cy="20621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EC0CB1B0-A7C0-4BEA-AEFE-FCD94AFED5DD}"/>
              </a:ext>
            </a:extLst>
          </p:cNvPr>
          <p:cNvSpPr txBox="1"/>
          <p:nvPr/>
        </p:nvSpPr>
        <p:spPr>
          <a:xfrm>
            <a:off x="10073269" y="6353103"/>
            <a:ext cx="2118731" cy="369332"/>
          </a:xfrm>
          <a:prstGeom prst="rect">
            <a:avLst/>
          </a:prstGeom>
          <a:noFill/>
        </p:spPr>
        <p:txBody>
          <a:bodyPr wrap="square" rtlCol="0">
            <a:spAutoFit/>
          </a:bodyPr>
          <a:lstStyle/>
          <a:p>
            <a:r>
              <a:rPr lang="fi-FI" dirty="0">
                <a:solidFill>
                  <a:schemeClr val="bg1"/>
                </a:solidFill>
              </a:rPr>
              <a:t>Kuvituskuva: </a:t>
            </a:r>
            <a:r>
              <a:rPr lang="fi-FI" dirty="0" err="1">
                <a:solidFill>
                  <a:schemeClr val="bg1"/>
                </a:solidFill>
              </a:rPr>
              <a:t>Pixabay</a:t>
            </a:r>
            <a:endParaRPr lang="fi-FI" dirty="0">
              <a:solidFill>
                <a:schemeClr val="bg1"/>
              </a:solidFill>
            </a:endParaRPr>
          </a:p>
        </p:txBody>
      </p:sp>
    </p:spTree>
    <p:extLst>
      <p:ext uri="{BB962C8B-B14F-4D97-AF65-F5344CB8AC3E}">
        <p14:creationId xmlns:p14="http://schemas.microsoft.com/office/powerpoint/2010/main" val="979629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mirror, sitting, metal, side&#10;&#10;Description automatically generated">
            <a:extLst>
              <a:ext uri="{FF2B5EF4-FFF2-40B4-BE49-F238E27FC236}">
                <a16:creationId xmlns:a16="http://schemas.microsoft.com/office/drawing/2014/main" id="{B8C3C592-F9ED-4F37-87E3-DC74CE00CE9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317" r="34446" b="-1"/>
          <a:stretch/>
        </p:blipFill>
        <p:spPr>
          <a:xfrm>
            <a:off x="5797543" y="10"/>
            <a:ext cx="6394152" cy="6857990"/>
          </a:xfrm>
          <a:prstGeom prst="rect">
            <a:avLst/>
          </a:prstGeom>
        </p:spPr>
      </p:pic>
      <p:pic>
        <p:nvPicPr>
          <p:cNvPr id="16" name="Picture 1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805661" y="851989"/>
            <a:ext cx="4706803" cy="1300397"/>
          </a:xfrm>
        </p:spPr>
        <p:txBody>
          <a:bodyPr anchor="ctr">
            <a:normAutofit/>
          </a:bodyPr>
          <a:lstStyle/>
          <a:p>
            <a:pPr marL="0" indent="0">
              <a:buNone/>
            </a:pPr>
            <a:r>
              <a:rPr lang="fi-FI" sz="3200" b="1" dirty="0">
                <a:solidFill>
                  <a:srgbClr val="000000"/>
                </a:solidFill>
              </a:rPr>
              <a:t>Lämpöpumput</a:t>
            </a:r>
          </a:p>
          <a:p>
            <a:pPr marL="0" indent="0">
              <a:buNone/>
            </a:pPr>
            <a:endParaRPr lang="fi-FI" sz="2000" dirty="0">
              <a:solidFill>
                <a:srgbClr val="000000"/>
              </a:solidFill>
            </a:endParaRPr>
          </a:p>
          <a:p>
            <a:pPr marL="0" indent="0">
              <a:buNone/>
            </a:pPr>
            <a:endParaRPr lang="fi-FI" sz="2000" dirty="0">
              <a:solidFill>
                <a:srgbClr val="000000"/>
              </a:solidFill>
            </a:endParaRPr>
          </a:p>
          <a:p>
            <a:pPr marL="0" indent="0">
              <a:buNone/>
            </a:pPr>
            <a:endParaRPr lang="fi-FI" sz="2000" dirty="0">
              <a:solidFill>
                <a:srgbClr val="000000"/>
              </a:solidFill>
            </a:endParaRPr>
          </a:p>
        </p:txBody>
      </p:sp>
      <p:sp>
        <p:nvSpPr>
          <p:cNvPr id="4" name="Alatunnisteen paikkamerkki 3"/>
          <p:cNvSpPr>
            <a:spLocks noGrp="1"/>
          </p:cNvSpPr>
          <p:nvPr>
            <p:ph type="ftr" sz="quarter" idx="11"/>
          </p:nvPr>
        </p:nvSpPr>
        <p:spPr>
          <a:xfrm>
            <a:off x="805661" y="6223702"/>
            <a:ext cx="6584750" cy="314067"/>
          </a:xfrm>
        </p:spPr>
        <p:txBody>
          <a:bodyPr>
            <a:normAutofit/>
          </a:bodyPr>
          <a:lstStyle/>
          <a:p>
            <a:pPr algn="l">
              <a:spcAft>
                <a:spcPts val="600"/>
              </a:spcAft>
            </a:pPr>
            <a:r>
              <a:rPr lang="fi-FI" sz="1100">
                <a:solidFill>
                  <a:srgbClr val="898989"/>
                </a:solidFill>
              </a:rPr>
              <a:t>kiertotalousamk.fi</a:t>
            </a:r>
          </a:p>
        </p:txBody>
      </p:sp>
      <p:sp>
        <p:nvSpPr>
          <p:cNvPr id="2" name="TextBox 1">
            <a:extLst>
              <a:ext uri="{FF2B5EF4-FFF2-40B4-BE49-F238E27FC236}">
                <a16:creationId xmlns:a16="http://schemas.microsoft.com/office/drawing/2014/main" id="{1EC051FD-AE7C-46EB-A4FD-D86D66E2F0F0}"/>
              </a:ext>
            </a:extLst>
          </p:cNvPr>
          <p:cNvSpPr txBox="1"/>
          <p:nvPr/>
        </p:nvSpPr>
        <p:spPr>
          <a:xfrm>
            <a:off x="675695" y="1822419"/>
            <a:ext cx="4667694" cy="3493264"/>
          </a:xfrm>
          <a:prstGeom prst="rect">
            <a:avLst/>
          </a:prstGeom>
          <a:noFill/>
        </p:spPr>
        <p:txBody>
          <a:bodyPr wrap="square" rtlCol="0">
            <a:spAutoFit/>
          </a:bodyPr>
          <a:lstStyle/>
          <a:p>
            <a:pPr>
              <a:spcAft>
                <a:spcPts val="600"/>
              </a:spcAft>
            </a:pPr>
            <a:r>
              <a:rPr lang="fi-FI" sz="2400" dirty="0"/>
              <a:t>Lämpöpumpulla voidaan hyödyntää matalalämpöistä hukkalämpöä, joka muuten päätyisi ympäristöön. Lämpöpumpulla ylijäämälämmön lämpötila nostetaan tasolle,  jolla sitä voidaan hyödyntää teollisuuden prosesseissa tai kaukolämpöverkoissa. </a:t>
            </a:r>
          </a:p>
          <a:p>
            <a:pPr>
              <a:spcAft>
                <a:spcPts val="600"/>
              </a:spcAft>
            </a:pPr>
            <a:endParaRPr lang="fi-FI" sz="2400" dirty="0"/>
          </a:p>
        </p:txBody>
      </p:sp>
      <p:sp>
        <p:nvSpPr>
          <p:cNvPr id="6" name="TextBox 5">
            <a:extLst>
              <a:ext uri="{FF2B5EF4-FFF2-40B4-BE49-F238E27FC236}">
                <a16:creationId xmlns:a16="http://schemas.microsoft.com/office/drawing/2014/main" id="{28036D60-8342-4BFB-A9EA-13506D9C1498}"/>
              </a:ext>
            </a:extLst>
          </p:cNvPr>
          <p:cNvSpPr txBox="1"/>
          <p:nvPr/>
        </p:nvSpPr>
        <p:spPr>
          <a:xfrm>
            <a:off x="5556759" y="6464118"/>
            <a:ext cx="2118731" cy="369332"/>
          </a:xfrm>
          <a:prstGeom prst="rect">
            <a:avLst/>
          </a:prstGeom>
          <a:noFill/>
        </p:spPr>
        <p:txBody>
          <a:bodyPr wrap="square" rtlCol="0">
            <a:spAutoFit/>
          </a:bodyPr>
          <a:lstStyle/>
          <a:p>
            <a:r>
              <a:rPr lang="fi-FI" dirty="0"/>
              <a:t>Kuvituskuva: </a:t>
            </a:r>
            <a:r>
              <a:rPr lang="fi-FI" dirty="0" err="1"/>
              <a:t>Pixabay</a:t>
            </a:r>
            <a:endParaRPr lang="fi-FI" dirty="0"/>
          </a:p>
        </p:txBody>
      </p:sp>
    </p:spTree>
    <p:extLst>
      <p:ext uri="{BB962C8B-B14F-4D97-AF65-F5344CB8AC3E}">
        <p14:creationId xmlns:p14="http://schemas.microsoft.com/office/powerpoint/2010/main" val="3532462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mirror, sitting, metal, side&#10;&#10;Description automatically generated">
            <a:extLst>
              <a:ext uri="{FF2B5EF4-FFF2-40B4-BE49-F238E27FC236}">
                <a16:creationId xmlns:a16="http://schemas.microsoft.com/office/drawing/2014/main" id="{0A9750AA-799E-4ABB-AFD4-217DF19830A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317" r="34446" b="-1"/>
          <a:stretch/>
        </p:blipFill>
        <p:spPr>
          <a:xfrm>
            <a:off x="5797543" y="10"/>
            <a:ext cx="6394152" cy="6857990"/>
          </a:xfrm>
          <a:prstGeom prst="rect">
            <a:avLst/>
          </a:prstGeom>
        </p:spPr>
      </p:pic>
      <p:pic>
        <p:nvPicPr>
          <p:cNvPr id="16" name="Picture 1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720601" y="1043409"/>
            <a:ext cx="4706803" cy="747438"/>
          </a:xfrm>
        </p:spPr>
        <p:txBody>
          <a:bodyPr anchor="ctr">
            <a:normAutofit/>
          </a:bodyPr>
          <a:lstStyle/>
          <a:p>
            <a:pPr marL="0" indent="0">
              <a:buNone/>
            </a:pPr>
            <a:r>
              <a:rPr lang="fi-FI" sz="3200" b="1" dirty="0">
                <a:solidFill>
                  <a:srgbClr val="000000"/>
                </a:solidFill>
              </a:rPr>
              <a:t>Lämpöpumput</a:t>
            </a:r>
          </a:p>
          <a:p>
            <a:pPr marL="0" indent="0">
              <a:buNone/>
            </a:pPr>
            <a:endParaRPr lang="fi-FI" sz="2000" dirty="0">
              <a:solidFill>
                <a:srgbClr val="000000"/>
              </a:solidFill>
            </a:endParaRPr>
          </a:p>
          <a:p>
            <a:pPr marL="0" indent="0">
              <a:buNone/>
            </a:pPr>
            <a:endParaRPr lang="fi-FI" sz="2000" dirty="0">
              <a:solidFill>
                <a:srgbClr val="000000"/>
              </a:solidFill>
            </a:endParaRPr>
          </a:p>
          <a:p>
            <a:pPr marL="0" indent="0">
              <a:buNone/>
            </a:pPr>
            <a:endParaRPr lang="fi-FI" sz="2000" dirty="0">
              <a:solidFill>
                <a:srgbClr val="000000"/>
              </a:solidFill>
            </a:endParaRPr>
          </a:p>
        </p:txBody>
      </p:sp>
      <p:sp>
        <p:nvSpPr>
          <p:cNvPr id="4" name="Alatunnisteen paikkamerkki 3"/>
          <p:cNvSpPr>
            <a:spLocks noGrp="1"/>
          </p:cNvSpPr>
          <p:nvPr>
            <p:ph type="ftr" sz="quarter" idx="11"/>
          </p:nvPr>
        </p:nvSpPr>
        <p:spPr>
          <a:xfrm>
            <a:off x="805661" y="6223702"/>
            <a:ext cx="6584750" cy="314067"/>
          </a:xfrm>
        </p:spPr>
        <p:txBody>
          <a:bodyPr>
            <a:normAutofit/>
          </a:bodyPr>
          <a:lstStyle/>
          <a:p>
            <a:pPr algn="l">
              <a:spcAft>
                <a:spcPts val="600"/>
              </a:spcAft>
            </a:pPr>
            <a:r>
              <a:rPr lang="fi-FI" sz="1100">
                <a:solidFill>
                  <a:srgbClr val="898989"/>
                </a:solidFill>
              </a:rPr>
              <a:t>kiertotalousamk.fi</a:t>
            </a:r>
          </a:p>
        </p:txBody>
      </p:sp>
      <p:sp>
        <p:nvSpPr>
          <p:cNvPr id="2" name="TextBox 1">
            <a:extLst>
              <a:ext uri="{FF2B5EF4-FFF2-40B4-BE49-F238E27FC236}">
                <a16:creationId xmlns:a16="http://schemas.microsoft.com/office/drawing/2014/main" id="{1EC051FD-AE7C-46EB-A4FD-D86D66E2F0F0}"/>
              </a:ext>
            </a:extLst>
          </p:cNvPr>
          <p:cNvSpPr txBox="1"/>
          <p:nvPr/>
        </p:nvSpPr>
        <p:spPr>
          <a:xfrm>
            <a:off x="588335" y="1362931"/>
            <a:ext cx="5121349" cy="3939540"/>
          </a:xfrm>
          <a:prstGeom prst="rect">
            <a:avLst/>
          </a:prstGeom>
          <a:noFill/>
        </p:spPr>
        <p:txBody>
          <a:bodyPr wrap="square" rtlCol="0">
            <a:spAutoFit/>
          </a:bodyPr>
          <a:lstStyle/>
          <a:p>
            <a:pPr>
              <a:spcAft>
                <a:spcPts val="600"/>
              </a:spcAft>
            </a:pPr>
            <a:endParaRPr lang="fi-FI" sz="2400"/>
          </a:p>
          <a:p>
            <a:pPr>
              <a:spcAft>
                <a:spcPts val="600"/>
              </a:spcAft>
            </a:pPr>
            <a:r>
              <a:rPr lang="fi-FI" sz="2400" dirty="0"/>
              <a:t>Lämpötilan ollessa vähintään 55 °C voidaan sitä siirtää</a:t>
            </a:r>
            <a:endParaRPr lang="fi-FI" sz="2400"/>
          </a:p>
          <a:p>
            <a:pPr>
              <a:spcAft>
                <a:spcPts val="600"/>
              </a:spcAft>
            </a:pPr>
            <a:r>
              <a:rPr lang="fi-FI" sz="2400" dirty="0"/>
              <a:t>suoraan lämmönsiirtimellä kaukolämpöverkon paluuveteen. Lämpötilan ollessa alle 55 °C tarvitaan lämpöpumppua ylijäämälämmön hyödyntämiseen, tai vaihtoehtoisesti se voidaan hyödyntää matalalämpöisessä lämpöverkossa. </a:t>
            </a:r>
            <a:endParaRPr lang="fi-FI" sz="2400"/>
          </a:p>
        </p:txBody>
      </p:sp>
      <p:sp>
        <p:nvSpPr>
          <p:cNvPr id="6" name="TextBox 5">
            <a:extLst>
              <a:ext uri="{FF2B5EF4-FFF2-40B4-BE49-F238E27FC236}">
                <a16:creationId xmlns:a16="http://schemas.microsoft.com/office/drawing/2014/main" id="{5FD18350-4105-493D-B95E-8F741CE4C178}"/>
              </a:ext>
            </a:extLst>
          </p:cNvPr>
          <p:cNvSpPr txBox="1"/>
          <p:nvPr/>
        </p:nvSpPr>
        <p:spPr>
          <a:xfrm>
            <a:off x="5524862" y="6358611"/>
            <a:ext cx="2118731" cy="369332"/>
          </a:xfrm>
          <a:prstGeom prst="rect">
            <a:avLst/>
          </a:prstGeom>
          <a:noFill/>
        </p:spPr>
        <p:txBody>
          <a:bodyPr wrap="square" rtlCol="0">
            <a:spAutoFit/>
          </a:bodyPr>
          <a:lstStyle/>
          <a:p>
            <a:r>
              <a:rPr lang="fi-FI" dirty="0"/>
              <a:t>Kuvituskuva: </a:t>
            </a:r>
            <a:r>
              <a:rPr lang="fi-FI" dirty="0" err="1"/>
              <a:t>Pixabay</a:t>
            </a:r>
            <a:endParaRPr lang="fi-FI" dirty="0"/>
          </a:p>
        </p:txBody>
      </p:sp>
    </p:spTree>
    <p:extLst>
      <p:ext uri="{BB962C8B-B14F-4D97-AF65-F5344CB8AC3E}">
        <p14:creationId xmlns:p14="http://schemas.microsoft.com/office/powerpoint/2010/main" val="483039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icture containing building, indoor, metal, large&#10;&#10;Description automatically generated">
            <a:extLst>
              <a:ext uri="{FF2B5EF4-FFF2-40B4-BE49-F238E27FC236}">
                <a16:creationId xmlns:a16="http://schemas.microsoft.com/office/drawing/2014/main" id="{C37F29ED-79BC-4540-A9E4-AD3FB5D351C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5695" r="14378"/>
          <a:stretch/>
        </p:blipFill>
        <p:spPr>
          <a:xfrm>
            <a:off x="5797543" y="10"/>
            <a:ext cx="6394152" cy="6857990"/>
          </a:xfrm>
          <a:prstGeom prst="rect">
            <a:avLst/>
          </a:prstGeom>
        </p:spPr>
      </p:pic>
      <p:pic>
        <p:nvPicPr>
          <p:cNvPr id="16" name="Picture 1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804692" y="422510"/>
            <a:ext cx="4706803" cy="1768229"/>
          </a:xfrm>
        </p:spPr>
        <p:txBody>
          <a:bodyPr anchor="ctr">
            <a:normAutofit/>
          </a:bodyPr>
          <a:lstStyle/>
          <a:p>
            <a:pPr marL="0" indent="0">
              <a:buNone/>
            </a:pPr>
            <a:r>
              <a:rPr lang="fi-FI" sz="3200" b="1" dirty="0">
                <a:solidFill>
                  <a:srgbClr val="000000"/>
                </a:solidFill>
              </a:rPr>
              <a:t>ORC-prosessilaitos </a:t>
            </a:r>
          </a:p>
          <a:p>
            <a:pPr marL="0" indent="0">
              <a:buNone/>
            </a:pPr>
            <a:endParaRPr lang="fi-FI" sz="2000" dirty="0">
              <a:solidFill>
                <a:srgbClr val="000000"/>
              </a:solidFill>
            </a:endParaRPr>
          </a:p>
          <a:p>
            <a:pPr marL="0" indent="0">
              <a:buNone/>
            </a:pPr>
            <a:endParaRPr lang="fi-FI" sz="2000" dirty="0">
              <a:solidFill>
                <a:srgbClr val="000000"/>
              </a:solidFill>
            </a:endParaRPr>
          </a:p>
          <a:p>
            <a:pPr marL="0" indent="0">
              <a:buNone/>
            </a:pPr>
            <a:endParaRPr lang="fi-FI" sz="2000" dirty="0">
              <a:solidFill>
                <a:srgbClr val="000000"/>
              </a:solidFill>
            </a:endParaRPr>
          </a:p>
        </p:txBody>
      </p:sp>
      <p:sp>
        <p:nvSpPr>
          <p:cNvPr id="4" name="Alatunnisteen paikkamerkki 3"/>
          <p:cNvSpPr>
            <a:spLocks noGrp="1"/>
          </p:cNvSpPr>
          <p:nvPr>
            <p:ph type="ftr" sz="quarter" idx="11"/>
          </p:nvPr>
        </p:nvSpPr>
        <p:spPr>
          <a:xfrm>
            <a:off x="805661" y="6223702"/>
            <a:ext cx="6584750" cy="314067"/>
          </a:xfrm>
        </p:spPr>
        <p:txBody>
          <a:bodyPr>
            <a:normAutofit/>
          </a:bodyPr>
          <a:lstStyle/>
          <a:p>
            <a:pPr algn="l">
              <a:spcAft>
                <a:spcPts val="600"/>
              </a:spcAft>
            </a:pPr>
            <a:r>
              <a:rPr lang="fi-FI" sz="1100" dirty="0">
                <a:solidFill>
                  <a:srgbClr val="898989"/>
                </a:solidFill>
              </a:rPr>
              <a:t>kiertotalousamk.fi</a:t>
            </a:r>
          </a:p>
        </p:txBody>
      </p:sp>
      <p:sp>
        <p:nvSpPr>
          <p:cNvPr id="2" name="TextBox 1">
            <a:extLst>
              <a:ext uri="{FF2B5EF4-FFF2-40B4-BE49-F238E27FC236}">
                <a16:creationId xmlns:a16="http://schemas.microsoft.com/office/drawing/2014/main" id="{1EC051FD-AE7C-46EB-A4FD-D86D66E2F0F0}"/>
              </a:ext>
            </a:extLst>
          </p:cNvPr>
          <p:cNvSpPr txBox="1"/>
          <p:nvPr/>
        </p:nvSpPr>
        <p:spPr>
          <a:xfrm>
            <a:off x="804387" y="1720840"/>
            <a:ext cx="4182283" cy="4462760"/>
          </a:xfrm>
          <a:prstGeom prst="rect">
            <a:avLst/>
          </a:prstGeom>
          <a:noFill/>
        </p:spPr>
        <p:txBody>
          <a:bodyPr wrap="square" rtlCol="0">
            <a:spAutoFit/>
          </a:bodyPr>
          <a:lstStyle/>
          <a:p>
            <a:pPr>
              <a:spcAft>
                <a:spcPts val="600"/>
              </a:spcAft>
            </a:pPr>
            <a:r>
              <a:rPr lang="fi-FI" sz="2400" dirty="0"/>
              <a:t>ORC-prosessi (</a:t>
            </a:r>
            <a:r>
              <a:rPr lang="fi-FI" sz="2400" dirty="0" err="1"/>
              <a:t>Organic</a:t>
            </a:r>
            <a:r>
              <a:rPr lang="fi-FI" sz="2400" dirty="0"/>
              <a:t> </a:t>
            </a:r>
            <a:r>
              <a:rPr lang="fi-FI" sz="2400" dirty="0" err="1"/>
              <a:t>Rankine</a:t>
            </a:r>
            <a:r>
              <a:rPr lang="fi-FI" sz="2400" dirty="0"/>
              <a:t> </a:t>
            </a:r>
            <a:r>
              <a:rPr lang="fi-FI" sz="2400" dirty="0" err="1"/>
              <a:t>Cycle</a:t>
            </a:r>
            <a:r>
              <a:rPr lang="fi-FI" sz="2400" dirty="0"/>
              <a:t>) on orgaanisten kiertoaineiden käyttöön perustuva lämmöntalteenottoratkaisu, jolla mekaanisella menetelmällä tuotetaan sähköä.</a:t>
            </a:r>
          </a:p>
          <a:p>
            <a:pPr>
              <a:spcAft>
                <a:spcPts val="600"/>
              </a:spcAft>
            </a:pPr>
            <a:endParaRPr lang="fi-FI" sz="2400" dirty="0"/>
          </a:p>
          <a:p>
            <a:pPr>
              <a:spcAft>
                <a:spcPts val="600"/>
              </a:spcAft>
            </a:pPr>
            <a:endParaRPr lang="fi-FI" sz="2400" dirty="0"/>
          </a:p>
          <a:p>
            <a:pPr>
              <a:spcAft>
                <a:spcPts val="600"/>
              </a:spcAft>
            </a:pPr>
            <a:endParaRPr lang="fi-FI" sz="2400" dirty="0"/>
          </a:p>
          <a:p>
            <a:pPr>
              <a:spcAft>
                <a:spcPts val="600"/>
              </a:spcAft>
            </a:pPr>
            <a:endParaRPr lang="fi-FI" sz="2400" dirty="0"/>
          </a:p>
        </p:txBody>
      </p:sp>
      <p:sp>
        <p:nvSpPr>
          <p:cNvPr id="10" name="TextBox 9">
            <a:extLst>
              <a:ext uri="{FF2B5EF4-FFF2-40B4-BE49-F238E27FC236}">
                <a16:creationId xmlns:a16="http://schemas.microsoft.com/office/drawing/2014/main" id="{3D51F695-27BA-4CD9-9E09-5303A914A21B}"/>
              </a:ext>
            </a:extLst>
          </p:cNvPr>
          <p:cNvSpPr txBox="1"/>
          <p:nvPr/>
        </p:nvSpPr>
        <p:spPr>
          <a:xfrm>
            <a:off x="5557728" y="6393205"/>
            <a:ext cx="2118731" cy="369332"/>
          </a:xfrm>
          <a:prstGeom prst="rect">
            <a:avLst/>
          </a:prstGeom>
          <a:noFill/>
        </p:spPr>
        <p:txBody>
          <a:bodyPr wrap="square" rtlCol="0">
            <a:spAutoFit/>
          </a:bodyPr>
          <a:lstStyle/>
          <a:p>
            <a:r>
              <a:rPr lang="fi-FI" dirty="0"/>
              <a:t>Kuvituskuva: </a:t>
            </a:r>
            <a:r>
              <a:rPr lang="fi-FI" dirty="0" err="1"/>
              <a:t>Pixabay</a:t>
            </a:r>
            <a:endParaRPr lang="fi-FI" dirty="0"/>
          </a:p>
        </p:txBody>
      </p:sp>
    </p:spTree>
    <p:extLst>
      <p:ext uri="{BB962C8B-B14F-4D97-AF65-F5344CB8AC3E}">
        <p14:creationId xmlns:p14="http://schemas.microsoft.com/office/powerpoint/2010/main" val="2569194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louds in the sky on a cloudy day&#10;&#10;Description automatically generated">
            <a:extLst>
              <a:ext uri="{FF2B5EF4-FFF2-40B4-BE49-F238E27FC236}">
                <a16:creationId xmlns:a16="http://schemas.microsoft.com/office/drawing/2014/main" id="{FD61AA57-B983-4114-BC9D-01E0F5D942E4}"/>
              </a:ext>
            </a:extLst>
          </p:cNvPr>
          <p:cNvPicPr>
            <a:picLocks noChangeAspect="1"/>
          </p:cNvPicPr>
          <p:nvPr/>
        </p:nvPicPr>
        <p:blipFill rotWithShape="1">
          <a:blip r:embed="rId3">
            <a:extLst>
              <a:ext uri="{28A0092B-C50C-407E-A947-70E740481C1C}">
                <a14:useLocalDpi xmlns:a14="http://schemas.microsoft.com/office/drawing/2010/main" val="0"/>
              </a:ext>
            </a:extLst>
          </a:blip>
          <a:srcRect l="2701" t="9091" r="20597"/>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p:cNvSpPr>
            <a:spLocks noGrp="1"/>
          </p:cNvSpPr>
          <p:nvPr>
            <p:ph type="title"/>
          </p:nvPr>
        </p:nvSpPr>
        <p:spPr>
          <a:xfrm>
            <a:off x="371094" y="1161288"/>
            <a:ext cx="3438144" cy="1124712"/>
          </a:xfrm>
        </p:spPr>
        <p:txBody>
          <a:bodyPr vert="horz" lIns="91440" tIns="45720" rIns="91440" bIns="45720" rtlCol="0" anchor="b">
            <a:normAutofit/>
          </a:bodyPr>
          <a:lstStyle/>
          <a:p>
            <a:r>
              <a:rPr lang="en-US" sz="3200" b="1" dirty="0" err="1">
                <a:latin typeface="+mj-lt"/>
                <a:ea typeface="+mj-ea"/>
                <a:cs typeface="+mj-cs"/>
              </a:rPr>
              <a:t>Sekundäärienergia</a:t>
            </a:r>
            <a:endParaRPr lang="en-US" sz="3200" b="1" dirty="0">
              <a:latin typeface="+mj-lt"/>
              <a:ea typeface="+mj-ea"/>
              <a:cs typeface="+mj-cs"/>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isällön paikkamerkki 3"/>
          <p:cNvSpPr>
            <a:spLocks noGrp="1"/>
          </p:cNvSpPr>
          <p:nvPr>
            <p:ph sz="half" idx="2"/>
          </p:nvPr>
        </p:nvSpPr>
        <p:spPr>
          <a:xfrm>
            <a:off x="371094" y="2718053"/>
            <a:ext cx="5875470" cy="3501771"/>
          </a:xfrm>
        </p:spPr>
        <p:txBody>
          <a:bodyPr vert="horz" lIns="91440" tIns="45720" rIns="91440" bIns="45720" rtlCol="0" anchor="t">
            <a:normAutofit/>
          </a:bodyPr>
          <a:lstStyle/>
          <a:p>
            <a:pPr marL="414338"/>
            <a:r>
              <a:rPr lang="en-US" sz="2000" dirty="0" err="1"/>
              <a:t>Ensisijainen</a:t>
            </a:r>
            <a:r>
              <a:rPr lang="en-US" sz="2000" dirty="0"/>
              <a:t> tapa </a:t>
            </a:r>
            <a:r>
              <a:rPr lang="en-US" sz="2000" dirty="0" err="1"/>
              <a:t>parantaa</a:t>
            </a:r>
            <a:r>
              <a:rPr lang="en-US" sz="2000" dirty="0"/>
              <a:t> </a:t>
            </a:r>
            <a:r>
              <a:rPr lang="en-US" sz="2000" dirty="0" err="1"/>
              <a:t>energiatehokkuutta</a:t>
            </a:r>
            <a:r>
              <a:rPr lang="en-US" sz="2000" dirty="0"/>
              <a:t> on </a:t>
            </a:r>
            <a:r>
              <a:rPr lang="en-US" sz="2000" dirty="0" err="1"/>
              <a:t>sekundäärienergian</a:t>
            </a:r>
            <a:r>
              <a:rPr lang="en-US" sz="2000" dirty="0"/>
              <a:t> </a:t>
            </a:r>
            <a:r>
              <a:rPr lang="en-US" sz="2000" dirty="0" err="1"/>
              <a:t>hyödyntäminen</a:t>
            </a:r>
            <a:r>
              <a:rPr lang="en-US" sz="2000" dirty="0"/>
              <a:t> </a:t>
            </a:r>
            <a:r>
              <a:rPr lang="en-US" sz="2000" dirty="0" err="1"/>
              <a:t>tuotantolaitoksen</a:t>
            </a:r>
            <a:r>
              <a:rPr lang="en-US" sz="2000" dirty="0"/>
              <a:t> </a:t>
            </a:r>
            <a:r>
              <a:rPr lang="en-US" sz="2000" dirty="0" err="1"/>
              <a:t>omissa</a:t>
            </a:r>
            <a:r>
              <a:rPr lang="en-US" sz="2000" dirty="0"/>
              <a:t> </a:t>
            </a:r>
            <a:r>
              <a:rPr lang="en-US" sz="2000" dirty="0" err="1"/>
              <a:t>prosesseissa</a:t>
            </a:r>
            <a:r>
              <a:rPr lang="en-US" sz="2000" dirty="0"/>
              <a:t>.</a:t>
            </a:r>
          </a:p>
          <a:p>
            <a:pPr marL="128588"/>
            <a:endParaRPr lang="en-US" sz="2000" dirty="0"/>
          </a:p>
          <a:p>
            <a:pPr marL="414338"/>
            <a:r>
              <a:rPr lang="en-US" sz="2000" dirty="0" err="1"/>
              <a:t>Sekundäärilämpö</a:t>
            </a:r>
            <a:r>
              <a:rPr lang="en-US" sz="2000" dirty="0"/>
              <a:t> on </a:t>
            </a:r>
            <a:r>
              <a:rPr lang="en-US" sz="2000" dirty="0" err="1"/>
              <a:t>taloudellisinta</a:t>
            </a:r>
            <a:r>
              <a:rPr lang="en-US" sz="2000" dirty="0"/>
              <a:t> </a:t>
            </a:r>
            <a:r>
              <a:rPr lang="en-US" sz="2000" dirty="0" err="1"/>
              <a:t>hyödyntää</a:t>
            </a:r>
            <a:r>
              <a:rPr lang="en-US" sz="2000" dirty="0"/>
              <a:t> </a:t>
            </a:r>
            <a:r>
              <a:rPr lang="en-US" sz="2000" dirty="0" err="1"/>
              <a:t>samassa</a:t>
            </a:r>
            <a:r>
              <a:rPr lang="en-US" sz="2000" dirty="0"/>
              <a:t> </a:t>
            </a:r>
            <a:r>
              <a:rPr lang="en-US" sz="2000" dirty="0" err="1"/>
              <a:t>prosessissa</a:t>
            </a:r>
            <a:r>
              <a:rPr lang="en-US" sz="2000" dirty="0"/>
              <a:t>, </a:t>
            </a:r>
            <a:r>
              <a:rPr lang="en-US" sz="2000" dirty="0" err="1"/>
              <a:t>jossa</a:t>
            </a:r>
            <a:r>
              <a:rPr lang="en-US" sz="2000" dirty="0"/>
              <a:t> se </a:t>
            </a:r>
            <a:r>
              <a:rPr lang="en-US" sz="2000" dirty="0" err="1"/>
              <a:t>syntyy</a:t>
            </a:r>
            <a:r>
              <a:rPr lang="en-US" sz="2000" dirty="0"/>
              <a:t>. </a:t>
            </a:r>
            <a:r>
              <a:rPr lang="en-US" sz="2000" dirty="0" err="1"/>
              <a:t>Tällöin</a:t>
            </a:r>
            <a:r>
              <a:rPr lang="en-US" sz="2000" dirty="0"/>
              <a:t> </a:t>
            </a:r>
            <a:r>
              <a:rPr lang="en-US" sz="2000" dirty="0" err="1"/>
              <a:t>lämmön</a:t>
            </a:r>
            <a:r>
              <a:rPr lang="en-US" sz="2000" dirty="0"/>
              <a:t> </a:t>
            </a:r>
            <a:r>
              <a:rPr lang="en-US" sz="2000" dirty="0" err="1"/>
              <a:t>syntyminen</a:t>
            </a:r>
            <a:r>
              <a:rPr lang="en-US" sz="2000" dirty="0"/>
              <a:t> ja </a:t>
            </a:r>
            <a:r>
              <a:rPr lang="en-US" sz="2000" dirty="0" err="1"/>
              <a:t>käyttö</a:t>
            </a:r>
            <a:r>
              <a:rPr lang="en-US" sz="2000" dirty="0"/>
              <a:t> </a:t>
            </a:r>
            <a:r>
              <a:rPr lang="en-US" sz="2000" dirty="0" err="1"/>
              <a:t>ovat</a:t>
            </a:r>
            <a:r>
              <a:rPr lang="en-US" sz="2000" dirty="0"/>
              <a:t> </a:t>
            </a:r>
            <a:r>
              <a:rPr lang="en-US" sz="2000" dirty="0" err="1"/>
              <a:t>samanaikaisia</a:t>
            </a:r>
            <a:r>
              <a:rPr lang="en-US" sz="2000" dirty="0"/>
              <a:t> ja </a:t>
            </a:r>
            <a:r>
              <a:rPr lang="en-US" sz="2000" dirty="0" err="1"/>
              <a:t>lähellä</a:t>
            </a:r>
            <a:r>
              <a:rPr lang="en-US" sz="2000" dirty="0"/>
              <a:t> </a:t>
            </a:r>
            <a:r>
              <a:rPr lang="en-US" sz="2000" dirty="0" err="1"/>
              <a:t>toisiaan</a:t>
            </a:r>
            <a:r>
              <a:rPr lang="en-US" sz="2000" dirty="0"/>
              <a:t>, </a:t>
            </a:r>
            <a:r>
              <a:rPr lang="en-US" sz="2000" dirty="0" err="1"/>
              <a:t>jolloin</a:t>
            </a:r>
            <a:r>
              <a:rPr lang="en-US" sz="2000" dirty="0"/>
              <a:t> </a:t>
            </a:r>
            <a:r>
              <a:rPr lang="en-US" sz="2000" dirty="0" err="1"/>
              <a:t>hyödyntämisaste</a:t>
            </a:r>
            <a:r>
              <a:rPr lang="en-US" sz="2000" dirty="0"/>
              <a:t> on </a:t>
            </a:r>
            <a:r>
              <a:rPr lang="en-US" sz="2000" dirty="0" err="1"/>
              <a:t>korkea</a:t>
            </a:r>
            <a:r>
              <a:rPr lang="en-US" sz="2000" dirty="0"/>
              <a:t> ja </a:t>
            </a:r>
            <a:r>
              <a:rPr lang="en-US" sz="2000" dirty="0" err="1"/>
              <a:t>investoinnit</a:t>
            </a:r>
            <a:r>
              <a:rPr lang="en-US" sz="2000" dirty="0"/>
              <a:t> </a:t>
            </a:r>
            <a:r>
              <a:rPr lang="en-US" sz="2000" dirty="0" err="1"/>
              <a:t>ovat</a:t>
            </a:r>
            <a:r>
              <a:rPr lang="en-US" sz="2000" dirty="0"/>
              <a:t> </a:t>
            </a:r>
            <a:r>
              <a:rPr lang="en-US" sz="2000" dirty="0" err="1"/>
              <a:t>mahdollisimman</a:t>
            </a:r>
            <a:r>
              <a:rPr lang="en-US" sz="2000" dirty="0"/>
              <a:t> </a:t>
            </a:r>
            <a:r>
              <a:rPr lang="en-US" sz="2000" dirty="0" err="1"/>
              <a:t>pienet</a:t>
            </a:r>
            <a:r>
              <a:rPr lang="en-US" sz="2000" dirty="0"/>
              <a:t>. </a:t>
            </a:r>
          </a:p>
          <a:p>
            <a:pPr marL="357188"/>
            <a:endParaRPr lang="en-US" sz="1400" dirty="0"/>
          </a:p>
          <a:p>
            <a:pPr marL="357188"/>
            <a:endParaRPr lang="en-US" sz="1400" dirty="0"/>
          </a:p>
          <a:p>
            <a:pPr marL="357188"/>
            <a:endParaRPr lang="en-US" sz="1400" dirty="0"/>
          </a:p>
        </p:txBody>
      </p:sp>
      <p:sp>
        <p:nvSpPr>
          <p:cNvPr id="5" name="Alatunnisteen paikkamerkki 4"/>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schemeClr val="tx1">
                    <a:lumMod val="50000"/>
                    <a:lumOff val="50000"/>
                  </a:schemeClr>
                </a:solidFill>
                <a:latin typeface="Calibri" panose="020F0502020204030204"/>
                <a:ea typeface="+mn-ea"/>
                <a:cs typeface="+mn-cs"/>
              </a:rPr>
              <a:t>kiertotalousamk.fi</a:t>
            </a:r>
          </a:p>
        </p:txBody>
      </p:sp>
      <p:sp>
        <p:nvSpPr>
          <p:cNvPr id="8" name="TextBox 7">
            <a:extLst>
              <a:ext uri="{FF2B5EF4-FFF2-40B4-BE49-F238E27FC236}">
                <a16:creationId xmlns:a16="http://schemas.microsoft.com/office/drawing/2014/main" id="{20C5533F-05DA-4894-BF23-309ED5EB7163}"/>
              </a:ext>
            </a:extLst>
          </p:cNvPr>
          <p:cNvSpPr txBox="1"/>
          <p:nvPr/>
        </p:nvSpPr>
        <p:spPr>
          <a:xfrm>
            <a:off x="9960322" y="6415810"/>
            <a:ext cx="2118731" cy="369332"/>
          </a:xfrm>
          <a:prstGeom prst="rect">
            <a:avLst/>
          </a:prstGeom>
          <a:noFill/>
        </p:spPr>
        <p:txBody>
          <a:bodyPr wrap="square" rtlCol="0">
            <a:spAutoFit/>
          </a:bodyPr>
          <a:lstStyle/>
          <a:p>
            <a:r>
              <a:rPr lang="fi-FI" dirty="0">
                <a:solidFill>
                  <a:schemeClr val="bg1"/>
                </a:solidFill>
              </a:rPr>
              <a:t>Kuvituskuva: </a:t>
            </a:r>
            <a:r>
              <a:rPr lang="fi-FI" dirty="0" err="1">
                <a:solidFill>
                  <a:schemeClr val="bg1"/>
                </a:solidFill>
              </a:rPr>
              <a:t>Pixabay</a:t>
            </a:r>
            <a:endParaRPr lang="fi-FI" dirty="0">
              <a:solidFill>
                <a:schemeClr val="bg1"/>
              </a:solidFill>
            </a:endParaRPr>
          </a:p>
        </p:txBody>
      </p:sp>
    </p:spTree>
    <p:extLst>
      <p:ext uri="{BB962C8B-B14F-4D97-AF65-F5344CB8AC3E}">
        <p14:creationId xmlns:p14="http://schemas.microsoft.com/office/powerpoint/2010/main" val="2037685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1241513" y="348867"/>
            <a:ext cx="9244425" cy="520596"/>
          </a:xfrm>
        </p:spPr>
        <p:txBody>
          <a:bodyPr>
            <a:normAutofit lnSpcReduction="10000"/>
          </a:bodyPr>
          <a:lstStyle/>
          <a:p>
            <a:pPr marL="0" indent="0">
              <a:buNone/>
            </a:pPr>
            <a:r>
              <a:rPr lang="fi-FI" sz="3200" b="1" dirty="0"/>
              <a:t>ORC-prosessilaitos</a:t>
            </a:r>
            <a:r>
              <a:rPr lang="fi-FI" sz="3200" dirty="0"/>
              <a:t> </a:t>
            </a:r>
          </a:p>
          <a:p>
            <a:pPr marL="0" indent="0">
              <a:buNone/>
            </a:pPr>
            <a:endParaRPr lang="fi-FI" sz="1800" dirty="0"/>
          </a:p>
          <a:p>
            <a:pPr marL="0" indent="0">
              <a:buNone/>
            </a:pPr>
            <a:endParaRPr lang="fi-FI" sz="2000" dirty="0"/>
          </a:p>
          <a:p>
            <a:pPr marL="0" indent="0">
              <a:buNone/>
            </a:pPr>
            <a:endParaRPr lang="fi-FI" sz="2000" dirty="0"/>
          </a:p>
        </p:txBody>
      </p:sp>
      <p:sp>
        <p:nvSpPr>
          <p:cNvPr id="4" name="Alatunnisteen paikkamerkki 3"/>
          <p:cNvSpPr>
            <a:spLocks noGrp="1"/>
          </p:cNvSpPr>
          <p:nvPr>
            <p:ph type="ftr" sz="quarter" idx="11"/>
          </p:nvPr>
        </p:nvSpPr>
        <p:spPr>
          <a:xfrm>
            <a:off x="2508867" y="6164872"/>
            <a:ext cx="4114800" cy="365125"/>
          </a:xfrm>
        </p:spPr>
        <p:txBody>
          <a:bodyPr>
            <a:normAutofit/>
          </a:bodyPr>
          <a:lstStyle/>
          <a:p>
            <a:pPr algn="l">
              <a:spcAft>
                <a:spcPts val="600"/>
              </a:spcAft>
            </a:pPr>
            <a:r>
              <a:rPr lang="fi-FI" dirty="0"/>
              <a:t>kiertotalousamk.fi</a:t>
            </a:r>
          </a:p>
        </p:txBody>
      </p:sp>
      <p:sp>
        <p:nvSpPr>
          <p:cNvPr id="3" name="TextBox 2">
            <a:extLst>
              <a:ext uri="{FF2B5EF4-FFF2-40B4-BE49-F238E27FC236}">
                <a16:creationId xmlns:a16="http://schemas.microsoft.com/office/drawing/2014/main" id="{E88D1549-22F6-45CF-BF84-613216D99BCE}"/>
              </a:ext>
            </a:extLst>
          </p:cNvPr>
          <p:cNvSpPr txBox="1"/>
          <p:nvPr/>
        </p:nvSpPr>
        <p:spPr>
          <a:xfrm>
            <a:off x="1374473" y="4543428"/>
            <a:ext cx="7725747" cy="646331"/>
          </a:xfrm>
          <a:prstGeom prst="rect">
            <a:avLst/>
          </a:prstGeom>
          <a:noFill/>
        </p:spPr>
        <p:txBody>
          <a:bodyPr wrap="square" rtlCol="0">
            <a:spAutoFit/>
          </a:bodyPr>
          <a:lstStyle/>
          <a:p>
            <a:r>
              <a:rPr lang="fi-FI" dirty="0"/>
              <a:t>Tehtävä: Etsi ORC-prosessilaitoksen valmistajia ja toiminnassa olevia laitoksia. Mikä on nykyisten ORC-laitosten sähköntuotannon teho?</a:t>
            </a:r>
          </a:p>
        </p:txBody>
      </p:sp>
      <p:sp>
        <p:nvSpPr>
          <p:cNvPr id="5" name="TextBox 4">
            <a:extLst>
              <a:ext uri="{FF2B5EF4-FFF2-40B4-BE49-F238E27FC236}">
                <a16:creationId xmlns:a16="http://schemas.microsoft.com/office/drawing/2014/main" id="{10DEE674-9F06-4A1C-879A-EF5E5B0A0276}"/>
              </a:ext>
            </a:extLst>
          </p:cNvPr>
          <p:cNvSpPr txBox="1"/>
          <p:nvPr/>
        </p:nvSpPr>
        <p:spPr>
          <a:xfrm>
            <a:off x="1241513" y="1294151"/>
            <a:ext cx="9708973" cy="1754326"/>
          </a:xfrm>
          <a:prstGeom prst="rect">
            <a:avLst/>
          </a:prstGeom>
          <a:noFill/>
        </p:spPr>
        <p:txBody>
          <a:bodyPr wrap="square" rtlCol="0">
            <a:spAutoFit/>
          </a:bodyPr>
          <a:lstStyle/>
          <a:p>
            <a:r>
              <a:rPr lang="fi-FI" sz="2400" dirty="0"/>
              <a:t>Prosessin komponentteja ovat höyrystin, turbiini, lauhdutin, nesteytyneen kiertoaineen syöttöpumppu, putkisto sekä generaattori. ORC -prosessin suljetussa kierrossa orgaaninen aine saadaan höyrystymään lämmön avulla. ORC -menetelmällä on mahdollista hyödyntää 55 - 300 °C :n lämpötiloja </a:t>
            </a:r>
          </a:p>
          <a:p>
            <a:endParaRPr lang="fi-FI" sz="1200" dirty="0"/>
          </a:p>
        </p:txBody>
      </p:sp>
      <p:sp>
        <p:nvSpPr>
          <p:cNvPr id="8" name="Rectangle 7">
            <a:extLst>
              <a:ext uri="{FF2B5EF4-FFF2-40B4-BE49-F238E27FC236}">
                <a16:creationId xmlns:a16="http://schemas.microsoft.com/office/drawing/2014/main" id="{9E3AE358-2479-4651-9DBA-53894058779D}"/>
              </a:ext>
            </a:extLst>
          </p:cNvPr>
          <p:cNvSpPr/>
          <p:nvPr/>
        </p:nvSpPr>
        <p:spPr>
          <a:xfrm>
            <a:off x="1480798" y="3568316"/>
            <a:ext cx="4722575" cy="646331"/>
          </a:xfrm>
          <a:prstGeom prst="rect">
            <a:avLst/>
          </a:prstGeom>
        </p:spPr>
        <p:txBody>
          <a:bodyPr wrap="none">
            <a:spAutoFit/>
          </a:bodyPr>
          <a:lstStyle/>
          <a:p>
            <a:r>
              <a:rPr lang="fi-FI" dirty="0">
                <a:hlinkClick r:id="rId3"/>
              </a:rPr>
              <a:t>https://www.youtube.com/watch?v=XifXl1EsdSc</a:t>
            </a:r>
            <a:endParaRPr lang="fi-FI" dirty="0"/>
          </a:p>
          <a:p>
            <a:endParaRPr lang="fi-FI" dirty="0"/>
          </a:p>
        </p:txBody>
      </p:sp>
    </p:spTree>
    <p:extLst>
      <p:ext uri="{BB962C8B-B14F-4D97-AF65-F5344CB8AC3E}">
        <p14:creationId xmlns:p14="http://schemas.microsoft.com/office/powerpoint/2010/main" val="2981536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n engine&#10;&#10;Description automatically generated">
            <a:extLst>
              <a:ext uri="{FF2B5EF4-FFF2-40B4-BE49-F238E27FC236}">
                <a16:creationId xmlns:a16="http://schemas.microsoft.com/office/drawing/2014/main" id="{8D07AE43-6141-4AC5-9663-35D115B86D22}"/>
              </a:ext>
            </a:extLst>
          </p:cNvPr>
          <p:cNvPicPr>
            <a:picLocks noChangeAspect="1"/>
          </p:cNvPicPr>
          <p:nvPr/>
        </p:nvPicPr>
        <p:blipFill rotWithShape="1">
          <a:blip r:embed="rId3">
            <a:extLst>
              <a:ext uri="{28A0092B-C50C-407E-A947-70E740481C1C}">
                <a14:useLocalDpi xmlns:a14="http://schemas.microsoft.com/office/drawing/2010/main" val="0"/>
              </a:ext>
            </a:extLst>
          </a:blip>
          <a:srcRect t="5432" r="23298" b="3660"/>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424815" y="228853"/>
            <a:ext cx="3438906" cy="614681"/>
          </a:xfrm>
        </p:spPr>
        <p:txBody>
          <a:bodyPr anchor="t">
            <a:normAutofit/>
          </a:bodyPr>
          <a:lstStyle/>
          <a:p>
            <a:pPr marL="0" indent="0">
              <a:buNone/>
            </a:pPr>
            <a:r>
              <a:rPr lang="fi-FI" b="1" dirty="0" err="1"/>
              <a:t>Stirling</a:t>
            </a:r>
            <a:r>
              <a:rPr lang="fi-FI" b="1" dirty="0"/>
              <a:t>-moottori</a:t>
            </a:r>
          </a:p>
          <a:p>
            <a:pPr marL="0" indent="0">
              <a:buNone/>
            </a:pPr>
            <a:endParaRPr lang="fi-FI" sz="1700" dirty="0"/>
          </a:p>
        </p:txBody>
      </p:sp>
      <p:sp>
        <p:nvSpPr>
          <p:cNvPr id="4" name="Alatunnisteen paikkamerkki 3"/>
          <p:cNvSpPr>
            <a:spLocks noGrp="1"/>
          </p:cNvSpPr>
          <p:nvPr>
            <p:ph type="ftr" sz="quarter" idx="11"/>
          </p:nvPr>
        </p:nvSpPr>
        <p:spPr>
          <a:xfrm>
            <a:off x="4038600" y="6356350"/>
            <a:ext cx="4114800" cy="365125"/>
          </a:xfrm>
        </p:spPr>
        <p:txBody>
          <a:bodyPr>
            <a:normAutofit/>
          </a:bodyPr>
          <a:lstStyle/>
          <a:p>
            <a:pPr>
              <a:spcAft>
                <a:spcPts val="600"/>
              </a:spcAft>
            </a:pPr>
            <a:r>
              <a:rPr lang="fi-FI">
                <a:solidFill>
                  <a:schemeClr val="tx1">
                    <a:lumMod val="50000"/>
                    <a:lumOff val="50000"/>
                  </a:schemeClr>
                </a:solidFill>
              </a:rPr>
              <a:t>kiertotalousamk.fi</a:t>
            </a:r>
          </a:p>
        </p:txBody>
      </p:sp>
      <p:sp>
        <p:nvSpPr>
          <p:cNvPr id="2" name="TextBox 1">
            <a:extLst>
              <a:ext uri="{FF2B5EF4-FFF2-40B4-BE49-F238E27FC236}">
                <a16:creationId xmlns:a16="http://schemas.microsoft.com/office/drawing/2014/main" id="{1EC051FD-AE7C-46EB-A4FD-D86D66E2F0F0}"/>
              </a:ext>
            </a:extLst>
          </p:cNvPr>
          <p:cNvSpPr txBox="1"/>
          <p:nvPr/>
        </p:nvSpPr>
        <p:spPr>
          <a:xfrm>
            <a:off x="459859" y="5352401"/>
            <a:ext cx="9335387" cy="907941"/>
          </a:xfrm>
          <a:prstGeom prst="rect">
            <a:avLst/>
          </a:prstGeom>
          <a:noFill/>
        </p:spPr>
        <p:txBody>
          <a:bodyPr wrap="square" rtlCol="0">
            <a:spAutoFit/>
          </a:bodyPr>
          <a:lstStyle/>
          <a:p>
            <a:pPr>
              <a:spcAft>
                <a:spcPts val="600"/>
              </a:spcAft>
            </a:pPr>
            <a:r>
              <a:rPr lang="fi-FI" sz="2400" dirty="0">
                <a:hlinkClick r:id="rId4"/>
              </a:rPr>
              <a:t>https://www.youtube.com/watch?v=vbTyEKsuMcM</a:t>
            </a:r>
            <a:endParaRPr lang="fi-FI" sz="2400" dirty="0"/>
          </a:p>
          <a:p>
            <a:pPr>
              <a:spcAft>
                <a:spcPts val="600"/>
              </a:spcAft>
            </a:pPr>
            <a:endParaRPr lang="fi-FI" sz="2400" dirty="0"/>
          </a:p>
        </p:txBody>
      </p:sp>
      <p:sp>
        <p:nvSpPr>
          <p:cNvPr id="3" name="TextBox 2">
            <a:extLst>
              <a:ext uri="{FF2B5EF4-FFF2-40B4-BE49-F238E27FC236}">
                <a16:creationId xmlns:a16="http://schemas.microsoft.com/office/drawing/2014/main" id="{7C0ECAE7-7B83-4D78-87ED-E040C84B7CC6}"/>
              </a:ext>
            </a:extLst>
          </p:cNvPr>
          <p:cNvSpPr txBox="1"/>
          <p:nvPr/>
        </p:nvSpPr>
        <p:spPr>
          <a:xfrm>
            <a:off x="459859" y="1205451"/>
            <a:ext cx="4487068" cy="3785652"/>
          </a:xfrm>
          <a:prstGeom prst="rect">
            <a:avLst/>
          </a:prstGeom>
          <a:noFill/>
        </p:spPr>
        <p:txBody>
          <a:bodyPr wrap="square" rtlCol="0">
            <a:spAutoFit/>
          </a:bodyPr>
          <a:lstStyle/>
          <a:p>
            <a:pPr>
              <a:spcAft>
                <a:spcPts val="600"/>
              </a:spcAft>
            </a:pPr>
            <a:r>
              <a:rPr lang="fi-FI" sz="2400" dirty="0" err="1"/>
              <a:t>Stirling</a:t>
            </a:r>
            <a:r>
              <a:rPr lang="fi-FI" sz="2400" dirty="0"/>
              <a:t>-moottori on kaasua käyttävä lämpövoimakone, joka tuottaa mekaanista energiaa lämpötilavaihtelun avulla. </a:t>
            </a:r>
            <a:r>
              <a:rPr lang="fi-FI" sz="2400" dirty="0" err="1"/>
              <a:t>Stirling</a:t>
            </a:r>
            <a:r>
              <a:rPr lang="fi-FI" sz="2400" dirty="0"/>
              <a:t>-moottorin kaasua lämmitetään ja jäähdytetään vuorotellen. Tämä toiminta</a:t>
            </a:r>
            <a:r>
              <a:rPr lang="fi-FI" sz="2400" dirty="0">
                <a:solidFill>
                  <a:srgbClr val="202122"/>
                </a:solidFill>
              </a:rPr>
              <a:t> saa aikaan paineen vaihtelun, joka muutetaan männän avulla voimaksi ja liikkeeksi.</a:t>
            </a:r>
            <a:r>
              <a:rPr lang="fi-FI" sz="2400" dirty="0"/>
              <a:t> </a:t>
            </a:r>
          </a:p>
        </p:txBody>
      </p:sp>
      <p:sp>
        <p:nvSpPr>
          <p:cNvPr id="7" name="TextBox 6">
            <a:extLst>
              <a:ext uri="{FF2B5EF4-FFF2-40B4-BE49-F238E27FC236}">
                <a16:creationId xmlns:a16="http://schemas.microsoft.com/office/drawing/2014/main" id="{310CC1F7-1F38-4E22-B53A-70F6E3269241}"/>
              </a:ext>
            </a:extLst>
          </p:cNvPr>
          <p:cNvSpPr txBox="1"/>
          <p:nvPr/>
        </p:nvSpPr>
        <p:spPr>
          <a:xfrm>
            <a:off x="9933401" y="6356350"/>
            <a:ext cx="2118731" cy="369332"/>
          </a:xfrm>
          <a:prstGeom prst="rect">
            <a:avLst/>
          </a:prstGeom>
          <a:noFill/>
        </p:spPr>
        <p:txBody>
          <a:bodyPr wrap="square" rtlCol="0">
            <a:spAutoFit/>
          </a:bodyPr>
          <a:lstStyle/>
          <a:p>
            <a:r>
              <a:rPr lang="fi-FI" dirty="0">
                <a:solidFill>
                  <a:schemeClr val="bg1"/>
                </a:solidFill>
              </a:rPr>
              <a:t>Kuvituskuva: </a:t>
            </a:r>
            <a:r>
              <a:rPr lang="fi-FI" dirty="0" err="1">
                <a:solidFill>
                  <a:schemeClr val="bg1"/>
                </a:solidFill>
              </a:rPr>
              <a:t>Pixabay</a:t>
            </a:r>
            <a:endParaRPr lang="fi-FI" dirty="0">
              <a:solidFill>
                <a:schemeClr val="bg1"/>
              </a:solidFill>
            </a:endParaRPr>
          </a:p>
        </p:txBody>
      </p:sp>
    </p:spTree>
    <p:extLst>
      <p:ext uri="{BB962C8B-B14F-4D97-AF65-F5344CB8AC3E}">
        <p14:creationId xmlns:p14="http://schemas.microsoft.com/office/powerpoint/2010/main" val="1661434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2090475" y="296206"/>
            <a:ext cx="9244425" cy="520596"/>
          </a:xfrm>
        </p:spPr>
        <p:txBody>
          <a:bodyPr>
            <a:normAutofit/>
          </a:bodyPr>
          <a:lstStyle/>
          <a:p>
            <a:pPr marL="0" indent="0">
              <a:buNone/>
            </a:pPr>
            <a:r>
              <a:rPr lang="fi-FI" dirty="0"/>
              <a:t>Hukkalämmön käyttö kaukolämpöverkossa</a:t>
            </a:r>
          </a:p>
          <a:p>
            <a:pPr marL="0" indent="0">
              <a:buNone/>
            </a:pPr>
            <a:endParaRPr lang="fi-FI" sz="1800" dirty="0"/>
          </a:p>
          <a:p>
            <a:pPr marL="0" indent="0">
              <a:buNone/>
            </a:pPr>
            <a:endParaRPr lang="fi-FI" sz="1800" dirty="0"/>
          </a:p>
        </p:txBody>
      </p:sp>
      <p:pic>
        <p:nvPicPr>
          <p:cNvPr id="5" name="Picture 4" descr="A picture containing text, map&#10;&#10;Description automatically generated">
            <a:extLst>
              <a:ext uri="{FF2B5EF4-FFF2-40B4-BE49-F238E27FC236}">
                <a16:creationId xmlns:a16="http://schemas.microsoft.com/office/drawing/2014/main" id="{C67C3CB8-4883-4F4E-B37A-8F009BB06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3842" y="1945895"/>
            <a:ext cx="7151146" cy="4022519"/>
          </a:xfrm>
          <a:prstGeom prst="rect">
            <a:avLst/>
          </a:prstGeom>
        </p:spPr>
      </p:pic>
      <p:sp>
        <p:nvSpPr>
          <p:cNvPr id="4" name="Alatunnisteen paikkamerkki 3"/>
          <p:cNvSpPr>
            <a:spLocks noGrp="1"/>
          </p:cNvSpPr>
          <p:nvPr>
            <p:ph type="ftr" sz="quarter" idx="11"/>
          </p:nvPr>
        </p:nvSpPr>
        <p:spPr>
          <a:xfrm>
            <a:off x="307928" y="6519415"/>
            <a:ext cx="4114800" cy="365125"/>
          </a:xfrm>
        </p:spPr>
        <p:txBody>
          <a:bodyPr>
            <a:normAutofit/>
          </a:bodyPr>
          <a:lstStyle/>
          <a:p>
            <a:pPr algn="l">
              <a:spcAft>
                <a:spcPts val="600"/>
              </a:spcAft>
            </a:pPr>
            <a:r>
              <a:rPr lang="fi-FI" dirty="0"/>
              <a:t>kiertotalousamk.fi</a:t>
            </a:r>
          </a:p>
        </p:txBody>
      </p:sp>
      <p:sp>
        <p:nvSpPr>
          <p:cNvPr id="2" name="Rectangle 1">
            <a:extLst>
              <a:ext uri="{FF2B5EF4-FFF2-40B4-BE49-F238E27FC236}">
                <a16:creationId xmlns:a16="http://schemas.microsoft.com/office/drawing/2014/main" id="{1634CED8-9724-4F07-BCF4-B30C5A260719}"/>
              </a:ext>
            </a:extLst>
          </p:cNvPr>
          <p:cNvSpPr/>
          <p:nvPr/>
        </p:nvSpPr>
        <p:spPr>
          <a:xfrm>
            <a:off x="1162492" y="909651"/>
            <a:ext cx="10324899" cy="923330"/>
          </a:xfrm>
          <a:prstGeom prst="rect">
            <a:avLst/>
          </a:prstGeom>
        </p:spPr>
        <p:txBody>
          <a:bodyPr wrap="square">
            <a:spAutoFit/>
          </a:bodyPr>
          <a:lstStyle/>
          <a:p>
            <a:r>
              <a:rPr lang="fi-FI" dirty="0"/>
              <a:t>Suomessa kaukolämpöverkon menoveden lämpötila vaihtelee kuormituksen mukaan 65 -115 °C välillä. </a:t>
            </a:r>
          </a:p>
          <a:p>
            <a:r>
              <a:rPr lang="fi-FI" dirty="0"/>
              <a:t>Paluuveden lämpötila vaihtelee 45 - 60 °C välillä.  Menoveden keskimääräinen lämpötila on noin 85 °C ja paluuveden keskimääräinen lämpötila on noin 50 °C.</a:t>
            </a:r>
          </a:p>
        </p:txBody>
      </p:sp>
      <p:sp>
        <p:nvSpPr>
          <p:cNvPr id="3" name="Rectangle 2">
            <a:extLst>
              <a:ext uri="{FF2B5EF4-FFF2-40B4-BE49-F238E27FC236}">
                <a16:creationId xmlns:a16="http://schemas.microsoft.com/office/drawing/2014/main" id="{4596A079-6846-47CD-B58F-CC7FAE03F9CE}"/>
              </a:ext>
            </a:extLst>
          </p:cNvPr>
          <p:cNvSpPr/>
          <p:nvPr/>
        </p:nvSpPr>
        <p:spPr>
          <a:xfrm>
            <a:off x="9151681" y="2497456"/>
            <a:ext cx="2183219" cy="2031325"/>
          </a:xfrm>
          <a:prstGeom prst="rect">
            <a:avLst/>
          </a:prstGeom>
        </p:spPr>
        <p:txBody>
          <a:bodyPr wrap="square">
            <a:spAutoFit/>
          </a:bodyPr>
          <a:lstStyle/>
          <a:p>
            <a:r>
              <a:rPr lang="fi-FI" dirty="0"/>
              <a:t>YIT 2010 selvityksessä on määritelty neljä ylijäämälämmön lämpötilatasoa, joita voidaan hyödyntää</a:t>
            </a:r>
          </a:p>
          <a:p>
            <a:r>
              <a:rPr lang="fi-FI" dirty="0"/>
              <a:t>kaukolämpöverkossa.</a:t>
            </a:r>
          </a:p>
        </p:txBody>
      </p:sp>
      <p:sp>
        <p:nvSpPr>
          <p:cNvPr id="6" name="TextBox 5">
            <a:extLst>
              <a:ext uri="{FF2B5EF4-FFF2-40B4-BE49-F238E27FC236}">
                <a16:creationId xmlns:a16="http://schemas.microsoft.com/office/drawing/2014/main" id="{32A2EBCA-5F66-4B78-91C7-929BF7DCEBE4}"/>
              </a:ext>
            </a:extLst>
          </p:cNvPr>
          <p:cNvSpPr txBox="1"/>
          <p:nvPr/>
        </p:nvSpPr>
        <p:spPr>
          <a:xfrm>
            <a:off x="2308026" y="5948349"/>
            <a:ext cx="5764643" cy="615553"/>
          </a:xfrm>
          <a:prstGeom prst="rect">
            <a:avLst/>
          </a:prstGeom>
          <a:noFill/>
        </p:spPr>
        <p:txBody>
          <a:bodyPr wrap="square" rtlCol="0">
            <a:spAutoFit/>
          </a:bodyPr>
          <a:lstStyle/>
          <a:p>
            <a:r>
              <a:rPr lang="fi-FI" sz="1400" dirty="0"/>
              <a:t>Kuva 7. Käytettävät tekniikat hukkalämmön hyödyntämiseksi.</a:t>
            </a:r>
            <a:r>
              <a:rPr lang="fi-FI" sz="2000" dirty="0"/>
              <a:t>	</a:t>
            </a:r>
            <a:endParaRPr lang="fi-FI" sz="1400" dirty="0"/>
          </a:p>
          <a:p>
            <a:r>
              <a:rPr lang="fi-FI" sz="1400" dirty="0"/>
              <a:t>Kuvan laatinut: Sanna Moilanen (mukaillen YIT 2010)</a:t>
            </a:r>
          </a:p>
        </p:txBody>
      </p:sp>
    </p:spTree>
    <p:extLst>
      <p:ext uri="{BB962C8B-B14F-4D97-AF65-F5344CB8AC3E}">
        <p14:creationId xmlns:p14="http://schemas.microsoft.com/office/powerpoint/2010/main" val="788470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1473787" y="619717"/>
            <a:ext cx="9244425" cy="520596"/>
          </a:xfrm>
        </p:spPr>
        <p:txBody>
          <a:bodyPr>
            <a:normAutofit/>
          </a:bodyPr>
          <a:lstStyle/>
          <a:p>
            <a:pPr marL="0" indent="0">
              <a:buNone/>
            </a:pPr>
            <a:r>
              <a:rPr lang="fi-FI" b="1" dirty="0"/>
              <a:t>Hukkalämmön käyttö kaukolämpöverkossa</a:t>
            </a:r>
          </a:p>
          <a:p>
            <a:pPr marL="0" indent="0">
              <a:buNone/>
            </a:pPr>
            <a:endParaRPr lang="fi-FI" sz="1800" b="1" dirty="0"/>
          </a:p>
          <a:p>
            <a:pPr marL="0" indent="0">
              <a:buNone/>
            </a:pPr>
            <a:endParaRPr lang="fi-FI" sz="1800" dirty="0"/>
          </a:p>
        </p:txBody>
      </p:sp>
      <p:sp>
        <p:nvSpPr>
          <p:cNvPr id="4" name="Alatunnisteen paikkamerkki 3"/>
          <p:cNvSpPr>
            <a:spLocks noGrp="1"/>
          </p:cNvSpPr>
          <p:nvPr>
            <p:ph type="ftr" sz="quarter" idx="11"/>
          </p:nvPr>
        </p:nvSpPr>
        <p:spPr>
          <a:xfrm>
            <a:off x="307928" y="6519415"/>
            <a:ext cx="4114800" cy="365125"/>
          </a:xfrm>
        </p:spPr>
        <p:txBody>
          <a:bodyPr>
            <a:normAutofit/>
          </a:bodyPr>
          <a:lstStyle/>
          <a:p>
            <a:pPr algn="l">
              <a:spcAft>
                <a:spcPts val="600"/>
              </a:spcAft>
            </a:pPr>
            <a:r>
              <a:rPr lang="fi-FI" dirty="0"/>
              <a:t>kiertotalousamk.fi</a:t>
            </a:r>
          </a:p>
        </p:txBody>
      </p:sp>
      <p:sp>
        <p:nvSpPr>
          <p:cNvPr id="2" name="Rectangle 1">
            <a:extLst>
              <a:ext uri="{FF2B5EF4-FFF2-40B4-BE49-F238E27FC236}">
                <a16:creationId xmlns:a16="http://schemas.microsoft.com/office/drawing/2014/main" id="{5291FC65-8903-464D-B739-94C0DF99839A}"/>
              </a:ext>
            </a:extLst>
          </p:cNvPr>
          <p:cNvSpPr/>
          <p:nvPr/>
        </p:nvSpPr>
        <p:spPr>
          <a:xfrm>
            <a:off x="1473787" y="1859340"/>
            <a:ext cx="8350697" cy="1569660"/>
          </a:xfrm>
          <a:prstGeom prst="rect">
            <a:avLst/>
          </a:prstGeom>
        </p:spPr>
        <p:txBody>
          <a:bodyPr wrap="square">
            <a:spAutoFit/>
          </a:bodyPr>
          <a:lstStyle/>
          <a:p>
            <a:r>
              <a:rPr lang="fi-FI" sz="2400" dirty="0"/>
              <a:t>Teollisuuden hukkalämpöä voidaan käyttää normaalissa kaukolämpöverkossa, jolloin teollisuuslaitos toimii lämmöntuottajana. Teollisuuslaitoksen ylijäämälämpö kytketään kaukolämpöverkon menolinjaan.</a:t>
            </a:r>
          </a:p>
        </p:txBody>
      </p:sp>
      <p:sp>
        <p:nvSpPr>
          <p:cNvPr id="9" name="TextBox 8">
            <a:extLst>
              <a:ext uri="{FF2B5EF4-FFF2-40B4-BE49-F238E27FC236}">
                <a16:creationId xmlns:a16="http://schemas.microsoft.com/office/drawing/2014/main" id="{C73F5440-EEC9-416D-927E-B340132122A4}"/>
              </a:ext>
            </a:extLst>
          </p:cNvPr>
          <p:cNvSpPr txBox="1"/>
          <p:nvPr/>
        </p:nvSpPr>
        <p:spPr>
          <a:xfrm>
            <a:off x="1473787" y="4230728"/>
            <a:ext cx="6097772" cy="1477328"/>
          </a:xfrm>
          <a:prstGeom prst="rect">
            <a:avLst/>
          </a:prstGeom>
          <a:noFill/>
        </p:spPr>
        <p:txBody>
          <a:bodyPr wrap="square">
            <a:spAutoFit/>
          </a:bodyPr>
          <a:lstStyle/>
          <a:p>
            <a:r>
              <a:rPr lang="fi-FI" dirty="0"/>
              <a:t>Vinkki:</a:t>
            </a:r>
          </a:p>
          <a:p>
            <a:r>
              <a:rPr lang="fi-FI" dirty="0"/>
              <a:t>Hyvä kuva hukkalämpölähteen liittämisestä normaaliin kaukolämpöverkkoon löytyy: </a:t>
            </a:r>
            <a:r>
              <a:rPr lang="fi-FI" sz="1800" b="0" i="0" u="none" strike="noStrike" baseline="0" dirty="0"/>
              <a:t>YIT Teollisuus- ja verkkopalvelut Oy 2010. Teollisuuden ylijäämälämmön hyödyntäminen kaukolämmityksessä. Selvityksen sivu 50</a:t>
            </a:r>
            <a:r>
              <a:rPr lang="fi-FI" sz="1800" b="0" i="0" u="none" strike="noStrike" baseline="0" dirty="0">
                <a:latin typeface="Arial" panose="020B0604020202020204" pitchFamily="34" charset="0"/>
              </a:rPr>
              <a:t>.</a:t>
            </a:r>
            <a:endParaRPr lang="fi-FI" dirty="0"/>
          </a:p>
        </p:txBody>
      </p:sp>
    </p:spTree>
    <p:extLst>
      <p:ext uri="{BB962C8B-B14F-4D97-AF65-F5344CB8AC3E}">
        <p14:creationId xmlns:p14="http://schemas.microsoft.com/office/powerpoint/2010/main" val="2195645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1473787" y="327017"/>
            <a:ext cx="9244425" cy="520596"/>
          </a:xfrm>
        </p:spPr>
        <p:txBody>
          <a:bodyPr>
            <a:normAutofit/>
          </a:bodyPr>
          <a:lstStyle/>
          <a:p>
            <a:pPr marL="0" indent="0">
              <a:buNone/>
            </a:pPr>
            <a:r>
              <a:rPr lang="fi-FI" b="1" dirty="0"/>
              <a:t>Hukkalämmön käyttö kaukolämpöverkon paluupuolella</a:t>
            </a:r>
          </a:p>
          <a:p>
            <a:pPr marL="0" indent="0">
              <a:buNone/>
            </a:pPr>
            <a:endParaRPr lang="fi-FI" sz="1800" dirty="0"/>
          </a:p>
          <a:p>
            <a:pPr marL="0" indent="0">
              <a:buNone/>
            </a:pPr>
            <a:endParaRPr lang="fi-FI" sz="1800" dirty="0"/>
          </a:p>
        </p:txBody>
      </p:sp>
      <p:sp>
        <p:nvSpPr>
          <p:cNvPr id="4" name="Alatunnisteen paikkamerkki 3"/>
          <p:cNvSpPr>
            <a:spLocks noGrp="1"/>
          </p:cNvSpPr>
          <p:nvPr>
            <p:ph type="ftr" sz="quarter" idx="11"/>
          </p:nvPr>
        </p:nvSpPr>
        <p:spPr>
          <a:xfrm>
            <a:off x="307928" y="6519415"/>
            <a:ext cx="4114800" cy="365125"/>
          </a:xfrm>
        </p:spPr>
        <p:txBody>
          <a:bodyPr>
            <a:normAutofit/>
          </a:bodyPr>
          <a:lstStyle/>
          <a:p>
            <a:pPr algn="l">
              <a:spcAft>
                <a:spcPts val="600"/>
              </a:spcAft>
            </a:pPr>
            <a:r>
              <a:rPr lang="fi-FI" dirty="0"/>
              <a:t>kiertotalousamk.fi</a:t>
            </a:r>
          </a:p>
        </p:txBody>
      </p:sp>
      <p:sp>
        <p:nvSpPr>
          <p:cNvPr id="2" name="Rectangle 1">
            <a:extLst>
              <a:ext uri="{FF2B5EF4-FFF2-40B4-BE49-F238E27FC236}">
                <a16:creationId xmlns:a16="http://schemas.microsoft.com/office/drawing/2014/main" id="{5291FC65-8903-464D-B739-94C0DF99839A}"/>
              </a:ext>
            </a:extLst>
          </p:cNvPr>
          <p:cNvSpPr/>
          <p:nvPr/>
        </p:nvSpPr>
        <p:spPr>
          <a:xfrm>
            <a:off x="1473788" y="1166325"/>
            <a:ext cx="9477748" cy="1323439"/>
          </a:xfrm>
          <a:prstGeom prst="rect">
            <a:avLst/>
          </a:prstGeom>
        </p:spPr>
        <p:txBody>
          <a:bodyPr wrap="square">
            <a:spAutoFit/>
          </a:bodyPr>
          <a:lstStyle/>
          <a:p>
            <a:r>
              <a:rPr lang="fi-FI" sz="2000" dirty="0"/>
              <a:t>Ylijäämälämpöä on saatavilla huomattavasti enemmän, kun lämpötilataso lasketaan normaalia kaukolämpöverkon menolämpötilaa alemmaksi. Tällöin ylijäämälämmön käyttöä voidaan lisätä esimerkiksi käyttämällä sitä kaukolämpöverkon paluuveden lämmittämiseen.</a:t>
            </a:r>
          </a:p>
        </p:txBody>
      </p:sp>
      <p:sp>
        <p:nvSpPr>
          <p:cNvPr id="3" name="Rectangle 2">
            <a:extLst>
              <a:ext uri="{FF2B5EF4-FFF2-40B4-BE49-F238E27FC236}">
                <a16:creationId xmlns:a16="http://schemas.microsoft.com/office/drawing/2014/main" id="{43A0D329-40A4-4490-9CCD-00531E9DE52F}"/>
              </a:ext>
            </a:extLst>
          </p:cNvPr>
          <p:cNvSpPr/>
          <p:nvPr/>
        </p:nvSpPr>
        <p:spPr>
          <a:xfrm>
            <a:off x="1473787" y="2806156"/>
            <a:ext cx="9403320" cy="1631216"/>
          </a:xfrm>
          <a:prstGeom prst="rect">
            <a:avLst/>
          </a:prstGeom>
        </p:spPr>
        <p:txBody>
          <a:bodyPr wrap="square">
            <a:spAutoFit/>
          </a:bodyPr>
          <a:lstStyle/>
          <a:p>
            <a:r>
              <a:rPr lang="fi-FI" sz="2000" dirty="0"/>
              <a:t>Ylijäämälämmön lämpötilan ollessa yli 80 °C, voidaan sillä lämmittää myös kaukolämmön menovettä.</a:t>
            </a:r>
          </a:p>
          <a:p>
            <a:endParaRPr lang="fi-FI" sz="2000" dirty="0"/>
          </a:p>
          <a:p>
            <a:r>
              <a:rPr lang="fi-FI" sz="2000" dirty="0"/>
              <a:t>Ylijäämälämmön lämpötilan ollessa noin 60 °C tai yli, sillä voidaan lämmittää kaukolämpöverkon paluuvettä lämmönsiirtimellä. </a:t>
            </a:r>
          </a:p>
        </p:txBody>
      </p:sp>
      <p:sp>
        <p:nvSpPr>
          <p:cNvPr id="12" name="TextBox 11">
            <a:extLst>
              <a:ext uri="{FF2B5EF4-FFF2-40B4-BE49-F238E27FC236}">
                <a16:creationId xmlns:a16="http://schemas.microsoft.com/office/drawing/2014/main" id="{44424C99-C18C-4231-819A-9522751BB17A}"/>
              </a:ext>
            </a:extLst>
          </p:cNvPr>
          <p:cNvSpPr txBox="1"/>
          <p:nvPr/>
        </p:nvSpPr>
        <p:spPr>
          <a:xfrm>
            <a:off x="2262076" y="5042087"/>
            <a:ext cx="6097772" cy="1477328"/>
          </a:xfrm>
          <a:prstGeom prst="rect">
            <a:avLst/>
          </a:prstGeom>
          <a:noFill/>
        </p:spPr>
        <p:txBody>
          <a:bodyPr wrap="square">
            <a:spAutoFit/>
          </a:bodyPr>
          <a:lstStyle/>
          <a:p>
            <a:r>
              <a:rPr lang="fi-FI" dirty="0"/>
              <a:t>Vinkki:</a:t>
            </a:r>
          </a:p>
          <a:p>
            <a:r>
              <a:rPr lang="fi-FI" dirty="0"/>
              <a:t>Hyvä kuva hukkalämpölähteen liittämisestä kaukolämpöverkon paluupuolelle löytyy täältä: </a:t>
            </a:r>
            <a:r>
              <a:rPr lang="fi-FI" sz="1800" b="0" i="0" u="none" strike="noStrike" baseline="0" dirty="0"/>
              <a:t>YIT Teollisuus- ja verkkopalvelut Oy 2010. Teollisuuden ylijäämälämmön hyödyntäminen kaukolämmityksessä. Selvityksen sivu 51.</a:t>
            </a:r>
            <a:endParaRPr lang="fi-FI" dirty="0"/>
          </a:p>
        </p:txBody>
      </p:sp>
    </p:spTree>
    <p:extLst>
      <p:ext uri="{BB962C8B-B14F-4D97-AF65-F5344CB8AC3E}">
        <p14:creationId xmlns:p14="http://schemas.microsoft.com/office/powerpoint/2010/main" val="1539981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a:xfrm>
            <a:off x="2487602" y="6143810"/>
            <a:ext cx="4114800" cy="365125"/>
          </a:xfrm>
        </p:spPr>
        <p:txBody>
          <a:bodyPr>
            <a:normAutofit/>
          </a:bodyPr>
          <a:lstStyle/>
          <a:p>
            <a:pPr algn="l">
              <a:spcAft>
                <a:spcPts val="600"/>
              </a:spcAft>
            </a:pPr>
            <a:r>
              <a:rPr lang="fi-FI" dirty="0"/>
              <a:t>kiertotalousamk.fi</a:t>
            </a:r>
          </a:p>
        </p:txBody>
      </p:sp>
      <p:sp>
        <p:nvSpPr>
          <p:cNvPr id="2" name="Rectangle 1">
            <a:extLst>
              <a:ext uri="{FF2B5EF4-FFF2-40B4-BE49-F238E27FC236}">
                <a16:creationId xmlns:a16="http://schemas.microsoft.com/office/drawing/2014/main" id="{5291FC65-8903-464D-B739-94C0DF99839A}"/>
              </a:ext>
            </a:extLst>
          </p:cNvPr>
          <p:cNvSpPr/>
          <p:nvPr/>
        </p:nvSpPr>
        <p:spPr>
          <a:xfrm>
            <a:off x="1305836" y="1403824"/>
            <a:ext cx="9824483" cy="3477875"/>
          </a:xfrm>
          <a:prstGeom prst="rect">
            <a:avLst/>
          </a:prstGeom>
        </p:spPr>
        <p:txBody>
          <a:bodyPr wrap="square">
            <a:spAutoFit/>
          </a:bodyPr>
          <a:lstStyle/>
          <a:p>
            <a:r>
              <a:rPr lang="fi-FI" sz="2000" dirty="0"/>
              <a:t>Yhdistetyssä sähkön ja lämmön tuotannossa paluuverkon lämpötilan nostaminen vähentää sähkön tuotantoa, jolloin paluuverkon lämmittäminen ei ole kannattava lämmön tuottajan kannalta. </a:t>
            </a:r>
          </a:p>
          <a:p>
            <a:endParaRPr lang="fi-FI" sz="2000" dirty="0"/>
          </a:p>
          <a:p>
            <a:r>
              <a:rPr lang="fi-FI" sz="2000" dirty="0"/>
              <a:t>Jos kaukolämpöverkon paluulinjaan liitetään myös kuluttajia, kompensoi tämä (paluulämpötila alenee) lämpötilan nousua ja sähkön tuotanto ei välttämättä vähene tällä kytkennällä. Paluuverkkoon liitettyjen kuluttajien lämmitysjärjestelmät tulee olla matalille lämpötiloille suunnitellut. </a:t>
            </a:r>
          </a:p>
          <a:p>
            <a:endParaRPr lang="fi-FI" sz="2000" dirty="0"/>
          </a:p>
          <a:p>
            <a:r>
              <a:rPr lang="fi-FI" sz="2000" dirty="0"/>
              <a:t>Jos taas kaukolämpöverkossa ei ole vastapainesähkön tuotantoa, paluuveden lämmittäminen on järkevää, sillä se vähentää primäärienergian käyttöä.</a:t>
            </a:r>
          </a:p>
        </p:txBody>
      </p:sp>
      <p:sp>
        <p:nvSpPr>
          <p:cNvPr id="6" name="Content Placeholder 10">
            <a:extLst>
              <a:ext uri="{FF2B5EF4-FFF2-40B4-BE49-F238E27FC236}">
                <a16:creationId xmlns:a16="http://schemas.microsoft.com/office/drawing/2014/main" id="{5E904DFF-9C36-438A-BFCA-4D0F64A42736}"/>
              </a:ext>
            </a:extLst>
          </p:cNvPr>
          <p:cNvSpPr txBox="1">
            <a:spLocks/>
          </p:cNvSpPr>
          <p:nvPr/>
        </p:nvSpPr>
        <p:spPr>
          <a:xfrm>
            <a:off x="1305836" y="349065"/>
            <a:ext cx="9244425" cy="520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b="1" dirty="0"/>
              <a:t>Hukkalämmön käyttö kaukolämpöverkon paluupuolella</a:t>
            </a:r>
          </a:p>
          <a:p>
            <a:pPr marL="0" indent="0">
              <a:buFont typeface="Arial" panose="020B0604020202020204" pitchFamily="34" charset="0"/>
              <a:buNone/>
            </a:pPr>
            <a:endParaRPr lang="fi-FI" sz="1800" b="1" dirty="0"/>
          </a:p>
          <a:p>
            <a:pPr marL="0" indent="0">
              <a:buFont typeface="Arial" panose="020B0604020202020204" pitchFamily="34" charset="0"/>
              <a:buNone/>
            </a:pPr>
            <a:endParaRPr lang="fi-FI" sz="1800" dirty="0"/>
          </a:p>
        </p:txBody>
      </p:sp>
    </p:spTree>
    <p:extLst>
      <p:ext uri="{BB962C8B-B14F-4D97-AF65-F5344CB8AC3E}">
        <p14:creationId xmlns:p14="http://schemas.microsoft.com/office/powerpoint/2010/main" val="1665888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11"/>
          </p:nvPr>
        </p:nvSpPr>
        <p:spPr>
          <a:xfrm>
            <a:off x="2487602" y="6143810"/>
            <a:ext cx="4114800" cy="365125"/>
          </a:xfrm>
        </p:spPr>
        <p:txBody>
          <a:bodyPr>
            <a:normAutofit/>
          </a:bodyPr>
          <a:lstStyle/>
          <a:p>
            <a:pPr algn="l">
              <a:spcAft>
                <a:spcPts val="600"/>
              </a:spcAft>
            </a:pPr>
            <a:r>
              <a:rPr lang="fi-FI" dirty="0"/>
              <a:t>kiertotalousamk.fi</a:t>
            </a:r>
          </a:p>
        </p:txBody>
      </p:sp>
      <p:sp>
        <p:nvSpPr>
          <p:cNvPr id="2" name="Rectangle 1">
            <a:extLst>
              <a:ext uri="{FF2B5EF4-FFF2-40B4-BE49-F238E27FC236}">
                <a16:creationId xmlns:a16="http://schemas.microsoft.com/office/drawing/2014/main" id="{5291FC65-8903-464D-B739-94C0DF99839A}"/>
              </a:ext>
            </a:extLst>
          </p:cNvPr>
          <p:cNvSpPr/>
          <p:nvPr/>
        </p:nvSpPr>
        <p:spPr>
          <a:xfrm>
            <a:off x="1316469" y="1346669"/>
            <a:ext cx="8583132" cy="1569660"/>
          </a:xfrm>
          <a:prstGeom prst="rect">
            <a:avLst/>
          </a:prstGeom>
        </p:spPr>
        <p:txBody>
          <a:bodyPr wrap="square">
            <a:spAutoFit/>
          </a:bodyPr>
          <a:lstStyle/>
          <a:p>
            <a:r>
              <a:rPr lang="fi-FI" sz="2400" dirty="0"/>
              <a:t>Ylijäämälämmön lämpötilan ollessa alle 60 °C voidaan sitä hyödyntää lämpöpumpun avulla. Lämpöpumpulla saadaan tuotettua tehtaan ylijäämälämmöstä noin 60…70 °C vettä, jolla lämmitetään paluulinjaa. </a:t>
            </a:r>
          </a:p>
        </p:txBody>
      </p:sp>
      <p:sp>
        <p:nvSpPr>
          <p:cNvPr id="6" name="Content Placeholder 10">
            <a:extLst>
              <a:ext uri="{FF2B5EF4-FFF2-40B4-BE49-F238E27FC236}">
                <a16:creationId xmlns:a16="http://schemas.microsoft.com/office/drawing/2014/main" id="{5E904DFF-9C36-438A-BFCA-4D0F64A42736}"/>
              </a:ext>
            </a:extLst>
          </p:cNvPr>
          <p:cNvSpPr txBox="1">
            <a:spLocks/>
          </p:cNvSpPr>
          <p:nvPr/>
        </p:nvSpPr>
        <p:spPr>
          <a:xfrm>
            <a:off x="1316469" y="357016"/>
            <a:ext cx="9244425" cy="520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b="1" dirty="0"/>
              <a:t>Hukkalämmön käyttö kaukolämpöverkon paluupuolella</a:t>
            </a:r>
            <a:endParaRPr lang="fi-FI" sz="1800" b="1" dirty="0"/>
          </a:p>
          <a:p>
            <a:pPr marL="0" indent="0">
              <a:buFont typeface="Arial" panose="020B0604020202020204" pitchFamily="34" charset="0"/>
              <a:buNone/>
            </a:pPr>
            <a:endParaRPr lang="fi-FI" sz="1800" dirty="0"/>
          </a:p>
        </p:txBody>
      </p:sp>
      <p:sp>
        <p:nvSpPr>
          <p:cNvPr id="10" name="TextBox 9">
            <a:extLst>
              <a:ext uri="{FF2B5EF4-FFF2-40B4-BE49-F238E27FC236}">
                <a16:creationId xmlns:a16="http://schemas.microsoft.com/office/drawing/2014/main" id="{1A55EA37-F8CC-4898-8820-3BE369514321}"/>
              </a:ext>
            </a:extLst>
          </p:cNvPr>
          <p:cNvSpPr txBox="1"/>
          <p:nvPr/>
        </p:nvSpPr>
        <p:spPr>
          <a:xfrm>
            <a:off x="1443370" y="3684724"/>
            <a:ext cx="6701170"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Vinkki: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Hyvä kuva hukkalämpölähteen liittämisestä normaaliin kaukolämpöverkkoon löytyy täältä: </a:t>
            </a:r>
            <a:r>
              <a:rPr lang="fi-FI" sz="1800" b="0" i="0" u="none" strike="noStrike" baseline="0" dirty="0"/>
              <a:t>YIT Teollisuus- ja verkkopalvelut Oy 2010. Teollisuuden ylijäämälämmön hyödyntäminen kaukolämmityksessä. Selvityksen sivu 52.</a:t>
            </a:r>
            <a:endParaRPr lang="fi-FI" dirty="0"/>
          </a:p>
        </p:txBody>
      </p:sp>
    </p:spTree>
    <p:extLst>
      <p:ext uri="{BB962C8B-B14F-4D97-AF65-F5344CB8AC3E}">
        <p14:creationId xmlns:p14="http://schemas.microsoft.com/office/powerpoint/2010/main" val="3744416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1560167" y="442141"/>
            <a:ext cx="10342969" cy="5973717"/>
          </a:xfrm>
        </p:spPr>
        <p:txBody>
          <a:bodyPr>
            <a:normAutofit fontScale="92500" lnSpcReduction="10000"/>
          </a:bodyPr>
          <a:lstStyle/>
          <a:p>
            <a:r>
              <a:rPr lang="fi-FI" sz="2800" b="1" dirty="0">
                <a:solidFill>
                  <a:schemeClr val="tx1"/>
                </a:solidFill>
              </a:rPr>
              <a:t>LÄHTEET:</a:t>
            </a:r>
          </a:p>
          <a:p>
            <a:r>
              <a:rPr lang="fi-FI" sz="1800" dirty="0" err="1">
                <a:solidFill>
                  <a:schemeClr val="tx1"/>
                </a:solidFill>
              </a:rPr>
              <a:t>Bröckl</a:t>
            </a:r>
            <a:r>
              <a:rPr lang="fi-FI" sz="1800" dirty="0">
                <a:solidFill>
                  <a:schemeClr val="tx1"/>
                </a:solidFill>
              </a:rPr>
              <a:t>, M., Immonen, I. &amp; Vanhanen, J. 2014. Lämmön pientuotannon ja pienimuotoisen ylijäämälämmön hyödyntäminen kaukolämpötoiminnassa. </a:t>
            </a:r>
            <a:r>
              <a:rPr lang="fi-FI" sz="1800" dirty="0" err="1">
                <a:solidFill>
                  <a:schemeClr val="tx1"/>
                </a:solidFill>
              </a:rPr>
              <a:t>Gaia</a:t>
            </a:r>
            <a:r>
              <a:rPr lang="fi-FI" sz="1800" dirty="0">
                <a:solidFill>
                  <a:schemeClr val="tx1"/>
                </a:solidFill>
              </a:rPr>
              <a:t> Consulting. Helsinki.</a:t>
            </a:r>
          </a:p>
          <a:p>
            <a:r>
              <a:rPr lang="fi-FI" sz="1800" dirty="0">
                <a:solidFill>
                  <a:schemeClr val="tx1"/>
                </a:solidFill>
              </a:rPr>
              <a:t>Energiateollisuus ry. Energiavuosi 2017. Kaukolämpö. </a:t>
            </a:r>
            <a:r>
              <a:rPr lang="fi-FI" sz="1800" dirty="0">
                <a:solidFill>
                  <a:schemeClr val="tx1"/>
                </a:solidFill>
                <a:hlinkClick r:id="rId2"/>
              </a:rPr>
              <a:t>https://slideplayer.fi/slide/13927305/</a:t>
            </a:r>
            <a:endParaRPr lang="fi-FI" sz="1800" dirty="0">
              <a:solidFill>
                <a:schemeClr val="tx1"/>
              </a:solidFill>
            </a:endParaRPr>
          </a:p>
          <a:p>
            <a:r>
              <a:rPr lang="fi-FI" sz="1800" dirty="0">
                <a:solidFill>
                  <a:schemeClr val="tx1"/>
                </a:solidFill>
              </a:rPr>
              <a:t>Energiateollisuus ry. Energiavuosi 2017. Sähkö. </a:t>
            </a:r>
            <a:r>
              <a:rPr lang="fi-FI" sz="1800" dirty="0">
                <a:solidFill>
                  <a:schemeClr val="tx1"/>
                </a:solidFill>
                <a:hlinkClick r:id="rId3"/>
              </a:rPr>
              <a:t>https://energia.fi/files/1407/Energiavuosi_2017_-_Sahko.pptx</a:t>
            </a:r>
            <a:endParaRPr lang="fi-FI" sz="1800" dirty="0">
              <a:solidFill>
                <a:schemeClr val="tx1"/>
              </a:solidFill>
            </a:endParaRPr>
          </a:p>
          <a:p>
            <a:r>
              <a:rPr lang="fi-FI" sz="1800" dirty="0">
                <a:solidFill>
                  <a:schemeClr val="tx1"/>
                </a:solidFill>
              </a:rPr>
              <a:t>Energiateollisuus ry. Energiavuosi 2018. Kaukolämpö. </a:t>
            </a:r>
            <a:r>
              <a:rPr lang="fi-FI" sz="1800" dirty="0">
                <a:solidFill>
                  <a:schemeClr val="tx1"/>
                </a:solidFill>
                <a:hlinkClick r:id="rId4"/>
              </a:rPr>
              <a:t>https://www.slideshare.net/energiateollisuus/energiavuosi2018-kaukolampo-20190116</a:t>
            </a:r>
            <a:endParaRPr lang="fi-FI" sz="1800" dirty="0">
              <a:solidFill>
                <a:schemeClr val="tx1"/>
              </a:solidFill>
            </a:endParaRPr>
          </a:p>
          <a:p>
            <a:r>
              <a:rPr lang="fi-FI" sz="1800" dirty="0">
                <a:solidFill>
                  <a:schemeClr val="tx1"/>
                </a:solidFill>
              </a:rPr>
              <a:t>Energiateollisuus ry. Energiavuosi 2018. Sähkö. </a:t>
            </a:r>
            <a:r>
              <a:rPr lang="fi-FI" sz="1800" dirty="0">
                <a:solidFill>
                  <a:schemeClr val="tx1"/>
                </a:solidFill>
                <a:hlinkClick r:id="rId5"/>
              </a:rPr>
              <a:t>https://www.slideshare.net/energiateollisuus/energiavuosi-2018-shk-140563388</a:t>
            </a:r>
            <a:endParaRPr lang="fi-FI" sz="1800" dirty="0">
              <a:solidFill>
                <a:schemeClr val="tx1"/>
              </a:solidFill>
            </a:endParaRPr>
          </a:p>
          <a:p>
            <a:r>
              <a:rPr lang="fi-FI" sz="1800" dirty="0" err="1">
                <a:solidFill>
                  <a:schemeClr val="tx1"/>
                </a:solidFill>
              </a:rPr>
              <a:t>Heat</a:t>
            </a:r>
            <a:r>
              <a:rPr lang="fi-FI" sz="1800" dirty="0">
                <a:solidFill>
                  <a:schemeClr val="tx1"/>
                </a:solidFill>
              </a:rPr>
              <a:t> </a:t>
            </a:r>
            <a:r>
              <a:rPr lang="fi-FI" sz="1800" dirty="0" err="1">
                <a:solidFill>
                  <a:schemeClr val="tx1"/>
                </a:solidFill>
              </a:rPr>
              <a:t>Roadmap</a:t>
            </a:r>
            <a:r>
              <a:rPr lang="fi-FI" sz="1800" dirty="0">
                <a:solidFill>
                  <a:schemeClr val="tx1"/>
                </a:solidFill>
              </a:rPr>
              <a:t> Europe </a:t>
            </a:r>
            <a:r>
              <a:rPr lang="fi-FI" sz="1800" dirty="0" err="1">
                <a:solidFill>
                  <a:schemeClr val="tx1"/>
                </a:solidFill>
              </a:rPr>
              <a:t>Pre-study</a:t>
            </a:r>
            <a:r>
              <a:rPr lang="fi-FI" sz="1800" dirty="0">
                <a:solidFill>
                  <a:schemeClr val="tx1"/>
                </a:solidFill>
              </a:rPr>
              <a:t> 2. 2013.  </a:t>
            </a:r>
            <a:r>
              <a:rPr lang="fi-FI" sz="1800" dirty="0">
                <a:hlinkClick r:id="rId6"/>
              </a:rPr>
              <a:t>https://www.euroheat.org/publications/reports-and-studies/heat-roadmap-europe-pre-study-2/</a:t>
            </a:r>
            <a:endParaRPr lang="fi-FI" sz="1800" dirty="0">
              <a:solidFill>
                <a:schemeClr val="tx1"/>
              </a:solidFill>
            </a:endParaRPr>
          </a:p>
          <a:p>
            <a:r>
              <a:rPr lang="fi-FI" sz="1800" dirty="0">
                <a:solidFill>
                  <a:schemeClr val="tx1"/>
                </a:solidFill>
              </a:rPr>
              <a:t>Motiva. 2013. Ylijäämälämpö - Lämpöpumppu ja ORC-sovellukset.</a:t>
            </a:r>
          </a:p>
          <a:p>
            <a:r>
              <a:rPr lang="fi-FI" sz="1800" dirty="0">
                <a:solidFill>
                  <a:schemeClr val="tx1"/>
                </a:solidFill>
              </a:rPr>
              <a:t>Motiva. 2014. Ylijäämälämmön taloudellinen hyödyntäminen –ylijäämälämpöenergia-analyysit.</a:t>
            </a:r>
          </a:p>
          <a:p>
            <a:r>
              <a:rPr lang="fi-FI" sz="1800" dirty="0">
                <a:solidFill>
                  <a:schemeClr val="tx1"/>
                </a:solidFill>
              </a:rPr>
              <a:t>Motiva. 2014. Ylijäämälämmön taloudellinen hyödyntäminen – polttoaineen kuivaustekniikat.</a:t>
            </a:r>
          </a:p>
          <a:p>
            <a:r>
              <a:rPr lang="fi-FI" sz="1800" dirty="0">
                <a:solidFill>
                  <a:schemeClr val="tx1"/>
                </a:solidFill>
              </a:rPr>
              <a:t>Pöyry Finland Oy. 2019. Ylijäämälämmön potentiaali teollisuudessa- esiselvitys. </a:t>
            </a:r>
          </a:p>
          <a:p>
            <a:r>
              <a:rPr lang="fi-FI" sz="1800" dirty="0" err="1">
                <a:solidFill>
                  <a:schemeClr val="tx1"/>
                </a:solidFill>
              </a:rPr>
              <a:t>Paardekooper</a:t>
            </a:r>
            <a:r>
              <a:rPr lang="fi-FI" sz="1800" dirty="0">
                <a:solidFill>
                  <a:schemeClr val="tx1"/>
                </a:solidFill>
              </a:rPr>
              <a:t>, S. et al. 2018. </a:t>
            </a:r>
            <a:r>
              <a:rPr lang="fi-FI" sz="1800" dirty="0" err="1">
                <a:solidFill>
                  <a:schemeClr val="tx1"/>
                </a:solidFill>
              </a:rPr>
              <a:t>Heat</a:t>
            </a:r>
            <a:r>
              <a:rPr lang="fi-FI" sz="1800" dirty="0">
                <a:solidFill>
                  <a:schemeClr val="tx1"/>
                </a:solidFill>
              </a:rPr>
              <a:t> </a:t>
            </a:r>
            <a:r>
              <a:rPr lang="fi-FI" sz="1800" dirty="0" err="1">
                <a:solidFill>
                  <a:schemeClr val="tx1"/>
                </a:solidFill>
              </a:rPr>
              <a:t>Roadmap</a:t>
            </a:r>
            <a:r>
              <a:rPr lang="fi-FI" sz="1800" dirty="0">
                <a:solidFill>
                  <a:schemeClr val="tx1"/>
                </a:solidFill>
              </a:rPr>
              <a:t> Europe. A </a:t>
            </a:r>
            <a:r>
              <a:rPr lang="fi-FI" sz="1800" dirty="0" err="1">
                <a:solidFill>
                  <a:schemeClr val="tx1"/>
                </a:solidFill>
              </a:rPr>
              <a:t>low-carbon</a:t>
            </a:r>
            <a:r>
              <a:rPr lang="fi-FI" sz="1800" dirty="0">
                <a:solidFill>
                  <a:schemeClr val="tx1"/>
                </a:solidFill>
              </a:rPr>
              <a:t> </a:t>
            </a:r>
            <a:r>
              <a:rPr lang="fi-FI" sz="1800" dirty="0" err="1">
                <a:solidFill>
                  <a:schemeClr val="tx1"/>
                </a:solidFill>
              </a:rPr>
              <a:t>heating</a:t>
            </a:r>
            <a:r>
              <a:rPr lang="fi-FI" sz="1800" dirty="0">
                <a:solidFill>
                  <a:schemeClr val="tx1"/>
                </a:solidFill>
              </a:rPr>
              <a:t> </a:t>
            </a:r>
            <a:r>
              <a:rPr lang="fi-FI" sz="1800" dirty="0" err="1">
                <a:solidFill>
                  <a:schemeClr val="tx1"/>
                </a:solidFill>
              </a:rPr>
              <a:t>amd</a:t>
            </a:r>
            <a:r>
              <a:rPr lang="fi-FI" sz="1800" dirty="0">
                <a:solidFill>
                  <a:schemeClr val="tx1"/>
                </a:solidFill>
              </a:rPr>
              <a:t> </a:t>
            </a:r>
            <a:r>
              <a:rPr lang="fi-FI" sz="1800" dirty="0" err="1">
                <a:solidFill>
                  <a:schemeClr val="tx1"/>
                </a:solidFill>
              </a:rPr>
              <a:t>cooling</a:t>
            </a:r>
            <a:r>
              <a:rPr lang="fi-FI" sz="1800" dirty="0">
                <a:solidFill>
                  <a:schemeClr val="tx1"/>
                </a:solidFill>
              </a:rPr>
              <a:t> </a:t>
            </a:r>
            <a:r>
              <a:rPr lang="fi-FI" sz="1800" dirty="0" err="1">
                <a:solidFill>
                  <a:schemeClr val="tx1"/>
                </a:solidFill>
              </a:rPr>
              <a:t>strategy</a:t>
            </a:r>
            <a:r>
              <a:rPr lang="fi-FI" sz="1800" dirty="0">
                <a:solidFill>
                  <a:schemeClr val="tx1"/>
                </a:solidFill>
              </a:rPr>
              <a:t>.</a:t>
            </a:r>
          </a:p>
          <a:p>
            <a:r>
              <a:rPr lang="fi-FI" sz="1800" dirty="0" err="1">
                <a:solidFill>
                  <a:schemeClr val="tx1"/>
                </a:solidFill>
              </a:rPr>
              <a:t>Papapetrou</a:t>
            </a:r>
            <a:r>
              <a:rPr lang="fi-FI" sz="1800" dirty="0">
                <a:solidFill>
                  <a:schemeClr val="tx1"/>
                </a:solidFill>
              </a:rPr>
              <a:t> M. et al. 2018 </a:t>
            </a:r>
            <a:r>
              <a:rPr lang="fi-FI" sz="1800" dirty="0" err="1">
                <a:solidFill>
                  <a:schemeClr val="tx1"/>
                </a:solidFill>
              </a:rPr>
              <a:t>Applied</a:t>
            </a:r>
            <a:r>
              <a:rPr lang="fi-FI" sz="1800" dirty="0">
                <a:solidFill>
                  <a:schemeClr val="tx1"/>
                </a:solidFill>
              </a:rPr>
              <a:t> </a:t>
            </a:r>
            <a:r>
              <a:rPr lang="fi-FI" sz="1800" dirty="0" err="1">
                <a:solidFill>
                  <a:schemeClr val="tx1"/>
                </a:solidFill>
              </a:rPr>
              <a:t>Thermal</a:t>
            </a:r>
            <a:r>
              <a:rPr lang="fi-FI" sz="1800" dirty="0">
                <a:solidFill>
                  <a:schemeClr val="tx1"/>
                </a:solidFill>
              </a:rPr>
              <a:t> Engineering. Industrial </a:t>
            </a:r>
            <a:r>
              <a:rPr lang="fi-FI" sz="1800" dirty="0" err="1">
                <a:solidFill>
                  <a:schemeClr val="tx1"/>
                </a:solidFill>
              </a:rPr>
              <a:t>waste</a:t>
            </a:r>
            <a:r>
              <a:rPr lang="fi-FI" sz="1800" dirty="0">
                <a:solidFill>
                  <a:schemeClr val="tx1"/>
                </a:solidFill>
              </a:rPr>
              <a:t> </a:t>
            </a:r>
            <a:r>
              <a:rPr lang="fi-FI" sz="1800" dirty="0" err="1">
                <a:solidFill>
                  <a:schemeClr val="tx1"/>
                </a:solidFill>
              </a:rPr>
              <a:t>heat</a:t>
            </a:r>
            <a:r>
              <a:rPr lang="fi-FI" sz="1800" dirty="0">
                <a:solidFill>
                  <a:schemeClr val="tx1"/>
                </a:solidFill>
              </a:rPr>
              <a:t>: </a:t>
            </a:r>
            <a:r>
              <a:rPr lang="fi-FI" sz="1800" dirty="0" err="1">
                <a:solidFill>
                  <a:schemeClr val="tx1"/>
                </a:solidFill>
              </a:rPr>
              <a:t>Estimation</a:t>
            </a:r>
            <a:r>
              <a:rPr lang="fi-FI" sz="1800" dirty="0">
                <a:solidFill>
                  <a:schemeClr val="tx1"/>
                </a:solidFill>
              </a:rPr>
              <a:t> of </a:t>
            </a:r>
            <a:r>
              <a:rPr lang="fi-FI" sz="1800" dirty="0" err="1">
                <a:solidFill>
                  <a:schemeClr val="tx1"/>
                </a:solidFill>
              </a:rPr>
              <a:t>the</a:t>
            </a:r>
            <a:r>
              <a:rPr lang="fi-FI" sz="1800" dirty="0">
                <a:solidFill>
                  <a:schemeClr val="tx1"/>
                </a:solidFill>
              </a:rPr>
              <a:t> </a:t>
            </a:r>
            <a:r>
              <a:rPr lang="fi-FI" sz="1800" dirty="0" err="1">
                <a:solidFill>
                  <a:schemeClr val="tx1"/>
                </a:solidFill>
              </a:rPr>
              <a:t>technically</a:t>
            </a:r>
            <a:r>
              <a:rPr lang="fi-FI" sz="1800" dirty="0">
                <a:solidFill>
                  <a:schemeClr val="tx1"/>
                </a:solidFill>
              </a:rPr>
              <a:t> </a:t>
            </a:r>
            <a:r>
              <a:rPr lang="fi-FI" sz="1800" dirty="0" err="1">
                <a:solidFill>
                  <a:schemeClr val="tx1"/>
                </a:solidFill>
              </a:rPr>
              <a:t>available</a:t>
            </a:r>
            <a:r>
              <a:rPr lang="fi-FI" sz="1800" dirty="0">
                <a:solidFill>
                  <a:schemeClr val="tx1"/>
                </a:solidFill>
              </a:rPr>
              <a:t> </a:t>
            </a:r>
            <a:r>
              <a:rPr lang="fi-FI" sz="1800" dirty="0" err="1">
                <a:solidFill>
                  <a:schemeClr val="tx1"/>
                </a:solidFill>
              </a:rPr>
              <a:t>resource</a:t>
            </a:r>
            <a:r>
              <a:rPr lang="fi-FI" sz="1800" dirty="0">
                <a:solidFill>
                  <a:schemeClr val="tx1"/>
                </a:solidFill>
              </a:rPr>
              <a:t> in </a:t>
            </a:r>
            <a:r>
              <a:rPr lang="fi-FI" sz="1800" dirty="0" err="1">
                <a:solidFill>
                  <a:schemeClr val="tx1"/>
                </a:solidFill>
              </a:rPr>
              <a:t>the</a:t>
            </a:r>
            <a:r>
              <a:rPr lang="fi-FI" sz="1800" dirty="0">
                <a:solidFill>
                  <a:schemeClr val="tx1"/>
                </a:solidFill>
              </a:rPr>
              <a:t> EU per </a:t>
            </a:r>
            <a:r>
              <a:rPr lang="fi-FI" sz="1800" dirty="0" err="1">
                <a:solidFill>
                  <a:schemeClr val="tx1"/>
                </a:solidFill>
              </a:rPr>
              <a:t>industrial</a:t>
            </a:r>
            <a:r>
              <a:rPr lang="fi-FI" sz="1800" dirty="0">
                <a:solidFill>
                  <a:schemeClr val="tx1"/>
                </a:solidFill>
              </a:rPr>
              <a:t> </a:t>
            </a:r>
            <a:r>
              <a:rPr lang="fi-FI" sz="1800" dirty="0" err="1">
                <a:solidFill>
                  <a:schemeClr val="tx1"/>
                </a:solidFill>
              </a:rPr>
              <a:t>sector</a:t>
            </a:r>
            <a:r>
              <a:rPr lang="fi-FI" sz="1800" dirty="0">
                <a:solidFill>
                  <a:schemeClr val="tx1"/>
                </a:solidFill>
              </a:rPr>
              <a:t>, </a:t>
            </a:r>
            <a:r>
              <a:rPr lang="fi-FI" sz="1800" dirty="0" err="1">
                <a:solidFill>
                  <a:schemeClr val="tx1"/>
                </a:solidFill>
              </a:rPr>
              <a:t>temperature</a:t>
            </a:r>
            <a:r>
              <a:rPr lang="fi-FI" sz="1800" dirty="0">
                <a:solidFill>
                  <a:schemeClr val="tx1"/>
                </a:solidFill>
              </a:rPr>
              <a:t> </a:t>
            </a:r>
            <a:r>
              <a:rPr lang="fi-FI" sz="1800" dirty="0" err="1">
                <a:solidFill>
                  <a:schemeClr val="tx1"/>
                </a:solidFill>
              </a:rPr>
              <a:t>level</a:t>
            </a:r>
            <a:r>
              <a:rPr lang="fi-FI" sz="1800" dirty="0">
                <a:solidFill>
                  <a:schemeClr val="tx1"/>
                </a:solidFill>
              </a:rPr>
              <a:t> and country. </a:t>
            </a:r>
            <a:r>
              <a:rPr lang="fi-FI" sz="1800" dirty="0">
                <a:hlinkClick r:id="rId7"/>
              </a:rPr>
              <a:t>https://www.sciencedirect.com/science/article/pii/S1359431117347919#f0005</a:t>
            </a:r>
            <a:endParaRPr lang="fi-FI" sz="1800" dirty="0"/>
          </a:p>
          <a:p>
            <a:endParaRPr lang="fi-FI" sz="1800" dirty="0">
              <a:solidFill>
                <a:schemeClr val="tx1"/>
              </a:solidFill>
            </a:endParaRPr>
          </a:p>
          <a:p>
            <a:endParaRPr lang="fi-FI" sz="1200" dirty="0">
              <a:solidFill>
                <a:schemeClr val="tx1"/>
              </a:solidFill>
            </a:endParaRPr>
          </a:p>
          <a:p>
            <a:endParaRPr lang="fi-FI" sz="1200" dirty="0">
              <a:solidFill>
                <a:schemeClr val="tx1"/>
              </a:solidFill>
            </a:endParaRPr>
          </a:p>
          <a:p>
            <a:endParaRPr lang="fi-FI" sz="11200" dirty="0">
              <a:solidFill>
                <a:schemeClr val="tx1"/>
              </a:solidFill>
            </a:endParaRPr>
          </a:p>
        </p:txBody>
      </p:sp>
      <p:sp>
        <p:nvSpPr>
          <p:cNvPr id="4" name="Alatunnisteen paikkamerkki 3"/>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4054615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1416948" y="300204"/>
            <a:ext cx="10342969" cy="5973717"/>
          </a:xfrm>
        </p:spPr>
        <p:txBody>
          <a:bodyPr>
            <a:normAutofit/>
          </a:bodyPr>
          <a:lstStyle/>
          <a:p>
            <a:r>
              <a:rPr lang="fi-FI" sz="2800" b="1" dirty="0">
                <a:solidFill>
                  <a:schemeClr val="tx1"/>
                </a:solidFill>
              </a:rPr>
              <a:t>LÄHTEET:</a:t>
            </a:r>
          </a:p>
          <a:p>
            <a:endParaRPr lang="fi-FI" sz="1400" dirty="0"/>
          </a:p>
          <a:p>
            <a:r>
              <a:rPr lang="fi-FI" sz="1800" dirty="0">
                <a:solidFill>
                  <a:schemeClr val="tx1"/>
                </a:solidFill>
              </a:rPr>
              <a:t>Rämä, M., &amp; </a:t>
            </a:r>
            <a:r>
              <a:rPr lang="fi-FI" sz="1800" dirty="0" err="1">
                <a:solidFill>
                  <a:schemeClr val="tx1"/>
                </a:solidFill>
              </a:rPr>
              <a:t>Klobut</a:t>
            </a:r>
            <a:r>
              <a:rPr lang="fi-FI" sz="1800" dirty="0">
                <a:solidFill>
                  <a:schemeClr val="tx1"/>
                </a:solidFill>
              </a:rPr>
              <a:t>, K. (2020). </a:t>
            </a:r>
            <a:r>
              <a:rPr lang="fi-FI" sz="1800" i="1" dirty="0">
                <a:solidFill>
                  <a:schemeClr val="tx1"/>
                </a:solidFill>
              </a:rPr>
              <a:t>Hukkalämpö kaukolämpöjärjestelmissä</a:t>
            </a:r>
            <a:r>
              <a:rPr lang="fi-FI" sz="1800" dirty="0">
                <a:solidFill>
                  <a:schemeClr val="tx1"/>
                </a:solidFill>
              </a:rPr>
              <a:t>. VTT Technical </a:t>
            </a:r>
            <a:r>
              <a:rPr lang="fi-FI" sz="1800" dirty="0" err="1">
                <a:solidFill>
                  <a:schemeClr val="tx1"/>
                </a:solidFill>
              </a:rPr>
              <a:t>Research</a:t>
            </a:r>
            <a:r>
              <a:rPr lang="fi-FI" sz="1800" dirty="0">
                <a:solidFill>
                  <a:schemeClr val="tx1"/>
                </a:solidFill>
              </a:rPr>
              <a:t> Centre of Finland. VTT Asiakasraportti, No. VTT-CR-00340-20</a:t>
            </a:r>
          </a:p>
          <a:p>
            <a:r>
              <a:rPr lang="fi-FI" sz="1800" dirty="0">
                <a:solidFill>
                  <a:srgbClr val="000000"/>
                </a:solidFill>
              </a:rPr>
              <a:t>Suomen virallinen tilasto (SVT): Teollisuuden energiankäyttö [verkkojulkaisu].</a:t>
            </a:r>
            <a:br>
              <a:rPr lang="fi-FI" sz="1800" dirty="0"/>
            </a:br>
            <a:r>
              <a:rPr lang="fi-FI" sz="1800" dirty="0">
                <a:solidFill>
                  <a:srgbClr val="000000"/>
                </a:solidFill>
              </a:rPr>
              <a:t>ISSN=1798-775X. 2018, Liitetaulukko 1. Teollisuuden energiankäyttö energialähteittäin vuonna 2018 . Helsinki: Tilastokeskus. Saantitapa: </a:t>
            </a:r>
            <a:r>
              <a:rPr lang="fi-FI" sz="1800" dirty="0">
                <a:solidFill>
                  <a:srgbClr val="000000"/>
                </a:solidFill>
                <a:hlinkClick r:id="rId2"/>
              </a:rPr>
              <a:t>http://www.stat.fi/til/tene/2018/tene_2018_2019-11-01_tau_001_fi.html</a:t>
            </a:r>
            <a:endParaRPr lang="fi-FI" sz="1800" dirty="0">
              <a:solidFill>
                <a:srgbClr val="000000"/>
              </a:solidFill>
            </a:endParaRPr>
          </a:p>
          <a:p>
            <a:r>
              <a:rPr lang="fi-FI" sz="1800" dirty="0">
                <a:solidFill>
                  <a:schemeClr val="tx1"/>
                </a:solidFill>
              </a:rPr>
              <a:t>Uusitalo, A. 2015. Hukkalämmöstä sähköä. [verkkojulkaisu]. Saatavilla: https://promaintlehti.fi/Turvallisuus-ja-ymparisto/Hukkalammosta-sahkoa </a:t>
            </a:r>
          </a:p>
          <a:p>
            <a:r>
              <a:rPr lang="fi-FI" sz="1800" dirty="0">
                <a:solidFill>
                  <a:schemeClr val="tx1"/>
                </a:solidFill>
              </a:rPr>
              <a:t>Sirola, Tiitinen. 2018. Hukkalämpöjen hyödyntäminen kaukolämpöjärjestelmässä. Energiateollisuus ry. </a:t>
            </a:r>
          </a:p>
          <a:p>
            <a:r>
              <a:rPr lang="fi-FI" sz="1800" dirty="0">
                <a:solidFill>
                  <a:srgbClr val="000000"/>
                </a:solidFill>
              </a:rPr>
              <a:t>Waste </a:t>
            </a:r>
            <a:r>
              <a:rPr lang="fi-FI" sz="1800" dirty="0" err="1">
                <a:solidFill>
                  <a:srgbClr val="000000"/>
                </a:solidFill>
              </a:rPr>
              <a:t>heat</a:t>
            </a:r>
            <a:r>
              <a:rPr lang="fi-FI" sz="1800" dirty="0">
                <a:solidFill>
                  <a:srgbClr val="000000"/>
                </a:solidFill>
              </a:rPr>
              <a:t> 2019. Waste </a:t>
            </a:r>
            <a:r>
              <a:rPr lang="fi-FI" sz="1800" dirty="0" err="1">
                <a:solidFill>
                  <a:srgbClr val="000000"/>
                </a:solidFill>
              </a:rPr>
              <a:t>heat</a:t>
            </a:r>
            <a:r>
              <a:rPr lang="fi-FI" sz="1800" dirty="0">
                <a:solidFill>
                  <a:srgbClr val="000000"/>
                </a:solidFill>
              </a:rPr>
              <a:t> </a:t>
            </a:r>
            <a:r>
              <a:rPr lang="fi-FI" sz="1800" dirty="0" err="1">
                <a:solidFill>
                  <a:srgbClr val="000000"/>
                </a:solidFill>
              </a:rPr>
              <a:t>technologies</a:t>
            </a:r>
            <a:r>
              <a:rPr lang="fi-FI" sz="1800" dirty="0">
                <a:solidFill>
                  <a:srgbClr val="000000"/>
                </a:solidFill>
              </a:rPr>
              <a:t> </a:t>
            </a:r>
            <a:r>
              <a:rPr lang="fi-FI" sz="1800" dirty="0">
                <a:hlinkClick r:id="rId3"/>
              </a:rPr>
              <a:t>https://www.waste-heat.eu/about-waste-heat/waste-heat-technologies</a:t>
            </a:r>
            <a:endParaRPr lang="fi-FI" sz="1800" dirty="0">
              <a:solidFill>
                <a:srgbClr val="000000"/>
              </a:solidFill>
            </a:endParaRPr>
          </a:p>
          <a:p>
            <a:r>
              <a:rPr lang="fi-FI" sz="1800" dirty="0">
                <a:solidFill>
                  <a:schemeClr val="tx1"/>
                </a:solidFill>
              </a:rPr>
              <a:t>YIT. 2010. Teollisuuden ylijäämälämmön hyödyntäminen kaukolämmityksessä. </a:t>
            </a:r>
          </a:p>
          <a:p>
            <a:endParaRPr lang="fi-FI" sz="1800" dirty="0">
              <a:solidFill>
                <a:schemeClr val="tx1"/>
              </a:solidFill>
            </a:endParaRPr>
          </a:p>
          <a:p>
            <a:endParaRPr lang="fi-FI" sz="1200" dirty="0">
              <a:solidFill>
                <a:schemeClr val="tx1"/>
              </a:solidFill>
            </a:endParaRPr>
          </a:p>
          <a:p>
            <a:endParaRPr lang="fi-FI" sz="1200" dirty="0">
              <a:solidFill>
                <a:schemeClr val="tx1"/>
              </a:solidFill>
            </a:endParaRPr>
          </a:p>
          <a:p>
            <a:endParaRPr lang="fi-FI" sz="11200" dirty="0">
              <a:solidFill>
                <a:schemeClr val="tx1"/>
              </a:solidFill>
            </a:endParaRPr>
          </a:p>
        </p:txBody>
      </p:sp>
      <p:sp>
        <p:nvSpPr>
          <p:cNvPr id="4" name="Alatunnisteen paikkamerkki 3"/>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503322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58251" y="-64293"/>
            <a:ext cx="10515600" cy="1325563"/>
          </a:xfrm>
        </p:spPr>
        <p:txBody>
          <a:bodyPr>
            <a:normAutofit/>
          </a:bodyPr>
          <a:lstStyle/>
          <a:p>
            <a:r>
              <a:rPr lang="fi-FI" sz="2800" dirty="0">
                <a:latin typeface="+mn-lt"/>
              </a:rPr>
              <a:t>Case-esimerkkejä</a:t>
            </a:r>
          </a:p>
        </p:txBody>
      </p:sp>
      <p:sp>
        <p:nvSpPr>
          <p:cNvPr id="4" name="Sisällön paikkamerkki 3"/>
          <p:cNvSpPr>
            <a:spLocks noGrp="1"/>
          </p:cNvSpPr>
          <p:nvPr>
            <p:ph sz="half" idx="2"/>
          </p:nvPr>
        </p:nvSpPr>
        <p:spPr>
          <a:xfrm>
            <a:off x="1078302" y="1129521"/>
            <a:ext cx="10275498" cy="5063150"/>
          </a:xfrm>
        </p:spPr>
        <p:txBody>
          <a:bodyPr>
            <a:normAutofit lnSpcReduction="10000"/>
          </a:bodyPr>
          <a:lstStyle/>
          <a:p>
            <a:pPr>
              <a:buFont typeface="Wingdings" panose="05000000000000000000" pitchFamily="2" charset="2"/>
              <a:buChar char="§"/>
            </a:pPr>
            <a:r>
              <a:rPr lang="fi-FI" sz="1800" dirty="0"/>
              <a:t>Lampila, J. 2017. Mäntsälässä näytetään mallia hukkalämmön hyödyntämisessä. Energiatalous.  Saatavissa: </a:t>
            </a:r>
            <a:r>
              <a:rPr lang="fi-FI" sz="1800" dirty="0">
                <a:hlinkClick r:id="rId2"/>
              </a:rPr>
              <a:t>https://www.energiatalous.fi/?p=1841</a:t>
            </a:r>
            <a:r>
              <a:rPr lang="fi-FI" sz="1800" dirty="0"/>
              <a:t>.</a:t>
            </a:r>
          </a:p>
          <a:p>
            <a:pPr>
              <a:buFont typeface="Wingdings" panose="05000000000000000000" pitchFamily="2" charset="2"/>
              <a:buChar char="§"/>
            </a:pPr>
            <a:r>
              <a:rPr lang="en-US" sz="1800" dirty="0"/>
              <a:t>Fortum – A Clean Energy Architect for Data </a:t>
            </a:r>
            <a:r>
              <a:rPr lang="en-US" sz="1800" dirty="0" err="1"/>
              <a:t>Centres</a:t>
            </a:r>
            <a:r>
              <a:rPr lang="en-US" sz="1800" dirty="0"/>
              <a:t> (w. Finnish subtitles)</a:t>
            </a:r>
            <a:r>
              <a:rPr lang="fi-FI" sz="1800" dirty="0"/>
              <a:t>. Saatavissa: </a:t>
            </a:r>
            <a:r>
              <a:rPr lang="fi-FI" sz="1800" dirty="0">
                <a:hlinkClick r:id="rId3"/>
              </a:rPr>
              <a:t>http://www.fortum.com/datacentres</a:t>
            </a:r>
            <a:endParaRPr lang="fi-FI" sz="1800" dirty="0"/>
          </a:p>
          <a:p>
            <a:pPr>
              <a:buFont typeface="Wingdings" panose="05000000000000000000" pitchFamily="2" charset="2"/>
              <a:buChar char="§"/>
            </a:pPr>
            <a:r>
              <a:rPr lang="fi-FI" sz="1800" dirty="0"/>
              <a:t>Fortum. Lehdistötiedote 13.11.2018. Fortum ja Lidl sopimukseen ylijäämälämmön hyödyntämisestä avoimessa kaukolämpöverkossa. Saatavissa: </a:t>
            </a:r>
            <a:r>
              <a:rPr lang="fi-FI" sz="1800" dirty="0">
                <a:hlinkClick r:id="rId4"/>
              </a:rPr>
              <a:t>https://www.fortum.fi/media/2018/11/fortum-ja-lidl-sopimukseen-ylijaamalammon-hyodyntamisesta-avoimessa-kaukolampoverkossa</a:t>
            </a:r>
            <a:endParaRPr lang="fi-FI" sz="1800" dirty="0"/>
          </a:p>
          <a:p>
            <a:pPr>
              <a:buFont typeface="Wingdings" panose="05000000000000000000" pitchFamily="2" charset="2"/>
              <a:buChar char="§"/>
            </a:pPr>
            <a:r>
              <a:rPr lang="fi-FI" sz="1800" dirty="0" err="1"/>
              <a:t>Coromatic</a:t>
            </a:r>
            <a:r>
              <a:rPr lang="fi-FI" sz="1800" dirty="0"/>
              <a:t> – Datakeskus siirtää hukkalämmön kaukolämpöverkkoon. Saatavissa:  </a:t>
            </a:r>
            <a:r>
              <a:rPr lang="fi-FI" sz="1800" dirty="0">
                <a:hlinkClick r:id="rId5"/>
              </a:rPr>
              <a:t>https://coromatic.fi/prosessijaeaehdytys/datakeskus-siirtaeae-hukkalaemmoen-kaukolaempoeverkkoon/</a:t>
            </a:r>
            <a:endParaRPr lang="fi-FI" sz="1800" dirty="0"/>
          </a:p>
          <a:p>
            <a:pPr>
              <a:buFont typeface="Wingdings" panose="05000000000000000000" pitchFamily="2" charset="2"/>
              <a:buChar char="§"/>
            </a:pPr>
            <a:r>
              <a:rPr lang="fi-FI" sz="1800" dirty="0"/>
              <a:t>Lampila, J. 2019. Herra Snellman on lämpöpumppujen pioneerikäyttäjä. Energiatalous. Saatavissa: </a:t>
            </a:r>
            <a:r>
              <a:rPr lang="fi-FI" sz="1800" dirty="0">
                <a:hlinkClick r:id="rId6"/>
              </a:rPr>
              <a:t>https://www.energiatalous.fi/?p=2492</a:t>
            </a:r>
            <a:endParaRPr lang="fi-FI" sz="1800" dirty="0"/>
          </a:p>
          <a:p>
            <a:pPr>
              <a:buFont typeface="Wingdings" panose="05000000000000000000" pitchFamily="2" charset="2"/>
              <a:buChar char="§"/>
            </a:pPr>
            <a:r>
              <a:rPr lang="fi-FI" sz="1800" dirty="0"/>
              <a:t>Koistinen, A. 2019. Liimatehdas valjasti hukkalämmön hyötykäyttöön: Päästöt putosivat ja energialasku pieneni 100 000 euroa vuodessa. Yle. Saatavissa: </a:t>
            </a:r>
            <a:r>
              <a:rPr lang="fi-FI" sz="1800" dirty="0">
                <a:hlinkClick r:id="rId7"/>
              </a:rPr>
              <a:t>https://yle.fi/uutiset/3-10800350</a:t>
            </a:r>
            <a:endParaRPr lang="fi-FI" sz="1800" dirty="0"/>
          </a:p>
          <a:p>
            <a:pPr>
              <a:buFont typeface="Wingdings" panose="05000000000000000000" pitchFamily="2" charset="2"/>
              <a:buChar char="§"/>
            </a:pPr>
            <a:r>
              <a:rPr lang="fi-FI" sz="1800" dirty="0"/>
              <a:t>Neste. 2019. Kilpilahden hukkalämpö voisi kattaa noin neljänneksen pääkaupunkiseudun kaukolämmön tarpeesta. </a:t>
            </a:r>
            <a:r>
              <a:rPr lang="fi-FI" sz="1800" dirty="0">
                <a:hlinkClick r:id="rId8"/>
              </a:rPr>
              <a:t>https://www.neste.com/fi/tiedotteet-ja-uutiset/circular-economy/kilpilahden-hukkalampo-voisi-kattaa-noin-neljanneksen-paakaupunkiseudun-kaukolammon-tarpeesta</a:t>
            </a:r>
            <a:endParaRPr lang="fi-FI" sz="1800" dirty="0"/>
          </a:p>
          <a:p>
            <a:pPr>
              <a:buFont typeface="Wingdings" panose="05000000000000000000" pitchFamily="2" charset="2"/>
              <a:buChar char="§"/>
            </a:pPr>
            <a:r>
              <a:rPr lang="fi-FI" sz="1800" dirty="0"/>
              <a:t>Yle. 2019. Kivihiilikasat Helsingin Hanasaaressa ovat pian historiaa, sitten alkaa puunpoltto – Miten ratkaisu vaikuttaa ilmastotavoitteisiin? Asiantuntijat vastaavat. </a:t>
            </a:r>
            <a:r>
              <a:rPr lang="fi-FI" sz="1800" dirty="0">
                <a:hlinkClick r:id="rId9"/>
              </a:rPr>
              <a:t>https://yle.fi/uutiset/3-10766814</a:t>
            </a:r>
            <a:endParaRPr lang="fi-FI" sz="1800" dirty="0"/>
          </a:p>
          <a:p>
            <a:pPr>
              <a:buFont typeface="Wingdings" panose="05000000000000000000" pitchFamily="2" charset="2"/>
              <a:buChar char="§"/>
            </a:pPr>
            <a:endParaRPr lang="fi-FI" sz="1800" dirty="0"/>
          </a:p>
          <a:p>
            <a:pPr>
              <a:buFont typeface="Wingdings" panose="05000000000000000000" pitchFamily="2" charset="2"/>
              <a:buChar char="§"/>
            </a:pPr>
            <a:endParaRPr lang="fi-FI" sz="1800" dirty="0"/>
          </a:p>
          <a:p>
            <a:pPr>
              <a:buFont typeface="Wingdings" panose="05000000000000000000" pitchFamily="2" charset="2"/>
              <a:buChar char="§"/>
            </a:pPr>
            <a:endParaRPr lang="fi-FI" sz="2000" dirty="0"/>
          </a:p>
          <a:p>
            <a:pPr>
              <a:buFont typeface="Wingdings" panose="05000000000000000000" pitchFamily="2" charset="2"/>
              <a:buChar char="§"/>
            </a:pPr>
            <a:endParaRPr lang="fi-FI" sz="2000" dirty="0"/>
          </a:p>
          <a:p>
            <a:pPr>
              <a:buFont typeface="Wingdings" panose="05000000000000000000" pitchFamily="2" charset="2"/>
              <a:buChar char="§"/>
            </a:pPr>
            <a:endParaRPr lang="fi-FI" sz="2000" dirty="0"/>
          </a:p>
          <a:p>
            <a:pPr>
              <a:buFont typeface="Wingdings" panose="05000000000000000000" pitchFamily="2" charset="2"/>
              <a:buChar char="§"/>
            </a:pPr>
            <a:endParaRPr lang="fi-FI" sz="2000" dirty="0"/>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72740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louds in the sky on a cloudy day&#10;&#10;Description automatically generated">
            <a:extLst>
              <a:ext uri="{FF2B5EF4-FFF2-40B4-BE49-F238E27FC236}">
                <a16:creationId xmlns:a16="http://schemas.microsoft.com/office/drawing/2014/main" id="{14A5752C-A208-47F1-B0D3-CBEC765DEC08}"/>
              </a:ext>
            </a:extLst>
          </p:cNvPr>
          <p:cNvPicPr>
            <a:picLocks noChangeAspect="1"/>
          </p:cNvPicPr>
          <p:nvPr/>
        </p:nvPicPr>
        <p:blipFill rotWithShape="1">
          <a:blip r:embed="rId3">
            <a:extLst>
              <a:ext uri="{28A0092B-C50C-407E-A947-70E740481C1C}">
                <a14:useLocalDpi xmlns:a14="http://schemas.microsoft.com/office/drawing/2010/main" val="0"/>
              </a:ext>
            </a:extLst>
          </a:blip>
          <a:srcRect t="11058" b="4672"/>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Otsikko 1"/>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b="1">
                <a:latin typeface="+mj-lt"/>
                <a:ea typeface="+mj-ea"/>
                <a:cs typeface="+mj-cs"/>
              </a:rPr>
              <a:t>Sekundäärienergia</a:t>
            </a:r>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Sisällön paikkamerkki 3"/>
          <p:cNvSpPr>
            <a:spLocks noGrp="1"/>
          </p:cNvSpPr>
          <p:nvPr>
            <p:ph sz="half" idx="2"/>
          </p:nvPr>
        </p:nvSpPr>
        <p:spPr>
          <a:xfrm>
            <a:off x="525516" y="3417573"/>
            <a:ext cx="4593021" cy="2619839"/>
          </a:xfrm>
        </p:spPr>
        <p:txBody>
          <a:bodyPr vert="horz" lIns="91440" tIns="45720" rIns="91440" bIns="45720" rtlCol="0" anchor="ctr">
            <a:normAutofit/>
          </a:bodyPr>
          <a:lstStyle/>
          <a:p>
            <a:pPr marL="185738" indent="0">
              <a:buNone/>
            </a:pPr>
            <a:r>
              <a:rPr lang="en-US" sz="2000" dirty="0" err="1"/>
              <a:t>Mitä</a:t>
            </a:r>
            <a:r>
              <a:rPr lang="en-US" sz="2000" dirty="0"/>
              <a:t> </a:t>
            </a:r>
            <a:r>
              <a:rPr lang="en-US" sz="2000" dirty="0" err="1"/>
              <a:t>kauemmaksi</a:t>
            </a:r>
            <a:r>
              <a:rPr lang="en-US" sz="2000" dirty="0"/>
              <a:t> </a:t>
            </a:r>
            <a:r>
              <a:rPr lang="en-US" sz="2000" dirty="0" err="1"/>
              <a:t>lämpöä</a:t>
            </a:r>
            <a:r>
              <a:rPr lang="en-US" sz="2000" dirty="0"/>
              <a:t> </a:t>
            </a:r>
            <a:r>
              <a:rPr lang="en-US" sz="2000" dirty="0" err="1"/>
              <a:t>siirretään</a:t>
            </a:r>
            <a:r>
              <a:rPr lang="en-US" sz="2000" dirty="0"/>
              <a:t> </a:t>
            </a:r>
            <a:r>
              <a:rPr lang="en-US" sz="2000" dirty="0" err="1"/>
              <a:t>sekundäärilämmön</a:t>
            </a:r>
            <a:r>
              <a:rPr lang="en-US" sz="2000" dirty="0"/>
              <a:t> </a:t>
            </a:r>
            <a:r>
              <a:rPr lang="en-US" sz="2000" dirty="0" err="1"/>
              <a:t>syntykohdasta</a:t>
            </a:r>
            <a:r>
              <a:rPr lang="en-US" sz="2000" dirty="0"/>
              <a:t>, </a:t>
            </a:r>
            <a:r>
              <a:rPr lang="en-US" sz="2000" dirty="0" err="1"/>
              <a:t>sitä</a:t>
            </a:r>
            <a:r>
              <a:rPr lang="en-US" sz="2000" dirty="0"/>
              <a:t> </a:t>
            </a:r>
            <a:r>
              <a:rPr lang="en-US" sz="2000" dirty="0" err="1"/>
              <a:t>alhaisempi</a:t>
            </a:r>
            <a:r>
              <a:rPr lang="en-US" sz="2000" dirty="0"/>
              <a:t> </a:t>
            </a:r>
            <a:r>
              <a:rPr lang="en-US" sz="2000" dirty="0" err="1"/>
              <a:t>yleensä</a:t>
            </a:r>
            <a:r>
              <a:rPr lang="en-US" sz="2000" dirty="0"/>
              <a:t> on </a:t>
            </a:r>
            <a:r>
              <a:rPr lang="en-US" sz="2000" dirty="0" err="1"/>
              <a:t>hyödyntämisaste</a:t>
            </a:r>
            <a:r>
              <a:rPr lang="en-US" sz="2000" dirty="0"/>
              <a:t> ja </a:t>
            </a:r>
            <a:r>
              <a:rPr lang="en-US" sz="2000" dirty="0" err="1"/>
              <a:t>sitä</a:t>
            </a:r>
            <a:r>
              <a:rPr lang="en-US" sz="2000" dirty="0"/>
              <a:t> </a:t>
            </a:r>
            <a:r>
              <a:rPr lang="en-US" sz="2000" dirty="0" err="1"/>
              <a:t>korkeammat</a:t>
            </a:r>
            <a:r>
              <a:rPr lang="en-US" sz="2000" dirty="0"/>
              <a:t> </a:t>
            </a:r>
            <a:r>
              <a:rPr lang="en-US" sz="2000" dirty="0" err="1"/>
              <a:t>ovat</a:t>
            </a:r>
            <a:r>
              <a:rPr lang="en-US" sz="2000" dirty="0"/>
              <a:t> </a:t>
            </a:r>
            <a:r>
              <a:rPr lang="en-US" sz="2000" dirty="0" err="1"/>
              <a:t>investointikustannukset</a:t>
            </a:r>
            <a:r>
              <a:rPr lang="en-US" sz="2000" dirty="0"/>
              <a:t>.</a:t>
            </a:r>
          </a:p>
          <a:p>
            <a:pPr marL="357188"/>
            <a:endParaRPr lang="en-US" sz="1800" dirty="0"/>
          </a:p>
          <a:p>
            <a:pPr marL="357188"/>
            <a:endParaRPr lang="en-US" sz="1800" dirty="0"/>
          </a:p>
          <a:p>
            <a:pPr marL="357188"/>
            <a:endParaRPr lang="en-US" sz="1800" dirty="0"/>
          </a:p>
        </p:txBody>
      </p:sp>
      <p:sp>
        <p:nvSpPr>
          <p:cNvPr id="5" name="Alatunnisteen paikkamerkki 4"/>
          <p:cNvSpPr>
            <a:spLocks noGrp="1"/>
          </p:cNvSpPr>
          <p:nvPr>
            <p:ph type="ftr" sz="quarter" idx="11"/>
          </p:nvPr>
        </p:nvSpPr>
        <p:spPr>
          <a:xfrm>
            <a:off x="1216573" y="6144611"/>
            <a:ext cx="3069020" cy="361977"/>
          </a:xfrm>
        </p:spPr>
        <p:txBody>
          <a:bodyPr vert="horz" lIns="91440" tIns="45720" rIns="91440" bIns="45720" rtlCol="0" anchor="ctr">
            <a:normAutofit/>
          </a:bodyPr>
          <a:lstStyle/>
          <a:p>
            <a:pPr>
              <a:spcAft>
                <a:spcPts val="600"/>
              </a:spcAft>
              <a:defRPr/>
            </a:pPr>
            <a:r>
              <a:rPr lang="en-US" sz="1000" kern="1200">
                <a:solidFill>
                  <a:schemeClr val="tx1"/>
                </a:solidFill>
                <a:latin typeface="Calibri" panose="020F0502020204030204"/>
                <a:ea typeface="+mn-ea"/>
                <a:cs typeface="+mn-cs"/>
              </a:rPr>
              <a:t>kiertotalousamk.fi</a:t>
            </a:r>
          </a:p>
        </p:txBody>
      </p:sp>
      <p:sp>
        <p:nvSpPr>
          <p:cNvPr id="8" name="TextBox 7">
            <a:extLst>
              <a:ext uri="{FF2B5EF4-FFF2-40B4-BE49-F238E27FC236}">
                <a16:creationId xmlns:a16="http://schemas.microsoft.com/office/drawing/2014/main" id="{F0713229-0CF7-42DA-B7A3-080A6095B15A}"/>
              </a:ext>
            </a:extLst>
          </p:cNvPr>
          <p:cNvSpPr txBox="1"/>
          <p:nvPr/>
        </p:nvSpPr>
        <p:spPr>
          <a:xfrm>
            <a:off x="9960322" y="6415810"/>
            <a:ext cx="2118731" cy="369332"/>
          </a:xfrm>
          <a:prstGeom prst="rect">
            <a:avLst/>
          </a:prstGeom>
          <a:noFill/>
        </p:spPr>
        <p:txBody>
          <a:bodyPr wrap="square" rtlCol="0">
            <a:spAutoFit/>
          </a:bodyPr>
          <a:lstStyle/>
          <a:p>
            <a:r>
              <a:rPr lang="fi-FI" dirty="0">
                <a:solidFill>
                  <a:schemeClr val="bg1"/>
                </a:solidFill>
              </a:rPr>
              <a:t>Kuvituskuva: </a:t>
            </a:r>
            <a:r>
              <a:rPr lang="fi-FI" dirty="0" err="1">
                <a:solidFill>
                  <a:schemeClr val="bg1"/>
                </a:solidFill>
              </a:rPr>
              <a:t>Pixabay</a:t>
            </a:r>
            <a:endParaRPr lang="fi-FI" dirty="0">
              <a:solidFill>
                <a:schemeClr val="bg1"/>
              </a:solidFill>
            </a:endParaRPr>
          </a:p>
        </p:txBody>
      </p:sp>
    </p:spTree>
    <p:extLst>
      <p:ext uri="{BB962C8B-B14F-4D97-AF65-F5344CB8AC3E}">
        <p14:creationId xmlns:p14="http://schemas.microsoft.com/office/powerpoint/2010/main" val="1854559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58251" y="-64293"/>
            <a:ext cx="10515600" cy="1325563"/>
          </a:xfrm>
        </p:spPr>
        <p:txBody>
          <a:bodyPr>
            <a:normAutofit/>
          </a:bodyPr>
          <a:lstStyle/>
          <a:p>
            <a:r>
              <a:rPr lang="fi-FI" sz="2800" dirty="0">
                <a:latin typeface="+mn-lt"/>
              </a:rPr>
              <a:t>Case-esimerkkejä</a:t>
            </a:r>
          </a:p>
        </p:txBody>
      </p:sp>
      <p:sp>
        <p:nvSpPr>
          <p:cNvPr id="4" name="Sisällön paikkamerkki 3"/>
          <p:cNvSpPr>
            <a:spLocks noGrp="1"/>
          </p:cNvSpPr>
          <p:nvPr>
            <p:ph sz="half" idx="2"/>
          </p:nvPr>
        </p:nvSpPr>
        <p:spPr>
          <a:xfrm>
            <a:off x="1078302" y="1129521"/>
            <a:ext cx="10275498" cy="5063150"/>
          </a:xfrm>
        </p:spPr>
        <p:txBody>
          <a:bodyPr>
            <a:normAutofit/>
          </a:bodyPr>
          <a:lstStyle/>
          <a:p>
            <a:pPr>
              <a:buFont typeface="Wingdings" panose="05000000000000000000" pitchFamily="2" charset="2"/>
              <a:buChar char="§"/>
            </a:pPr>
            <a:r>
              <a:rPr lang="fi-FI" sz="1800" dirty="0"/>
              <a:t>Lampila, J. 2017. Mäntsälässä näytetään mallia hukkalämmön hyödyntämisessä. Energiatalous.  Saatavissa: </a:t>
            </a:r>
            <a:r>
              <a:rPr lang="fi-FI" sz="1800" dirty="0">
                <a:hlinkClick r:id="rId2"/>
              </a:rPr>
              <a:t>https://www.energiatalous.fi/?p=1841</a:t>
            </a:r>
            <a:r>
              <a:rPr lang="fi-FI" sz="1800" dirty="0"/>
              <a:t>.</a:t>
            </a:r>
          </a:p>
          <a:p>
            <a:pPr>
              <a:buFont typeface="Wingdings" panose="05000000000000000000" pitchFamily="2" charset="2"/>
              <a:buChar char="§"/>
            </a:pPr>
            <a:endParaRPr lang="fi-FI" sz="1800" dirty="0"/>
          </a:p>
          <a:p>
            <a:pPr>
              <a:buFont typeface="Wingdings" panose="05000000000000000000" pitchFamily="2" charset="2"/>
              <a:buChar char="§"/>
            </a:pPr>
            <a:endParaRPr lang="fi-FI" sz="1800" dirty="0"/>
          </a:p>
          <a:p>
            <a:pPr>
              <a:buFont typeface="Wingdings" panose="05000000000000000000" pitchFamily="2" charset="2"/>
              <a:buChar char="§"/>
            </a:pPr>
            <a:endParaRPr lang="fi-FI" sz="2000" dirty="0"/>
          </a:p>
          <a:p>
            <a:pPr>
              <a:buFont typeface="Wingdings" panose="05000000000000000000" pitchFamily="2" charset="2"/>
              <a:buChar char="§"/>
            </a:pPr>
            <a:endParaRPr lang="fi-FI" sz="2000" dirty="0"/>
          </a:p>
          <a:p>
            <a:pPr>
              <a:buFont typeface="Wingdings" panose="05000000000000000000" pitchFamily="2" charset="2"/>
              <a:buChar char="§"/>
            </a:pPr>
            <a:endParaRPr lang="fi-FI" sz="2000" dirty="0"/>
          </a:p>
          <a:p>
            <a:pPr>
              <a:buFont typeface="Wingdings" panose="05000000000000000000" pitchFamily="2" charset="2"/>
              <a:buChar char="§"/>
            </a:pPr>
            <a:endParaRPr lang="fi-FI" sz="2000" dirty="0"/>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05392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A474011-A49D-4C7A-BF41-0ACD0A269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p:cNvSpPr>
            <a:spLocks noGrp="1"/>
          </p:cNvSpPr>
          <p:nvPr>
            <p:ph type="title"/>
          </p:nvPr>
        </p:nvSpPr>
        <p:spPr>
          <a:xfrm>
            <a:off x="1051560" y="4444332"/>
            <a:ext cx="3758594" cy="1645920"/>
          </a:xfrm>
          <a:prstGeom prst="ellipse">
            <a:avLst/>
          </a:prstGeom>
        </p:spPr>
        <p:txBody>
          <a:bodyPr>
            <a:normAutofit fontScale="90000"/>
          </a:bodyPr>
          <a:lstStyle/>
          <a:p>
            <a:pPr>
              <a:spcAft>
                <a:spcPts val="800"/>
              </a:spcAft>
            </a:pPr>
            <a:r>
              <a:rPr lang="fi-FI" sz="3600" b="1" dirty="0">
                <a:latin typeface="Calibri" panose="020F0502020204030204" pitchFamily="34" charset="0"/>
                <a:ea typeface="Calibri" panose="020F0502020204030204" pitchFamily="34" charset="0"/>
                <a:cs typeface="Calibri" panose="020F0502020204030204" pitchFamily="34" charset="0"/>
              </a:rPr>
              <a:t>Hukkalämmön määritelmä</a:t>
            </a:r>
            <a:br>
              <a:rPr lang="fi-FI" sz="2500" dirty="0">
                <a:latin typeface="Calibri" panose="020F0502020204030204" pitchFamily="34" charset="0"/>
                <a:ea typeface="Calibri" panose="020F0502020204030204" pitchFamily="34" charset="0"/>
                <a:cs typeface="Times New Roman" panose="02020603050405020304" pitchFamily="18" charset="0"/>
              </a:rPr>
            </a:br>
            <a:endParaRPr lang="fi-FI" sz="2500" dirty="0"/>
          </a:p>
        </p:txBody>
      </p:sp>
      <p:pic>
        <p:nvPicPr>
          <p:cNvPr id="6" name="Picture 5">
            <a:extLst>
              <a:ext uri="{FF2B5EF4-FFF2-40B4-BE49-F238E27FC236}">
                <a16:creationId xmlns:a16="http://schemas.microsoft.com/office/drawing/2014/main" id="{DD5405C6-F794-419D-9A3A-52730972B86E}"/>
              </a:ext>
            </a:extLst>
          </p:cNvPr>
          <p:cNvPicPr>
            <a:picLocks noChangeAspect="1"/>
          </p:cNvPicPr>
          <p:nvPr/>
        </p:nvPicPr>
        <p:blipFill>
          <a:blip r:embed="rId3"/>
          <a:stretch>
            <a:fillRect/>
          </a:stretch>
        </p:blipFill>
        <p:spPr>
          <a:xfrm>
            <a:off x="1766063" y="498359"/>
            <a:ext cx="9321237" cy="4241163"/>
          </a:xfrm>
          <a:prstGeom prst="rect">
            <a:avLst/>
          </a:prstGeom>
        </p:spPr>
      </p:pic>
      <p:sp>
        <p:nvSpPr>
          <p:cNvPr id="30" name="Rectangle 23">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1" name="Rectangle 25">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Sisällön paikkamerkki 2"/>
          <p:cNvSpPr>
            <a:spLocks noGrp="1"/>
          </p:cNvSpPr>
          <p:nvPr>
            <p:ph idx="1"/>
          </p:nvPr>
        </p:nvSpPr>
        <p:spPr>
          <a:xfrm>
            <a:off x="5444717" y="4630695"/>
            <a:ext cx="6007608" cy="1645920"/>
          </a:xfrm>
        </p:spPr>
        <p:txBody>
          <a:bodyPr anchor="ctr">
            <a:normAutofit/>
          </a:bodyPr>
          <a:lstStyle/>
          <a:p>
            <a:pPr marL="0" indent="0">
              <a:buNone/>
            </a:pPr>
            <a:r>
              <a:rPr lang="fi-FI" sz="1800" dirty="0"/>
              <a:t>Hukkalämpö on lämpöenergiaa, joka poistuu tuotantolaitoksesta jäte- ja jäähdytysveden, savukaasujen ja poistoilman mukana hukkalämpönä.</a:t>
            </a:r>
          </a:p>
        </p:txBody>
      </p:sp>
      <p:sp>
        <p:nvSpPr>
          <p:cNvPr id="4" name="Alatunnisteen paikkamerkki 3"/>
          <p:cNvSpPr>
            <a:spLocks noGrp="1"/>
          </p:cNvSpPr>
          <p:nvPr>
            <p:ph type="ftr" sz="quarter" idx="11"/>
          </p:nvPr>
        </p:nvSpPr>
        <p:spPr>
          <a:xfrm>
            <a:off x="4038600" y="6356350"/>
            <a:ext cx="4114800" cy="365125"/>
          </a:xfrm>
        </p:spPr>
        <p:txBody>
          <a:bodyPr>
            <a:normAutofit/>
          </a:bodyPr>
          <a:lstStyle/>
          <a:p>
            <a:pPr>
              <a:spcAft>
                <a:spcPts val="600"/>
              </a:spcAft>
            </a:pPr>
            <a:r>
              <a:rPr lang="fi-FI">
                <a:solidFill>
                  <a:schemeClr val="tx1">
                    <a:lumMod val="50000"/>
                    <a:lumOff val="50000"/>
                  </a:schemeClr>
                </a:solidFill>
              </a:rPr>
              <a:t>kiertotalousamk.fi</a:t>
            </a:r>
          </a:p>
        </p:txBody>
      </p:sp>
      <p:sp>
        <p:nvSpPr>
          <p:cNvPr id="5" name="TextBox 4">
            <a:extLst>
              <a:ext uri="{FF2B5EF4-FFF2-40B4-BE49-F238E27FC236}">
                <a16:creationId xmlns:a16="http://schemas.microsoft.com/office/drawing/2014/main" id="{5C3AC7B4-B9C7-4F32-B13A-33108D5C813F}"/>
              </a:ext>
            </a:extLst>
          </p:cNvPr>
          <p:cNvSpPr txBox="1"/>
          <p:nvPr/>
        </p:nvSpPr>
        <p:spPr>
          <a:xfrm>
            <a:off x="7336734" y="6408933"/>
            <a:ext cx="2835966" cy="369332"/>
          </a:xfrm>
          <a:prstGeom prst="rect">
            <a:avLst/>
          </a:prstGeom>
          <a:noFill/>
        </p:spPr>
        <p:txBody>
          <a:bodyPr wrap="square" rtlCol="0">
            <a:spAutoFit/>
          </a:bodyPr>
          <a:lstStyle/>
          <a:p>
            <a:pPr>
              <a:spcAft>
                <a:spcPts val="600"/>
              </a:spcAft>
            </a:pPr>
            <a:r>
              <a:rPr lang="fi-FI" dirty="0"/>
              <a:t>Lähde: YIT 2010 (mukaillen)</a:t>
            </a:r>
          </a:p>
        </p:txBody>
      </p:sp>
      <p:sp>
        <p:nvSpPr>
          <p:cNvPr id="12" name="TextBox 11">
            <a:extLst>
              <a:ext uri="{FF2B5EF4-FFF2-40B4-BE49-F238E27FC236}">
                <a16:creationId xmlns:a16="http://schemas.microsoft.com/office/drawing/2014/main" id="{B942068F-0A74-4141-83A6-89986F509D03}"/>
              </a:ext>
            </a:extLst>
          </p:cNvPr>
          <p:cNvSpPr txBox="1"/>
          <p:nvPr/>
        </p:nvSpPr>
        <p:spPr>
          <a:xfrm>
            <a:off x="8153400" y="2158592"/>
            <a:ext cx="5020376" cy="523220"/>
          </a:xfrm>
          <a:prstGeom prst="rect">
            <a:avLst/>
          </a:prstGeom>
          <a:noFill/>
        </p:spPr>
        <p:txBody>
          <a:bodyPr wrap="square">
            <a:spAutoFit/>
          </a:bodyPr>
          <a:lstStyle/>
          <a:p>
            <a:r>
              <a:rPr lang="fi-FI" sz="1400" dirty="0"/>
              <a:t>Kuva 1. Hukkalämmön määritelmä ja taserajat.</a:t>
            </a:r>
          </a:p>
          <a:p>
            <a:r>
              <a:rPr lang="fi-FI" sz="1400" dirty="0"/>
              <a:t>Kuvan laatinut Sanna Moilanen (mukaillen YIT 2010)</a:t>
            </a:r>
          </a:p>
        </p:txBody>
      </p:sp>
    </p:spTree>
    <p:extLst>
      <p:ext uri="{BB962C8B-B14F-4D97-AF65-F5344CB8AC3E}">
        <p14:creationId xmlns:p14="http://schemas.microsoft.com/office/powerpoint/2010/main" val="1875998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811089" y="341907"/>
            <a:ext cx="10506456" cy="1014984"/>
          </a:xfrm>
        </p:spPr>
        <p:txBody>
          <a:bodyPr anchor="b">
            <a:normAutofit/>
          </a:bodyPr>
          <a:lstStyle/>
          <a:p>
            <a:pPr>
              <a:spcAft>
                <a:spcPts val="800"/>
              </a:spcAft>
            </a:pPr>
            <a:r>
              <a:rPr lang="fi-FI" sz="3600" b="1" dirty="0">
                <a:latin typeface="Calibri" panose="020F0502020204030204" pitchFamily="34" charset="0"/>
                <a:ea typeface="Calibri" panose="020F0502020204030204" pitchFamily="34" charset="0"/>
                <a:cs typeface="Calibri" panose="020F0502020204030204" pitchFamily="34" charset="0"/>
              </a:rPr>
              <a:t>Hukkalämpö</a:t>
            </a:r>
            <a:br>
              <a:rPr lang="fi-FI" sz="3100" dirty="0">
                <a:latin typeface="Calibri" panose="020F0502020204030204" pitchFamily="34" charset="0"/>
                <a:ea typeface="Calibri" panose="020F0502020204030204" pitchFamily="34" charset="0"/>
                <a:cs typeface="Times New Roman" panose="02020603050405020304" pitchFamily="18" charset="0"/>
              </a:rPr>
            </a:br>
            <a:endParaRPr lang="fi-FI" sz="3100" dirty="0"/>
          </a:p>
        </p:txBody>
      </p:sp>
      <p:sp>
        <p:nvSpPr>
          <p:cNvPr id="19"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Alatunnisteen paikkamerkki 3"/>
          <p:cNvSpPr>
            <a:spLocks noGrp="1"/>
          </p:cNvSpPr>
          <p:nvPr>
            <p:ph type="ftr" sz="quarter" idx="11"/>
          </p:nvPr>
        </p:nvSpPr>
        <p:spPr>
          <a:xfrm>
            <a:off x="4038600" y="6356350"/>
            <a:ext cx="4114800" cy="365125"/>
          </a:xfrm>
        </p:spPr>
        <p:txBody>
          <a:bodyPr>
            <a:normAutofit/>
          </a:bodyPr>
          <a:lstStyle/>
          <a:p>
            <a:pPr>
              <a:spcAft>
                <a:spcPts val="600"/>
              </a:spcAft>
            </a:pPr>
            <a:r>
              <a:rPr lang="fi-FI">
                <a:solidFill>
                  <a:schemeClr val="tx1">
                    <a:lumMod val="50000"/>
                    <a:lumOff val="50000"/>
                  </a:schemeClr>
                </a:solidFill>
              </a:rPr>
              <a:t>kiertotalousamk.fi</a:t>
            </a:r>
          </a:p>
        </p:txBody>
      </p:sp>
      <p:graphicFrame>
        <p:nvGraphicFramePr>
          <p:cNvPr id="13" name="Content Placeholder 10">
            <a:extLst>
              <a:ext uri="{FF2B5EF4-FFF2-40B4-BE49-F238E27FC236}">
                <a16:creationId xmlns:a16="http://schemas.microsoft.com/office/drawing/2014/main" id="{33CD9DAD-EBCD-4103-AF29-6CA8031E16E3}"/>
              </a:ext>
            </a:extLst>
          </p:cNvPr>
          <p:cNvGraphicFramePr>
            <a:graphicFrameLocks noGrp="1"/>
          </p:cNvGraphicFramePr>
          <p:nvPr>
            <p:ph idx="1"/>
            <p:extLst>
              <p:ext uri="{D42A27DB-BD31-4B8C-83A1-F6EECF244321}">
                <p14:modId xmlns:p14="http://schemas.microsoft.com/office/powerpoint/2010/main" val="219375708"/>
              </p:ext>
            </p:extLst>
          </p:nvPr>
        </p:nvGraphicFramePr>
        <p:xfrm>
          <a:off x="278780" y="1405054"/>
          <a:ext cx="11764538" cy="5133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9132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whiteboard&#10;&#10;Description automatically generated">
            <a:extLst>
              <a:ext uri="{FF2B5EF4-FFF2-40B4-BE49-F238E27FC236}">
                <a16:creationId xmlns:a16="http://schemas.microsoft.com/office/drawing/2014/main" id="{B9D1C4A6-9825-4902-BF4A-9FECA43A4B5B}"/>
              </a:ext>
            </a:extLst>
          </p:cNvPr>
          <p:cNvPicPr>
            <a:picLocks noChangeAspect="1"/>
          </p:cNvPicPr>
          <p:nvPr/>
        </p:nvPicPr>
        <p:blipFill rotWithShape="1">
          <a:blip r:embed="rId2">
            <a:extLst>
              <a:ext uri="{28A0092B-C50C-407E-A947-70E740481C1C}">
                <a14:useLocalDpi xmlns:a14="http://schemas.microsoft.com/office/drawing/2010/main" val="0"/>
              </a:ext>
            </a:extLst>
          </a:blip>
          <a:srcRect l="10049" t="9068" r="25298" b="-1"/>
          <a:stretch/>
        </p:blipFill>
        <p:spPr>
          <a:xfrm>
            <a:off x="3523488" y="10"/>
            <a:ext cx="8668512" cy="6857990"/>
          </a:xfrm>
          <a:prstGeom prst="rect">
            <a:avLst/>
          </a:prstGeom>
        </p:spPr>
      </p:pic>
      <p:sp>
        <p:nvSpPr>
          <p:cNvPr id="23" name="Rectangle 1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p:cNvSpPr>
            <a:spLocks noGrp="1"/>
          </p:cNvSpPr>
          <p:nvPr>
            <p:ph type="title"/>
          </p:nvPr>
        </p:nvSpPr>
        <p:spPr>
          <a:xfrm>
            <a:off x="371093" y="1161288"/>
            <a:ext cx="4468535" cy="1124712"/>
          </a:xfrm>
        </p:spPr>
        <p:txBody>
          <a:bodyPr anchor="b">
            <a:normAutofit/>
          </a:bodyPr>
          <a:lstStyle/>
          <a:p>
            <a:pPr>
              <a:spcAft>
                <a:spcPts val="800"/>
              </a:spcAft>
            </a:pPr>
            <a:r>
              <a:rPr lang="fi-FI" sz="3200" b="1" dirty="0">
                <a:latin typeface="Calibri" panose="020F0502020204030204" pitchFamily="34" charset="0"/>
                <a:ea typeface="Calibri" panose="020F0502020204030204" pitchFamily="34" charset="0"/>
                <a:cs typeface="Calibri" panose="020F0502020204030204" pitchFamily="34" charset="0"/>
              </a:rPr>
              <a:t>Hukkalämmön lähteet</a:t>
            </a:r>
            <a:br>
              <a:rPr lang="fi-FI" sz="2600" dirty="0">
                <a:latin typeface="Calibri" panose="020F0502020204030204" pitchFamily="34" charset="0"/>
                <a:ea typeface="Calibri" panose="020F0502020204030204" pitchFamily="34" charset="0"/>
                <a:cs typeface="Times New Roman" panose="02020603050405020304" pitchFamily="18" charset="0"/>
              </a:rPr>
            </a:br>
            <a:endParaRPr lang="fi-FI" sz="2600" dirty="0"/>
          </a:p>
        </p:txBody>
      </p:sp>
      <p:sp>
        <p:nvSpPr>
          <p:cNvPr id="20" name="Rectangle 1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371094" y="2718054"/>
            <a:ext cx="4669258" cy="3207258"/>
          </a:xfrm>
        </p:spPr>
        <p:txBody>
          <a:bodyPr anchor="t">
            <a:normAutofit/>
          </a:bodyPr>
          <a:lstStyle/>
          <a:p>
            <a:pPr marL="0" indent="0">
              <a:buNone/>
            </a:pPr>
            <a:r>
              <a:rPr lang="fi-FI" sz="2400" dirty="0"/>
              <a:t>Rakennuksissa, kylmälaitteissa, teollisuudessa, energiantuotannossa ja erilaisissa julkisissa kohteissa muodostuu paljon ylimääräistä lämpöä, josta osa on mahdollista ottaa talteen ja hyödyntää.</a:t>
            </a:r>
          </a:p>
        </p:txBody>
      </p:sp>
      <p:sp>
        <p:nvSpPr>
          <p:cNvPr id="4" name="Alatunnisteen paikkamerkki 3"/>
          <p:cNvSpPr>
            <a:spLocks noGrp="1"/>
          </p:cNvSpPr>
          <p:nvPr>
            <p:ph type="ftr" sz="quarter" idx="11"/>
          </p:nvPr>
        </p:nvSpPr>
        <p:spPr>
          <a:xfrm>
            <a:off x="4038600" y="6356350"/>
            <a:ext cx="4114800" cy="365125"/>
          </a:xfrm>
        </p:spPr>
        <p:txBody>
          <a:bodyPr>
            <a:normAutofit/>
          </a:bodyPr>
          <a:lstStyle/>
          <a:p>
            <a:pPr>
              <a:spcAft>
                <a:spcPts val="600"/>
              </a:spcAft>
            </a:pPr>
            <a:r>
              <a:rPr lang="fi-FI">
                <a:solidFill>
                  <a:schemeClr val="tx1">
                    <a:lumMod val="50000"/>
                    <a:lumOff val="50000"/>
                  </a:schemeClr>
                </a:solidFill>
              </a:rPr>
              <a:t>kiertotalousamk.fi</a:t>
            </a:r>
          </a:p>
        </p:txBody>
      </p:sp>
      <p:sp>
        <p:nvSpPr>
          <p:cNvPr id="6" name="TextBox 5">
            <a:extLst>
              <a:ext uri="{FF2B5EF4-FFF2-40B4-BE49-F238E27FC236}">
                <a16:creationId xmlns:a16="http://schemas.microsoft.com/office/drawing/2014/main" id="{E59B3B9F-1F3C-4BF9-889D-8904270B8B6C}"/>
              </a:ext>
            </a:extLst>
          </p:cNvPr>
          <p:cNvSpPr txBox="1"/>
          <p:nvPr/>
        </p:nvSpPr>
        <p:spPr>
          <a:xfrm>
            <a:off x="9914936" y="6488658"/>
            <a:ext cx="2118731" cy="369332"/>
          </a:xfrm>
          <a:prstGeom prst="rect">
            <a:avLst/>
          </a:prstGeom>
          <a:noFill/>
        </p:spPr>
        <p:txBody>
          <a:bodyPr wrap="square" rtlCol="0">
            <a:spAutoFit/>
          </a:bodyPr>
          <a:lstStyle/>
          <a:p>
            <a:r>
              <a:rPr lang="fi-FI" dirty="0">
                <a:solidFill>
                  <a:schemeClr val="bg1"/>
                </a:solidFill>
              </a:rPr>
              <a:t>Kuvituskuva: </a:t>
            </a:r>
            <a:r>
              <a:rPr lang="fi-FI" dirty="0" err="1">
                <a:solidFill>
                  <a:schemeClr val="bg1"/>
                </a:solidFill>
              </a:rPr>
              <a:t>Pixabay</a:t>
            </a:r>
            <a:endParaRPr lang="fi-FI" dirty="0">
              <a:solidFill>
                <a:schemeClr val="bg1"/>
              </a:solidFill>
            </a:endParaRPr>
          </a:p>
        </p:txBody>
      </p:sp>
    </p:spTree>
    <p:extLst>
      <p:ext uri="{BB962C8B-B14F-4D97-AF65-F5344CB8AC3E}">
        <p14:creationId xmlns:p14="http://schemas.microsoft.com/office/powerpoint/2010/main" val="2530208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green building&#10;&#10;Description automatically generated">
            <a:extLst>
              <a:ext uri="{FF2B5EF4-FFF2-40B4-BE49-F238E27FC236}">
                <a16:creationId xmlns:a16="http://schemas.microsoft.com/office/drawing/2014/main" id="{8EC347E2-6735-401D-B20B-4E4939F3A441}"/>
              </a:ext>
            </a:extLst>
          </p:cNvPr>
          <p:cNvPicPr>
            <a:picLocks noChangeAspect="1"/>
          </p:cNvPicPr>
          <p:nvPr/>
        </p:nvPicPr>
        <p:blipFill rotWithShape="1">
          <a:blip r:embed="rId2">
            <a:extLst>
              <a:ext uri="{28A0092B-C50C-407E-A947-70E740481C1C}">
                <a14:useLocalDpi xmlns:a14="http://schemas.microsoft.com/office/drawing/2010/main" val="0"/>
              </a:ext>
            </a:extLst>
          </a:blip>
          <a:srcRect t="22254" b="2746"/>
          <a:stretch/>
        </p:blipFill>
        <p:spPr>
          <a:xfrm>
            <a:off x="-1" y="10"/>
            <a:ext cx="12192000" cy="6857990"/>
          </a:xfrm>
          <a:prstGeom prst="rect">
            <a:avLst/>
          </a:prstGeom>
        </p:spPr>
      </p:pic>
      <p:sp>
        <p:nvSpPr>
          <p:cNvPr id="1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Otsikko 1"/>
          <p:cNvSpPr>
            <a:spLocks noGrp="1"/>
          </p:cNvSpPr>
          <p:nvPr>
            <p:ph type="title"/>
          </p:nvPr>
        </p:nvSpPr>
        <p:spPr>
          <a:xfrm>
            <a:off x="709448" y="1913950"/>
            <a:ext cx="4204137" cy="1342754"/>
          </a:xfrm>
        </p:spPr>
        <p:txBody>
          <a:bodyPr>
            <a:normAutofit fontScale="90000"/>
          </a:bodyPr>
          <a:lstStyle/>
          <a:p>
            <a:pPr algn="ctr">
              <a:spcAft>
                <a:spcPts val="800"/>
              </a:spcAft>
            </a:pPr>
            <a:r>
              <a:rPr lang="fi-FI" sz="2700" b="1" dirty="0">
                <a:latin typeface="Calibri" panose="020F0502020204030204" pitchFamily="34" charset="0"/>
                <a:ea typeface="Calibri" panose="020F0502020204030204" pitchFamily="34" charset="0"/>
                <a:cs typeface="Calibri" panose="020F0502020204030204" pitchFamily="34" charset="0"/>
              </a:rPr>
              <a:t>Teollisuuden ja maatalouden lämmönlähteet</a:t>
            </a:r>
            <a:br>
              <a:rPr lang="fi-FI" sz="2500" dirty="0">
                <a:latin typeface="Calibri" panose="020F0502020204030204" pitchFamily="34" charset="0"/>
                <a:ea typeface="Calibri" panose="020F0502020204030204" pitchFamily="34" charset="0"/>
                <a:cs typeface="Times New Roman" panose="02020603050405020304" pitchFamily="18" charset="0"/>
              </a:rPr>
            </a:br>
            <a:endParaRPr lang="fi-FI" sz="2500" dirty="0"/>
          </a:p>
        </p:txBody>
      </p:sp>
      <p:cxnSp>
        <p:nvCxnSpPr>
          <p:cNvPr id="18" name="Straight Connector 1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525516" y="3417573"/>
            <a:ext cx="4593021" cy="2619839"/>
          </a:xfrm>
        </p:spPr>
        <p:txBody>
          <a:bodyPr anchor="ctr">
            <a:normAutofit/>
          </a:bodyPr>
          <a:lstStyle/>
          <a:p>
            <a:pPr>
              <a:buFont typeface="Wingdings" panose="05000000000000000000" pitchFamily="2" charset="2"/>
              <a:buChar char="§"/>
            </a:pPr>
            <a:r>
              <a:rPr lang="fi-FI" sz="1800" dirty="0"/>
              <a:t>Teollisuuden prosessit</a:t>
            </a:r>
          </a:p>
          <a:p>
            <a:pPr>
              <a:buFont typeface="Wingdings" panose="05000000000000000000" pitchFamily="2" charset="2"/>
              <a:buChar char="§"/>
            </a:pPr>
            <a:r>
              <a:rPr lang="fi-FI" sz="1800" dirty="0"/>
              <a:t>Pakastamot</a:t>
            </a:r>
          </a:p>
          <a:p>
            <a:pPr>
              <a:buFont typeface="Wingdings" panose="05000000000000000000" pitchFamily="2" charset="2"/>
              <a:buChar char="§"/>
            </a:pPr>
            <a:r>
              <a:rPr lang="fi-FI" sz="1800" dirty="0"/>
              <a:t>Kylmävarastot</a:t>
            </a:r>
          </a:p>
          <a:p>
            <a:pPr>
              <a:buFont typeface="Wingdings" panose="05000000000000000000" pitchFamily="2" charset="2"/>
              <a:buChar char="§"/>
            </a:pPr>
            <a:r>
              <a:rPr lang="fi-FI" sz="1800" dirty="0"/>
              <a:t>Sähkökeskukset</a:t>
            </a:r>
          </a:p>
          <a:p>
            <a:pPr>
              <a:buFont typeface="Wingdings" panose="05000000000000000000" pitchFamily="2" charset="2"/>
              <a:buChar char="§"/>
            </a:pPr>
            <a:r>
              <a:rPr lang="fi-FI" sz="1800" dirty="0"/>
              <a:t>Kasvihuoneet</a:t>
            </a:r>
          </a:p>
          <a:p>
            <a:pPr>
              <a:buFont typeface="Wingdings" panose="05000000000000000000" pitchFamily="2" charset="2"/>
              <a:buChar char="§"/>
            </a:pPr>
            <a:r>
              <a:rPr lang="fi-FI" sz="1800" dirty="0"/>
              <a:t>Viljan kuivaus</a:t>
            </a:r>
          </a:p>
        </p:txBody>
      </p:sp>
      <p:sp>
        <p:nvSpPr>
          <p:cNvPr id="4" name="Alatunnisteen paikkamerkki 3"/>
          <p:cNvSpPr>
            <a:spLocks noGrp="1"/>
          </p:cNvSpPr>
          <p:nvPr>
            <p:ph type="ftr" sz="quarter" idx="11"/>
          </p:nvPr>
        </p:nvSpPr>
        <p:spPr>
          <a:xfrm>
            <a:off x="1216573" y="6144611"/>
            <a:ext cx="3069020" cy="361977"/>
          </a:xfrm>
        </p:spPr>
        <p:txBody>
          <a:bodyPr>
            <a:normAutofit/>
          </a:bodyPr>
          <a:lstStyle/>
          <a:p>
            <a:pPr>
              <a:spcAft>
                <a:spcPts val="600"/>
              </a:spcAft>
            </a:pPr>
            <a:r>
              <a:rPr lang="fi-FI" sz="1000">
                <a:solidFill>
                  <a:schemeClr val="tx1"/>
                </a:solidFill>
              </a:rPr>
              <a:t>kiertotalousamk.fi</a:t>
            </a:r>
          </a:p>
        </p:txBody>
      </p:sp>
      <p:sp>
        <p:nvSpPr>
          <p:cNvPr id="6" name="TextBox 5">
            <a:extLst>
              <a:ext uri="{FF2B5EF4-FFF2-40B4-BE49-F238E27FC236}">
                <a16:creationId xmlns:a16="http://schemas.microsoft.com/office/drawing/2014/main" id="{87ABC9D5-73C0-4109-A026-61544CE4DA45}"/>
              </a:ext>
            </a:extLst>
          </p:cNvPr>
          <p:cNvSpPr txBox="1"/>
          <p:nvPr/>
        </p:nvSpPr>
        <p:spPr>
          <a:xfrm>
            <a:off x="9879692" y="6487568"/>
            <a:ext cx="2118731" cy="369332"/>
          </a:xfrm>
          <a:prstGeom prst="rect">
            <a:avLst/>
          </a:prstGeom>
          <a:noFill/>
        </p:spPr>
        <p:txBody>
          <a:bodyPr wrap="square" rtlCol="0">
            <a:spAutoFit/>
          </a:bodyPr>
          <a:lstStyle/>
          <a:p>
            <a:r>
              <a:rPr lang="fi-FI" dirty="0">
                <a:solidFill>
                  <a:schemeClr val="bg1"/>
                </a:solidFill>
              </a:rPr>
              <a:t>Kuvituskuva: </a:t>
            </a:r>
            <a:r>
              <a:rPr lang="fi-FI" dirty="0" err="1">
                <a:solidFill>
                  <a:schemeClr val="bg1"/>
                </a:solidFill>
              </a:rPr>
              <a:t>Pixabay</a:t>
            </a:r>
            <a:endParaRPr lang="fi-FI" dirty="0">
              <a:solidFill>
                <a:schemeClr val="bg1"/>
              </a:solidFill>
            </a:endParaRPr>
          </a:p>
        </p:txBody>
      </p:sp>
    </p:spTree>
    <p:extLst>
      <p:ext uri="{BB962C8B-B14F-4D97-AF65-F5344CB8AC3E}">
        <p14:creationId xmlns:p14="http://schemas.microsoft.com/office/powerpoint/2010/main" val="316121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arge building&#10;&#10;Description automatically generated">
            <a:extLst>
              <a:ext uri="{FF2B5EF4-FFF2-40B4-BE49-F238E27FC236}">
                <a16:creationId xmlns:a16="http://schemas.microsoft.com/office/drawing/2014/main" id="{396E024E-B8BE-4D53-9B55-8855B0BD6A38}"/>
              </a:ext>
            </a:extLst>
          </p:cNvPr>
          <p:cNvPicPr>
            <a:picLocks noChangeAspect="1"/>
          </p:cNvPicPr>
          <p:nvPr/>
        </p:nvPicPr>
        <p:blipFill rotWithShape="1">
          <a:blip r:embed="rId2">
            <a:extLst>
              <a:ext uri="{28A0092B-C50C-407E-A947-70E740481C1C}">
                <a14:useLocalDpi xmlns:a14="http://schemas.microsoft.com/office/drawing/2010/main" val="0"/>
              </a:ext>
            </a:extLst>
          </a:blip>
          <a:srcRect t="21603"/>
          <a:stretch/>
        </p:blipFill>
        <p:spPr>
          <a:xfrm>
            <a:off x="-1" y="10"/>
            <a:ext cx="12192000" cy="6857990"/>
          </a:xfrm>
          <a:prstGeom prst="rect">
            <a:avLst/>
          </a:prstGeom>
        </p:spPr>
      </p:pic>
      <p:sp>
        <p:nvSpPr>
          <p:cNvPr id="16"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Otsikko 1"/>
          <p:cNvSpPr>
            <a:spLocks noGrp="1"/>
          </p:cNvSpPr>
          <p:nvPr>
            <p:ph type="title"/>
          </p:nvPr>
        </p:nvSpPr>
        <p:spPr>
          <a:xfrm>
            <a:off x="709448" y="1913950"/>
            <a:ext cx="4204137" cy="1342754"/>
          </a:xfrm>
        </p:spPr>
        <p:txBody>
          <a:bodyPr>
            <a:normAutofit/>
          </a:bodyPr>
          <a:lstStyle/>
          <a:p>
            <a:pPr algn="ctr">
              <a:spcAft>
                <a:spcPts val="800"/>
              </a:spcAft>
            </a:pPr>
            <a:r>
              <a:rPr lang="fi-FI" sz="2800" b="1">
                <a:latin typeface="Calibri" panose="020F0502020204030204" pitchFamily="34" charset="0"/>
                <a:ea typeface="Calibri" panose="020F0502020204030204" pitchFamily="34" charset="0"/>
                <a:cs typeface="Calibri" panose="020F0502020204030204" pitchFamily="34" charset="0"/>
              </a:rPr>
              <a:t>Energiantuotannon lämmönlähteet</a:t>
            </a:r>
            <a:br>
              <a:rPr lang="fi-FI" sz="2800">
                <a:latin typeface="Calibri" panose="020F0502020204030204" pitchFamily="34" charset="0"/>
                <a:ea typeface="Calibri" panose="020F0502020204030204" pitchFamily="34" charset="0"/>
                <a:cs typeface="Times New Roman" panose="02020603050405020304" pitchFamily="18" charset="0"/>
              </a:rPr>
            </a:br>
            <a:endParaRPr lang="fi-FI" sz="2800"/>
          </a:p>
        </p:txBody>
      </p:sp>
      <p:cxnSp>
        <p:nvCxnSpPr>
          <p:cNvPr id="18" name="Straight Connector 1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3E5AD4A6-A44D-4BDD-B07D-F4C360F839BE}"/>
              </a:ext>
            </a:extLst>
          </p:cNvPr>
          <p:cNvSpPr>
            <a:spLocks noGrp="1"/>
          </p:cNvSpPr>
          <p:nvPr>
            <p:ph idx="1"/>
          </p:nvPr>
        </p:nvSpPr>
        <p:spPr>
          <a:xfrm>
            <a:off x="525516" y="3417573"/>
            <a:ext cx="4593021" cy="2619839"/>
          </a:xfrm>
        </p:spPr>
        <p:txBody>
          <a:bodyPr anchor="ctr">
            <a:normAutofit/>
          </a:bodyPr>
          <a:lstStyle/>
          <a:p>
            <a:pPr>
              <a:buFont typeface="Wingdings" panose="05000000000000000000" pitchFamily="2" charset="2"/>
              <a:buChar char="§"/>
            </a:pPr>
            <a:r>
              <a:rPr lang="fi-FI" sz="1800"/>
              <a:t>Savukaasujen lämmöntalteenotto</a:t>
            </a:r>
          </a:p>
          <a:p>
            <a:pPr>
              <a:buFont typeface="Wingdings" panose="05000000000000000000" pitchFamily="2" charset="2"/>
              <a:buChar char="§"/>
            </a:pPr>
            <a:r>
              <a:rPr lang="fi-FI" sz="1800"/>
              <a:t>Kaukolämmön paluuvesi</a:t>
            </a:r>
          </a:p>
          <a:p>
            <a:pPr>
              <a:buFont typeface="Wingdings" panose="05000000000000000000" pitchFamily="2" charset="2"/>
              <a:buChar char="§"/>
            </a:pPr>
            <a:r>
              <a:rPr lang="fi-FI" sz="1800"/>
              <a:t>Jäähdytyskierrot</a:t>
            </a:r>
          </a:p>
          <a:p>
            <a:pPr>
              <a:buFont typeface="Wingdings" panose="05000000000000000000" pitchFamily="2" charset="2"/>
              <a:buChar char="§"/>
            </a:pPr>
            <a:r>
              <a:rPr lang="fi-FI" sz="1800"/>
              <a:t>Kaukojäähdytys</a:t>
            </a:r>
          </a:p>
          <a:p>
            <a:pPr>
              <a:buFont typeface="Wingdings" panose="05000000000000000000" pitchFamily="2" charset="2"/>
              <a:buChar char="§"/>
            </a:pPr>
            <a:r>
              <a:rPr lang="fi-FI" sz="1800"/>
              <a:t>Sähköasemat</a:t>
            </a:r>
          </a:p>
          <a:p>
            <a:pPr>
              <a:buFont typeface="Wingdings" panose="05000000000000000000" pitchFamily="2" charset="2"/>
              <a:buChar char="§"/>
            </a:pPr>
            <a:endParaRPr lang="fi-FI" sz="1800"/>
          </a:p>
        </p:txBody>
      </p:sp>
      <p:sp>
        <p:nvSpPr>
          <p:cNvPr id="4" name="Alatunnisteen paikkamerkki 3"/>
          <p:cNvSpPr>
            <a:spLocks noGrp="1"/>
          </p:cNvSpPr>
          <p:nvPr>
            <p:ph type="ftr" sz="quarter" idx="11"/>
          </p:nvPr>
        </p:nvSpPr>
        <p:spPr>
          <a:xfrm>
            <a:off x="1216573" y="6144611"/>
            <a:ext cx="3069020" cy="361977"/>
          </a:xfrm>
        </p:spPr>
        <p:txBody>
          <a:bodyPr>
            <a:normAutofit/>
          </a:bodyPr>
          <a:lstStyle/>
          <a:p>
            <a:pPr>
              <a:spcAft>
                <a:spcPts val="600"/>
              </a:spcAft>
            </a:pPr>
            <a:r>
              <a:rPr lang="fi-FI" sz="1000">
                <a:solidFill>
                  <a:schemeClr val="tx1"/>
                </a:solidFill>
              </a:rPr>
              <a:t>kiertotalousamk.fi</a:t>
            </a:r>
          </a:p>
        </p:txBody>
      </p:sp>
      <p:sp>
        <p:nvSpPr>
          <p:cNvPr id="6" name="TextBox 5">
            <a:extLst>
              <a:ext uri="{FF2B5EF4-FFF2-40B4-BE49-F238E27FC236}">
                <a16:creationId xmlns:a16="http://schemas.microsoft.com/office/drawing/2014/main" id="{6753EC2B-6983-4C0C-83CE-4287D7339754}"/>
              </a:ext>
            </a:extLst>
          </p:cNvPr>
          <p:cNvSpPr txBox="1"/>
          <p:nvPr/>
        </p:nvSpPr>
        <p:spPr>
          <a:xfrm>
            <a:off x="10073269" y="6312634"/>
            <a:ext cx="2118731" cy="369332"/>
          </a:xfrm>
          <a:prstGeom prst="rect">
            <a:avLst/>
          </a:prstGeom>
          <a:noFill/>
        </p:spPr>
        <p:txBody>
          <a:bodyPr wrap="square" rtlCol="0">
            <a:spAutoFit/>
          </a:bodyPr>
          <a:lstStyle/>
          <a:p>
            <a:r>
              <a:rPr lang="fi-FI" dirty="0">
                <a:solidFill>
                  <a:schemeClr val="bg1"/>
                </a:solidFill>
              </a:rPr>
              <a:t>Kuvituskuva: </a:t>
            </a:r>
            <a:r>
              <a:rPr lang="fi-FI" dirty="0" err="1">
                <a:solidFill>
                  <a:schemeClr val="bg1"/>
                </a:solidFill>
              </a:rPr>
              <a:t>Pixabay</a:t>
            </a:r>
            <a:endParaRPr lang="fi-FI" dirty="0">
              <a:solidFill>
                <a:schemeClr val="bg1"/>
              </a:solidFill>
            </a:endParaRPr>
          </a:p>
        </p:txBody>
      </p:sp>
    </p:spTree>
    <p:extLst>
      <p:ext uri="{BB962C8B-B14F-4D97-AF65-F5344CB8AC3E}">
        <p14:creationId xmlns:p14="http://schemas.microsoft.com/office/powerpoint/2010/main" val="1247945923"/>
      </p:ext>
    </p:extLst>
  </p:cSld>
  <p:clrMapOvr>
    <a:masterClrMapping/>
  </p:clrMapOvr>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427W7XWPXQD2-403814790-3321</_dlc_DocId>
    <_dlc_DocIdUrl xmlns="76865ef9-df32-4c37-ae45-f9784eb47bff">
      <Url>https://tt.eduuni.fi/sites/luc-lapinamk-extra/kiertotalousosaamista-ammattikorkeakouluihin/_layouts/15/DocIdRedir.aspx?ID=427W7XWPXQD2-403814790-3321</Url>
      <Description>427W7XWPXQD2-403814790-3321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25BD6D-D2BB-418E-A029-B40BF82CD255}">
  <ds:schemaRefs>
    <ds:schemaRef ds:uri="http://schemas.microsoft.com/sharepoint/v3/contenttype/forms"/>
  </ds:schemaRefs>
</ds:datastoreItem>
</file>

<file path=customXml/itemProps2.xml><?xml version="1.0" encoding="utf-8"?>
<ds:datastoreItem xmlns:ds="http://schemas.openxmlformats.org/officeDocument/2006/customXml" ds:itemID="{8062D49C-CA25-4999-B952-F55D754961C0}">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7e9e6169-ad39-4139-80cb-366121f0def0"/>
    <ds:schemaRef ds:uri="http://purl.org/dc/terms/"/>
    <ds:schemaRef ds:uri="76865ef9-df32-4c37-ae45-f9784eb47bf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BEB1A0C-CB66-4291-BD4D-308FACDFF633}">
  <ds:schemaRefs>
    <ds:schemaRef ds:uri="http://schemas.microsoft.com/sharepoint/events"/>
  </ds:schemaRefs>
</ds:datastoreItem>
</file>

<file path=customXml/itemProps4.xml><?xml version="1.0" encoding="utf-8"?>
<ds:datastoreItem xmlns:ds="http://schemas.openxmlformats.org/officeDocument/2006/customXml" ds:itemID="{B238FF32-43FD-4754-9A6C-B0B4C19B5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TotalTime>
  <Words>3008</Words>
  <Application>Microsoft Office PowerPoint</Application>
  <PresentationFormat>Widescreen</PresentationFormat>
  <Paragraphs>446</Paragraphs>
  <Slides>40</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Cambria Math</vt:lpstr>
      <vt:lpstr>Microsoft Sans Serif</vt:lpstr>
      <vt:lpstr>Wingdings</vt:lpstr>
      <vt:lpstr>1_Mukautettu suunnittelumalli</vt:lpstr>
      <vt:lpstr>Hukkalämmön hyödyntäminen   Sanna Moilanen Oulun ammattikorkeakoulu </vt:lpstr>
      <vt:lpstr>Määritelmiä</vt:lpstr>
      <vt:lpstr>Sekundäärienergia</vt:lpstr>
      <vt:lpstr>Sekundäärienergia</vt:lpstr>
      <vt:lpstr>Hukkalämmön määritelmä </vt:lpstr>
      <vt:lpstr>Hukkalämpö </vt:lpstr>
      <vt:lpstr>Hukkalämmön lähteet </vt:lpstr>
      <vt:lpstr>Teollisuuden ja maatalouden lämmönlähteet </vt:lpstr>
      <vt:lpstr>Energiantuotannon lämmönlähteet </vt:lpstr>
      <vt:lpstr>Asumisen lämmönlähteet </vt:lpstr>
      <vt:lpstr>Julkisen ja palvelusektorin lämmönlähteet </vt:lpstr>
      <vt:lpstr>EU:n energian kulutus </vt:lpstr>
      <vt:lpstr>Kaukolämmön tuotanto Suomessa  </vt:lpstr>
      <vt:lpstr>Kaukolämmön tuotanto Suomessa  </vt:lpstr>
      <vt:lpstr>Suomen energian loppukulutus </vt:lpstr>
      <vt:lpstr>Teollisuuden energian kulutus </vt:lpstr>
      <vt:lpstr>Teollisuuden energian kulutus </vt:lpstr>
      <vt:lpstr>Teollisuuden hukkalämmön potentiaali </vt:lpstr>
      <vt:lpstr>Hukkalämmön hyödyntäminen</vt:lpstr>
      <vt:lpstr>Hukkalämmön hyödyntäminen</vt:lpstr>
      <vt:lpstr>Teollisuuden hukkalämmön lähteet</vt:lpstr>
      <vt:lpstr>Teknologiat hukkalämmön hyödyntämiseen</vt:lpstr>
      <vt:lpstr>Teknologiavertailua </vt:lpstr>
      <vt:lpstr>Teknologiavertailua </vt:lpstr>
      <vt:lpstr>Teknologiavertailua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Case-esimerkkejä</vt:lpstr>
      <vt:lpstr>Case-esimerkkejä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Hukkalämmön hyödyntäminen   Sanna Moilanen Oulun ammattikorkeakoulu</dc:title>
  <dc:creator>Sanna Moilanen</dc:creator>
  <cp:lastModifiedBy>Sanna Moilanen</cp:lastModifiedBy>
  <cp:revision>9</cp:revision>
  <dcterms:created xsi:type="dcterms:W3CDTF">2020-09-29T13:00:52Z</dcterms:created>
  <dcterms:modified xsi:type="dcterms:W3CDTF">2020-09-29T20:39:39Z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70a62b1d-c8ae-4b91-88d4-2a343e2ae7db</vt:lpwstr>
  </property>
  <property fmtid="{D5CDD505-2E9C-101B-9397-08002B2CF9AE}" pid="3" name="ContentTypeId">
    <vt:lpwstr>0x010100844F74372C55FE4B821D5F2378F4B2BA</vt:lpwstr>
  </property>
</Properties>
</file>