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9" r:id="rId6"/>
    <p:sldId id="316" r:id="rId7"/>
    <p:sldId id="317" r:id="rId8"/>
    <p:sldId id="318" r:id="rId9"/>
    <p:sldId id="301" r:id="rId10"/>
    <p:sldId id="305" r:id="rId11"/>
    <p:sldId id="291" r:id="rId12"/>
    <p:sldId id="289" r:id="rId13"/>
    <p:sldId id="273" r:id="rId14"/>
    <p:sldId id="315" r:id="rId15"/>
    <p:sldId id="258" r:id="rId16"/>
    <p:sldId id="292" r:id="rId17"/>
    <p:sldId id="294" r:id="rId18"/>
    <p:sldId id="267" r:id="rId19"/>
    <p:sldId id="302" r:id="rId20"/>
    <p:sldId id="298" r:id="rId21"/>
    <p:sldId id="310" r:id="rId22"/>
    <p:sldId id="311" r:id="rId23"/>
    <p:sldId id="312" r:id="rId24"/>
    <p:sldId id="264" r:id="rId25"/>
    <p:sldId id="314" r:id="rId26"/>
    <p:sldId id="293" r:id="rId27"/>
    <p:sldId id="268" r:id="rId28"/>
    <p:sldId id="261" r:id="rId29"/>
    <p:sldId id="270" r:id="rId30"/>
    <p:sldId id="272" r:id="rId31"/>
    <p:sldId id="283"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74" autoAdjust="0"/>
    <p:restoredTop sz="94660"/>
  </p:normalViewPr>
  <p:slideViewPr>
    <p:cSldViewPr snapToGrid="0">
      <p:cViewPr>
        <p:scale>
          <a:sx n="57" d="100"/>
          <a:sy n="57" d="100"/>
        </p:scale>
        <p:origin x="2136"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6F971-D5B3-46B2-A745-E22CD38F3B4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0D8A50D-4494-4F57-AB2F-83C58C6D99E9}">
      <dgm:prSet/>
      <dgm:spPr/>
      <dgm:t>
        <a:bodyPr/>
        <a:lstStyle/>
        <a:p>
          <a:r>
            <a:rPr lang="en-US"/>
            <a:t>Korona sai aikaan myyjien markkinat. “pikafiksauksia” tehtiin erilaisten työkalujen avulla, koska. </a:t>
          </a:r>
          <a:r>
            <a:rPr lang="en-US" b="0" i="0"/>
            <a:t>T</a:t>
          </a:r>
          <a:r>
            <a:rPr lang="fi-FI" b="0" i="0"/>
            <a:t>eräs, M., Suoranta, J., Teräs, H. </a:t>
          </a:r>
          <a:r>
            <a:rPr lang="fi-FI" b="0" i="1"/>
            <a:t>et al.,2020)</a:t>
          </a:r>
          <a:endParaRPr lang="en-US"/>
        </a:p>
      </dgm:t>
    </dgm:pt>
    <dgm:pt modelId="{A4699882-3148-43BE-9001-86F134705D36}" type="parTrans" cxnId="{686C83AB-6821-4EF2-8EFC-AC2F15F9514D}">
      <dgm:prSet/>
      <dgm:spPr/>
      <dgm:t>
        <a:bodyPr/>
        <a:lstStyle/>
        <a:p>
          <a:endParaRPr lang="en-US"/>
        </a:p>
      </dgm:t>
    </dgm:pt>
    <dgm:pt modelId="{69B349DC-1CD0-46FD-AA5A-20EB891E2208}" type="sibTrans" cxnId="{686C83AB-6821-4EF2-8EFC-AC2F15F9514D}">
      <dgm:prSet/>
      <dgm:spPr/>
      <dgm:t>
        <a:bodyPr/>
        <a:lstStyle/>
        <a:p>
          <a:endParaRPr lang="en-US"/>
        </a:p>
      </dgm:t>
    </dgm:pt>
    <dgm:pt modelId="{B195A890-60B4-4CD8-B5B3-238D00FD8D4F}">
      <dgm:prSet/>
      <dgm:spPr/>
      <dgm:t>
        <a:bodyPr/>
        <a:lstStyle/>
        <a:p>
          <a:r>
            <a:rPr lang="en-US"/>
            <a:t>Korona-ajan etäopetus oli hätäetäopetusta, jolla ei ole juurikaan yhteyttä pedagogisesti tai teoreettisesti perusteltuun verkko-oppimiseen (Hodges et. Al, 2020)</a:t>
          </a:r>
        </a:p>
      </dgm:t>
    </dgm:pt>
    <dgm:pt modelId="{13031138-012F-4774-A7BF-3517FF9D5F6B}" type="parTrans" cxnId="{5B403BEB-38BC-4724-9F72-801563A0785B}">
      <dgm:prSet/>
      <dgm:spPr/>
      <dgm:t>
        <a:bodyPr/>
        <a:lstStyle/>
        <a:p>
          <a:endParaRPr lang="en-US"/>
        </a:p>
      </dgm:t>
    </dgm:pt>
    <dgm:pt modelId="{8AD37EE6-AE93-492B-A3F5-230C6E5A62C3}" type="sibTrans" cxnId="{5B403BEB-38BC-4724-9F72-801563A0785B}">
      <dgm:prSet/>
      <dgm:spPr/>
      <dgm:t>
        <a:bodyPr/>
        <a:lstStyle/>
        <a:p>
          <a:endParaRPr lang="en-US"/>
        </a:p>
      </dgm:t>
    </dgm:pt>
    <dgm:pt modelId="{62CD7079-2281-437A-87C9-AE47ED624596}">
      <dgm:prSet/>
      <dgm:spPr/>
      <dgm:t>
        <a:bodyPr/>
        <a:lstStyle/>
        <a:p>
          <a:r>
            <a:rPr lang="fi-FI"/>
            <a:t>Hätäetäopetuksen kokemuksia </a:t>
          </a:r>
          <a:r>
            <a:rPr lang="fi-FI" b="1"/>
            <a:t>ei voi yleistää </a:t>
          </a:r>
          <a:r>
            <a:rPr lang="fi-FI"/>
            <a:t>(hybridi)etäopetukseen, mutta ne ovat toimineet ”herättelijänä” monelle</a:t>
          </a:r>
          <a:endParaRPr lang="en-US"/>
        </a:p>
      </dgm:t>
    </dgm:pt>
    <dgm:pt modelId="{3F8A25E2-D914-434A-B91D-FEE4D4707933}" type="parTrans" cxnId="{1B57F850-43A4-44B9-A592-1FCABA1846FA}">
      <dgm:prSet/>
      <dgm:spPr/>
      <dgm:t>
        <a:bodyPr/>
        <a:lstStyle/>
        <a:p>
          <a:endParaRPr lang="en-US"/>
        </a:p>
      </dgm:t>
    </dgm:pt>
    <dgm:pt modelId="{449B26D5-1B74-49DB-8CCB-77E8C98956DE}" type="sibTrans" cxnId="{1B57F850-43A4-44B9-A592-1FCABA1846FA}">
      <dgm:prSet/>
      <dgm:spPr/>
      <dgm:t>
        <a:bodyPr/>
        <a:lstStyle/>
        <a:p>
          <a:endParaRPr lang="en-US"/>
        </a:p>
      </dgm:t>
    </dgm:pt>
    <dgm:pt modelId="{37321CEA-04A1-4A7B-9F59-1EEE58CE1B43}" type="pres">
      <dgm:prSet presAssocID="{68F6F971-D5B3-46B2-A745-E22CD38F3B4C}" presName="vert0" presStyleCnt="0">
        <dgm:presLayoutVars>
          <dgm:dir/>
          <dgm:animOne val="branch"/>
          <dgm:animLvl val="lvl"/>
        </dgm:presLayoutVars>
      </dgm:prSet>
      <dgm:spPr/>
    </dgm:pt>
    <dgm:pt modelId="{F3A32EC3-35A6-4B8F-A279-469C9CC51D88}" type="pres">
      <dgm:prSet presAssocID="{C0D8A50D-4494-4F57-AB2F-83C58C6D99E9}" presName="thickLine" presStyleLbl="alignNode1" presStyleIdx="0" presStyleCnt="3"/>
      <dgm:spPr/>
    </dgm:pt>
    <dgm:pt modelId="{264807C8-C72B-4639-83D9-04C37B6C197A}" type="pres">
      <dgm:prSet presAssocID="{C0D8A50D-4494-4F57-AB2F-83C58C6D99E9}" presName="horz1" presStyleCnt="0"/>
      <dgm:spPr/>
    </dgm:pt>
    <dgm:pt modelId="{D7FEF459-DE04-4F00-8386-B1240954F1A4}" type="pres">
      <dgm:prSet presAssocID="{C0D8A50D-4494-4F57-AB2F-83C58C6D99E9}" presName="tx1" presStyleLbl="revTx" presStyleIdx="0" presStyleCnt="3"/>
      <dgm:spPr/>
    </dgm:pt>
    <dgm:pt modelId="{D82ADFC3-1502-4302-B5F3-C50552EA7C2A}" type="pres">
      <dgm:prSet presAssocID="{C0D8A50D-4494-4F57-AB2F-83C58C6D99E9}" presName="vert1" presStyleCnt="0"/>
      <dgm:spPr/>
    </dgm:pt>
    <dgm:pt modelId="{E620122F-8C05-4F5B-BF97-87D9E4BCBA3A}" type="pres">
      <dgm:prSet presAssocID="{B195A890-60B4-4CD8-B5B3-238D00FD8D4F}" presName="thickLine" presStyleLbl="alignNode1" presStyleIdx="1" presStyleCnt="3"/>
      <dgm:spPr/>
    </dgm:pt>
    <dgm:pt modelId="{5D1B7497-8F14-47A2-87C5-ADACE40E4515}" type="pres">
      <dgm:prSet presAssocID="{B195A890-60B4-4CD8-B5B3-238D00FD8D4F}" presName="horz1" presStyleCnt="0"/>
      <dgm:spPr/>
    </dgm:pt>
    <dgm:pt modelId="{20AB99BC-D6C7-4C7D-8B8D-5041F26510C1}" type="pres">
      <dgm:prSet presAssocID="{B195A890-60B4-4CD8-B5B3-238D00FD8D4F}" presName="tx1" presStyleLbl="revTx" presStyleIdx="1" presStyleCnt="3"/>
      <dgm:spPr/>
    </dgm:pt>
    <dgm:pt modelId="{016E10DA-6D64-46DC-B3CB-7F9482683F45}" type="pres">
      <dgm:prSet presAssocID="{B195A890-60B4-4CD8-B5B3-238D00FD8D4F}" presName="vert1" presStyleCnt="0"/>
      <dgm:spPr/>
    </dgm:pt>
    <dgm:pt modelId="{BFC86D93-A6D7-4C40-BFB6-BD52B6327289}" type="pres">
      <dgm:prSet presAssocID="{62CD7079-2281-437A-87C9-AE47ED624596}" presName="thickLine" presStyleLbl="alignNode1" presStyleIdx="2" presStyleCnt="3"/>
      <dgm:spPr/>
    </dgm:pt>
    <dgm:pt modelId="{418858D4-3AF1-4590-8E02-F02F908680D0}" type="pres">
      <dgm:prSet presAssocID="{62CD7079-2281-437A-87C9-AE47ED624596}" presName="horz1" presStyleCnt="0"/>
      <dgm:spPr/>
    </dgm:pt>
    <dgm:pt modelId="{FA51174A-1D6A-43C0-A5C9-4BCA33A05B0B}" type="pres">
      <dgm:prSet presAssocID="{62CD7079-2281-437A-87C9-AE47ED624596}" presName="tx1" presStyleLbl="revTx" presStyleIdx="2" presStyleCnt="3"/>
      <dgm:spPr/>
    </dgm:pt>
    <dgm:pt modelId="{1175C004-1E91-4ED4-81F2-C6B20D772B2F}" type="pres">
      <dgm:prSet presAssocID="{62CD7079-2281-437A-87C9-AE47ED624596}" presName="vert1" presStyleCnt="0"/>
      <dgm:spPr/>
    </dgm:pt>
  </dgm:ptLst>
  <dgm:cxnLst>
    <dgm:cxn modelId="{D5F15912-95B5-4206-B8BF-9D749128F306}" type="presOf" srcId="{C0D8A50D-4494-4F57-AB2F-83C58C6D99E9}" destId="{D7FEF459-DE04-4F00-8386-B1240954F1A4}" srcOrd="0" destOrd="0" presId="urn:microsoft.com/office/officeart/2008/layout/LinedList"/>
    <dgm:cxn modelId="{01F5E42F-5080-4B15-8EC1-4DFFA4B10FA3}" type="presOf" srcId="{B195A890-60B4-4CD8-B5B3-238D00FD8D4F}" destId="{20AB99BC-D6C7-4C7D-8B8D-5041F26510C1}" srcOrd="0" destOrd="0" presId="urn:microsoft.com/office/officeart/2008/layout/LinedList"/>
    <dgm:cxn modelId="{9AB4AD70-E80F-44BB-8D75-981AA2005EF7}" type="presOf" srcId="{62CD7079-2281-437A-87C9-AE47ED624596}" destId="{FA51174A-1D6A-43C0-A5C9-4BCA33A05B0B}" srcOrd="0" destOrd="0" presId="urn:microsoft.com/office/officeart/2008/layout/LinedList"/>
    <dgm:cxn modelId="{1B57F850-43A4-44B9-A592-1FCABA1846FA}" srcId="{68F6F971-D5B3-46B2-A745-E22CD38F3B4C}" destId="{62CD7079-2281-437A-87C9-AE47ED624596}" srcOrd="2" destOrd="0" parTransId="{3F8A25E2-D914-434A-B91D-FEE4D4707933}" sibTransId="{449B26D5-1B74-49DB-8CCB-77E8C98956DE}"/>
    <dgm:cxn modelId="{686C83AB-6821-4EF2-8EFC-AC2F15F9514D}" srcId="{68F6F971-D5B3-46B2-A745-E22CD38F3B4C}" destId="{C0D8A50D-4494-4F57-AB2F-83C58C6D99E9}" srcOrd="0" destOrd="0" parTransId="{A4699882-3148-43BE-9001-86F134705D36}" sibTransId="{69B349DC-1CD0-46FD-AA5A-20EB891E2208}"/>
    <dgm:cxn modelId="{8564EDD5-A795-41FA-AD69-7919132730C4}" type="presOf" srcId="{68F6F971-D5B3-46B2-A745-E22CD38F3B4C}" destId="{37321CEA-04A1-4A7B-9F59-1EEE58CE1B43}" srcOrd="0" destOrd="0" presId="urn:microsoft.com/office/officeart/2008/layout/LinedList"/>
    <dgm:cxn modelId="{5B403BEB-38BC-4724-9F72-801563A0785B}" srcId="{68F6F971-D5B3-46B2-A745-E22CD38F3B4C}" destId="{B195A890-60B4-4CD8-B5B3-238D00FD8D4F}" srcOrd="1" destOrd="0" parTransId="{13031138-012F-4774-A7BF-3517FF9D5F6B}" sibTransId="{8AD37EE6-AE93-492B-A3F5-230C6E5A62C3}"/>
    <dgm:cxn modelId="{1F252D16-CCDE-4809-BED4-92AACF763233}" type="presParOf" srcId="{37321CEA-04A1-4A7B-9F59-1EEE58CE1B43}" destId="{F3A32EC3-35A6-4B8F-A279-469C9CC51D88}" srcOrd="0" destOrd="0" presId="urn:microsoft.com/office/officeart/2008/layout/LinedList"/>
    <dgm:cxn modelId="{058608D1-9DC0-493D-B848-C609F84B58CC}" type="presParOf" srcId="{37321CEA-04A1-4A7B-9F59-1EEE58CE1B43}" destId="{264807C8-C72B-4639-83D9-04C37B6C197A}" srcOrd="1" destOrd="0" presId="urn:microsoft.com/office/officeart/2008/layout/LinedList"/>
    <dgm:cxn modelId="{31A21C74-DC38-46F4-A6FB-6929DF36AB04}" type="presParOf" srcId="{264807C8-C72B-4639-83D9-04C37B6C197A}" destId="{D7FEF459-DE04-4F00-8386-B1240954F1A4}" srcOrd="0" destOrd="0" presId="urn:microsoft.com/office/officeart/2008/layout/LinedList"/>
    <dgm:cxn modelId="{858B90AC-63F9-4920-98A8-4CCC402DE892}" type="presParOf" srcId="{264807C8-C72B-4639-83D9-04C37B6C197A}" destId="{D82ADFC3-1502-4302-B5F3-C50552EA7C2A}" srcOrd="1" destOrd="0" presId="urn:microsoft.com/office/officeart/2008/layout/LinedList"/>
    <dgm:cxn modelId="{0F760D13-527C-4F07-BE59-510E824AADA3}" type="presParOf" srcId="{37321CEA-04A1-4A7B-9F59-1EEE58CE1B43}" destId="{E620122F-8C05-4F5B-BF97-87D9E4BCBA3A}" srcOrd="2" destOrd="0" presId="urn:microsoft.com/office/officeart/2008/layout/LinedList"/>
    <dgm:cxn modelId="{BC15B38D-3185-424F-AF96-A50671F6B614}" type="presParOf" srcId="{37321CEA-04A1-4A7B-9F59-1EEE58CE1B43}" destId="{5D1B7497-8F14-47A2-87C5-ADACE40E4515}" srcOrd="3" destOrd="0" presId="urn:microsoft.com/office/officeart/2008/layout/LinedList"/>
    <dgm:cxn modelId="{473D8C86-6544-4968-8EEF-DE65C1F949C1}" type="presParOf" srcId="{5D1B7497-8F14-47A2-87C5-ADACE40E4515}" destId="{20AB99BC-D6C7-4C7D-8B8D-5041F26510C1}" srcOrd="0" destOrd="0" presId="urn:microsoft.com/office/officeart/2008/layout/LinedList"/>
    <dgm:cxn modelId="{B26DD534-8B0F-46E9-970E-14B7CFE6CF5D}" type="presParOf" srcId="{5D1B7497-8F14-47A2-87C5-ADACE40E4515}" destId="{016E10DA-6D64-46DC-B3CB-7F9482683F45}" srcOrd="1" destOrd="0" presId="urn:microsoft.com/office/officeart/2008/layout/LinedList"/>
    <dgm:cxn modelId="{F91C13A0-61D0-4B4C-A508-8075D2E0F031}" type="presParOf" srcId="{37321CEA-04A1-4A7B-9F59-1EEE58CE1B43}" destId="{BFC86D93-A6D7-4C40-BFB6-BD52B6327289}" srcOrd="4" destOrd="0" presId="urn:microsoft.com/office/officeart/2008/layout/LinedList"/>
    <dgm:cxn modelId="{94D85CD9-C53E-4A9F-8B06-9197B105BF6C}" type="presParOf" srcId="{37321CEA-04A1-4A7B-9F59-1EEE58CE1B43}" destId="{418858D4-3AF1-4590-8E02-F02F908680D0}" srcOrd="5" destOrd="0" presId="urn:microsoft.com/office/officeart/2008/layout/LinedList"/>
    <dgm:cxn modelId="{92DD0953-0ABB-4195-945C-ADACBFC5268B}" type="presParOf" srcId="{418858D4-3AF1-4590-8E02-F02F908680D0}" destId="{FA51174A-1D6A-43C0-A5C9-4BCA33A05B0B}" srcOrd="0" destOrd="0" presId="urn:microsoft.com/office/officeart/2008/layout/LinedList"/>
    <dgm:cxn modelId="{7BE780A0-8781-4D5F-BE24-5575EACC04F8}" type="presParOf" srcId="{418858D4-3AF1-4590-8E02-F02F908680D0}" destId="{1175C004-1E91-4ED4-81F2-C6B20D772B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DA4D0-549E-423C-87E8-C31ACF4C5C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B3518B0-5297-48B8-9CCE-9A8ABCD518A5}">
      <dgm:prSet/>
      <dgm:spPr/>
      <dgm:t>
        <a:bodyPr/>
        <a:lstStyle/>
        <a:p>
          <a:r>
            <a:rPr lang="en-US" b="0" i="0"/>
            <a:t>Jotta hybridiopetuksesta saa “kaiken irti” tarvitaan riittävä</a:t>
          </a:r>
          <a:r>
            <a:rPr lang="en-US"/>
            <a:t>t taidot ja tiedot opettajille = koulutus. (TPACK)</a:t>
          </a:r>
        </a:p>
      </dgm:t>
    </dgm:pt>
    <dgm:pt modelId="{52904DA5-8B95-4590-9FAE-5FE49DD71672}" type="parTrans" cxnId="{E7E7D7E1-C566-49A7-B064-2501276CAAA8}">
      <dgm:prSet/>
      <dgm:spPr/>
      <dgm:t>
        <a:bodyPr/>
        <a:lstStyle/>
        <a:p>
          <a:endParaRPr lang="en-US"/>
        </a:p>
      </dgm:t>
    </dgm:pt>
    <dgm:pt modelId="{D3A7EA60-7BF1-4C9A-877F-ACEF5D8EDDF6}" type="sibTrans" cxnId="{E7E7D7E1-C566-49A7-B064-2501276CAAA8}">
      <dgm:prSet/>
      <dgm:spPr/>
      <dgm:t>
        <a:bodyPr/>
        <a:lstStyle/>
        <a:p>
          <a:endParaRPr lang="en-US"/>
        </a:p>
      </dgm:t>
    </dgm:pt>
    <dgm:pt modelId="{58695389-C7ED-4055-9117-50229BDA5DEF}">
      <dgm:prSet/>
      <dgm:spPr/>
      <dgm:t>
        <a:bodyPr/>
        <a:lstStyle/>
        <a:p>
          <a:r>
            <a:rPr lang="en-US" b="0" i="0" dirty="0"/>
            <a:t>Jos </a:t>
          </a:r>
          <a:r>
            <a:rPr lang="en-US" b="0" i="0" dirty="0" err="1"/>
            <a:t>hybridikurssille</a:t>
          </a:r>
          <a:r>
            <a:rPr lang="en-US" b="0" i="0" dirty="0"/>
            <a:t> </a:t>
          </a:r>
          <a:r>
            <a:rPr lang="en-US" b="0" i="0" dirty="0" err="1"/>
            <a:t>osallistuvat</a:t>
          </a:r>
          <a:r>
            <a:rPr lang="en-US" b="0" i="0" dirty="0"/>
            <a:t> tai </a:t>
          </a:r>
          <a:r>
            <a:rPr lang="en-US" b="0" i="0" dirty="0" err="1"/>
            <a:t>siellä</a:t>
          </a:r>
          <a:r>
            <a:rPr lang="en-US" b="0" i="0" dirty="0"/>
            <a:t> </a:t>
          </a:r>
          <a:r>
            <a:rPr lang="en-US" b="0" i="0" dirty="0" err="1"/>
            <a:t>opettavat</a:t>
          </a:r>
          <a:r>
            <a:rPr lang="en-US" b="0" i="0" dirty="0"/>
            <a:t> </a:t>
          </a:r>
          <a:r>
            <a:rPr lang="en-US" b="1" i="0" dirty="0" err="1"/>
            <a:t>eivät</a:t>
          </a:r>
          <a:r>
            <a:rPr lang="en-US" b="1" i="0" dirty="0"/>
            <a:t> </a:t>
          </a:r>
          <a:r>
            <a:rPr lang="en-US" b="1" i="0" dirty="0" err="1"/>
            <a:t>osaa</a:t>
          </a:r>
          <a:r>
            <a:rPr lang="en-US" b="1" i="0" dirty="0"/>
            <a:t> </a:t>
          </a:r>
          <a:r>
            <a:rPr lang="en-US" b="1" i="0" dirty="0" err="1"/>
            <a:t>käyttää</a:t>
          </a:r>
          <a:r>
            <a:rPr lang="en-US" b="1" i="0" dirty="0"/>
            <a:t> </a:t>
          </a:r>
          <a:r>
            <a:rPr lang="en-US" b="1" dirty="0" err="1"/>
            <a:t>työkaluja</a:t>
          </a:r>
          <a:r>
            <a:rPr lang="en-US" b="1" dirty="0"/>
            <a:t>, </a:t>
          </a:r>
          <a:r>
            <a:rPr lang="en-US" b="1" dirty="0" err="1"/>
            <a:t>hybridiopetus</a:t>
          </a:r>
          <a:r>
            <a:rPr lang="en-US" b="1" dirty="0"/>
            <a:t> </a:t>
          </a:r>
          <a:r>
            <a:rPr lang="en-US" b="1" dirty="0" err="1"/>
            <a:t>kärsii</a:t>
          </a:r>
          <a:r>
            <a:rPr lang="en-US" b="1" dirty="0"/>
            <a:t> </a:t>
          </a:r>
          <a:r>
            <a:rPr lang="en-US" b="1" dirty="0" err="1"/>
            <a:t>merkittävästi</a:t>
          </a:r>
          <a:endParaRPr lang="en-US" b="1" dirty="0"/>
        </a:p>
      </dgm:t>
    </dgm:pt>
    <dgm:pt modelId="{925313F5-1300-4A29-B4B6-865728DDA602}" type="parTrans" cxnId="{9EB8A8C5-59E2-44C0-A4ED-033EC9268FC6}">
      <dgm:prSet/>
      <dgm:spPr/>
      <dgm:t>
        <a:bodyPr/>
        <a:lstStyle/>
        <a:p>
          <a:endParaRPr lang="en-US"/>
        </a:p>
      </dgm:t>
    </dgm:pt>
    <dgm:pt modelId="{0FE4BD97-AF94-4049-BABB-9ACD7899013A}" type="sibTrans" cxnId="{9EB8A8C5-59E2-44C0-A4ED-033EC9268FC6}">
      <dgm:prSet/>
      <dgm:spPr/>
      <dgm:t>
        <a:bodyPr/>
        <a:lstStyle/>
        <a:p>
          <a:endParaRPr lang="en-US"/>
        </a:p>
      </dgm:t>
    </dgm:pt>
    <dgm:pt modelId="{476B1A2C-0F76-435A-99DC-7AD0CB8EC87E}">
      <dgm:prSet/>
      <dgm:spPr/>
      <dgm:t>
        <a:bodyPr/>
        <a:lstStyle/>
        <a:p>
          <a:r>
            <a:rPr lang="en-US" b="1" dirty="0" err="1"/>
            <a:t>Teknologia</a:t>
          </a:r>
          <a:r>
            <a:rPr lang="en-US" b="1" dirty="0"/>
            <a:t> </a:t>
          </a:r>
          <a:r>
            <a:rPr lang="en-US" b="1" dirty="0" err="1"/>
            <a:t>täytyy</a:t>
          </a:r>
          <a:r>
            <a:rPr lang="en-US" b="1" dirty="0"/>
            <a:t> </a:t>
          </a:r>
          <a:r>
            <a:rPr lang="en-US" b="1" dirty="0" err="1"/>
            <a:t>integroida</a:t>
          </a:r>
          <a:r>
            <a:rPr lang="en-US" b="1" dirty="0"/>
            <a:t> </a:t>
          </a:r>
          <a:r>
            <a:rPr lang="en-US" b="1" dirty="0" err="1"/>
            <a:t>osaksi</a:t>
          </a:r>
          <a:r>
            <a:rPr lang="en-US" b="1" dirty="0"/>
            <a:t> </a:t>
          </a:r>
          <a:r>
            <a:rPr lang="en-US" b="1" dirty="0" err="1"/>
            <a:t>kursseja</a:t>
          </a:r>
          <a:r>
            <a:rPr lang="en-US" b="1" dirty="0"/>
            <a:t> </a:t>
          </a:r>
          <a:r>
            <a:rPr lang="en-US" dirty="0" err="1"/>
            <a:t>siten</a:t>
          </a:r>
          <a:r>
            <a:rPr lang="en-US" dirty="0"/>
            <a:t>, </a:t>
          </a:r>
          <a:r>
            <a:rPr lang="en-US" dirty="0" err="1"/>
            <a:t>että</a:t>
          </a:r>
          <a:r>
            <a:rPr lang="en-US" dirty="0"/>
            <a:t> se </a:t>
          </a:r>
          <a:r>
            <a:rPr lang="en-US" dirty="0" err="1"/>
            <a:t>ei</a:t>
          </a:r>
          <a:r>
            <a:rPr lang="en-US" dirty="0"/>
            <a:t> </a:t>
          </a:r>
          <a:r>
            <a:rPr lang="en-US" dirty="0" err="1"/>
            <a:t>hämmennä</a:t>
          </a:r>
          <a:r>
            <a:rPr lang="en-US" dirty="0"/>
            <a:t> </a:t>
          </a:r>
          <a:r>
            <a:rPr lang="en-US" dirty="0" err="1"/>
            <a:t>opettajaa</a:t>
          </a:r>
          <a:r>
            <a:rPr lang="en-US" dirty="0"/>
            <a:t> ja </a:t>
          </a:r>
          <a:r>
            <a:rPr lang="en-US" dirty="0" err="1"/>
            <a:t>oppilaita</a:t>
          </a:r>
          <a:r>
            <a:rPr lang="en-US" dirty="0"/>
            <a:t>. </a:t>
          </a:r>
          <a:r>
            <a:rPr lang="en-US" dirty="0" err="1"/>
            <a:t>Jokaisen</a:t>
          </a:r>
          <a:r>
            <a:rPr lang="en-US" dirty="0"/>
            <a:t> </a:t>
          </a:r>
          <a:r>
            <a:rPr lang="en-US" dirty="0" err="1"/>
            <a:t>työkalun</a:t>
          </a:r>
          <a:r>
            <a:rPr lang="en-US" dirty="0"/>
            <a:t> </a:t>
          </a:r>
          <a:r>
            <a:rPr lang="en-US" dirty="0" err="1"/>
            <a:t>tukisi</a:t>
          </a:r>
          <a:r>
            <a:rPr lang="en-US" dirty="0"/>
            <a:t> </a:t>
          </a:r>
          <a:r>
            <a:rPr lang="en-US" dirty="0" err="1"/>
            <a:t>tukea</a:t>
          </a:r>
          <a:r>
            <a:rPr lang="en-US" dirty="0"/>
            <a:t> </a:t>
          </a:r>
          <a:r>
            <a:rPr lang="en-US" dirty="0" err="1"/>
            <a:t>kurssien</a:t>
          </a:r>
          <a:r>
            <a:rPr lang="en-US" dirty="0"/>
            <a:t> </a:t>
          </a:r>
          <a:r>
            <a:rPr lang="en-US" dirty="0" err="1"/>
            <a:t>tavoitteita</a:t>
          </a:r>
          <a:r>
            <a:rPr lang="en-US" dirty="0"/>
            <a:t> ja </a:t>
          </a:r>
          <a:r>
            <a:rPr lang="en-US" dirty="0" err="1"/>
            <a:t>oppijoiden</a:t>
          </a:r>
          <a:r>
            <a:rPr lang="en-US" dirty="0"/>
            <a:t> </a:t>
          </a:r>
          <a:r>
            <a:rPr lang="en-US" dirty="0" err="1"/>
            <a:t>oppimisprosessia</a:t>
          </a:r>
          <a:r>
            <a:rPr lang="en-US" dirty="0"/>
            <a:t>.</a:t>
          </a:r>
        </a:p>
      </dgm:t>
    </dgm:pt>
    <dgm:pt modelId="{5161F1C0-EA84-4DE6-8ADA-EF215DFF053A}" type="parTrans" cxnId="{0456B8D5-EBB7-4CBA-BAB6-51F16038C5CF}">
      <dgm:prSet/>
      <dgm:spPr/>
      <dgm:t>
        <a:bodyPr/>
        <a:lstStyle/>
        <a:p>
          <a:endParaRPr lang="en-US"/>
        </a:p>
      </dgm:t>
    </dgm:pt>
    <dgm:pt modelId="{00669887-1FF4-4A98-BE83-0E54B48A54CE}" type="sibTrans" cxnId="{0456B8D5-EBB7-4CBA-BAB6-51F16038C5CF}">
      <dgm:prSet/>
      <dgm:spPr/>
      <dgm:t>
        <a:bodyPr/>
        <a:lstStyle/>
        <a:p>
          <a:endParaRPr lang="en-US"/>
        </a:p>
      </dgm:t>
    </dgm:pt>
    <dgm:pt modelId="{B3999E86-1010-44B1-9558-27DFDFA0AFA3}" type="pres">
      <dgm:prSet presAssocID="{F02DA4D0-549E-423C-87E8-C31ACF4C5C6B}" presName="vert0" presStyleCnt="0">
        <dgm:presLayoutVars>
          <dgm:dir/>
          <dgm:animOne val="branch"/>
          <dgm:animLvl val="lvl"/>
        </dgm:presLayoutVars>
      </dgm:prSet>
      <dgm:spPr/>
    </dgm:pt>
    <dgm:pt modelId="{61653889-C4D8-4C14-A5EB-A490147A0DE4}" type="pres">
      <dgm:prSet presAssocID="{0B3518B0-5297-48B8-9CCE-9A8ABCD518A5}" presName="thickLine" presStyleLbl="alignNode1" presStyleIdx="0" presStyleCnt="3"/>
      <dgm:spPr/>
    </dgm:pt>
    <dgm:pt modelId="{F781F208-9555-42D7-8D62-50ECE317CCED}" type="pres">
      <dgm:prSet presAssocID="{0B3518B0-5297-48B8-9CCE-9A8ABCD518A5}" presName="horz1" presStyleCnt="0"/>
      <dgm:spPr/>
    </dgm:pt>
    <dgm:pt modelId="{030736EB-346D-4BDC-871A-F039D36B70D2}" type="pres">
      <dgm:prSet presAssocID="{0B3518B0-5297-48B8-9CCE-9A8ABCD518A5}" presName="tx1" presStyleLbl="revTx" presStyleIdx="0" presStyleCnt="3"/>
      <dgm:spPr/>
    </dgm:pt>
    <dgm:pt modelId="{E680B2F9-19D5-4345-A852-FF9E0AC1A054}" type="pres">
      <dgm:prSet presAssocID="{0B3518B0-5297-48B8-9CCE-9A8ABCD518A5}" presName="vert1" presStyleCnt="0"/>
      <dgm:spPr/>
    </dgm:pt>
    <dgm:pt modelId="{7CA17188-6439-450F-8703-24C635298F00}" type="pres">
      <dgm:prSet presAssocID="{58695389-C7ED-4055-9117-50229BDA5DEF}" presName="thickLine" presStyleLbl="alignNode1" presStyleIdx="1" presStyleCnt="3"/>
      <dgm:spPr/>
    </dgm:pt>
    <dgm:pt modelId="{B1C2880C-3632-4284-8E7F-593B93820BEF}" type="pres">
      <dgm:prSet presAssocID="{58695389-C7ED-4055-9117-50229BDA5DEF}" presName="horz1" presStyleCnt="0"/>
      <dgm:spPr/>
    </dgm:pt>
    <dgm:pt modelId="{96C272CD-4D20-4DF4-A5E8-5D959D61DF08}" type="pres">
      <dgm:prSet presAssocID="{58695389-C7ED-4055-9117-50229BDA5DEF}" presName="tx1" presStyleLbl="revTx" presStyleIdx="1" presStyleCnt="3"/>
      <dgm:spPr/>
    </dgm:pt>
    <dgm:pt modelId="{3ED7ACE2-0F65-4920-8F15-B9C2E7CA84F5}" type="pres">
      <dgm:prSet presAssocID="{58695389-C7ED-4055-9117-50229BDA5DEF}" presName="vert1" presStyleCnt="0"/>
      <dgm:spPr/>
    </dgm:pt>
    <dgm:pt modelId="{51CB9E37-33AC-4BDC-BA65-AF2DE785B4A5}" type="pres">
      <dgm:prSet presAssocID="{476B1A2C-0F76-435A-99DC-7AD0CB8EC87E}" presName="thickLine" presStyleLbl="alignNode1" presStyleIdx="2" presStyleCnt="3"/>
      <dgm:spPr/>
    </dgm:pt>
    <dgm:pt modelId="{9B924447-50A0-4EF4-A6DC-2EB66D35161F}" type="pres">
      <dgm:prSet presAssocID="{476B1A2C-0F76-435A-99DC-7AD0CB8EC87E}" presName="horz1" presStyleCnt="0"/>
      <dgm:spPr/>
    </dgm:pt>
    <dgm:pt modelId="{8ACC5761-36AC-4049-B2C2-1C344D12B1F4}" type="pres">
      <dgm:prSet presAssocID="{476B1A2C-0F76-435A-99DC-7AD0CB8EC87E}" presName="tx1" presStyleLbl="revTx" presStyleIdx="2" presStyleCnt="3"/>
      <dgm:spPr/>
    </dgm:pt>
    <dgm:pt modelId="{FF05704D-83F1-4721-820C-E6E718E67F26}" type="pres">
      <dgm:prSet presAssocID="{476B1A2C-0F76-435A-99DC-7AD0CB8EC87E}" presName="vert1" presStyleCnt="0"/>
      <dgm:spPr/>
    </dgm:pt>
  </dgm:ptLst>
  <dgm:cxnLst>
    <dgm:cxn modelId="{6EE4461E-013B-436C-A90D-748154509F13}" type="presOf" srcId="{F02DA4D0-549E-423C-87E8-C31ACF4C5C6B}" destId="{B3999E86-1010-44B1-9558-27DFDFA0AFA3}" srcOrd="0" destOrd="0" presId="urn:microsoft.com/office/officeart/2008/layout/LinedList"/>
    <dgm:cxn modelId="{917A8D26-F330-4790-A963-3FAC40C96C29}" type="presOf" srcId="{0B3518B0-5297-48B8-9CCE-9A8ABCD518A5}" destId="{030736EB-346D-4BDC-871A-F039D36B70D2}" srcOrd="0" destOrd="0" presId="urn:microsoft.com/office/officeart/2008/layout/LinedList"/>
    <dgm:cxn modelId="{9C4B7072-A753-447E-9A8F-FE222097507E}" type="presOf" srcId="{58695389-C7ED-4055-9117-50229BDA5DEF}" destId="{96C272CD-4D20-4DF4-A5E8-5D959D61DF08}" srcOrd="0" destOrd="0" presId="urn:microsoft.com/office/officeart/2008/layout/LinedList"/>
    <dgm:cxn modelId="{AC90E774-E8BE-4615-89FB-BE207C1D4BDB}" type="presOf" srcId="{476B1A2C-0F76-435A-99DC-7AD0CB8EC87E}" destId="{8ACC5761-36AC-4049-B2C2-1C344D12B1F4}" srcOrd="0" destOrd="0" presId="urn:microsoft.com/office/officeart/2008/layout/LinedList"/>
    <dgm:cxn modelId="{9EB8A8C5-59E2-44C0-A4ED-033EC9268FC6}" srcId="{F02DA4D0-549E-423C-87E8-C31ACF4C5C6B}" destId="{58695389-C7ED-4055-9117-50229BDA5DEF}" srcOrd="1" destOrd="0" parTransId="{925313F5-1300-4A29-B4B6-865728DDA602}" sibTransId="{0FE4BD97-AF94-4049-BABB-9ACD7899013A}"/>
    <dgm:cxn modelId="{0456B8D5-EBB7-4CBA-BAB6-51F16038C5CF}" srcId="{F02DA4D0-549E-423C-87E8-C31ACF4C5C6B}" destId="{476B1A2C-0F76-435A-99DC-7AD0CB8EC87E}" srcOrd="2" destOrd="0" parTransId="{5161F1C0-EA84-4DE6-8ADA-EF215DFF053A}" sibTransId="{00669887-1FF4-4A98-BE83-0E54B48A54CE}"/>
    <dgm:cxn modelId="{E7E7D7E1-C566-49A7-B064-2501276CAAA8}" srcId="{F02DA4D0-549E-423C-87E8-C31ACF4C5C6B}" destId="{0B3518B0-5297-48B8-9CCE-9A8ABCD518A5}" srcOrd="0" destOrd="0" parTransId="{52904DA5-8B95-4590-9FAE-5FE49DD71672}" sibTransId="{D3A7EA60-7BF1-4C9A-877F-ACEF5D8EDDF6}"/>
    <dgm:cxn modelId="{D37283B4-04E6-4A1B-9FF1-4D5813A298A0}" type="presParOf" srcId="{B3999E86-1010-44B1-9558-27DFDFA0AFA3}" destId="{61653889-C4D8-4C14-A5EB-A490147A0DE4}" srcOrd="0" destOrd="0" presId="urn:microsoft.com/office/officeart/2008/layout/LinedList"/>
    <dgm:cxn modelId="{06423D32-7C9C-49C1-A833-1F4C568F3E44}" type="presParOf" srcId="{B3999E86-1010-44B1-9558-27DFDFA0AFA3}" destId="{F781F208-9555-42D7-8D62-50ECE317CCED}" srcOrd="1" destOrd="0" presId="urn:microsoft.com/office/officeart/2008/layout/LinedList"/>
    <dgm:cxn modelId="{7F810389-F897-4329-9F2C-1A805D1D7B70}" type="presParOf" srcId="{F781F208-9555-42D7-8D62-50ECE317CCED}" destId="{030736EB-346D-4BDC-871A-F039D36B70D2}" srcOrd="0" destOrd="0" presId="urn:microsoft.com/office/officeart/2008/layout/LinedList"/>
    <dgm:cxn modelId="{D1CD453F-26A5-4FC9-BA9C-0DC934DDE84A}" type="presParOf" srcId="{F781F208-9555-42D7-8D62-50ECE317CCED}" destId="{E680B2F9-19D5-4345-A852-FF9E0AC1A054}" srcOrd="1" destOrd="0" presId="urn:microsoft.com/office/officeart/2008/layout/LinedList"/>
    <dgm:cxn modelId="{0BA03473-EAC9-41A2-8DF1-BD44B2B46035}" type="presParOf" srcId="{B3999E86-1010-44B1-9558-27DFDFA0AFA3}" destId="{7CA17188-6439-450F-8703-24C635298F00}" srcOrd="2" destOrd="0" presId="urn:microsoft.com/office/officeart/2008/layout/LinedList"/>
    <dgm:cxn modelId="{D4F954E7-72FD-4F24-8DEB-06CA991E1329}" type="presParOf" srcId="{B3999E86-1010-44B1-9558-27DFDFA0AFA3}" destId="{B1C2880C-3632-4284-8E7F-593B93820BEF}" srcOrd="3" destOrd="0" presId="urn:microsoft.com/office/officeart/2008/layout/LinedList"/>
    <dgm:cxn modelId="{C3F51F8B-832B-4552-9CB2-883A80FEBAB3}" type="presParOf" srcId="{B1C2880C-3632-4284-8E7F-593B93820BEF}" destId="{96C272CD-4D20-4DF4-A5E8-5D959D61DF08}" srcOrd="0" destOrd="0" presId="urn:microsoft.com/office/officeart/2008/layout/LinedList"/>
    <dgm:cxn modelId="{2CDDE40B-B287-4D01-B40B-217C992607CF}" type="presParOf" srcId="{B1C2880C-3632-4284-8E7F-593B93820BEF}" destId="{3ED7ACE2-0F65-4920-8F15-B9C2E7CA84F5}" srcOrd="1" destOrd="0" presId="urn:microsoft.com/office/officeart/2008/layout/LinedList"/>
    <dgm:cxn modelId="{4952EC47-0662-4D2D-9F0D-981E532BB8B5}" type="presParOf" srcId="{B3999E86-1010-44B1-9558-27DFDFA0AFA3}" destId="{51CB9E37-33AC-4BDC-BA65-AF2DE785B4A5}" srcOrd="4" destOrd="0" presId="urn:microsoft.com/office/officeart/2008/layout/LinedList"/>
    <dgm:cxn modelId="{90EEAEEA-EA9B-41FF-B935-10140CFCEA12}" type="presParOf" srcId="{B3999E86-1010-44B1-9558-27DFDFA0AFA3}" destId="{9B924447-50A0-4EF4-A6DC-2EB66D35161F}" srcOrd="5" destOrd="0" presId="urn:microsoft.com/office/officeart/2008/layout/LinedList"/>
    <dgm:cxn modelId="{74ABB837-71F7-476C-B871-8024A9D3966D}" type="presParOf" srcId="{9B924447-50A0-4EF4-A6DC-2EB66D35161F}" destId="{8ACC5761-36AC-4049-B2C2-1C344D12B1F4}" srcOrd="0" destOrd="0" presId="urn:microsoft.com/office/officeart/2008/layout/LinedList"/>
    <dgm:cxn modelId="{70A8B2A4-F484-449B-9AA3-81C204BA119F}" type="presParOf" srcId="{9B924447-50A0-4EF4-A6DC-2EB66D35161F}" destId="{FF05704D-83F1-4721-820C-E6E718E67F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32EC3-35A6-4B8F-A279-469C9CC51D88}">
      <dsp:nvSpPr>
        <dsp:cNvPr id="0" name=""/>
        <dsp:cNvSpPr/>
      </dsp:nvSpPr>
      <dsp:spPr>
        <a:xfrm>
          <a:off x="0" y="2145"/>
          <a:ext cx="40083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EF459-DE04-4F00-8386-B1240954F1A4}">
      <dsp:nvSpPr>
        <dsp:cNvPr id="0" name=""/>
        <dsp:cNvSpPr/>
      </dsp:nvSpPr>
      <dsp:spPr>
        <a:xfrm>
          <a:off x="0" y="2145"/>
          <a:ext cx="4008384"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Korona sai aikaan myyjien markkinat. “pikafiksauksia” tehtiin erilaisten työkalujen avulla, koska. </a:t>
          </a:r>
          <a:r>
            <a:rPr lang="en-US" sz="1800" b="0" i="0" kern="1200"/>
            <a:t>T</a:t>
          </a:r>
          <a:r>
            <a:rPr lang="fi-FI" sz="1800" b="0" i="0" kern="1200"/>
            <a:t>eräs, M., Suoranta, J., Teräs, H. </a:t>
          </a:r>
          <a:r>
            <a:rPr lang="fi-FI" sz="1800" b="0" i="1" kern="1200"/>
            <a:t>et al.,2020)</a:t>
          </a:r>
          <a:endParaRPr lang="en-US" sz="1800" kern="1200"/>
        </a:p>
      </dsp:txBody>
      <dsp:txXfrm>
        <a:off x="0" y="2145"/>
        <a:ext cx="4008384" cy="1463230"/>
      </dsp:txXfrm>
    </dsp:sp>
    <dsp:sp modelId="{E620122F-8C05-4F5B-BF97-87D9E4BCBA3A}">
      <dsp:nvSpPr>
        <dsp:cNvPr id="0" name=""/>
        <dsp:cNvSpPr/>
      </dsp:nvSpPr>
      <dsp:spPr>
        <a:xfrm>
          <a:off x="0" y="1465375"/>
          <a:ext cx="40083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B99BC-D6C7-4C7D-8B8D-5041F26510C1}">
      <dsp:nvSpPr>
        <dsp:cNvPr id="0" name=""/>
        <dsp:cNvSpPr/>
      </dsp:nvSpPr>
      <dsp:spPr>
        <a:xfrm>
          <a:off x="0" y="1465375"/>
          <a:ext cx="4008384"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Korona-ajan etäopetus oli hätäetäopetusta, jolla ei ole juurikaan yhteyttä pedagogisesti tai teoreettisesti perusteltuun verkko-oppimiseen (Hodges et. Al, 2020)</a:t>
          </a:r>
        </a:p>
      </dsp:txBody>
      <dsp:txXfrm>
        <a:off x="0" y="1465375"/>
        <a:ext cx="4008384" cy="1463230"/>
      </dsp:txXfrm>
    </dsp:sp>
    <dsp:sp modelId="{BFC86D93-A6D7-4C40-BFB6-BD52B6327289}">
      <dsp:nvSpPr>
        <dsp:cNvPr id="0" name=""/>
        <dsp:cNvSpPr/>
      </dsp:nvSpPr>
      <dsp:spPr>
        <a:xfrm>
          <a:off x="0" y="2928606"/>
          <a:ext cx="40083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1174A-1D6A-43C0-A5C9-4BCA33A05B0B}">
      <dsp:nvSpPr>
        <dsp:cNvPr id="0" name=""/>
        <dsp:cNvSpPr/>
      </dsp:nvSpPr>
      <dsp:spPr>
        <a:xfrm>
          <a:off x="0" y="2928606"/>
          <a:ext cx="4008384"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Hätäetäopetuksen kokemuksia </a:t>
          </a:r>
          <a:r>
            <a:rPr lang="fi-FI" sz="1800" b="1" kern="1200"/>
            <a:t>ei voi yleistää </a:t>
          </a:r>
          <a:r>
            <a:rPr lang="fi-FI" sz="1800" kern="1200"/>
            <a:t>(hybridi)etäopetukseen, mutta ne ovat toimineet ”herättelijänä” monelle</a:t>
          </a:r>
          <a:endParaRPr lang="en-US" sz="1800" kern="1200"/>
        </a:p>
      </dsp:txBody>
      <dsp:txXfrm>
        <a:off x="0" y="2928606"/>
        <a:ext cx="4008384" cy="146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53889-C4D8-4C14-A5EB-A490147A0DE4}">
      <dsp:nvSpPr>
        <dsp:cNvPr id="0" name=""/>
        <dsp:cNvSpPr/>
      </dsp:nvSpPr>
      <dsp:spPr>
        <a:xfrm>
          <a:off x="0" y="2124"/>
          <a:ext cx="4591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736EB-346D-4BDC-871A-F039D36B70D2}">
      <dsp:nvSpPr>
        <dsp:cNvPr id="0" name=""/>
        <dsp:cNvSpPr/>
      </dsp:nvSpPr>
      <dsp:spPr>
        <a:xfrm>
          <a:off x="0" y="2124"/>
          <a:ext cx="459105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Jotta hybridiopetuksesta saa “kaiken irti” tarvitaan riittävä</a:t>
          </a:r>
          <a:r>
            <a:rPr lang="en-US" sz="1800" kern="1200"/>
            <a:t>t taidot ja tiedot opettajille = koulutus. (TPACK)</a:t>
          </a:r>
        </a:p>
      </dsp:txBody>
      <dsp:txXfrm>
        <a:off x="0" y="2124"/>
        <a:ext cx="4591050" cy="1449029"/>
      </dsp:txXfrm>
    </dsp:sp>
    <dsp:sp modelId="{7CA17188-6439-450F-8703-24C635298F00}">
      <dsp:nvSpPr>
        <dsp:cNvPr id="0" name=""/>
        <dsp:cNvSpPr/>
      </dsp:nvSpPr>
      <dsp:spPr>
        <a:xfrm>
          <a:off x="0" y="1451154"/>
          <a:ext cx="4591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272CD-4D20-4DF4-A5E8-5D959D61DF08}">
      <dsp:nvSpPr>
        <dsp:cNvPr id="0" name=""/>
        <dsp:cNvSpPr/>
      </dsp:nvSpPr>
      <dsp:spPr>
        <a:xfrm>
          <a:off x="0" y="1451154"/>
          <a:ext cx="459105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Jos </a:t>
          </a:r>
          <a:r>
            <a:rPr lang="en-US" sz="1800" b="0" i="0" kern="1200" dirty="0" err="1"/>
            <a:t>hybridikurssille</a:t>
          </a:r>
          <a:r>
            <a:rPr lang="en-US" sz="1800" b="0" i="0" kern="1200" dirty="0"/>
            <a:t> </a:t>
          </a:r>
          <a:r>
            <a:rPr lang="en-US" sz="1800" b="0" i="0" kern="1200" dirty="0" err="1"/>
            <a:t>osallistuvat</a:t>
          </a:r>
          <a:r>
            <a:rPr lang="en-US" sz="1800" b="0" i="0" kern="1200" dirty="0"/>
            <a:t> tai </a:t>
          </a:r>
          <a:r>
            <a:rPr lang="en-US" sz="1800" b="0" i="0" kern="1200" dirty="0" err="1"/>
            <a:t>siellä</a:t>
          </a:r>
          <a:r>
            <a:rPr lang="en-US" sz="1800" b="0" i="0" kern="1200" dirty="0"/>
            <a:t> </a:t>
          </a:r>
          <a:r>
            <a:rPr lang="en-US" sz="1800" b="0" i="0" kern="1200" dirty="0" err="1"/>
            <a:t>opettavat</a:t>
          </a:r>
          <a:r>
            <a:rPr lang="en-US" sz="1800" b="0" i="0" kern="1200" dirty="0"/>
            <a:t> </a:t>
          </a:r>
          <a:r>
            <a:rPr lang="en-US" sz="1800" b="1" i="0" kern="1200" dirty="0" err="1"/>
            <a:t>eivät</a:t>
          </a:r>
          <a:r>
            <a:rPr lang="en-US" sz="1800" b="1" i="0" kern="1200" dirty="0"/>
            <a:t> </a:t>
          </a:r>
          <a:r>
            <a:rPr lang="en-US" sz="1800" b="1" i="0" kern="1200" dirty="0" err="1"/>
            <a:t>osaa</a:t>
          </a:r>
          <a:r>
            <a:rPr lang="en-US" sz="1800" b="1" i="0" kern="1200" dirty="0"/>
            <a:t> </a:t>
          </a:r>
          <a:r>
            <a:rPr lang="en-US" sz="1800" b="1" i="0" kern="1200" dirty="0" err="1"/>
            <a:t>käyttää</a:t>
          </a:r>
          <a:r>
            <a:rPr lang="en-US" sz="1800" b="1" i="0" kern="1200" dirty="0"/>
            <a:t> </a:t>
          </a:r>
          <a:r>
            <a:rPr lang="en-US" sz="1800" b="1" kern="1200" dirty="0" err="1"/>
            <a:t>työkaluja</a:t>
          </a:r>
          <a:r>
            <a:rPr lang="en-US" sz="1800" b="1" kern="1200" dirty="0"/>
            <a:t>, </a:t>
          </a:r>
          <a:r>
            <a:rPr lang="en-US" sz="1800" b="1" kern="1200" dirty="0" err="1"/>
            <a:t>hybridiopetus</a:t>
          </a:r>
          <a:r>
            <a:rPr lang="en-US" sz="1800" b="1" kern="1200" dirty="0"/>
            <a:t> </a:t>
          </a:r>
          <a:r>
            <a:rPr lang="en-US" sz="1800" b="1" kern="1200" dirty="0" err="1"/>
            <a:t>kärsii</a:t>
          </a:r>
          <a:r>
            <a:rPr lang="en-US" sz="1800" b="1" kern="1200" dirty="0"/>
            <a:t> </a:t>
          </a:r>
          <a:r>
            <a:rPr lang="en-US" sz="1800" b="1" kern="1200" dirty="0" err="1"/>
            <a:t>merkittävästi</a:t>
          </a:r>
          <a:endParaRPr lang="en-US" sz="1800" b="1" kern="1200" dirty="0"/>
        </a:p>
      </dsp:txBody>
      <dsp:txXfrm>
        <a:off x="0" y="1451154"/>
        <a:ext cx="4591050" cy="1449029"/>
      </dsp:txXfrm>
    </dsp:sp>
    <dsp:sp modelId="{51CB9E37-33AC-4BDC-BA65-AF2DE785B4A5}">
      <dsp:nvSpPr>
        <dsp:cNvPr id="0" name=""/>
        <dsp:cNvSpPr/>
      </dsp:nvSpPr>
      <dsp:spPr>
        <a:xfrm>
          <a:off x="0" y="2900183"/>
          <a:ext cx="4591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C5761-36AC-4049-B2C2-1C344D12B1F4}">
      <dsp:nvSpPr>
        <dsp:cNvPr id="0" name=""/>
        <dsp:cNvSpPr/>
      </dsp:nvSpPr>
      <dsp:spPr>
        <a:xfrm>
          <a:off x="0" y="2900183"/>
          <a:ext cx="459105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t>Teknologia</a:t>
          </a:r>
          <a:r>
            <a:rPr lang="en-US" sz="1800" b="1" kern="1200" dirty="0"/>
            <a:t> </a:t>
          </a:r>
          <a:r>
            <a:rPr lang="en-US" sz="1800" b="1" kern="1200" dirty="0" err="1"/>
            <a:t>täytyy</a:t>
          </a:r>
          <a:r>
            <a:rPr lang="en-US" sz="1800" b="1" kern="1200" dirty="0"/>
            <a:t> </a:t>
          </a:r>
          <a:r>
            <a:rPr lang="en-US" sz="1800" b="1" kern="1200" dirty="0" err="1"/>
            <a:t>integroida</a:t>
          </a:r>
          <a:r>
            <a:rPr lang="en-US" sz="1800" b="1" kern="1200" dirty="0"/>
            <a:t> </a:t>
          </a:r>
          <a:r>
            <a:rPr lang="en-US" sz="1800" b="1" kern="1200" dirty="0" err="1"/>
            <a:t>osaksi</a:t>
          </a:r>
          <a:r>
            <a:rPr lang="en-US" sz="1800" b="1" kern="1200" dirty="0"/>
            <a:t> </a:t>
          </a:r>
          <a:r>
            <a:rPr lang="en-US" sz="1800" b="1" kern="1200" dirty="0" err="1"/>
            <a:t>kursseja</a:t>
          </a:r>
          <a:r>
            <a:rPr lang="en-US" sz="1800" b="1" kern="1200" dirty="0"/>
            <a:t> </a:t>
          </a:r>
          <a:r>
            <a:rPr lang="en-US" sz="1800" kern="1200" dirty="0" err="1"/>
            <a:t>siten</a:t>
          </a:r>
          <a:r>
            <a:rPr lang="en-US" sz="1800" kern="1200" dirty="0"/>
            <a:t>, </a:t>
          </a:r>
          <a:r>
            <a:rPr lang="en-US" sz="1800" kern="1200" dirty="0" err="1"/>
            <a:t>että</a:t>
          </a:r>
          <a:r>
            <a:rPr lang="en-US" sz="1800" kern="1200" dirty="0"/>
            <a:t> se </a:t>
          </a:r>
          <a:r>
            <a:rPr lang="en-US" sz="1800" kern="1200" dirty="0" err="1"/>
            <a:t>ei</a:t>
          </a:r>
          <a:r>
            <a:rPr lang="en-US" sz="1800" kern="1200" dirty="0"/>
            <a:t> </a:t>
          </a:r>
          <a:r>
            <a:rPr lang="en-US" sz="1800" kern="1200" dirty="0" err="1"/>
            <a:t>hämmennä</a:t>
          </a:r>
          <a:r>
            <a:rPr lang="en-US" sz="1800" kern="1200" dirty="0"/>
            <a:t> </a:t>
          </a:r>
          <a:r>
            <a:rPr lang="en-US" sz="1800" kern="1200" dirty="0" err="1"/>
            <a:t>opettajaa</a:t>
          </a:r>
          <a:r>
            <a:rPr lang="en-US" sz="1800" kern="1200" dirty="0"/>
            <a:t> ja </a:t>
          </a:r>
          <a:r>
            <a:rPr lang="en-US" sz="1800" kern="1200" dirty="0" err="1"/>
            <a:t>oppilaita</a:t>
          </a:r>
          <a:r>
            <a:rPr lang="en-US" sz="1800" kern="1200" dirty="0"/>
            <a:t>. </a:t>
          </a:r>
          <a:r>
            <a:rPr lang="en-US" sz="1800" kern="1200" dirty="0" err="1"/>
            <a:t>Jokaisen</a:t>
          </a:r>
          <a:r>
            <a:rPr lang="en-US" sz="1800" kern="1200" dirty="0"/>
            <a:t> </a:t>
          </a:r>
          <a:r>
            <a:rPr lang="en-US" sz="1800" kern="1200" dirty="0" err="1"/>
            <a:t>työkalun</a:t>
          </a:r>
          <a:r>
            <a:rPr lang="en-US" sz="1800" kern="1200" dirty="0"/>
            <a:t> </a:t>
          </a:r>
          <a:r>
            <a:rPr lang="en-US" sz="1800" kern="1200" dirty="0" err="1"/>
            <a:t>tukisi</a:t>
          </a:r>
          <a:r>
            <a:rPr lang="en-US" sz="1800" kern="1200" dirty="0"/>
            <a:t> </a:t>
          </a:r>
          <a:r>
            <a:rPr lang="en-US" sz="1800" kern="1200" dirty="0" err="1"/>
            <a:t>tukea</a:t>
          </a:r>
          <a:r>
            <a:rPr lang="en-US" sz="1800" kern="1200" dirty="0"/>
            <a:t> </a:t>
          </a:r>
          <a:r>
            <a:rPr lang="en-US" sz="1800" kern="1200" dirty="0" err="1"/>
            <a:t>kurssien</a:t>
          </a:r>
          <a:r>
            <a:rPr lang="en-US" sz="1800" kern="1200" dirty="0"/>
            <a:t> </a:t>
          </a:r>
          <a:r>
            <a:rPr lang="en-US" sz="1800" kern="1200" dirty="0" err="1"/>
            <a:t>tavoitteita</a:t>
          </a:r>
          <a:r>
            <a:rPr lang="en-US" sz="1800" kern="1200" dirty="0"/>
            <a:t> ja </a:t>
          </a:r>
          <a:r>
            <a:rPr lang="en-US" sz="1800" kern="1200" dirty="0" err="1"/>
            <a:t>oppijoiden</a:t>
          </a:r>
          <a:r>
            <a:rPr lang="en-US" sz="1800" kern="1200" dirty="0"/>
            <a:t> </a:t>
          </a:r>
          <a:r>
            <a:rPr lang="en-US" sz="1800" kern="1200" dirty="0" err="1"/>
            <a:t>oppimisprosessia</a:t>
          </a:r>
          <a:r>
            <a:rPr lang="en-US" sz="1800" kern="1200" dirty="0"/>
            <a:t>.</a:t>
          </a:r>
        </a:p>
      </dsp:txBody>
      <dsp:txXfrm>
        <a:off x="0" y="2900183"/>
        <a:ext cx="459105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4F826-51C4-4587-9742-7F2CBB4DC237}" type="datetimeFigureOut">
              <a:rPr lang="fi-FI" smtClean="0"/>
              <a:t>6.10.2022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75DB8-348B-43F0-8E94-D477BEDBDD05}" type="slidenum">
              <a:rPr lang="fi-FI" smtClean="0"/>
              <a:t>‹#›</a:t>
            </a:fld>
            <a:endParaRPr lang="fi-FI"/>
          </a:p>
        </p:txBody>
      </p:sp>
    </p:spTree>
    <p:extLst>
      <p:ext uri="{BB962C8B-B14F-4D97-AF65-F5344CB8AC3E}">
        <p14:creationId xmlns:p14="http://schemas.microsoft.com/office/powerpoint/2010/main" val="20591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7ae687167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8e4ee22b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8e4ee22b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F7A2-92F6-486F-A65C-9B88CFD62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BA388E9B-6E98-45DF-BA6B-251BDE110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84EC0317-C8F1-4F0E-AC4F-2F2AEAA3ED0C}"/>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5" name="Footer Placeholder 4">
            <a:extLst>
              <a:ext uri="{FF2B5EF4-FFF2-40B4-BE49-F238E27FC236}">
                <a16:creationId xmlns:a16="http://schemas.microsoft.com/office/drawing/2014/main" id="{0BA56E94-E9AF-44DC-A37F-EAF333230AD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0CC90681-5E7A-4507-8336-B815A640A52E}"/>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292540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C145-28F7-40EC-95DF-9B65E557FD79}"/>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33100A98-748D-4087-832D-FFC2F8BFC2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CCE037A-27A1-4DF4-9161-B83EBE705D73}"/>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5" name="Footer Placeholder 4">
            <a:extLst>
              <a:ext uri="{FF2B5EF4-FFF2-40B4-BE49-F238E27FC236}">
                <a16:creationId xmlns:a16="http://schemas.microsoft.com/office/drawing/2014/main" id="{BD578821-C4D7-43C2-AAAE-8FEAC728890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119D344-68BA-4BA8-9B82-E21C123D9875}"/>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294268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EB821-F7CA-4B67-8E6B-E2C85CDADB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4B884748-4F5A-44C4-8A3D-17A69FCD5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BFD18D3-DAE8-4011-B1A7-023C389C7AF7}"/>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5" name="Footer Placeholder 4">
            <a:extLst>
              <a:ext uri="{FF2B5EF4-FFF2-40B4-BE49-F238E27FC236}">
                <a16:creationId xmlns:a16="http://schemas.microsoft.com/office/drawing/2014/main" id="{A1DD39A4-9FFD-4C36-94F6-1BE4A03993E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58ABD25-9EAC-4C53-845E-F7835B152435}"/>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278637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de 1">
    <p:bg>
      <p:bgPr>
        <a:solidFill>
          <a:srgbClr val="23408E"/>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51150" y="578840"/>
            <a:ext cx="10396361" cy="713065"/>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solidFill>
                  <a:schemeClr val="bg1"/>
                </a:solidFill>
              </a:defRPr>
            </a:lvl1pPr>
          </a:lstStyle>
          <a:p>
            <a:r>
              <a:rPr lang="en-GB" noProof="0"/>
              <a:t>Click to add title</a:t>
            </a:r>
          </a:p>
        </p:txBody>
      </p:sp>
      <p:sp>
        <p:nvSpPr>
          <p:cNvPr id="12" name="Content placeholder">
            <a:extLst>
              <a:ext uri="{FF2B5EF4-FFF2-40B4-BE49-F238E27FC236}">
                <a16:creationId xmlns:a16="http://schemas.microsoft.com/office/drawing/2014/main" id="{951A089C-5C9C-C94C-83B9-3E8D30352B51}"/>
              </a:ext>
            </a:extLst>
          </p:cNvPr>
          <p:cNvSpPr>
            <a:spLocks noGrp="1"/>
          </p:cNvSpPr>
          <p:nvPr>
            <p:ph sz="quarter" idx="14"/>
          </p:nvPr>
        </p:nvSpPr>
        <p:spPr>
          <a:xfrm>
            <a:off x="1558925" y="1592263"/>
            <a:ext cx="10288588" cy="428466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a:solidFill>
                  <a:schemeClr val="bg1"/>
                </a:solidFill>
              </a:defRPr>
            </a:lvl5pPr>
          </a:lstStyle>
          <a:p>
            <a:pPr lvl="0"/>
            <a:r>
              <a:rPr lang="en-GB"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DB10CF6B-9E8A-4889-93FC-50B177D7DC47}" type="datetime1">
              <a:rPr lang="en-GB" noProof="0" smtClean="0"/>
              <a:t>06/10/2022</a:t>
            </a:fld>
            <a:endParaRPr lang="en-GB" noProof="0"/>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799663BE-0A7D-4715-8D39-0EC59974DD85}" type="slidenum">
              <a:rPr lang="en-GB" noProof="0" smtClean="0"/>
              <a:pPr/>
              <a:t>‹#›</a:t>
            </a:fld>
            <a:endParaRPr lang="en-GB" noProof="0"/>
          </a:p>
        </p:txBody>
      </p:sp>
      <p:sp>
        <p:nvSpPr>
          <p:cNvPr id="3" name="Alatunnisteen paikkamerkki 2">
            <a:extLst>
              <a:ext uri="{FF2B5EF4-FFF2-40B4-BE49-F238E27FC236}">
                <a16:creationId xmlns:a16="http://schemas.microsoft.com/office/drawing/2014/main" id="{905B9579-A41C-8240-92E6-18544EFF9252}"/>
              </a:ext>
            </a:extLst>
          </p:cNvPr>
          <p:cNvSpPr>
            <a:spLocks noGrp="1"/>
          </p:cNvSpPr>
          <p:nvPr>
            <p:ph type="ftr" sz="quarter" idx="15"/>
          </p:nvPr>
        </p:nvSpPr>
        <p:spPr/>
        <p:txBody>
          <a:bodyPr/>
          <a:lstStyle/>
          <a:p>
            <a:r>
              <a:rPr lang="en-GB" noProof="0"/>
              <a:t>Footer</a:t>
            </a:r>
          </a:p>
        </p:txBody>
      </p:sp>
      <p:grpSp>
        <p:nvGrpSpPr>
          <p:cNvPr id="17" name="Logo">
            <a:extLst>
              <a:ext uri="{C183D7F6-B498-43B3-948B-1728B52AA6E4}">
                <adec:decorative xmlns:adec="http://schemas.microsoft.com/office/drawing/2017/decorative" val="1"/>
              </a:ext>
            </a:extLst>
          </p:cNvPr>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4BB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4137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ää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4" y="2516697"/>
            <a:ext cx="11510962" cy="2634143"/>
          </a:xfrm>
        </p:spPr>
        <p:txBody>
          <a:bodyPr anchor="t" anchorCtr="0">
            <a:noAutofit/>
          </a:bodyPr>
          <a:lstStyle>
            <a:lvl1pPr algn="ctr">
              <a:defRPr sz="7400">
                <a:solidFill>
                  <a:schemeClr val="tx2"/>
                </a:solidFill>
              </a:defRPr>
            </a:lvl1pPr>
          </a:lstStyle>
          <a:p>
            <a:r>
              <a:rPr lang="fi-FI"/>
              <a:t>Lisää pääotsikko</a:t>
            </a:r>
          </a:p>
        </p:txBody>
      </p:sp>
      <p:sp>
        <p:nvSpPr>
          <p:cNvPr id="4" name="Subtitle 2"/>
          <p:cNvSpPr>
            <a:spLocks noGrp="1"/>
          </p:cNvSpPr>
          <p:nvPr>
            <p:ph type="subTitle" idx="1" hasCustomPrompt="1"/>
          </p:nvPr>
        </p:nvSpPr>
        <p:spPr>
          <a:xfrm>
            <a:off x="341314" y="5157192"/>
            <a:ext cx="11510962" cy="1018502"/>
          </a:xfrm>
        </p:spPr>
        <p:txBody>
          <a:bodyPr>
            <a:normAutofit/>
          </a:bodyPr>
          <a:lstStyle>
            <a:lvl1pPr marL="0" indent="0" algn="ctr">
              <a:buNone/>
              <a:defRPr sz="3000" b="0">
                <a:solidFill>
                  <a:schemeClr val="tx2"/>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6" y="730516"/>
            <a:ext cx="3795061" cy="1656183"/>
            <a:chOff x="2187936" y="908720"/>
            <a:chExt cx="2146016" cy="936532"/>
          </a:xfrm>
          <a:solidFill>
            <a:schemeClr val="accent4"/>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15" name="Päivämäärän paikkamerkki 14">
            <a:extLst>
              <a:ext uri="{FF2B5EF4-FFF2-40B4-BE49-F238E27FC236}">
                <a16:creationId xmlns:a16="http://schemas.microsoft.com/office/drawing/2014/main" id="{91694F22-65CC-6C48-8809-DCFD8FC734A8}"/>
              </a:ext>
            </a:extLst>
          </p:cNvPr>
          <p:cNvSpPr>
            <a:spLocks noGrp="1"/>
          </p:cNvSpPr>
          <p:nvPr>
            <p:ph type="dt" sz="half" idx="10"/>
          </p:nvPr>
        </p:nvSpPr>
        <p:spPr/>
        <p:txBody>
          <a:bodyPr/>
          <a:lstStyle/>
          <a:p>
            <a:fld id="{98753ABA-5B09-402C-8CA8-686BF1C2ED70}" type="datetime1">
              <a:rPr lang="fi-FI" smtClean="0"/>
              <a:t>6.10.2022</a:t>
            </a:fld>
            <a:endParaRPr lang="fi-FI"/>
          </a:p>
        </p:txBody>
      </p:sp>
      <p:sp>
        <p:nvSpPr>
          <p:cNvPr id="17" name="Dian numeron paikkamerkki 16">
            <a:extLst>
              <a:ext uri="{FF2B5EF4-FFF2-40B4-BE49-F238E27FC236}">
                <a16:creationId xmlns:a16="http://schemas.microsoft.com/office/drawing/2014/main" id="{085BFC6C-6D67-4043-AD0B-7767B31BDB64}"/>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3" name="Alatunnisteen paikkamerkki 2">
            <a:extLst>
              <a:ext uri="{FF2B5EF4-FFF2-40B4-BE49-F238E27FC236}">
                <a16:creationId xmlns:a16="http://schemas.microsoft.com/office/drawing/2014/main" id="{5C7B0CB1-AB90-8940-9298-3C95304C08E2}"/>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276985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4" y="2516697"/>
            <a:ext cx="11510962" cy="2634143"/>
          </a:xfrm>
        </p:spPr>
        <p:txBody>
          <a:bodyPr anchor="t" anchorCtr="0">
            <a:noAutofit/>
          </a:bodyPr>
          <a:lstStyle>
            <a:lvl1pPr algn="ctr">
              <a:defRPr sz="7400">
                <a:solidFill>
                  <a:schemeClr val="tx1"/>
                </a:solidFill>
              </a:defRPr>
            </a:lvl1pPr>
          </a:lstStyle>
          <a:p>
            <a:r>
              <a:rPr lang="fi-FI"/>
              <a:t>Lisää pääotsikko</a:t>
            </a:r>
          </a:p>
        </p:txBody>
      </p:sp>
      <p:sp>
        <p:nvSpPr>
          <p:cNvPr id="4" name="Subtitle 2"/>
          <p:cNvSpPr>
            <a:spLocks noGrp="1"/>
          </p:cNvSpPr>
          <p:nvPr>
            <p:ph type="subTitle" idx="1" hasCustomPrompt="1"/>
          </p:nvPr>
        </p:nvSpPr>
        <p:spPr>
          <a:xfrm>
            <a:off x="341314" y="5157192"/>
            <a:ext cx="11510962" cy="1018502"/>
          </a:xfrm>
        </p:spPr>
        <p:txBody>
          <a:bodyPr>
            <a:normAutofit/>
          </a:bodyPr>
          <a:lstStyle>
            <a:lvl1pPr marL="0" indent="0" algn="ctr">
              <a:buNone/>
              <a:defRPr sz="3000" b="0">
                <a:solidFill>
                  <a:schemeClr val="tx1"/>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6" y="730516"/>
            <a:ext cx="3795061" cy="1656183"/>
            <a:chOff x="2187936" y="908720"/>
            <a:chExt cx="2146016" cy="936532"/>
          </a:xfrm>
          <a:solidFill>
            <a:srgbClr val="FEF2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Päivämäärän paikkamerkki 2">
            <a:extLst>
              <a:ext uri="{FF2B5EF4-FFF2-40B4-BE49-F238E27FC236}">
                <a16:creationId xmlns:a16="http://schemas.microsoft.com/office/drawing/2014/main" id="{CF397C27-9B86-2F45-A845-77A35D008D52}"/>
              </a:ext>
            </a:extLst>
          </p:cNvPr>
          <p:cNvSpPr>
            <a:spLocks noGrp="1"/>
          </p:cNvSpPr>
          <p:nvPr>
            <p:ph type="dt" sz="half" idx="10"/>
          </p:nvPr>
        </p:nvSpPr>
        <p:spPr/>
        <p:txBody>
          <a:bodyPr/>
          <a:lstStyle/>
          <a:p>
            <a:fld id="{24292627-C883-49FC-AD1D-15D79F962E7D}" type="datetime1">
              <a:rPr lang="fi-FI" smtClean="0"/>
              <a:t>6.10.2022</a:t>
            </a:fld>
            <a:endParaRPr lang="fi-FI"/>
          </a:p>
        </p:txBody>
      </p:sp>
      <p:sp>
        <p:nvSpPr>
          <p:cNvPr id="10" name="Dian numeron paikkamerkki 9">
            <a:extLst>
              <a:ext uri="{FF2B5EF4-FFF2-40B4-BE49-F238E27FC236}">
                <a16:creationId xmlns:a16="http://schemas.microsoft.com/office/drawing/2014/main" id="{BC8F757F-197E-5E42-8AFC-F7CFFA37D32A}"/>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744DB4CD-524A-EA49-9910-8BD0940B01E9}"/>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13343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ääotsikko 3">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4" y="2516697"/>
            <a:ext cx="11510962" cy="2634143"/>
          </a:xfrm>
        </p:spPr>
        <p:txBody>
          <a:bodyPr anchor="t" anchorCtr="0">
            <a:noAutofit/>
          </a:bodyPr>
          <a:lstStyle>
            <a:lvl1pPr algn="ctr">
              <a:defRPr sz="7400">
                <a:solidFill>
                  <a:schemeClr val="tx1"/>
                </a:solidFill>
              </a:defRPr>
            </a:lvl1pPr>
          </a:lstStyle>
          <a:p>
            <a:r>
              <a:rPr lang="fi-FI"/>
              <a:t>Lisää pääotsikko</a:t>
            </a:r>
          </a:p>
        </p:txBody>
      </p:sp>
      <p:sp>
        <p:nvSpPr>
          <p:cNvPr id="4" name="Subtitle 2"/>
          <p:cNvSpPr>
            <a:spLocks noGrp="1"/>
          </p:cNvSpPr>
          <p:nvPr>
            <p:ph type="subTitle" idx="1" hasCustomPrompt="1"/>
          </p:nvPr>
        </p:nvSpPr>
        <p:spPr>
          <a:xfrm>
            <a:off x="341314" y="5157192"/>
            <a:ext cx="11510962" cy="1018502"/>
          </a:xfrm>
        </p:spPr>
        <p:txBody>
          <a:bodyPr>
            <a:normAutofit/>
          </a:bodyPr>
          <a:lstStyle>
            <a:lvl1pPr marL="0" indent="0" algn="ctr">
              <a:buNone/>
              <a:defRPr sz="3000" b="0">
                <a:solidFill>
                  <a:schemeClr val="tx1"/>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fi-FI" noProof="0"/>
              <a:t>Päivämäärä &amp; Esittäjä</a:t>
            </a:r>
          </a:p>
        </p:txBody>
      </p:sp>
      <p:grpSp>
        <p:nvGrpSpPr>
          <p:cNvPr id="5" name="Säteet">
            <a:extLst>
              <a:ext uri="{C183D7F6-B498-43B3-948B-1728B52AA6E4}">
                <adec:decorative xmlns:adec="http://schemas.microsoft.com/office/drawing/2017/decorative" val="1"/>
              </a:ext>
            </a:extLst>
          </p:cNvPr>
          <p:cNvGrpSpPr/>
          <p:nvPr userDrawn="1"/>
        </p:nvGrpSpPr>
        <p:grpSpPr>
          <a:xfrm>
            <a:off x="4187556" y="730516"/>
            <a:ext cx="3795061" cy="1656183"/>
            <a:chOff x="2187936" y="908720"/>
            <a:chExt cx="2146016" cy="936532"/>
          </a:xfrm>
          <a:solidFill>
            <a:srgbClr val="FFFF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Päivämäärän paikkamerkki 2">
            <a:extLst>
              <a:ext uri="{FF2B5EF4-FFF2-40B4-BE49-F238E27FC236}">
                <a16:creationId xmlns:a16="http://schemas.microsoft.com/office/drawing/2014/main" id="{AF0C9553-AE33-FE4E-B669-308058592596}"/>
              </a:ext>
            </a:extLst>
          </p:cNvPr>
          <p:cNvSpPr>
            <a:spLocks noGrp="1"/>
          </p:cNvSpPr>
          <p:nvPr>
            <p:ph type="dt" sz="half" idx="10"/>
          </p:nvPr>
        </p:nvSpPr>
        <p:spPr/>
        <p:txBody>
          <a:bodyPr/>
          <a:lstStyle/>
          <a:p>
            <a:fld id="{D179A09D-9EDC-4850-984F-9A48582AB5AB}" type="datetime1">
              <a:rPr lang="fi-FI" smtClean="0"/>
              <a:t>6.10.2022</a:t>
            </a:fld>
            <a:endParaRPr lang="fi-FI"/>
          </a:p>
        </p:txBody>
      </p:sp>
      <p:sp>
        <p:nvSpPr>
          <p:cNvPr id="10" name="Dian numeron paikkamerkki 9">
            <a:extLst>
              <a:ext uri="{FF2B5EF4-FFF2-40B4-BE49-F238E27FC236}">
                <a16:creationId xmlns:a16="http://schemas.microsoft.com/office/drawing/2014/main" id="{52277156-7272-5B48-B941-4C41AA0CB922}"/>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C936234D-37BC-344F-A4F3-3C339570645F}"/>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156415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kuvalla 1">
    <p:bg>
      <p:bgPr>
        <a:solidFill>
          <a:srgbClr val="01AE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8" y="2830750"/>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8"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fi-FI" noProof="0"/>
              <a:t>Lisää kuva napsauttamalla kuvaketta</a:t>
            </a:r>
          </a:p>
        </p:txBody>
      </p:sp>
      <p:grpSp>
        <p:nvGrpSpPr>
          <p:cNvPr id="29" name="Säteet">
            <a:extLst>
              <a:ext uri="{C183D7F6-B498-43B3-948B-1728B52AA6E4}">
                <adec:decorative xmlns:adec="http://schemas.microsoft.com/office/drawing/2017/decorative" val="1"/>
              </a:ext>
            </a:extLst>
          </p:cNvPr>
          <p:cNvGrpSpPr/>
          <p:nvPr userDrawn="1"/>
        </p:nvGrpSpPr>
        <p:grpSpPr>
          <a:xfrm>
            <a:off x="1863008" y="1369642"/>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20" name="Päivämäärän paikkamerkki 19">
            <a:extLst>
              <a:ext uri="{FF2B5EF4-FFF2-40B4-BE49-F238E27FC236}">
                <a16:creationId xmlns:a16="http://schemas.microsoft.com/office/drawing/2014/main" id="{0566FFFB-DCB0-AE48-AD49-F31415B2CBBF}"/>
              </a:ext>
            </a:extLst>
          </p:cNvPr>
          <p:cNvSpPr>
            <a:spLocks noGrp="1"/>
          </p:cNvSpPr>
          <p:nvPr>
            <p:ph type="dt" sz="half" idx="14"/>
          </p:nvPr>
        </p:nvSpPr>
        <p:spPr/>
        <p:txBody>
          <a:bodyPr/>
          <a:lstStyle/>
          <a:p>
            <a:fld id="{99278ABB-9B54-4FF3-BC4F-AD49C467BFAF}" type="datetime1">
              <a:rPr lang="fi-FI" smtClean="0"/>
              <a:t>6.10.2022</a:t>
            </a:fld>
            <a:endParaRPr lang="fi-FI"/>
          </a:p>
        </p:txBody>
      </p:sp>
      <p:sp>
        <p:nvSpPr>
          <p:cNvPr id="21" name="Alatunnisteen paikkamerkki 20">
            <a:extLst>
              <a:ext uri="{FF2B5EF4-FFF2-40B4-BE49-F238E27FC236}">
                <a16:creationId xmlns:a16="http://schemas.microsoft.com/office/drawing/2014/main" id="{89D33559-35CE-6244-AFEA-34E4263E62E5}"/>
              </a:ext>
            </a:extLst>
          </p:cNvPr>
          <p:cNvSpPr>
            <a:spLocks noGrp="1"/>
          </p:cNvSpPr>
          <p:nvPr>
            <p:ph type="ftr" sz="quarter" idx="15"/>
          </p:nvPr>
        </p:nvSpPr>
        <p:spPr/>
        <p:txBody>
          <a:bodyPr/>
          <a:lstStyle/>
          <a:p>
            <a:r>
              <a:rPr lang="fi-FI"/>
              <a:t>Testitunniste</a:t>
            </a:r>
          </a:p>
        </p:txBody>
      </p:sp>
      <p:sp>
        <p:nvSpPr>
          <p:cNvPr id="22" name="Dian numeron paikkamerkki 21">
            <a:extLst>
              <a:ext uri="{FF2B5EF4-FFF2-40B4-BE49-F238E27FC236}">
                <a16:creationId xmlns:a16="http://schemas.microsoft.com/office/drawing/2014/main" id="{93EB959D-90FD-F444-B54F-CB32040AE4AE}"/>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1774252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kuvalla 2">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8" y="2830750"/>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8"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noProof="0"/>
              <a:t>Mahdollinen alaotsikko</a:t>
            </a:r>
          </a:p>
        </p:txBody>
      </p:sp>
      <p:sp>
        <p:nvSpPr>
          <p:cNvPr id="58" name="Picture Placeholder 57">
            <a:extLst>
              <a:ext uri="{C183D7F6-B498-43B3-948B-1728B52AA6E4}">
                <adec:decorative xmlns:adec="http://schemas.microsoft.com/office/drawing/2017/decorative" val="1"/>
              </a:ext>
            </a:extLst>
          </p:cNvPr>
          <p:cNvSpPr>
            <a:spLocks noGrp="1"/>
          </p:cNvSpPr>
          <p:nvPr>
            <p:ph type="pic" sz="quarter" idx="13"/>
          </p:nvPr>
        </p:nvSpPr>
        <p:spPr>
          <a:xfrm>
            <a:off x="6210300" y="0"/>
            <a:ext cx="5981700" cy="6858000"/>
          </a:xfrm>
          <a:solidFill>
            <a:schemeClr val="bg1">
              <a:lumMod val="85000"/>
            </a:schemeClr>
          </a:solidFill>
        </p:spPr>
        <p:txBody>
          <a:bodyPr anchor="ctr" anchorCtr="0"/>
          <a:lstStyle>
            <a:lvl1pPr marL="0" indent="0" algn="ctr">
              <a:buNone/>
              <a:defRPr/>
            </a:lvl1pPr>
          </a:lstStyle>
          <a:p>
            <a:r>
              <a:rPr lang="fi-FI" noProof="0"/>
              <a:t>Lisää kuva napsauttamalla kuvaketta</a:t>
            </a:r>
          </a:p>
        </p:txBody>
      </p:sp>
      <p:grpSp>
        <p:nvGrpSpPr>
          <p:cNvPr id="29" name="Säteet">
            <a:extLst>
              <a:ext uri="{C183D7F6-B498-43B3-948B-1728B52AA6E4}">
                <adec:decorative xmlns:adec="http://schemas.microsoft.com/office/drawing/2017/decorative" val="1"/>
              </a:ext>
            </a:extLst>
          </p:cNvPr>
          <p:cNvGrpSpPr/>
          <p:nvPr userDrawn="1"/>
        </p:nvGrpSpPr>
        <p:grpSpPr>
          <a:xfrm>
            <a:off x="1863008" y="1369642"/>
            <a:ext cx="2360259" cy="1030029"/>
            <a:chOff x="1980609" y="1369641"/>
            <a:chExt cx="2360259" cy="1030029"/>
          </a:xfrm>
          <a:solidFill>
            <a:srgbClr val="FEF2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8" name="Päivämäärän paikkamerkki 7">
            <a:extLst>
              <a:ext uri="{FF2B5EF4-FFF2-40B4-BE49-F238E27FC236}">
                <a16:creationId xmlns:a16="http://schemas.microsoft.com/office/drawing/2014/main" id="{35AC5D3C-37C0-2148-95F3-62ECD4523829}"/>
              </a:ext>
            </a:extLst>
          </p:cNvPr>
          <p:cNvSpPr>
            <a:spLocks noGrp="1"/>
          </p:cNvSpPr>
          <p:nvPr>
            <p:ph type="dt" sz="half" idx="14"/>
          </p:nvPr>
        </p:nvSpPr>
        <p:spPr/>
        <p:txBody>
          <a:bodyPr/>
          <a:lstStyle/>
          <a:p>
            <a:fld id="{C5377BFF-CAC8-4DA0-A249-FBB72FEE455E}" type="datetime1">
              <a:rPr lang="fi-FI" smtClean="0"/>
              <a:t>6.10.2022</a:t>
            </a:fld>
            <a:endParaRPr lang="fi-FI"/>
          </a:p>
        </p:txBody>
      </p:sp>
      <p:sp>
        <p:nvSpPr>
          <p:cNvPr id="9" name="Alatunnisteen paikkamerkki 8">
            <a:extLst>
              <a:ext uri="{FF2B5EF4-FFF2-40B4-BE49-F238E27FC236}">
                <a16:creationId xmlns:a16="http://schemas.microsoft.com/office/drawing/2014/main" id="{D470B67B-A6CB-1846-8D3F-CE5AC61630F3}"/>
              </a:ext>
            </a:extLst>
          </p:cNvPr>
          <p:cNvSpPr>
            <a:spLocks noGrp="1"/>
          </p:cNvSpPr>
          <p:nvPr>
            <p:ph type="ftr" sz="quarter" idx="15"/>
          </p:nvPr>
        </p:nvSpPr>
        <p:spPr/>
        <p:txBody>
          <a:bodyPr/>
          <a:lstStyle/>
          <a:p>
            <a:r>
              <a:rPr lang="fi-FI"/>
              <a:t>Testitunniste</a:t>
            </a:r>
          </a:p>
        </p:txBody>
      </p:sp>
      <p:sp>
        <p:nvSpPr>
          <p:cNvPr id="13" name="Dian numeron paikkamerkki 12">
            <a:extLst>
              <a:ext uri="{FF2B5EF4-FFF2-40B4-BE49-F238E27FC236}">
                <a16:creationId xmlns:a16="http://schemas.microsoft.com/office/drawing/2014/main" id="{16793E01-5E8F-4C41-BCBF-4E99F8C3ADD0}"/>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324680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kuvalla 4">
    <p:bg>
      <p:bgPr>
        <a:solidFill>
          <a:srgbClr val="4BBC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128" y="2830750"/>
            <a:ext cx="5762018" cy="2071991"/>
          </a:xfrm>
          <a:noFill/>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162128"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noProof="0"/>
              <a:t>Mahdollinen alaotsikko</a:t>
            </a:r>
          </a:p>
        </p:txBody>
      </p:sp>
      <p:pic>
        <p:nvPicPr>
          <p:cNvPr id="19" name="Kuva 18">
            <a:extLst>
              <a:ext uri="{FF2B5EF4-FFF2-40B4-BE49-F238E27FC236}">
                <a16:creationId xmlns:a16="http://schemas.microsoft.com/office/drawing/2014/main" id="{9C45226E-0903-274D-8A8E-9A86011A2ACF}"/>
              </a:ext>
              <a:ext uri="{C183D7F6-B498-43B3-948B-1728B52AA6E4}">
                <adec:decorative xmlns:adec="http://schemas.microsoft.com/office/drawing/2017/decorative" val="1"/>
              </a:ext>
            </a:extLst>
          </p:cNvPr>
          <p:cNvPicPr>
            <a:picLocks noChangeAspect="1"/>
          </p:cNvPicPr>
          <p:nvPr userDrawn="1"/>
        </p:nvPicPr>
        <p:blipFill rotWithShape="1">
          <a:blip r:embed="rId2"/>
          <a:srcRect l="9079" r="3632"/>
          <a:stretch/>
        </p:blipFill>
        <p:spPr>
          <a:xfrm>
            <a:off x="6205591" y="0"/>
            <a:ext cx="5986409"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1863008" y="1369642"/>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8" name="Päivämäärän paikkamerkki 7">
            <a:extLst>
              <a:ext uri="{FF2B5EF4-FFF2-40B4-BE49-F238E27FC236}">
                <a16:creationId xmlns:a16="http://schemas.microsoft.com/office/drawing/2014/main" id="{606518DD-4A0B-374A-B95A-B2D70E8597A0}"/>
              </a:ext>
            </a:extLst>
          </p:cNvPr>
          <p:cNvSpPr>
            <a:spLocks noGrp="1"/>
          </p:cNvSpPr>
          <p:nvPr>
            <p:ph type="dt" sz="half" idx="10"/>
          </p:nvPr>
        </p:nvSpPr>
        <p:spPr/>
        <p:txBody>
          <a:bodyPr/>
          <a:lstStyle/>
          <a:p>
            <a:fld id="{EC4EB56D-EBC8-47F4-80C1-2DF9EDE543AC}" type="datetime1">
              <a:rPr lang="fi-FI" smtClean="0"/>
              <a:t>6.10.2022</a:t>
            </a:fld>
            <a:endParaRPr lang="fi-FI"/>
          </a:p>
        </p:txBody>
      </p:sp>
      <p:sp>
        <p:nvSpPr>
          <p:cNvPr id="9" name="Alatunnisteen paikkamerkki 8">
            <a:extLst>
              <a:ext uri="{FF2B5EF4-FFF2-40B4-BE49-F238E27FC236}">
                <a16:creationId xmlns:a16="http://schemas.microsoft.com/office/drawing/2014/main" id="{37FD2FCA-366A-6C47-860B-189836295C0F}"/>
              </a:ext>
            </a:extLst>
          </p:cNvPr>
          <p:cNvSpPr>
            <a:spLocks noGrp="1"/>
          </p:cNvSpPr>
          <p:nvPr>
            <p:ph type="ftr" sz="quarter" idx="11"/>
          </p:nvPr>
        </p:nvSpPr>
        <p:spPr/>
        <p:txBody>
          <a:bodyPr/>
          <a:lstStyle/>
          <a:p>
            <a:r>
              <a:rPr lang="fi-FI"/>
              <a:t>Testitunniste</a:t>
            </a:r>
          </a:p>
        </p:txBody>
      </p:sp>
      <p:sp>
        <p:nvSpPr>
          <p:cNvPr id="13" name="Dian numeron paikkamerkki 12">
            <a:extLst>
              <a:ext uri="{FF2B5EF4-FFF2-40B4-BE49-F238E27FC236}">
                <a16:creationId xmlns:a16="http://schemas.microsoft.com/office/drawing/2014/main" id="{54512610-0643-F246-8937-6F8D3CA1934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704111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kuvalla 3">
    <p:bg>
      <p:bgPr>
        <a:solidFill>
          <a:srgbClr val="BCBDC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0300" y="2830750"/>
            <a:ext cx="5762018" cy="2071991"/>
          </a:xfrm>
        </p:spPr>
        <p:txBody>
          <a:bodyPr anchor="t" anchorCtr="0">
            <a:normAutofit/>
          </a:bodyPr>
          <a:lstStyle>
            <a:lvl1pPr algn="ctr">
              <a:lnSpc>
                <a:spcPct val="95000"/>
              </a:lnSpc>
              <a:defRPr sz="5600">
                <a:solidFill>
                  <a:schemeClr val="tx1"/>
                </a:solidFill>
              </a:defRPr>
            </a:lvl1pPr>
          </a:lstStyle>
          <a:p>
            <a:r>
              <a:rPr lang="fi-FI" noProof="0"/>
              <a:t>Lisää tähän pääotsikko</a:t>
            </a:r>
          </a:p>
        </p:txBody>
      </p:sp>
      <p:sp>
        <p:nvSpPr>
          <p:cNvPr id="3" name="Subtitle 2"/>
          <p:cNvSpPr>
            <a:spLocks noGrp="1"/>
          </p:cNvSpPr>
          <p:nvPr>
            <p:ph type="subTitle" idx="1" hasCustomPrompt="1"/>
          </p:nvPr>
        </p:nvSpPr>
        <p:spPr>
          <a:xfrm>
            <a:off x="6210300" y="4863828"/>
            <a:ext cx="5762018" cy="1031132"/>
          </a:xfrm>
        </p:spPr>
        <p:txBody>
          <a:bodyPr>
            <a:normAutofit/>
          </a:bodyPr>
          <a:lstStyle>
            <a:lvl1pPr marL="0" indent="0" algn="ctr">
              <a:lnSpc>
                <a:spcPct val="120000"/>
              </a:lnSpc>
              <a:spcBef>
                <a:spcPts val="0"/>
              </a:spcBef>
              <a:buNone/>
              <a:defRPr sz="2400">
                <a:solidFill>
                  <a:schemeClr val="tx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noProof="0"/>
              <a:t>Mahdollinen alaotsikko</a:t>
            </a:r>
          </a:p>
        </p:txBody>
      </p:sp>
      <p:pic>
        <p:nvPicPr>
          <p:cNvPr id="7" name="Kuva 6">
            <a:extLst>
              <a:ext uri="{FF2B5EF4-FFF2-40B4-BE49-F238E27FC236}">
                <a16:creationId xmlns:a16="http://schemas.microsoft.com/office/drawing/2014/main" id="{3B7F70E5-9CE7-D242-B850-9B7935C88871}"/>
              </a:ext>
              <a:ext uri="{C183D7F6-B498-43B3-948B-1728B52AA6E4}">
                <adec:decorative xmlns:adec="http://schemas.microsoft.com/office/drawing/2017/decorative" val="1"/>
              </a:ext>
            </a:extLst>
          </p:cNvPr>
          <p:cNvPicPr>
            <a:picLocks noChangeAspect="1"/>
          </p:cNvPicPr>
          <p:nvPr userDrawn="1"/>
        </p:nvPicPr>
        <p:blipFill rotWithShape="1">
          <a:blip r:embed="rId2"/>
          <a:srcRect l="5747" r="6763"/>
          <a:stretch/>
        </p:blipFill>
        <p:spPr>
          <a:xfrm>
            <a:off x="0" y="0"/>
            <a:ext cx="6000108" cy="6858000"/>
          </a:xfrm>
          <a:prstGeom prst="rect">
            <a:avLst/>
          </a:prstGeom>
        </p:spPr>
      </p:pic>
      <p:grpSp>
        <p:nvGrpSpPr>
          <p:cNvPr id="29" name="Säteet">
            <a:extLst>
              <a:ext uri="{C183D7F6-B498-43B3-948B-1728B52AA6E4}">
                <adec:decorative xmlns:adec="http://schemas.microsoft.com/office/drawing/2017/decorative" val="1"/>
              </a:ext>
            </a:extLst>
          </p:cNvPr>
          <p:cNvGrpSpPr/>
          <p:nvPr userDrawn="1"/>
        </p:nvGrpSpPr>
        <p:grpSpPr>
          <a:xfrm>
            <a:off x="7911181" y="1369642"/>
            <a:ext cx="2360259" cy="1030029"/>
            <a:chOff x="1980609" y="1369641"/>
            <a:chExt cx="2360259" cy="1030029"/>
          </a:xfrm>
          <a:solidFill>
            <a:srgbClr val="FFFF00"/>
          </a:solidFill>
        </p:grpSpPr>
        <p:sp>
          <p:nvSpPr>
            <p:cNvPr id="10" name="Freeform 9"/>
            <p:cNvSpPr>
              <a:spLocks/>
            </p:cNvSpPr>
            <p:nvPr userDrawn="1"/>
          </p:nvSpPr>
          <p:spPr bwMode="black">
            <a:xfrm>
              <a:off x="3579581" y="1638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10"/>
            <p:cNvSpPr>
              <a:spLocks/>
            </p:cNvSpPr>
            <p:nvPr userDrawn="1"/>
          </p:nvSpPr>
          <p:spPr bwMode="black">
            <a:xfrm>
              <a:off x="1980609" y="1638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2" name="Freeform 11"/>
            <p:cNvSpPr>
              <a:spLocks/>
            </p:cNvSpPr>
            <p:nvPr userDrawn="1"/>
          </p:nvSpPr>
          <p:spPr bwMode="black">
            <a:xfrm>
              <a:off x="3055579" y="1369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199205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950B-BEE4-4CF7-B97C-F2951BCDE2C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67434442-E3AC-467E-8745-AA130C072D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C1187A-C609-46F0-B510-70A84A0DD7B5}"/>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5" name="Footer Placeholder 4">
            <a:extLst>
              <a:ext uri="{FF2B5EF4-FFF2-40B4-BE49-F238E27FC236}">
                <a16:creationId xmlns:a16="http://schemas.microsoft.com/office/drawing/2014/main" id="{2AF924AC-BB01-40A6-A151-2594C28EBD1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AF96121-7D81-4B01-ACA8-C50DFD4381C3}"/>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147434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4" y="3356992"/>
            <a:ext cx="11510962" cy="1147896"/>
          </a:xfrm>
        </p:spPr>
        <p:txBody>
          <a:bodyPr anchor="t" anchorCtr="0">
            <a:noAutofit/>
          </a:bodyPr>
          <a:lstStyle>
            <a:lvl1pPr algn="ctr">
              <a:defRPr sz="7000">
                <a:solidFill>
                  <a:schemeClr val="tx2"/>
                </a:solidFill>
              </a:defRPr>
            </a:lvl1pPr>
          </a:lstStyle>
          <a:p>
            <a:r>
              <a:rPr lang="fi-FI"/>
              <a:t>Lisää otsikko</a:t>
            </a:r>
          </a:p>
        </p:txBody>
      </p:sp>
      <p:sp>
        <p:nvSpPr>
          <p:cNvPr id="11" name="Alaotsikko 2"/>
          <p:cNvSpPr>
            <a:spLocks noGrp="1"/>
          </p:cNvSpPr>
          <p:nvPr>
            <p:ph type="subTitle" idx="1" hasCustomPrompt="1"/>
          </p:nvPr>
        </p:nvSpPr>
        <p:spPr>
          <a:xfrm>
            <a:off x="1828800" y="4437113"/>
            <a:ext cx="8534400" cy="1281421"/>
          </a:xfrm>
        </p:spPr>
        <p:txBody>
          <a:bodyPr>
            <a:normAutofit/>
          </a:bodyPr>
          <a:lstStyle>
            <a:lvl1pPr marL="0" indent="0" algn="ctr">
              <a:buNone/>
              <a:defRPr sz="3200">
                <a:solidFill>
                  <a:schemeClr val="tx2"/>
                </a:solidFill>
              </a:defRPr>
            </a:lvl1pPr>
            <a:lvl2pPr marL="609616" indent="0" algn="ctr">
              <a:buNone/>
              <a:defRPr>
                <a:solidFill>
                  <a:schemeClr val="tx1">
                    <a:tint val="75000"/>
                  </a:schemeClr>
                </a:solidFill>
              </a:defRPr>
            </a:lvl2pPr>
            <a:lvl3pPr marL="1219231" indent="0" algn="ctr">
              <a:buNone/>
              <a:defRPr>
                <a:solidFill>
                  <a:schemeClr val="tx1">
                    <a:tint val="75000"/>
                  </a:schemeClr>
                </a:solidFill>
              </a:defRPr>
            </a:lvl3pPr>
            <a:lvl4pPr marL="1828845"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2" indent="0" algn="ctr">
              <a:buNone/>
              <a:defRPr>
                <a:solidFill>
                  <a:schemeClr val="tx1">
                    <a:tint val="75000"/>
                  </a:schemeClr>
                </a:solidFill>
              </a:defRPr>
            </a:lvl9pPr>
          </a:lstStyle>
          <a:p>
            <a:r>
              <a:rPr lang="fi-FI"/>
              <a:t>Lisää alaotsikko</a:t>
            </a:r>
          </a:p>
        </p:txBody>
      </p:sp>
      <p:grpSp>
        <p:nvGrpSpPr>
          <p:cNvPr id="4" name="Säteet">
            <a:extLst>
              <a:ext uri="{C183D7F6-B498-43B3-948B-1728B52AA6E4}">
                <adec:decorative xmlns:adec="http://schemas.microsoft.com/office/drawing/2017/decorative" val="1"/>
              </a:ext>
            </a:extLst>
          </p:cNvPr>
          <p:cNvGrpSpPr/>
          <p:nvPr userDrawn="1"/>
        </p:nvGrpSpPr>
        <p:grpSpPr>
          <a:xfrm>
            <a:off x="3791745" y="1268760"/>
            <a:ext cx="4621057"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Päivämäärän paikkamerkki 2">
            <a:extLst>
              <a:ext uri="{FF2B5EF4-FFF2-40B4-BE49-F238E27FC236}">
                <a16:creationId xmlns:a16="http://schemas.microsoft.com/office/drawing/2014/main" id="{5A4BE703-EF51-7D44-8E0F-8E3FEBB877A4}"/>
              </a:ext>
            </a:extLst>
          </p:cNvPr>
          <p:cNvSpPr>
            <a:spLocks noGrp="1"/>
          </p:cNvSpPr>
          <p:nvPr>
            <p:ph type="dt" sz="half" idx="10"/>
          </p:nvPr>
        </p:nvSpPr>
        <p:spPr/>
        <p:txBody>
          <a:bodyPr/>
          <a:lstStyle/>
          <a:p>
            <a:fld id="{25C0C0D2-94CD-45F8-9100-CDC49FE10BC3}" type="datetime1">
              <a:rPr lang="fi-FI" smtClean="0"/>
              <a:t>6.10.2022</a:t>
            </a:fld>
            <a:endParaRPr lang="fi-FI"/>
          </a:p>
        </p:txBody>
      </p:sp>
      <p:sp>
        <p:nvSpPr>
          <p:cNvPr id="13" name="Dian numeron paikkamerkki 12">
            <a:extLst>
              <a:ext uri="{FF2B5EF4-FFF2-40B4-BE49-F238E27FC236}">
                <a16:creationId xmlns:a16="http://schemas.microsoft.com/office/drawing/2014/main" id="{BB5D6E17-BABA-9F48-8E39-6238D2774B87}"/>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14" name="Alatunnisteen paikkamerkki 13">
            <a:extLst>
              <a:ext uri="{FF2B5EF4-FFF2-40B4-BE49-F238E27FC236}">
                <a16:creationId xmlns:a16="http://schemas.microsoft.com/office/drawing/2014/main" id="{C7832556-8166-254C-A19F-B185822118B0}"/>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3866760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4" y="3356992"/>
            <a:ext cx="11510962" cy="1147896"/>
          </a:xfrm>
        </p:spPr>
        <p:txBody>
          <a:bodyPr anchor="t" anchorCtr="0">
            <a:noAutofit/>
          </a:bodyPr>
          <a:lstStyle>
            <a:lvl1pPr algn="ctr">
              <a:defRPr sz="7000">
                <a:solidFill>
                  <a:schemeClr val="tx1"/>
                </a:solidFill>
              </a:defRPr>
            </a:lvl1pPr>
          </a:lstStyle>
          <a:p>
            <a:r>
              <a:rPr lang="fi-FI"/>
              <a:t>Lisää otsikko</a:t>
            </a:r>
          </a:p>
        </p:txBody>
      </p:sp>
      <p:sp>
        <p:nvSpPr>
          <p:cNvPr id="11" name="Alaotsikko 2"/>
          <p:cNvSpPr>
            <a:spLocks noGrp="1"/>
          </p:cNvSpPr>
          <p:nvPr>
            <p:ph type="subTitle" idx="1" hasCustomPrompt="1"/>
          </p:nvPr>
        </p:nvSpPr>
        <p:spPr>
          <a:xfrm>
            <a:off x="1828800" y="4437113"/>
            <a:ext cx="8534400" cy="1281421"/>
          </a:xfrm>
        </p:spPr>
        <p:txBody>
          <a:bodyPr>
            <a:normAutofit/>
          </a:bodyPr>
          <a:lstStyle>
            <a:lvl1pPr marL="0" indent="0" algn="ctr">
              <a:buNone/>
              <a:defRPr sz="3200">
                <a:solidFill>
                  <a:schemeClr val="tx1"/>
                </a:solidFill>
              </a:defRPr>
            </a:lvl1pPr>
            <a:lvl2pPr marL="609616" indent="0" algn="ctr">
              <a:buNone/>
              <a:defRPr>
                <a:solidFill>
                  <a:schemeClr val="tx1">
                    <a:tint val="75000"/>
                  </a:schemeClr>
                </a:solidFill>
              </a:defRPr>
            </a:lvl2pPr>
            <a:lvl3pPr marL="1219231" indent="0" algn="ctr">
              <a:buNone/>
              <a:defRPr>
                <a:solidFill>
                  <a:schemeClr val="tx1">
                    <a:tint val="75000"/>
                  </a:schemeClr>
                </a:solidFill>
              </a:defRPr>
            </a:lvl3pPr>
            <a:lvl4pPr marL="1828845" indent="0" algn="ctr">
              <a:buNone/>
              <a:defRPr>
                <a:solidFill>
                  <a:schemeClr val="tx1">
                    <a:tint val="75000"/>
                  </a:schemeClr>
                </a:solidFill>
              </a:defRPr>
            </a:lvl4pPr>
            <a:lvl5pPr marL="2438461" indent="0" algn="ctr">
              <a:buNone/>
              <a:defRPr>
                <a:solidFill>
                  <a:schemeClr val="tx1">
                    <a:tint val="75000"/>
                  </a:schemeClr>
                </a:solidFill>
              </a:defRPr>
            </a:lvl5pPr>
            <a:lvl6pPr marL="3048076" indent="0" algn="ctr">
              <a:buNone/>
              <a:defRPr>
                <a:solidFill>
                  <a:schemeClr val="tx1">
                    <a:tint val="75000"/>
                  </a:schemeClr>
                </a:solidFill>
              </a:defRPr>
            </a:lvl6pPr>
            <a:lvl7pPr marL="3657692" indent="0" algn="ctr">
              <a:buNone/>
              <a:defRPr>
                <a:solidFill>
                  <a:schemeClr val="tx1">
                    <a:tint val="75000"/>
                  </a:schemeClr>
                </a:solidFill>
              </a:defRPr>
            </a:lvl7pPr>
            <a:lvl8pPr marL="4267307" indent="0" algn="ctr">
              <a:buNone/>
              <a:defRPr>
                <a:solidFill>
                  <a:schemeClr val="tx1">
                    <a:tint val="75000"/>
                  </a:schemeClr>
                </a:solidFill>
              </a:defRPr>
            </a:lvl8pPr>
            <a:lvl9pPr marL="4876922" indent="0" algn="ctr">
              <a:buNone/>
              <a:defRPr>
                <a:solidFill>
                  <a:schemeClr val="tx1">
                    <a:tint val="75000"/>
                  </a:schemeClr>
                </a:solidFill>
              </a:defRPr>
            </a:lvl9pPr>
          </a:lstStyle>
          <a:p>
            <a:r>
              <a:rPr lang="fi-FI"/>
              <a:t>Lisää alaotsikko</a:t>
            </a:r>
          </a:p>
        </p:txBody>
      </p:sp>
      <p:grpSp>
        <p:nvGrpSpPr>
          <p:cNvPr id="4" name="Säteet">
            <a:extLst>
              <a:ext uri="{C183D7F6-B498-43B3-948B-1728B52AA6E4}">
                <adec:decorative xmlns:adec="http://schemas.microsoft.com/office/drawing/2017/decorative" val="1"/>
              </a:ext>
            </a:extLst>
          </p:cNvPr>
          <p:cNvGrpSpPr/>
          <p:nvPr userDrawn="1"/>
        </p:nvGrpSpPr>
        <p:grpSpPr>
          <a:xfrm>
            <a:off x="3791745"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Päivämäärän paikkamerkki 2">
            <a:extLst>
              <a:ext uri="{FF2B5EF4-FFF2-40B4-BE49-F238E27FC236}">
                <a16:creationId xmlns:a16="http://schemas.microsoft.com/office/drawing/2014/main" id="{2DBFBCBF-1951-484A-A7D0-B97733E4F891}"/>
              </a:ext>
              <a:ext uri="{C183D7F6-B498-43B3-948B-1728B52AA6E4}">
                <adec:decorative xmlns:adec="http://schemas.microsoft.com/office/drawing/2017/decorative" val="1"/>
              </a:ext>
            </a:extLst>
          </p:cNvPr>
          <p:cNvSpPr>
            <a:spLocks noGrp="1"/>
          </p:cNvSpPr>
          <p:nvPr>
            <p:ph type="dt" sz="half" idx="10"/>
          </p:nvPr>
        </p:nvSpPr>
        <p:spPr/>
        <p:txBody>
          <a:bodyPr/>
          <a:lstStyle/>
          <a:p>
            <a:fld id="{F9EDB21A-97FB-4B30-862D-09A39EF04472}" type="datetime1">
              <a:rPr lang="fi-FI" smtClean="0"/>
              <a:t>6.10.2022</a:t>
            </a:fld>
            <a:endParaRPr lang="fi-FI"/>
          </a:p>
        </p:txBody>
      </p:sp>
      <p:sp>
        <p:nvSpPr>
          <p:cNvPr id="6" name="Dian numeron paikkamerkki 5">
            <a:extLst>
              <a:ext uri="{FF2B5EF4-FFF2-40B4-BE49-F238E27FC236}">
                <a16:creationId xmlns:a16="http://schemas.microsoft.com/office/drawing/2014/main" id="{BCFF0CB8-88A8-4743-B951-1F3DFAD64506}"/>
              </a:ext>
              <a:ext uri="{C183D7F6-B498-43B3-948B-1728B52AA6E4}">
                <adec:decorative xmlns:adec="http://schemas.microsoft.com/office/drawing/2017/decorative" val="1"/>
              </a:ext>
            </a:extLst>
          </p:cNvPr>
          <p:cNvSpPr>
            <a:spLocks noGrp="1"/>
          </p:cNvSpPr>
          <p:nvPr>
            <p:ph type="sldNum" sz="quarter" idx="12"/>
          </p:nvPr>
        </p:nvSpPr>
        <p:spPr/>
        <p:txBody>
          <a:bodyPr/>
          <a:lstStyle/>
          <a:p>
            <a:fld id="{799663BE-0A7D-4715-8D39-0EC59974DD85}" type="slidenum">
              <a:rPr lang="fi-FI" smtClean="0"/>
              <a:pPr/>
              <a:t>‹#›</a:t>
            </a:fld>
            <a:endParaRPr lang="fi-FI"/>
          </a:p>
        </p:txBody>
      </p:sp>
      <p:sp>
        <p:nvSpPr>
          <p:cNvPr id="9" name="Alatunnisteen paikkamerkki 8">
            <a:extLst>
              <a:ext uri="{FF2B5EF4-FFF2-40B4-BE49-F238E27FC236}">
                <a16:creationId xmlns:a16="http://schemas.microsoft.com/office/drawing/2014/main" id="{2C630A0F-9180-7B48-A5A9-FD157AE23BEA}"/>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2563782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rgbClr val="23408F"/>
                </a:solidFill>
              </a:defRPr>
            </a:lvl1pPr>
          </a:lstStyle>
          <a:p>
            <a:r>
              <a:rPr lang="fi-FI"/>
              <a:t>Otsikko tähän </a:t>
            </a:r>
            <a:br>
              <a:rPr lang="fi-FI"/>
            </a:br>
            <a:r>
              <a:rPr lang="fi-FI"/>
              <a:t>näin lyhyt on</a:t>
            </a:r>
            <a:br>
              <a:rPr lang="fi-FI"/>
            </a:br>
            <a:r>
              <a:rPr lang="fi-FI"/>
              <a:t>aina parempi</a:t>
            </a:r>
          </a:p>
        </p:txBody>
      </p:sp>
      <p:sp>
        <p:nvSpPr>
          <p:cNvPr id="14" name="Sisällön paikkamerkki 2">
            <a:extLst>
              <a:ext uri="{FF2B5EF4-FFF2-40B4-BE49-F238E27FC236}">
                <a16:creationId xmlns:a16="http://schemas.microsoft.com/office/drawing/2014/main" id="{4905C298-B655-764D-9E12-EFBEAEC275AB}"/>
              </a:ext>
            </a:extLst>
          </p:cNvPr>
          <p:cNvSpPr>
            <a:spLocks noGrp="1"/>
          </p:cNvSpPr>
          <p:nvPr>
            <p:ph idx="13"/>
          </p:nvPr>
        </p:nvSpPr>
        <p:spPr>
          <a:xfrm>
            <a:off x="6210300" y="584200"/>
            <a:ext cx="5637212" cy="5732192"/>
          </a:xfrm>
        </p:spPr>
        <p:txBody>
          <a:bodyPr/>
          <a:lstStyle>
            <a:lvl1pPr>
              <a:defRPr>
                <a:solidFill>
                  <a:srgbClr val="23408F"/>
                </a:solidFill>
              </a:defRPr>
            </a:lvl1pPr>
            <a:lvl2pPr marL="360381" indent="-360381">
              <a:buFont typeface="Verdana" panose="020B0604030504040204" pitchFamily="34" charset="0"/>
              <a:buChar char="-"/>
              <a:defRPr>
                <a:solidFill>
                  <a:srgbClr val="23408F"/>
                </a:solidFill>
              </a:defRPr>
            </a:lvl2pPr>
            <a:lvl3pPr marL="720761" indent="-360381">
              <a:buFont typeface="Verdana" panose="020B0604030504040204" pitchFamily="34" charset="0"/>
              <a:buChar char="-"/>
              <a:defRPr>
                <a:solidFill>
                  <a:srgbClr val="23408F"/>
                </a:solidFill>
              </a:defRPr>
            </a:lvl3pPr>
            <a:lvl4pPr marL="1073204" indent="-352443">
              <a:buFont typeface="Verdana" panose="020B0604030504040204" pitchFamily="34" charset="0"/>
              <a:buChar char="-"/>
              <a:defRPr>
                <a:solidFill>
                  <a:srgbClr val="23408F"/>
                </a:solidFill>
              </a:defRPr>
            </a:lvl4pPr>
            <a:lvl5pPr marL="1435172" indent="-361968">
              <a:buFont typeface="Verdana" panose="020B0604030504040204" pitchFamily="34" charset="0"/>
              <a:buChar char="-"/>
              <a:defRPr>
                <a:solidFill>
                  <a:srgbClr val="2340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20" name="Päivämäärän paikkamerkki 19">
            <a:extLst>
              <a:ext uri="{FF2B5EF4-FFF2-40B4-BE49-F238E27FC236}">
                <a16:creationId xmlns:a16="http://schemas.microsoft.com/office/drawing/2014/main" id="{5E05D7E6-6710-5F4A-8D37-4F863946B3DF}"/>
              </a:ext>
            </a:extLst>
          </p:cNvPr>
          <p:cNvSpPr>
            <a:spLocks noGrp="1"/>
          </p:cNvSpPr>
          <p:nvPr>
            <p:ph type="dt" sz="half" idx="10"/>
          </p:nvPr>
        </p:nvSpPr>
        <p:spPr/>
        <p:txBody>
          <a:bodyPr/>
          <a:lstStyle/>
          <a:p>
            <a:fld id="{5F10518B-ACEC-41EA-A830-FA61B016ED71}" type="datetime1">
              <a:rPr lang="fi-FI" smtClean="0"/>
              <a:t>6.10.2022</a:t>
            </a:fld>
            <a:endParaRPr lang="fi-FI"/>
          </a:p>
        </p:txBody>
      </p:sp>
      <p:sp>
        <p:nvSpPr>
          <p:cNvPr id="21" name="Alatunnisteen paikkamerkki 20">
            <a:extLst>
              <a:ext uri="{FF2B5EF4-FFF2-40B4-BE49-F238E27FC236}">
                <a16:creationId xmlns:a16="http://schemas.microsoft.com/office/drawing/2014/main" id="{AC766585-01CE-9445-9523-2B9F0A547949}"/>
              </a:ext>
            </a:extLst>
          </p:cNvPr>
          <p:cNvSpPr>
            <a:spLocks noGrp="1"/>
          </p:cNvSpPr>
          <p:nvPr>
            <p:ph type="ftr" sz="quarter" idx="11"/>
          </p:nvPr>
        </p:nvSpPr>
        <p:spPr/>
        <p:txBody>
          <a:bodyPr/>
          <a:lstStyle/>
          <a:p>
            <a:r>
              <a:rPr lang="fi-FI"/>
              <a:t>Testitunniste</a:t>
            </a:r>
          </a:p>
        </p:txBody>
      </p:sp>
      <p:sp>
        <p:nvSpPr>
          <p:cNvPr id="22" name="Dian numeron paikkamerkki 21">
            <a:extLst>
              <a:ext uri="{FF2B5EF4-FFF2-40B4-BE49-F238E27FC236}">
                <a16:creationId xmlns:a16="http://schemas.microsoft.com/office/drawing/2014/main" id="{8FEB8BC7-6897-B14F-9FD9-285AD703ED88}"/>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3649914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tx1"/>
                </a:solidFill>
              </a:defRPr>
            </a:lvl1pPr>
          </a:lstStyle>
          <a:p>
            <a:r>
              <a:rPr lang="fi-FI"/>
              <a:t>Otsikko tähän </a:t>
            </a:r>
            <a:br>
              <a:rPr lang="fi-FI"/>
            </a:br>
            <a:r>
              <a:rPr lang="fi-FI"/>
              <a:t>näin lyhyt on</a:t>
            </a:r>
            <a:br>
              <a:rPr lang="fi-FI"/>
            </a:br>
            <a:r>
              <a:rPr lang="fi-FI"/>
              <a:t>aina parempi</a:t>
            </a:r>
          </a:p>
        </p:txBody>
      </p:sp>
      <p:sp>
        <p:nvSpPr>
          <p:cNvPr id="13" name="Sisällön paikkamerkki 2">
            <a:extLst>
              <a:ext uri="{FF2B5EF4-FFF2-40B4-BE49-F238E27FC236}">
                <a16:creationId xmlns:a16="http://schemas.microsoft.com/office/drawing/2014/main" id="{D6136B94-42AC-F44A-BE16-F1F56785C618}"/>
              </a:ext>
            </a:extLst>
          </p:cNvPr>
          <p:cNvSpPr>
            <a:spLocks noGrp="1"/>
          </p:cNvSpPr>
          <p:nvPr>
            <p:ph idx="14"/>
          </p:nvPr>
        </p:nvSpPr>
        <p:spPr>
          <a:xfrm>
            <a:off x="6210300" y="584200"/>
            <a:ext cx="5637212" cy="5732192"/>
          </a:xfrm>
        </p:spPr>
        <p:txBody>
          <a:bodyPr/>
          <a:lstStyle>
            <a:lvl1pPr>
              <a:defRPr>
                <a:solidFill>
                  <a:schemeClr val="tx1"/>
                </a:solidFill>
              </a:defRPr>
            </a:lvl1pPr>
            <a:lvl2pPr marL="360381" indent="-360381">
              <a:buFont typeface="Verdana" panose="020B0604030504040204" pitchFamily="34" charset="0"/>
              <a:buChar char="-"/>
              <a:defRPr>
                <a:solidFill>
                  <a:schemeClr val="tx1"/>
                </a:solidFill>
              </a:defRPr>
            </a:lvl2pPr>
            <a:lvl3pPr marL="720761" indent="-360381">
              <a:buFont typeface="Verdana" panose="020B0604030504040204" pitchFamily="34" charset="0"/>
              <a:buChar char="-"/>
              <a:defRPr>
                <a:solidFill>
                  <a:schemeClr val="tx1"/>
                </a:solidFill>
              </a:defRPr>
            </a:lvl3pPr>
            <a:lvl4pPr marL="1073204" indent="-352443">
              <a:buFont typeface="Verdana" panose="020B0604030504040204" pitchFamily="34" charset="0"/>
              <a:buChar char="-"/>
              <a:defRPr>
                <a:solidFill>
                  <a:schemeClr val="tx1"/>
                </a:solidFill>
              </a:defRPr>
            </a:lvl4pPr>
            <a:lvl5pPr marL="1435172" indent="-361968">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6DB1455E-43E4-4E98-B99B-4FA9B5E3021D}" type="datetime1">
              <a:rPr lang="fi-FI" smtClean="0"/>
              <a:t>6.10.2022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12" name="Alatunnisteen paikkamerkki 11">
            <a:extLst>
              <a:ext uri="{FF2B5EF4-FFF2-40B4-BE49-F238E27FC236}">
                <a16:creationId xmlns:a16="http://schemas.microsoft.com/office/drawing/2014/main" id="{5E852FFC-B20F-0446-BD6A-096292B859FA}"/>
              </a:ext>
            </a:extLst>
          </p:cNvPr>
          <p:cNvSpPr>
            <a:spLocks noGrp="1"/>
          </p:cNvSpPr>
          <p:nvPr>
            <p:ph type="ftr" sz="quarter" idx="13"/>
          </p:nvPr>
        </p:nvSpPr>
        <p:spPr/>
        <p:txBody>
          <a:bodyPr/>
          <a:lstStyle/>
          <a:p>
            <a:r>
              <a:rPr lang="fi-FI"/>
              <a:t>Testitunniste</a:t>
            </a:r>
          </a:p>
        </p:txBody>
      </p:sp>
    </p:spTree>
    <p:extLst>
      <p:ext uri="{BB962C8B-B14F-4D97-AF65-F5344CB8AC3E}">
        <p14:creationId xmlns:p14="http://schemas.microsoft.com/office/powerpoint/2010/main" val="90148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solidFill>
                  <a:schemeClr val="tx1"/>
                </a:solidFill>
              </a:defRPr>
            </a:lvl1pPr>
          </a:lstStyle>
          <a:p>
            <a:r>
              <a:rPr lang="fi-FI"/>
              <a:t>Otsikko tähän </a:t>
            </a:r>
            <a:br>
              <a:rPr lang="fi-FI"/>
            </a:br>
            <a:r>
              <a:rPr lang="fi-FI"/>
              <a:t>näin lyhyt on</a:t>
            </a:r>
            <a:br>
              <a:rPr lang="fi-FI"/>
            </a:br>
            <a:r>
              <a:rPr lang="fi-FI"/>
              <a:t>aina parempi</a:t>
            </a:r>
          </a:p>
        </p:txBody>
      </p:sp>
      <p:sp>
        <p:nvSpPr>
          <p:cNvPr id="12" name="Sisällön paikkamerkki 2">
            <a:extLst>
              <a:ext uri="{FF2B5EF4-FFF2-40B4-BE49-F238E27FC236}">
                <a16:creationId xmlns:a16="http://schemas.microsoft.com/office/drawing/2014/main" id="{76214901-BF9B-0E4A-9383-D2F64B9F9620}"/>
              </a:ext>
            </a:extLst>
          </p:cNvPr>
          <p:cNvSpPr>
            <a:spLocks noGrp="1"/>
          </p:cNvSpPr>
          <p:nvPr>
            <p:ph idx="13"/>
          </p:nvPr>
        </p:nvSpPr>
        <p:spPr>
          <a:xfrm>
            <a:off x="6210300" y="584200"/>
            <a:ext cx="5637212" cy="5732192"/>
          </a:xfrm>
        </p:spPr>
        <p:txBody>
          <a:bodyPr/>
          <a:lstStyle>
            <a:lvl1pPr>
              <a:defRPr>
                <a:solidFill>
                  <a:schemeClr val="tx1"/>
                </a:solidFill>
              </a:defRPr>
            </a:lvl1pPr>
            <a:lvl2pPr marL="360381" indent="-360381">
              <a:buFont typeface="Verdana" panose="020B0604030504040204" pitchFamily="34" charset="0"/>
              <a:buChar char="-"/>
              <a:defRPr>
                <a:solidFill>
                  <a:schemeClr val="tx1"/>
                </a:solidFill>
              </a:defRPr>
            </a:lvl2pPr>
            <a:lvl3pPr marL="720761" indent="-360381">
              <a:buFont typeface="Verdana" panose="020B0604030504040204" pitchFamily="34" charset="0"/>
              <a:buChar char="-"/>
              <a:defRPr>
                <a:solidFill>
                  <a:schemeClr val="tx1"/>
                </a:solidFill>
              </a:defRPr>
            </a:lvl3pPr>
            <a:lvl4pPr marL="1073204" indent="-352443">
              <a:buFont typeface="Verdana" panose="020B0604030504040204" pitchFamily="34" charset="0"/>
              <a:buChar char="-"/>
              <a:defRPr>
                <a:solidFill>
                  <a:schemeClr val="tx1"/>
                </a:solidFill>
              </a:defRPr>
            </a:lvl4pPr>
            <a:lvl5pPr marL="1435172" indent="-361968">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13" name="Päivämäärän paikkamerkki 12">
            <a:extLst>
              <a:ext uri="{FF2B5EF4-FFF2-40B4-BE49-F238E27FC236}">
                <a16:creationId xmlns:a16="http://schemas.microsoft.com/office/drawing/2014/main" id="{E30F2E7B-A0EF-0947-B2CE-BAF73A093C04}"/>
              </a:ext>
            </a:extLst>
          </p:cNvPr>
          <p:cNvSpPr>
            <a:spLocks noGrp="1"/>
          </p:cNvSpPr>
          <p:nvPr>
            <p:ph type="dt" sz="half" idx="10"/>
          </p:nvPr>
        </p:nvSpPr>
        <p:spPr/>
        <p:txBody>
          <a:bodyPr/>
          <a:lstStyle/>
          <a:p>
            <a:fld id="{1A24F6C5-39B3-415F-942E-82278DE86C1D}" type="datetime1">
              <a:rPr lang="fi-FI" smtClean="0"/>
              <a:t>6.10.2022</a:t>
            </a:fld>
            <a:endParaRPr lang="fi-FI"/>
          </a:p>
        </p:txBody>
      </p:sp>
      <p:sp>
        <p:nvSpPr>
          <p:cNvPr id="14" name="Alatunnisteen paikkamerkki 13">
            <a:extLst>
              <a:ext uri="{FF2B5EF4-FFF2-40B4-BE49-F238E27FC236}">
                <a16:creationId xmlns:a16="http://schemas.microsoft.com/office/drawing/2014/main" id="{1A063C4A-4135-7243-A912-B151E426AD5B}"/>
              </a:ext>
            </a:extLst>
          </p:cNvPr>
          <p:cNvSpPr>
            <a:spLocks noGrp="1"/>
          </p:cNvSpPr>
          <p:nvPr>
            <p:ph type="ftr" sz="quarter" idx="11"/>
          </p:nvPr>
        </p:nvSpPr>
        <p:spPr/>
        <p:txBody>
          <a:bodyPr/>
          <a:lstStyle/>
          <a:p>
            <a:r>
              <a:rPr lang="fi-FI"/>
              <a:t>Testitunniste</a:t>
            </a:r>
          </a:p>
        </p:txBody>
      </p:sp>
      <p:sp>
        <p:nvSpPr>
          <p:cNvPr id="15" name="Dian numeron paikkamerkki 14">
            <a:extLst>
              <a:ext uri="{FF2B5EF4-FFF2-40B4-BE49-F238E27FC236}">
                <a16:creationId xmlns:a16="http://schemas.microsoft.com/office/drawing/2014/main" id="{81584BC7-D357-5046-B15C-542937F9293B}"/>
              </a:ext>
            </a:extLst>
          </p:cNvPr>
          <p:cNvSpPr>
            <a:spLocks noGrp="1"/>
          </p:cNvSpPr>
          <p:nvPr>
            <p:ph type="sldNum" sz="quarter" idx="12"/>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47533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graafi 1">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2780849C-806A-CC42-A9A0-463EC3670AF4}"/>
              </a:ext>
            </a:extLst>
          </p:cNvPr>
          <p:cNvSpPr>
            <a:spLocks noGrp="1"/>
          </p:cNvSpPr>
          <p:nvPr>
            <p:ph type="title" hasCustomPrompt="1"/>
          </p:nvPr>
        </p:nvSpPr>
        <p:spPr>
          <a:xfrm>
            <a:off x="6210300" y="589002"/>
            <a:ext cx="5637213" cy="867930"/>
          </a:xfrm>
        </p:spPr>
        <p:txBody>
          <a:bodyPr wrap="square" lIns="0">
            <a:spAutoFit/>
          </a:bodyPr>
          <a:lstStyle>
            <a:lvl1pPr>
              <a:defRPr sz="2800">
                <a:solidFill>
                  <a:schemeClr val="tx2"/>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7CF89B89-A197-8C47-9A3B-DDAC4A12AD9D}"/>
              </a:ext>
            </a:extLst>
          </p:cNvPr>
          <p:cNvSpPr>
            <a:spLocks noGrp="1"/>
          </p:cNvSpPr>
          <p:nvPr>
            <p:ph idx="17"/>
          </p:nvPr>
        </p:nvSpPr>
        <p:spPr>
          <a:xfrm>
            <a:off x="6210300" y="1544320"/>
            <a:ext cx="5637212" cy="4772072"/>
          </a:xfrm>
        </p:spPr>
        <p:txBody>
          <a:bodyPr/>
          <a:lstStyle>
            <a:lvl1pPr>
              <a:defRPr>
                <a:solidFill>
                  <a:srgbClr val="23418F"/>
                </a:solidFill>
              </a:defRPr>
            </a:lvl1pPr>
            <a:lvl2pPr marL="360381" indent="-360381">
              <a:buFont typeface="Verdana" panose="020B0604030504040204" pitchFamily="34" charset="0"/>
              <a:buChar char="-"/>
              <a:defRPr>
                <a:solidFill>
                  <a:srgbClr val="23418F"/>
                </a:solidFill>
              </a:defRPr>
            </a:lvl2pPr>
            <a:lvl3pPr marL="720761" indent="-360381">
              <a:buFont typeface="Verdana" panose="020B0604030504040204" pitchFamily="34" charset="0"/>
              <a:buChar char="-"/>
              <a:defRPr>
                <a:solidFill>
                  <a:srgbClr val="23418F"/>
                </a:solidFill>
              </a:defRPr>
            </a:lvl3pPr>
            <a:lvl4pPr marL="1073204" indent="-352443">
              <a:buFont typeface="Verdana" panose="020B0604030504040204" pitchFamily="34" charset="0"/>
              <a:buChar char="-"/>
              <a:defRPr>
                <a:solidFill>
                  <a:srgbClr val="23418F"/>
                </a:solidFill>
              </a:defRPr>
            </a:lvl4pPr>
            <a:lvl5pPr marL="1435172" indent="-361968">
              <a:buFont typeface="Verdana" panose="020B0604030504040204" pitchFamily="34" charset="0"/>
              <a:buChar char="-"/>
              <a:defRPr>
                <a:solidFill>
                  <a:srgbClr val="2341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4" y="576264"/>
            <a:ext cx="4421187" cy="5732258"/>
          </a:xfrm>
        </p:spPr>
        <p:txBody>
          <a:bodyPr>
            <a:normAutofit/>
          </a:bodyPr>
          <a:lstStyle>
            <a:lvl1pPr marL="0" indent="0">
              <a:buFontTx/>
              <a:buNone/>
              <a:defRPr sz="1600">
                <a:solidFill>
                  <a:schemeClr val="tx2"/>
                </a:solidFill>
              </a:defRPr>
            </a:lvl1pPr>
          </a:lstStyle>
          <a:p>
            <a:r>
              <a:rPr lang="fi-FI"/>
              <a:t>Lisää kaavio</a:t>
            </a:r>
            <a:endParaRPr lang="en-US"/>
          </a:p>
        </p:txBody>
      </p:sp>
      <p:grpSp>
        <p:nvGrpSpPr>
          <p:cNvPr id="16"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BA0272AD-592A-4DB6-B7E7-DF0291B5CFC0}" type="datetime1">
              <a:rPr lang="fi-FI" smtClean="0"/>
              <a:t>6.10.2022</a:t>
            </a:fld>
            <a:endParaRPr lang="fi-FI"/>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fi-FI"/>
              <a:t>Testitunniste</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4024772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graafi 2">
    <p:bg>
      <p:bgPr>
        <a:solidFill>
          <a:srgbClr val="01AEF0"/>
        </a:solidFill>
        <a:effectLst/>
      </p:bgPr>
    </p:bg>
    <p:spTree>
      <p:nvGrpSpPr>
        <p:cNvPr id="1" name=""/>
        <p:cNvGrpSpPr/>
        <p:nvPr/>
      </p:nvGrpSpPr>
      <p:grpSpPr>
        <a:xfrm>
          <a:off x="0" y="0"/>
          <a:ext cx="0" cy="0"/>
          <a:chOff x="0" y="0"/>
          <a:chExt cx="0" cy="0"/>
        </a:xfrm>
      </p:grpSpPr>
      <p:sp>
        <p:nvSpPr>
          <p:cNvPr id="21" name="Otsikko 1">
            <a:extLst>
              <a:ext uri="{FF2B5EF4-FFF2-40B4-BE49-F238E27FC236}">
                <a16:creationId xmlns:a16="http://schemas.microsoft.com/office/drawing/2014/main" id="{A48BE2BA-C9CD-9B4E-B828-F30A5AB4C5E7}"/>
              </a:ext>
            </a:extLst>
          </p:cNvPr>
          <p:cNvSpPr>
            <a:spLocks noGrp="1"/>
          </p:cNvSpPr>
          <p:nvPr>
            <p:ph type="title" hasCustomPrompt="1"/>
          </p:nvPr>
        </p:nvSpPr>
        <p:spPr>
          <a:xfrm>
            <a:off x="6210300" y="589002"/>
            <a:ext cx="5637213" cy="867930"/>
          </a:xfrm>
        </p:spPr>
        <p:txBody>
          <a:bodyPr wrap="square" l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729CF55A-0C9B-1449-80EC-E0F228B22855}"/>
              </a:ext>
            </a:extLst>
          </p:cNvPr>
          <p:cNvSpPr>
            <a:spLocks noGrp="1"/>
          </p:cNvSpPr>
          <p:nvPr>
            <p:ph idx="1"/>
          </p:nvPr>
        </p:nvSpPr>
        <p:spPr>
          <a:xfrm>
            <a:off x="6210299" y="1544320"/>
            <a:ext cx="5637213" cy="4772072"/>
          </a:xfrm>
        </p:spPr>
        <p:txBody>
          <a:bodyPr/>
          <a:lstStyle>
            <a:lvl1pPr>
              <a:defRPr>
                <a:solidFill>
                  <a:schemeClr val="tx1"/>
                </a:solidFill>
              </a:defRPr>
            </a:lvl1pPr>
            <a:lvl2pPr marL="360381" indent="-360381">
              <a:buFont typeface="Verdana" panose="020B0604030504040204" pitchFamily="34" charset="0"/>
              <a:buChar char="-"/>
              <a:defRPr>
                <a:solidFill>
                  <a:schemeClr val="tx1"/>
                </a:solidFill>
              </a:defRPr>
            </a:lvl2pPr>
            <a:lvl3pPr marL="720761" indent="-360381">
              <a:buFont typeface="Verdana" panose="020B0604030504040204" pitchFamily="34" charset="0"/>
              <a:buChar char="-"/>
              <a:defRPr>
                <a:solidFill>
                  <a:schemeClr val="tx1"/>
                </a:solidFill>
              </a:defRPr>
            </a:lvl3pPr>
            <a:lvl4pPr marL="1073204" indent="-352443">
              <a:buFont typeface="Verdana" panose="020B0604030504040204" pitchFamily="34" charset="0"/>
              <a:buChar char="-"/>
              <a:defRPr>
                <a:solidFill>
                  <a:schemeClr val="tx1"/>
                </a:solidFill>
              </a:defRPr>
            </a:lvl4pPr>
            <a:lvl5pPr marL="1435172" indent="-361968">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4" y="576264"/>
            <a:ext cx="4421187" cy="5732258"/>
          </a:xfrm>
        </p:spPr>
        <p:txBody>
          <a:bodyPr>
            <a:normAutofit/>
          </a:bodyPr>
          <a:lstStyle>
            <a:lvl1pPr marL="0" indent="0">
              <a:buFontTx/>
              <a:buNone/>
              <a:defRPr sz="1600">
                <a:solidFill>
                  <a:schemeClr val="tx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124DDCF-22D3-4A6D-84F1-C13737722C74}" type="datetime1">
              <a:rPr lang="fi-FI" smtClean="0"/>
              <a:t>6.10.2022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2" name="Alatunnisteen paikkamerkki 1">
            <a:extLst>
              <a:ext uri="{FF2B5EF4-FFF2-40B4-BE49-F238E27FC236}">
                <a16:creationId xmlns:a16="http://schemas.microsoft.com/office/drawing/2014/main" id="{221569BF-F5FA-CA41-8F49-5FA850C952F4}"/>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883190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graafi 3">
    <p:bg>
      <p:bgPr>
        <a:solidFill>
          <a:srgbClr val="4BBCAA"/>
        </a:solidFill>
        <a:effectLst/>
      </p:bgPr>
    </p:bg>
    <p:spTree>
      <p:nvGrpSpPr>
        <p:cNvPr id="1" name=""/>
        <p:cNvGrpSpPr/>
        <p:nvPr/>
      </p:nvGrpSpPr>
      <p:grpSpPr>
        <a:xfrm>
          <a:off x="0" y="0"/>
          <a:ext cx="0" cy="0"/>
          <a:chOff x="0" y="0"/>
          <a:chExt cx="0" cy="0"/>
        </a:xfrm>
      </p:grpSpPr>
      <p:sp>
        <p:nvSpPr>
          <p:cNvPr id="21" name="Otsikko 1">
            <a:extLst>
              <a:ext uri="{FF2B5EF4-FFF2-40B4-BE49-F238E27FC236}">
                <a16:creationId xmlns:a16="http://schemas.microsoft.com/office/drawing/2014/main" id="{E1EA7783-2E4C-5041-8BE0-E52808FD1BF4}"/>
              </a:ext>
            </a:extLst>
          </p:cNvPr>
          <p:cNvSpPr>
            <a:spLocks noGrp="1"/>
          </p:cNvSpPr>
          <p:nvPr>
            <p:ph type="title" hasCustomPrompt="1"/>
          </p:nvPr>
        </p:nvSpPr>
        <p:spPr>
          <a:xfrm>
            <a:off x="6210300" y="589002"/>
            <a:ext cx="5637213" cy="867930"/>
          </a:xfrm>
        </p:spPr>
        <p:txBody>
          <a:bodyPr wrap="square" l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3" name="Sisällön paikkamerkki 2">
            <a:extLst>
              <a:ext uri="{FF2B5EF4-FFF2-40B4-BE49-F238E27FC236}">
                <a16:creationId xmlns:a16="http://schemas.microsoft.com/office/drawing/2014/main" id="{B18977F8-1AA2-474A-8BC7-6026C33B8FAC}"/>
              </a:ext>
            </a:extLst>
          </p:cNvPr>
          <p:cNvSpPr>
            <a:spLocks noGrp="1"/>
          </p:cNvSpPr>
          <p:nvPr>
            <p:ph idx="15"/>
          </p:nvPr>
        </p:nvSpPr>
        <p:spPr>
          <a:xfrm>
            <a:off x="6210300" y="1544320"/>
            <a:ext cx="5637212" cy="4772072"/>
          </a:xfrm>
        </p:spPr>
        <p:txBody>
          <a:bodyPr/>
          <a:lstStyle>
            <a:lvl1pPr>
              <a:defRPr>
                <a:solidFill>
                  <a:schemeClr val="tx1"/>
                </a:solidFill>
              </a:defRPr>
            </a:lvl1pPr>
            <a:lvl2pPr marL="360381" indent="-360381">
              <a:buFont typeface="Verdana" panose="020B0604030504040204" pitchFamily="34" charset="0"/>
              <a:buChar char="-"/>
              <a:defRPr>
                <a:solidFill>
                  <a:schemeClr val="tx1"/>
                </a:solidFill>
              </a:defRPr>
            </a:lvl2pPr>
            <a:lvl3pPr marL="720761" indent="-360381">
              <a:buFont typeface="Verdana" panose="020B0604030504040204" pitchFamily="34" charset="0"/>
              <a:buChar char="-"/>
              <a:defRPr>
                <a:solidFill>
                  <a:schemeClr val="tx1"/>
                </a:solidFill>
              </a:defRPr>
            </a:lvl3pPr>
            <a:lvl4pPr marL="1073204" indent="-352443">
              <a:buFont typeface="Verdana" panose="020B0604030504040204" pitchFamily="34" charset="0"/>
              <a:buChar char="-"/>
              <a:defRPr>
                <a:solidFill>
                  <a:schemeClr val="tx1"/>
                </a:solidFill>
              </a:defRPr>
            </a:lvl4pPr>
            <a:lvl5pPr marL="1435172" indent="-361968">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Chart Placeholder 16"/>
          <p:cNvSpPr>
            <a:spLocks noGrp="1"/>
          </p:cNvSpPr>
          <p:nvPr>
            <p:ph type="chart" sz="quarter" idx="13" hasCustomPrompt="1"/>
          </p:nvPr>
        </p:nvSpPr>
        <p:spPr>
          <a:xfrm>
            <a:off x="1566864" y="576264"/>
            <a:ext cx="4421187" cy="5732258"/>
          </a:xfrm>
        </p:spPr>
        <p:txBody>
          <a:bodyPr>
            <a:normAutofit/>
          </a:bodyPr>
          <a:lstStyle>
            <a:lvl1pPr marL="0" indent="0">
              <a:buFontTx/>
              <a:buNone/>
              <a:defRPr sz="1600">
                <a:solidFill>
                  <a:schemeClr val="tx1"/>
                </a:solidFill>
              </a:defRPr>
            </a:lvl1pPr>
          </a:lstStyle>
          <a:p>
            <a:r>
              <a:rPr lang="fi-FI"/>
              <a:t>Lisää kaavio</a:t>
            </a:r>
            <a:endParaRPr lang="en-US"/>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CC96C2E2-DDD7-4B9A-BE67-DE32E5076690}" type="datetime1">
              <a:rPr lang="fi-FI" smtClean="0"/>
              <a:t>6.10.2022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2" name="Alatunnisteen paikkamerkki 1">
            <a:extLst>
              <a:ext uri="{FF2B5EF4-FFF2-40B4-BE49-F238E27FC236}">
                <a16:creationId xmlns:a16="http://schemas.microsoft.com/office/drawing/2014/main" id="{155FBA58-0BCD-B143-9FD1-31F6775FAAB9}"/>
              </a:ext>
            </a:extLst>
          </p:cNvPr>
          <p:cNvSpPr>
            <a:spLocks noGrp="1"/>
          </p:cNvSpPr>
          <p:nvPr>
            <p:ph type="ftr" sz="quarter" idx="14"/>
          </p:nvPr>
        </p:nvSpPr>
        <p:spPr/>
        <p:txBody>
          <a:bodyPr/>
          <a:lstStyle/>
          <a:p>
            <a:r>
              <a:rPr lang="fi-FI"/>
              <a:t>Testitunniste</a:t>
            </a:r>
          </a:p>
        </p:txBody>
      </p:sp>
    </p:spTree>
    <p:extLst>
      <p:ext uri="{BB962C8B-B14F-4D97-AF65-F5344CB8AC3E}">
        <p14:creationId xmlns:p14="http://schemas.microsoft.com/office/powerpoint/2010/main" val="3512588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ja sisältö 1">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59DEDA13-5D38-9142-884C-06B5FF485A86}"/>
              </a:ext>
            </a:extLst>
          </p:cNvPr>
          <p:cNvSpPr>
            <a:spLocks noGrp="1"/>
          </p:cNvSpPr>
          <p:nvPr>
            <p:ph type="title" hasCustomPrompt="1"/>
          </p:nvPr>
        </p:nvSpPr>
        <p:spPr>
          <a:xfrm>
            <a:off x="6210299" y="589002"/>
            <a:ext cx="5637215" cy="867930"/>
          </a:xfrm>
        </p:spPr>
        <p:txBody>
          <a:bodyPr wrap="square" rIns="0">
            <a:spAutoFit/>
          </a:bodyPr>
          <a:lstStyle>
            <a:lvl1pPr>
              <a:defRPr sz="2800" b="1">
                <a:solidFill>
                  <a:schemeClr val="tx2"/>
                </a:solidFill>
              </a:defRPr>
            </a:lvl1pPr>
          </a:lstStyle>
          <a:p>
            <a:r>
              <a:rPr lang="fi-FI"/>
              <a:t>Otsikko jatkuu. Sama otsikko 1/2</a:t>
            </a:r>
            <a:br>
              <a:rPr lang="fi-FI"/>
            </a:br>
            <a:r>
              <a:rPr lang="fi-FI"/>
              <a:t>Otsikko jatkuu. Sama otsikko 2/2</a:t>
            </a:r>
            <a:endParaRPr lang="en-GB"/>
          </a:p>
        </p:txBody>
      </p:sp>
      <p:sp>
        <p:nvSpPr>
          <p:cNvPr id="3" name="Sisällön paikkamerkki 2"/>
          <p:cNvSpPr>
            <a:spLocks noGrp="1"/>
          </p:cNvSpPr>
          <p:nvPr>
            <p:ph idx="1"/>
          </p:nvPr>
        </p:nvSpPr>
        <p:spPr>
          <a:xfrm>
            <a:off x="6210300" y="1544320"/>
            <a:ext cx="5637212" cy="4772072"/>
          </a:xfrm>
        </p:spPr>
        <p:txBody>
          <a:bodyPr/>
          <a:lstStyle>
            <a:lvl1pPr>
              <a:defRPr>
                <a:solidFill>
                  <a:srgbClr val="23408F"/>
                </a:solidFill>
              </a:defRPr>
            </a:lvl1pPr>
            <a:lvl2pPr marL="360381" indent="-360381">
              <a:buFont typeface="Verdana" panose="020B0604030504040204" pitchFamily="34" charset="0"/>
              <a:buChar char="-"/>
              <a:defRPr>
                <a:solidFill>
                  <a:srgbClr val="23408F"/>
                </a:solidFill>
              </a:defRPr>
            </a:lvl2pPr>
            <a:lvl3pPr marL="720761" indent="-360381">
              <a:buFont typeface="Verdana" panose="020B0604030504040204" pitchFamily="34" charset="0"/>
              <a:buChar char="-"/>
              <a:defRPr>
                <a:solidFill>
                  <a:srgbClr val="23408F"/>
                </a:solidFill>
              </a:defRPr>
            </a:lvl3pPr>
            <a:lvl4pPr marL="1073204" indent="-352443">
              <a:buFont typeface="Verdana" panose="020B0604030504040204" pitchFamily="34" charset="0"/>
              <a:buChar char="-"/>
              <a:defRPr>
                <a:solidFill>
                  <a:srgbClr val="23408F"/>
                </a:solidFill>
              </a:defRPr>
            </a:lvl4pPr>
            <a:lvl5pPr marL="1435172" indent="-361968">
              <a:buFont typeface="Verdana" panose="020B0604030504040204" pitchFamily="34" charset="0"/>
              <a:buChar char="-"/>
              <a:defRPr>
                <a:solidFill>
                  <a:srgbClr val="2340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59F4C992-6B85-7E40-A833-2A30FE4A7C92}"/>
              </a:ext>
            </a:extLst>
          </p:cNvPr>
          <p:cNvPicPr>
            <a:picLocks noChangeAspect="1"/>
          </p:cNvPicPr>
          <p:nvPr userDrawn="1"/>
        </p:nvPicPr>
        <p:blipFill rotWithShape="1">
          <a:blip r:embed="rId2"/>
          <a:srcRect l="6992" r="5517"/>
          <a:stretch/>
        </p:blipFill>
        <p:spPr>
          <a:xfrm>
            <a:off x="0" y="0"/>
            <a:ext cx="6000108" cy="6858000"/>
          </a:xfrm>
          <a:prstGeom prst="rect">
            <a:avLst/>
          </a:prstGeom>
        </p:spPr>
      </p:pic>
      <p:grpSp>
        <p:nvGrpSpPr>
          <p:cNvPr id="2" name="Logo"/>
          <p:cNvGrpSpPr/>
          <p:nvPr userDrawn="1"/>
        </p:nvGrpSpPr>
        <p:grpSpPr>
          <a:xfrm>
            <a:off x="575053" y="529410"/>
            <a:ext cx="446731" cy="634281"/>
            <a:chOff x="575052" y="529409"/>
            <a:chExt cx="446731" cy="634281"/>
          </a:xfrm>
          <a:solidFill>
            <a:srgbClr val="FFFFFF"/>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2579445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 ja sisältö 2">
    <p:bg>
      <p:bgPr>
        <a:solidFill>
          <a:srgbClr val="BCBDC0"/>
        </a:solidFill>
        <a:effectLst/>
      </p:bgPr>
    </p:bg>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B2D0C234-08E8-C548-8B9E-3EB746ABA415}"/>
              </a:ext>
            </a:extLst>
          </p:cNvPr>
          <p:cNvSpPr>
            <a:spLocks noGrp="1"/>
          </p:cNvSpPr>
          <p:nvPr>
            <p:ph type="title" hasCustomPrompt="1"/>
          </p:nvPr>
        </p:nvSpPr>
        <p:spPr>
          <a:xfrm>
            <a:off x="6210300" y="589002"/>
            <a:ext cx="5637213" cy="867930"/>
          </a:xfrm>
        </p:spPr>
        <p:txBody>
          <a:bodyPr wrap="square" r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667C165F-0CF4-C64B-961B-4486C87EB085}"/>
              </a:ext>
            </a:extLst>
          </p:cNvPr>
          <p:cNvSpPr>
            <a:spLocks noGrp="1"/>
          </p:cNvSpPr>
          <p:nvPr>
            <p:ph idx="1"/>
          </p:nvPr>
        </p:nvSpPr>
        <p:spPr>
          <a:xfrm>
            <a:off x="6210300" y="1544320"/>
            <a:ext cx="5637212" cy="4772072"/>
          </a:xfrm>
        </p:spPr>
        <p:txBody>
          <a:bodyPr/>
          <a:lstStyle>
            <a:lvl1pPr>
              <a:defRPr>
                <a:solidFill>
                  <a:schemeClr val="tx1"/>
                </a:solidFill>
              </a:defRPr>
            </a:lvl1pPr>
            <a:lvl2pPr marL="360381" indent="-360381">
              <a:buFont typeface="Verdana" panose="020B0604030504040204" pitchFamily="34" charset="0"/>
              <a:buChar char="-"/>
              <a:defRPr>
                <a:solidFill>
                  <a:schemeClr val="tx1"/>
                </a:solidFill>
              </a:defRPr>
            </a:lvl2pPr>
            <a:lvl3pPr marL="720761" indent="-360381">
              <a:buFont typeface="Verdana" panose="020B0604030504040204" pitchFamily="34" charset="0"/>
              <a:buChar char="-"/>
              <a:defRPr>
                <a:solidFill>
                  <a:schemeClr val="tx1"/>
                </a:solidFill>
              </a:defRPr>
            </a:lvl3pPr>
            <a:lvl4pPr marL="1073204" indent="-352443">
              <a:buFont typeface="Verdana" panose="020B0604030504040204" pitchFamily="34" charset="0"/>
              <a:buChar char="-"/>
              <a:defRPr>
                <a:solidFill>
                  <a:schemeClr val="tx1"/>
                </a:solidFill>
              </a:defRPr>
            </a:lvl4pPr>
            <a:lvl5pPr marL="1435172" indent="-361968">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1DE49E02-A198-694D-9AEA-E76AFD24F9A4}"/>
              </a:ext>
            </a:extLst>
          </p:cNvPr>
          <p:cNvPicPr>
            <a:picLocks noChangeAspect="1"/>
          </p:cNvPicPr>
          <p:nvPr userDrawn="1"/>
        </p:nvPicPr>
        <p:blipFill rotWithShape="1">
          <a:blip r:embed="rId2"/>
          <a:srcRect l="4878" r="7631"/>
          <a:stretch/>
        </p:blipFill>
        <p:spPr>
          <a:xfrm>
            <a:off x="0" y="0"/>
            <a:ext cx="6000108" cy="6858000"/>
          </a:xfrm>
          <a:prstGeom prst="rect">
            <a:avLst/>
          </a:prstGeom>
        </p:spPr>
      </p:pic>
      <p:grpSp>
        <p:nvGrpSpPr>
          <p:cNvPr id="7" name="Logo">
            <a:extLst>
              <a:ext uri="{C183D7F6-B498-43B3-948B-1728B52AA6E4}">
                <adec:decorative xmlns:adec="http://schemas.microsoft.com/office/drawing/2017/decorative" val="1"/>
              </a:ext>
            </a:extLst>
          </p:cNvPr>
          <p:cNvGrpSpPr/>
          <p:nvPr userDrawn="1"/>
        </p:nvGrpSpPr>
        <p:grpSpPr bwMode="white">
          <a:xfrm>
            <a:off x="575053" y="529410"/>
            <a:ext cx="446731" cy="634281"/>
            <a:chOff x="575052" y="529409"/>
            <a:chExt cx="446731" cy="634281"/>
          </a:xfrm>
          <a:solidFill>
            <a:srgbClr val="FFFFFF"/>
          </a:solidFill>
        </p:grpSpPr>
        <p:sp>
          <p:nvSpPr>
            <p:cNvPr id="8" name="Freeform 6"/>
            <p:cNvSpPr>
              <a:spLocks noEditPoints="1"/>
            </p:cNvSpPr>
            <p:nvPr userDrawn="1"/>
          </p:nvSpPr>
          <p:spPr bwMode="white">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white">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white">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white">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90016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20B0-2603-467B-BDC2-47A6C33D6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03DBF8A2-595A-4E75-91AA-06B15C128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4EAF7F-DB0F-409C-81C1-3252FEF6C7EA}"/>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5" name="Footer Placeholder 4">
            <a:extLst>
              <a:ext uri="{FF2B5EF4-FFF2-40B4-BE49-F238E27FC236}">
                <a16:creationId xmlns:a16="http://schemas.microsoft.com/office/drawing/2014/main" id="{EC838A3E-88E2-4D33-9E7B-69FE5DA6205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FB9A9EA-8672-4F92-952A-B1EC6A018501}"/>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592963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ja sisältö 3">
    <p:bg>
      <p:bgPr>
        <a:solidFill>
          <a:srgbClr val="4BBCA9"/>
        </a:solidFill>
        <a:effectLst/>
      </p:bgPr>
    </p:bg>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3C3B2CBB-D469-9C4E-B56F-54EA6EB406A3}"/>
              </a:ext>
            </a:extLst>
          </p:cNvPr>
          <p:cNvSpPr>
            <a:spLocks noGrp="1"/>
          </p:cNvSpPr>
          <p:nvPr>
            <p:ph type="title" hasCustomPrompt="1"/>
          </p:nvPr>
        </p:nvSpPr>
        <p:spPr>
          <a:xfrm>
            <a:off x="6210300" y="589002"/>
            <a:ext cx="5637213" cy="867930"/>
          </a:xfrm>
        </p:spPr>
        <p:txBody>
          <a:bodyPr wrap="square" rIns="0">
            <a:spAutoFit/>
          </a:bodyPr>
          <a:lstStyle>
            <a:lvl1pPr>
              <a:defRPr sz="2800">
                <a:solidFill>
                  <a:schemeClr val="tx1"/>
                </a:solidFill>
              </a:defRPr>
            </a:lvl1pPr>
          </a:lstStyle>
          <a:p>
            <a:r>
              <a:rPr lang="fi-FI"/>
              <a:t>Otsikko jatkuu. Sama otsikko 1/2</a:t>
            </a:r>
            <a:br>
              <a:rPr lang="fi-FI"/>
            </a:br>
            <a:r>
              <a:rPr lang="fi-FI"/>
              <a:t>Otsikko jatkuu. Sama otsikko 2/2</a:t>
            </a:r>
            <a:endParaRPr lang="en-GB"/>
          </a:p>
        </p:txBody>
      </p:sp>
      <p:sp>
        <p:nvSpPr>
          <p:cNvPr id="14" name="Sisällön paikkamerkki 2">
            <a:extLst>
              <a:ext uri="{FF2B5EF4-FFF2-40B4-BE49-F238E27FC236}">
                <a16:creationId xmlns:a16="http://schemas.microsoft.com/office/drawing/2014/main" id="{8290564F-0CCC-DF4A-94B6-7FF54BDB6C41}"/>
              </a:ext>
            </a:extLst>
          </p:cNvPr>
          <p:cNvSpPr>
            <a:spLocks noGrp="1"/>
          </p:cNvSpPr>
          <p:nvPr>
            <p:ph idx="1"/>
          </p:nvPr>
        </p:nvSpPr>
        <p:spPr>
          <a:xfrm>
            <a:off x="6210300" y="1544320"/>
            <a:ext cx="5637212" cy="4772072"/>
          </a:xfrm>
        </p:spPr>
        <p:txBody>
          <a:bodyPr/>
          <a:lstStyle>
            <a:lvl1pPr>
              <a:defRPr>
                <a:solidFill>
                  <a:schemeClr val="tx1"/>
                </a:solidFill>
              </a:defRPr>
            </a:lvl1pPr>
            <a:lvl2pPr marL="360381" indent="-360381">
              <a:buFont typeface="Verdana" panose="020B0604030504040204" pitchFamily="34" charset="0"/>
              <a:buChar char="-"/>
              <a:defRPr>
                <a:solidFill>
                  <a:schemeClr val="tx1"/>
                </a:solidFill>
              </a:defRPr>
            </a:lvl2pPr>
            <a:lvl3pPr marL="720761" indent="-360381">
              <a:buFont typeface="Verdana" panose="020B0604030504040204" pitchFamily="34" charset="0"/>
              <a:buChar char="-"/>
              <a:defRPr>
                <a:solidFill>
                  <a:schemeClr val="tx1"/>
                </a:solidFill>
              </a:defRPr>
            </a:lvl3pPr>
            <a:lvl4pPr marL="1073204" indent="-352443">
              <a:buFont typeface="Verdana" panose="020B0604030504040204" pitchFamily="34" charset="0"/>
              <a:buChar char="-"/>
              <a:defRPr>
                <a:solidFill>
                  <a:schemeClr val="tx1"/>
                </a:solidFill>
              </a:defRPr>
            </a:lvl4pPr>
            <a:lvl5pPr marL="1435172" indent="-361968">
              <a:buFont typeface="Verdana" panose="020B0604030504040204" pitchFamily="34" charset="0"/>
              <a:buChar cha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a:extLst>
              <a:ext uri="{FF2B5EF4-FFF2-40B4-BE49-F238E27FC236}">
                <a16:creationId xmlns:a16="http://schemas.microsoft.com/office/drawing/2014/main" id="{92005287-43D4-0C45-BD45-AAD58FEA864C}"/>
              </a:ext>
            </a:extLst>
          </p:cNvPr>
          <p:cNvPicPr>
            <a:picLocks noChangeAspect="1"/>
          </p:cNvPicPr>
          <p:nvPr userDrawn="1"/>
        </p:nvPicPr>
        <p:blipFill rotWithShape="1">
          <a:blip r:embed="rId2"/>
          <a:srcRect l="9445" r="3065"/>
          <a:stretch/>
        </p:blipFill>
        <p:spPr>
          <a:xfrm>
            <a:off x="0" y="0"/>
            <a:ext cx="6000108" cy="6858000"/>
          </a:xfrm>
          <a:prstGeom prst="rect">
            <a:avLst/>
          </a:prstGeom>
        </p:spPr>
      </p:pic>
      <p:grpSp>
        <p:nvGrpSpPr>
          <p:cNvPr id="2" name="Logo"/>
          <p:cNvGrpSpPr/>
          <p:nvPr userDrawn="1"/>
        </p:nvGrpSpPr>
        <p:grpSpPr>
          <a:xfrm>
            <a:off x="575053" y="529410"/>
            <a:ext cx="446731" cy="634281"/>
            <a:chOff x="575052" y="529409"/>
            <a:chExt cx="446731" cy="634281"/>
          </a:xfrm>
          <a:solidFill>
            <a:srgbClr val="FFFFFF"/>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421086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veä 1">
    <p:spTree>
      <p:nvGrpSpPr>
        <p:cNvPr id="1" name=""/>
        <p:cNvGrpSpPr/>
        <p:nvPr/>
      </p:nvGrpSpPr>
      <p:grpSpPr>
        <a:xfrm>
          <a:off x="0" y="0"/>
          <a:ext cx="0" cy="0"/>
          <a:chOff x="0" y="0"/>
          <a:chExt cx="0" cy="0"/>
        </a:xfrm>
      </p:grpSpPr>
      <p:sp>
        <p:nvSpPr>
          <p:cNvPr id="2" name="Otsikko 1"/>
          <p:cNvSpPr>
            <a:spLocks noGrp="1"/>
          </p:cNvSpPr>
          <p:nvPr>
            <p:ph type="title"/>
          </p:nvPr>
        </p:nvSpPr>
        <p:spPr>
          <a:xfrm>
            <a:off x="1451151" y="578841"/>
            <a:ext cx="10396361" cy="713065"/>
          </a:xfrm>
        </p:spPr>
        <p:txBody>
          <a:bodyPr/>
          <a:lstStyle>
            <a:lvl1pPr>
              <a:defRPr>
                <a:solidFill>
                  <a:srgbClr val="23408F"/>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2" name="Sisällön paikkamerkki 11">
            <a:extLst>
              <a:ext uri="{FF2B5EF4-FFF2-40B4-BE49-F238E27FC236}">
                <a16:creationId xmlns:a16="http://schemas.microsoft.com/office/drawing/2014/main" id="{BBBA819B-4E73-9149-896D-D531BD5B218F}"/>
              </a:ext>
            </a:extLst>
          </p:cNvPr>
          <p:cNvSpPr>
            <a:spLocks noGrp="1"/>
          </p:cNvSpPr>
          <p:nvPr>
            <p:ph sz="quarter" idx="14"/>
          </p:nvPr>
        </p:nvSpPr>
        <p:spPr>
          <a:xfrm>
            <a:off x="1558925" y="1592264"/>
            <a:ext cx="10288588" cy="4284662"/>
          </a:xfrm>
        </p:spPr>
        <p:txBody>
          <a:bodyPr/>
          <a:lstStyle>
            <a:lvl1pPr>
              <a:defRPr sz="3200">
                <a:solidFill>
                  <a:srgbClr val="23418F"/>
                </a:solidFill>
              </a:defRPr>
            </a:lvl1pPr>
            <a:lvl2pPr>
              <a:defRPr sz="2800">
                <a:solidFill>
                  <a:srgbClr val="23418F"/>
                </a:solidFill>
              </a:defRPr>
            </a:lvl2pPr>
            <a:lvl3pPr>
              <a:defRPr sz="2400">
                <a:solidFill>
                  <a:srgbClr val="23418F"/>
                </a:solidFill>
              </a:defRPr>
            </a:lvl3pPr>
            <a:lvl4pPr>
              <a:defRPr sz="2000">
                <a:solidFill>
                  <a:srgbClr val="23418F"/>
                </a:solidFill>
              </a:defRPr>
            </a:lvl4pPr>
            <a:lvl5pPr>
              <a:defRPr>
                <a:solidFill>
                  <a:srgbClr val="2341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Päivämäärän paikkamerkki 2">
            <a:extLst>
              <a:ext uri="{FF2B5EF4-FFF2-40B4-BE49-F238E27FC236}">
                <a16:creationId xmlns:a16="http://schemas.microsoft.com/office/drawing/2014/main" id="{06EADA54-B9D7-B848-BDC0-3D2065A77713}"/>
              </a:ext>
            </a:extLst>
          </p:cNvPr>
          <p:cNvSpPr>
            <a:spLocks noGrp="1"/>
          </p:cNvSpPr>
          <p:nvPr>
            <p:ph type="dt" sz="half" idx="15"/>
          </p:nvPr>
        </p:nvSpPr>
        <p:spPr/>
        <p:txBody>
          <a:bodyPr/>
          <a:lstStyle/>
          <a:p>
            <a:fld id="{5FA30487-5386-48A1-BFFB-82ED4F2C3203}" type="datetime1">
              <a:rPr lang="fi-FI" smtClean="0"/>
              <a:t>6.10.2022</a:t>
            </a:fld>
            <a:endParaRPr lang="fi-FI"/>
          </a:p>
        </p:txBody>
      </p:sp>
      <p:sp>
        <p:nvSpPr>
          <p:cNvPr id="14" name="Dian numeron paikkamerkki 13">
            <a:extLst>
              <a:ext uri="{FF2B5EF4-FFF2-40B4-BE49-F238E27FC236}">
                <a16:creationId xmlns:a16="http://schemas.microsoft.com/office/drawing/2014/main" id="{C5E76107-D17F-094C-9243-ED00A769A377}"/>
              </a:ext>
            </a:extLst>
          </p:cNvPr>
          <p:cNvSpPr>
            <a:spLocks noGrp="1"/>
          </p:cNvSpPr>
          <p:nvPr>
            <p:ph type="sldNum" sz="quarter" idx="17"/>
          </p:nvPr>
        </p:nvSpPr>
        <p:spPr/>
        <p:txBody>
          <a:bodyPr/>
          <a:lstStyle/>
          <a:p>
            <a:fld id="{799663BE-0A7D-4715-8D39-0EC59974DD85}" type="slidenum">
              <a:rPr lang="fi-FI" smtClean="0"/>
              <a:pPr/>
              <a:t>‹#›</a:t>
            </a:fld>
            <a:endParaRPr lang="fi-FI"/>
          </a:p>
        </p:txBody>
      </p:sp>
      <p:sp>
        <p:nvSpPr>
          <p:cNvPr id="15" name="Alatunnisteen paikkamerkki 14">
            <a:extLst>
              <a:ext uri="{FF2B5EF4-FFF2-40B4-BE49-F238E27FC236}">
                <a16:creationId xmlns:a16="http://schemas.microsoft.com/office/drawing/2014/main" id="{5DF103A3-8107-494D-B7CB-E30CD2B5739D}"/>
              </a:ext>
            </a:extLst>
          </p:cNvPr>
          <p:cNvSpPr>
            <a:spLocks noGrp="1"/>
          </p:cNvSpPr>
          <p:nvPr>
            <p:ph type="ftr" sz="quarter" idx="18"/>
          </p:nvPr>
        </p:nvSpPr>
        <p:spPr/>
        <p:txBody>
          <a:bodyPr/>
          <a:lstStyle/>
          <a:p>
            <a:r>
              <a:rPr lang="fi-FI"/>
              <a:t>Testitunniste</a:t>
            </a:r>
          </a:p>
        </p:txBody>
      </p:sp>
    </p:spTree>
    <p:extLst>
      <p:ext uri="{BB962C8B-B14F-4D97-AF65-F5344CB8AC3E}">
        <p14:creationId xmlns:p14="http://schemas.microsoft.com/office/powerpoint/2010/main" val="406117818"/>
      </p:ext>
    </p:extLst>
  </p:cSld>
  <p:clrMapOvr>
    <a:masterClrMapping/>
  </p:clrMapOvr>
  <p:extLst>
    <p:ext uri="{DCECCB84-F9BA-43D5-87BE-67443E8EF086}">
      <p15:sldGuideLst xmlns:p15="http://schemas.microsoft.com/office/powerpoint/2012/main">
        <p15:guide id="1" orient="horz" pos="1505">
          <p15:clr>
            <a:srgbClr val="FBAE40"/>
          </p15:clr>
        </p15:guide>
        <p15:guide id="2" orient="horz" pos="55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veä 2">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1" y="578841"/>
            <a:ext cx="10396361" cy="713065"/>
          </a:xfrm>
        </p:spPr>
        <p:txBody>
          <a:bodyPr/>
          <a:lstStyle>
            <a:lvl1pPr>
              <a:defRPr>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fi-FI" noProof="0"/>
          </a:p>
        </p:txBody>
      </p:sp>
      <p:sp>
        <p:nvSpPr>
          <p:cNvPr id="13" name="Sisällön paikkamerkki 11">
            <a:extLst>
              <a:ext uri="{FF2B5EF4-FFF2-40B4-BE49-F238E27FC236}">
                <a16:creationId xmlns:a16="http://schemas.microsoft.com/office/drawing/2014/main" id="{14AAE248-60AD-3D4B-826E-E5F8A337B5CD}"/>
              </a:ext>
            </a:extLst>
          </p:cNvPr>
          <p:cNvSpPr>
            <a:spLocks noGrp="1"/>
          </p:cNvSpPr>
          <p:nvPr>
            <p:ph sz="quarter" idx="14"/>
          </p:nvPr>
        </p:nvSpPr>
        <p:spPr>
          <a:xfrm>
            <a:off x="1558925" y="1592264"/>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8DAF7A71-7831-4713-96E9-FDBFD9651953}" type="datetime1">
              <a:rPr lang="fi-FI" smtClean="0"/>
              <a:t>6.10.2022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Alatunnisteen paikkamerkki 2">
            <a:extLst>
              <a:ext uri="{FF2B5EF4-FFF2-40B4-BE49-F238E27FC236}">
                <a16:creationId xmlns:a16="http://schemas.microsoft.com/office/drawing/2014/main" id="{B804246A-7644-7D40-8694-EDA16E52920B}"/>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3784330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veä 3">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1" y="578841"/>
            <a:ext cx="10396361" cy="713065"/>
          </a:xfrm>
        </p:spPr>
        <p:txBody>
          <a:bodyPr/>
          <a:lstStyle>
            <a:lvl1pPr>
              <a:defRPr>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11">
            <a:extLst>
              <a:ext uri="{FF2B5EF4-FFF2-40B4-BE49-F238E27FC236}">
                <a16:creationId xmlns:a16="http://schemas.microsoft.com/office/drawing/2014/main" id="{DAAF7EA2-DD0A-684A-B602-1948988820ED}"/>
              </a:ext>
            </a:extLst>
          </p:cNvPr>
          <p:cNvSpPr>
            <a:spLocks noGrp="1"/>
          </p:cNvSpPr>
          <p:nvPr>
            <p:ph sz="quarter" idx="14"/>
          </p:nvPr>
        </p:nvSpPr>
        <p:spPr>
          <a:xfrm>
            <a:off x="1558925" y="1592264"/>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AA623FA0-75C5-4D6C-9F6E-0FCF965D44E4}" type="datetime1">
              <a:rPr lang="fi-FI" smtClean="0"/>
              <a:t>6.10.2022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Alatunnisteen paikkamerkki 2">
            <a:extLst>
              <a:ext uri="{FF2B5EF4-FFF2-40B4-BE49-F238E27FC236}">
                <a16:creationId xmlns:a16="http://schemas.microsoft.com/office/drawing/2014/main" id="{36B20213-50D5-3442-8778-DB7CC1B4C362}"/>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133735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veä 4">
    <p:bg>
      <p:bgPr>
        <a:solidFill>
          <a:srgbClr val="BCBDC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1" y="578841"/>
            <a:ext cx="10396361" cy="713065"/>
          </a:xfrm>
        </p:spPr>
        <p:txBody>
          <a:bodyPr/>
          <a:lstStyle>
            <a:lvl1pPr>
              <a:defRPr>
                <a:solidFill>
                  <a:schemeClr val="tx1"/>
                </a:solidFill>
              </a:defRPr>
            </a:lvl1pPr>
          </a:lstStyle>
          <a:p>
            <a:r>
              <a:rPr lang="fi-FI"/>
              <a:t>Muokkaa ots. perustyyl. napsautt.</a:t>
            </a:r>
          </a:p>
        </p:txBody>
      </p:sp>
      <p:sp>
        <p:nvSpPr>
          <p:cNvPr id="12" name="Sisällön paikkamerkki 11">
            <a:extLst>
              <a:ext uri="{FF2B5EF4-FFF2-40B4-BE49-F238E27FC236}">
                <a16:creationId xmlns:a16="http://schemas.microsoft.com/office/drawing/2014/main" id="{DAAF7EA2-DD0A-684A-B602-1948988820ED}"/>
              </a:ext>
            </a:extLst>
          </p:cNvPr>
          <p:cNvSpPr>
            <a:spLocks noGrp="1"/>
          </p:cNvSpPr>
          <p:nvPr>
            <p:ph sz="quarter" idx="14"/>
          </p:nvPr>
        </p:nvSpPr>
        <p:spPr>
          <a:xfrm>
            <a:off x="1558925" y="1592264"/>
            <a:ext cx="10288588" cy="42846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33721B82-2756-48A5-B747-626E4B8652A3}" type="datetime1">
              <a:rPr lang="fi-FI" smtClean="0"/>
              <a:t>6.10.2022</a:t>
            </a:fld>
            <a:endParaRPr lang="fi-FI"/>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799663BE-0A7D-4715-8D39-0EC59974DD85}" type="slidenum">
              <a:rPr lang="fi-FI" smtClean="0"/>
              <a:pPr/>
              <a:t>‹#›</a:t>
            </a:fld>
            <a:endParaRPr lang="fi-FI"/>
          </a:p>
        </p:txBody>
      </p:sp>
      <p:grpSp>
        <p:nvGrpSpPr>
          <p:cNvPr id="15" name="Logo">
            <a:extLst>
              <a:ext uri="{C183D7F6-B498-43B3-948B-1728B52AA6E4}">
                <adec:decorative xmlns:adec="http://schemas.microsoft.com/office/drawing/2017/decorative" val="1"/>
              </a:ext>
            </a:extLst>
          </p:cNvPr>
          <p:cNvGrpSpPr/>
          <p:nvPr userDrawn="1"/>
        </p:nvGrpSpPr>
        <p:grpSpPr bwMode="black">
          <a:xfrm>
            <a:off x="575053" y="529410"/>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3" name="Alatunnisteen paikkamerkki 2">
            <a:extLst>
              <a:ext uri="{FF2B5EF4-FFF2-40B4-BE49-F238E27FC236}">
                <a16:creationId xmlns:a16="http://schemas.microsoft.com/office/drawing/2014/main" id="{0FF67B85-120B-7E44-AE13-E141FF0A3F1E}"/>
              </a:ext>
            </a:extLst>
          </p:cNvPr>
          <p:cNvSpPr>
            <a:spLocks noGrp="1"/>
          </p:cNvSpPr>
          <p:nvPr>
            <p:ph type="ftr" sz="quarter" idx="15"/>
          </p:nvPr>
        </p:nvSpPr>
        <p:spPr/>
        <p:txBody>
          <a:bodyPr/>
          <a:lstStyle/>
          <a:p>
            <a:r>
              <a:rPr lang="fi-FI"/>
              <a:t>Testitunniste</a:t>
            </a:r>
          </a:p>
        </p:txBody>
      </p:sp>
    </p:spTree>
    <p:extLst>
      <p:ext uri="{BB962C8B-B14F-4D97-AF65-F5344CB8AC3E}">
        <p14:creationId xmlns:p14="http://schemas.microsoft.com/office/powerpoint/2010/main" val="3580172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laatik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1055" y="389106"/>
            <a:ext cx="10282137" cy="1332690"/>
          </a:xfrm>
        </p:spPr>
        <p:txBody>
          <a:bodyPr/>
          <a:lstStyle>
            <a:lvl1pPr algn="l">
              <a:defRPr>
                <a:solidFill>
                  <a:schemeClr val="tx2"/>
                </a:solidFill>
              </a:defRPr>
            </a:lvl1pPr>
          </a:lstStyle>
          <a:p>
            <a:r>
              <a:rPr lang="fi-FI" noProof="0"/>
              <a:t>Lisää otsikko</a:t>
            </a:r>
          </a:p>
        </p:txBody>
      </p:sp>
      <p:sp>
        <p:nvSpPr>
          <p:cNvPr id="9" name="Text Placeholder 8"/>
          <p:cNvSpPr>
            <a:spLocks noGrp="1"/>
          </p:cNvSpPr>
          <p:nvPr>
            <p:ph type="body" sz="quarter" idx="13" hasCustomPrompt="1"/>
          </p:nvPr>
        </p:nvSpPr>
        <p:spPr>
          <a:xfrm>
            <a:off x="508001" y="1722438"/>
            <a:ext cx="2117725" cy="4425104"/>
          </a:xfrm>
          <a:solidFill>
            <a:srgbClr val="39B54A"/>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1" name="Text Placeholder 10"/>
          <p:cNvSpPr>
            <a:spLocks noGrp="1"/>
          </p:cNvSpPr>
          <p:nvPr>
            <p:ph type="body" sz="quarter" idx="14" hasCustomPrompt="1"/>
          </p:nvPr>
        </p:nvSpPr>
        <p:spPr>
          <a:xfrm>
            <a:off x="508000" y="3949431"/>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2" name="Text Placeholder 8"/>
          <p:cNvSpPr>
            <a:spLocks noGrp="1"/>
          </p:cNvSpPr>
          <p:nvPr>
            <p:ph type="body" sz="quarter" idx="15" hasCustomPrompt="1"/>
          </p:nvPr>
        </p:nvSpPr>
        <p:spPr>
          <a:xfrm>
            <a:off x="2764818" y="1722438"/>
            <a:ext cx="2117725" cy="4425104"/>
          </a:xfrm>
          <a:solidFill>
            <a:srgbClr val="00AEEF"/>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3" name="Text Placeholder 10"/>
          <p:cNvSpPr>
            <a:spLocks noGrp="1"/>
          </p:cNvSpPr>
          <p:nvPr>
            <p:ph type="body" sz="quarter" idx="16" hasCustomPrompt="1"/>
          </p:nvPr>
        </p:nvSpPr>
        <p:spPr>
          <a:xfrm>
            <a:off x="2764818" y="3949431"/>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4" name="Text Placeholder 8"/>
          <p:cNvSpPr>
            <a:spLocks noGrp="1"/>
          </p:cNvSpPr>
          <p:nvPr>
            <p:ph type="body" sz="quarter" idx="17" hasCustomPrompt="1"/>
          </p:nvPr>
        </p:nvSpPr>
        <p:spPr>
          <a:xfrm>
            <a:off x="5021635" y="1722438"/>
            <a:ext cx="2117725" cy="4425104"/>
          </a:xfrm>
          <a:solidFill>
            <a:srgbClr val="FF94A7"/>
          </a:solidFill>
        </p:spPr>
        <p:txBody>
          <a:bodyPr lIns="144000" tIns="360000"/>
          <a:lstStyle>
            <a:lvl1pPr marL="0" indent="0">
              <a:lnSpc>
                <a:spcPct val="100000"/>
              </a:lnSpc>
              <a:buNone/>
              <a:defRPr b="0">
                <a:solidFill>
                  <a:schemeClr val="tx1"/>
                </a:solidFill>
                <a:latin typeface="+mj-lt"/>
              </a:defRPr>
            </a:lvl1pPr>
          </a:lstStyle>
          <a:p>
            <a:pPr lvl="0"/>
            <a:r>
              <a:rPr lang="fi-FI"/>
              <a:t>Muokkaa tekstiä</a:t>
            </a:r>
          </a:p>
        </p:txBody>
      </p:sp>
      <p:sp>
        <p:nvSpPr>
          <p:cNvPr id="15" name="Text Placeholder 10"/>
          <p:cNvSpPr>
            <a:spLocks noGrp="1"/>
          </p:cNvSpPr>
          <p:nvPr>
            <p:ph type="body" sz="quarter" idx="18" hasCustomPrompt="1"/>
          </p:nvPr>
        </p:nvSpPr>
        <p:spPr>
          <a:xfrm>
            <a:off x="5021635" y="3949431"/>
            <a:ext cx="2098675" cy="1838595"/>
          </a:xfrm>
        </p:spPr>
        <p:txBody>
          <a:bodyPr lIns="144000"/>
          <a:lstStyle>
            <a:lvl1pPr marL="0" indent="0">
              <a:lnSpc>
                <a:spcPct val="100000"/>
              </a:lnSpc>
              <a:buNone/>
              <a:defRPr sz="1800">
                <a:solidFill>
                  <a:schemeClr val="tx1"/>
                </a:solidFill>
              </a:defRPr>
            </a:lvl1pPr>
          </a:lstStyle>
          <a:p>
            <a:pPr lvl="0"/>
            <a:r>
              <a:rPr lang="fi-FI"/>
              <a:t>Muokkaa tekstiä</a:t>
            </a:r>
          </a:p>
        </p:txBody>
      </p:sp>
      <p:sp>
        <p:nvSpPr>
          <p:cNvPr id="16" name="Text Placeholder 8"/>
          <p:cNvSpPr>
            <a:spLocks noGrp="1"/>
          </p:cNvSpPr>
          <p:nvPr>
            <p:ph type="body" sz="quarter" idx="19" hasCustomPrompt="1"/>
          </p:nvPr>
        </p:nvSpPr>
        <p:spPr>
          <a:xfrm>
            <a:off x="7307636" y="1722438"/>
            <a:ext cx="2117725" cy="4425104"/>
          </a:xfrm>
          <a:solidFill>
            <a:srgbClr val="662D91"/>
          </a:solidFill>
        </p:spPr>
        <p:txBody>
          <a:bodyPr lIns="144000" tIns="360000"/>
          <a:lstStyle>
            <a:lvl1pPr marL="0" indent="0">
              <a:lnSpc>
                <a:spcPct val="100000"/>
              </a:lnSpc>
              <a:buNone/>
              <a:defRPr b="0">
                <a:solidFill>
                  <a:srgbClr val="FFFFFF"/>
                </a:solidFill>
                <a:latin typeface="+mj-lt"/>
              </a:defRPr>
            </a:lvl1pPr>
          </a:lstStyle>
          <a:p>
            <a:pPr lvl="0"/>
            <a:r>
              <a:rPr lang="fi-FI"/>
              <a:t>Muokkaa tekstiä</a:t>
            </a:r>
          </a:p>
        </p:txBody>
      </p:sp>
      <p:sp>
        <p:nvSpPr>
          <p:cNvPr id="17" name="Text Placeholder 10"/>
          <p:cNvSpPr>
            <a:spLocks noGrp="1"/>
          </p:cNvSpPr>
          <p:nvPr>
            <p:ph type="body" sz="quarter" idx="20" hasCustomPrompt="1"/>
          </p:nvPr>
        </p:nvSpPr>
        <p:spPr>
          <a:xfrm>
            <a:off x="7307636" y="3949431"/>
            <a:ext cx="2098675" cy="1838595"/>
          </a:xfrm>
        </p:spPr>
        <p:txBody>
          <a:bodyPr lIns="144000"/>
          <a:lstStyle>
            <a:lvl1pPr marL="0" indent="0">
              <a:lnSpc>
                <a:spcPct val="100000"/>
              </a:lnSpc>
              <a:buNone/>
              <a:defRPr sz="1800">
                <a:solidFill>
                  <a:srgbClr val="FFFFFF"/>
                </a:solidFill>
              </a:defRPr>
            </a:lvl1pPr>
          </a:lstStyle>
          <a:p>
            <a:pPr lvl="0"/>
            <a:r>
              <a:rPr lang="fi-FI"/>
              <a:t>Muokkaa tekstiä</a:t>
            </a:r>
          </a:p>
        </p:txBody>
      </p:sp>
      <p:sp>
        <p:nvSpPr>
          <p:cNvPr id="18" name="Text Placeholder 8"/>
          <p:cNvSpPr>
            <a:spLocks noGrp="1"/>
          </p:cNvSpPr>
          <p:nvPr>
            <p:ph type="body" sz="quarter" idx="21" hasCustomPrompt="1"/>
          </p:nvPr>
        </p:nvSpPr>
        <p:spPr>
          <a:xfrm>
            <a:off x="9574181" y="1722438"/>
            <a:ext cx="2117725" cy="4425104"/>
          </a:xfrm>
          <a:solidFill>
            <a:srgbClr val="23408F"/>
          </a:solidFill>
        </p:spPr>
        <p:txBody>
          <a:bodyPr lIns="144000" tIns="360000"/>
          <a:lstStyle>
            <a:lvl1pPr marL="0" indent="0">
              <a:lnSpc>
                <a:spcPct val="100000"/>
              </a:lnSpc>
              <a:buNone/>
              <a:defRPr b="0">
                <a:solidFill>
                  <a:srgbClr val="FFFFFF"/>
                </a:solidFill>
                <a:latin typeface="+mj-lt"/>
              </a:defRPr>
            </a:lvl1pPr>
          </a:lstStyle>
          <a:p>
            <a:pPr lvl="0"/>
            <a:r>
              <a:rPr lang="fi-FI"/>
              <a:t>Muokkaa tekstiä</a:t>
            </a:r>
          </a:p>
        </p:txBody>
      </p:sp>
      <p:sp>
        <p:nvSpPr>
          <p:cNvPr id="19" name="Text Placeholder 10"/>
          <p:cNvSpPr>
            <a:spLocks noGrp="1"/>
          </p:cNvSpPr>
          <p:nvPr>
            <p:ph type="body" sz="quarter" idx="22" hasCustomPrompt="1"/>
          </p:nvPr>
        </p:nvSpPr>
        <p:spPr>
          <a:xfrm>
            <a:off x="9574181" y="3949431"/>
            <a:ext cx="2098675" cy="1838595"/>
          </a:xfrm>
        </p:spPr>
        <p:txBody>
          <a:bodyPr lIns="144000"/>
          <a:lstStyle>
            <a:lvl1pPr marL="0" indent="0">
              <a:lnSpc>
                <a:spcPct val="100000"/>
              </a:lnSpc>
              <a:buNone/>
              <a:defRPr sz="1800">
                <a:solidFill>
                  <a:srgbClr val="FFFFFF"/>
                </a:solidFill>
              </a:defRPr>
            </a:lvl1pPr>
          </a:lstStyle>
          <a:p>
            <a:pPr lvl="0"/>
            <a:r>
              <a:rPr lang="fi-FI"/>
              <a:t>Muokkaa tekstiä</a:t>
            </a:r>
          </a:p>
        </p:txBody>
      </p:sp>
      <p:grpSp>
        <p:nvGrpSpPr>
          <p:cNvPr id="3" name="Logo"/>
          <p:cNvGrpSpPr/>
          <p:nvPr userDrawn="1"/>
        </p:nvGrpSpPr>
        <p:grpSpPr>
          <a:xfrm>
            <a:off x="575053" y="529410"/>
            <a:ext cx="446731" cy="634281"/>
            <a:chOff x="575052" y="529409"/>
            <a:chExt cx="446731" cy="634281"/>
          </a:xfrm>
        </p:grpSpPr>
        <p:sp>
          <p:nvSpPr>
            <p:cNvPr id="2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F0"/>
            </a:solidFill>
            <a:ln>
              <a:noFill/>
            </a:ln>
          </p:spPr>
          <p:txBody>
            <a:bodyPr vert="horz" wrap="square" lIns="91440" tIns="45720" rIns="91440" bIns="45720" numCol="1" anchor="t" anchorCtr="0" compatLnSpc="1">
              <a:prstTxWarp prst="textNoShape">
                <a:avLst/>
              </a:prstTxWarp>
            </a:bodyPr>
            <a:lstStyle/>
            <a:p>
              <a:endParaRPr lang="fi-FI" sz="2700"/>
            </a:p>
          </p:txBody>
        </p:sp>
        <p:sp>
          <p:nvSpPr>
            <p:cNvPr id="27"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8"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29"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
        <p:nvSpPr>
          <p:cNvPr id="7" name="Päivämäärän paikkamerkki 6">
            <a:extLst>
              <a:ext uri="{FF2B5EF4-FFF2-40B4-BE49-F238E27FC236}">
                <a16:creationId xmlns:a16="http://schemas.microsoft.com/office/drawing/2014/main" id="{B7D64013-E967-1E42-BBB7-40206306A856}"/>
              </a:ext>
            </a:extLst>
          </p:cNvPr>
          <p:cNvSpPr>
            <a:spLocks noGrp="1"/>
          </p:cNvSpPr>
          <p:nvPr userDrawn="1">
            <p:ph type="dt" sz="half" idx="23"/>
          </p:nvPr>
        </p:nvSpPr>
        <p:spPr/>
        <p:txBody>
          <a:bodyPr/>
          <a:lstStyle/>
          <a:p>
            <a:fld id="{D8696E56-C0F3-47A8-B025-7425D5889769}" type="datetime1">
              <a:rPr lang="fi-FI" smtClean="0"/>
              <a:t>6.10.2022</a:t>
            </a:fld>
            <a:endParaRPr lang="fi-FI"/>
          </a:p>
        </p:txBody>
      </p:sp>
      <p:sp>
        <p:nvSpPr>
          <p:cNvPr id="10" name="Dian numeron paikkamerkki 9">
            <a:extLst>
              <a:ext uri="{FF2B5EF4-FFF2-40B4-BE49-F238E27FC236}">
                <a16:creationId xmlns:a16="http://schemas.microsoft.com/office/drawing/2014/main" id="{3603DA4F-FE9B-C842-A1EF-0456D3B7037D}"/>
              </a:ext>
            </a:extLst>
          </p:cNvPr>
          <p:cNvSpPr>
            <a:spLocks noGrp="1"/>
          </p:cNvSpPr>
          <p:nvPr userDrawn="1">
            <p:ph type="sldNum" sz="quarter" idx="25"/>
          </p:nvPr>
        </p:nvSpPr>
        <p:spPr/>
        <p:txBody>
          <a:bodyPr/>
          <a:lstStyle/>
          <a:p>
            <a:fld id="{799663BE-0A7D-4715-8D39-0EC59974DD85}" type="slidenum">
              <a:rPr lang="fi-FI" smtClean="0"/>
              <a:pPr/>
              <a:t>‹#›</a:t>
            </a:fld>
            <a:endParaRPr lang="fi-FI"/>
          </a:p>
        </p:txBody>
      </p:sp>
      <p:sp>
        <p:nvSpPr>
          <p:cNvPr id="20" name="Alatunnisteen paikkamerkki 19">
            <a:extLst>
              <a:ext uri="{FF2B5EF4-FFF2-40B4-BE49-F238E27FC236}">
                <a16:creationId xmlns:a16="http://schemas.microsoft.com/office/drawing/2014/main" id="{07E21E84-4456-FA44-A33B-6414DF847E13}"/>
              </a:ext>
            </a:extLst>
          </p:cNvPr>
          <p:cNvSpPr>
            <a:spLocks noGrp="1"/>
          </p:cNvSpPr>
          <p:nvPr userDrawn="1">
            <p:ph type="ftr" sz="quarter" idx="26"/>
          </p:nvPr>
        </p:nvSpPr>
        <p:spPr/>
        <p:txBody>
          <a:bodyPr/>
          <a:lstStyle/>
          <a:p>
            <a:r>
              <a:rPr lang="fi-FI"/>
              <a:t>Testitunniste</a:t>
            </a:r>
          </a:p>
        </p:txBody>
      </p:sp>
    </p:spTree>
    <p:extLst>
      <p:ext uri="{BB962C8B-B14F-4D97-AF65-F5344CB8AC3E}">
        <p14:creationId xmlns:p14="http://schemas.microsoft.com/office/powerpoint/2010/main" val="1453542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Yksikköesittely">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2780849C-806A-CC42-A9A0-463EC3670AF4}"/>
              </a:ext>
            </a:extLst>
          </p:cNvPr>
          <p:cNvSpPr>
            <a:spLocks noGrp="1"/>
          </p:cNvSpPr>
          <p:nvPr>
            <p:ph type="title" hasCustomPrompt="1"/>
          </p:nvPr>
        </p:nvSpPr>
        <p:spPr>
          <a:xfrm>
            <a:off x="6096001" y="589002"/>
            <a:ext cx="5751512" cy="867930"/>
          </a:xfrm>
        </p:spPr>
        <p:txBody>
          <a:bodyPr rIns="0">
            <a:spAutoFit/>
          </a:bodyPr>
          <a:lstStyle>
            <a:lvl1pPr>
              <a:defRPr sz="2800">
                <a:solidFill>
                  <a:schemeClr val="tx2"/>
                </a:solidFill>
              </a:defRPr>
            </a:lvl1pPr>
          </a:lstStyle>
          <a:p>
            <a:r>
              <a:rPr lang="fi-FI"/>
              <a:t>Otsikko jatkuu. Sama otsikko 1/2</a:t>
            </a:r>
            <a:br>
              <a:rPr lang="fi-FI"/>
            </a:br>
            <a:r>
              <a:rPr lang="fi-FI"/>
              <a:t>Otsikko jatkuu. Sama otsikko 2/2</a:t>
            </a:r>
            <a:endParaRPr lang="en-GB"/>
          </a:p>
        </p:txBody>
      </p:sp>
      <p:sp>
        <p:nvSpPr>
          <p:cNvPr id="17" name="Sisällön paikkamerkki 2">
            <a:extLst>
              <a:ext uri="{FF2B5EF4-FFF2-40B4-BE49-F238E27FC236}">
                <a16:creationId xmlns:a16="http://schemas.microsoft.com/office/drawing/2014/main" id="{40603D6F-D404-8440-B774-89DD6C38739D}"/>
              </a:ext>
            </a:extLst>
          </p:cNvPr>
          <p:cNvSpPr>
            <a:spLocks noGrp="1"/>
          </p:cNvSpPr>
          <p:nvPr>
            <p:ph idx="1"/>
          </p:nvPr>
        </p:nvSpPr>
        <p:spPr>
          <a:xfrm>
            <a:off x="6096000" y="1544320"/>
            <a:ext cx="5751512" cy="4772072"/>
          </a:xfrm>
        </p:spPr>
        <p:txBody>
          <a:bodyPr/>
          <a:lstStyle>
            <a:lvl1pPr>
              <a:defRPr>
                <a:solidFill>
                  <a:srgbClr val="23408F"/>
                </a:solidFill>
              </a:defRPr>
            </a:lvl1pPr>
            <a:lvl2pPr marL="360381" indent="-360381">
              <a:buFont typeface="Verdana" panose="020B0604030504040204" pitchFamily="34" charset="0"/>
              <a:buChar char="-"/>
              <a:defRPr>
                <a:solidFill>
                  <a:srgbClr val="23408F"/>
                </a:solidFill>
              </a:defRPr>
            </a:lvl2pPr>
            <a:lvl3pPr marL="720761" indent="-360381">
              <a:buFont typeface="Verdana" panose="020B0604030504040204" pitchFamily="34" charset="0"/>
              <a:buChar char="-"/>
              <a:defRPr>
                <a:solidFill>
                  <a:srgbClr val="23408F"/>
                </a:solidFill>
              </a:defRPr>
            </a:lvl3pPr>
            <a:lvl4pPr marL="1073204" indent="-352443">
              <a:buFont typeface="Verdana" panose="020B0604030504040204" pitchFamily="34" charset="0"/>
              <a:buChar char="-"/>
              <a:defRPr>
                <a:solidFill>
                  <a:srgbClr val="23408F"/>
                </a:solidFill>
              </a:defRPr>
            </a:lvl4pPr>
            <a:lvl5pPr marL="1435172" indent="-361968">
              <a:buFont typeface="Verdana" panose="020B0604030504040204" pitchFamily="34" charset="0"/>
              <a:buChar char="-"/>
              <a:defRPr>
                <a:solidFill>
                  <a:srgbClr val="23408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Kuvan paikkamerkki 3">
            <a:extLst>
              <a:ext uri="{FF2B5EF4-FFF2-40B4-BE49-F238E27FC236}">
                <a16:creationId xmlns:a16="http://schemas.microsoft.com/office/drawing/2014/main" id="{D40FC309-8CED-7C49-B3E7-FC7BB52653A1}"/>
              </a:ext>
            </a:extLst>
          </p:cNvPr>
          <p:cNvSpPr>
            <a:spLocks noGrp="1"/>
          </p:cNvSpPr>
          <p:nvPr>
            <p:ph type="pic" sz="quarter" idx="17" hasCustomPrompt="1"/>
          </p:nvPr>
        </p:nvSpPr>
        <p:spPr>
          <a:xfrm>
            <a:off x="865240" y="589002"/>
            <a:ext cx="4884854" cy="5727662"/>
          </a:xfrm>
          <a:noFill/>
        </p:spPr>
        <p:txBody>
          <a:bodyPr/>
          <a:lstStyle/>
          <a:p>
            <a:r>
              <a:rPr lang="fi-FI"/>
              <a:t>Lisää yksikkölogo</a:t>
            </a:r>
          </a:p>
        </p:txBody>
      </p:sp>
      <p:sp>
        <p:nvSpPr>
          <p:cNvPr id="3" name="Päivämäärän paikkamerkki 2">
            <a:extLst>
              <a:ext uri="{FF2B5EF4-FFF2-40B4-BE49-F238E27FC236}">
                <a16:creationId xmlns:a16="http://schemas.microsoft.com/office/drawing/2014/main" id="{01DEF175-8EDD-264E-85D5-C9085A707DB3}"/>
              </a:ext>
            </a:extLst>
          </p:cNvPr>
          <p:cNvSpPr>
            <a:spLocks noGrp="1"/>
          </p:cNvSpPr>
          <p:nvPr>
            <p:ph type="dt" sz="half" idx="14"/>
          </p:nvPr>
        </p:nvSpPr>
        <p:spPr/>
        <p:txBody>
          <a:bodyPr/>
          <a:lstStyle/>
          <a:p>
            <a:fld id="{0074D0D7-89CC-4336-A4BE-BFBB903894EF}" type="datetime1">
              <a:rPr lang="fi-FI" smtClean="0"/>
              <a:t>6.10.2022</a:t>
            </a:fld>
            <a:endParaRPr lang="fi-FI"/>
          </a:p>
        </p:txBody>
      </p:sp>
      <p:sp>
        <p:nvSpPr>
          <p:cNvPr id="5" name="Alatunnisteen paikkamerkki 4">
            <a:extLst>
              <a:ext uri="{FF2B5EF4-FFF2-40B4-BE49-F238E27FC236}">
                <a16:creationId xmlns:a16="http://schemas.microsoft.com/office/drawing/2014/main" id="{AA517C00-FC64-9A4E-A9D4-B0070A409076}"/>
              </a:ext>
            </a:extLst>
          </p:cNvPr>
          <p:cNvSpPr>
            <a:spLocks noGrp="1"/>
          </p:cNvSpPr>
          <p:nvPr>
            <p:ph type="ftr" sz="quarter" idx="15"/>
          </p:nvPr>
        </p:nvSpPr>
        <p:spPr/>
        <p:txBody>
          <a:bodyPr/>
          <a:lstStyle/>
          <a:p>
            <a:r>
              <a:rPr lang="fi-FI"/>
              <a:t>Testitunniste</a:t>
            </a:r>
          </a:p>
        </p:txBody>
      </p:sp>
      <p:sp>
        <p:nvSpPr>
          <p:cNvPr id="7" name="Dian numeron paikkamerkki 6">
            <a:extLst>
              <a:ext uri="{FF2B5EF4-FFF2-40B4-BE49-F238E27FC236}">
                <a16:creationId xmlns:a16="http://schemas.microsoft.com/office/drawing/2014/main" id="{26E43F4A-F932-6140-A5D5-5E1EC70A2CF4}"/>
              </a:ext>
            </a:extLst>
          </p:cNvPr>
          <p:cNvSpPr>
            <a:spLocks noGrp="1"/>
          </p:cNvSpPr>
          <p:nvPr>
            <p:ph type="sldNum" sz="quarter" idx="16"/>
          </p:nvPr>
        </p:nvSpPr>
        <p:spPr/>
        <p:txBody>
          <a:bodyPr/>
          <a:lstStyle/>
          <a:p>
            <a:fld id="{799663BE-0A7D-4715-8D39-0EC59974DD85}" type="slidenum">
              <a:rPr lang="fi-FI" smtClean="0"/>
              <a:pPr/>
              <a:t>‹#›</a:t>
            </a:fld>
            <a:endParaRPr lang="fi-FI"/>
          </a:p>
        </p:txBody>
      </p:sp>
    </p:spTree>
    <p:extLst>
      <p:ext uri="{BB962C8B-B14F-4D97-AF65-F5344CB8AC3E}">
        <p14:creationId xmlns:p14="http://schemas.microsoft.com/office/powerpoint/2010/main" val="2036212016"/>
      </p:ext>
    </p:extLst>
  </p:cSld>
  <p:clrMapOvr>
    <a:masterClrMapping/>
  </p:clrMapOvr>
  <p:extLst>
    <p:ext uri="{DCECCB84-F9BA-43D5-87BE-67443E8EF086}">
      <p15:sldGuideLst xmlns:p15="http://schemas.microsoft.com/office/powerpoint/2012/main">
        <p15:guide id="1" pos="3549">
          <p15:clr>
            <a:srgbClr val="FBAE40"/>
          </p15:clr>
        </p15:guide>
        <p15:guide id="2" orient="horz" pos="552">
          <p15:clr>
            <a:srgbClr val="FBAE40"/>
          </p15:clr>
        </p15:guide>
        <p15:guide id="3" orient="horz" pos="596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1">
    <p:spTree>
      <p:nvGrpSpPr>
        <p:cNvPr id="1" name=""/>
        <p:cNvGrpSpPr/>
        <p:nvPr/>
      </p:nvGrpSpPr>
      <p:grpSpPr>
        <a:xfrm>
          <a:off x="0" y="0"/>
          <a:ext cx="0" cy="0"/>
          <a:chOff x="0" y="0"/>
          <a:chExt cx="0" cy="0"/>
        </a:xfrm>
      </p:grpSpPr>
      <p:grpSp>
        <p:nvGrpSpPr>
          <p:cNvPr id="48" name="Logo" descr="Oulun yliopiston logo">
            <a:extLst>
              <a:ext uri="{C183D7F6-B498-43B3-948B-1728B52AA6E4}">
                <adec:decorative xmlns:adec="http://schemas.microsoft.com/office/drawing/2017/decorative" val="0"/>
              </a:ext>
            </a:extLst>
          </p:cNvPr>
          <p:cNvGrpSpPr/>
          <p:nvPr userDrawn="1"/>
        </p:nvGrpSpPr>
        <p:grpSpPr bwMode="black">
          <a:xfrm>
            <a:off x="4463855" y="734642"/>
            <a:ext cx="3243719" cy="5266907"/>
            <a:chOff x="4463854" y="734641"/>
            <a:chExt cx="3243719" cy="5266907"/>
          </a:xfrm>
          <a:solidFill>
            <a:srgbClr val="23408E"/>
          </a:solidFill>
        </p:grpSpPr>
        <p:sp>
          <p:nvSpPr>
            <p:cNvPr id="4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6" name="Rectangle 9"/>
            <p:cNvSpPr>
              <a:spLocks noChangeArrowheads="1"/>
            </p:cNvSpPr>
            <p:nvPr userDrawn="1"/>
          </p:nvSpPr>
          <p:spPr bwMode="black">
            <a:xfrm>
              <a:off x="5326411"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59" name="Rectangle 12"/>
            <p:cNvSpPr>
              <a:spLocks noChangeArrowheads="1"/>
            </p:cNvSpPr>
            <p:nvPr userDrawn="1"/>
          </p:nvSpPr>
          <p:spPr bwMode="black">
            <a:xfrm>
              <a:off x="6365887"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6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607768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01AEEF"/>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5" y="734642"/>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10879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4BBCA9"/>
        </a:solidFill>
        <a:effectLst/>
      </p:bgPr>
    </p:bg>
    <p:spTree>
      <p:nvGrpSpPr>
        <p:cNvPr id="1" name=""/>
        <p:cNvGrpSpPr/>
        <p:nvPr/>
      </p:nvGrpSpPr>
      <p:grpSpPr>
        <a:xfrm>
          <a:off x="0" y="0"/>
          <a:ext cx="0" cy="0"/>
          <a:chOff x="0" y="0"/>
          <a:chExt cx="0" cy="0"/>
        </a:xfrm>
      </p:grpSpPr>
      <p:grpSp>
        <p:nvGrpSpPr>
          <p:cNvPr id="28" name="Logo" descr="Oulun yliopiston logo"/>
          <p:cNvGrpSpPr/>
          <p:nvPr userDrawn="1"/>
        </p:nvGrpSpPr>
        <p:grpSpPr bwMode="black">
          <a:xfrm>
            <a:off x="4463855" y="734642"/>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700"/>
            </a:p>
          </p:txBody>
        </p:sp>
      </p:grpSp>
    </p:spTree>
    <p:extLst>
      <p:ext uri="{BB962C8B-B14F-4D97-AF65-F5344CB8AC3E}">
        <p14:creationId xmlns:p14="http://schemas.microsoft.com/office/powerpoint/2010/main" val="121710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951B-DA0F-468F-BEEA-D01BFA0CF55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3D17226-1C03-4C3B-9B61-E141E289CA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0A7C32E-8624-4D7C-98BB-71E058AD7B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57BB78EF-33FA-4895-AC52-8358E64DE63A}"/>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6" name="Footer Placeholder 5">
            <a:extLst>
              <a:ext uri="{FF2B5EF4-FFF2-40B4-BE49-F238E27FC236}">
                <a16:creationId xmlns:a16="http://schemas.microsoft.com/office/drawing/2014/main" id="{BB6CCA49-94B2-41D3-BF6A-B9E585505F1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6841501-5F69-4667-9609-107EDE7ACECE}"/>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474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F099-4B10-4872-94C5-B9841C5ACF40}"/>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2422F906-86FB-4CA9-9B43-127756F3C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E772B-A061-409E-9ED6-196A75E5BD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9C6AD8-C925-49D4-8249-D7412F0A3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E9100-AF52-415B-8EA2-752991806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C8DF491B-A2F3-40F9-BE28-B3C34A42AAE0}"/>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8" name="Footer Placeholder 7">
            <a:extLst>
              <a:ext uri="{FF2B5EF4-FFF2-40B4-BE49-F238E27FC236}">
                <a16:creationId xmlns:a16="http://schemas.microsoft.com/office/drawing/2014/main" id="{6C8A38CC-EC3A-4ADE-9F93-93E2F3E2AE62}"/>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E1640C4-260B-464F-8620-EB42205DC307}"/>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335160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C22C-A03A-413D-B254-7E7982BABFFF}"/>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DFFD571E-55E0-4C3F-8FCC-E8C3792429D3}"/>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4" name="Footer Placeholder 3">
            <a:extLst>
              <a:ext uri="{FF2B5EF4-FFF2-40B4-BE49-F238E27FC236}">
                <a16:creationId xmlns:a16="http://schemas.microsoft.com/office/drawing/2014/main" id="{0431687F-DAB3-4B9E-B633-263FF9A68C25}"/>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A31AB403-8951-4094-8CFD-6A213C016440}"/>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290562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09437-1F73-4384-8073-1D31B9F944B3}"/>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3" name="Footer Placeholder 2">
            <a:extLst>
              <a:ext uri="{FF2B5EF4-FFF2-40B4-BE49-F238E27FC236}">
                <a16:creationId xmlns:a16="http://schemas.microsoft.com/office/drawing/2014/main" id="{C68DC1E2-8A58-4D4C-BE39-E42624E98AB7}"/>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53C6C8C1-E2C4-484C-9687-E9EE158C00EF}"/>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220869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604B-E41C-442B-8F6D-ADE9E4620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B1103133-A0D0-4D46-BFD6-842C89871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6226F2C9-689A-4AF2-8B5E-8CB56C984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73FBA-94E0-478D-97CF-E5E775E52015}"/>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6" name="Footer Placeholder 5">
            <a:extLst>
              <a:ext uri="{FF2B5EF4-FFF2-40B4-BE49-F238E27FC236}">
                <a16:creationId xmlns:a16="http://schemas.microsoft.com/office/drawing/2014/main" id="{B9698B8A-7BB0-4F62-A840-5FC3AAE3FD4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9CC7BF6-4F3D-4098-8544-8110865F0ABA}"/>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9659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127C-E88B-4F50-A462-939666FB8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8AA94A6D-FFF2-4AEC-BBEB-89D1A2E7F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DC3589B9-0749-4B1F-A6ED-E06B421C7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BC7E3-2848-4914-9746-621EBDD79CAD}"/>
              </a:ext>
            </a:extLst>
          </p:cNvPr>
          <p:cNvSpPr>
            <a:spLocks noGrp="1"/>
          </p:cNvSpPr>
          <p:nvPr>
            <p:ph type="dt" sz="half" idx="10"/>
          </p:nvPr>
        </p:nvSpPr>
        <p:spPr/>
        <p:txBody>
          <a:bodyPr/>
          <a:lstStyle/>
          <a:p>
            <a:fld id="{FB04A66F-095A-43DB-9037-C5D5C8B870E9}" type="datetimeFigureOut">
              <a:rPr lang="fi-FI" smtClean="0"/>
              <a:t>6.10.2022</a:t>
            </a:fld>
            <a:endParaRPr lang="fi-FI"/>
          </a:p>
        </p:txBody>
      </p:sp>
      <p:sp>
        <p:nvSpPr>
          <p:cNvPr id="6" name="Footer Placeholder 5">
            <a:extLst>
              <a:ext uri="{FF2B5EF4-FFF2-40B4-BE49-F238E27FC236}">
                <a16:creationId xmlns:a16="http://schemas.microsoft.com/office/drawing/2014/main" id="{8E4E5D3C-977B-4439-B9B9-0AFD82809F6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44F33E9-0453-4CC7-8B1D-362FB1917A0A}"/>
              </a:ext>
            </a:extLst>
          </p:cNvPr>
          <p:cNvSpPr>
            <a:spLocks noGrp="1"/>
          </p:cNvSpPr>
          <p:nvPr>
            <p:ph type="sldNum" sz="quarter" idx="12"/>
          </p:nvPr>
        </p:nvSpPr>
        <p:spPr/>
        <p:txBody>
          <a:bodyPr/>
          <a:lstStyle/>
          <a:p>
            <a:fld id="{338BFF8C-C611-4F3C-A10D-794E3E3F220F}" type="slidenum">
              <a:rPr lang="fi-FI" smtClean="0"/>
              <a:t>‹#›</a:t>
            </a:fld>
            <a:endParaRPr lang="fi-FI"/>
          </a:p>
        </p:txBody>
      </p:sp>
    </p:spTree>
    <p:extLst>
      <p:ext uri="{BB962C8B-B14F-4D97-AF65-F5344CB8AC3E}">
        <p14:creationId xmlns:p14="http://schemas.microsoft.com/office/powerpoint/2010/main" val="72708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EB8E2C-88E8-4996-B1EC-D74880EC7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A5EE52D-1327-4BBF-B108-FF48D0D2F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F18D466-555C-4392-816B-A431D217A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4A66F-095A-43DB-9037-C5D5C8B870E9}" type="datetimeFigureOut">
              <a:rPr lang="fi-FI" smtClean="0"/>
              <a:t>6.10.2022</a:t>
            </a:fld>
            <a:endParaRPr lang="fi-FI"/>
          </a:p>
        </p:txBody>
      </p:sp>
      <p:sp>
        <p:nvSpPr>
          <p:cNvPr id="5" name="Footer Placeholder 4">
            <a:extLst>
              <a:ext uri="{FF2B5EF4-FFF2-40B4-BE49-F238E27FC236}">
                <a16:creationId xmlns:a16="http://schemas.microsoft.com/office/drawing/2014/main" id="{5E82B69B-396B-4D89-AE50-D03E5E6721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47C48257-F3BD-4D13-A238-B24DA265D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BFF8C-C611-4F3C-A10D-794E3E3F220F}" type="slidenum">
              <a:rPr lang="fi-FI" smtClean="0"/>
              <a:t>‹#›</a:t>
            </a:fld>
            <a:endParaRPr lang="fi-FI"/>
          </a:p>
        </p:txBody>
      </p:sp>
    </p:spTree>
    <p:extLst>
      <p:ext uri="{BB962C8B-B14F-4D97-AF65-F5344CB8AC3E}">
        <p14:creationId xmlns:p14="http://schemas.microsoft.com/office/powerpoint/2010/main" val="222027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1"/>
            <a:ext cx="4536900" cy="3565321"/>
          </a:xfrm>
          <a:prstGeom prst="rect">
            <a:avLst/>
          </a:prstGeom>
        </p:spPr>
        <p:txBody>
          <a:bodyPr vert="horz" lIns="91440" tIns="45720" rIns="91440" bIns="45720" rtlCol="0" anchor="t" anchorCtr="0">
            <a:normAutofit/>
          </a:bodyPr>
          <a:lstStyle/>
          <a:p>
            <a:r>
              <a:rPr lang="fi-FI" noProof="0"/>
              <a:t>Otsikko tähän </a:t>
            </a:r>
            <a:br>
              <a:rPr lang="fi-FI" noProof="0"/>
            </a:br>
            <a:r>
              <a:rPr lang="fi-FI" noProof="0"/>
              <a:t>näin lyhyt on</a:t>
            </a:r>
            <a:br>
              <a:rPr lang="fi-FI" noProof="0"/>
            </a:br>
            <a:r>
              <a:rPr lang="fi-FI" noProof="0"/>
              <a:t>aina parempi</a:t>
            </a:r>
          </a:p>
        </p:txBody>
      </p:sp>
      <p:sp>
        <p:nvSpPr>
          <p:cNvPr id="3" name="Tekstin paikkamerkki 2"/>
          <p:cNvSpPr>
            <a:spLocks noGrp="1"/>
          </p:cNvSpPr>
          <p:nvPr>
            <p:ph type="body" idx="1"/>
          </p:nvPr>
        </p:nvSpPr>
        <p:spPr>
          <a:xfrm>
            <a:off x="6210300" y="579600"/>
            <a:ext cx="5637212" cy="573679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C183D7F6-B498-43B3-948B-1728B52AA6E4}">
                <adec:decorative xmlns:adec="http://schemas.microsoft.com/office/drawing/2017/decorative" val="1"/>
              </a:ext>
            </a:extLst>
          </p:cNvPr>
          <p:cNvSpPr>
            <a:spLocks noGrp="1"/>
          </p:cNvSpPr>
          <p:nvPr>
            <p:ph type="dt" sz="half" idx="2"/>
          </p:nvPr>
        </p:nvSpPr>
        <p:spPr>
          <a:xfrm>
            <a:off x="1566864" y="6436800"/>
            <a:ext cx="661027" cy="216000"/>
          </a:xfrm>
          <a:prstGeom prst="rect">
            <a:avLst/>
          </a:prstGeom>
        </p:spPr>
        <p:txBody>
          <a:bodyPr vert="horz" lIns="0" tIns="0" rIns="0" bIns="0" rtlCol="0" anchor="ctr"/>
          <a:lstStyle>
            <a:lvl1pPr algn="l">
              <a:defRPr sz="700">
                <a:solidFill>
                  <a:schemeClr val="tx1"/>
                </a:solidFill>
              </a:defRPr>
            </a:lvl1pPr>
          </a:lstStyle>
          <a:p>
            <a:fld id="{51C9BF88-6A35-47DF-BC01-AD183D3DECEA}" type="datetime1">
              <a:rPr lang="fi-FI" smtClean="0"/>
              <a:t>6.10.2022</a:t>
            </a:fld>
            <a:endParaRPr lang="fi-FI"/>
          </a:p>
        </p:txBody>
      </p:sp>
      <p:sp>
        <p:nvSpPr>
          <p:cNvPr id="5" name="Alatunnisteen paikkamerkki 4">
            <a:extLst>
              <a:ext uri="{C183D7F6-B498-43B3-948B-1728B52AA6E4}">
                <adec:decorative xmlns:adec="http://schemas.microsoft.com/office/drawing/2017/decorative" val="1"/>
              </a:ext>
            </a:extLst>
          </p:cNvPr>
          <p:cNvSpPr>
            <a:spLocks noGrp="1"/>
          </p:cNvSpPr>
          <p:nvPr>
            <p:ph type="ftr" sz="quarter" idx="3"/>
          </p:nvPr>
        </p:nvSpPr>
        <p:spPr>
          <a:xfrm>
            <a:off x="2239862" y="6436800"/>
            <a:ext cx="4618765" cy="216000"/>
          </a:xfrm>
          <a:prstGeom prst="rect">
            <a:avLst/>
          </a:prstGeom>
        </p:spPr>
        <p:txBody>
          <a:bodyPr vert="horz" lIns="0" tIns="0" rIns="0" bIns="0" rtlCol="0" anchor="ctr"/>
          <a:lstStyle>
            <a:lvl1pPr algn="l">
              <a:defRPr sz="700">
                <a:solidFill>
                  <a:schemeClr val="tx1"/>
                </a:solidFill>
              </a:defRPr>
            </a:lvl1pPr>
          </a:lstStyle>
          <a:p>
            <a:r>
              <a:rPr lang="fi-FI"/>
              <a:t>Testitunniste</a:t>
            </a:r>
          </a:p>
        </p:txBody>
      </p:sp>
      <p:sp>
        <p:nvSpPr>
          <p:cNvPr id="6" name="Dian numeron paikkamerkki 5">
            <a:extLst>
              <a:ext uri="{C183D7F6-B498-43B3-948B-1728B52AA6E4}">
                <adec:decorative xmlns:adec="http://schemas.microsoft.com/office/drawing/2017/decorative" val="1"/>
              </a:ext>
            </a:extLst>
          </p:cNvPr>
          <p:cNvSpPr>
            <a:spLocks noGrp="1"/>
          </p:cNvSpPr>
          <p:nvPr>
            <p:ph type="sldNum" sz="quarter" idx="4"/>
          </p:nvPr>
        </p:nvSpPr>
        <p:spPr>
          <a:xfrm>
            <a:off x="341314" y="6436800"/>
            <a:ext cx="388529" cy="216000"/>
          </a:xfrm>
          <a:prstGeom prst="rect">
            <a:avLst/>
          </a:prstGeom>
        </p:spPr>
        <p:txBody>
          <a:bodyPr vert="horz" lIns="0" tIns="0" rIns="0" bIns="0" rtlCol="0" anchor="ctr"/>
          <a:lstStyle>
            <a:lvl1pPr algn="l">
              <a:defRPr sz="700">
                <a:solidFill>
                  <a:schemeClr val="tx1"/>
                </a:solidFill>
              </a:defRPr>
            </a:lvl1pPr>
          </a:lstStyle>
          <a:p>
            <a:fld id="{799663BE-0A7D-4715-8D39-0EC59974DD85}" type="slidenum">
              <a:rPr lang="fi-FI" smtClean="0"/>
              <a:pPr/>
              <a:t>‹#›</a:t>
            </a:fld>
            <a:endParaRPr lang="fi-FI"/>
          </a:p>
        </p:txBody>
      </p:sp>
      <p:sp>
        <p:nvSpPr>
          <p:cNvPr id="26" name="Tekstiruutu 25">
            <a:extLst>
              <a:ext uri="{C183D7F6-B498-43B3-948B-1728B52AA6E4}">
                <adec:decorative xmlns:adec="http://schemas.microsoft.com/office/drawing/2017/decorative" val="1"/>
              </a:ext>
            </a:extLst>
          </p:cNvPr>
          <p:cNvSpPr txBox="1"/>
          <p:nvPr userDrawn="1"/>
        </p:nvSpPr>
        <p:spPr>
          <a:xfrm>
            <a:off x="9707214" y="6436800"/>
            <a:ext cx="2140299" cy="216000"/>
          </a:xfrm>
          <a:prstGeom prst="rect">
            <a:avLst/>
          </a:prstGeom>
          <a:noFill/>
        </p:spPr>
        <p:txBody>
          <a:bodyPr wrap="square" lIns="0" tIns="0" rIns="0" bIns="0" rtlCol="0" anchor="ctr" anchorCtr="0">
            <a:noAutofit/>
          </a:bodyPr>
          <a:lstStyle/>
          <a:p>
            <a:pPr algn="r"/>
            <a:r>
              <a:rPr lang="fi-FI" sz="600" b="1">
                <a:solidFill>
                  <a:schemeClr val="tx1"/>
                </a:solidFill>
              </a:rPr>
              <a:t>Oulun yliopisto</a:t>
            </a:r>
          </a:p>
        </p:txBody>
      </p:sp>
    </p:spTree>
    <p:extLst>
      <p:ext uri="{BB962C8B-B14F-4D97-AF65-F5344CB8AC3E}">
        <p14:creationId xmlns:p14="http://schemas.microsoft.com/office/powerpoint/2010/main" val="555192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46"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0381" indent="-360381" algn="l" defTabSz="914446" rtl="0" eaLnBrk="1" latinLnBrk="0" hangingPunct="1">
        <a:lnSpc>
          <a:spcPct val="100000"/>
        </a:lnSpc>
        <a:spcBef>
          <a:spcPts val="0"/>
        </a:spcBef>
        <a:spcAft>
          <a:spcPts val="1000"/>
        </a:spcAft>
        <a:buFont typeface="Verdana" panose="020B0604030504040204" pitchFamily="34" charset="0"/>
        <a:buChar char="‒"/>
        <a:defRPr sz="2800" b="0" kern="1200">
          <a:solidFill>
            <a:schemeClr val="tx1"/>
          </a:solidFill>
          <a:latin typeface="+mn-lt"/>
          <a:ea typeface="+mn-ea"/>
          <a:cs typeface="+mn-cs"/>
        </a:defRPr>
      </a:lvl1pPr>
      <a:lvl2pPr marL="360381" indent="-360381" algn="l" defTabSz="914446" rtl="0" eaLnBrk="1" latinLnBrk="0" hangingPunct="1">
        <a:lnSpc>
          <a:spcPct val="110000"/>
        </a:lnSpc>
        <a:spcBef>
          <a:spcPts val="0"/>
        </a:spcBef>
        <a:spcAft>
          <a:spcPts val="300"/>
        </a:spcAft>
        <a:buFont typeface="Verdana" panose="020B0604030504040204" pitchFamily="34" charset="0"/>
        <a:buChar char="-"/>
        <a:defRPr sz="2400" b="0" kern="1200">
          <a:solidFill>
            <a:schemeClr val="tx1"/>
          </a:solidFill>
          <a:latin typeface="+mn-lt"/>
          <a:ea typeface="+mn-ea"/>
          <a:cs typeface="+mn-cs"/>
        </a:defRPr>
      </a:lvl2pPr>
      <a:lvl3pPr marL="720761" indent="-360381" algn="l" defTabSz="914446" rtl="0" eaLnBrk="1" latinLnBrk="0" hangingPunct="1">
        <a:lnSpc>
          <a:spcPct val="110000"/>
        </a:lnSpc>
        <a:spcBef>
          <a:spcPts val="0"/>
        </a:spcBef>
        <a:buFont typeface="Verdana" panose="020B0604030504040204" pitchFamily="34" charset="0"/>
        <a:buChar char="-"/>
        <a:defRPr sz="2000" b="0" kern="1200">
          <a:solidFill>
            <a:schemeClr val="tx1"/>
          </a:solidFill>
          <a:latin typeface="+mn-lt"/>
          <a:ea typeface="+mn-ea"/>
          <a:cs typeface="+mn-cs"/>
        </a:defRPr>
      </a:lvl3pPr>
      <a:lvl4pPr marL="1073204" indent="-352443" algn="l" defTabSz="914446"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4pPr>
      <a:lvl5pPr marL="1435172" indent="-361968" algn="l" defTabSz="914446" rtl="0" eaLnBrk="1" latinLnBrk="0" hangingPunct="1">
        <a:lnSpc>
          <a:spcPct val="110000"/>
        </a:lnSpc>
        <a:spcBef>
          <a:spcPts val="0"/>
        </a:spcBef>
        <a:buFont typeface="Verdana" panose="020B0604030504040204" pitchFamily="34" charset="0"/>
        <a:buChar char="-"/>
        <a:defRPr sz="1800" b="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1473">
          <p15:clr>
            <a:srgbClr val="F26B43"/>
          </p15:clr>
        </p15:guide>
        <p15:guide id="4" pos="1283">
          <p15:clr>
            <a:srgbClr val="F26B43"/>
          </p15:clr>
        </p15:guide>
        <p15:guide id="5" pos="314">
          <p15:clr>
            <a:srgbClr val="F26B43"/>
          </p15:clr>
        </p15:guide>
        <p15:guide id="6" pos="5669">
          <p15:clr>
            <a:srgbClr val="F26B43"/>
          </p15:clr>
        </p15:guide>
        <p15:guide id="7" pos="5868">
          <p15:clr>
            <a:srgbClr val="F26B43"/>
          </p15:clr>
        </p15:guide>
        <p15:guide id="8" pos="11195">
          <p15:clr>
            <a:srgbClr val="F26B43"/>
          </p15:clr>
        </p15:guide>
        <p15:guide id="9" orient="horz" pos="552">
          <p15:clr>
            <a:srgbClr val="F26B43"/>
          </p15:clr>
        </p15:guide>
        <p15:guide id="10" orient="horz" pos="596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etmglobalservices.com/digital-transformation-not-a-revolution-but-part-of-evolution/" TargetMode="Externa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doi.org/10.1177/00472395211047865"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77/00472395211047865"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0047239521104786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847DA89-CCE6-EAD0-7079-778D9E1B64A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8"/>
          <a:stretch/>
        </p:blipFill>
        <p:spPr>
          <a:xfrm>
            <a:off x="0" y="-1286933"/>
            <a:ext cx="12192000" cy="8144933"/>
          </a:xfrm>
          <a:prstGeom prst="rect">
            <a:avLst/>
          </a:prstGeom>
        </p:spPr>
      </p:pic>
      <p:sp>
        <p:nvSpPr>
          <p:cNvPr id="2" name="Title 1">
            <a:extLst>
              <a:ext uri="{FF2B5EF4-FFF2-40B4-BE49-F238E27FC236}">
                <a16:creationId xmlns:a16="http://schemas.microsoft.com/office/drawing/2014/main" id="{01CB08DC-5832-4E6D-9B2A-8D59C4D03381}"/>
              </a:ext>
            </a:extLst>
          </p:cNvPr>
          <p:cNvSpPr>
            <a:spLocks noGrp="1"/>
          </p:cNvSpPr>
          <p:nvPr>
            <p:ph type="ctrTitle"/>
          </p:nvPr>
        </p:nvSpPr>
        <p:spPr>
          <a:xfrm>
            <a:off x="1690255" y="1147157"/>
            <a:ext cx="9144000" cy="3557846"/>
          </a:xfrm>
          <a:solidFill>
            <a:schemeClr val="bg1"/>
          </a:solidFill>
        </p:spPr>
        <p:txBody>
          <a:bodyPr>
            <a:normAutofit/>
          </a:bodyPr>
          <a:lstStyle/>
          <a:p>
            <a:r>
              <a:rPr lang="fi-FI" b="0" i="0" dirty="0">
                <a:effectLst/>
                <a:latin typeface="Righteous"/>
              </a:rPr>
              <a:t>Korona meni, hybridi tuli vai kuinka? </a:t>
            </a:r>
            <a:r>
              <a:rPr lang="fi-FI" b="0" i="0" strike="sngStrike" dirty="0">
                <a:effectLst/>
                <a:latin typeface="Righteous"/>
              </a:rPr>
              <a:t>Suomalaisten </a:t>
            </a:r>
            <a:r>
              <a:rPr lang="fi-FI" b="0" i="0" dirty="0">
                <a:effectLst/>
                <a:latin typeface="Righteous"/>
              </a:rPr>
              <a:t>opettajien käsityksiä koronanjälkeisestä ajasta</a:t>
            </a:r>
            <a:endParaRPr lang="fi-FI" dirty="0"/>
          </a:p>
        </p:txBody>
      </p:sp>
      <p:sp>
        <p:nvSpPr>
          <p:cNvPr id="3" name="Subtitle 2">
            <a:extLst>
              <a:ext uri="{FF2B5EF4-FFF2-40B4-BE49-F238E27FC236}">
                <a16:creationId xmlns:a16="http://schemas.microsoft.com/office/drawing/2014/main" id="{873C62C6-5C05-4221-B8EB-A209B9697BEC}"/>
              </a:ext>
            </a:extLst>
          </p:cNvPr>
          <p:cNvSpPr>
            <a:spLocks noGrp="1"/>
          </p:cNvSpPr>
          <p:nvPr>
            <p:ph type="subTitle" idx="1"/>
          </p:nvPr>
        </p:nvSpPr>
        <p:spPr>
          <a:xfrm>
            <a:off x="0" y="5851132"/>
            <a:ext cx="12192000" cy="1006867"/>
          </a:xfrm>
          <a:solidFill>
            <a:schemeClr val="tx1"/>
          </a:solidFill>
        </p:spPr>
        <p:txBody>
          <a:bodyPr>
            <a:normAutofit/>
          </a:bodyPr>
          <a:lstStyle/>
          <a:p>
            <a:r>
              <a:rPr lang="fi-FI" sz="1800" dirty="0">
                <a:solidFill>
                  <a:schemeClr val="bg1"/>
                </a:solidFill>
              </a:rPr>
              <a:t>Jari Laru, KT, yliopistonlehtori, </a:t>
            </a:r>
            <a:r>
              <a:rPr lang="fi-FI" sz="1800" dirty="0" err="1">
                <a:solidFill>
                  <a:schemeClr val="bg1"/>
                </a:solidFill>
              </a:rPr>
              <a:t>teknologiatuettu</a:t>
            </a:r>
            <a:r>
              <a:rPr lang="fi-FI" sz="1800" dirty="0">
                <a:solidFill>
                  <a:schemeClr val="bg1"/>
                </a:solidFill>
              </a:rPr>
              <a:t> oppiminen ja opetus, kasvatustieteiden tiedekunta, Oulun yliopisto</a:t>
            </a:r>
          </a:p>
        </p:txBody>
      </p:sp>
      <p:pic>
        <p:nvPicPr>
          <p:cNvPr id="7" name="Picture 6" descr="Text&#10;&#10;Description automatically generated">
            <a:extLst>
              <a:ext uri="{FF2B5EF4-FFF2-40B4-BE49-F238E27FC236}">
                <a16:creationId xmlns:a16="http://schemas.microsoft.com/office/drawing/2014/main" id="{36CE7151-3E23-4AC7-8421-7A4F3829701F}"/>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712409" y="6099292"/>
            <a:ext cx="2438405" cy="627889"/>
          </a:xfrm>
          <a:prstGeom prst="rect">
            <a:avLst/>
          </a:prstGeom>
        </p:spPr>
      </p:pic>
    </p:spTree>
    <p:extLst>
      <p:ext uri="{BB962C8B-B14F-4D97-AF65-F5344CB8AC3E}">
        <p14:creationId xmlns:p14="http://schemas.microsoft.com/office/powerpoint/2010/main" val="374290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CD30C24-B71D-B99C-132A-EE820945658B}"/>
              </a:ext>
            </a:extLst>
          </p:cNvPr>
          <p:cNvSpPr>
            <a:spLocks noGrp="1"/>
          </p:cNvSpPr>
          <p:nvPr>
            <p:ph type="title"/>
          </p:nvPr>
        </p:nvSpPr>
        <p:spPr/>
        <p:txBody>
          <a:bodyPr/>
          <a:lstStyle/>
          <a:p>
            <a:r>
              <a:rPr lang="fi-FI" dirty="0"/>
              <a:t>Mitä se hybridiopetus siis on?</a:t>
            </a:r>
          </a:p>
        </p:txBody>
      </p:sp>
      <p:sp>
        <p:nvSpPr>
          <p:cNvPr id="5" name="Tekstin paikkamerkki 4">
            <a:extLst>
              <a:ext uri="{FF2B5EF4-FFF2-40B4-BE49-F238E27FC236}">
                <a16:creationId xmlns:a16="http://schemas.microsoft.com/office/drawing/2014/main" id="{E6F88625-2A50-A4BF-636B-F2313B7A9846}"/>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366998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93CC-7EE7-49CF-BF26-F12508C34668}"/>
              </a:ext>
            </a:extLst>
          </p:cNvPr>
          <p:cNvSpPr>
            <a:spLocks noGrp="1"/>
          </p:cNvSpPr>
          <p:nvPr>
            <p:ph type="title"/>
          </p:nvPr>
        </p:nvSpPr>
        <p:spPr/>
        <p:txBody>
          <a:bodyPr/>
          <a:lstStyle/>
          <a:p>
            <a:r>
              <a:rPr lang="fi-FI" dirty="0"/>
              <a:t>Hybridiopetus(</a:t>
            </a:r>
            <a:r>
              <a:rPr lang="fi-FI" dirty="0" err="1"/>
              <a:t>oppimis</a:t>
            </a:r>
            <a:r>
              <a:rPr lang="fi-FI" dirty="0"/>
              <a:t>)malleja</a:t>
            </a:r>
          </a:p>
        </p:txBody>
      </p:sp>
      <p:graphicFrame>
        <p:nvGraphicFramePr>
          <p:cNvPr id="4" name="Table 4">
            <a:extLst>
              <a:ext uri="{FF2B5EF4-FFF2-40B4-BE49-F238E27FC236}">
                <a16:creationId xmlns:a16="http://schemas.microsoft.com/office/drawing/2014/main" id="{70F5AFB7-6DF8-4DBC-9D0F-062DEE03045C}"/>
              </a:ext>
            </a:extLst>
          </p:cNvPr>
          <p:cNvGraphicFramePr>
            <a:graphicFrameLocks noGrp="1"/>
          </p:cNvGraphicFramePr>
          <p:nvPr>
            <p:extLst>
              <p:ext uri="{D42A27DB-BD31-4B8C-83A1-F6EECF244321}">
                <p14:modId xmlns:p14="http://schemas.microsoft.com/office/powerpoint/2010/main" val="2727283352"/>
              </p:ext>
            </p:extLst>
          </p:nvPr>
        </p:nvGraphicFramePr>
        <p:xfrm>
          <a:off x="0" y="1936861"/>
          <a:ext cx="12191998" cy="5394960"/>
        </p:xfrm>
        <a:graphic>
          <a:graphicData uri="http://schemas.openxmlformats.org/drawingml/2006/table">
            <a:tbl>
              <a:tblPr firstRow="1" bandRow="1">
                <a:tableStyleId>{073A0DAA-6AF3-43AB-8588-CEC1D06C72B9}</a:tableStyleId>
              </a:tblPr>
              <a:tblGrid>
                <a:gridCol w="1741714">
                  <a:extLst>
                    <a:ext uri="{9D8B030D-6E8A-4147-A177-3AD203B41FA5}">
                      <a16:colId xmlns:a16="http://schemas.microsoft.com/office/drawing/2014/main" val="1955416656"/>
                    </a:ext>
                  </a:extLst>
                </a:gridCol>
                <a:gridCol w="2188601">
                  <a:extLst>
                    <a:ext uri="{9D8B030D-6E8A-4147-A177-3AD203B41FA5}">
                      <a16:colId xmlns:a16="http://schemas.microsoft.com/office/drawing/2014/main" val="3892284631"/>
                    </a:ext>
                  </a:extLst>
                </a:gridCol>
                <a:gridCol w="1294827">
                  <a:extLst>
                    <a:ext uri="{9D8B030D-6E8A-4147-A177-3AD203B41FA5}">
                      <a16:colId xmlns:a16="http://schemas.microsoft.com/office/drawing/2014/main" val="2734694522"/>
                    </a:ext>
                  </a:extLst>
                </a:gridCol>
                <a:gridCol w="1741714">
                  <a:extLst>
                    <a:ext uri="{9D8B030D-6E8A-4147-A177-3AD203B41FA5}">
                      <a16:colId xmlns:a16="http://schemas.microsoft.com/office/drawing/2014/main" val="3266180256"/>
                    </a:ext>
                  </a:extLst>
                </a:gridCol>
                <a:gridCol w="1741714">
                  <a:extLst>
                    <a:ext uri="{9D8B030D-6E8A-4147-A177-3AD203B41FA5}">
                      <a16:colId xmlns:a16="http://schemas.microsoft.com/office/drawing/2014/main" val="1205793420"/>
                    </a:ext>
                  </a:extLst>
                </a:gridCol>
                <a:gridCol w="1741714">
                  <a:extLst>
                    <a:ext uri="{9D8B030D-6E8A-4147-A177-3AD203B41FA5}">
                      <a16:colId xmlns:a16="http://schemas.microsoft.com/office/drawing/2014/main" val="326737692"/>
                    </a:ext>
                  </a:extLst>
                </a:gridCol>
                <a:gridCol w="1741714">
                  <a:extLst>
                    <a:ext uri="{9D8B030D-6E8A-4147-A177-3AD203B41FA5}">
                      <a16:colId xmlns:a16="http://schemas.microsoft.com/office/drawing/2014/main" val="454279640"/>
                    </a:ext>
                  </a:extLst>
                </a:gridCol>
              </a:tblGrid>
              <a:tr h="370840">
                <a:tc>
                  <a:txBody>
                    <a:bodyPr/>
                    <a:lstStyle/>
                    <a:p>
                      <a:endParaRPr lang="fi-FI" dirty="0"/>
                    </a:p>
                  </a:txBody>
                  <a:tcPr/>
                </a:tc>
                <a:tc>
                  <a:txBody>
                    <a:bodyPr/>
                    <a:lstStyle/>
                    <a:p>
                      <a:r>
                        <a:rPr lang="fi-FI" dirty="0"/>
                        <a:t>Selite</a:t>
                      </a:r>
                    </a:p>
                  </a:txBody>
                  <a:tcPr/>
                </a:tc>
                <a:tc>
                  <a:txBody>
                    <a:bodyPr/>
                    <a:lstStyle/>
                    <a:p>
                      <a:r>
                        <a:rPr lang="fi-FI" dirty="0"/>
                        <a:t>Lähiopetus</a:t>
                      </a:r>
                    </a:p>
                  </a:txBody>
                  <a:tcPr/>
                </a:tc>
                <a:tc>
                  <a:txBody>
                    <a:bodyPr/>
                    <a:lstStyle/>
                    <a:p>
                      <a:r>
                        <a:rPr lang="fi-FI" dirty="0"/>
                        <a:t>Synkroninen, samanaikainen</a:t>
                      </a:r>
                    </a:p>
                  </a:txBody>
                  <a:tcPr/>
                </a:tc>
                <a:tc>
                  <a:txBody>
                    <a:bodyPr/>
                    <a:lstStyle/>
                    <a:p>
                      <a:r>
                        <a:rPr lang="fi-FI" dirty="0"/>
                        <a:t>Synkroninen, peräkkäinen</a:t>
                      </a:r>
                    </a:p>
                  </a:txBody>
                  <a:tcPr/>
                </a:tc>
                <a:tc>
                  <a:txBody>
                    <a:bodyPr/>
                    <a:lstStyle/>
                    <a:p>
                      <a:r>
                        <a:rPr lang="fi-FI" dirty="0"/>
                        <a:t>Asynkroninen, peräkkäinen</a:t>
                      </a:r>
                    </a:p>
                  </a:txBody>
                  <a:tcPr/>
                </a:tc>
                <a:tc>
                  <a:txBody>
                    <a:bodyPr/>
                    <a:lstStyle/>
                    <a:p>
                      <a:r>
                        <a:rPr lang="fi-FI" dirty="0"/>
                        <a:t>Avoin kurssi (esim. OER)</a:t>
                      </a:r>
                    </a:p>
                  </a:txBody>
                  <a:tcPr/>
                </a:tc>
                <a:extLst>
                  <a:ext uri="{0D108BD9-81ED-4DB2-BD59-A6C34878D82A}">
                    <a16:rowId xmlns:a16="http://schemas.microsoft.com/office/drawing/2014/main" val="322197876"/>
                  </a:ext>
                </a:extLst>
              </a:tr>
              <a:tr h="370840">
                <a:tc>
                  <a:txBody>
                    <a:bodyPr/>
                    <a:lstStyle/>
                    <a:p>
                      <a:r>
                        <a:rPr lang="fi-FI" dirty="0" err="1"/>
                        <a:t>Blended</a:t>
                      </a:r>
                      <a:r>
                        <a:rPr lang="fi-FI" dirty="0"/>
                        <a:t> [monimuoto] (</a:t>
                      </a:r>
                      <a:r>
                        <a:rPr lang="fi-FI" dirty="0" err="1"/>
                        <a:t>hybrid</a:t>
                      </a:r>
                      <a:r>
                        <a:rPr lang="fi-FI" dirty="0"/>
                        <a:t>) </a:t>
                      </a:r>
                    </a:p>
                  </a:txBody>
                  <a:tcPr/>
                </a:tc>
                <a:tc>
                  <a:txBody>
                    <a:bodyPr/>
                    <a:lstStyle/>
                    <a:p>
                      <a:r>
                        <a:rPr lang="fi-FI" dirty="0"/>
                        <a:t>Yhdistää </a:t>
                      </a:r>
                      <a:r>
                        <a:rPr lang="fi-FI" dirty="0" err="1"/>
                        <a:t>lähiópetuksen</a:t>
                      </a:r>
                      <a:r>
                        <a:rPr lang="fi-FI" dirty="0"/>
                        <a:t> ja verkko-opetuksen (ei samanaikaisesti)</a:t>
                      </a:r>
                    </a:p>
                  </a:txBody>
                  <a:tcPr/>
                </a:tc>
                <a:tc>
                  <a:txBody>
                    <a:bodyPr/>
                    <a:lstStyle/>
                    <a:p>
                      <a:r>
                        <a:rPr lang="fi-FI" dirty="0"/>
                        <a:t>X</a:t>
                      </a:r>
                    </a:p>
                  </a:txBody>
                  <a:tcPr/>
                </a:tc>
                <a:tc>
                  <a:txBody>
                    <a:bodyPr/>
                    <a:lstStyle/>
                    <a:p>
                      <a:endParaRPr lang="fi-FI" dirty="0"/>
                    </a:p>
                  </a:txBody>
                  <a:tcPr/>
                </a:tc>
                <a:tc>
                  <a:txBody>
                    <a:bodyPr/>
                    <a:lstStyle/>
                    <a:p>
                      <a:r>
                        <a:rPr lang="fi-FI" dirty="0"/>
                        <a:t>X^</a:t>
                      </a:r>
                    </a:p>
                  </a:txBody>
                  <a:tcPr/>
                </a:tc>
                <a:tc>
                  <a:txBody>
                    <a:bodyPr/>
                    <a:lstStyle/>
                    <a:p>
                      <a:r>
                        <a:rPr lang="fi-FI" dirty="0"/>
                        <a:t>X^</a:t>
                      </a:r>
                    </a:p>
                  </a:txBody>
                  <a:tcPr/>
                </a:tc>
                <a:tc>
                  <a:txBody>
                    <a:bodyPr/>
                    <a:lstStyle/>
                    <a:p>
                      <a:endParaRPr lang="fi-FI"/>
                    </a:p>
                  </a:txBody>
                  <a:tcPr/>
                </a:tc>
                <a:extLst>
                  <a:ext uri="{0D108BD9-81ED-4DB2-BD59-A6C34878D82A}">
                    <a16:rowId xmlns:a16="http://schemas.microsoft.com/office/drawing/2014/main" val="530358979"/>
                  </a:ext>
                </a:extLst>
              </a:tr>
              <a:tr h="370840">
                <a:tc>
                  <a:txBody>
                    <a:bodyPr/>
                    <a:lstStyle/>
                    <a:p>
                      <a:r>
                        <a:rPr lang="fi-FI"/>
                        <a:t>HyFlex</a:t>
                      </a:r>
                      <a:endParaRPr lang="fi-FI" dirty="0"/>
                    </a:p>
                  </a:txBody>
                  <a:tcPr/>
                </a:tc>
                <a:tc>
                  <a:txBody>
                    <a:bodyPr/>
                    <a:lstStyle/>
                    <a:p>
                      <a:r>
                        <a:rPr lang="fi-FI" dirty="0"/>
                        <a:t>Lisää edelliseen vapauden valita osallistuuko myös samanaikaiseen verkko-opetukseen</a:t>
                      </a:r>
                    </a:p>
                  </a:txBody>
                  <a:tcPr/>
                </a:tc>
                <a:tc>
                  <a:txBody>
                    <a:bodyPr/>
                    <a:lstStyle/>
                    <a:p>
                      <a:r>
                        <a:rPr lang="fi-FI" dirty="0"/>
                        <a:t>X*</a:t>
                      </a:r>
                    </a:p>
                  </a:txBody>
                  <a:tcPr/>
                </a:tc>
                <a:tc>
                  <a:txBody>
                    <a:bodyPr/>
                    <a:lstStyle/>
                    <a:p>
                      <a:r>
                        <a:rPr lang="fi-FI" dirty="0"/>
                        <a:t>X* </a:t>
                      </a:r>
                    </a:p>
                  </a:txBody>
                  <a:tcPr/>
                </a:tc>
                <a:tc>
                  <a:txBody>
                    <a:bodyPr/>
                    <a:lstStyle/>
                    <a:p>
                      <a:endParaRPr lang="fi-FI" dirty="0"/>
                    </a:p>
                  </a:txBody>
                  <a:tcPr/>
                </a:tc>
                <a:tc>
                  <a:txBody>
                    <a:bodyPr/>
                    <a:lstStyle/>
                    <a:p>
                      <a:r>
                        <a:rPr lang="fi-FI" dirty="0"/>
                        <a:t>X*</a:t>
                      </a:r>
                    </a:p>
                  </a:txBody>
                  <a:tcPr/>
                </a:tc>
                <a:tc>
                  <a:txBody>
                    <a:bodyPr/>
                    <a:lstStyle/>
                    <a:p>
                      <a:endParaRPr lang="fi-FI"/>
                    </a:p>
                  </a:txBody>
                  <a:tcPr/>
                </a:tc>
                <a:extLst>
                  <a:ext uri="{0D108BD9-81ED-4DB2-BD59-A6C34878D82A}">
                    <a16:rowId xmlns:a16="http://schemas.microsoft.com/office/drawing/2014/main" val="3981045732"/>
                  </a:ext>
                </a:extLst>
              </a:tr>
              <a:tr h="370840">
                <a:tc>
                  <a:txBody>
                    <a:bodyPr/>
                    <a:lstStyle/>
                    <a:p>
                      <a:r>
                        <a:rPr lang="fi-FI"/>
                        <a:t>MultiAccess</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Antaa vapauden valita eri modaliteettien välillä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X^</a:t>
                      </a:r>
                    </a:p>
                  </a:txBody>
                  <a:tcPr/>
                </a:tc>
                <a:extLst>
                  <a:ext uri="{0D108BD9-81ED-4DB2-BD59-A6C34878D82A}">
                    <a16:rowId xmlns:a16="http://schemas.microsoft.com/office/drawing/2014/main" val="1702728547"/>
                  </a:ext>
                </a:extLst>
              </a:tr>
              <a:tr h="370840">
                <a:tc>
                  <a:txBody>
                    <a:bodyPr/>
                    <a:lstStyle/>
                    <a:p>
                      <a:r>
                        <a:rPr lang="fi-FI"/>
                        <a:t>Blended synchronous (syncronous hybrid)</a:t>
                      </a:r>
                      <a:endParaRPr lang="fi-FI" dirty="0"/>
                    </a:p>
                  </a:txBody>
                  <a:tcPr/>
                </a:tc>
                <a:tc>
                  <a:txBody>
                    <a:bodyPr/>
                    <a:lstStyle/>
                    <a:p>
                      <a:r>
                        <a:rPr lang="fi-FI" dirty="0"/>
                        <a:t>Lähiopetuksessa mukana samanaikaisesti etäopiskelijoita </a:t>
                      </a:r>
                    </a:p>
                  </a:txBody>
                  <a:tcPr/>
                </a:tc>
                <a:tc>
                  <a:txBody>
                    <a:bodyPr/>
                    <a:lstStyle/>
                    <a:p>
                      <a:r>
                        <a:rPr lang="fi-FI" dirty="0"/>
                        <a:t>X* </a:t>
                      </a:r>
                    </a:p>
                  </a:txBody>
                  <a:tcPr/>
                </a:tc>
                <a:tc>
                  <a:txBody>
                    <a:bodyPr/>
                    <a:lstStyle/>
                    <a:p>
                      <a:r>
                        <a:rPr lang="fi-FI" dirty="0"/>
                        <a:t>X*</a:t>
                      </a:r>
                    </a:p>
                  </a:txBody>
                  <a:tcPr/>
                </a:tc>
                <a:tc>
                  <a:txBody>
                    <a:bodyPr/>
                    <a:lstStyle/>
                    <a:p>
                      <a:endParaRPr lang="fi-FI"/>
                    </a:p>
                  </a:txBody>
                  <a:tcPr/>
                </a:tc>
                <a:tc>
                  <a:txBody>
                    <a:bodyPr/>
                    <a:lstStyle/>
                    <a:p>
                      <a:endParaRPr lang="fi-FI"/>
                    </a:p>
                  </a:txBody>
                  <a:tcPr/>
                </a:tc>
                <a:tc>
                  <a:txBody>
                    <a:bodyPr/>
                    <a:lstStyle/>
                    <a:p>
                      <a:endParaRPr lang="fi-FI" dirty="0"/>
                    </a:p>
                  </a:txBody>
                  <a:tcPr/>
                </a:tc>
                <a:extLst>
                  <a:ext uri="{0D108BD9-81ED-4DB2-BD59-A6C34878D82A}">
                    <a16:rowId xmlns:a16="http://schemas.microsoft.com/office/drawing/2014/main" val="2067482843"/>
                  </a:ext>
                </a:extLst>
              </a:tr>
            </a:tbl>
          </a:graphicData>
        </a:graphic>
      </p:graphicFrame>
      <p:sp>
        <p:nvSpPr>
          <p:cNvPr id="6" name="TextBox 5">
            <a:extLst>
              <a:ext uri="{FF2B5EF4-FFF2-40B4-BE49-F238E27FC236}">
                <a16:creationId xmlns:a16="http://schemas.microsoft.com/office/drawing/2014/main" id="{758F0CB4-5426-44DE-9B3A-C93A3FC8BFDF}"/>
              </a:ext>
            </a:extLst>
          </p:cNvPr>
          <p:cNvSpPr txBox="1"/>
          <p:nvPr/>
        </p:nvSpPr>
        <p:spPr>
          <a:xfrm>
            <a:off x="8101264" y="890445"/>
            <a:ext cx="3962399" cy="923330"/>
          </a:xfrm>
          <a:prstGeom prst="rect">
            <a:avLst/>
          </a:prstGeom>
          <a:noFill/>
        </p:spPr>
        <p:txBody>
          <a:bodyPr wrap="square">
            <a:spAutoFit/>
          </a:bodyPr>
          <a:lstStyle/>
          <a:p>
            <a:pPr algn="l"/>
            <a:r>
              <a:rPr lang="fi-FI" dirty="0">
                <a:solidFill>
                  <a:srgbClr val="202122"/>
                </a:solidFill>
                <a:latin typeface="Arial" panose="020B0604020202020204" pitchFamily="34" charset="0"/>
              </a:rPr>
              <a:t>* = voi vaihtaa toteutustapojen välillä</a:t>
            </a:r>
          </a:p>
          <a:p>
            <a:pPr algn="l"/>
            <a:r>
              <a:rPr lang="fi-FI" b="0" i="0" dirty="0">
                <a:solidFill>
                  <a:srgbClr val="202122"/>
                </a:solidFill>
                <a:effectLst/>
                <a:latin typeface="Arial" panose="020B0604020202020204" pitchFamily="34" charset="0"/>
              </a:rPr>
              <a:t>^ = sama, mutta riippuu </a:t>
            </a:r>
            <a:r>
              <a:rPr lang="fi-FI" b="0" i="0" dirty="0" err="1">
                <a:solidFill>
                  <a:srgbClr val="202122"/>
                </a:solidFill>
                <a:effectLst/>
                <a:latin typeface="Arial" panose="020B0604020202020204" pitchFamily="34" charset="0"/>
              </a:rPr>
              <a:t>pedag</a:t>
            </a:r>
            <a:r>
              <a:rPr lang="fi-FI" b="0" i="0" dirty="0">
                <a:solidFill>
                  <a:srgbClr val="202122"/>
                </a:solidFill>
                <a:effectLst/>
                <a:latin typeface="Arial" panose="020B0604020202020204" pitchFamily="34" charset="0"/>
              </a:rPr>
              <a:t>. designista</a:t>
            </a:r>
          </a:p>
        </p:txBody>
      </p:sp>
      <p:sp>
        <p:nvSpPr>
          <p:cNvPr id="9" name="TextBox 8">
            <a:extLst>
              <a:ext uri="{FF2B5EF4-FFF2-40B4-BE49-F238E27FC236}">
                <a16:creationId xmlns:a16="http://schemas.microsoft.com/office/drawing/2014/main" id="{B3EFF11B-815B-4531-9494-CBADABEB02B5}"/>
              </a:ext>
            </a:extLst>
          </p:cNvPr>
          <p:cNvSpPr txBox="1"/>
          <p:nvPr/>
        </p:nvSpPr>
        <p:spPr>
          <a:xfrm>
            <a:off x="4591580" y="6565612"/>
            <a:ext cx="7472083" cy="584775"/>
          </a:xfrm>
          <a:prstGeom prst="rect">
            <a:avLst/>
          </a:prstGeom>
          <a:solidFill>
            <a:schemeClr val="accent4">
              <a:lumMod val="20000"/>
              <a:lumOff val="80000"/>
            </a:schemeClr>
          </a:solidFill>
        </p:spPr>
        <p:txBody>
          <a:bodyPr wrap="square">
            <a:spAutoFit/>
          </a:bodyPr>
          <a:lstStyle/>
          <a:p>
            <a:r>
              <a:rPr lang="en-US" sz="1600" dirty="0"/>
              <a:t>Irvine, Valerie. (2020). The Landscape of Merging Modalities. EDUCAUSE Review, 55(4). https://er.educause.edu/articles/2020/10/the-landscape-of-merging-modalities</a:t>
            </a:r>
            <a:endParaRPr lang="fi-FI" sz="1600" dirty="0"/>
          </a:p>
        </p:txBody>
      </p:sp>
    </p:spTree>
    <p:extLst>
      <p:ext uri="{BB962C8B-B14F-4D97-AF65-F5344CB8AC3E}">
        <p14:creationId xmlns:p14="http://schemas.microsoft.com/office/powerpoint/2010/main" val="144538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814670-AB0C-94BB-4153-8EDF69275114}"/>
              </a:ext>
            </a:extLst>
          </p:cNvPr>
          <p:cNvSpPr>
            <a:spLocks noGrp="1"/>
          </p:cNvSpPr>
          <p:nvPr>
            <p:ph type="title"/>
          </p:nvPr>
        </p:nvSpPr>
        <p:spPr>
          <a:xfrm>
            <a:off x="4787526" y="365125"/>
            <a:ext cx="7129343" cy="1325563"/>
          </a:xfrm>
        </p:spPr>
        <p:txBody>
          <a:bodyPr/>
          <a:lstStyle/>
          <a:p>
            <a:r>
              <a:rPr lang="fi-FI" dirty="0"/>
              <a:t>Hybridioppiminen on </a:t>
            </a:r>
            <a:r>
              <a:rPr lang="fi-FI" dirty="0" err="1"/>
              <a:t>andragogista</a:t>
            </a:r>
            <a:r>
              <a:rPr lang="fi-FI" dirty="0"/>
              <a:t>!</a:t>
            </a:r>
          </a:p>
        </p:txBody>
      </p:sp>
      <p:pic>
        <p:nvPicPr>
          <p:cNvPr id="6" name="Kuva 5">
            <a:extLst>
              <a:ext uri="{FF2B5EF4-FFF2-40B4-BE49-F238E27FC236}">
                <a16:creationId xmlns:a16="http://schemas.microsoft.com/office/drawing/2014/main" id="{455928BA-7BCC-9ABD-C673-6193100AA25E}"/>
              </a:ext>
            </a:extLst>
          </p:cNvPr>
          <p:cNvPicPr>
            <a:picLocks noChangeAspect="1"/>
          </p:cNvPicPr>
          <p:nvPr/>
        </p:nvPicPr>
        <p:blipFill>
          <a:blip r:embed="rId2"/>
          <a:stretch>
            <a:fillRect/>
          </a:stretch>
        </p:blipFill>
        <p:spPr>
          <a:xfrm>
            <a:off x="107576" y="107576"/>
            <a:ext cx="4679951" cy="6750424"/>
          </a:xfrm>
          <a:prstGeom prst="rect">
            <a:avLst/>
          </a:prstGeom>
        </p:spPr>
      </p:pic>
      <p:graphicFrame>
        <p:nvGraphicFramePr>
          <p:cNvPr id="9" name="Sisällön paikkamerkki 3">
            <a:extLst>
              <a:ext uri="{FF2B5EF4-FFF2-40B4-BE49-F238E27FC236}">
                <a16:creationId xmlns:a16="http://schemas.microsoft.com/office/drawing/2014/main" id="{2DFF9196-7DEF-393B-2A4A-E53F856E0E97}"/>
              </a:ext>
            </a:extLst>
          </p:cNvPr>
          <p:cNvGraphicFramePr>
            <a:graphicFrameLocks noGrp="1"/>
          </p:cNvGraphicFramePr>
          <p:nvPr>
            <p:ph idx="1"/>
            <p:extLst>
              <p:ext uri="{D42A27DB-BD31-4B8C-83A1-F6EECF244321}">
                <p14:modId xmlns:p14="http://schemas.microsoft.com/office/powerpoint/2010/main" val="2956007719"/>
              </p:ext>
            </p:extLst>
          </p:nvPr>
        </p:nvGraphicFramePr>
        <p:xfrm>
          <a:off x="4652681" y="2110862"/>
          <a:ext cx="7129343" cy="3589020"/>
        </p:xfrm>
        <a:graphic>
          <a:graphicData uri="http://schemas.openxmlformats.org/drawingml/2006/table">
            <a:tbl>
              <a:tblPr/>
              <a:tblGrid>
                <a:gridCol w="2334081">
                  <a:extLst>
                    <a:ext uri="{9D8B030D-6E8A-4147-A177-3AD203B41FA5}">
                      <a16:colId xmlns:a16="http://schemas.microsoft.com/office/drawing/2014/main" val="1437989665"/>
                    </a:ext>
                  </a:extLst>
                </a:gridCol>
                <a:gridCol w="2418814">
                  <a:extLst>
                    <a:ext uri="{9D8B030D-6E8A-4147-A177-3AD203B41FA5}">
                      <a16:colId xmlns:a16="http://schemas.microsoft.com/office/drawing/2014/main" val="1823517559"/>
                    </a:ext>
                  </a:extLst>
                </a:gridCol>
                <a:gridCol w="2376448">
                  <a:extLst>
                    <a:ext uri="{9D8B030D-6E8A-4147-A177-3AD203B41FA5}">
                      <a16:colId xmlns:a16="http://schemas.microsoft.com/office/drawing/2014/main" val="3942977449"/>
                    </a:ext>
                  </a:extLst>
                </a:gridCol>
              </a:tblGrid>
              <a:tr h="295393">
                <a:tc>
                  <a:txBody>
                    <a:bodyPr/>
                    <a:lstStyle/>
                    <a:p>
                      <a:pPr algn="l" fontAlgn="ctr"/>
                      <a:endParaRPr lang="fi-FI" b="0" dirty="0">
                        <a:effectLst/>
                      </a:endParaRPr>
                    </a:p>
                  </a:txBody>
                  <a:tcPr marR="47625" marT="47625" marB="47625" anchor="ctr">
                    <a:lnL>
                      <a:noFill/>
                    </a:lnL>
                    <a:lnR>
                      <a:noFill/>
                    </a:lnR>
                    <a:lnT>
                      <a:noFill/>
                    </a:lnT>
                    <a:lnB w="9525" cap="flat" cmpd="sng" algn="ctr">
                      <a:solidFill>
                        <a:srgbClr val="A0ABA5"/>
                      </a:solidFill>
                      <a:prstDash val="solid"/>
                      <a:round/>
                      <a:headEnd type="none" w="med" len="med"/>
                      <a:tailEnd type="none" w="med" len="med"/>
                    </a:lnB>
                    <a:solidFill>
                      <a:srgbClr val="FFFFFF"/>
                    </a:solidFill>
                  </a:tcPr>
                </a:tc>
                <a:tc>
                  <a:txBody>
                    <a:bodyPr/>
                    <a:lstStyle/>
                    <a:p>
                      <a:pPr algn="l" fontAlgn="ctr"/>
                      <a:r>
                        <a:rPr lang="fi-FI" b="1" dirty="0">
                          <a:effectLst/>
                        </a:rPr>
                        <a:t>Pedagogiikka</a:t>
                      </a:r>
                      <a:endParaRPr lang="fi-FI" b="0" dirty="0">
                        <a:effectLst/>
                      </a:endParaRPr>
                    </a:p>
                  </a:txBody>
                  <a:tcPr marL="47625" marR="47625" marT="47625" marB="47625" anchor="ctr">
                    <a:lnL>
                      <a:noFill/>
                    </a:lnL>
                    <a:lnR>
                      <a:noFill/>
                    </a:lnR>
                    <a:lnT>
                      <a:noFill/>
                    </a:lnT>
                    <a:lnB w="9525" cap="flat" cmpd="sng" algn="ctr">
                      <a:solidFill>
                        <a:srgbClr val="B0BCA5"/>
                      </a:solidFill>
                      <a:prstDash val="solid"/>
                      <a:round/>
                      <a:headEnd type="none" w="med" len="med"/>
                      <a:tailEnd type="none" w="med" len="med"/>
                    </a:lnB>
                    <a:solidFill>
                      <a:srgbClr val="FFFFFF"/>
                    </a:solidFill>
                  </a:tcPr>
                </a:tc>
                <a:tc>
                  <a:txBody>
                    <a:bodyPr/>
                    <a:lstStyle/>
                    <a:p>
                      <a:pPr algn="l" fontAlgn="ctr"/>
                      <a:r>
                        <a:rPr lang="fi-FI" b="1" dirty="0" err="1">
                          <a:effectLst/>
                        </a:rPr>
                        <a:t>Andragogiikka</a:t>
                      </a:r>
                      <a:endParaRPr lang="fi-FI" b="0" dirty="0">
                        <a:effectLst/>
                      </a:endParaRPr>
                    </a:p>
                  </a:txBody>
                  <a:tcPr marL="47625" marR="47625" marT="47625" marB="47625" anchor="ctr">
                    <a:lnL>
                      <a:noFill/>
                    </a:lnL>
                    <a:lnR>
                      <a:noFill/>
                    </a:lnR>
                    <a:lnT>
                      <a:noFill/>
                    </a:lnT>
                    <a:lnB w="9525" cap="flat" cmpd="sng" algn="ctr">
                      <a:solidFill>
                        <a:srgbClr val="60B5A5"/>
                      </a:solidFill>
                      <a:prstDash val="solid"/>
                      <a:round/>
                      <a:headEnd type="none" w="med" len="med"/>
                      <a:tailEnd type="none" w="med" len="med"/>
                    </a:lnB>
                    <a:solidFill>
                      <a:srgbClr val="FFFFFF"/>
                    </a:solidFill>
                  </a:tcPr>
                </a:tc>
                <a:extLst>
                  <a:ext uri="{0D108BD9-81ED-4DB2-BD59-A6C34878D82A}">
                    <a16:rowId xmlns:a16="http://schemas.microsoft.com/office/drawing/2014/main" val="611679499"/>
                  </a:ext>
                </a:extLst>
              </a:tr>
              <a:tr h="295393">
                <a:tc>
                  <a:txBody>
                    <a:bodyPr/>
                    <a:lstStyle/>
                    <a:p>
                      <a:pPr algn="l" fontAlgn="ctr"/>
                      <a:r>
                        <a:rPr lang="fi-FI" b="1" dirty="0">
                          <a:effectLst/>
                        </a:rPr>
                        <a:t>Oppimiskäsitys</a:t>
                      </a:r>
                      <a:endParaRPr lang="fi-FI" b="0" dirty="0">
                        <a:effectLst/>
                      </a:endParaRPr>
                    </a:p>
                  </a:txBody>
                  <a:tcPr marR="47625" marT="47625" marB="47625" anchor="ctr">
                    <a:lnL>
                      <a:noFill/>
                    </a:lnL>
                    <a:lnR>
                      <a:noFill/>
                    </a:lnR>
                    <a:lnT w="9525" cap="flat" cmpd="sng" algn="ctr">
                      <a:solidFill>
                        <a:srgbClr val="A0ABA5"/>
                      </a:solidFill>
                      <a:prstDash val="solid"/>
                      <a:round/>
                      <a:headEnd type="none" w="med" len="med"/>
                      <a:tailEnd type="none" w="med" len="med"/>
                    </a:lnT>
                    <a:lnB w="9525" cap="flat" cmpd="sng" algn="ctr">
                      <a:solidFill>
                        <a:srgbClr val="F0B8A5"/>
                      </a:solidFill>
                      <a:prstDash val="solid"/>
                      <a:round/>
                      <a:headEnd type="none" w="med" len="med"/>
                      <a:tailEnd type="none" w="med" len="med"/>
                    </a:lnB>
                    <a:solidFill>
                      <a:srgbClr val="FFFFFF"/>
                    </a:solidFill>
                  </a:tcPr>
                </a:tc>
                <a:tc>
                  <a:txBody>
                    <a:bodyPr/>
                    <a:lstStyle/>
                    <a:p>
                      <a:pPr algn="l" fontAlgn="ctr"/>
                      <a:r>
                        <a:rPr lang="fi-FI" b="0" dirty="0">
                          <a:effectLst/>
                        </a:rPr>
                        <a:t>Opettajakeskeinen</a:t>
                      </a:r>
                    </a:p>
                  </a:txBody>
                  <a:tcPr marL="47625" marR="47625" marT="47625" marB="47625" anchor="ctr">
                    <a:lnL>
                      <a:noFill/>
                    </a:lnL>
                    <a:lnR>
                      <a:noFill/>
                    </a:lnR>
                    <a:lnT w="9525" cap="flat" cmpd="sng" algn="ctr">
                      <a:solidFill>
                        <a:srgbClr val="B0BCA5"/>
                      </a:solidFill>
                      <a:prstDash val="solid"/>
                      <a:round/>
                      <a:headEnd type="none" w="med" len="med"/>
                      <a:tailEnd type="none" w="med" len="med"/>
                    </a:lnT>
                    <a:lnB w="9525" cap="flat" cmpd="sng" algn="ctr">
                      <a:solidFill>
                        <a:srgbClr val="F0B8A5"/>
                      </a:solidFill>
                      <a:prstDash val="solid"/>
                      <a:round/>
                      <a:headEnd type="none" w="med" len="med"/>
                      <a:tailEnd type="none" w="med" len="med"/>
                    </a:lnB>
                    <a:solidFill>
                      <a:srgbClr val="FFFFFF"/>
                    </a:solidFill>
                  </a:tcPr>
                </a:tc>
                <a:tc>
                  <a:txBody>
                    <a:bodyPr/>
                    <a:lstStyle/>
                    <a:p>
                      <a:pPr algn="l" fontAlgn="ctr"/>
                      <a:r>
                        <a:rPr lang="fi-FI" b="0" dirty="0">
                          <a:effectLst/>
                        </a:rPr>
                        <a:t>Itseohjautuva</a:t>
                      </a:r>
                    </a:p>
                  </a:txBody>
                  <a:tcPr marL="47625" marR="47625" marT="47625" marB="47625" anchor="ctr">
                    <a:lnL>
                      <a:noFill/>
                    </a:lnL>
                    <a:lnR>
                      <a:noFill/>
                    </a:lnR>
                    <a:lnT w="9525" cap="flat" cmpd="sng" algn="ctr">
                      <a:solidFill>
                        <a:srgbClr val="60B5A5"/>
                      </a:solidFill>
                      <a:prstDash val="solid"/>
                      <a:round/>
                      <a:headEnd type="none" w="med" len="med"/>
                      <a:tailEnd type="none" w="med" len="med"/>
                    </a:lnT>
                    <a:lnB w="9525" cap="flat" cmpd="sng" algn="ctr">
                      <a:solidFill>
                        <a:srgbClr val="20CBA5"/>
                      </a:solidFill>
                      <a:prstDash val="solid"/>
                      <a:round/>
                      <a:headEnd type="none" w="med" len="med"/>
                      <a:tailEnd type="none" w="med" len="med"/>
                    </a:lnB>
                    <a:solidFill>
                      <a:srgbClr val="FFFFFF"/>
                    </a:solidFill>
                  </a:tcPr>
                </a:tc>
                <a:extLst>
                  <a:ext uri="{0D108BD9-81ED-4DB2-BD59-A6C34878D82A}">
                    <a16:rowId xmlns:a16="http://schemas.microsoft.com/office/drawing/2014/main" val="3652402169"/>
                  </a:ext>
                </a:extLst>
              </a:tr>
              <a:tr h="514653">
                <a:tc>
                  <a:txBody>
                    <a:bodyPr/>
                    <a:lstStyle/>
                    <a:p>
                      <a:pPr algn="l" fontAlgn="ctr"/>
                      <a:r>
                        <a:rPr lang="en-US" b="1" dirty="0" err="1">
                          <a:effectLst/>
                        </a:rPr>
                        <a:t>Oppijan</a:t>
                      </a:r>
                      <a:r>
                        <a:rPr lang="en-US" b="1" dirty="0">
                          <a:effectLst/>
                        </a:rPr>
                        <a:t> </a:t>
                      </a:r>
                      <a:r>
                        <a:rPr lang="en-US" b="1" dirty="0" err="1">
                          <a:effectLst/>
                        </a:rPr>
                        <a:t>aiemman</a:t>
                      </a:r>
                      <a:r>
                        <a:rPr lang="en-US" b="1" dirty="0">
                          <a:effectLst/>
                        </a:rPr>
                        <a:t> </a:t>
                      </a:r>
                      <a:r>
                        <a:rPr lang="en-US" b="1" dirty="0" err="1">
                          <a:effectLst/>
                        </a:rPr>
                        <a:t>osaamisen</a:t>
                      </a:r>
                      <a:r>
                        <a:rPr lang="en-US" b="1" dirty="0">
                          <a:effectLst/>
                        </a:rPr>
                        <a:t> </a:t>
                      </a:r>
                      <a:r>
                        <a:rPr lang="en-US" b="1" dirty="0" err="1">
                          <a:effectLst/>
                        </a:rPr>
                        <a:t>merkitys</a:t>
                      </a:r>
                      <a:endParaRPr lang="en-US" b="0" dirty="0">
                        <a:effectLst/>
                      </a:endParaRPr>
                    </a:p>
                  </a:txBody>
                  <a:tcPr marR="47625" marT="47625" marB="47625" anchor="ctr">
                    <a:lnL>
                      <a:noFill/>
                    </a:lnL>
                    <a:lnR>
                      <a:noFill/>
                    </a:lnR>
                    <a:lnT w="9525" cap="flat" cmpd="sng" algn="ctr">
                      <a:solidFill>
                        <a:srgbClr val="F0B8A5"/>
                      </a:solidFill>
                      <a:prstDash val="solid"/>
                      <a:round/>
                      <a:headEnd type="none" w="med" len="med"/>
                      <a:tailEnd type="none" w="med" len="med"/>
                    </a:lnT>
                    <a:lnB w="9525" cap="flat" cmpd="sng" algn="ctr">
                      <a:solidFill>
                        <a:srgbClr val="D0C9A5"/>
                      </a:solidFill>
                      <a:prstDash val="solid"/>
                      <a:round/>
                      <a:headEnd type="none" w="med" len="med"/>
                      <a:tailEnd type="none" w="med" len="med"/>
                    </a:lnB>
                    <a:solidFill>
                      <a:srgbClr val="FFFFFF"/>
                    </a:solidFill>
                  </a:tcPr>
                </a:tc>
                <a:tc>
                  <a:txBody>
                    <a:bodyPr/>
                    <a:lstStyle/>
                    <a:p>
                      <a:pPr algn="l" fontAlgn="ctr"/>
                      <a:r>
                        <a:rPr lang="fi-FI" b="0" dirty="0">
                          <a:effectLst/>
                        </a:rPr>
                        <a:t>Ei tarvetta (useinkaan)</a:t>
                      </a:r>
                    </a:p>
                  </a:txBody>
                  <a:tcPr marL="47625" marR="47625" marT="47625" marB="47625" anchor="ctr">
                    <a:lnL>
                      <a:noFill/>
                    </a:lnL>
                    <a:lnR>
                      <a:noFill/>
                    </a:lnR>
                    <a:lnT w="9525" cap="flat" cmpd="sng" algn="ctr">
                      <a:solidFill>
                        <a:srgbClr val="F0B8A5"/>
                      </a:solidFill>
                      <a:prstDash val="solid"/>
                      <a:round/>
                      <a:headEnd type="none" w="med" len="med"/>
                      <a:tailEnd type="none" w="med" len="med"/>
                    </a:lnT>
                    <a:lnB w="9525" cap="flat" cmpd="sng" algn="ctr">
                      <a:solidFill>
                        <a:srgbClr val="60C7A5"/>
                      </a:solidFill>
                      <a:prstDash val="solid"/>
                      <a:round/>
                      <a:headEnd type="none" w="med" len="med"/>
                      <a:tailEnd type="none" w="med" len="med"/>
                    </a:lnB>
                    <a:solidFill>
                      <a:srgbClr val="FFFFFF"/>
                    </a:solidFill>
                  </a:tcPr>
                </a:tc>
                <a:tc>
                  <a:txBody>
                    <a:bodyPr/>
                    <a:lstStyle/>
                    <a:p>
                      <a:pPr algn="l" fontAlgn="ctr"/>
                      <a:r>
                        <a:rPr lang="en-US" b="0" dirty="0">
                          <a:effectLst/>
                        </a:rPr>
                        <a:t>Oma ja </a:t>
                      </a:r>
                      <a:r>
                        <a:rPr lang="en-US" b="0" dirty="0" err="1">
                          <a:effectLst/>
                        </a:rPr>
                        <a:t>muiden</a:t>
                      </a:r>
                      <a:r>
                        <a:rPr lang="en-US" b="0" dirty="0">
                          <a:effectLst/>
                        </a:rPr>
                        <a:t> </a:t>
                      </a:r>
                      <a:r>
                        <a:rPr lang="en-US" b="0" dirty="0" err="1">
                          <a:effectLst/>
                        </a:rPr>
                        <a:t>kokemus</a:t>
                      </a:r>
                      <a:r>
                        <a:rPr lang="en-US" b="0" dirty="0">
                          <a:effectLst/>
                        </a:rPr>
                        <a:t> </a:t>
                      </a:r>
                      <a:r>
                        <a:rPr lang="en-US" b="0" dirty="0" err="1">
                          <a:effectLst/>
                        </a:rPr>
                        <a:t>keskeistä</a:t>
                      </a:r>
                      <a:endParaRPr lang="en-US" b="0" dirty="0">
                        <a:effectLst/>
                      </a:endParaRPr>
                    </a:p>
                  </a:txBody>
                  <a:tcPr marL="47625" marR="47625" marT="47625" marB="47625" anchor="ctr">
                    <a:lnL>
                      <a:noFill/>
                    </a:lnL>
                    <a:lnR>
                      <a:noFill/>
                    </a:lnR>
                    <a:lnT w="9525" cap="flat" cmpd="sng" algn="ctr">
                      <a:solidFill>
                        <a:srgbClr val="20CBA5"/>
                      </a:solidFill>
                      <a:prstDash val="solid"/>
                      <a:round/>
                      <a:headEnd type="none" w="med" len="med"/>
                      <a:tailEnd type="none" w="med" len="med"/>
                    </a:lnT>
                    <a:lnB w="9525" cap="flat" cmpd="sng" algn="ctr">
                      <a:solidFill>
                        <a:srgbClr val="00763C"/>
                      </a:solidFill>
                      <a:prstDash val="solid"/>
                      <a:round/>
                      <a:headEnd type="none" w="med" len="med"/>
                      <a:tailEnd type="none" w="med" len="med"/>
                    </a:lnB>
                    <a:solidFill>
                      <a:srgbClr val="FFFFFF"/>
                    </a:solidFill>
                  </a:tcPr>
                </a:tc>
                <a:extLst>
                  <a:ext uri="{0D108BD9-81ED-4DB2-BD59-A6C34878D82A}">
                    <a16:rowId xmlns:a16="http://schemas.microsoft.com/office/drawing/2014/main" val="3471541650"/>
                  </a:ext>
                </a:extLst>
              </a:tr>
              <a:tr h="514653">
                <a:tc>
                  <a:txBody>
                    <a:bodyPr/>
                    <a:lstStyle/>
                    <a:p>
                      <a:pPr algn="l" fontAlgn="ctr"/>
                      <a:r>
                        <a:rPr lang="fi-FI" b="1" dirty="0">
                          <a:effectLst/>
                        </a:rPr>
                        <a:t>Valmius oppia</a:t>
                      </a:r>
                      <a:endParaRPr lang="fi-FI" b="0" dirty="0">
                        <a:effectLst/>
                      </a:endParaRPr>
                    </a:p>
                  </a:txBody>
                  <a:tcPr marR="47625" marT="47625" marB="47625" anchor="ctr">
                    <a:lnL>
                      <a:noFill/>
                    </a:lnL>
                    <a:lnR>
                      <a:noFill/>
                    </a:lnR>
                    <a:lnT w="9525" cap="flat" cmpd="sng" algn="ctr">
                      <a:solidFill>
                        <a:srgbClr val="D0C9A5"/>
                      </a:solidFill>
                      <a:prstDash val="solid"/>
                      <a:round/>
                      <a:headEnd type="none" w="med" len="med"/>
                      <a:tailEnd type="none" w="med" len="med"/>
                    </a:lnT>
                    <a:lnB w="9525" cap="flat" cmpd="sng" algn="ctr">
                      <a:solidFill>
                        <a:srgbClr val="D0813C"/>
                      </a:solidFill>
                      <a:prstDash val="solid"/>
                      <a:round/>
                      <a:headEnd type="none" w="med" len="med"/>
                      <a:tailEnd type="none" w="med" len="med"/>
                    </a:lnB>
                    <a:solidFill>
                      <a:srgbClr val="FFFFFF"/>
                    </a:solidFill>
                  </a:tcPr>
                </a:tc>
                <a:tc>
                  <a:txBody>
                    <a:bodyPr/>
                    <a:lstStyle/>
                    <a:p>
                      <a:pPr algn="l" fontAlgn="ctr"/>
                      <a:r>
                        <a:rPr lang="en-US" b="0" dirty="0" err="1">
                          <a:effectLst/>
                        </a:rPr>
                        <a:t>Opetussuunnitelman</a:t>
                      </a:r>
                      <a:r>
                        <a:rPr lang="en-US" b="0" dirty="0">
                          <a:effectLst/>
                        </a:rPr>
                        <a:t> ja </a:t>
                      </a:r>
                      <a:r>
                        <a:rPr lang="en-US" b="0" dirty="0" err="1">
                          <a:effectLst/>
                        </a:rPr>
                        <a:t>ikätason</a:t>
                      </a:r>
                      <a:r>
                        <a:rPr lang="en-US" b="0" dirty="0">
                          <a:effectLst/>
                        </a:rPr>
                        <a:t> </a:t>
                      </a:r>
                      <a:r>
                        <a:rPr lang="en-US" b="0" dirty="0" err="1">
                          <a:effectLst/>
                        </a:rPr>
                        <a:t>mukaista</a:t>
                      </a:r>
                      <a:r>
                        <a:rPr lang="en-US" b="0" dirty="0">
                          <a:effectLst/>
                        </a:rPr>
                        <a:t> </a:t>
                      </a:r>
                      <a:r>
                        <a:rPr lang="en-US" b="0" dirty="0" err="1">
                          <a:effectLst/>
                        </a:rPr>
                        <a:t>opetusta</a:t>
                      </a:r>
                      <a:endParaRPr lang="en-US" b="0" dirty="0">
                        <a:effectLst/>
                      </a:endParaRPr>
                    </a:p>
                  </a:txBody>
                  <a:tcPr marL="47625" marR="47625" marT="47625" marB="47625" anchor="ctr">
                    <a:lnL>
                      <a:noFill/>
                    </a:lnL>
                    <a:lnR>
                      <a:noFill/>
                    </a:lnR>
                    <a:lnT w="9525" cap="flat" cmpd="sng" algn="ctr">
                      <a:solidFill>
                        <a:srgbClr val="60C7A5"/>
                      </a:solidFill>
                      <a:prstDash val="solid"/>
                      <a:round/>
                      <a:headEnd type="none" w="med" len="med"/>
                      <a:tailEnd type="none" w="med" len="med"/>
                    </a:lnT>
                    <a:lnB w="9525" cap="flat" cmpd="sng" algn="ctr">
                      <a:solidFill>
                        <a:srgbClr val="C0853C"/>
                      </a:solidFill>
                      <a:prstDash val="solid"/>
                      <a:round/>
                      <a:headEnd type="none" w="med" len="med"/>
                      <a:tailEnd type="none" w="med" len="med"/>
                    </a:lnB>
                    <a:solidFill>
                      <a:srgbClr val="FFFFFF"/>
                    </a:solidFill>
                  </a:tcPr>
                </a:tc>
                <a:tc>
                  <a:txBody>
                    <a:bodyPr/>
                    <a:lstStyle/>
                    <a:p>
                      <a:pPr algn="l" fontAlgn="ctr"/>
                      <a:r>
                        <a:rPr lang="en-US" b="0" dirty="0" err="1">
                          <a:effectLst/>
                        </a:rPr>
                        <a:t>Oppimisen</a:t>
                      </a:r>
                      <a:r>
                        <a:rPr lang="en-US" b="0" dirty="0">
                          <a:effectLst/>
                        </a:rPr>
                        <a:t> </a:t>
                      </a:r>
                      <a:r>
                        <a:rPr lang="en-US" b="0" dirty="0" err="1">
                          <a:effectLst/>
                        </a:rPr>
                        <a:t>tarve</a:t>
                      </a:r>
                      <a:r>
                        <a:rPr lang="en-US" b="0" dirty="0">
                          <a:effectLst/>
                        </a:rPr>
                        <a:t> </a:t>
                      </a:r>
                      <a:r>
                        <a:rPr lang="en-US" b="0" dirty="0" err="1">
                          <a:effectLst/>
                        </a:rPr>
                        <a:t>nousee</a:t>
                      </a:r>
                      <a:r>
                        <a:rPr lang="en-US" b="0" dirty="0">
                          <a:effectLst/>
                        </a:rPr>
                        <a:t> </a:t>
                      </a:r>
                      <a:r>
                        <a:rPr lang="en-US" b="0" dirty="0" err="1">
                          <a:effectLst/>
                        </a:rPr>
                        <a:t>eletystä</a:t>
                      </a:r>
                      <a:r>
                        <a:rPr lang="en-US" b="0" dirty="0">
                          <a:effectLst/>
                        </a:rPr>
                        <a:t> </a:t>
                      </a:r>
                      <a:r>
                        <a:rPr lang="en-US" b="0" dirty="0" err="1">
                          <a:effectLst/>
                        </a:rPr>
                        <a:t>elämästä</a:t>
                      </a:r>
                      <a:endParaRPr lang="en-US" b="0" dirty="0">
                        <a:effectLst/>
                      </a:endParaRPr>
                    </a:p>
                  </a:txBody>
                  <a:tcPr marL="47625" marR="47625" marT="47625" marB="47625" anchor="ctr">
                    <a:lnL>
                      <a:noFill/>
                    </a:lnL>
                    <a:lnR>
                      <a:noFill/>
                    </a:lnR>
                    <a:lnT w="9525" cap="flat" cmpd="sng" algn="ctr">
                      <a:solidFill>
                        <a:srgbClr val="00763C"/>
                      </a:solidFill>
                      <a:prstDash val="solid"/>
                      <a:round/>
                      <a:headEnd type="none" w="med" len="med"/>
                      <a:tailEnd type="none" w="med" len="med"/>
                    </a:lnT>
                    <a:lnB w="9525" cap="flat" cmpd="sng" algn="ctr">
                      <a:solidFill>
                        <a:srgbClr val="304C3C"/>
                      </a:solidFill>
                      <a:prstDash val="solid"/>
                      <a:round/>
                      <a:headEnd type="none" w="med" len="med"/>
                      <a:tailEnd type="none" w="med" len="med"/>
                    </a:lnB>
                    <a:solidFill>
                      <a:srgbClr val="FFFFFF"/>
                    </a:solidFill>
                  </a:tcPr>
                </a:tc>
                <a:extLst>
                  <a:ext uri="{0D108BD9-81ED-4DB2-BD59-A6C34878D82A}">
                    <a16:rowId xmlns:a16="http://schemas.microsoft.com/office/drawing/2014/main" val="3638172765"/>
                  </a:ext>
                </a:extLst>
              </a:tr>
              <a:tr h="514653">
                <a:tc>
                  <a:txBody>
                    <a:bodyPr/>
                    <a:lstStyle/>
                    <a:p>
                      <a:pPr algn="l" fontAlgn="ctr"/>
                      <a:r>
                        <a:rPr lang="fi-FI" b="1" dirty="0">
                          <a:effectLst/>
                        </a:rPr>
                        <a:t>Asenne oppimiseen</a:t>
                      </a:r>
                      <a:endParaRPr lang="fi-FI" b="0" dirty="0">
                        <a:effectLst/>
                      </a:endParaRPr>
                    </a:p>
                  </a:txBody>
                  <a:tcPr marR="47625" marT="47625" marB="47625" anchor="ctr">
                    <a:lnL>
                      <a:noFill/>
                    </a:lnL>
                    <a:lnR>
                      <a:noFill/>
                    </a:lnR>
                    <a:lnT w="9525" cap="flat" cmpd="sng" algn="ctr">
                      <a:solidFill>
                        <a:srgbClr val="D0813C"/>
                      </a:solidFill>
                      <a:prstDash val="solid"/>
                      <a:round/>
                      <a:headEnd type="none" w="med" len="med"/>
                      <a:tailEnd type="none" w="med" len="med"/>
                    </a:lnT>
                    <a:lnB w="9525" cap="flat" cmpd="sng" algn="ctr">
                      <a:solidFill>
                        <a:srgbClr val="D0693C"/>
                      </a:solidFill>
                      <a:prstDash val="solid"/>
                      <a:round/>
                      <a:headEnd type="none" w="med" len="med"/>
                      <a:tailEnd type="none" w="med" len="med"/>
                    </a:lnB>
                    <a:solidFill>
                      <a:srgbClr val="FFFFFF"/>
                    </a:solidFill>
                  </a:tcPr>
                </a:tc>
                <a:tc>
                  <a:txBody>
                    <a:bodyPr/>
                    <a:lstStyle/>
                    <a:p>
                      <a:pPr algn="l" fontAlgn="ctr"/>
                      <a:r>
                        <a:rPr lang="fi-FI" b="0" dirty="0">
                          <a:effectLst/>
                        </a:rPr>
                        <a:t>Oppijakeskeistä</a:t>
                      </a:r>
                    </a:p>
                  </a:txBody>
                  <a:tcPr marL="47625" marR="47625" marT="47625" marB="47625" anchor="ctr">
                    <a:lnL>
                      <a:noFill/>
                    </a:lnL>
                    <a:lnR>
                      <a:noFill/>
                    </a:lnR>
                    <a:lnT w="9525" cap="flat" cmpd="sng" algn="ctr">
                      <a:solidFill>
                        <a:srgbClr val="C0853C"/>
                      </a:solidFill>
                      <a:prstDash val="solid"/>
                      <a:round/>
                      <a:headEnd type="none" w="med" len="med"/>
                      <a:tailEnd type="none" w="med" len="med"/>
                    </a:lnT>
                    <a:lnB w="9525" cap="flat" cmpd="sng" algn="ctr">
                      <a:solidFill>
                        <a:srgbClr val="B02334"/>
                      </a:solidFill>
                      <a:prstDash val="solid"/>
                      <a:round/>
                      <a:headEnd type="none" w="med" len="med"/>
                      <a:tailEnd type="none" w="med" len="med"/>
                    </a:lnB>
                    <a:solidFill>
                      <a:srgbClr val="FFFFFF"/>
                    </a:solidFill>
                  </a:tcPr>
                </a:tc>
                <a:tc>
                  <a:txBody>
                    <a:bodyPr/>
                    <a:lstStyle/>
                    <a:p>
                      <a:pPr algn="l" fontAlgn="ctr"/>
                      <a:r>
                        <a:rPr lang="en-US" b="0" dirty="0" err="1">
                          <a:effectLst/>
                        </a:rPr>
                        <a:t>Tehtävä</a:t>
                      </a:r>
                      <a:r>
                        <a:rPr lang="en-US" b="0" dirty="0">
                          <a:effectLst/>
                        </a:rPr>
                        <a:t>- tai </a:t>
                      </a:r>
                      <a:r>
                        <a:rPr lang="en-US" b="0" dirty="0" err="1">
                          <a:effectLst/>
                        </a:rPr>
                        <a:t>ongelmakeskeistä</a:t>
                      </a:r>
                      <a:endParaRPr lang="en-US" b="0" dirty="0">
                        <a:effectLst/>
                      </a:endParaRPr>
                    </a:p>
                  </a:txBody>
                  <a:tcPr marL="47625" marR="47625" marT="47625" marB="47625" anchor="ctr">
                    <a:lnL>
                      <a:noFill/>
                    </a:lnL>
                    <a:lnR>
                      <a:noFill/>
                    </a:lnR>
                    <a:lnT w="9525" cap="flat" cmpd="sng" algn="ctr">
                      <a:solidFill>
                        <a:srgbClr val="304C3C"/>
                      </a:solidFill>
                      <a:prstDash val="solid"/>
                      <a:round/>
                      <a:headEnd type="none" w="med" len="med"/>
                      <a:tailEnd type="none" w="med" len="med"/>
                    </a:lnT>
                    <a:lnB w="9525" cap="flat" cmpd="sng" algn="ctr">
                      <a:solidFill>
                        <a:srgbClr val="200AF1"/>
                      </a:solidFill>
                      <a:prstDash val="solid"/>
                      <a:round/>
                      <a:headEnd type="none" w="med" len="med"/>
                      <a:tailEnd type="none" w="med" len="med"/>
                    </a:lnB>
                    <a:solidFill>
                      <a:srgbClr val="FFFFFF"/>
                    </a:solidFill>
                  </a:tcPr>
                </a:tc>
                <a:extLst>
                  <a:ext uri="{0D108BD9-81ED-4DB2-BD59-A6C34878D82A}">
                    <a16:rowId xmlns:a16="http://schemas.microsoft.com/office/drawing/2014/main" val="4213732999"/>
                  </a:ext>
                </a:extLst>
              </a:tr>
              <a:tr h="514653">
                <a:tc>
                  <a:txBody>
                    <a:bodyPr/>
                    <a:lstStyle/>
                    <a:p>
                      <a:pPr algn="l" fontAlgn="ctr"/>
                      <a:r>
                        <a:rPr lang="fi-FI" b="1" dirty="0">
                          <a:effectLst/>
                        </a:rPr>
                        <a:t>Motivaatio oppia</a:t>
                      </a:r>
                      <a:endParaRPr lang="fi-FI" b="0" dirty="0">
                        <a:effectLst/>
                      </a:endParaRPr>
                    </a:p>
                  </a:txBody>
                  <a:tcPr marR="47625" marT="47625" marB="47625" anchor="ctr">
                    <a:lnL>
                      <a:noFill/>
                    </a:lnL>
                    <a:lnR>
                      <a:noFill/>
                    </a:lnR>
                    <a:lnT w="9525" cap="flat" cmpd="sng" algn="ctr">
                      <a:solidFill>
                        <a:srgbClr val="D0693C"/>
                      </a:solidFill>
                      <a:prstDash val="solid"/>
                      <a:round/>
                      <a:headEnd type="none" w="med" len="med"/>
                      <a:tailEnd type="none" w="med" len="med"/>
                    </a:lnT>
                    <a:lnB w="9525" cap="flat" cmpd="sng" algn="ctr">
                      <a:solidFill>
                        <a:srgbClr val="60E616"/>
                      </a:solidFill>
                      <a:prstDash val="solid"/>
                      <a:round/>
                      <a:headEnd type="none" w="med" len="med"/>
                      <a:tailEnd type="none" w="med" len="med"/>
                    </a:lnB>
                    <a:solidFill>
                      <a:srgbClr val="FFFFFF"/>
                    </a:solidFill>
                  </a:tcPr>
                </a:tc>
                <a:tc>
                  <a:txBody>
                    <a:bodyPr/>
                    <a:lstStyle/>
                    <a:p>
                      <a:pPr algn="l" fontAlgn="ctr"/>
                      <a:r>
                        <a:rPr lang="en-US" b="0" dirty="0" err="1">
                          <a:effectLst/>
                        </a:rPr>
                        <a:t>Ulkoiset</a:t>
                      </a:r>
                      <a:r>
                        <a:rPr lang="en-US" b="0" dirty="0">
                          <a:effectLst/>
                        </a:rPr>
                        <a:t> </a:t>
                      </a:r>
                      <a:r>
                        <a:rPr lang="en-US" b="0" dirty="0" err="1">
                          <a:effectLst/>
                        </a:rPr>
                        <a:t>palkkiot</a:t>
                      </a:r>
                      <a:r>
                        <a:rPr lang="en-US" b="0" dirty="0">
                          <a:effectLst/>
                        </a:rPr>
                        <a:t> tai </a:t>
                      </a:r>
                      <a:r>
                        <a:rPr lang="en-US" b="0" dirty="0" err="1">
                          <a:effectLst/>
                        </a:rPr>
                        <a:t>rangaistukset</a:t>
                      </a:r>
                      <a:endParaRPr lang="en-US" b="0" dirty="0">
                        <a:effectLst/>
                      </a:endParaRPr>
                    </a:p>
                  </a:txBody>
                  <a:tcPr marL="47625" marR="47625" marT="47625" marB="47625" anchor="ctr">
                    <a:lnL>
                      <a:noFill/>
                    </a:lnL>
                    <a:lnR>
                      <a:noFill/>
                    </a:lnR>
                    <a:lnT w="9525" cap="flat" cmpd="sng" algn="ctr">
                      <a:solidFill>
                        <a:srgbClr val="B02334"/>
                      </a:solidFill>
                      <a:prstDash val="solid"/>
                      <a:round/>
                      <a:headEnd type="none" w="med" len="med"/>
                      <a:tailEnd type="none" w="med" len="med"/>
                    </a:lnT>
                    <a:lnB w="9525" cap="flat" cmpd="sng" algn="ctr">
                      <a:solidFill>
                        <a:srgbClr val="40E8D4"/>
                      </a:solidFill>
                      <a:prstDash val="solid"/>
                      <a:round/>
                      <a:headEnd type="none" w="med" len="med"/>
                      <a:tailEnd type="none" w="med" len="med"/>
                    </a:lnB>
                    <a:solidFill>
                      <a:srgbClr val="FFFFFF"/>
                    </a:solidFill>
                  </a:tcPr>
                </a:tc>
                <a:tc>
                  <a:txBody>
                    <a:bodyPr/>
                    <a:lstStyle/>
                    <a:p>
                      <a:pPr algn="l" fontAlgn="ctr"/>
                      <a:r>
                        <a:rPr lang="en-US" b="0" dirty="0" err="1">
                          <a:effectLst/>
                        </a:rPr>
                        <a:t>Sisäinen</a:t>
                      </a:r>
                      <a:r>
                        <a:rPr lang="en-US" b="0" dirty="0">
                          <a:effectLst/>
                        </a:rPr>
                        <a:t> </a:t>
                      </a:r>
                      <a:r>
                        <a:rPr lang="en-US" b="0" dirty="0" err="1">
                          <a:effectLst/>
                        </a:rPr>
                        <a:t>motivaatio</a:t>
                      </a:r>
                      <a:r>
                        <a:rPr lang="en-US" b="0" dirty="0">
                          <a:effectLst/>
                        </a:rPr>
                        <a:t> ja </a:t>
                      </a:r>
                      <a:r>
                        <a:rPr lang="en-US" b="0" dirty="0" err="1">
                          <a:effectLst/>
                        </a:rPr>
                        <a:t>uteliaisuus</a:t>
                      </a:r>
                      <a:endParaRPr lang="en-US" b="0" dirty="0">
                        <a:effectLst/>
                      </a:endParaRPr>
                    </a:p>
                  </a:txBody>
                  <a:tcPr marL="47625" marR="47625" marT="47625" marB="47625" anchor="ctr">
                    <a:lnL>
                      <a:noFill/>
                    </a:lnL>
                    <a:lnR>
                      <a:noFill/>
                    </a:lnR>
                    <a:lnT w="9525" cap="flat" cmpd="sng" algn="ctr">
                      <a:solidFill>
                        <a:srgbClr val="200AF1"/>
                      </a:solidFill>
                      <a:prstDash val="solid"/>
                      <a:round/>
                      <a:headEnd type="none" w="med" len="med"/>
                      <a:tailEnd type="none" w="med" len="med"/>
                    </a:lnT>
                    <a:lnB w="9525" cap="flat" cmpd="sng" algn="ctr">
                      <a:solidFill>
                        <a:srgbClr val="603427"/>
                      </a:solidFill>
                      <a:prstDash val="solid"/>
                      <a:round/>
                      <a:headEnd type="none" w="med" len="med"/>
                      <a:tailEnd type="none" w="med" len="med"/>
                    </a:lnB>
                    <a:solidFill>
                      <a:srgbClr val="FFFFFF"/>
                    </a:solidFill>
                  </a:tcPr>
                </a:tc>
                <a:extLst>
                  <a:ext uri="{0D108BD9-81ED-4DB2-BD59-A6C34878D82A}">
                    <a16:rowId xmlns:a16="http://schemas.microsoft.com/office/drawing/2014/main" val="52407678"/>
                  </a:ext>
                </a:extLst>
              </a:tr>
            </a:tbl>
          </a:graphicData>
        </a:graphic>
      </p:graphicFrame>
      <p:sp>
        <p:nvSpPr>
          <p:cNvPr id="11" name="Tekstiruutu 10">
            <a:extLst>
              <a:ext uri="{FF2B5EF4-FFF2-40B4-BE49-F238E27FC236}">
                <a16:creationId xmlns:a16="http://schemas.microsoft.com/office/drawing/2014/main" id="{E91A4485-96DF-8666-D821-CDF8B16E947E}"/>
              </a:ext>
            </a:extLst>
          </p:cNvPr>
          <p:cNvSpPr txBox="1"/>
          <p:nvPr/>
        </p:nvSpPr>
        <p:spPr>
          <a:xfrm>
            <a:off x="4787525" y="6292820"/>
            <a:ext cx="7129343"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Linder, K. E. (2017). Fundamentals of hybrid teaching and learning. </a:t>
            </a:r>
            <a:r>
              <a:rPr lang="en-US" sz="1000" b="0" i="1" dirty="0">
                <a:solidFill>
                  <a:srgbClr val="222222"/>
                </a:solidFill>
                <a:effectLst/>
                <a:latin typeface="Arial" panose="020B0604020202020204" pitchFamily="34" charset="0"/>
              </a:rPr>
              <a:t>New Directions for Teaching and Learning</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2017</a:t>
            </a:r>
            <a:r>
              <a:rPr lang="en-US" sz="1000" b="0" i="0" dirty="0">
                <a:solidFill>
                  <a:srgbClr val="222222"/>
                </a:solidFill>
                <a:effectLst/>
                <a:latin typeface="Arial" panose="020B0604020202020204" pitchFamily="34" charset="0"/>
              </a:rPr>
              <a:t>(149), 11-18.</a:t>
            </a:r>
            <a:endParaRPr lang="fi-FI" sz="1000" dirty="0"/>
          </a:p>
        </p:txBody>
      </p:sp>
    </p:spTree>
    <p:extLst>
      <p:ext uri="{BB962C8B-B14F-4D97-AF65-F5344CB8AC3E}">
        <p14:creationId xmlns:p14="http://schemas.microsoft.com/office/powerpoint/2010/main" val="22117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E986B4-C4F5-3636-15FF-D9B470F0886E}"/>
              </a:ext>
            </a:extLst>
          </p:cNvPr>
          <p:cNvSpPr>
            <a:spLocks noGrp="1"/>
          </p:cNvSpPr>
          <p:nvPr>
            <p:ph type="title"/>
          </p:nvPr>
        </p:nvSpPr>
        <p:spPr>
          <a:xfrm>
            <a:off x="648929" y="629266"/>
            <a:ext cx="4944152" cy="1622321"/>
          </a:xfrm>
        </p:spPr>
        <p:txBody>
          <a:bodyPr>
            <a:normAutofit/>
          </a:bodyPr>
          <a:lstStyle/>
          <a:p>
            <a:r>
              <a:rPr lang="fi-FI" dirty="0"/>
              <a:t>”Tavallinen opetus” = hybridiopetus</a:t>
            </a:r>
          </a:p>
        </p:txBody>
      </p:sp>
      <p:sp>
        <p:nvSpPr>
          <p:cNvPr id="3" name="Sisällön paikkamerkki 2">
            <a:extLst>
              <a:ext uri="{FF2B5EF4-FFF2-40B4-BE49-F238E27FC236}">
                <a16:creationId xmlns:a16="http://schemas.microsoft.com/office/drawing/2014/main" id="{1319AE80-5AA8-D5C2-221E-DF8155D2C1E5}"/>
              </a:ext>
            </a:extLst>
          </p:cNvPr>
          <p:cNvSpPr>
            <a:spLocks noGrp="1"/>
          </p:cNvSpPr>
          <p:nvPr>
            <p:ph idx="1"/>
          </p:nvPr>
        </p:nvSpPr>
        <p:spPr>
          <a:xfrm>
            <a:off x="648930" y="2438400"/>
            <a:ext cx="4944151" cy="3785419"/>
          </a:xfrm>
        </p:spPr>
        <p:txBody>
          <a:bodyPr>
            <a:normAutofit fontScale="92500" lnSpcReduction="10000"/>
          </a:bodyPr>
          <a:lstStyle/>
          <a:p>
            <a:r>
              <a:rPr lang="fi-FI" sz="2400" dirty="0"/>
              <a:t>Hybridiopetus on helppoa, jos aiempi opetus on jo ollut opiskelijakeskeistä ja opiskelijat ovat itse saaneet asettaa tavoitteensa sekä arviointi ja tehtävät ovat olleet tämän mukaisia. </a:t>
            </a:r>
            <a:r>
              <a:rPr lang="fi-FI" sz="2400" b="1" dirty="0"/>
              <a:t>Yhtäläisyydet ovat silloin merkittävät kursseja ja opetusta suunniteltaessa.</a:t>
            </a:r>
          </a:p>
          <a:p>
            <a:r>
              <a:rPr lang="fi-FI" sz="2400" dirty="0"/>
              <a:t>Tavat olla vuorovaikutuksessa ja jakaa informaatiota hyödyntävät käytössä olevien teknologioiden mahdollisuuksia, mutta pääasia eli </a:t>
            </a:r>
            <a:r>
              <a:rPr lang="fi-FI" sz="2400" dirty="0" err="1"/>
              <a:t>oiskelijoiden</a:t>
            </a:r>
            <a:r>
              <a:rPr lang="fi-FI" sz="2400" dirty="0"/>
              <a:t> oppimisen tukeminen säilyy opettajan tehtävänä.</a:t>
            </a:r>
          </a:p>
          <a:p>
            <a:endParaRPr lang="fi-FI" sz="2400" dirty="0"/>
          </a:p>
          <a:p>
            <a:endParaRPr lang="fi-FI" sz="2400" dirty="0"/>
          </a:p>
        </p:txBody>
      </p:sp>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teksti&#10;&#10;Kuvaus luotu automaattisesti">
            <a:extLst>
              <a:ext uri="{FF2B5EF4-FFF2-40B4-BE49-F238E27FC236}">
                <a16:creationId xmlns:a16="http://schemas.microsoft.com/office/drawing/2014/main" id="{9639ED97-93AB-7578-73CC-102EC06D5FAC}"/>
              </a:ext>
            </a:extLst>
          </p:cNvPr>
          <p:cNvPicPr>
            <a:picLocks noChangeAspect="1"/>
          </p:cNvPicPr>
          <p:nvPr/>
        </p:nvPicPr>
        <p:blipFill>
          <a:blip r:embed="rId2"/>
          <a:stretch>
            <a:fillRect/>
          </a:stretch>
        </p:blipFill>
        <p:spPr>
          <a:xfrm>
            <a:off x="7346159" y="833418"/>
            <a:ext cx="3592631" cy="5187917"/>
          </a:xfrm>
          <a:prstGeom prst="rect">
            <a:avLst/>
          </a:prstGeom>
          <a:effectLst/>
        </p:spPr>
      </p:pic>
      <p:sp>
        <p:nvSpPr>
          <p:cNvPr id="6" name="Tekstiruutu 5">
            <a:extLst>
              <a:ext uri="{FF2B5EF4-FFF2-40B4-BE49-F238E27FC236}">
                <a16:creationId xmlns:a16="http://schemas.microsoft.com/office/drawing/2014/main" id="{CD407122-84D8-D686-15A2-AB11CD168FDF}"/>
              </a:ext>
            </a:extLst>
          </p:cNvPr>
          <p:cNvSpPr txBox="1"/>
          <p:nvPr/>
        </p:nvSpPr>
        <p:spPr>
          <a:xfrm>
            <a:off x="91700" y="6410632"/>
            <a:ext cx="5861425"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Linder, K. E. (2017). Fundamentals of hybrid teaching and learning. </a:t>
            </a:r>
            <a:r>
              <a:rPr lang="en-US" sz="1000" b="0" i="1" dirty="0">
                <a:solidFill>
                  <a:srgbClr val="222222"/>
                </a:solidFill>
                <a:effectLst/>
                <a:latin typeface="Arial" panose="020B0604020202020204" pitchFamily="34" charset="0"/>
              </a:rPr>
              <a:t>New Directions for Teaching and Learning</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2017</a:t>
            </a:r>
            <a:r>
              <a:rPr lang="en-US" sz="1000" b="0" i="0" dirty="0">
                <a:solidFill>
                  <a:srgbClr val="222222"/>
                </a:solidFill>
                <a:effectLst/>
                <a:latin typeface="Arial" panose="020B0604020202020204" pitchFamily="34" charset="0"/>
              </a:rPr>
              <a:t>(149), 11-18.</a:t>
            </a:r>
            <a:endParaRPr lang="fi-FI" sz="1000" dirty="0"/>
          </a:p>
        </p:txBody>
      </p:sp>
    </p:spTree>
    <p:extLst>
      <p:ext uri="{BB962C8B-B14F-4D97-AF65-F5344CB8AC3E}">
        <p14:creationId xmlns:p14="http://schemas.microsoft.com/office/powerpoint/2010/main" val="263081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EC0-2741-43FE-B516-361F6AA098A4}"/>
              </a:ext>
            </a:extLst>
          </p:cNvPr>
          <p:cNvSpPr>
            <a:spLocks noGrp="1"/>
          </p:cNvSpPr>
          <p:nvPr>
            <p:ph type="title"/>
          </p:nvPr>
        </p:nvSpPr>
        <p:spPr>
          <a:xfrm>
            <a:off x="4817796" y="365125"/>
            <a:ext cx="7155809" cy="1325563"/>
          </a:xfrm>
        </p:spPr>
        <p:txBody>
          <a:bodyPr/>
          <a:lstStyle/>
          <a:p>
            <a:r>
              <a:rPr lang="fi-FI" dirty="0"/>
              <a:t>Opetus sujui ”kuten ennenkin”</a:t>
            </a:r>
          </a:p>
        </p:txBody>
      </p:sp>
      <p:sp>
        <p:nvSpPr>
          <p:cNvPr id="3" name="Content Placeholder 2">
            <a:extLst>
              <a:ext uri="{FF2B5EF4-FFF2-40B4-BE49-F238E27FC236}">
                <a16:creationId xmlns:a16="http://schemas.microsoft.com/office/drawing/2014/main" id="{17F40040-A8FE-48E3-B988-D9E54939FD79}"/>
              </a:ext>
            </a:extLst>
          </p:cNvPr>
          <p:cNvSpPr>
            <a:spLocks noGrp="1"/>
          </p:cNvSpPr>
          <p:nvPr>
            <p:ph idx="1"/>
          </p:nvPr>
        </p:nvSpPr>
        <p:spPr>
          <a:xfrm>
            <a:off x="4714874" y="1825625"/>
            <a:ext cx="6638925" cy="4351338"/>
          </a:xfrm>
        </p:spPr>
        <p:txBody>
          <a:bodyPr>
            <a:normAutofit fontScale="92500"/>
          </a:bodyPr>
          <a:lstStyle/>
          <a:p>
            <a:r>
              <a:rPr lang="en-US" dirty="0"/>
              <a:t>“The teacher in this study stated that the educational </a:t>
            </a:r>
            <a:r>
              <a:rPr lang="en-US" b="1" dirty="0">
                <a:solidFill>
                  <a:srgbClr val="FF0000"/>
                </a:solidFill>
              </a:rPr>
              <a:t>setting had not really influenced his style</a:t>
            </a:r>
            <a:r>
              <a:rPr lang="en-US" dirty="0"/>
              <a:t> of teaching as he could easily start a dialogue with his students in the same way as he is used to do. “ </a:t>
            </a:r>
          </a:p>
          <a:p>
            <a:r>
              <a:rPr lang="en-US" dirty="0"/>
              <a:t>“This is somewhat contradictory with previous literature declaring that this new type of learning environment requires radical shifts in the teachers’ pedagogical methods in order to accommodate to the new technology (Cain, 2015; Ramsey et al., 2016).”</a:t>
            </a:r>
            <a:endParaRPr lang="fi-FI" dirty="0"/>
          </a:p>
        </p:txBody>
      </p:sp>
      <p:pic>
        <p:nvPicPr>
          <p:cNvPr id="6" name="Picture 5">
            <a:extLst>
              <a:ext uri="{FF2B5EF4-FFF2-40B4-BE49-F238E27FC236}">
                <a16:creationId xmlns:a16="http://schemas.microsoft.com/office/drawing/2014/main" id="{C9CA2067-5C17-4829-BBFE-A93535B19DC3}"/>
              </a:ext>
            </a:extLst>
          </p:cNvPr>
          <p:cNvPicPr>
            <a:picLocks noChangeAspect="1"/>
          </p:cNvPicPr>
          <p:nvPr/>
        </p:nvPicPr>
        <p:blipFill>
          <a:blip r:embed="rId2"/>
          <a:stretch>
            <a:fillRect/>
          </a:stretch>
        </p:blipFill>
        <p:spPr>
          <a:xfrm>
            <a:off x="97514" y="681038"/>
            <a:ext cx="4513836" cy="5495926"/>
          </a:xfrm>
          <a:prstGeom prst="rect">
            <a:avLst/>
          </a:prstGeom>
        </p:spPr>
      </p:pic>
      <p:sp>
        <p:nvSpPr>
          <p:cNvPr id="7" name="Rectangle 6">
            <a:extLst>
              <a:ext uri="{FF2B5EF4-FFF2-40B4-BE49-F238E27FC236}">
                <a16:creationId xmlns:a16="http://schemas.microsoft.com/office/drawing/2014/main" id="{C26F0BD5-D20E-4912-A0F6-9FB71D01C945}"/>
              </a:ext>
            </a:extLst>
          </p:cNvPr>
          <p:cNvSpPr/>
          <p:nvPr/>
        </p:nvSpPr>
        <p:spPr>
          <a:xfrm>
            <a:off x="4921321" y="1690688"/>
            <a:ext cx="6638925" cy="2049105"/>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solidFill>
                <a:schemeClr val="bg1"/>
              </a:solidFill>
            </a:endParaRPr>
          </a:p>
        </p:txBody>
      </p:sp>
      <p:sp>
        <p:nvSpPr>
          <p:cNvPr id="5" name="Tekstiruutu 4">
            <a:extLst>
              <a:ext uri="{FF2B5EF4-FFF2-40B4-BE49-F238E27FC236}">
                <a16:creationId xmlns:a16="http://schemas.microsoft.com/office/drawing/2014/main" id="{7932D113-5679-ACF4-B3C4-0AC7F177B898}"/>
              </a:ext>
            </a:extLst>
          </p:cNvPr>
          <p:cNvSpPr txBox="1"/>
          <p:nvPr/>
        </p:nvSpPr>
        <p:spPr>
          <a:xfrm>
            <a:off x="4198292" y="6151695"/>
            <a:ext cx="7775314" cy="553998"/>
          </a:xfrm>
          <a:prstGeom prst="rect">
            <a:avLst/>
          </a:prstGeom>
          <a:noFill/>
        </p:spPr>
        <p:txBody>
          <a:bodyPr wrap="square">
            <a:spAutoFit/>
          </a:bodyPr>
          <a:lstStyle/>
          <a:p>
            <a:r>
              <a:rPr lang="fi-FI" sz="1000" dirty="0" err="1"/>
              <a:t>Raes</a:t>
            </a:r>
            <a:r>
              <a:rPr lang="fi-FI" sz="1000" dirty="0"/>
              <a:t>, </a:t>
            </a:r>
            <a:r>
              <a:rPr lang="fi-FI" sz="1000" dirty="0" err="1"/>
              <a:t>Annelies</a:t>
            </a:r>
            <a:r>
              <a:rPr lang="fi-FI" sz="1000" dirty="0"/>
              <a:t> &amp; Vanneste, </a:t>
            </a:r>
            <a:r>
              <a:rPr lang="fi-FI" sz="1000" dirty="0" err="1"/>
              <a:t>Pieter</a:t>
            </a:r>
            <a:r>
              <a:rPr lang="fi-FI" sz="1000" dirty="0"/>
              <a:t> &amp; </a:t>
            </a:r>
            <a:r>
              <a:rPr lang="fi-FI" sz="1000" dirty="0" err="1"/>
              <a:t>Pieters</a:t>
            </a:r>
            <a:r>
              <a:rPr lang="fi-FI" sz="1000" dirty="0"/>
              <a:t>, </a:t>
            </a:r>
            <a:r>
              <a:rPr lang="fi-FI" sz="1000" dirty="0" err="1"/>
              <a:t>Marieke</a:t>
            </a:r>
            <a:r>
              <a:rPr lang="fi-FI" sz="1000" dirty="0"/>
              <a:t> &amp; </a:t>
            </a:r>
            <a:r>
              <a:rPr lang="fi-FI" sz="1000" dirty="0" err="1"/>
              <a:t>Windey</a:t>
            </a:r>
            <a:r>
              <a:rPr lang="fi-FI" sz="1000" dirty="0"/>
              <a:t>, </a:t>
            </a:r>
            <a:r>
              <a:rPr lang="fi-FI" sz="1000" dirty="0" err="1"/>
              <a:t>Ine</a:t>
            </a:r>
            <a:r>
              <a:rPr lang="fi-FI" sz="1000" dirty="0"/>
              <a:t> &amp; Van </a:t>
            </a:r>
            <a:r>
              <a:rPr lang="fi-FI" sz="1000" dirty="0" err="1"/>
              <a:t>den</a:t>
            </a:r>
            <a:r>
              <a:rPr lang="fi-FI" sz="1000" dirty="0"/>
              <a:t> </a:t>
            </a:r>
            <a:r>
              <a:rPr lang="fi-FI" sz="1000" dirty="0" err="1"/>
              <a:t>Noortgate</a:t>
            </a:r>
            <a:r>
              <a:rPr lang="fi-FI" sz="1000" dirty="0"/>
              <a:t>, </a:t>
            </a:r>
            <a:r>
              <a:rPr lang="fi-FI" sz="1000" dirty="0" err="1"/>
              <a:t>Wim</a:t>
            </a:r>
            <a:r>
              <a:rPr lang="fi-FI" sz="1000" dirty="0"/>
              <a:t> &amp; </a:t>
            </a:r>
            <a:r>
              <a:rPr lang="fi-FI" sz="1000" dirty="0" err="1"/>
              <a:t>Depaepe</a:t>
            </a:r>
            <a:r>
              <a:rPr lang="fi-FI" sz="1000" dirty="0"/>
              <a:t>, </a:t>
            </a:r>
            <a:r>
              <a:rPr lang="fi-FI" sz="1000" dirty="0" err="1"/>
              <a:t>Fien</a:t>
            </a:r>
            <a:r>
              <a:rPr lang="fi-FI" sz="1000" dirty="0"/>
              <a:t>. (2019). Learning and </a:t>
            </a:r>
            <a:r>
              <a:rPr lang="fi-FI" sz="1000" dirty="0" err="1"/>
              <a:t>instruction</a:t>
            </a:r>
            <a:r>
              <a:rPr lang="fi-FI" sz="1000" dirty="0"/>
              <a:t> in </a:t>
            </a:r>
            <a:r>
              <a:rPr lang="fi-FI" sz="1000" dirty="0" err="1"/>
              <a:t>the</a:t>
            </a:r>
            <a:r>
              <a:rPr lang="fi-FI" sz="1000" dirty="0"/>
              <a:t> </a:t>
            </a:r>
            <a:r>
              <a:rPr lang="fi-FI" sz="1000" dirty="0" err="1"/>
              <a:t>hybrid</a:t>
            </a:r>
            <a:r>
              <a:rPr lang="fi-FI" sz="1000" dirty="0"/>
              <a:t> </a:t>
            </a:r>
            <a:r>
              <a:rPr lang="fi-FI" sz="1000" dirty="0" err="1"/>
              <a:t>virtual</a:t>
            </a:r>
            <a:r>
              <a:rPr lang="fi-FI" sz="1000" dirty="0"/>
              <a:t> </a:t>
            </a:r>
            <a:r>
              <a:rPr lang="fi-FI" sz="1000" dirty="0" err="1"/>
              <a:t>classroom</a:t>
            </a:r>
            <a:r>
              <a:rPr lang="fi-FI" sz="1000" dirty="0"/>
              <a:t>: An </a:t>
            </a:r>
            <a:r>
              <a:rPr lang="fi-FI" sz="1000" dirty="0" err="1"/>
              <a:t>investigation</a:t>
            </a:r>
            <a:r>
              <a:rPr lang="fi-FI" sz="1000" dirty="0"/>
              <a:t> of </a:t>
            </a:r>
            <a:r>
              <a:rPr lang="fi-FI" sz="1000" dirty="0" err="1"/>
              <a:t>students</a:t>
            </a:r>
            <a:r>
              <a:rPr lang="fi-FI" sz="1000" dirty="0"/>
              <a:t>’ </a:t>
            </a:r>
            <a:r>
              <a:rPr lang="fi-FI" sz="1000" dirty="0" err="1"/>
              <a:t>engagement</a:t>
            </a:r>
            <a:r>
              <a:rPr lang="fi-FI" sz="1000" dirty="0"/>
              <a:t> and </a:t>
            </a:r>
            <a:r>
              <a:rPr lang="fi-FI" sz="1000" dirty="0" err="1"/>
              <a:t>the</a:t>
            </a:r>
            <a:r>
              <a:rPr lang="fi-FI" sz="1000" dirty="0"/>
              <a:t> </a:t>
            </a:r>
            <a:r>
              <a:rPr lang="fi-FI" sz="1000" dirty="0" err="1"/>
              <a:t>effect</a:t>
            </a:r>
            <a:r>
              <a:rPr lang="fi-FI" sz="1000" dirty="0"/>
              <a:t> of </a:t>
            </a:r>
            <a:r>
              <a:rPr lang="fi-FI" sz="1000" dirty="0" err="1"/>
              <a:t>quizzes</a:t>
            </a:r>
            <a:r>
              <a:rPr lang="fi-FI" sz="1000" dirty="0"/>
              <a:t>. Computers &amp; Education. 143. 103682. 10.1016/j.compedu.2019.103682. </a:t>
            </a:r>
          </a:p>
        </p:txBody>
      </p:sp>
    </p:spTree>
    <p:extLst>
      <p:ext uri="{BB962C8B-B14F-4D97-AF65-F5344CB8AC3E}">
        <p14:creationId xmlns:p14="http://schemas.microsoft.com/office/powerpoint/2010/main" val="383973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B3372B2-4362-5FD9-A150-3A91E94169F8}"/>
              </a:ext>
            </a:extLst>
          </p:cNvPr>
          <p:cNvSpPr>
            <a:spLocks noGrp="1"/>
          </p:cNvSpPr>
          <p:nvPr>
            <p:ph type="title"/>
          </p:nvPr>
        </p:nvSpPr>
        <p:spPr>
          <a:xfrm>
            <a:off x="868679" y="102385"/>
            <a:ext cx="11051772" cy="1371600"/>
          </a:xfrm>
        </p:spPr>
        <p:txBody>
          <a:bodyPr vert="horz" lIns="91440" tIns="45720" rIns="91440" bIns="45720" rtlCol="0" anchor="ctr">
            <a:normAutofit/>
          </a:bodyPr>
          <a:lstStyle/>
          <a:p>
            <a:r>
              <a:rPr lang="en-US" sz="3600" dirty="0" err="1"/>
              <a:t>Hybridiopetus</a:t>
            </a:r>
            <a:r>
              <a:rPr lang="en-US" sz="3600" dirty="0"/>
              <a:t> </a:t>
            </a:r>
            <a:r>
              <a:rPr lang="en-US" sz="3600" dirty="0" err="1"/>
              <a:t>mahdollistaa</a:t>
            </a:r>
            <a:r>
              <a:rPr lang="en-US" sz="3600" dirty="0"/>
              <a:t> </a:t>
            </a:r>
            <a:r>
              <a:rPr lang="en-US" sz="3600" dirty="0" err="1"/>
              <a:t>yksilöllistetyn</a:t>
            </a:r>
            <a:r>
              <a:rPr lang="en-US" sz="3600" dirty="0"/>
              <a:t> </a:t>
            </a:r>
            <a:r>
              <a:rPr lang="en-US" sz="3600" dirty="0" err="1"/>
              <a:t>opetuksen</a:t>
            </a:r>
            <a:r>
              <a:rPr lang="en-US" sz="3600" dirty="0"/>
              <a:t> (UDL)</a:t>
            </a:r>
          </a:p>
        </p:txBody>
      </p:sp>
      <p:sp>
        <p:nvSpPr>
          <p:cNvPr id="32" name="Rectangle 2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Kuva, joka sisältää kohteen teksti&#10;&#10;Kuvaus luotu automaattisesti">
            <a:extLst>
              <a:ext uri="{FF2B5EF4-FFF2-40B4-BE49-F238E27FC236}">
                <a16:creationId xmlns:a16="http://schemas.microsoft.com/office/drawing/2014/main" id="{9AB0E5D1-9CF8-55F2-A351-5D44D5FEC16B}"/>
              </a:ext>
            </a:extLst>
          </p:cNvPr>
          <p:cNvPicPr>
            <a:picLocks noChangeAspect="1"/>
          </p:cNvPicPr>
          <p:nvPr/>
        </p:nvPicPr>
        <p:blipFill>
          <a:blip r:embed="rId2"/>
          <a:stretch>
            <a:fillRect/>
          </a:stretch>
        </p:blipFill>
        <p:spPr>
          <a:xfrm>
            <a:off x="8061622" y="1004220"/>
            <a:ext cx="3578825" cy="5167980"/>
          </a:xfrm>
          <a:prstGeom prst="rect">
            <a:avLst/>
          </a:prstGeom>
          <a:effectLst/>
        </p:spPr>
      </p:pic>
      <p:pic>
        <p:nvPicPr>
          <p:cNvPr id="9" name="Kuva 8">
            <a:extLst>
              <a:ext uri="{FF2B5EF4-FFF2-40B4-BE49-F238E27FC236}">
                <a16:creationId xmlns:a16="http://schemas.microsoft.com/office/drawing/2014/main" id="{7A469BF1-7D2C-5C56-3010-A56E837965E1}"/>
              </a:ext>
            </a:extLst>
          </p:cNvPr>
          <p:cNvPicPr>
            <a:picLocks noChangeAspect="1"/>
          </p:cNvPicPr>
          <p:nvPr/>
        </p:nvPicPr>
        <p:blipFill>
          <a:blip r:embed="rId3"/>
          <a:stretch>
            <a:fillRect/>
          </a:stretch>
        </p:blipFill>
        <p:spPr>
          <a:xfrm>
            <a:off x="402451" y="1271568"/>
            <a:ext cx="6923459" cy="5506001"/>
          </a:xfrm>
          <a:prstGeom prst="rect">
            <a:avLst/>
          </a:prstGeom>
        </p:spPr>
      </p:pic>
      <p:sp>
        <p:nvSpPr>
          <p:cNvPr id="12" name="Tekstiruutu 11">
            <a:extLst>
              <a:ext uri="{FF2B5EF4-FFF2-40B4-BE49-F238E27FC236}">
                <a16:creationId xmlns:a16="http://schemas.microsoft.com/office/drawing/2014/main" id="{92C00329-5163-CAEE-26A2-605CC5DA0C5E}"/>
              </a:ext>
            </a:extLst>
          </p:cNvPr>
          <p:cNvSpPr txBox="1"/>
          <p:nvPr/>
        </p:nvSpPr>
        <p:spPr>
          <a:xfrm>
            <a:off x="-14422" y="4656884"/>
            <a:ext cx="5996524" cy="646331"/>
          </a:xfrm>
          <a:prstGeom prst="rect">
            <a:avLst/>
          </a:prstGeom>
          <a:solidFill>
            <a:schemeClr val="accent4">
              <a:lumMod val="20000"/>
              <a:lumOff val="80000"/>
            </a:schemeClr>
          </a:solidFill>
        </p:spPr>
        <p:txBody>
          <a:bodyPr wrap="square">
            <a:spAutoFit/>
          </a:bodyPr>
          <a:lstStyle/>
          <a:p>
            <a:r>
              <a:rPr lang="fi-FI" sz="3600" dirty="0"/>
              <a:t>https://udlguidelines.cast.org/</a:t>
            </a:r>
          </a:p>
        </p:txBody>
      </p:sp>
      <p:sp>
        <p:nvSpPr>
          <p:cNvPr id="14" name="Tekstiruutu 13">
            <a:extLst>
              <a:ext uri="{FF2B5EF4-FFF2-40B4-BE49-F238E27FC236}">
                <a16:creationId xmlns:a16="http://schemas.microsoft.com/office/drawing/2014/main" id="{BE5B97E7-49E4-E1F5-DED5-C8B80BABEA22}"/>
              </a:ext>
            </a:extLst>
          </p:cNvPr>
          <p:cNvSpPr txBox="1"/>
          <p:nvPr/>
        </p:nvSpPr>
        <p:spPr>
          <a:xfrm>
            <a:off x="7325910" y="6275003"/>
            <a:ext cx="4789890"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Linder, K. E. (2017). Fundamentals of hybrid teaching and learning. </a:t>
            </a:r>
            <a:r>
              <a:rPr lang="en-US" sz="1000" b="0" i="1" dirty="0">
                <a:solidFill>
                  <a:srgbClr val="222222"/>
                </a:solidFill>
                <a:effectLst/>
                <a:latin typeface="Arial" panose="020B0604020202020204" pitchFamily="34" charset="0"/>
              </a:rPr>
              <a:t>New Directions for Teaching and Learning</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2017</a:t>
            </a:r>
            <a:r>
              <a:rPr lang="en-US" sz="1000" b="0" i="0" dirty="0">
                <a:solidFill>
                  <a:srgbClr val="222222"/>
                </a:solidFill>
                <a:effectLst/>
                <a:latin typeface="Arial" panose="020B0604020202020204" pitchFamily="34" charset="0"/>
              </a:rPr>
              <a:t>(149), 11-18.</a:t>
            </a:r>
            <a:endParaRPr lang="fi-FI" sz="1000" dirty="0"/>
          </a:p>
        </p:txBody>
      </p:sp>
    </p:spTree>
    <p:extLst>
      <p:ext uri="{BB962C8B-B14F-4D97-AF65-F5344CB8AC3E}">
        <p14:creationId xmlns:p14="http://schemas.microsoft.com/office/powerpoint/2010/main" val="193270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2C841F62-3E1C-F6F1-CC19-595F22FF0494}"/>
              </a:ext>
            </a:extLst>
          </p:cNvPr>
          <p:cNvSpPr txBox="1"/>
          <p:nvPr/>
        </p:nvSpPr>
        <p:spPr>
          <a:xfrm>
            <a:off x="4787525" y="6292820"/>
            <a:ext cx="7129343"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Linder, K. E. (2017). Fundamentals of hybrid teaching and learning. </a:t>
            </a:r>
            <a:r>
              <a:rPr lang="en-US" sz="1000" b="0" i="1" dirty="0">
                <a:solidFill>
                  <a:srgbClr val="222222"/>
                </a:solidFill>
                <a:effectLst/>
                <a:latin typeface="Arial" panose="020B0604020202020204" pitchFamily="34" charset="0"/>
              </a:rPr>
              <a:t>New Directions for Teaching and Learning</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2017</a:t>
            </a:r>
            <a:r>
              <a:rPr lang="en-US" sz="1000" b="0" i="0" dirty="0">
                <a:solidFill>
                  <a:srgbClr val="222222"/>
                </a:solidFill>
                <a:effectLst/>
                <a:latin typeface="Arial" panose="020B0604020202020204" pitchFamily="34" charset="0"/>
              </a:rPr>
              <a:t>(149), 11-18.</a:t>
            </a:r>
            <a:endParaRPr lang="fi-FI" sz="1000" dirty="0"/>
          </a:p>
        </p:txBody>
      </p:sp>
      <p:sp>
        <p:nvSpPr>
          <p:cNvPr id="7" name="AutoShape 4" descr="Details are in the caption following the image">
            <a:extLst>
              <a:ext uri="{FF2B5EF4-FFF2-40B4-BE49-F238E27FC236}">
                <a16:creationId xmlns:a16="http://schemas.microsoft.com/office/drawing/2014/main" id="{DC7826A2-8E59-7734-5344-67E08A3E1B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2FDD89BD-9D5F-F6BA-E80E-3520B20C4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189773"/>
            <a:ext cx="4962146" cy="4962146"/>
          </a:xfrm>
          <a:prstGeom prst="rect">
            <a:avLst/>
          </a:prstGeom>
        </p:spPr>
      </p:pic>
      <p:sp>
        <p:nvSpPr>
          <p:cNvPr id="11" name="Otsikko 10">
            <a:extLst>
              <a:ext uri="{FF2B5EF4-FFF2-40B4-BE49-F238E27FC236}">
                <a16:creationId xmlns:a16="http://schemas.microsoft.com/office/drawing/2014/main" id="{6A9D63FC-BF64-516A-E33C-ECA383C4A807}"/>
              </a:ext>
            </a:extLst>
          </p:cNvPr>
          <p:cNvSpPr>
            <a:spLocks noGrp="1"/>
          </p:cNvSpPr>
          <p:nvPr>
            <p:ph type="title"/>
          </p:nvPr>
        </p:nvSpPr>
        <p:spPr/>
        <p:txBody>
          <a:bodyPr/>
          <a:lstStyle/>
          <a:p>
            <a:r>
              <a:rPr lang="fi-FI" dirty="0"/>
              <a:t>TPACK hybridiopetuksessa?</a:t>
            </a:r>
          </a:p>
        </p:txBody>
      </p:sp>
      <p:graphicFrame>
        <p:nvGraphicFramePr>
          <p:cNvPr id="14" name="Sisällön paikkamerkki 11">
            <a:extLst>
              <a:ext uri="{FF2B5EF4-FFF2-40B4-BE49-F238E27FC236}">
                <a16:creationId xmlns:a16="http://schemas.microsoft.com/office/drawing/2014/main" id="{5B884A99-ADA8-B857-DAD4-3BBBFF09588F}"/>
              </a:ext>
            </a:extLst>
          </p:cNvPr>
          <p:cNvGraphicFramePr>
            <a:graphicFrameLocks noGrp="1"/>
          </p:cNvGraphicFramePr>
          <p:nvPr>
            <p:ph idx="1"/>
            <p:extLst>
              <p:ext uri="{D42A27DB-BD31-4B8C-83A1-F6EECF244321}">
                <p14:modId xmlns:p14="http://schemas.microsoft.com/office/powerpoint/2010/main" val="1505276684"/>
              </p:ext>
            </p:extLst>
          </p:nvPr>
        </p:nvGraphicFramePr>
        <p:xfrm>
          <a:off x="838200" y="1825625"/>
          <a:ext cx="45910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53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B1D511-CE56-BC52-62A1-7A3650EA1C3C}"/>
              </a:ext>
            </a:extLst>
          </p:cNvPr>
          <p:cNvSpPr>
            <a:spLocks noGrp="1"/>
          </p:cNvSpPr>
          <p:nvPr>
            <p:ph type="title"/>
          </p:nvPr>
        </p:nvSpPr>
        <p:spPr/>
        <p:txBody>
          <a:bodyPr>
            <a:normAutofit fontScale="90000"/>
          </a:bodyPr>
          <a:lstStyle/>
          <a:p>
            <a:r>
              <a:rPr lang="fi-FI"/>
              <a:t>Kognitiivinen kuorma teknologiatuetun oppimisen kontekstissa (</a:t>
            </a:r>
            <a:r>
              <a:rPr lang="fi-FI" err="1"/>
              <a:t>Daniela</a:t>
            </a:r>
            <a:r>
              <a:rPr lang="fi-FI"/>
              <a:t>, 2021)</a:t>
            </a:r>
          </a:p>
        </p:txBody>
      </p:sp>
      <p:sp>
        <p:nvSpPr>
          <p:cNvPr id="3" name="Sisällön paikkamerkki 2">
            <a:extLst>
              <a:ext uri="{FF2B5EF4-FFF2-40B4-BE49-F238E27FC236}">
                <a16:creationId xmlns:a16="http://schemas.microsoft.com/office/drawing/2014/main" id="{56D22EA3-FB4D-9892-05ED-AB0545E38540}"/>
              </a:ext>
            </a:extLst>
          </p:cNvPr>
          <p:cNvSpPr>
            <a:spLocks noGrp="1"/>
          </p:cNvSpPr>
          <p:nvPr>
            <p:ph sz="quarter" idx="14"/>
          </p:nvPr>
        </p:nvSpPr>
        <p:spPr/>
        <p:txBody>
          <a:bodyPr/>
          <a:lstStyle/>
          <a:p>
            <a:endParaRPr lang="fi-FI"/>
          </a:p>
          <a:p>
            <a:r>
              <a:rPr lang="fi-FI"/>
              <a:t>Käytettävän teknologian ”informaatioarkkitehtuuriin” panostaminen on yhtä tärkeätä kuin itse opetettavaan sisältöön keskittyminen</a:t>
            </a:r>
          </a:p>
          <a:p>
            <a:r>
              <a:rPr lang="fi-FI"/>
              <a:t>Esim. tarpeetonta informaatiota, pieniä yksityiskohtia, kaoottisuutta ym. Tulisi välttää digitaalisissa työkaluissa. Samoin tehtävät tulisi toteuttaa siten, että kognitiivinen kuorma ei kasva kohtuuttomaksi</a:t>
            </a:r>
          </a:p>
        </p:txBody>
      </p:sp>
    </p:spTree>
    <p:extLst>
      <p:ext uri="{BB962C8B-B14F-4D97-AF65-F5344CB8AC3E}">
        <p14:creationId xmlns:p14="http://schemas.microsoft.com/office/powerpoint/2010/main" val="246583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DFDE879-1130-E303-3D46-248CCFDBD348}"/>
              </a:ext>
            </a:extLst>
          </p:cNvPr>
          <p:cNvPicPr>
            <a:picLocks noChangeAspect="1"/>
          </p:cNvPicPr>
          <p:nvPr/>
        </p:nvPicPr>
        <p:blipFill>
          <a:blip r:embed="rId2"/>
          <a:stretch>
            <a:fillRect/>
          </a:stretch>
        </p:blipFill>
        <p:spPr>
          <a:xfrm>
            <a:off x="881450" y="1455191"/>
            <a:ext cx="10429100" cy="4472081"/>
          </a:xfrm>
          <a:prstGeom prst="rect">
            <a:avLst/>
          </a:prstGeom>
        </p:spPr>
      </p:pic>
    </p:spTree>
    <p:extLst>
      <p:ext uri="{BB962C8B-B14F-4D97-AF65-F5344CB8AC3E}">
        <p14:creationId xmlns:p14="http://schemas.microsoft.com/office/powerpoint/2010/main" val="687610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5B899DF-7971-796A-DF68-B632C429E7B4}"/>
              </a:ext>
            </a:extLst>
          </p:cNvPr>
          <p:cNvSpPr>
            <a:spLocks noGrp="1"/>
          </p:cNvSpPr>
          <p:nvPr>
            <p:ph type="title"/>
          </p:nvPr>
        </p:nvSpPr>
        <p:spPr/>
        <p:txBody>
          <a:bodyPr/>
          <a:lstStyle/>
          <a:p>
            <a:r>
              <a:rPr lang="fi-FI" dirty="0"/>
              <a:t>KOKEMUKSIA JA TULOKSIA</a:t>
            </a:r>
          </a:p>
        </p:txBody>
      </p:sp>
      <p:sp>
        <p:nvSpPr>
          <p:cNvPr id="5" name="Tekstin paikkamerkki 4">
            <a:extLst>
              <a:ext uri="{FF2B5EF4-FFF2-40B4-BE49-F238E27FC236}">
                <a16:creationId xmlns:a16="http://schemas.microsoft.com/office/drawing/2014/main" id="{A6E6AB5B-E962-C53F-E3A5-7C8E25563F6F}"/>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51577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09F0114C-457B-E186-9556-181801916B15}"/>
              </a:ext>
            </a:extLst>
          </p:cNvPr>
          <p:cNvPicPr>
            <a:picLocks noChangeAspect="1"/>
          </p:cNvPicPr>
          <p:nvPr/>
        </p:nvPicPr>
        <p:blipFill>
          <a:blip r:embed="rId2"/>
          <a:stretch>
            <a:fillRect/>
          </a:stretch>
        </p:blipFill>
        <p:spPr>
          <a:xfrm>
            <a:off x="6650182" y="365124"/>
            <a:ext cx="5479003" cy="6228053"/>
          </a:xfrm>
          <a:prstGeom prst="rect">
            <a:avLst/>
          </a:prstGeom>
        </p:spPr>
      </p:pic>
      <p:pic>
        <p:nvPicPr>
          <p:cNvPr id="6" name="Kuva 5">
            <a:extLst>
              <a:ext uri="{FF2B5EF4-FFF2-40B4-BE49-F238E27FC236}">
                <a16:creationId xmlns:a16="http://schemas.microsoft.com/office/drawing/2014/main" id="{F5F301D1-37AF-F2D3-363C-7CD16E6CE3A2}"/>
              </a:ext>
            </a:extLst>
          </p:cNvPr>
          <p:cNvPicPr>
            <a:picLocks noChangeAspect="1"/>
          </p:cNvPicPr>
          <p:nvPr/>
        </p:nvPicPr>
        <p:blipFill>
          <a:blip r:embed="rId3"/>
          <a:stretch>
            <a:fillRect/>
          </a:stretch>
        </p:blipFill>
        <p:spPr>
          <a:xfrm>
            <a:off x="320560" y="926450"/>
            <a:ext cx="1276350" cy="5105400"/>
          </a:xfrm>
          <a:prstGeom prst="rect">
            <a:avLst/>
          </a:prstGeom>
        </p:spPr>
      </p:pic>
      <p:pic>
        <p:nvPicPr>
          <p:cNvPr id="8" name="Kuva 7">
            <a:extLst>
              <a:ext uri="{FF2B5EF4-FFF2-40B4-BE49-F238E27FC236}">
                <a16:creationId xmlns:a16="http://schemas.microsoft.com/office/drawing/2014/main" id="{23979F26-C54B-B467-62D3-E616128FF71B}"/>
              </a:ext>
            </a:extLst>
          </p:cNvPr>
          <p:cNvPicPr>
            <a:picLocks noChangeAspect="1"/>
          </p:cNvPicPr>
          <p:nvPr/>
        </p:nvPicPr>
        <p:blipFill>
          <a:blip r:embed="rId4"/>
          <a:stretch>
            <a:fillRect/>
          </a:stretch>
        </p:blipFill>
        <p:spPr>
          <a:xfrm>
            <a:off x="1869152" y="926450"/>
            <a:ext cx="1238250" cy="5257800"/>
          </a:xfrm>
          <a:prstGeom prst="rect">
            <a:avLst/>
          </a:prstGeom>
        </p:spPr>
      </p:pic>
      <p:pic>
        <p:nvPicPr>
          <p:cNvPr id="10" name="Kuva 9">
            <a:extLst>
              <a:ext uri="{FF2B5EF4-FFF2-40B4-BE49-F238E27FC236}">
                <a16:creationId xmlns:a16="http://schemas.microsoft.com/office/drawing/2014/main" id="{8E5C180D-1B35-549B-6CA6-58321DE62BF2}"/>
              </a:ext>
            </a:extLst>
          </p:cNvPr>
          <p:cNvPicPr>
            <a:picLocks noChangeAspect="1"/>
          </p:cNvPicPr>
          <p:nvPr/>
        </p:nvPicPr>
        <p:blipFill>
          <a:blip r:embed="rId5"/>
          <a:stretch>
            <a:fillRect/>
          </a:stretch>
        </p:blipFill>
        <p:spPr>
          <a:xfrm>
            <a:off x="5250526" y="821675"/>
            <a:ext cx="1257300" cy="5467350"/>
          </a:xfrm>
          <a:prstGeom prst="rect">
            <a:avLst/>
          </a:prstGeom>
        </p:spPr>
      </p:pic>
      <p:sp>
        <p:nvSpPr>
          <p:cNvPr id="11" name="Tekstiruutu 10">
            <a:extLst>
              <a:ext uri="{FF2B5EF4-FFF2-40B4-BE49-F238E27FC236}">
                <a16:creationId xmlns:a16="http://schemas.microsoft.com/office/drawing/2014/main" id="{BB4F0C5D-5928-21DF-1A74-08BB951D72CD}"/>
              </a:ext>
            </a:extLst>
          </p:cNvPr>
          <p:cNvSpPr txBox="1"/>
          <p:nvPr/>
        </p:nvSpPr>
        <p:spPr>
          <a:xfrm>
            <a:off x="3740034" y="2507947"/>
            <a:ext cx="1075936" cy="2400657"/>
          </a:xfrm>
          <a:prstGeom prst="rect">
            <a:avLst/>
          </a:prstGeom>
          <a:noFill/>
        </p:spPr>
        <p:txBody>
          <a:bodyPr wrap="none" rtlCol="0">
            <a:spAutoFit/>
          </a:bodyPr>
          <a:lstStyle/>
          <a:p>
            <a:r>
              <a:rPr lang="fi-FI" sz="15000" dirty="0"/>
              <a:t>?</a:t>
            </a:r>
          </a:p>
        </p:txBody>
      </p:sp>
    </p:spTree>
    <p:extLst>
      <p:ext uri="{BB962C8B-B14F-4D97-AF65-F5344CB8AC3E}">
        <p14:creationId xmlns:p14="http://schemas.microsoft.com/office/powerpoint/2010/main" val="413317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2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4FF11D-7524-4D17-93BA-1D8B3FABCA51}"/>
              </a:ext>
            </a:extLst>
          </p:cNvPr>
          <p:cNvSpPr>
            <a:spLocks noGrp="1"/>
          </p:cNvSpPr>
          <p:nvPr>
            <p:ph type="title"/>
          </p:nvPr>
        </p:nvSpPr>
        <p:spPr>
          <a:xfrm>
            <a:off x="430305" y="494903"/>
            <a:ext cx="6518824" cy="1324907"/>
          </a:xfrm>
        </p:spPr>
        <p:txBody>
          <a:bodyPr>
            <a:normAutofit fontScale="90000"/>
          </a:bodyPr>
          <a:lstStyle/>
          <a:p>
            <a:r>
              <a:rPr lang="fi-FI" dirty="0">
                <a:solidFill>
                  <a:srgbClr val="572F4F"/>
                </a:solidFill>
              </a:rPr>
              <a:t>Yhtäaikaisen hybridiopetuksen (</a:t>
            </a:r>
            <a:r>
              <a:rPr lang="fi-FI" dirty="0" err="1">
                <a:solidFill>
                  <a:srgbClr val="572F4F"/>
                </a:solidFill>
              </a:rPr>
              <a:t>synchronous</a:t>
            </a:r>
            <a:r>
              <a:rPr lang="fi-FI" dirty="0">
                <a:solidFill>
                  <a:srgbClr val="572F4F"/>
                </a:solidFill>
              </a:rPr>
              <a:t> </a:t>
            </a:r>
            <a:r>
              <a:rPr lang="fi-FI" dirty="0" err="1">
                <a:solidFill>
                  <a:srgbClr val="572F4F"/>
                </a:solidFill>
              </a:rPr>
              <a:t>hybrid</a:t>
            </a:r>
            <a:r>
              <a:rPr lang="fi-FI" dirty="0">
                <a:solidFill>
                  <a:srgbClr val="572F4F"/>
                </a:solidFill>
              </a:rPr>
              <a:t>) haasteita</a:t>
            </a:r>
          </a:p>
        </p:txBody>
      </p:sp>
      <p:sp>
        <p:nvSpPr>
          <p:cNvPr id="3" name="Content Placeholder 2">
            <a:extLst>
              <a:ext uri="{FF2B5EF4-FFF2-40B4-BE49-F238E27FC236}">
                <a16:creationId xmlns:a16="http://schemas.microsoft.com/office/drawing/2014/main" id="{B5A88001-E9C4-4873-889E-74B88959CFE1}"/>
              </a:ext>
            </a:extLst>
          </p:cNvPr>
          <p:cNvSpPr>
            <a:spLocks noGrp="1"/>
          </p:cNvSpPr>
          <p:nvPr>
            <p:ph idx="1"/>
          </p:nvPr>
        </p:nvSpPr>
        <p:spPr>
          <a:xfrm>
            <a:off x="266946" y="1819811"/>
            <a:ext cx="7023199" cy="4357152"/>
          </a:xfrm>
        </p:spPr>
        <p:txBody>
          <a:bodyPr>
            <a:noAutofit/>
          </a:bodyPr>
          <a:lstStyle/>
          <a:p>
            <a:r>
              <a:rPr lang="fi-FI" sz="1600" b="1" dirty="0">
                <a:solidFill>
                  <a:srgbClr val="572F4F"/>
                </a:solidFill>
              </a:rPr>
              <a:t>HAASTEET</a:t>
            </a:r>
          </a:p>
          <a:p>
            <a:pPr lvl="1"/>
            <a:r>
              <a:rPr lang="fi-FI" sz="1600" b="1" dirty="0">
                <a:solidFill>
                  <a:srgbClr val="572F4F"/>
                </a:solidFill>
              </a:rPr>
              <a:t>Tekniset haasteet: </a:t>
            </a:r>
            <a:r>
              <a:rPr lang="fi-FI" sz="1600" dirty="0">
                <a:solidFill>
                  <a:srgbClr val="572F4F"/>
                </a:solidFill>
              </a:rPr>
              <a:t>a) ääni on suurin este hybridioppimiselle; b) kamerat eivät ole huomaamattomia tai ne eivät kuvaa sitä mitä pitää; c) käytettävät välineet eivät tue hybridioppimista; d) tekniikka lisää opettajan stressiä [Oulu on ratkaissut nämä haasteet]</a:t>
            </a:r>
          </a:p>
          <a:p>
            <a:pPr lvl="1"/>
            <a:r>
              <a:rPr lang="fi-FI" sz="1600" b="1" dirty="0">
                <a:solidFill>
                  <a:srgbClr val="572F4F"/>
                </a:solidFill>
              </a:rPr>
              <a:t>Pedagogiset haasteet: </a:t>
            </a:r>
            <a:r>
              <a:rPr lang="fi-FI" sz="1600" dirty="0">
                <a:solidFill>
                  <a:srgbClr val="572F4F"/>
                </a:solidFill>
              </a:rPr>
              <a:t>a) etä- ja lähiopiskelijat kokevat opetuksen eri tavoin. b) opiskelijoiden sitouttaminen ja aktivoiminen oppimiseen on haastavaa; c) opettajan voi olla vaikeata huomata ja huomioida etäopiskelijoita; d) yleinen epämääräisyys opettajilla ja opiskelijoilla sekä ”tunne, että katsoo televisiota” </a:t>
            </a:r>
          </a:p>
          <a:p>
            <a:r>
              <a:rPr lang="fi-FI" sz="1600" dirty="0">
                <a:solidFill>
                  <a:srgbClr val="572F4F"/>
                </a:solidFill>
              </a:rPr>
              <a:t>SUOSITUKSET</a:t>
            </a:r>
          </a:p>
          <a:p>
            <a:pPr lvl="1"/>
            <a:r>
              <a:rPr lang="fi-FI" sz="1600" dirty="0" err="1">
                <a:solidFill>
                  <a:srgbClr val="572F4F"/>
                </a:solidFill>
              </a:rPr>
              <a:t>Hybridioetukseen</a:t>
            </a:r>
            <a:r>
              <a:rPr lang="fi-FI" sz="1600" dirty="0">
                <a:solidFill>
                  <a:srgbClr val="572F4F"/>
                </a:solidFill>
              </a:rPr>
              <a:t> tarvitaan tukea ja koulutusta (opiskelijatutorit vs. tekninen apulainen)</a:t>
            </a:r>
          </a:p>
          <a:p>
            <a:pPr lvl="1"/>
            <a:r>
              <a:rPr lang="fi-FI" sz="1600" dirty="0">
                <a:solidFill>
                  <a:srgbClr val="572F4F"/>
                </a:solidFill>
              </a:rPr>
              <a:t>Selkeä viestintä ja visio tarpeen: a) mitä voi odottaa hybridiopetukselta niin opettajan kuin opiskelijan näkökulmasta; b) sekä tekniset että pedagogiset vaatimukset pitää tuoda selkeästi esille</a:t>
            </a:r>
          </a:p>
          <a:p>
            <a:pPr lvl="1"/>
            <a:r>
              <a:rPr lang="fi-FI" sz="1600" dirty="0">
                <a:solidFill>
                  <a:srgbClr val="572F4F"/>
                </a:solidFill>
              </a:rPr>
              <a:t>Opetuksessa tulee hyödyntää erilaisia työkaluja, jotka tukevat jakamista, vuorovaikutusta ja omistajuuden tunnetta. Etäisyyden tunnetta saa vähennettyä esim. </a:t>
            </a:r>
            <a:r>
              <a:rPr lang="fi-FI" sz="1600" dirty="0" err="1">
                <a:solidFill>
                  <a:srgbClr val="572F4F"/>
                </a:solidFill>
              </a:rPr>
              <a:t>chat</a:t>
            </a:r>
            <a:r>
              <a:rPr lang="fi-FI" sz="1600" dirty="0">
                <a:solidFill>
                  <a:srgbClr val="572F4F"/>
                </a:solidFill>
              </a:rPr>
              <a:t> työkalun/keskustelufoorumin avulla.</a:t>
            </a:r>
          </a:p>
        </p:txBody>
      </p:sp>
      <p:sp>
        <p:nvSpPr>
          <p:cNvPr id="20"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72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513E38-145B-46E1-97E7-FF521C1B9CE0}"/>
              </a:ext>
            </a:extLst>
          </p:cNvPr>
          <p:cNvPicPr>
            <a:picLocks noChangeAspect="1"/>
          </p:cNvPicPr>
          <p:nvPr/>
        </p:nvPicPr>
        <p:blipFill rotWithShape="1">
          <a:blip r:embed="rId2"/>
          <a:srcRect t="1760" r="2" b="8154"/>
          <a:stretch/>
        </p:blipFill>
        <p:spPr>
          <a:xfrm>
            <a:off x="7523826" y="862763"/>
            <a:ext cx="3788081" cy="5151142"/>
          </a:xfrm>
          <a:prstGeom prst="rect">
            <a:avLst/>
          </a:prstGeom>
        </p:spPr>
      </p:pic>
      <p:sp>
        <p:nvSpPr>
          <p:cNvPr id="7" name="TextBox 6">
            <a:extLst>
              <a:ext uri="{FF2B5EF4-FFF2-40B4-BE49-F238E27FC236}">
                <a16:creationId xmlns:a16="http://schemas.microsoft.com/office/drawing/2014/main" id="{BF642162-78C6-4669-BDE7-0CEAF562E2C2}"/>
              </a:ext>
            </a:extLst>
          </p:cNvPr>
          <p:cNvSpPr txBox="1"/>
          <p:nvPr/>
        </p:nvSpPr>
        <p:spPr>
          <a:xfrm>
            <a:off x="7360467" y="6013905"/>
            <a:ext cx="4114800" cy="515114"/>
          </a:xfrm>
          <a:prstGeom prst="rect">
            <a:avLst/>
          </a:prstGeom>
          <a:solidFill>
            <a:srgbClr val="000000">
              <a:alpha val="50000"/>
            </a:srgbClr>
          </a:solidFill>
          <a:ln>
            <a:noFill/>
          </a:ln>
        </p:spPr>
        <p:txBody>
          <a:bodyPr wrap="square">
            <a:noAutofit/>
          </a:bodyPr>
          <a:lstStyle/>
          <a:p>
            <a:pPr>
              <a:spcAft>
                <a:spcPts val="600"/>
              </a:spcAft>
            </a:pPr>
            <a:r>
              <a:rPr lang="en-US" sz="1100" b="0" i="0" dirty="0" err="1">
                <a:solidFill>
                  <a:srgbClr val="FFFFFF"/>
                </a:solidFill>
                <a:effectLst/>
              </a:rPr>
              <a:t>Raes</a:t>
            </a:r>
            <a:r>
              <a:rPr lang="en-US" sz="1100" b="0" i="0" dirty="0">
                <a:solidFill>
                  <a:srgbClr val="FFFFFF"/>
                </a:solidFill>
                <a:effectLst/>
              </a:rPr>
              <a:t>, A., </a:t>
            </a:r>
            <a:r>
              <a:rPr lang="en-US" sz="1100" b="0" i="0" dirty="0" err="1">
                <a:solidFill>
                  <a:srgbClr val="FFFFFF"/>
                </a:solidFill>
                <a:effectLst/>
              </a:rPr>
              <a:t>Detienne</a:t>
            </a:r>
            <a:r>
              <a:rPr lang="en-US" sz="1100" b="0" i="0" dirty="0">
                <a:solidFill>
                  <a:srgbClr val="FFFFFF"/>
                </a:solidFill>
                <a:effectLst/>
              </a:rPr>
              <a:t>, L., </a:t>
            </a:r>
            <a:r>
              <a:rPr lang="en-US" sz="1100" b="0" i="0" dirty="0" err="1">
                <a:solidFill>
                  <a:srgbClr val="FFFFFF"/>
                </a:solidFill>
                <a:effectLst/>
              </a:rPr>
              <a:t>Windey</a:t>
            </a:r>
            <a:r>
              <a:rPr lang="en-US" sz="1100" b="0" i="0" dirty="0">
                <a:solidFill>
                  <a:srgbClr val="FFFFFF"/>
                </a:solidFill>
                <a:effectLst/>
              </a:rPr>
              <a:t>, I., &amp; </a:t>
            </a:r>
            <a:r>
              <a:rPr lang="en-US" sz="1100" b="0" i="0" dirty="0" err="1">
                <a:solidFill>
                  <a:srgbClr val="FFFFFF"/>
                </a:solidFill>
                <a:effectLst/>
              </a:rPr>
              <a:t>Depaepe</a:t>
            </a:r>
            <a:r>
              <a:rPr lang="en-US" sz="1100" b="0" i="0" dirty="0">
                <a:solidFill>
                  <a:srgbClr val="FFFFFF"/>
                </a:solidFill>
                <a:effectLst/>
              </a:rPr>
              <a:t>, F. (2020). A systematic literature review on synchronous hybrid learning: Gaps identified. </a:t>
            </a:r>
            <a:r>
              <a:rPr lang="en-US" sz="1100" b="0" i="1" dirty="0">
                <a:solidFill>
                  <a:srgbClr val="FFFFFF"/>
                </a:solidFill>
                <a:effectLst/>
              </a:rPr>
              <a:t>Learning Environments Research</a:t>
            </a:r>
            <a:r>
              <a:rPr lang="en-US" sz="1100" b="0" i="0" dirty="0">
                <a:solidFill>
                  <a:srgbClr val="FFFFFF"/>
                </a:solidFill>
                <a:effectLst/>
              </a:rPr>
              <a:t>, </a:t>
            </a:r>
            <a:r>
              <a:rPr lang="en-US" sz="1100" b="0" i="1" dirty="0">
                <a:solidFill>
                  <a:srgbClr val="FFFFFF"/>
                </a:solidFill>
                <a:effectLst/>
              </a:rPr>
              <a:t>23</a:t>
            </a:r>
            <a:r>
              <a:rPr lang="en-US" sz="1100" b="0" i="0" dirty="0">
                <a:solidFill>
                  <a:srgbClr val="FFFFFF"/>
                </a:solidFill>
                <a:effectLst/>
              </a:rPr>
              <a:t>(3), 269-290.</a:t>
            </a:r>
            <a:endParaRPr lang="fi-FI" sz="1100" dirty="0">
              <a:solidFill>
                <a:srgbClr val="FFFFFF"/>
              </a:solidFill>
            </a:endParaRPr>
          </a:p>
        </p:txBody>
      </p:sp>
    </p:spTree>
    <p:extLst>
      <p:ext uri="{BB962C8B-B14F-4D97-AF65-F5344CB8AC3E}">
        <p14:creationId xmlns:p14="http://schemas.microsoft.com/office/powerpoint/2010/main" val="62850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E596E-9F66-56B8-4206-865ADE4F6885}"/>
              </a:ext>
            </a:extLst>
          </p:cNvPr>
          <p:cNvSpPr>
            <a:spLocks noGrp="1"/>
          </p:cNvSpPr>
          <p:nvPr>
            <p:ph type="title"/>
          </p:nvPr>
        </p:nvSpPr>
        <p:spPr/>
        <p:txBody>
          <a:bodyPr/>
          <a:lstStyle/>
          <a:p>
            <a:r>
              <a:rPr lang="fi-FI" dirty="0"/>
              <a:t>Hybridiopetus on haastavaa..</a:t>
            </a:r>
          </a:p>
        </p:txBody>
      </p:sp>
      <p:sp>
        <p:nvSpPr>
          <p:cNvPr id="3" name="Sisällön paikkamerkki 2">
            <a:extLst>
              <a:ext uri="{FF2B5EF4-FFF2-40B4-BE49-F238E27FC236}">
                <a16:creationId xmlns:a16="http://schemas.microsoft.com/office/drawing/2014/main" id="{1F4557A6-5B01-C6EF-243B-8532C32E25A0}"/>
              </a:ext>
            </a:extLst>
          </p:cNvPr>
          <p:cNvSpPr>
            <a:spLocks noGrp="1"/>
          </p:cNvSpPr>
          <p:nvPr>
            <p:ph idx="1"/>
          </p:nvPr>
        </p:nvSpPr>
        <p:spPr>
          <a:xfrm>
            <a:off x="838200" y="1825625"/>
            <a:ext cx="6839964" cy="4166961"/>
          </a:xfrm>
        </p:spPr>
        <p:txBody>
          <a:bodyPr>
            <a:normAutofit lnSpcReduction="10000"/>
          </a:bodyPr>
          <a:lstStyle/>
          <a:p>
            <a:r>
              <a:rPr lang="en-US" dirty="0" err="1"/>
              <a:t>Hybridioppimisen</a:t>
            </a:r>
            <a:r>
              <a:rPr lang="en-US" dirty="0"/>
              <a:t> </a:t>
            </a:r>
            <a:r>
              <a:rPr lang="en-US" dirty="0" err="1"/>
              <a:t>ympäristöt</a:t>
            </a:r>
            <a:r>
              <a:rPr lang="en-US" dirty="0"/>
              <a:t> </a:t>
            </a:r>
            <a:r>
              <a:rPr lang="en-US" dirty="0" err="1"/>
              <a:t>ovat</a:t>
            </a:r>
            <a:r>
              <a:rPr lang="en-US" dirty="0"/>
              <a:t> </a:t>
            </a:r>
            <a:r>
              <a:rPr lang="en-US" dirty="0" err="1"/>
              <a:t>lupaavia</a:t>
            </a:r>
            <a:r>
              <a:rPr lang="en-US" dirty="0"/>
              <a:t> </a:t>
            </a:r>
            <a:r>
              <a:rPr lang="en-US" dirty="0" err="1"/>
              <a:t>joustavan</a:t>
            </a:r>
            <a:r>
              <a:rPr lang="en-US" dirty="0"/>
              <a:t> </a:t>
            </a:r>
            <a:r>
              <a:rPr lang="en-US" dirty="0" err="1"/>
              <a:t>oppimisen</a:t>
            </a:r>
            <a:r>
              <a:rPr lang="en-US" dirty="0"/>
              <a:t> </a:t>
            </a:r>
            <a:r>
              <a:rPr lang="en-US" dirty="0" err="1"/>
              <a:t>työkaluja</a:t>
            </a:r>
            <a:r>
              <a:rPr lang="en-US" dirty="0"/>
              <a:t>, </a:t>
            </a:r>
            <a:r>
              <a:rPr lang="en-US" dirty="0" err="1"/>
              <a:t>mutta</a:t>
            </a:r>
            <a:r>
              <a:rPr lang="en-US" dirty="0"/>
              <a:t> </a:t>
            </a:r>
            <a:r>
              <a:rPr lang="en-US" dirty="0" err="1"/>
              <a:t>samalla</a:t>
            </a:r>
            <a:r>
              <a:rPr lang="en-US" dirty="0"/>
              <a:t> </a:t>
            </a:r>
            <a:r>
              <a:rPr lang="en-US" dirty="0" err="1"/>
              <a:t>haastavia</a:t>
            </a:r>
            <a:r>
              <a:rPr lang="en-US" dirty="0"/>
              <a:t> </a:t>
            </a:r>
            <a:r>
              <a:rPr lang="en-US" dirty="0" err="1"/>
              <a:t>sellaisia</a:t>
            </a:r>
            <a:endParaRPr lang="en-US" dirty="0"/>
          </a:p>
          <a:p>
            <a:r>
              <a:rPr lang="en-US" dirty="0" err="1"/>
              <a:t>Samankaltaisuus</a:t>
            </a:r>
            <a:r>
              <a:rPr lang="en-US" dirty="0"/>
              <a:t> (relatedness) on </a:t>
            </a:r>
            <a:r>
              <a:rPr lang="en-US" dirty="0" err="1"/>
              <a:t>merkittävä</a:t>
            </a:r>
            <a:r>
              <a:rPr lang="en-US" dirty="0"/>
              <a:t> </a:t>
            </a:r>
            <a:r>
              <a:rPr lang="en-US" dirty="0" err="1"/>
              <a:t>tekijä</a:t>
            </a:r>
            <a:r>
              <a:rPr lang="en-US" dirty="0"/>
              <a:t> </a:t>
            </a:r>
            <a:r>
              <a:rPr lang="en-US" dirty="0" err="1"/>
              <a:t>sisäiselle</a:t>
            </a:r>
            <a:r>
              <a:rPr lang="en-US" dirty="0"/>
              <a:t> </a:t>
            </a:r>
            <a:r>
              <a:rPr lang="en-US" dirty="0" err="1"/>
              <a:t>motivaatiolle</a:t>
            </a:r>
            <a:r>
              <a:rPr lang="en-US" dirty="0"/>
              <a:t> (</a:t>
            </a:r>
            <a:r>
              <a:rPr lang="en-US" dirty="0" err="1"/>
              <a:t>hybridissä</a:t>
            </a:r>
            <a:r>
              <a:rPr lang="en-US" dirty="0"/>
              <a:t> </a:t>
            </a:r>
            <a:r>
              <a:rPr lang="en-US" dirty="0" err="1"/>
              <a:t>haastavaa</a:t>
            </a:r>
            <a:r>
              <a:rPr lang="en-US" dirty="0"/>
              <a:t>)</a:t>
            </a:r>
          </a:p>
          <a:p>
            <a:r>
              <a:rPr lang="en-US" dirty="0" err="1"/>
              <a:t>Sisäinen</a:t>
            </a:r>
            <a:r>
              <a:rPr lang="en-US" dirty="0"/>
              <a:t> </a:t>
            </a:r>
            <a:r>
              <a:rPr lang="en-US" dirty="0" err="1"/>
              <a:t>motivaatio</a:t>
            </a:r>
            <a:r>
              <a:rPr lang="en-US" dirty="0"/>
              <a:t> on </a:t>
            </a:r>
            <a:r>
              <a:rPr lang="en-US" dirty="0" err="1"/>
              <a:t>matalimmillaan</a:t>
            </a:r>
            <a:r>
              <a:rPr lang="en-US" dirty="0"/>
              <a:t> </a:t>
            </a:r>
            <a:r>
              <a:rPr lang="en-US" dirty="0" err="1"/>
              <a:t>oppilaiden</a:t>
            </a:r>
            <a:r>
              <a:rPr lang="en-US" dirty="0"/>
              <a:t> </a:t>
            </a:r>
            <a:r>
              <a:rPr lang="en-US" dirty="0" err="1"/>
              <a:t>seuratessa</a:t>
            </a:r>
            <a:r>
              <a:rPr lang="en-US" dirty="0"/>
              <a:t> </a:t>
            </a:r>
            <a:r>
              <a:rPr lang="en-US" dirty="0" err="1"/>
              <a:t>etäluentoa</a:t>
            </a:r>
            <a:endParaRPr lang="en-US" dirty="0"/>
          </a:p>
          <a:p>
            <a:r>
              <a:rPr lang="en-US" dirty="0" err="1"/>
              <a:t>Esim</a:t>
            </a:r>
            <a:r>
              <a:rPr lang="en-US" dirty="0"/>
              <a:t>. </a:t>
            </a:r>
            <a:r>
              <a:rPr lang="en-US" dirty="0" err="1"/>
              <a:t>Kyselyiden</a:t>
            </a:r>
            <a:r>
              <a:rPr lang="en-US" dirty="0"/>
              <a:t> </a:t>
            </a:r>
            <a:r>
              <a:rPr lang="en-US" dirty="0" err="1"/>
              <a:t>avulla</a:t>
            </a:r>
            <a:r>
              <a:rPr lang="en-US" dirty="0"/>
              <a:t> </a:t>
            </a:r>
            <a:r>
              <a:rPr lang="en-US" dirty="0" err="1"/>
              <a:t>voi</a:t>
            </a:r>
            <a:r>
              <a:rPr lang="en-US" dirty="0"/>
              <a:t> </a:t>
            </a:r>
            <a:r>
              <a:rPr lang="en-US" dirty="0" err="1"/>
              <a:t>vaikuttaa</a:t>
            </a:r>
            <a:r>
              <a:rPr lang="en-US" dirty="0"/>
              <a:t> </a:t>
            </a:r>
            <a:r>
              <a:rPr lang="en-US" dirty="0" err="1"/>
              <a:t>kaikkien</a:t>
            </a:r>
            <a:r>
              <a:rPr lang="en-US" dirty="0"/>
              <a:t> </a:t>
            </a:r>
            <a:r>
              <a:rPr lang="en-US" dirty="0" err="1"/>
              <a:t>opiskelijoiden</a:t>
            </a:r>
            <a:r>
              <a:rPr lang="en-US" dirty="0"/>
              <a:t> </a:t>
            </a:r>
            <a:r>
              <a:rPr lang="en-US" dirty="0" err="1"/>
              <a:t>motivaatioon</a:t>
            </a:r>
            <a:endParaRPr lang="en-US" dirty="0"/>
          </a:p>
        </p:txBody>
      </p:sp>
      <p:pic>
        <p:nvPicPr>
          <p:cNvPr id="6" name="Picture 5">
            <a:extLst>
              <a:ext uri="{FF2B5EF4-FFF2-40B4-BE49-F238E27FC236}">
                <a16:creationId xmlns:a16="http://schemas.microsoft.com/office/drawing/2014/main" id="{B7BD275F-573D-25AD-5850-0113CAC2EEDE}"/>
              </a:ext>
            </a:extLst>
          </p:cNvPr>
          <p:cNvPicPr>
            <a:picLocks noChangeAspect="1"/>
          </p:cNvPicPr>
          <p:nvPr/>
        </p:nvPicPr>
        <p:blipFill>
          <a:blip r:embed="rId2"/>
          <a:stretch>
            <a:fillRect/>
          </a:stretch>
        </p:blipFill>
        <p:spPr>
          <a:xfrm>
            <a:off x="8082642" y="1173519"/>
            <a:ext cx="4109357" cy="5003443"/>
          </a:xfrm>
          <a:prstGeom prst="rect">
            <a:avLst/>
          </a:prstGeom>
        </p:spPr>
      </p:pic>
      <p:sp>
        <p:nvSpPr>
          <p:cNvPr id="7" name="Tekstiruutu 6">
            <a:extLst>
              <a:ext uri="{FF2B5EF4-FFF2-40B4-BE49-F238E27FC236}">
                <a16:creationId xmlns:a16="http://schemas.microsoft.com/office/drawing/2014/main" id="{4D7FBED1-3ADE-7F01-A966-DBB2BEDF65A8}"/>
              </a:ext>
            </a:extLst>
          </p:cNvPr>
          <p:cNvSpPr txBox="1"/>
          <p:nvPr/>
        </p:nvSpPr>
        <p:spPr>
          <a:xfrm>
            <a:off x="105089" y="6176962"/>
            <a:ext cx="7775314" cy="553998"/>
          </a:xfrm>
          <a:prstGeom prst="rect">
            <a:avLst/>
          </a:prstGeom>
          <a:noFill/>
        </p:spPr>
        <p:txBody>
          <a:bodyPr wrap="square">
            <a:spAutoFit/>
          </a:bodyPr>
          <a:lstStyle/>
          <a:p>
            <a:r>
              <a:rPr lang="fi-FI" sz="1000" dirty="0" err="1"/>
              <a:t>Raes</a:t>
            </a:r>
            <a:r>
              <a:rPr lang="fi-FI" sz="1000" dirty="0"/>
              <a:t>, </a:t>
            </a:r>
            <a:r>
              <a:rPr lang="fi-FI" sz="1000" dirty="0" err="1"/>
              <a:t>Annelies</a:t>
            </a:r>
            <a:r>
              <a:rPr lang="fi-FI" sz="1000" dirty="0"/>
              <a:t> &amp; Vanneste, </a:t>
            </a:r>
            <a:r>
              <a:rPr lang="fi-FI" sz="1000" dirty="0" err="1"/>
              <a:t>Pieter</a:t>
            </a:r>
            <a:r>
              <a:rPr lang="fi-FI" sz="1000" dirty="0"/>
              <a:t> &amp; </a:t>
            </a:r>
            <a:r>
              <a:rPr lang="fi-FI" sz="1000" dirty="0" err="1"/>
              <a:t>Pieters</a:t>
            </a:r>
            <a:r>
              <a:rPr lang="fi-FI" sz="1000" dirty="0"/>
              <a:t>, </a:t>
            </a:r>
            <a:r>
              <a:rPr lang="fi-FI" sz="1000" dirty="0" err="1"/>
              <a:t>Marieke</a:t>
            </a:r>
            <a:r>
              <a:rPr lang="fi-FI" sz="1000" dirty="0"/>
              <a:t> &amp; </a:t>
            </a:r>
            <a:r>
              <a:rPr lang="fi-FI" sz="1000" dirty="0" err="1"/>
              <a:t>Windey</a:t>
            </a:r>
            <a:r>
              <a:rPr lang="fi-FI" sz="1000" dirty="0"/>
              <a:t>, </a:t>
            </a:r>
            <a:r>
              <a:rPr lang="fi-FI" sz="1000" dirty="0" err="1"/>
              <a:t>Ine</a:t>
            </a:r>
            <a:r>
              <a:rPr lang="fi-FI" sz="1000" dirty="0"/>
              <a:t> &amp; Van </a:t>
            </a:r>
            <a:r>
              <a:rPr lang="fi-FI" sz="1000" dirty="0" err="1"/>
              <a:t>den</a:t>
            </a:r>
            <a:r>
              <a:rPr lang="fi-FI" sz="1000" dirty="0"/>
              <a:t> </a:t>
            </a:r>
            <a:r>
              <a:rPr lang="fi-FI" sz="1000" dirty="0" err="1"/>
              <a:t>Noortgate</a:t>
            </a:r>
            <a:r>
              <a:rPr lang="fi-FI" sz="1000" dirty="0"/>
              <a:t>, </a:t>
            </a:r>
            <a:r>
              <a:rPr lang="fi-FI" sz="1000" dirty="0" err="1"/>
              <a:t>Wim</a:t>
            </a:r>
            <a:r>
              <a:rPr lang="fi-FI" sz="1000" dirty="0"/>
              <a:t> &amp; </a:t>
            </a:r>
            <a:r>
              <a:rPr lang="fi-FI" sz="1000" dirty="0" err="1"/>
              <a:t>Depaepe</a:t>
            </a:r>
            <a:r>
              <a:rPr lang="fi-FI" sz="1000" dirty="0"/>
              <a:t>, </a:t>
            </a:r>
            <a:r>
              <a:rPr lang="fi-FI" sz="1000" dirty="0" err="1"/>
              <a:t>Fien</a:t>
            </a:r>
            <a:r>
              <a:rPr lang="fi-FI" sz="1000" dirty="0"/>
              <a:t>. (2019). Learning and </a:t>
            </a:r>
            <a:r>
              <a:rPr lang="fi-FI" sz="1000" dirty="0" err="1"/>
              <a:t>instruction</a:t>
            </a:r>
            <a:r>
              <a:rPr lang="fi-FI" sz="1000" dirty="0"/>
              <a:t> in </a:t>
            </a:r>
            <a:r>
              <a:rPr lang="fi-FI" sz="1000" dirty="0" err="1"/>
              <a:t>the</a:t>
            </a:r>
            <a:r>
              <a:rPr lang="fi-FI" sz="1000" dirty="0"/>
              <a:t> </a:t>
            </a:r>
            <a:r>
              <a:rPr lang="fi-FI" sz="1000" dirty="0" err="1"/>
              <a:t>hybrid</a:t>
            </a:r>
            <a:r>
              <a:rPr lang="fi-FI" sz="1000" dirty="0"/>
              <a:t> </a:t>
            </a:r>
            <a:r>
              <a:rPr lang="fi-FI" sz="1000" dirty="0" err="1"/>
              <a:t>virtual</a:t>
            </a:r>
            <a:r>
              <a:rPr lang="fi-FI" sz="1000" dirty="0"/>
              <a:t> </a:t>
            </a:r>
            <a:r>
              <a:rPr lang="fi-FI" sz="1000" dirty="0" err="1"/>
              <a:t>classroom</a:t>
            </a:r>
            <a:r>
              <a:rPr lang="fi-FI" sz="1000" dirty="0"/>
              <a:t>: An </a:t>
            </a:r>
            <a:r>
              <a:rPr lang="fi-FI" sz="1000" dirty="0" err="1"/>
              <a:t>investigation</a:t>
            </a:r>
            <a:r>
              <a:rPr lang="fi-FI" sz="1000" dirty="0"/>
              <a:t> of </a:t>
            </a:r>
            <a:r>
              <a:rPr lang="fi-FI" sz="1000" dirty="0" err="1"/>
              <a:t>students</a:t>
            </a:r>
            <a:r>
              <a:rPr lang="fi-FI" sz="1000" dirty="0"/>
              <a:t>’ </a:t>
            </a:r>
            <a:r>
              <a:rPr lang="fi-FI" sz="1000" dirty="0" err="1"/>
              <a:t>engagement</a:t>
            </a:r>
            <a:r>
              <a:rPr lang="fi-FI" sz="1000" dirty="0"/>
              <a:t> and </a:t>
            </a:r>
            <a:r>
              <a:rPr lang="fi-FI" sz="1000" dirty="0" err="1"/>
              <a:t>the</a:t>
            </a:r>
            <a:r>
              <a:rPr lang="fi-FI" sz="1000" dirty="0"/>
              <a:t> </a:t>
            </a:r>
            <a:r>
              <a:rPr lang="fi-FI" sz="1000" dirty="0" err="1"/>
              <a:t>effect</a:t>
            </a:r>
            <a:r>
              <a:rPr lang="fi-FI" sz="1000" dirty="0"/>
              <a:t> of </a:t>
            </a:r>
            <a:r>
              <a:rPr lang="fi-FI" sz="1000" dirty="0" err="1"/>
              <a:t>quizzes</a:t>
            </a:r>
            <a:r>
              <a:rPr lang="fi-FI" sz="1000" dirty="0"/>
              <a:t>. Computers &amp; Education. 143. 103682. 10.1016/j.compedu.2019.103682. </a:t>
            </a:r>
          </a:p>
        </p:txBody>
      </p:sp>
    </p:spTree>
    <p:extLst>
      <p:ext uri="{BB962C8B-B14F-4D97-AF65-F5344CB8AC3E}">
        <p14:creationId xmlns:p14="http://schemas.microsoft.com/office/powerpoint/2010/main" val="118569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83425E-FC60-EA0B-5038-C2817BC1D49D}"/>
              </a:ext>
            </a:extLst>
          </p:cNvPr>
          <p:cNvSpPr>
            <a:spLocks noGrp="1"/>
          </p:cNvSpPr>
          <p:nvPr>
            <p:ph type="title"/>
          </p:nvPr>
        </p:nvSpPr>
        <p:spPr>
          <a:xfrm>
            <a:off x="648929" y="629266"/>
            <a:ext cx="4944152" cy="1622321"/>
          </a:xfrm>
        </p:spPr>
        <p:txBody>
          <a:bodyPr>
            <a:normAutofit fontScale="90000"/>
          </a:bodyPr>
          <a:lstStyle/>
          <a:p>
            <a:r>
              <a:rPr lang="fi-FI" dirty="0"/>
              <a:t>(akateemisen) opetushenkilöstön näkemyksiä hybridistä</a:t>
            </a:r>
          </a:p>
        </p:txBody>
      </p:sp>
      <p:sp>
        <p:nvSpPr>
          <p:cNvPr id="3" name="Sisällön paikkamerkki 2">
            <a:extLst>
              <a:ext uri="{FF2B5EF4-FFF2-40B4-BE49-F238E27FC236}">
                <a16:creationId xmlns:a16="http://schemas.microsoft.com/office/drawing/2014/main" id="{299C237B-62A3-46E6-94E9-14E9B764BBAC}"/>
              </a:ext>
            </a:extLst>
          </p:cNvPr>
          <p:cNvSpPr>
            <a:spLocks noGrp="1"/>
          </p:cNvSpPr>
          <p:nvPr>
            <p:ph idx="1"/>
          </p:nvPr>
        </p:nvSpPr>
        <p:spPr>
          <a:xfrm>
            <a:off x="648930" y="2438400"/>
            <a:ext cx="4944151" cy="3785419"/>
          </a:xfrm>
        </p:spPr>
        <p:txBody>
          <a:bodyPr>
            <a:normAutofit fontScale="85000" lnSpcReduction="10000"/>
          </a:bodyPr>
          <a:lstStyle/>
          <a:p>
            <a:r>
              <a:rPr lang="fi-FI" sz="2400" dirty="0"/>
              <a:t>Teknologiset valmiudet nähtiin yleisesti hyvänä, mutta koulutukselle onkin tarvetta</a:t>
            </a:r>
          </a:p>
          <a:p>
            <a:r>
              <a:rPr lang="fi-FI" sz="2400" dirty="0"/>
              <a:t>Hybridiopetuksen valmisteluun kuluvaa aikaa pidettiin suurena</a:t>
            </a:r>
          </a:p>
          <a:p>
            <a:r>
              <a:rPr lang="fi-FI" sz="2400" dirty="0"/>
              <a:t>Erityisesti yhtäaikaisen hybridiopetuksen ongelmana nähtiin eri opiskelijaryhmien huomioiminen</a:t>
            </a:r>
          </a:p>
          <a:p>
            <a:r>
              <a:rPr lang="fi-FI" sz="2400" dirty="0"/>
              <a:t>Toisaalta hybridimenetelmät tarjoavat erilaisille opiskelijoille aiempaa enemmän mahdollisuuksia</a:t>
            </a:r>
          </a:p>
          <a:p>
            <a:r>
              <a:rPr lang="fi-FI" sz="2400" dirty="0"/>
              <a:t>Arviointia pidettiin vaikeana hybridiopetuksen kontekstissa ja siihen tarvittiin lisää tukea.</a:t>
            </a:r>
          </a:p>
        </p:txBody>
      </p:sp>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7AC6F9B4-2870-B9B9-2EC4-A4BD4C208C76}"/>
              </a:ext>
            </a:extLst>
          </p:cNvPr>
          <p:cNvPicPr>
            <a:picLocks noChangeAspect="1"/>
          </p:cNvPicPr>
          <p:nvPr/>
        </p:nvPicPr>
        <p:blipFill>
          <a:blip r:embed="rId2"/>
          <a:stretch>
            <a:fillRect/>
          </a:stretch>
        </p:blipFill>
        <p:spPr>
          <a:xfrm>
            <a:off x="7153521" y="833418"/>
            <a:ext cx="3977907" cy="5187917"/>
          </a:xfrm>
          <a:prstGeom prst="rect">
            <a:avLst/>
          </a:prstGeom>
          <a:effectLst/>
        </p:spPr>
      </p:pic>
      <p:sp>
        <p:nvSpPr>
          <p:cNvPr id="7" name="Tekstiruutu 6">
            <a:extLst>
              <a:ext uri="{FF2B5EF4-FFF2-40B4-BE49-F238E27FC236}">
                <a16:creationId xmlns:a16="http://schemas.microsoft.com/office/drawing/2014/main" id="{70070C58-FD6C-395B-D467-66AA3337A87F}"/>
              </a:ext>
            </a:extLst>
          </p:cNvPr>
          <p:cNvSpPr txBox="1"/>
          <p:nvPr/>
        </p:nvSpPr>
        <p:spPr>
          <a:xfrm>
            <a:off x="6168032" y="6346653"/>
            <a:ext cx="6023968" cy="461665"/>
          </a:xfrm>
          <a:prstGeom prst="rect">
            <a:avLst/>
          </a:prstGeom>
          <a:noFill/>
        </p:spPr>
        <p:txBody>
          <a:bodyPr wrap="square">
            <a:spAutoFit/>
          </a:bodyPr>
          <a:lstStyle/>
          <a:p>
            <a:pPr algn="l"/>
            <a:r>
              <a:rPr lang="fi-FI" sz="800" b="0" i="0" dirty="0">
                <a:solidFill>
                  <a:srgbClr val="333333"/>
                </a:solidFill>
                <a:effectLst/>
                <a:latin typeface="-apple-system"/>
              </a:rPr>
              <a:t>Li, K.C., Wong, B.T.M., Kwan, R., </a:t>
            </a:r>
            <a:r>
              <a:rPr lang="fi-FI" sz="800" b="0" i="0" dirty="0" err="1">
                <a:solidFill>
                  <a:srgbClr val="333333"/>
                </a:solidFill>
                <a:effectLst/>
                <a:latin typeface="-apple-system"/>
              </a:rPr>
              <a:t>Wu</a:t>
            </a:r>
            <a:r>
              <a:rPr lang="fi-FI" sz="800" b="0" i="0" dirty="0">
                <a:solidFill>
                  <a:srgbClr val="333333"/>
                </a:solidFill>
                <a:effectLst/>
                <a:latin typeface="-apple-system"/>
              </a:rPr>
              <a:t>, M.M.F., Cheung, S.K.S. (2022). Evaluation of </a:t>
            </a:r>
            <a:r>
              <a:rPr lang="fi-FI" sz="800" b="0" i="0" dirty="0" err="1">
                <a:solidFill>
                  <a:srgbClr val="333333"/>
                </a:solidFill>
                <a:effectLst/>
                <a:latin typeface="-apple-system"/>
              </a:rPr>
              <a:t>Hybrid</a:t>
            </a:r>
            <a:r>
              <a:rPr lang="fi-FI" sz="800" b="0" i="0" dirty="0">
                <a:solidFill>
                  <a:srgbClr val="333333"/>
                </a:solidFill>
                <a:effectLst/>
                <a:latin typeface="-apple-system"/>
              </a:rPr>
              <a:t> </a:t>
            </a:r>
            <a:r>
              <a:rPr lang="fi-FI" sz="800" b="0" i="0" dirty="0" err="1">
                <a:solidFill>
                  <a:srgbClr val="333333"/>
                </a:solidFill>
                <a:effectLst/>
                <a:latin typeface="-apple-system"/>
              </a:rPr>
              <a:t>Teaching</a:t>
            </a:r>
            <a:r>
              <a:rPr lang="fi-FI" sz="800" b="0" i="0" dirty="0">
                <a:solidFill>
                  <a:srgbClr val="333333"/>
                </a:solidFill>
                <a:effectLst/>
                <a:latin typeface="-apple-system"/>
              </a:rPr>
              <a:t> </a:t>
            </a:r>
            <a:r>
              <a:rPr lang="fi-FI" sz="800" b="0" i="0" dirty="0" err="1">
                <a:solidFill>
                  <a:srgbClr val="333333"/>
                </a:solidFill>
                <a:effectLst/>
                <a:latin typeface="-apple-system"/>
              </a:rPr>
              <a:t>Effectiveness</a:t>
            </a:r>
            <a:r>
              <a:rPr lang="fi-FI" sz="800" b="0" i="0" dirty="0">
                <a:solidFill>
                  <a:srgbClr val="333333"/>
                </a:solidFill>
                <a:effectLst/>
                <a:latin typeface="-apple-system"/>
              </a:rPr>
              <a:t>: </a:t>
            </a:r>
            <a:r>
              <a:rPr lang="fi-FI" sz="800" b="0" i="0" dirty="0" err="1">
                <a:solidFill>
                  <a:srgbClr val="333333"/>
                </a:solidFill>
                <a:effectLst/>
                <a:latin typeface="-apple-system"/>
              </a:rPr>
              <a:t>The</a:t>
            </a:r>
            <a:r>
              <a:rPr lang="fi-FI" sz="800" b="0" i="0" dirty="0">
                <a:solidFill>
                  <a:srgbClr val="333333"/>
                </a:solidFill>
                <a:effectLst/>
                <a:latin typeface="-apple-system"/>
              </a:rPr>
              <a:t> </a:t>
            </a:r>
            <a:r>
              <a:rPr lang="fi-FI" sz="800" b="0" i="0" dirty="0" err="1">
                <a:solidFill>
                  <a:srgbClr val="333333"/>
                </a:solidFill>
                <a:effectLst/>
                <a:latin typeface="-apple-system"/>
              </a:rPr>
              <a:t>Perspective</a:t>
            </a:r>
            <a:r>
              <a:rPr lang="fi-FI" sz="800" b="0" i="0" dirty="0">
                <a:solidFill>
                  <a:srgbClr val="333333"/>
                </a:solidFill>
                <a:effectLst/>
                <a:latin typeface="-apple-system"/>
              </a:rPr>
              <a:t> of </a:t>
            </a:r>
            <a:r>
              <a:rPr lang="fi-FI" sz="800" b="0" i="0" dirty="0" err="1">
                <a:solidFill>
                  <a:srgbClr val="333333"/>
                </a:solidFill>
                <a:effectLst/>
                <a:latin typeface="-apple-system"/>
              </a:rPr>
              <a:t>Academics</a:t>
            </a:r>
            <a:r>
              <a:rPr lang="fi-FI" sz="800" b="0" i="0" dirty="0">
                <a:solidFill>
                  <a:srgbClr val="333333"/>
                </a:solidFill>
                <a:effectLst/>
                <a:latin typeface="-apple-system"/>
              </a:rPr>
              <a:t>. In: Li, R.C., Cheung, S.K.S., </a:t>
            </a:r>
            <a:r>
              <a:rPr lang="fi-FI" sz="800" b="0" i="0" dirty="0" err="1">
                <a:solidFill>
                  <a:srgbClr val="333333"/>
                </a:solidFill>
                <a:effectLst/>
                <a:latin typeface="-apple-system"/>
              </a:rPr>
              <a:t>Ng</a:t>
            </a:r>
            <a:r>
              <a:rPr lang="fi-FI" sz="800" b="0" i="0" dirty="0">
                <a:solidFill>
                  <a:srgbClr val="333333"/>
                </a:solidFill>
                <a:effectLst/>
                <a:latin typeface="-apple-system"/>
              </a:rPr>
              <a:t>, P.H.F., Wong, LP., Wang, F.L. (</a:t>
            </a:r>
            <a:r>
              <a:rPr lang="fi-FI" sz="800" b="0" i="0" dirty="0" err="1">
                <a:solidFill>
                  <a:srgbClr val="333333"/>
                </a:solidFill>
                <a:effectLst/>
                <a:latin typeface="-apple-system"/>
              </a:rPr>
              <a:t>eds</a:t>
            </a:r>
            <a:r>
              <a:rPr lang="fi-FI" sz="800" b="0" i="0" dirty="0">
                <a:solidFill>
                  <a:srgbClr val="333333"/>
                </a:solidFill>
                <a:effectLst/>
                <a:latin typeface="-apple-system"/>
              </a:rPr>
              <a:t>) </a:t>
            </a:r>
            <a:r>
              <a:rPr lang="fi-FI" sz="800" b="0" i="0" dirty="0" err="1">
                <a:solidFill>
                  <a:srgbClr val="333333"/>
                </a:solidFill>
                <a:effectLst/>
                <a:latin typeface="-apple-system"/>
              </a:rPr>
              <a:t>Blended</a:t>
            </a:r>
            <a:r>
              <a:rPr lang="fi-FI" sz="800" b="0" i="0" dirty="0">
                <a:solidFill>
                  <a:srgbClr val="333333"/>
                </a:solidFill>
                <a:effectLst/>
                <a:latin typeface="-apple-system"/>
              </a:rPr>
              <a:t> Learning: </a:t>
            </a:r>
            <a:r>
              <a:rPr lang="fi-FI" sz="800" b="0" i="0" dirty="0" err="1">
                <a:solidFill>
                  <a:srgbClr val="333333"/>
                </a:solidFill>
                <a:effectLst/>
                <a:latin typeface="-apple-system"/>
              </a:rPr>
              <a:t>Engaging</a:t>
            </a:r>
            <a:r>
              <a:rPr lang="fi-FI" sz="800" b="0" i="0" dirty="0">
                <a:solidFill>
                  <a:srgbClr val="333333"/>
                </a:solidFill>
                <a:effectLst/>
                <a:latin typeface="-apple-system"/>
              </a:rPr>
              <a:t> </a:t>
            </a:r>
            <a:r>
              <a:rPr lang="fi-FI" sz="800" b="0" i="0" dirty="0" err="1">
                <a:solidFill>
                  <a:srgbClr val="333333"/>
                </a:solidFill>
                <a:effectLst/>
                <a:latin typeface="-apple-system"/>
              </a:rPr>
              <a:t>Students</a:t>
            </a:r>
            <a:r>
              <a:rPr lang="fi-FI" sz="800" b="0" i="0" dirty="0">
                <a:solidFill>
                  <a:srgbClr val="333333"/>
                </a:solidFill>
                <a:effectLst/>
                <a:latin typeface="-apple-system"/>
              </a:rPr>
              <a:t> in </a:t>
            </a:r>
            <a:r>
              <a:rPr lang="fi-FI" sz="800" b="0" i="0" dirty="0" err="1">
                <a:solidFill>
                  <a:srgbClr val="333333"/>
                </a:solidFill>
                <a:effectLst/>
                <a:latin typeface="-apple-system"/>
              </a:rPr>
              <a:t>the</a:t>
            </a:r>
            <a:r>
              <a:rPr lang="fi-FI" sz="800" b="0" i="0" dirty="0">
                <a:solidFill>
                  <a:srgbClr val="333333"/>
                </a:solidFill>
                <a:effectLst/>
                <a:latin typeface="-apple-system"/>
              </a:rPr>
              <a:t> New </a:t>
            </a:r>
            <a:r>
              <a:rPr lang="fi-FI" sz="800" b="0" i="0" dirty="0" err="1">
                <a:solidFill>
                  <a:srgbClr val="333333"/>
                </a:solidFill>
                <a:effectLst/>
                <a:latin typeface="-apple-system"/>
              </a:rPr>
              <a:t>Normal</a:t>
            </a:r>
            <a:r>
              <a:rPr lang="fi-FI" sz="800" b="0" i="0" dirty="0">
                <a:solidFill>
                  <a:srgbClr val="333333"/>
                </a:solidFill>
                <a:effectLst/>
                <a:latin typeface="-apple-system"/>
              </a:rPr>
              <a:t> </a:t>
            </a:r>
            <a:r>
              <a:rPr lang="fi-FI" sz="800" b="0" i="0" dirty="0" err="1">
                <a:solidFill>
                  <a:srgbClr val="333333"/>
                </a:solidFill>
                <a:effectLst/>
                <a:latin typeface="-apple-system"/>
              </a:rPr>
              <a:t>Era</a:t>
            </a:r>
            <a:r>
              <a:rPr lang="fi-FI" sz="800" b="0" i="0" dirty="0">
                <a:solidFill>
                  <a:srgbClr val="333333"/>
                </a:solidFill>
                <a:effectLst/>
                <a:latin typeface="-apple-system"/>
              </a:rPr>
              <a:t>. ICBL 2022. </a:t>
            </a:r>
            <a:r>
              <a:rPr lang="fi-FI" sz="800" b="0" i="0" dirty="0" err="1">
                <a:solidFill>
                  <a:srgbClr val="333333"/>
                </a:solidFill>
                <a:effectLst/>
                <a:latin typeface="-apple-system"/>
              </a:rPr>
              <a:t>Lecture</a:t>
            </a:r>
            <a:r>
              <a:rPr lang="fi-FI" sz="800" b="0" i="0" dirty="0">
                <a:solidFill>
                  <a:srgbClr val="333333"/>
                </a:solidFill>
                <a:effectLst/>
                <a:latin typeface="-apple-system"/>
              </a:rPr>
              <a:t> Notes in Computer Science, </a:t>
            </a:r>
            <a:r>
              <a:rPr lang="fi-FI" sz="800" b="0" i="0" dirty="0" err="1">
                <a:solidFill>
                  <a:srgbClr val="333333"/>
                </a:solidFill>
                <a:effectLst/>
                <a:latin typeface="-apple-system"/>
              </a:rPr>
              <a:t>vol</a:t>
            </a:r>
            <a:r>
              <a:rPr lang="fi-FI" sz="800" b="0" i="0" dirty="0">
                <a:solidFill>
                  <a:srgbClr val="333333"/>
                </a:solidFill>
                <a:effectLst/>
                <a:latin typeface="-apple-system"/>
              </a:rPr>
              <a:t> 13357. </a:t>
            </a:r>
            <a:r>
              <a:rPr lang="fi-FI" sz="800" b="0" i="0" dirty="0" err="1">
                <a:solidFill>
                  <a:srgbClr val="333333"/>
                </a:solidFill>
                <a:effectLst/>
                <a:latin typeface="-apple-system"/>
              </a:rPr>
              <a:t>Springer</a:t>
            </a:r>
            <a:r>
              <a:rPr lang="fi-FI" sz="800" b="0" i="0" dirty="0">
                <a:solidFill>
                  <a:srgbClr val="333333"/>
                </a:solidFill>
                <a:effectLst/>
                <a:latin typeface="-apple-system"/>
              </a:rPr>
              <a:t>, </a:t>
            </a:r>
            <a:r>
              <a:rPr lang="fi-FI" sz="800" b="0" i="0" dirty="0" err="1">
                <a:solidFill>
                  <a:srgbClr val="333333"/>
                </a:solidFill>
                <a:effectLst/>
                <a:latin typeface="-apple-system"/>
              </a:rPr>
              <a:t>Cham</a:t>
            </a:r>
            <a:r>
              <a:rPr lang="fi-FI" sz="800" b="0" i="0" dirty="0">
                <a:solidFill>
                  <a:srgbClr val="333333"/>
                </a:solidFill>
                <a:effectLst/>
                <a:latin typeface="-apple-system"/>
              </a:rPr>
              <a:t>. https://doi.org/10.1007/978-3-031-08939-8_23</a:t>
            </a:r>
          </a:p>
        </p:txBody>
      </p:sp>
    </p:spTree>
    <p:extLst>
      <p:ext uri="{BB962C8B-B14F-4D97-AF65-F5344CB8AC3E}">
        <p14:creationId xmlns:p14="http://schemas.microsoft.com/office/powerpoint/2010/main" val="336692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225A-A48A-41D6-B352-170600D300B6}"/>
              </a:ext>
            </a:extLst>
          </p:cNvPr>
          <p:cNvSpPr>
            <a:spLocks noGrp="1"/>
          </p:cNvSpPr>
          <p:nvPr>
            <p:ph type="title"/>
          </p:nvPr>
        </p:nvSpPr>
        <p:spPr>
          <a:xfrm>
            <a:off x="4952998" y="365125"/>
            <a:ext cx="6400801" cy="1325563"/>
          </a:xfrm>
        </p:spPr>
        <p:txBody>
          <a:bodyPr/>
          <a:lstStyle/>
          <a:p>
            <a:r>
              <a:rPr lang="fi-FI" dirty="0"/>
              <a:t>Oppimisen työkalut jättävät toivomisen varaa..</a:t>
            </a:r>
          </a:p>
        </p:txBody>
      </p:sp>
      <p:sp>
        <p:nvSpPr>
          <p:cNvPr id="3" name="Content Placeholder 2">
            <a:extLst>
              <a:ext uri="{FF2B5EF4-FFF2-40B4-BE49-F238E27FC236}">
                <a16:creationId xmlns:a16="http://schemas.microsoft.com/office/drawing/2014/main" id="{5BEA6447-DD93-4284-949E-7AF3D4959997}"/>
              </a:ext>
            </a:extLst>
          </p:cNvPr>
          <p:cNvSpPr>
            <a:spLocks noGrp="1"/>
          </p:cNvSpPr>
          <p:nvPr>
            <p:ph idx="1"/>
          </p:nvPr>
        </p:nvSpPr>
        <p:spPr>
          <a:xfrm>
            <a:off x="4639235" y="2009283"/>
            <a:ext cx="6097710" cy="1112783"/>
          </a:xfrm>
          <a:ln>
            <a:solidFill>
              <a:schemeClr val="tx1"/>
            </a:solidFill>
          </a:ln>
        </p:spPr>
        <p:txBody>
          <a:bodyPr>
            <a:normAutofit/>
          </a:bodyPr>
          <a:lstStyle/>
          <a:p>
            <a:pPr marL="0" indent="0">
              <a:buNone/>
            </a:pPr>
            <a:r>
              <a:rPr lang="en-US" sz="1800" b="0" i="0" dirty="0">
                <a:solidFill>
                  <a:srgbClr val="333333"/>
                </a:solidFill>
                <a:effectLst/>
                <a:latin typeface="Georgia" panose="02040502050405020303" pitchFamily="18" charset="0"/>
              </a:rPr>
              <a:t>Novel technologies are already changing the way people learn together, but do they yet foster peoples in engaging in constructively critical, respectful, and cohesive collaborations? </a:t>
            </a:r>
            <a:endParaRPr lang="fi-FI" sz="1800" dirty="0"/>
          </a:p>
        </p:txBody>
      </p:sp>
      <p:pic>
        <p:nvPicPr>
          <p:cNvPr id="5" name="Picture 4">
            <a:extLst>
              <a:ext uri="{FF2B5EF4-FFF2-40B4-BE49-F238E27FC236}">
                <a16:creationId xmlns:a16="http://schemas.microsoft.com/office/drawing/2014/main" id="{DD8759C8-3F09-4E28-9690-3CCD2E3F0ADB}"/>
              </a:ext>
            </a:extLst>
          </p:cNvPr>
          <p:cNvPicPr>
            <a:picLocks noChangeAspect="1"/>
          </p:cNvPicPr>
          <p:nvPr/>
        </p:nvPicPr>
        <p:blipFill>
          <a:blip r:embed="rId2"/>
          <a:stretch>
            <a:fillRect/>
          </a:stretch>
        </p:blipFill>
        <p:spPr>
          <a:xfrm>
            <a:off x="0" y="0"/>
            <a:ext cx="4418636" cy="6858000"/>
          </a:xfrm>
          <a:prstGeom prst="rect">
            <a:avLst/>
          </a:prstGeom>
        </p:spPr>
      </p:pic>
      <p:sp>
        <p:nvSpPr>
          <p:cNvPr id="7" name="TextBox 6">
            <a:extLst>
              <a:ext uri="{FF2B5EF4-FFF2-40B4-BE49-F238E27FC236}">
                <a16:creationId xmlns:a16="http://schemas.microsoft.com/office/drawing/2014/main" id="{88D704F2-35C4-418B-9237-CB67A6201C97}"/>
              </a:ext>
            </a:extLst>
          </p:cNvPr>
          <p:cNvSpPr txBox="1"/>
          <p:nvPr/>
        </p:nvSpPr>
        <p:spPr>
          <a:xfrm>
            <a:off x="4952998" y="3735934"/>
            <a:ext cx="6097712" cy="1754326"/>
          </a:xfrm>
          <a:prstGeom prst="rect">
            <a:avLst/>
          </a:prstGeom>
          <a:noFill/>
          <a:ln>
            <a:solidFill>
              <a:schemeClr val="tx1"/>
            </a:solidFill>
          </a:ln>
        </p:spPr>
        <p:txBody>
          <a:bodyPr wrap="square">
            <a:spAutoFit/>
          </a:bodyPr>
          <a:lstStyle/>
          <a:p>
            <a:r>
              <a:rPr lang="en-US" b="0" i="0" dirty="0">
                <a:solidFill>
                  <a:srgbClr val="333333"/>
                </a:solidFill>
                <a:effectLst/>
                <a:latin typeface="Georgia" panose="02040502050405020303" pitchFamily="18" charset="0"/>
              </a:rPr>
              <a:t>However, the technologies being used for collaboration on a daily basis are not sufficiently equipped to promote collaborative learning as both a cognitive and a socio-emotional process. </a:t>
            </a:r>
            <a:r>
              <a:rPr lang="en-US" b="1" i="0" dirty="0">
                <a:solidFill>
                  <a:srgbClr val="333333"/>
                </a:solidFill>
                <a:effectLst/>
                <a:latin typeface="Georgia" panose="02040502050405020303" pitchFamily="18" charset="0"/>
              </a:rPr>
              <a:t>They may even run the risk of hindering the constructive exchange of ideas and provoking disputes and negative encounters</a:t>
            </a:r>
            <a:r>
              <a:rPr lang="en-US" b="0" i="0" dirty="0">
                <a:solidFill>
                  <a:srgbClr val="333333"/>
                </a:solidFill>
                <a:effectLst/>
                <a:latin typeface="Georgia" panose="02040502050405020303" pitchFamily="18" charset="0"/>
              </a:rPr>
              <a:t>. </a:t>
            </a:r>
            <a:endParaRPr lang="fi-FI" dirty="0"/>
          </a:p>
        </p:txBody>
      </p:sp>
      <p:sp>
        <p:nvSpPr>
          <p:cNvPr id="9" name="TextBox 8">
            <a:extLst>
              <a:ext uri="{FF2B5EF4-FFF2-40B4-BE49-F238E27FC236}">
                <a16:creationId xmlns:a16="http://schemas.microsoft.com/office/drawing/2014/main" id="{F5DE0F9C-0EAE-4D28-83CC-8B4AF61DA036}"/>
              </a:ext>
            </a:extLst>
          </p:cNvPr>
          <p:cNvSpPr txBox="1"/>
          <p:nvPr/>
        </p:nvSpPr>
        <p:spPr>
          <a:xfrm>
            <a:off x="6175622" y="5956492"/>
            <a:ext cx="6097712" cy="738664"/>
          </a:xfrm>
          <a:prstGeom prst="rect">
            <a:avLst/>
          </a:prstGeom>
          <a:noFill/>
        </p:spPr>
        <p:txBody>
          <a:bodyPr wrap="square">
            <a:spAutoFit/>
          </a:bodyPr>
          <a:lstStyle/>
          <a:p>
            <a:r>
              <a:rPr lang="fi-FI" sz="1400" b="0" i="0" dirty="0">
                <a:solidFill>
                  <a:srgbClr val="333333"/>
                </a:solidFill>
                <a:effectLst/>
                <a:latin typeface="-apple-system"/>
              </a:rPr>
              <a:t>Isohätälä, J., Näykki, P., Järvelä, S. </a:t>
            </a:r>
            <a:r>
              <a:rPr lang="fi-FI" sz="1400" b="0" i="1" dirty="0">
                <a:solidFill>
                  <a:srgbClr val="333333"/>
                </a:solidFill>
                <a:effectLst/>
                <a:latin typeface="-apple-system"/>
              </a:rPr>
              <a:t>et al.</a:t>
            </a:r>
            <a:r>
              <a:rPr lang="fi-FI" sz="1400" b="0" i="0" dirty="0">
                <a:solidFill>
                  <a:srgbClr val="333333"/>
                </a:solidFill>
                <a:effectLst/>
                <a:latin typeface="-apple-system"/>
              </a:rPr>
              <a:t> </a:t>
            </a:r>
            <a:r>
              <a:rPr lang="fi-FI" sz="1400" b="0" i="0" dirty="0" err="1">
                <a:solidFill>
                  <a:srgbClr val="333333"/>
                </a:solidFill>
                <a:effectLst/>
                <a:latin typeface="-apple-system"/>
              </a:rPr>
              <a:t>Social</a:t>
            </a:r>
            <a:r>
              <a:rPr lang="fi-FI" sz="1400" b="0" i="0" dirty="0">
                <a:solidFill>
                  <a:srgbClr val="333333"/>
                </a:solidFill>
                <a:effectLst/>
                <a:latin typeface="-apple-system"/>
              </a:rPr>
              <a:t> </a:t>
            </a:r>
            <a:r>
              <a:rPr lang="fi-FI" sz="1400" b="0" i="0" dirty="0" err="1">
                <a:solidFill>
                  <a:srgbClr val="333333"/>
                </a:solidFill>
                <a:effectLst/>
                <a:latin typeface="-apple-system"/>
              </a:rPr>
              <a:t>sensitivity</a:t>
            </a:r>
            <a:r>
              <a:rPr lang="fi-FI" sz="1400" b="0" i="0" dirty="0">
                <a:solidFill>
                  <a:srgbClr val="333333"/>
                </a:solidFill>
                <a:effectLst/>
                <a:latin typeface="-apple-system"/>
              </a:rPr>
              <a:t>: a </a:t>
            </a:r>
            <a:r>
              <a:rPr lang="fi-FI" sz="1400" b="0" i="0" dirty="0" err="1">
                <a:solidFill>
                  <a:srgbClr val="333333"/>
                </a:solidFill>
                <a:effectLst/>
                <a:latin typeface="-apple-system"/>
              </a:rPr>
              <a:t>manifesto</a:t>
            </a:r>
            <a:r>
              <a:rPr lang="fi-FI" sz="1400" b="0" i="0" dirty="0">
                <a:solidFill>
                  <a:srgbClr val="333333"/>
                </a:solidFill>
                <a:effectLst/>
                <a:latin typeface="-apple-system"/>
              </a:rPr>
              <a:t> for CSCL </a:t>
            </a:r>
            <a:r>
              <a:rPr lang="fi-FI" sz="1400" b="0" i="0" dirty="0" err="1">
                <a:solidFill>
                  <a:srgbClr val="333333"/>
                </a:solidFill>
                <a:effectLst/>
                <a:latin typeface="-apple-system"/>
              </a:rPr>
              <a:t>research</a:t>
            </a:r>
            <a:r>
              <a:rPr lang="fi-FI" sz="1400" b="0" i="0" dirty="0">
                <a:solidFill>
                  <a:srgbClr val="333333"/>
                </a:solidFill>
                <a:effectLst/>
                <a:latin typeface="-apple-system"/>
              </a:rPr>
              <a:t>. </a:t>
            </a:r>
            <a:r>
              <a:rPr lang="fi-FI" sz="1400" b="0" i="1" dirty="0" err="1">
                <a:solidFill>
                  <a:srgbClr val="333333"/>
                </a:solidFill>
                <a:effectLst/>
                <a:latin typeface="-apple-system"/>
              </a:rPr>
              <a:t>Intern</a:t>
            </a:r>
            <a:r>
              <a:rPr lang="fi-FI" sz="1400" b="0" i="1" dirty="0">
                <a:solidFill>
                  <a:srgbClr val="333333"/>
                </a:solidFill>
                <a:effectLst/>
                <a:latin typeface="-apple-system"/>
              </a:rPr>
              <a:t>. J. </a:t>
            </a:r>
            <a:r>
              <a:rPr lang="fi-FI" sz="1400" b="0" i="1" dirty="0" err="1">
                <a:solidFill>
                  <a:srgbClr val="333333"/>
                </a:solidFill>
                <a:effectLst/>
                <a:latin typeface="-apple-system"/>
              </a:rPr>
              <a:t>Comput</a:t>
            </a:r>
            <a:r>
              <a:rPr lang="fi-FI" sz="1400" b="0" i="1" dirty="0">
                <a:solidFill>
                  <a:srgbClr val="333333"/>
                </a:solidFill>
                <a:effectLst/>
                <a:latin typeface="-apple-system"/>
              </a:rPr>
              <a:t>.-Support. </a:t>
            </a:r>
            <a:r>
              <a:rPr lang="fi-FI" sz="1400" b="0" i="1" dirty="0" err="1">
                <a:solidFill>
                  <a:srgbClr val="333333"/>
                </a:solidFill>
                <a:effectLst/>
                <a:latin typeface="-apple-system"/>
              </a:rPr>
              <a:t>Collab</a:t>
            </a:r>
            <a:r>
              <a:rPr lang="fi-FI" sz="1400" b="0" i="1" dirty="0">
                <a:solidFill>
                  <a:srgbClr val="333333"/>
                </a:solidFill>
                <a:effectLst/>
                <a:latin typeface="-apple-system"/>
              </a:rPr>
              <a:t>. </a:t>
            </a:r>
            <a:r>
              <a:rPr lang="fi-FI" sz="1400" b="0" i="1" dirty="0" err="1">
                <a:solidFill>
                  <a:srgbClr val="333333"/>
                </a:solidFill>
                <a:effectLst/>
                <a:latin typeface="-apple-system"/>
              </a:rPr>
              <a:t>Learn</a:t>
            </a:r>
            <a:r>
              <a:rPr lang="fi-FI" sz="1400" b="0" i="0" dirty="0">
                <a:solidFill>
                  <a:srgbClr val="333333"/>
                </a:solidFill>
                <a:effectLst/>
                <a:latin typeface="-apple-system"/>
              </a:rPr>
              <a:t> </a:t>
            </a:r>
            <a:r>
              <a:rPr lang="fi-FI" sz="1400" b="1" i="0" dirty="0">
                <a:solidFill>
                  <a:srgbClr val="333333"/>
                </a:solidFill>
                <a:effectLst/>
                <a:latin typeface="-apple-system"/>
              </a:rPr>
              <a:t>16, </a:t>
            </a:r>
            <a:r>
              <a:rPr lang="fi-FI" sz="1400" b="0" i="0" dirty="0">
                <a:solidFill>
                  <a:srgbClr val="333333"/>
                </a:solidFill>
                <a:effectLst/>
                <a:latin typeface="-apple-system"/>
              </a:rPr>
              <a:t>289–299 (2021). https://doi.org/10.1007/s11412-021-09344-8</a:t>
            </a:r>
            <a:endParaRPr lang="fi-FI" sz="1400" dirty="0"/>
          </a:p>
        </p:txBody>
      </p:sp>
    </p:spTree>
    <p:extLst>
      <p:ext uri="{BB962C8B-B14F-4D97-AF65-F5344CB8AC3E}">
        <p14:creationId xmlns:p14="http://schemas.microsoft.com/office/powerpoint/2010/main" val="143347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947033" y="715533"/>
            <a:ext cx="10298000" cy="641600"/>
          </a:xfrm>
          <a:prstGeom prst="rect">
            <a:avLst/>
          </a:prstGeom>
        </p:spPr>
        <p:txBody>
          <a:bodyPr spcFirstLastPara="1" vert="horz" wrap="square" lIns="121900" tIns="121900" rIns="121900" bIns="121900" rtlCol="0" anchor="ctr" anchorCtr="0">
            <a:noAutofit/>
          </a:bodyPr>
          <a:lstStyle/>
          <a:p>
            <a:pPr>
              <a:spcBef>
                <a:spcPts val="0"/>
              </a:spcBef>
            </a:pPr>
            <a:r>
              <a:rPr lang="en" dirty="0"/>
              <a:t>Hybridiopetuksen SWOT</a:t>
            </a:r>
            <a:endParaRPr dirty="0"/>
          </a:p>
        </p:txBody>
      </p:sp>
      <p:grpSp>
        <p:nvGrpSpPr>
          <p:cNvPr id="290" name="Google Shape;290;p20"/>
          <p:cNvGrpSpPr/>
          <p:nvPr/>
        </p:nvGrpSpPr>
        <p:grpSpPr>
          <a:xfrm>
            <a:off x="6139226" y="1525565"/>
            <a:ext cx="6424249" cy="2287261"/>
            <a:chOff x="4604419" y="1144174"/>
            <a:chExt cx="4818187" cy="1715446"/>
          </a:xfrm>
        </p:grpSpPr>
        <p:sp>
          <p:nvSpPr>
            <p:cNvPr id="291" name="Google Shape;291;p20"/>
            <p:cNvSpPr txBox="1"/>
            <p:nvPr/>
          </p:nvSpPr>
          <p:spPr>
            <a:xfrm>
              <a:off x="6466325" y="1144174"/>
              <a:ext cx="1884600" cy="429600"/>
            </a:xfrm>
            <a:prstGeom prst="rect">
              <a:avLst/>
            </a:prstGeom>
            <a:noFill/>
            <a:ln>
              <a:noFill/>
            </a:ln>
          </p:spPr>
          <p:txBody>
            <a:bodyPr spcFirstLastPara="1" wrap="square" lIns="121900" tIns="121900" rIns="121900" bIns="121900" anchor="ctr" anchorCtr="0">
              <a:noAutofit/>
            </a:bodyPr>
            <a:lstStyle/>
            <a:p>
              <a:r>
                <a:rPr lang="en" sz="2267" dirty="0">
                  <a:solidFill>
                    <a:srgbClr val="434343"/>
                  </a:solidFill>
                  <a:latin typeface="Fira Sans Extra Condensed Medium"/>
                  <a:ea typeface="Fira Sans Extra Condensed Medium"/>
                  <a:cs typeface="Fira Sans Extra Condensed Medium"/>
                  <a:sym typeface="Fira Sans Extra Condensed Medium"/>
                </a:rPr>
                <a:t>Heikkoudet</a:t>
              </a:r>
              <a:endParaRPr sz="2267"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92" name="Google Shape;292;p20"/>
            <p:cNvSpPr txBox="1"/>
            <p:nvPr/>
          </p:nvSpPr>
          <p:spPr>
            <a:xfrm>
              <a:off x="6290636" y="1819612"/>
              <a:ext cx="3131970" cy="7650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fi-FI" sz="1600" dirty="0">
                  <a:solidFill>
                    <a:srgbClr val="434343"/>
                  </a:solidFill>
                  <a:latin typeface="Roboto"/>
                  <a:ea typeface="Roboto"/>
                  <a:cs typeface="Roboto"/>
                  <a:sym typeface="Roboto"/>
                </a:rPr>
                <a:t>Opiskelijat eivät ”osta” ideaa</a:t>
              </a:r>
            </a:p>
            <a:p>
              <a:pPr marL="285750" indent="-285750">
                <a:buFont typeface="Arial" panose="020B0604020202020204" pitchFamily="34" charset="0"/>
                <a:buChar char="•"/>
              </a:pPr>
              <a:r>
                <a:rPr lang="fi-FI" sz="1600" dirty="0">
                  <a:solidFill>
                    <a:srgbClr val="434343"/>
                  </a:solidFill>
                  <a:latin typeface="Roboto"/>
                  <a:ea typeface="Roboto"/>
                  <a:cs typeface="Roboto"/>
                  <a:sym typeface="Roboto"/>
                </a:rPr>
                <a:t>Vuorovaikutus minimaalista</a:t>
              </a:r>
            </a:p>
            <a:p>
              <a:pPr marL="285750" indent="-285750">
                <a:buFont typeface="Arial" panose="020B0604020202020204" pitchFamily="34" charset="0"/>
                <a:buChar char="•"/>
              </a:pPr>
              <a:r>
                <a:rPr lang="fi-FI" sz="1600" dirty="0">
                  <a:solidFill>
                    <a:srgbClr val="434343"/>
                  </a:solidFill>
                  <a:latin typeface="Roboto"/>
                  <a:ea typeface="Roboto"/>
                  <a:cs typeface="Roboto"/>
                  <a:sym typeface="Roboto"/>
                </a:rPr>
                <a:t>Työn tekemisen tapa ei ”sovi”</a:t>
              </a:r>
            </a:p>
            <a:p>
              <a:pPr marL="285750" indent="-285750">
                <a:buFont typeface="Arial" panose="020B0604020202020204" pitchFamily="34" charset="0"/>
                <a:buChar char="•"/>
              </a:pPr>
              <a:r>
                <a:rPr lang="fi-FI" sz="1600" dirty="0">
                  <a:solidFill>
                    <a:srgbClr val="434343"/>
                  </a:solidFill>
                  <a:latin typeface="Roboto"/>
                  <a:ea typeface="Roboto"/>
                  <a:cs typeface="Roboto"/>
                  <a:sym typeface="Roboto"/>
                </a:rPr>
                <a:t>Opetustilojen vaatimukset</a:t>
              </a:r>
            </a:p>
            <a:p>
              <a:pPr marL="285750" indent="-285750">
                <a:buFont typeface="Arial" panose="020B0604020202020204" pitchFamily="34" charset="0"/>
                <a:buChar char="•"/>
              </a:pPr>
              <a:r>
                <a:rPr lang="fi-FI" sz="1600" dirty="0">
                  <a:solidFill>
                    <a:srgbClr val="434343"/>
                  </a:solidFill>
                  <a:latin typeface="Roboto"/>
                  <a:ea typeface="Roboto"/>
                  <a:cs typeface="Roboto"/>
                  <a:sym typeface="Roboto"/>
                </a:rPr>
                <a:t>Sovellusten ongelmat</a:t>
              </a:r>
            </a:p>
            <a:p>
              <a:pPr marL="285750" indent="-285750">
                <a:buFont typeface="Arial" panose="020B0604020202020204" pitchFamily="34" charset="0"/>
                <a:buChar char="•"/>
              </a:pPr>
              <a:r>
                <a:rPr lang="fi-FI" sz="1600" dirty="0">
                  <a:solidFill>
                    <a:srgbClr val="434343"/>
                  </a:solidFill>
                  <a:latin typeface="Roboto"/>
                  <a:ea typeface="Roboto"/>
                  <a:cs typeface="Roboto"/>
                  <a:sym typeface="Roboto"/>
                </a:rPr>
                <a:t>Vuorovaikutuksen ”ajattomuus”</a:t>
              </a:r>
            </a:p>
            <a:p>
              <a:pPr marL="285750" indent="-285750">
                <a:buFont typeface="Arial" panose="020B0604020202020204" pitchFamily="34" charset="0"/>
                <a:buChar char="•"/>
              </a:pPr>
              <a:endParaRPr sz="1600" dirty="0">
                <a:solidFill>
                  <a:srgbClr val="434343"/>
                </a:solidFill>
                <a:latin typeface="Roboto"/>
                <a:ea typeface="Roboto"/>
                <a:cs typeface="Roboto"/>
                <a:sym typeface="Roboto"/>
              </a:endParaRPr>
            </a:p>
          </p:txBody>
        </p:sp>
        <p:sp>
          <p:nvSpPr>
            <p:cNvPr id="293" name="Google Shape;293;p20"/>
            <p:cNvSpPr/>
            <p:nvPr/>
          </p:nvSpPr>
          <p:spPr>
            <a:xfrm>
              <a:off x="4604419" y="1484839"/>
              <a:ext cx="1536198" cy="1374781"/>
            </a:xfrm>
            <a:custGeom>
              <a:avLst/>
              <a:gdLst/>
              <a:ahLst/>
              <a:cxnLst/>
              <a:rect l="l" t="t" r="r" b="b"/>
              <a:pathLst>
                <a:path w="65391" h="58520" extrusionOk="0">
                  <a:moveTo>
                    <a:pt x="17491" y="0"/>
                  </a:moveTo>
                  <a:cubicBezTo>
                    <a:pt x="7823" y="0"/>
                    <a:pt x="1" y="7834"/>
                    <a:pt x="1" y="17490"/>
                  </a:cubicBezTo>
                  <a:lnTo>
                    <a:pt x="1" y="58519"/>
                  </a:lnTo>
                  <a:lnTo>
                    <a:pt x="47900" y="58519"/>
                  </a:lnTo>
                  <a:cubicBezTo>
                    <a:pt x="57568" y="58519"/>
                    <a:pt x="65390" y="50685"/>
                    <a:pt x="65390" y="41017"/>
                  </a:cubicBezTo>
                  <a:lnTo>
                    <a:pt x="65390" y="0"/>
                  </a:ln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94" name="Google Shape;294;p20"/>
            <p:cNvSpPr/>
            <p:nvPr/>
          </p:nvSpPr>
          <p:spPr>
            <a:xfrm>
              <a:off x="5079072" y="1191425"/>
              <a:ext cx="586866" cy="586843"/>
            </a:xfrm>
            <a:custGeom>
              <a:avLst/>
              <a:gdLst/>
              <a:ahLst/>
              <a:cxnLst/>
              <a:rect l="l" t="t" r="r" b="b"/>
              <a:pathLst>
                <a:path w="24981" h="24980" extrusionOk="0">
                  <a:moveTo>
                    <a:pt x="12491" y="0"/>
                  </a:moveTo>
                  <a:cubicBezTo>
                    <a:pt x="5597" y="0"/>
                    <a:pt x="1" y="5596"/>
                    <a:pt x="1" y="12490"/>
                  </a:cubicBezTo>
                  <a:cubicBezTo>
                    <a:pt x="1" y="19396"/>
                    <a:pt x="5597" y="24980"/>
                    <a:pt x="12491" y="24980"/>
                  </a:cubicBezTo>
                  <a:cubicBezTo>
                    <a:pt x="19384" y="24980"/>
                    <a:pt x="24980" y="19396"/>
                    <a:pt x="24980" y="12490"/>
                  </a:cubicBezTo>
                  <a:cubicBezTo>
                    <a:pt x="24980" y="5596"/>
                    <a:pt x="19384" y="0"/>
                    <a:pt x="1249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5" name="Google Shape;295;p20"/>
            <p:cNvSpPr/>
            <p:nvPr/>
          </p:nvSpPr>
          <p:spPr>
            <a:xfrm>
              <a:off x="5150675" y="1263028"/>
              <a:ext cx="443656" cy="443632"/>
            </a:xfrm>
            <a:custGeom>
              <a:avLst/>
              <a:gdLst/>
              <a:ahLst/>
              <a:cxnLst/>
              <a:rect l="l" t="t" r="r" b="b"/>
              <a:pathLst>
                <a:path w="18885" h="18884" extrusionOk="0">
                  <a:moveTo>
                    <a:pt x="9443" y="0"/>
                  </a:moveTo>
                  <a:cubicBezTo>
                    <a:pt x="4228" y="0"/>
                    <a:pt x="1" y="4227"/>
                    <a:pt x="1" y="9442"/>
                  </a:cubicBezTo>
                  <a:cubicBezTo>
                    <a:pt x="1" y="14657"/>
                    <a:pt x="4228" y="18884"/>
                    <a:pt x="9443" y="18884"/>
                  </a:cubicBezTo>
                  <a:cubicBezTo>
                    <a:pt x="14657" y="18884"/>
                    <a:pt x="18884" y="14657"/>
                    <a:pt x="18884" y="9442"/>
                  </a:cubicBezTo>
                  <a:cubicBezTo>
                    <a:pt x="18884" y="4227"/>
                    <a:pt x="14657" y="0"/>
                    <a:pt x="9443" y="0"/>
                  </a:cubicBezTo>
                  <a:close/>
                </a:path>
              </a:pathLst>
            </a:custGeom>
            <a:solidFill>
              <a:srgbClr val="69E781"/>
            </a:solidFill>
            <a:ln>
              <a:noFill/>
            </a:ln>
          </p:spPr>
          <p:txBody>
            <a:bodyPr spcFirstLastPara="1" wrap="square" lIns="121900" tIns="121900" rIns="121900" bIns="121900" anchor="ctr" anchorCtr="0">
              <a:noAutofit/>
            </a:bodyPr>
            <a:lstStyle/>
            <a:p>
              <a:pPr algn="ctr">
                <a:buClr>
                  <a:schemeClr val="dk1"/>
                </a:buClr>
                <a:buSzPts val="1100"/>
              </a:pPr>
              <a:r>
                <a:rPr lang="en" sz="2933">
                  <a:solidFill>
                    <a:srgbClr val="FFFFFF"/>
                  </a:solidFill>
                  <a:latin typeface="Fira Sans Extra Condensed Medium"/>
                  <a:ea typeface="Fira Sans Extra Condensed Medium"/>
                  <a:cs typeface="Fira Sans Extra Condensed Medium"/>
                  <a:sym typeface="Fira Sans Extra Condensed Medium"/>
                </a:rPr>
                <a:t>W</a:t>
              </a:r>
              <a:endParaRPr sz="2400"/>
            </a:p>
          </p:txBody>
        </p:sp>
      </p:grpSp>
      <p:grpSp>
        <p:nvGrpSpPr>
          <p:cNvPr id="296" name="Google Shape;296;p20"/>
          <p:cNvGrpSpPr/>
          <p:nvPr/>
        </p:nvGrpSpPr>
        <p:grpSpPr>
          <a:xfrm flipH="1">
            <a:off x="6819741" y="2574425"/>
            <a:ext cx="687272" cy="643779"/>
            <a:chOff x="2753373" y="2902523"/>
            <a:chExt cx="347552" cy="325557"/>
          </a:xfrm>
        </p:grpSpPr>
        <p:sp>
          <p:nvSpPr>
            <p:cNvPr id="297" name="Google Shape;297;p20"/>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8" name="Google Shape;298;p20"/>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9" name="Google Shape;299;p20"/>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0" name="Google Shape;300;p20"/>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1" name="Google Shape;301;p20"/>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2" name="Google Shape;302;p20"/>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303" name="Google Shape;303;p20"/>
          <p:cNvGrpSpPr/>
          <p:nvPr/>
        </p:nvGrpSpPr>
        <p:grpSpPr>
          <a:xfrm>
            <a:off x="6139226" y="3714132"/>
            <a:ext cx="6028071" cy="2427253"/>
            <a:chOff x="4604419" y="2785599"/>
            <a:chExt cx="4521054" cy="1820440"/>
          </a:xfrm>
        </p:grpSpPr>
        <p:sp>
          <p:nvSpPr>
            <p:cNvPr id="304" name="Google Shape;304;p20"/>
            <p:cNvSpPr txBox="1"/>
            <p:nvPr/>
          </p:nvSpPr>
          <p:spPr>
            <a:xfrm>
              <a:off x="6466325" y="2785599"/>
              <a:ext cx="1884600" cy="429600"/>
            </a:xfrm>
            <a:prstGeom prst="rect">
              <a:avLst/>
            </a:prstGeom>
            <a:noFill/>
            <a:ln>
              <a:noFill/>
            </a:ln>
          </p:spPr>
          <p:txBody>
            <a:bodyPr spcFirstLastPara="1" wrap="square" lIns="121900" tIns="121900" rIns="121900" bIns="121900" anchor="ctr" anchorCtr="0">
              <a:noAutofit/>
            </a:bodyPr>
            <a:lstStyle/>
            <a:p>
              <a:r>
                <a:rPr lang="en" sz="2267" dirty="0">
                  <a:solidFill>
                    <a:srgbClr val="434343"/>
                  </a:solidFill>
                  <a:latin typeface="Fira Sans Extra Condensed Medium"/>
                  <a:ea typeface="Fira Sans Extra Condensed Medium"/>
                  <a:cs typeface="Fira Sans Extra Condensed Medium"/>
                  <a:sym typeface="Fira Sans Extra Condensed Medium"/>
                </a:rPr>
                <a:t>Uhat</a:t>
              </a:r>
              <a:endParaRPr sz="2267"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05" name="Google Shape;305;p20"/>
            <p:cNvSpPr txBox="1"/>
            <p:nvPr/>
          </p:nvSpPr>
          <p:spPr>
            <a:xfrm>
              <a:off x="6290636" y="3498357"/>
              <a:ext cx="2834837" cy="765000"/>
            </a:xfrm>
            <a:prstGeom prst="rect">
              <a:avLst/>
            </a:prstGeom>
            <a:noFill/>
            <a:ln>
              <a:noFill/>
            </a:ln>
          </p:spPr>
          <p:txBody>
            <a:bodyPr spcFirstLastPara="1" wrap="square" lIns="121900" tIns="121900" rIns="121900" bIns="121900" anchor="ctr" anchorCtr="0">
              <a:noAutofit/>
            </a:bodyPr>
            <a:lstStyle/>
            <a:p>
              <a:pPr marL="285750" indent="-285750">
                <a:buClr>
                  <a:schemeClr val="dk1"/>
                </a:buClr>
                <a:buSzPts val="1100"/>
                <a:buFont typeface="Arial" panose="020B0604020202020204" pitchFamily="34" charset="0"/>
                <a:buChar char="•"/>
              </a:pPr>
              <a:r>
                <a:rPr lang="en" sz="1600" dirty="0">
                  <a:solidFill>
                    <a:srgbClr val="434343"/>
                  </a:solidFill>
                  <a:latin typeface="Roboto"/>
                  <a:ea typeface="Roboto"/>
                  <a:cs typeface="Roboto"/>
                  <a:sym typeface="Roboto"/>
                </a:rPr>
                <a:t>Teknologiaan liittyvät riskit</a:t>
              </a:r>
            </a:p>
            <a:p>
              <a:pPr marL="285750" indent="-285750">
                <a:buClr>
                  <a:schemeClr val="dk1"/>
                </a:buClr>
                <a:buSzPts val="1100"/>
                <a:buFont typeface="Arial" panose="020B0604020202020204" pitchFamily="34" charset="0"/>
                <a:buChar char="•"/>
              </a:pPr>
              <a:r>
                <a:rPr lang="en" sz="1600" dirty="0">
                  <a:solidFill>
                    <a:srgbClr val="434343"/>
                  </a:solidFill>
                  <a:latin typeface="Roboto"/>
                  <a:ea typeface="Roboto"/>
                  <a:cs typeface="Roboto"/>
                  <a:sym typeface="Roboto"/>
                </a:rPr>
                <a:t>Päätelaitteiden sopivuus</a:t>
              </a:r>
            </a:p>
            <a:p>
              <a:pPr marL="285750" indent="-285750">
                <a:buClr>
                  <a:schemeClr val="dk1"/>
                </a:buClr>
                <a:buSzPts val="1100"/>
                <a:buFont typeface="Arial" panose="020B0604020202020204" pitchFamily="34" charset="0"/>
                <a:buChar char="•"/>
              </a:pPr>
              <a:r>
                <a:rPr lang="en" sz="1600" dirty="0">
                  <a:solidFill>
                    <a:srgbClr val="434343"/>
                  </a:solidFill>
                  <a:latin typeface="Roboto"/>
                  <a:ea typeface="Roboto"/>
                  <a:cs typeface="Roboto"/>
                  <a:sym typeface="Roboto"/>
                </a:rPr>
                <a:t>Opiskelijat “äänestävät jaloillaan”</a:t>
              </a:r>
            </a:p>
            <a:p>
              <a:pPr marL="285750" indent="-285750">
                <a:buClr>
                  <a:schemeClr val="dk1"/>
                </a:buClr>
                <a:buSzPts val="1100"/>
                <a:buFont typeface="Arial" panose="020B0604020202020204" pitchFamily="34" charset="0"/>
                <a:buChar char="•"/>
              </a:pPr>
              <a:r>
                <a:rPr lang="en" sz="1600" dirty="0">
                  <a:solidFill>
                    <a:srgbClr val="434343"/>
                  </a:solidFill>
                  <a:latin typeface="Roboto"/>
                  <a:ea typeface="Roboto"/>
                  <a:cs typeface="Roboto"/>
                  <a:sym typeface="Roboto"/>
                </a:rPr>
                <a:t>On hankala tottua hybridiopetuksen eri muotoihin</a:t>
              </a:r>
            </a:p>
            <a:p>
              <a:pPr marL="285750" indent="-285750">
                <a:buClr>
                  <a:schemeClr val="dk1"/>
                </a:buClr>
                <a:buSzPts val="1100"/>
                <a:buFont typeface="Arial" panose="020B0604020202020204" pitchFamily="34" charset="0"/>
                <a:buChar char="•"/>
              </a:pPr>
              <a:r>
                <a:rPr lang="en" sz="1600" dirty="0">
                  <a:solidFill>
                    <a:srgbClr val="434343"/>
                  </a:solidFill>
                  <a:latin typeface="Roboto"/>
                  <a:ea typeface="Roboto"/>
                  <a:cs typeface="Roboto"/>
                  <a:sym typeface="Roboto"/>
                </a:rPr>
                <a:t>Ohjelmistojen ja laitteiden hinta</a:t>
              </a:r>
            </a:p>
            <a:p>
              <a:pPr marL="285750" indent="-285750">
                <a:buClr>
                  <a:schemeClr val="dk1"/>
                </a:buClr>
                <a:buSzPts val="1100"/>
                <a:buFont typeface="Arial" panose="020B0604020202020204" pitchFamily="34" charset="0"/>
                <a:buChar char="•"/>
              </a:pPr>
              <a:r>
                <a:rPr lang="en" sz="1600" dirty="0">
                  <a:solidFill>
                    <a:srgbClr val="434343"/>
                  </a:solidFill>
                  <a:latin typeface="Roboto"/>
                  <a:ea typeface="Roboto"/>
                  <a:cs typeface="Roboto"/>
                  <a:sym typeface="Roboto"/>
                </a:rPr>
                <a:t>Teknologiaosaaminen vaihtelee</a:t>
              </a:r>
            </a:p>
            <a:p>
              <a:pPr marL="285750" indent="-285750">
                <a:buClr>
                  <a:schemeClr val="dk1"/>
                </a:buClr>
                <a:buSzPts val="1100"/>
                <a:buFont typeface="Arial" panose="020B0604020202020204" pitchFamily="34" charset="0"/>
                <a:buChar char="•"/>
              </a:pPr>
              <a:endParaRPr sz="1600" dirty="0">
                <a:solidFill>
                  <a:srgbClr val="434343"/>
                </a:solidFill>
                <a:latin typeface="Roboto"/>
                <a:ea typeface="Roboto"/>
                <a:cs typeface="Roboto"/>
                <a:sym typeface="Roboto"/>
              </a:endParaRPr>
            </a:p>
          </p:txBody>
        </p:sp>
        <p:sp>
          <p:nvSpPr>
            <p:cNvPr id="306" name="Google Shape;306;p20"/>
            <p:cNvSpPr/>
            <p:nvPr/>
          </p:nvSpPr>
          <p:spPr>
            <a:xfrm>
              <a:off x="4604419" y="2937863"/>
              <a:ext cx="1536198" cy="1374781"/>
            </a:xfrm>
            <a:custGeom>
              <a:avLst/>
              <a:gdLst/>
              <a:ahLst/>
              <a:cxnLst/>
              <a:rect l="l" t="t" r="r" b="b"/>
              <a:pathLst>
                <a:path w="65391" h="58520" extrusionOk="0">
                  <a:moveTo>
                    <a:pt x="1" y="1"/>
                  </a:moveTo>
                  <a:lnTo>
                    <a:pt x="1" y="41030"/>
                  </a:lnTo>
                  <a:cubicBezTo>
                    <a:pt x="1" y="50686"/>
                    <a:pt x="7823" y="58520"/>
                    <a:pt x="17491" y="58520"/>
                  </a:cubicBezTo>
                  <a:lnTo>
                    <a:pt x="65390" y="58520"/>
                  </a:lnTo>
                  <a:lnTo>
                    <a:pt x="65390" y="17503"/>
                  </a:lnTo>
                  <a:cubicBezTo>
                    <a:pt x="65390" y="7835"/>
                    <a:pt x="57568" y="1"/>
                    <a:pt x="47900" y="1"/>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307" name="Google Shape;307;p20"/>
            <p:cNvSpPr/>
            <p:nvPr/>
          </p:nvSpPr>
          <p:spPr>
            <a:xfrm>
              <a:off x="5079072" y="4019196"/>
              <a:ext cx="586866" cy="586843"/>
            </a:xfrm>
            <a:custGeom>
              <a:avLst/>
              <a:gdLst/>
              <a:ahLst/>
              <a:cxnLst/>
              <a:rect l="l" t="t" r="r" b="b"/>
              <a:pathLst>
                <a:path w="24981" h="24980" extrusionOk="0">
                  <a:moveTo>
                    <a:pt x="12491" y="0"/>
                  </a:moveTo>
                  <a:cubicBezTo>
                    <a:pt x="5597" y="0"/>
                    <a:pt x="1" y="5584"/>
                    <a:pt x="1" y="12490"/>
                  </a:cubicBezTo>
                  <a:cubicBezTo>
                    <a:pt x="1" y="19384"/>
                    <a:pt x="5597" y="24980"/>
                    <a:pt x="12491" y="24980"/>
                  </a:cubicBezTo>
                  <a:cubicBezTo>
                    <a:pt x="19384" y="24980"/>
                    <a:pt x="24980" y="19384"/>
                    <a:pt x="24980" y="12490"/>
                  </a:cubicBezTo>
                  <a:cubicBezTo>
                    <a:pt x="24980" y="5584"/>
                    <a:pt x="19384" y="0"/>
                    <a:pt x="1249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8" name="Google Shape;308;p20"/>
            <p:cNvSpPr/>
            <p:nvPr/>
          </p:nvSpPr>
          <p:spPr>
            <a:xfrm>
              <a:off x="5150675" y="4090800"/>
              <a:ext cx="443656" cy="443632"/>
            </a:xfrm>
            <a:custGeom>
              <a:avLst/>
              <a:gdLst/>
              <a:ahLst/>
              <a:cxnLst/>
              <a:rect l="l" t="t" r="r" b="b"/>
              <a:pathLst>
                <a:path w="18885" h="18884" extrusionOk="0">
                  <a:moveTo>
                    <a:pt x="9443" y="0"/>
                  </a:moveTo>
                  <a:cubicBezTo>
                    <a:pt x="4228" y="0"/>
                    <a:pt x="1" y="4227"/>
                    <a:pt x="1" y="9442"/>
                  </a:cubicBezTo>
                  <a:cubicBezTo>
                    <a:pt x="1" y="14657"/>
                    <a:pt x="4228" y="18884"/>
                    <a:pt x="9443" y="18884"/>
                  </a:cubicBezTo>
                  <a:cubicBezTo>
                    <a:pt x="14657" y="18884"/>
                    <a:pt x="18884" y="14657"/>
                    <a:pt x="18884" y="9442"/>
                  </a:cubicBezTo>
                  <a:cubicBezTo>
                    <a:pt x="18884" y="4227"/>
                    <a:pt x="14657" y="0"/>
                    <a:pt x="9443" y="0"/>
                  </a:cubicBezTo>
                  <a:close/>
                </a:path>
              </a:pathLst>
            </a:custGeom>
            <a:solidFill>
              <a:srgbClr val="FCBD24"/>
            </a:solidFill>
            <a:ln>
              <a:noFill/>
            </a:ln>
          </p:spPr>
          <p:txBody>
            <a:bodyPr spcFirstLastPara="1" wrap="square" lIns="121900" tIns="121900" rIns="121900" bIns="121900" anchor="ctr" anchorCtr="0">
              <a:noAutofit/>
            </a:bodyPr>
            <a:lstStyle/>
            <a:p>
              <a:pPr algn="ctr">
                <a:buClr>
                  <a:schemeClr val="dk1"/>
                </a:buClr>
                <a:buSzPts val="1100"/>
              </a:pPr>
              <a:r>
                <a:rPr lang="en" sz="2933">
                  <a:solidFill>
                    <a:srgbClr val="FFFFFF"/>
                  </a:solidFill>
                  <a:latin typeface="Fira Sans Extra Condensed Medium"/>
                  <a:ea typeface="Fira Sans Extra Condensed Medium"/>
                  <a:cs typeface="Fira Sans Extra Condensed Medium"/>
                  <a:sym typeface="Fira Sans Extra Condensed Medium"/>
                </a:rPr>
                <a:t>T</a:t>
              </a:r>
              <a:endParaRPr sz="2400"/>
            </a:p>
          </p:txBody>
        </p:sp>
      </p:grpSp>
      <p:grpSp>
        <p:nvGrpSpPr>
          <p:cNvPr id="309" name="Google Shape;309;p20"/>
          <p:cNvGrpSpPr/>
          <p:nvPr/>
        </p:nvGrpSpPr>
        <p:grpSpPr>
          <a:xfrm>
            <a:off x="6865354" y="4514621"/>
            <a:ext cx="596049" cy="638135"/>
            <a:chOff x="7055134" y="2919170"/>
            <a:chExt cx="290321" cy="310820"/>
          </a:xfrm>
        </p:grpSpPr>
        <p:sp>
          <p:nvSpPr>
            <p:cNvPr id="310" name="Google Shape;310;p20"/>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1" name="Google Shape;311;p20"/>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2" name="Google Shape;312;p20"/>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3" name="Google Shape;313;p20"/>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4" name="Google Shape;314;p20"/>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5" name="Google Shape;315;p20"/>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6" name="Google Shape;316;p20"/>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7" name="Google Shape;317;p20"/>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8" name="Google Shape;318;p20"/>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9" name="Google Shape;319;p20"/>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0" name="Google Shape;320;p20"/>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1" name="Google Shape;321;p20"/>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2" name="Google Shape;322;p20"/>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3" name="Google Shape;323;p20"/>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324" name="Google Shape;324;p20"/>
          <p:cNvGrpSpPr/>
          <p:nvPr/>
        </p:nvGrpSpPr>
        <p:grpSpPr>
          <a:xfrm>
            <a:off x="1060221" y="1418481"/>
            <a:ext cx="4992580" cy="2394345"/>
            <a:chOff x="795165" y="1063861"/>
            <a:chExt cx="3744435" cy="1795759"/>
          </a:xfrm>
        </p:grpSpPr>
        <p:sp>
          <p:nvSpPr>
            <p:cNvPr id="325" name="Google Shape;325;p20"/>
            <p:cNvSpPr txBox="1"/>
            <p:nvPr/>
          </p:nvSpPr>
          <p:spPr>
            <a:xfrm>
              <a:off x="807715" y="1580691"/>
              <a:ext cx="1884600" cy="765000"/>
            </a:xfrm>
            <a:prstGeom prst="rect">
              <a:avLst/>
            </a:prstGeom>
            <a:noFill/>
            <a:ln>
              <a:noFill/>
            </a:ln>
          </p:spPr>
          <p:txBody>
            <a:bodyPr spcFirstLastPara="1" wrap="square" lIns="121900" tIns="121900" rIns="121900" bIns="121900" anchor="ctr" anchorCtr="0">
              <a:noAutofit/>
            </a:bodyPr>
            <a:lstStyle/>
            <a:p>
              <a:pPr marL="285750" indent="-285750" algn="r">
                <a:buFont typeface="Arial" panose="020B0604020202020204" pitchFamily="34" charset="0"/>
                <a:buChar char="•"/>
              </a:pPr>
              <a:endParaRPr lang="fi-FI" sz="1600" dirty="0">
                <a:solidFill>
                  <a:srgbClr val="434343"/>
                </a:solidFill>
                <a:latin typeface="Roboto"/>
                <a:ea typeface="Roboto"/>
                <a:cs typeface="Roboto"/>
                <a:sym typeface="Roboto"/>
              </a:endParaRPr>
            </a:p>
            <a:p>
              <a:pPr marL="285750" indent="-285750" algn="r">
                <a:buFont typeface="Arial" panose="020B0604020202020204" pitchFamily="34" charset="0"/>
                <a:buChar char="•"/>
              </a:pPr>
              <a:r>
                <a:rPr lang="fi-FI" sz="1600" dirty="0">
                  <a:solidFill>
                    <a:srgbClr val="434343"/>
                  </a:solidFill>
                  <a:latin typeface="Roboto"/>
                  <a:ea typeface="Roboto"/>
                  <a:cs typeface="Roboto"/>
                  <a:sym typeface="Roboto"/>
                </a:rPr>
                <a:t>Oppijan oma vastuu</a:t>
              </a:r>
            </a:p>
            <a:p>
              <a:pPr marL="285750" indent="-285750" algn="r">
                <a:buFont typeface="Arial" panose="020B0604020202020204" pitchFamily="34" charset="0"/>
                <a:buChar char="•"/>
              </a:pPr>
              <a:r>
                <a:rPr lang="fi-FI" sz="1600" dirty="0">
                  <a:solidFill>
                    <a:srgbClr val="434343"/>
                  </a:solidFill>
                  <a:latin typeface="Roboto"/>
                  <a:ea typeface="Roboto"/>
                  <a:cs typeface="Roboto"/>
                  <a:sym typeface="Roboto"/>
                </a:rPr>
                <a:t>Omatahtisuus</a:t>
              </a:r>
            </a:p>
            <a:p>
              <a:pPr marL="285750" indent="-285750" algn="r">
                <a:buFont typeface="Arial" panose="020B0604020202020204" pitchFamily="34" charset="0"/>
                <a:buChar char="•"/>
              </a:pPr>
              <a:r>
                <a:rPr lang="fi-FI" sz="1600" dirty="0">
                  <a:solidFill>
                    <a:srgbClr val="434343"/>
                  </a:solidFill>
                  <a:latin typeface="Roboto"/>
                  <a:ea typeface="Roboto"/>
                  <a:cs typeface="Roboto"/>
                  <a:sym typeface="Roboto"/>
                </a:rPr>
                <a:t>Saavutettavuus</a:t>
              </a:r>
            </a:p>
            <a:p>
              <a:pPr marL="285750" indent="-285750" algn="r">
                <a:buFont typeface="Arial" panose="020B0604020202020204" pitchFamily="34" charset="0"/>
                <a:buChar char="•"/>
              </a:pPr>
              <a:r>
                <a:rPr lang="fi-FI" sz="1600" dirty="0">
                  <a:solidFill>
                    <a:srgbClr val="434343"/>
                  </a:solidFill>
                  <a:latin typeface="Roboto"/>
                  <a:ea typeface="Roboto"/>
                  <a:cs typeface="Roboto"/>
                  <a:sym typeface="Roboto"/>
                </a:rPr>
                <a:t>Introverttikin uskaltaa</a:t>
              </a:r>
            </a:p>
            <a:p>
              <a:pPr marL="285750" indent="-285750" algn="r">
                <a:buFont typeface="Arial" panose="020B0604020202020204" pitchFamily="34" charset="0"/>
                <a:buChar char="•"/>
              </a:pPr>
              <a:r>
                <a:rPr lang="fi-FI" sz="1600" dirty="0">
                  <a:solidFill>
                    <a:srgbClr val="434343"/>
                  </a:solidFill>
                  <a:latin typeface="Roboto"/>
                  <a:ea typeface="Roboto"/>
                  <a:cs typeface="Roboto"/>
                  <a:sym typeface="Roboto"/>
                </a:rPr>
                <a:t>Oppimisen autonomia</a:t>
              </a:r>
              <a:endParaRPr sz="1600" dirty="0">
                <a:solidFill>
                  <a:srgbClr val="434343"/>
                </a:solidFill>
                <a:latin typeface="Roboto"/>
                <a:ea typeface="Roboto"/>
                <a:cs typeface="Roboto"/>
                <a:sym typeface="Roboto"/>
              </a:endParaRPr>
            </a:p>
          </p:txBody>
        </p:sp>
        <p:sp>
          <p:nvSpPr>
            <p:cNvPr id="326" name="Google Shape;326;p20"/>
            <p:cNvSpPr txBox="1"/>
            <p:nvPr/>
          </p:nvSpPr>
          <p:spPr>
            <a:xfrm>
              <a:off x="795165" y="1063861"/>
              <a:ext cx="1884600" cy="429600"/>
            </a:xfrm>
            <a:prstGeom prst="rect">
              <a:avLst/>
            </a:prstGeom>
            <a:noFill/>
            <a:ln>
              <a:noFill/>
            </a:ln>
          </p:spPr>
          <p:txBody>
            <a:bodyPr spcFirstLastPara="1" wrap="square" lIns="121900" tIns="121900" rIns="121900" bIns="121900" anchor="ctr" anchorCtr="0">
              <a:noAutofit/>
            </a:bodyPr>
            <a:lstStyle/>
            <a:p>
              <a:pPr algn="r"/>
              <a:r>
                <a:rPr lang="en" sz="2267" dirty="0">
                  <a:solidFill>
                    <a:srgbClr val="434343"/>
                  </a:solidFill>
                  <a:latin typeface="Fira Sans Extra Condensed Medium"/>
                  <a:ea typeface="Fira Sans Extra Condensed Medium"/>
                  <a:cs typeface="Fira Sans Extra Condensed Medium"/>
                  <a:sym typeface="Fira Sans Extra Condensed Medium"/>
                </a:rPr>
                <a:t>Vahvuudet</a:t>
              </a:r>
              <a:endParaRPr sz="2267"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27" name="Google Shape;327;p20"/>
            <p:cNvSpPr/>
            <p:nvPr/>
          </p:nvSpPr>
          <p:spPr>
            <a:xfrm>
              <a:off x="3003425" y="1484839"/>
              <a:ext cx="1536175" cy="1374781"/>
            </a:xfrm>
            <a:custGeom>
              <a:avLst/>
              <a:gdLst/>
              <a:ahLst/>
              <a:cxnLst/>
              <a:rect l="l" t="t" r="r" b="b"/>
              <a:pathLst>
                <a:path w="65390" h="58520" extrusionOk="0">
                  <a:moveTo>
                    <a:pt x="1" y="0"/>
                  </a:moveTo>
                  <a:lnTo>
                    <a:pt x="1" y="41017"/>
                  </a:lnTo>
                  <a:cubicBezTo>
                    <a:pt x="1" y="50685"/>
                    <a:pt x="7823" y="58519"/>
                    <a:pt x="17491" y="58519"/>
                  </a:cubicBezTo>
                  <a:lnTo>
                    <a:pt x="65390" y="58519"/>
                  </a:lnTo>
                  <a:lnTo>
                    <a:pt x="65390" y="17490"/>
                  </a:lnTo>
                  <a:cubicBezTo>
                    <a:pt x="65390" y="7834"/>
                    <a:pt x="57567" y="0"/>
                    <a:pt x="47899" y="0"/>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328" name="Google Shape;328;p20"/>
            <p:cNvSpPr/>
            <p:nvPr/>
          </p:nvSpPr>
          <p:spPr>
            <a:xfrm>
              <a:off x="3478078" y="1191425"/>
              <a:ext cx="586843" cy="586843"/>
            </a:xfrm>
            <a:custGeom>
              <a:avLst/>
              <a:gdLst/>
              <a:ahLst/>
              <a:cxnLst/>
              <a:rect l="l" t="t" r="r" b="b"/>
              <a:pathLst>
                <a:path w="24980" h="24980" extrusionOk="0">
                  <a:moveTo>
                    <a:pt x="12490" y="0"/>
                  </a:moveTo>
                  <a:cubicBezTo>
                    <a:pt x="5585" y="0"/>
                    <a:pt x="1" y="5596"/>
                    <a:pt x="1" y="12490"/>
                  </a:cubicBezTo>
                  <a:cubicBezTo>
                    <a:pt x="1" y="19396"/>
                    <a:pt x="5585" y="24980"/>
                    <a:pt x="12490" y="24980"/>
                  </a:cubicBezTo>
                  <a:cubicBezTo>
                    <a:pt x="19384" y="24980"/>
                    <a:pt x="24980" y="19396"/>
                    <a:pt x="24980" y="12490"/>
                  </a:cubicBezTo>
                  <a:cubicBezTo>
                    <a:pt x="24980" y="5596"/>
                    <a:pt x="19384" y="0"/>
                    <a:pt x="1249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9" name="Google Shape;329;p20"/>
            <p:cNvSpPr/>
            <p:nvPr/>
          </p:nvSpPr>
          <p:spPr>
            <a:xfrm>
              <a:off x="3549681" y="1263028"/>
              <a:ext cx="443632" cy="443632"/>
            </a:xfrm>
            <a:custGeom>
              <a:avLst/>
              <a:gdLst/>
              <a:ahLst/>
              <a:cxnLst/>
              <a:rect l="l" t="t" r="r" b="b"/>
              <a:pathLst>
                <a:path w="18884" h="18884" extrusionOk="0">
                  <a:moveTo>
                    <a:pt x="9442" y="0"/>
                  </a:moveTo>
                  <a:cubicBezTo>
                    <a:pt x="4227" y="0"/>
                    <a:pt x="1" y="4227"/>
                    <a:pt x="1" y="9442"/>
                  </a:cubicBezTo>
                  <a:cubicBezTo>
                    <a:pt x="1" y="14657"/>
                    <a:pt x="4227" y="18884"/>
                    <a:pt x="9442" y="18884"/>
                  </a:cubicBezTo>
                  <a:cubicBezTo>
                    <a:pt x="14657" y="18884"/>
                    <a:pt x="18884" y="14657"/>
                    <a:pt x="18884" y="9442"/>
                  </a:cubicBezTo>
                  <a:cubicBezTo>
                    <a:pt x="18884" y="4227"/>
                    <a:pt x="14657" y="0"/>
                    <a:pt x="9442" y="0"/>
                  </a:cubicBezTo>
                  <a:close/>
                </a:path>
              </a:pathLst>
            </a:custGeom>
            <a:solidFill>
              <a:srgbClr val="4949E7"/>
            </a:solidFill>
            <a:ln>
              <a:noFill/>
            </a:ln>
          </p:spPr>
          <p:txBody>
            <a:bodyPr spcFirstLastPara="1" wrap="square" lIns="121900" tIns="121900" rIns="121900" bIns="121900" anchor="ctr" anchorCtr="0">
              <a:noAutofit/>
            </a:bodyPr>
            <a:lstStyle/>
            <a:p>
              <a:pPr algn="ctr">
                <a:buClr>
                  <a:schemeClr val="dk1"/>
                </a:buClr>
                <a:buSzPts val="1100"/>
              </a:pPr>
              <a:r>
                <a:rPr lang="en" sz="2933">
                  <a:solidFill>
                    <a:srgbClr val="FFFFFF"/>
                  </a:solidFill>
                  <a:latin typeface="Fira Sans Extra Condensed Medium"/>
                  <a:ea typeface="Fira Sans Extra Condensed Medium"/>
                  <a:cs typeface="Fira Sans Extra Condensed Medium"/>
                  <a:sym typeface="Fira Sans Extra Condensed Medium"/>
                </a:rPr>
                <a:t>S</a:t>
              </a:r>
              <a:endParaRPr sz="2933">
                <a:solidFill>
                  <a:srgbClr val="FFFFFF"/>
                </a:solidFill>
              </a:endParaRPr>
            </a:p>
          </p:txBody>
        </p:sp>
      </p:grpSp>
      <p:grpSp>
        <p:nvGrpSpPr>
          <p:cNvPr id="330" name="Google Shape;330;p20"/>
          <p:cNvGrpSpPr/>
          <p:nvPr/>
        </p:nvGrpSpPr>
        <p:grpSpPr>
          <a:xfrm>
            <a:off x="4710589" y="2578891"/>
            <a:ext cx="636153" cy="634839"/>
            <a:chOff x="7990840" y="2435226"/>
            <a:chExt cx="354363" cy="353631"/>
          </a:xfrm>
        </p:grpSpPr>
        <p:sp>
          <p:nvSpPr>
            <p:cNvPr id="331" name="Google Shape;331;p20"/>
            <p:cNvSpPr/>
            <p:nvPr/>
          </p:nvSpPr>
          <p:spPr>
            <a:xfrm>
              <a:off x="7990840" y="2435226"/>
              <a:ext cx="354363" cy="353631"/>
            </a:xfrm>
            <a:custGeom>
              <a:avLst/>
              <a:gdLst/>
              <a:ahLst/>
              <a:cxnLst/>
              <a:rect l="l" t="t" r="r" b="b"/>
              <a:pathLst>
                <a:path w="11133" h="11110" extrusionOk="0">
                  <a:moveTo>
                    <a:pt x="3477" y="1727"/>
                  </a:moveTo>
                  <a:cubicBezTo>
                    <a:pt x="3679" y="1727"/>
                    <a:pt x="3834" y="1894"/>
                    <a:pt x="3834" y="2084"/>
                  </a:cubicBezTo>
                  <a:lnTo>
                    <a:pt x="3834" y="2430"/>
                  </a:lnTo>
                  <a:cubicBezTo>
                    <a:pt x="3834" y="2727"/>
                    <a:pt x="3596" y="2965"/>
                    <a:pt x="3298" y="2965"/>
                  </a:cubicBezTo>
                  <a:cubicBezTo>
                    <a:pt x="3024" y="2965"/>
                    <a:pt x="2786" y="2727"/>
                    <a:pt x="2786" y="2430"/>
                  </a:cubicBezTo>
                  <a:lnTo>
                    <a:pt x="2786" y="2084"/>
                  </a:lnTo>
                  <a:cubicBezTo>
                    <a:pt x="2786" y="1894"/>
                    <a:pt x="2941" y="1727"/>
                    <a:pt x="3143" y="1727"/>
                  </a:cubicBezTo>
                  <a:close/>
                  <a:moveTo>
                    <a:pt x="3477" y="3299"/>
                  </a:moveTo>
                  <a:lnTo>
                    <a:pt x="3477" y="3311"/>
                  </a:lnTo>
                  <a:cubicBezTo>
                    <a:pt x="3501" y="3382"/>
                    <a:pt x="3513" y="3454"/>
                    <a:pt x="3536" y="3537"/>
                  </a:cubicBezTo>
                  <a:lnTo>
                    <a:pt x="3322" y="3751"/>
                  </a:lnTo>
                  <a:lnTo>
                    <a:pt x="3286" y="3751"/>
                  </a:lnTo>
                  <a:lnTo>
                    <a:pt x="3060" y="3537"/>
                  </a:lnTo>
                  <a:cubicBezTo>
                    <a:pt x="3096" y="3489"/>
                    <a:pt x="3108" y="3430"/>
                    <a:pt x="3108" y="3370"/>
                  </a:cubicBezTo>
                  <a:lnTo>
                    <a:pt x="3108" y="3299"/>
                  </a:lnTo>
                  <a:close/>
                  <a:moveTo>
                    <a:pt x="5418" y="4966"/>
                  </a:moveTo>
                  <a:lnTo>
                    <a:pt x="5418" y="7025"/>
                  </a:lnTo>
                  <a:lnTo>
                    <a:pt x="5406" y="7025"/>
                  </a:lnTo>
                  <a:lnTo>
                    <a:pt x="4346" y="7787"/>
                  </a:lnTo>
                  <a:lnTo>
                    <a:pt x="4346" y="5180"/>
                  </a:lnTo>
                  <a:cubicBezTo>
                    <a:pt x="4429" y="5239"/>
                    <a:pt x="4536" y="5287"/>
                    <a:pt x="4656" y="5299"/>
                  </a:cubicBezTo>
                  <a:lnTo>
                    <a:pt x="4786" y="5299"/>
                  </a:lnTo>
                  <a:cubicBezTo>
                    <a:pt x="4929" y="5287"/>
                    <a:pt x="5060" y="5239"/>
                    <a:pt x="5167" y="5156"/>
                  </a:cubicBezTo>
                  <a:lnTo>
                    <a:pt x="5418" y="4966"/>
                  </a:lnTo>
                  <a:close/>
                  <a:moveTo>
                    <a:pt x="2846" y="3739"/>
                  </a:moveTo>
                  <a:lnTo>
                    <a:pt x="3096" y="3989"/>
                  </a:lnTo>
                  <a:cubicBezTo>
                    <a:pt x="3155" y="4049"/>
                    <a:pt x="3239" y="4096"/>
                    <a:pt x="3334" y="4096"/>
                  </a:cubicBezTo>
                  <a:cubicBezTo>
                    <a:pt x="3417" y="4096"/>
                    <a:pt x="3513" y="4073"/>
                    <a:pt x="3572" y="3989"/>
                  </a:cubicBezTo>
                  <a:lnTo>
                    <a:pt x="3798" y="3775"/>
                  </a:lnTo>
                  <a:cubicBezTo>
                    <a:pt x="3870" y="3799"/>
                    <a:pt x="3941" y="3823"/>
                    <a:pt x="4013" y="3823"/>
                  </a:cubicBezTo>
                  <a:cubicBezTo>
                    <a:pt x="4072" y="3823"/>
                    <a:pt x="4120" y="3858"/>
                    <a:pt x="4167" y="3906"/>
                  </a:cubicBezTo>
                  <a:lnTo>
                    <a:pt x="4644" y="4501"/>
                  </a:lnTo>
                  <a:cubicBezTo>
                    <a:pt x="4676" y="4541"/>
                    <a:pt x="4724" y="4558"/>
                    <a:pt x="4769" y="4558"/>
                  </a:cubicBezTo>
                  <a:cubicBezTo>
                    <a:pt x="4807" y="4558"/>
                    <a:pt x="4843" y="4547"/>
                    <a:pt x="4870" y="4525"/>
                  </a:cubicBezTo>
                  <a:lnTo>
                    <a:pt x="5441" y="4061"/>
                  </a:lnTo>
                  <a:cubicBezTo>
                    <a:pt x="5483" y="4031"/>
                    <a:pt x="5534" y="4016"/>
                    <a:pt x="5581" y="4016"/>
                  </a:cubicBezTo>
                  <a:cubicBezTo>
                    <a:pt x="5629" y="4016"/>
                    <a:pt x="5674" y="4031"/>
                    <a:pt x="5703" y="4061"/>
                  </a:cubicBezTo>
                  <a:cubicBezTo>
                    <a:pt x="5739" y="4108"/>
                    <a:pt x="5763" y="4156"/>
                    <a:pt x="5763" y="4216"/>
                  </a:cubicBezTo>
                  <a:cubicBezTo>
                    <a:pt x="5739" y="4227"/>
                    <a:pt x="5727" y="4275"/>
                    <a:pt x="5679" y="4311"/>
                  </a:cubicBezTo>
                  <a:lnTo>
                    <a:pt x="4953" y="4882"/>
                  </a:lnTo>
                  <a:cubicBezTo>
                    <a:pt x="4894" y="4930"/>
                    <a:pt x="4834" y="4966"/>
                    <a:pt x="4763" y="4966"/>
                  </a:cubicBezTo>
                  <a:lnTo>
                    <a:pt x="4691" y="4966"/>
                  </a:lnTo>
                  <a:cubicBezTo>
                    <a:pt x="4596" y="4942"/>
                    <a:pt x="4513" y="4906"/>
                    <a:pt x="4453" y="4823"/>
                  </a:cubicBezTo>
                  <a:lnTo>
                    <a:pt x="4310" y="4644"/>
                  </a:lnTo>
                  <a:cubicBezTo>
                    <a:pt x="4288" y="4607"/>
                    <a:pt x="4247" y="4588"/>
                    <a:pt x="4205" y="4588"/>
                  </a:cubicBezTo>
                  <a:cubicBezTo>
                    <a:pt x="4180" y="4588"/>
                    <a:pt x="4154" y="4595"/>
                    <a:pt x="4132" y="4608"/>
                  </a:cubicBezTo>
                  <a:cubicBezTo>
                    <a:pt x="4072" y="4632"/>
                    <a:pt x="4036" y="4692"/>
                    <a:pt x="4036" y="4751"/>
                  </a:cubicBezTo>
                  <a:lnTo>
                    <a:pt x="4036" y="8014"/>
                  </a:lnTo>
                  <a:lnTo>
                    <a:pt x="3655" y="8276"/>
                  </a:lnTo>
                  <a:lnTo>
                    <a:pt x="3655" y="6763"/>
                  </a:lnTo>
                  <a:cubicBezTo>
                    <a:pt x="3655" y="6668"/>
                    <a:pt x="3584" y="6597"/>
                    <a:pt x="3501" y="6597"/>
                  </a:cubicBezTo>
                  <a:cubicBezTo>
                    <a:pt x="3405" y="6597"/>
                    <a:pt x="3334" y="6668"/>
                    <a:pt x="3334" y="6763"/>
                  </a:cubicBezTo>
                  <a:lnTo>
                    <a:pt x="3334" y="8502"/>
                  </a:lnTo>
                  <a:lnTo>
                    <a:pt x="2798" y="8895"/>
                  </a:lnTo>
                  <a:lnTo>
                    <a:pt x="2798" y="6811"/>
                  </a:lnTo>
                  <a:cubicBezTo>
                    <a:pt x="2798" y="6644"/>
                    <a:pt x="2751" y="6490"/>
                    <a:pt x="2691" y="6347"/>
                  </a:cubicBezTo>
                  <a:lnTo>
                    <a:pt x="2524" y="6013"/>
                  </a:lnTo>
                  <a:cubicBezTo>
                    <a:pt x="2489" y="5918"/>
                    <a:pt x="2453" y="5811"/>
                    <a:pt x="2453" y="5704"/>
                  </a:cubicBezTo>
                  <a:lnTo>
                    <a:pt x="2453" y="4037"/>
                  </a:lnTo>
                  <a:cubicBezTo>
                    <a:pt x="2453" y="3966"/>
                    <a:pt x="2500" y="3906"/>
                    <a:pt x="2560" y="3870"/>
                  </a:cubicBezTo>
                  <a:lnTo>
                    <a:pt x="2846" y="3739"/>
                  </a:lnTo>
                  <a:close/>
                  <a:moveTo>
                    <a:pt x="5560" y="1"/>
                  </a:moveTo>
                  <a:cubicBezTo>
                    <a:pt x="5477" y="1"/>
                    <a:pt x="5406" y="84"/>
                    <a:pt x="5406" y="167"/>
                  </a:cubicBezTo>
                  <a:lnTo>
                    <a:pt x="5406" y="3680"/>
                  </a:lnTo>
                  <a:cubicBezTo>
                    <a:pt x="5346" y="3692"/>
                    <a:pt x="5287" y="3727"/>
                    <a:pt x="5239" y="3775"/>
                  </a:cubicBezTo>
                  <a:lnTo>
                    <a:pt x="4775" y="4132"/>
                  </a:lnTo>
                  <a:lnTo>
                    <a:pt x="4405" y="3656"/>
                  </a:lnTo>
                  <a:cubicBezTo>
                    <a:pt x="4298" y="3537"/>
                    <a:pt x="4167" y="3454"/>
                    <a:pt x="4001" y="3454"/>
                  </a:cubicBezTo>
                  <a:cubicBezTo>
                    <a:pt x="3894" y="3454"/>
                    <a:pt x="3822" y="3370"/>
                    <a:pt x="3822" y="3275"/>
                  </a:cubicBezTo>
                  <a:lnTo>
                    <a:pt x="3822" y="3096"/>
                  </a:lnTo>
                  <a:cubicBezTo>
                    <a:pt x="4036" y="2953"/>
                    <a:pt x="4167" y="2703"/>
                    <a:pt x="4167" y="2418"/>
                  </a:cubicBezTo>
                  <a:lnTo>
                    <a:pt x="4167" y="2072"/>
                  </a:lnTo>
                  <a:cubicBezTo>
                    <a:pt x="4167" y="1703"/>
                    <a:pt x="3858" y="1394"/>
                    <a:pt x="3477" y="1394"/>
                  </a:cubicBezTo>
                  <a:lnTo>
                    <a:pt x="3143" y="1394"/>
                  </a:lnTo>
                  <a:cubicBezTo>
                    <a:pt x="2762" y="1394"/>
                    <a:pt x="2453" y="1703"/>
                    <a:pt x="2453" y="2072"/>
                  </a:cubicBezTo>
                  <a:lnTo>
                    <a:pt x="2453" y="2418"/>
                  </a:lnTo>
                  <a:cubicBezTo>
                    <a:pt x="2453" y="2703"/>
                    <a:pt x="2584" y="2953"/>
                    <a:pt x="2798" y="3096"/>
                  </a:cubicBezTo>
                  <a:lnTo>
                    <a:pt x="2798" y="3358"/>
                  </a:lnTo>
                  <a:lnTo>
                    <a:pt x="2798" y="3370"/>
                  </a:lnTo>
                  <a:lnTo>
                    <a:pt x="2393" y="3573"/>
                  </a:lnTo>
                  <a:cubicBezTo>
                    <a:pt x="2215" y="3668"/>
                    <a:pt x="2108" y="3846"/>
                    <a:pt x="2108" y="4037"/>
                  </a:cubicBezTo>
                  <a:lnTo>
                    <a:pt x="2108" y="5704"/>
                  </a:lnTo>
                  <a:cubicBezTo>
                    <a:pt x="2108" y="5871"/>
                    <a:pt x="2155" y="6013"/>
                    <a:pt x="2215" y="6168"/>
                  </a:cubicBezTo>
                  <a:lnTo>
                    <a:pt x="2381" y="6490"/>
                  </a:lnTo>
                  <a:cubicBezTo>
                    <a:pt x="2429" y="6597"/>
                    <a:pt x="2453" y="6704"/>
                    <a:pt x="2453" y="6811"/>
                  </a:cubicBezTo>
                  <a:lnTo>
                    <a:pt x="2453" y="9133"/>
                  </a:lnTo>
                  <a:lnTo>
                    <a:pt x="84" y="10812"/>
                  </a:lnTo>
                  <a:cubicBezTo>
                    <a:pt x="12" y="10859"/>
                    <a:pt x="0" y="10954"/>
                    <a:pt x="48" y="11038"/>
                  </a:cubicBezTo>
                  <a:cubicBezTo>
                    <a:pt x="69" y="11081"/>
                    <a:pt x="116" y="11102"/>
                    <a:pt x="166" y="11102"/>
                  </a:cubicBezTo>
                  <a:cubicBezTo>
                    <a:pt x="199" y="11102"/>
                    <a:pt x="234" y="11093"/>
                    <a:pt x="262" y="11074"/>
                  </a:cubicBezTo>
                  <a:lnTo>
                    <a:pt x="5548" y="7323"/>
                  </a:lnTo>
                  <a:lnTo>
                    <a:pt x="10835" y="11074"/>
                  </a:lnTo>
                  <a:cubicBezTo>
                    <a:pt x="10859" y="11097"/>
                    <a:pt x="10894" y="11109"/>
                    <a:pt x="10918" y="11109"/>
                  </a:cubicBezTo>
                  <a:cubicBezTo>
                    <a:pt x="10966" y="11109"/>
                    <a:pt x="11025" y="11074"/>
                    <a:pt x="11061" y="11038"/>
                  </a:cubicBezTo>
                  <a:cubicBezTo>
                    <a:pt x="11133" y="10954"/>
                    <a:pt x="11121" y="10859"/>
                    <a:pt x="11037" y="10812"/>
                  </a:cubicBezTo>
                  <a:lnTo>
                    <a:pt x="5727" y="7049"/>
                  </a:lnTo>
                  <a:lnTo>
                    <a:pt x="5727" y="4692"/>
                  </a:lnTo>
                  <a:lnTo>
                    <a:pt x="5882" y="4573"/>
                  </a:lnTo>
                  <a:cubicBezTo>
                    <a:pt x="6001" y="4477"/>
                    <a:pt x="6072" y="4335"/>
                    <a:pt x="6072" y="4180"/>
                  </a:cubicBezTo>
                  <a:cubicBezTo>
                    <a:pt x="6072" y="4037"/>
                    <a:pt x="6013" y="3882"/>
                    <a:pt x="5906" y="3787"/>
                  </a:cubicBezTo>
                  <a:cubicBezTo>
                    <a:pt x="5858" y="3739"/>
                    <a:pt x="5787" y="3704"/>
                    <a:pt x="5727" y="3680"/>
                  </a:cubicBezTo>
                  <a:lnTo>
                    <a:pt x="5727" y="667"/>
                  </a:lnTo>
                  <a:lnTo>
                    <a:pt x="7906" y="667"/>
                  </a:lnTo>
                  <a:lnTo>
                    <a:pt x="7680" y="1132"/>
                  </a:lnTo>
                  <a:cubicBezTo>
                    <a:pt x="7644" y="1179"/>
                    <a:pt x="7644" y="1239"/>
                    <a:pt x="7680" y="1287"/>
                  </a:cubicBezTo>
                  <a:lnTo>
                    <a:pt x="7906" y="1751"/>
                  </a:lnTo>
                  <a:lnTo>
                    <a:pt x="6251" y="1751"/>
                  </a:lnTo>
                  <a:cubicBezTo>
                    <a:pt x="6156" y="1751"/>
                    <a:pt x="6084" y="1822"/>
                    <a:pt x="6084" y="1906"/>
                  </a:cubicBezTo>
                  <a:cubicBezTo>
                    <a:pt x="6084" y="2001"/>
                    <a:pt x="6156" y="2072"/>
                    <a:pt x="6251" y="2072"/>
                  </a:cubicBezTo>
                  <a:lnTo>
                    <a:pt x="8156" y="2072"/>
                  </a:lnTo>
                  <a:cubicBezTo>
                    <a:pt x="8215" y="2072"/>
                    <a:pt x="8263" y="2049"/>
                    <a:pt x="8287" y="2001"/>
                  </a:cubicBezTo>
                  <a:cubicBezTo>
                    <a:pt x="8323" y="1953"/>
                    <a:pt x="8323" y="1894"/>
                    <a:pt x="8287" y="1834"/>
                  </a:cubicBezTo>
                  <a:lnTo>
                    <a:pt x="7977" y="1215"/>
                  </a:lnTo>
                  <a:lnTo>
                    <a:pt x="8287" y="584"/>
                  </a:lnTo>
                  <a:cubicBezTo>
                    <a:pt x="8323" y="537"/>
                    <a:pt x="8323" y="477"/>
                    <a:pt x="8287" y="417"/>
                  </a:cubicBezTo>
                  <a:cubicBezTo>
                    <a:pt x="8263" y="382"/>
                    <a:pt x="8204" y="346"/>
                    <a:pt x="8156" y="346"/>
                  </a:cubicBezTo>
                  <a:lnTo>
                    <a:pt x="5727" y="346"/>
                  </a:lnTo>
                  <a:lnTo>
                    <a:pt x="5727" y="167"/>
                  </a:lnTo>
                  <a:cubicBezTo>
                    <a:pt x="5727" y="84"/>
                    <a:pt x="5656" y="1"/>
                    <a:pt x="556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32" name="Google Shape;332;p20"/>
            <p:cNvSpPr/>
            <p:nvPr/>
          </p:nvSpPr>
          <p:spPr>
            <a:xfrm>
              <a:off x="8190160" y="2704158"/>
              <a:ext cx="61814" cy="45644"/>
            </a:xfrm>
            <a:custGeom>
              <a:avLst/>
              <a:gdLst/>
              <a:ahLst/>
              <a:cxnLst/>
              <a:rect l="l" t="t" r="r" b="b"/>
              <a:pathLst>
                <a:path w="1942" h="1434" extrusionOk="0">
                  <a:moveTo>
                    <a:pt x="173" y="0"/>
                  </a:moveTo>
                  <a:cubicBezTo>
                    <a:pt x="123" y="0"/>
                    <a:pt x="77" y="22"/>
                    <a:pt x="48" y="65"/>
                  </a:cubicBezTo>
                  <a:cubicBezTo>
                    <a:pt x="1" y="148"/>
                    <a:pt x="13" y="243"/>
                    <a:pt x="96" y="291"/>
                  </a:cubicBezTo>
                  <a:lnTo>
                    <a:pt x="1668" y="1410"/>
                  </a:lnTo>
                  <a:cubicBezTo>
                    <a:pt x="1703" y="1422"/>
                    <a:pt x="1727" y="1434"/>
                    <a:pt x="1763" y="1434"/>
                  </a:cubicBezTo>
                  <a:cubicBezTo>
                    <a:pt x="1799" y="1434"/>
                    <a:pt x="1858" y="1410"/>
                    <a:pt x="1894" y="1362"/>
                  </a:cubicBezTo>
                  <a:cubicBezTo>
                    <a:pt x="1942" y="1291"/>
                    <a:pt x="1918" y="1196"/>
                    <a:pt x="1846" y="1136"/>
                  </a:cubicBezTo>
                  <a:lnTo>
                    <a:pt x="275" y="29"/>
                  </a:lnTo>
                  <a:cubicBezTo>
                    <a:pt x="241" y="10"/>
                    <a:pt x="206" y="0"/>
                    <a:pt x="17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33" name="Google Shape;333;p20"/>
            <p:cNvSpPr/>
            <p:nvPr/>
          </p:nvSpPr>
          <p:spPr>
            <a:xfrm>
              <a:off x="8162882" y="2684201"/>
              <a:ext cx="22026" cy="18239"/>
            </a:xfrm>
            <a:custGeom>
              <a:avLst/>
              <a:gdLst/>
              <a:ahLst/>
              <a:cxnLst/>
              <a:rect l="l" t="t" r="r" b="b"/>
              <a:pathLst>
                <a:path w="692" h="573" extrusionOk="0">
                  <a:moveTo>
                    <a:pt x="177" y="0"/>
                  </a:moveTo>
                  <a:cubicBezTo>
                    <a:pt x="123" y="0"/>
                    <a:pt x="67" y="26"/>
                    <a:pt x="36" y="73"/>
                  </a:cubicBezTo>
                  <a:cubicBezTo>
                    <a:pt x="1" y="144"/>
                    <a:pt x="13" y="251"/>
                    <a:pt x="84" y="299"/>
                  </a:cubicBezTo>
                  <a:lnTo>
                    <a:pt x="429" y="549"/>
                  </a:lnTo>
                  <a:cubicBezTo>
                    <a:pt x="453" y="561"/>
                    <a:pt x="489" y="573"/>
                    <a:pt x="513" y="573"/>
                  </a:cubicBezTo>
                  <a:cubicBezTo>
                    <a:pt x="560" y="573"/>
                    <a:pt x="620" y="549"/>
                    <a:pt x="655" y="501"/>
                  </a:cubicBezTo>
                  <a:cubicBezTo>
                    <a:pt x="691" y="430"/>
                    <a:pt x="679" y="323"/>
                    <a:pt x="608" y="275"/>
                  </a:cubicBezTo>
                  <a:lnTo>
                    <a:pt x="263" y="25"/>
                  </a:lnTo>
                  <a:cubicBezTo>
                    <a:pt x="237" y="8"/>
                    <a:pt x="207" y="0"/>
                    <a:pt x="17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334" name="Google Shape;334;p20"/>
          <p:cNvGrpSpPr/>
          <p:nvPr/>
        </p:nvGrpSpPr>
        <p:grpSpPr>
          <a:xfrm>
            <a:off x="180618" y="3730413"/>
            <a:ext cx="5872183" cy="2410975"/>
            <a:chOff x="135462" y="2797808"/>
            <a:chExt cx="4404138" cy="1808231"/>
          </a:xfrm>
        </p:grpSpPr>
        <p:sp>
          <p:nvSpPr>
            <p:cNvPr id="335" name="Google Shape;335;p20"/>
            <p:cNvSpPr txBox="1"/>
            <p:nvPr/>
          </p:nvSpPr>
          <p:spPr>
            <a:xfrm>
              <a:off x="795165" y="2797808"/>
              <a:ext cx="1884600" cy="429600"/>
            </a:xfrm>
            <a:prstGeom prst="rect">
              <a:avLst/>
            </a:prstGeom>
            <a:noFill/>
            <a:ln>
              <a:noFill/>
            </a:ln>
          </p:spPr>
          <p:txBody>
            <a:bodyPr spcFirstLastPara="1" wrap="square" lIns="121900" tIns="121900" rIns="121900" bIns="121900" anchor="ctr" anchorCtr="0">
              <a:noAutofit/>
            </a:bodyPr>
            <a:lstStyle/>
            <a:p>
              <a:pPr algn="r"/>
              <a:r>
                <a:rPr lang="en" sz="2267" dirty="0">
                  <a:solidFill>
                    <a:srgbClr val="434343"/>
                  </a:solidFill>
                  <a:latin typeface="Fira Sans Extra Condensed Medium"/>
                  <a:ea typeface="Fira Sans Extra Condensed Medium"/>
                  <a:cs typeface="Fira Sans Extra Condensed Medium"/>
                  <a:sym typeface="Fira Sans Extra Condensed Medium"/>
                </a:rPr>
                <a:t>Mahdollisuudet</a:t>
              </a:r>
              <a:endParaRPr sz="2267"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336" name="Google Shape;336;p20"/>
            <p:cNvSpPr txBox="1"/>
            <p:nvPr/>
          </p:nvSpPr>
          <p:spPr>
            <a:xfrm>
              <a:off x="135462" y="3314102"/>
              <a:ext cx="2556282" cy="1192579"/>
            </a:xfrm>
            <a:prstGeom prst="rect">
              <a:avLst/>
            </a:prstGeom>
            <a:noFill/>
            <a:ln>
              <a:noFill/>
            </a:ln>
          </p:spPr>
          <p:txBody>
            <a:bodyPr spcFirstLastPara="1" wrap="square" lIns="121900" tIns="121900" rIns="121900" bIns="121900" anchor="ctr" anchorCtr="0">
              <a:noAutofit/>
            </a:bodyPr>
            <a:lstStyle/>
            <a:p>
              <a:pPr marL="285750" indent="-285750" algn="r">
                <a:buFont typeface="Arial" panose="020B0604020202020204" pitchFamily="34" charset="0"/>
                <a:buChar char="•"/>
              </a:pPr>
              <a:r>
                <a:rPr lang="en" sz="1600" dirty="0">
                  <a:solidFill>
                    <a:srgbClr val="434343"/>
                  </a:solidFill>
                  <a:latin typeface="Roboto"/>
                  <a:ea typeface="Roboto"/>
                  <a:cs typeface="Roboto"/>
                  <a:sym typeface="Roboto"/>
                </a:rPr>
                <a:t>Uusi teknologia mahdollisuutena</a:t>
              </a:r>
            </a:p>
            <a:p>
              <a:pPr marL="285750" indent="-285750" algn="r">
                <a:buFont typeface="Arial" panose="020B0604020202020204" pitchFamily="34" charset="0"/>
                <a:buChar char="•"/>
              </a:pPr>
              <a:r>
                <a:rPr lang="en" sz="1600" dirty="0">
                  <a:solidFill>
                    <a:srgbClr val="434343"/>
                  </a:solidFill>
                  <a:latin typeface="Roboto"/>
                  <a:ea typeface="Roboto"/>
                  <a:cs typeface="Roboto"/>
                  <a:sym typeface="Roboto"/>
                </a:rPr>
                <a:t>“Monen kurssin fasilitointi”</a:t>
              </a:r>
            </a:p>
            <a:p>
              <a:pPr marL="285750" indent="-285750" algn="r">
                <a:buFont typeface="Arial" panose="020B0604020202020204" pitchFamily="34" charset="0"/>
                <a:buChar char="•"/>
              </a:pPr>
              <a:r>
                <a:rPr lang="en" sz="1600" dirty="0">
                  <a:solidFill>
                    <a:srgbClr val="434343"/>
                  </a:solidFill>
                  <a:latin typeface="Roboto"/>
                  <a:ea typeface="Roboto"/>
                  <a:cs typeface="Roboto"/>
                  <a:sym typeface="Roboto"/>
                </a:rPr>
                <a:t>Luovuus opetuksen toteuttamisessa</a:t>
              </a:r>
            </a:p>
            <a:p>
              <a:pPr marL="285750" indent="-285750" algn="r">
                <a:buFont typeface="Arial" panose="020B0604020202020204" pitchFamily="34" charset="0"/>
                <a:buChar char="•"/>
              </a:pPr>
              <a:r>
                <a:rPr lang="en" sz="1600" dirty="0">
                  <a:solidFill>
                    <a:srgbClr val="434343"/>
                  </a:solidFill>
                  <a:latin typeface="Roboto"/>
                  <a:ea typeface="Roboto"/>
                  <a:cs typeface="Roboto"/>
                  <a:sym typeface="Roboto"/>
                </a:rPr>
                <a:t>Teknologioiden integraatio</a:t>
              </a:r>
            </a:p>
            <a:p>
              <a:pPr marL="285750" indent="-285750" algn="r">
                <a:buFont typeface="Arial" panose="020B0604020202020204" pitchFamily="34" charset="0"/>
                <a:buChar char="•"/>
              </a:pPr>
              <a:r>
                <a:rPr lang="en" sz="1600" dirty="0">
                  <a:solidFill>
                    <a:srgbClr val="434343"/>
                  </a:solidFill>
                  <a:latin typeface="Roboto"/>
                  <a:ea typeface="Roboto"/>
                  <a:cs typeface="Roboto"/>
                  <a:sym typeface="Roboto"/>
                </a:rPr>
                <a:t>Synergiat</a:t>
              </a:r>
            </a:p>
            <a:p>
              <a:pPr algn="r"/>
              <a:endParaRPr sz="1600" dirty="0">
                <a:solidFill>
                  <a:srgbClr val="434343"/>
                </a:solidFill>
                <a:latin typeface="Roboto"/>
                <a:ea typeface="Roboto"/>
                <a:cs typeface="Roboto"/>
                <a:sym typeface="Roboto"/>
              </a:endParaRPr>
            </a:p>
          </p:txBody>
        </p:sp>
        <p:sp>
          <p:nvSpPr>
            <p:cNvPr id="337" name="Google Shape;337;p20"/>
            <p:cNvSpPr/>
            <p:nvPr/>
          </p:nvSpPr>
          <p:spPr>
            <a:xfrm>
              <a:off x="3003425" y="2937863"/>
              <a:ext cx="1536175" cy="1374781"/>
            </a:xfrm>
            <a:custGeom>
              <a:avLst/>
              <a:gdLst/>
              <a:ahLst/>
              <a:cxnLst/>
              <a:rect l="l" t="t" r="r" b="b"/>
              <a:pathLst>
                <a:path w="65390" h="58520" extrusionOk="0">
                  <a:moveTo>
                    <a:pt x="17491" y="1"/>
                  </a:moveTo>
                  <a:cubicBezTo>
                    <a:pt x="7823" y="1"/>
                    <a:pt x="1" y="7835"/>
                    <a:pt x="1" y="17503"/>
                  </a:cubicBezTo>
                  <a:lnTo>
                    <a:pt x="1" y="58520"/>
                  </a:lnTo>
                  <a:lnTo>
                    <a:pt x="47899" y="58520"/>
                  </a:lnTo>
                  <a:cubicBezTo>
                    <a:pt x="57567" y="58520"/>
                    <a:pt x="65390" y="50686"/>
                    <a:pt x="65390" y="41030"/>
                  </a:cubicBezTo>
                  <a:lnTo>
                    <a:pt x="65390" y="1"/>
                  </a:ln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338" name="Google Shape;338;p20"/>
            <p:cNvSpPr/>
            <p:nvPr/>
          </p:nvSpPr>
          <p:spPr>
            <a:xfrm>
              <a:off x="3478078" y="4019196"/>
              <a:ext cx="586843" cy="586843"/>
            </a:xfrm>
            <a:custGeom>
              <a:avLst/>
              <a:gdLst/>
              <a:ahLst/>
              <a:cxnLst/>
              <a:rect l="l" t="t" r="r" b="b"/>
              <a:pathLst>
                <a:path w="24980" h="24980" extrusionOk="0">
                  <a:moveTo>
                    <a:pt x="12490" y="0"/>
                  </a:moveTo>
                  <a:cubicBezTo>
                    <a:pt x="5585" y="0"/>
                    <a:pt x="1" y="5584"/>
                    <a:pt x="1" y="12490"/>
                  </a:cubicBezTo>
                  <a:cubicBezTo>
                    <a:pt x="1" y="19384"/>
                    <a:pt x="5585" y="24980"/>
                    <a:pt x="12490" y="24980"/>
                  </a:cubicBezTo>
                  <a:cubicBezTo>
                    <a:pt x="19384" y="24980"/>
                    <a:pt x="24980" y="19384"/>
                    <a:pt x="24980" y="12490"/>
                  </a:cubicBezTo>
                  <a:cubicBezTo>
                    <a:pt x="24980" y="5584"/>
                    <a:pt x="19384" y="0"/>
                    <a:pt x="1249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39" name="Google Shape;339;p20"/>
            <p:cNvSpPr/>
            <p:nvPr/>
          </p:nvSpPr>
          <p:spPr>
            <a:xfrm>
              <a:off x="3549681" y="4090800"/>
              <a:ext cx="443632" cy="443632"/>
            </a:xfrm>
            <a:custGeom>
              <a:avLst/>
              <a:gdLst/>
              <a:ahLst/>
              <a:cxnLst/>
              <a:rect l="l" t="t" r="r" b="b"/>
              <a:pathLst>
                <a:path w="18884" h="18884" extrusionOk="0">
                  <a:moveTo>
                    <a:pt x="9442" y="0"/>
                  </a:moveTo>
                  <a:cubicBezTo>
                    <a:pt x="4227" y="0"/>
                    <a:pt x="1" y="4227"/>
                    <a:pt x="1" y="9442"/>
                  </a:cubicBezTo>
                  <a:cubicBezTo>
                    <a:pt x="1" y="14657"/>
                    <a:pt x="4227" y="18884"/>
                    <a:pt x="9442" y="18884"/>
                  </a:cubicBezTo>
                  <a:cubicBezTo>
                    <a:pt x="14657" y="18884"/>
                    <a:pt x="18884" y="14657"/>
                    <a:pt x="18884" y="9442"/>
                  </a:cubicBezTo>
                  <a:cubicBezTo>
                    <a:pt x="18884" y="4227"/>
                    <a:pt x="14657" y="0"/>
                    <a:pt x="9442" y="0"/>
                  </a:cubicBezTo>
                  <a:close/>
                </a:path>
              </a:pathLst>
            </a:custGeom>
            <a:solidFill>
              <a:srgbClr val="EC3A3B"/>
            </a:solidFill>
            <a:ln>
              <a:noFill/>
            </a:ln>
          </p:spPr>
          <p:txBody>
            <a:bodyPr spcFirstLastPara="1" wrap="square" lIns="121900" tIns="121900" rIns="121900" bIns="121900" anchor="ctr" anchorCtr="0">
              <a:noAutofit/>
            </a:bodyPr>
            <a:lstStyle/>
            <a:p>
              <a:pPr algn="ctr">
                <a:buClr>
                  <a:schemeClr val="dk1"/>
                </a:buClr>
                <a:buSzPts val="1100"/>
              </a:pPr>
              <a:r>
                <a:rPr lang="en" sz="2933">
                  <a:solidFill>
                    <a:srgbClr val="FFFFFF"/>
                  </a:solidFill>
                  <a:latin typeface="Fira Sans Extra Condensed Medium"/>
                  <a:ea typeface="Fira Sans Extra Condensed Medium"/>
                  <a:cs typeface="Fira Sans Extra Condensed Medium"/>
                  <a:sym typeface="Fira Sans Extra Condensed Medium"/>
                </a:rPr>
                <a:t>O</a:t>
              </a:r>
              <a:endParaRPr sz="2400"/>
            </a:p>
          </p:txBody>
        </p:sp>
      </p:grpSp>
      <p:grpSp>
        <p:nvGrpSpPr>
          <p:cNvPr id="340" name="Google Shape;340;p20"/>
          <p:cNvGrpSpPr/>
          <p:nvPr/>
        </p:nvGrpSpPr>
        <p:grpSpPr>
          <a:xfrm>
            <a:off x="4735078" y="4584990"/>
            <a:ext cx="587183" cy="497415"/>
            <a:chOff x="2770052" y="2009628"/>
            <a:chExt cx="327085" cy="277080"/>
          </a:xfrm>
        </p:grpSpPr>
        <p:sp>
          <p:nvSpPr>
            <p:cNvPr id="341" name="Google Shape;341;p20"/>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42" name="Google Shape;342;p20"/>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343" name="Google Shape;343;p20"/>
          <p:cNvGrpSpPr/>
          <p:nvPr/>
        </p:nvGrpSpPr>
        <p:grpSpPr>
          <a:xfrm>
            <a:off x="5153633" y="2922568"/>
            <a:ext cx="1884800" cy="1884800"/>
            <a:chOff x="3865225" y="2191926"/>
            <a:chExt cx="1413600" cy="1413600"/>
          </a:xfrm>
        </p:grpSpPr>
        <p:sp>
          <p:nvSpPr>
            <p:cNvPr id="344" name="Google Shape;344;p20"/>
            <p:cNvSpPr/>
            <p:nvPr/>
          </p:nvSpPr>
          <p:spPr>
            <a:xfrm>
              <a:off x="3865225" y="2191926"/>
              <a:ext cx="1413600" cy="1413600"/>
            </a:xfrm>
            <a:prstGeom prst="ellipse">
              <a:avLst/>
            </a:prstGeom>
            <a:solidFill>
              <a:srgbClr val="FFFFFF">
                <a:alpha val="25140"/>
              </a:srgbClr>
            </a:solidFill>
            <a:ln>
              <a:noFill/>
            </a:ln>
          </p:spPr>
          <p:txBody>
            <a:bodyPr spcFirstLastPara="1" wrap="square" lIns="121900" tIns="121900" rIns="121900" bIns="121900" anchor="ctr" anchorCtr="0">
              <a:noAutofit/>
            </a:bodyPr>
            <a:lstStyle/>
            <a:p>
              <a:endParaRPr sz="2400"/>
            </a:p>
          </p:txBody>
        </p:sp>
        <p:sp>
          <p:nvSpPr>
            <p:cNvPr id="345" name="Google Shape;345;p20"/>
            <p:cNvSpPr/>
            <p:nvPr/>
          </p:nvSpPr>
          <p:spPr>
            <a:xfrm>
              <a:off x="3972738" y="2299476"/>
              <a:ext cx="1198250" cy="1198505"/>
            </a:xfrm>
            <a:custGeom>
              <a:avLst/>
              <a:gdLst/>
              <a:ahLst/>
              <a:cxnLst/>
              <a:rect l="l" t="t" r="r" b="b"/>
              <a:pathLst>
                <a:path w="56448" h="56460" extrusionOk="0">
                  <a:moveTo>
                    <a:pt x="56448" y="28230"/>
                  </a:moveTo>
                  <a:cubicBezTo>
                    <a:pt x="56448" y="43815"/>
                    <a:pt x="43815" y="56460"/>
                    <a:pt x="28230" y="56460"/>
                  </a:cubicBezTo>
                  <a:cubicBezTo>
                    <a:pt x="12645" y="56460"/>
                    <a:pt x="0" y="43815"/>
                    <a:pt x="0" y="28230"/>
                  </a:cubicBezTo>
                  <a:cubicBezTo>
                    <a:pt x="0" y="12645"/>
                    <a:pt x="12645" y="0"/>
                    <a:pt x="28230" y="0"/>
                  </a:cubicBezTo>
                  <a:cubicBezTo>
                    <a:pt x="43815" y="0"/>
                    <a:pt x="56448" y="12645"/>
                    <a:pt x="56448" y="28230"/>
                  </a:cubicBezTo>
                  <a:close/>
                </a:path>
              </a:pathLst>
            </a:custGeom>
            <a:solidFill>
              <a:srgbClr val="F7F7F8"/>
            </a:solidFill>
            <a:ln>
              <a:noFill/>
            </a:ln>
          </p:spPr>
          <p:txBody>
            <a:bodyPr spcFirstLastPara="1" wrap="square" lIns="121900" tIns="121900" rIns="121900" bIns="121900" anchor="ctr" anchorCtr="0">
              <a:noAutofit/>
            </a:bodyPr>
            <a:lstStyle/>
            <a:p>
              <a:pPr algn="ctr">
                <a:buClr>
                  <a:schemeClr val="dk1"/>
                </a:buClr>
                <a:buSzPts val="1100"/>
              </a:pPr>
              <a:r>
                <a:rPr lang="en" sz="3733">
                  <a:solidFill>
                    <a:schemeClr val="accent3"/>
                  </a:solidFill>
                  <a:latin typeface="Fira Sans Extra Condensed Medium"/>
                  <a:ea typeface="Fira Sans Extra Condensed Medium"/>
                  <a:cs typeface="Fira Sans Extra Condensed Medium"/>
                  <a:sym typeface="Fira Sans Extra Condensed Medium"/>
                </a:rPr>
                <a:t>SWOT</a:t>
              </a:r>
              <a:endParaRPr sz="3733">
                <a:solidFill>
                  <a:schemeClr val="accent3"/>
                </a:solidFill>
              </a:endParaRPr>
            </a:p>
          </p:txBody>
        </p:sp>
        <p:sp>
          <p:nvSpPr>
            <p:cNvPr id="346" name="Google Shape;346;p20"/>
            <p:cNvSpPr/>
            <p:nvPr/>
          </p:nvSpPr>
          <p:spPr>
            <a:xfrm>
              <a:off x="4031368" y="2358106"/>
              <a:ext cx="1081244" cy="1081244"/>
            </a:xfrm>
            <a:custGeom>
              <a:avLst/>
              <a:gdLst/>
              <a:ahLst/>
              <a:cxnLst/>
              <a:rect l="l" t="t" r="r" b="b"/>
              <a:pathLst>
                <a:path w="50936" h="50936" extrusionOk="0">
                  <a:moveTo>
                    <a:pt x="25468" y="2037"/>
                  </a:moveTo>
                  <a:cubicBezTo>
                    <a:pt x="38386" y="2037"/>
                    <a:pt x="48899" y="12550"/>
                    <a:pt x="48899" y="25468"/>
                  </a:cubicBezTo>
                  <a:cubicBezTo>
                    <a:pt x="48899" y="38386"/>
                    <a:pt x="38386" y="48899"/>
                    <a:pt x="25468" y="48899"/>
                  </a:cubicBezTo>
                  <a:cubicBezTo>
                    <a:pt x="12550" y="48899"/>
                    <a:pt x="2036" y="38386"/>
                    <a:pt x="2036" y="25468"/>
                  </a:cubicBezTo>
                  <a:cubicBezTo>
                    <a:pt x="2036" y="12550"/>
                    <a:pt x="12550" y="2037"/>
                    <a:pt x="25468" y="2037"/>
                  </a:cubicBezTo>
                  <a:close/>
                  <a:moveTo>
                    <a:pt x="25468" y="1"/>
                  </a:moveTo>
                  <a:cubicBezTo>
                    <a:pt x="11418" y="1"/>
                    <a:pt x="0" y="11419"/>
                    <a:pt x="0" y="25468"/>
                  </a:cubicBezTo>
                  <a:cubicBezTo>
                    <a:pt x="0" y="39517"/>
                    <a:pt x="11418" y="50935"/>
                    <a:pt x="25468" y="50935"/>
                  </a:cubicBezTo>
                  <a:cubicBezTo>
                    <a:pt x="39517" y="50935"/>
                    <a:pt x="50935" y="39517"/>
                    <a:pt x="50935" y="25468"/>
                  </a:cubicBezTo>
                  <a:cubicBezTo>
                    <a:pt x="50935" y="11419"/>
                    <a:pt x="39517" y="1"/>
                    <a:pt x="25468"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grpSp>
      <p:pic>
        <p:nvPicPr>
          <p:cNvPr id="3" name="Kuva 2" descr="Kuva, joka sisältää kohteen teksti&#10;&#10;Kuvaus luotu automaattisesti">
            <a:extLst>
              <a:ext uri="{FF2B5EF4-FFF2-40B4-BE49-F238E27FC236}">
                <a16:creationId xmlns:a16="http://schemas.microsoft.com/office/drawing/2014/main" id="{ADF4D3D4-097D-F73C-3833-D506C276B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758" y="134591"/>
            <a:ext cx="1368376" cy="1454257"/>
          </a:xfrm>
          <a:prstGeom prst="rect">
            <a:avLst/>
          </a:prstGeom>
        </p:spPr>
      </p:pic>
      <p:sp>
        <p:nvSpPr>
          <p:cNvPr id="5" name="Tekstiruutu 4">
            <a:extLst>
              <a:ext uri="{FF2B5EF4-FFF2-40B4-BE49-F238E27FC236}">
                <a16:creationId xmlns:a16="http://schemas.microsoft.com/office/drawing/2014/main" id="{2C27F397-14FB-660F-AD90-0039E1C788C7}"/>
              </a:ext>
            </a:extLst>
          </p:cNvPr>
          <p:cNvSpPr txBox="1"/>
          <p:nvPr/>
        </p:nvSpPr>
        <p:spPr>
          <a:xfrm>
            <a:off x="4346802" y="140041"/>
            <a:ext cx="6281736" cy="738664"/>
          </a:xfrm>
          <a:prstGeom prst="rect">
            <a:avLst/>
          </a:prstGeom>
          <a:noFill/>
        </p:spPr>
        <p:txBody>
          <a:bodyPr wrap="square">
            <a:spAutoFit/>
          </a:bodyPr>
          <a:lstStyle/>
          <a:p>
            <a:pPr algn="r"/>
            <a:r>
              <a:rPr lang="en-US" sz="1050" b="0" i="0" dirty="0">
                <a:solidFill>
                  <a:srgbClr val="333333"/>
                </a:solidFill>
                <a:effectLst/>
                <a:latin typeface="Open Sans" panose="020B0606030504020204" pitchFamily="34" charset="0"/>
              </a:rPr>
              <a:t>Singh, J., Steele, K., &amp; Singh, L. (2021). Combining the Best of Online and Face-to-Face Learning: Hybrid and Blended Learning Approach for COVID-19, Post Vaccine, &amp; Post-Pandemic World. </a:t>
            </a:r>
            <a:r>
              <a:rPr lang="en-US" sz="1050" b="0" i="1" dirty="0">
                <a:solidFill>
                  <a:srgbClr val="333333"/>
                </a:solidFill>
                <a:effectLst/>
                <a:latin typeface="Open Sans" panose="020B0606030504020204" pitchFamily="34" charset="0"/>
              </a:rPr>
              <a:t>Journal of Educational Technology Systems</a:t>
            </a:r>
            <a:r>
              <a:rPr lang="en-US" sz="1050" b="0" i="0" dirty="0">
                <a:solidFill>
                  <a:srgbClr val="333333"/>
                </a:solidFill>
                <a:effectLst/>
                <a:latin typeface="Open Sans" panose="020B0606030504020204" pitchFamily="34" charset="0"/>
              </a:rPr>
              <a:t>, </a:t>
            </a:r>
            <a:r>
              <a:rPr lang="en-US" sz="1050" b="0" i="1" dirty="0">
                <a:solidFill>
                  <a:srgbClr val="333333"/>
                </a:solidFill>
                <a:effectLst/>
                <a:latin typeface="Open Sans" panose="020B0606030504020204" pitchFamily="34" charset="0"/>
              </a:rPr>
              <a:t>50</a:t>
            </a:r>
            <a:r>
              <a:rPr lang="en-US" sz="1050" b="0" i="0" dirty="0">
                <a:solidFill>
                  <a:srgbClr val="333333"/>
                </a:solidFill>
                <a:effectLst/>
                <a:latin typeface="Open Sans" panose="020B0606030504020204" pitchFamily="34" charset="0"/>
              </a:rPr>
              <a:t>(2), 140–171. </a:t>
            </a:r>
            <a:r>
              <a:rPr lang="en-US" sz="1050" b="0" i="0" u="sng" dirty="0">
                <a:solidFill>
                  <a:srgbClr val="006ACC"/>
                </a:solidFill>
                <a:effectLst/>
                <a:latin typeface="Open Sans" panose="020B0606030504020204" pitchFamily="34" charset="0"/>
                <a:hlinkClick r:id="rId4"/>
              </a:rPr>
              <a:t>https://doi.org/10.1177/00472395211047865</a:t>
            </a:r>
            <a:endParaRPr lang="fi-FI"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27ADE2-3CAD-49DB-97FC-3FD50AC68FE7}"/>
              </a:ext>
            </a:extLst>
          </p:cNvPr>
          <p:cNvPicPr>
            <a:picLocks noChangeAspect="1"/>
          </p:cNvPicPr>
          <p:nvPr/>
        </p:nvPicPr>
        <p:blipFill rotWithShape="1">
          <a:blip r:embed="rId2"/>
          <a:srcRect l="4014" r="20998" b="9090"/>
          <a:stretch/>
        </p:blipFill>
        <p:spPr>
          <a:xfrm>
            <a:off x="3522468" y="10"/>
            <a:ext cx="8669532" cy="6857990"/>
          </a:xfrm>
          <a:prstGeom prst="rect">
            <a:avLst/>
          </a:prstGeom>
        </p:spPr>
      </p:pic>
      <p:sp>
        <p:nvSpPr>
          <p:cNvPr id="17" name="Rectangle 1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9ABAAB-7F63-484C-89F0-452FFB220C16}"/>
              </a:ext>
            </a:extLst>
          </p:cNvPr>
          <p:cNvSpPr>
            <a:spLocks noGrp="1"/>
          </p:cNvSpPr>
          <p:nvPr>
            <p:ph type="title"/>
          </p:nvPr>
        </p:nvSpPr>
        <p:spPr>
          <a:xfrm>
            <a:off x="371094" y="1030981"/>
            <a:ext cx="3438144" cy="1124712"/>
          </a:xfrm>
        </p:spPr>
        <p:txBody>
          <a:bodyPr vert="horz" lIns="91440" tIns="45720" rIns="91440" bIns="45720" rtlCol="0" anchor="b">
            <a:normAutofit fontScale="90000"/>
          </a:bodyPr>
          <a:lstStyle/>
          <a:p>
            <a:r>
              <a:rPr lang="en-US" sz="2600" dirty="0" err="1"/>
              <a:t>Erikoistila</a:t>
            </a:r>
            <a:r>
              <a:rPr lang="en-US" sz="2600" dirty="0"/>
              <a:t> </a:t>
            </a:r>
            <a:r>
              <a:rPr lang="en-US" sz="2600" dirty="0" err="1"/>
              <a:t>vai</a:t>
            </a:r>
            <a:r>
              <a:rPr lang="en-US" sz="2600" dirty="0"/>
              <a:t> </a:t>
            </a:r>
            <a:r>
              <a:rPr lang="en-US" sz="2600" dirty="0" err="1"/>
              <a:t>tavallinen</a:t>
            </a:r>
            <a:r>
              <a:rPr lang="en-US" sz="2600" dirty="0"/>
              <a:t> </a:t>
            </a:r>
            <a:r>
              <a:rPr lang="en-US" sz="2600" dirty="0" err="1"/>
              <a:t>luokkahuone</a:t>
            </a:r>
            <a:r>
              <a:rPr lang="en-US" sz="2600" dirty="0"/>
              <a:t>?</a:t>
            </a:r>
            <a:br>
              <a:rPr lang="en-US" sz="2600" dirty="0"/>
            </a:br>
            <a:br>
              <a:rPr lang="en-US" sz="2600" dirty="0"/>
            </a:br>
            <a:r>
              <a:rPr lang="en-US" sz="2600" dirty="0" err="1"/>
              <a:t>Artikkelissa</a:t>
            </a:r>
            <a:r>
              <a:rPr lang="en-US" sz="2600" dirty="0"/>
              <a:t> on </a:t>
            </a:r>
            <a:r>
              <a:rPr lang="en-US" sz="2600" dirty="0" err="1"/>
              <a:t>esillä</a:t>
            </a:r>
            <a:r>
              <a:rPr lang="en-US" sz="2600" dirty="0"/>
              <a:t> </a:t>
            </a:r>
            <a:r>
              <a:rPr lang="en-US" sz="2600" dirty="0" err="1"/>
              <a:t>malli</a:t>
            </a:r>
            <a:r>
              <a:rPr lang="en-US" sz="2600" dirty="0"/>
              <a:t>, </a:t>
            </a:r>
            <a:r>
              <a:rPr lang="en-US" sz="2600" dirty="0" err="1"/>
              <a:t>jossa</a:t>
            </a:r>
            <a:r>
              <a:rPr lang="en-US" sz="2600" dirty="0"/>
              <a:t> on </a:t>
            </a:r>
            <a:r>
              <a:rPr lang="en-US" sz="2600" dirty="0" err="1"/>
              <a:t>erillinen</a:t>
            </a:r>
            <a:r>
              <a:rPr lang="en-US" sz="2600" dirty="0"/>
              <a:t> </a:t>
            </a:r>
            <a:r>
              <a:rPr lang="en-US" sz="2600" dirty="0" err="1"/>
              <a:t>tekninen</a:t>
            </a:r>
            <a:r>
              <a:rPr lang="en-US" sz="2600" dirty="0"/>
              <a:t> </a:t>
            </a:r>
            <a:r>
              <a:rPr lang="en-US" sz="2600" dirty="0" err="1"/>
              <a:t>henkilö</a:t>
            </a:r>
            <a:r>
              <a:rPr lang="en-US" sz="2600" dirty="0"/>
              <a:t> </a:t>
            </a:r>
            <a:r>
              <a:rPr lang="en-US" sz="2600" dirty="0" err="1"/>
              <a:t>opetustilassa</a:t>
            </a:r>
            <a:endParaRPr lang="en-US" sz="2600" dirty="0"/>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6A6B70C-4A3D-4A9F-9806-25335FFB38ED}"/>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b="0" i="0" dirty="0" err="1">
                <a:effectLst/>
              </a:rPr>
              <a:t>Raes</a:t>
            </a:r>
            <a:r>
              <a:rPr lang="en-US" sz="1700" b="0" i="0" dirty="0">
                <a:effectLst/>
              </a:rPr>
              <a:t>, A., </a:t>
            </a:r>
            <a:r>
              <a:rPr lang="en-US" sz="1700" b="0" i="0" dirty="0" err="1">
                <a:effectLst/>
              </a:rPr>
              <a:t>Detienne</a:t>
            </a:r>
            <a:r>
              <a:rPr lang="en-US" sz="1700" b="0" i="0" dirty="0">
                <a:effectLst/>
              </a:rPr>
              <a:t>, L., </a:t>
            </a:r>
            <a:r>
              <a:rPr lang="en-US" sz="1700" b="0" i="0" dirty="0" err="1">
                <a:effectLst/>
              </a:rPr>
              <a:t>Windey</a:t>
            </a:r>
            <a:r>
              <a:rPr lang="en-US" sz="1700" b="0" i="0" dirty="0">
                <a:effectLst/>
              </a:rPr>
              <a:t>, I., &amp; </a:t>
            </a:r>
            <a:r>
              <a:rPr lang="en-US" sz="1700" b="0" i="0" dirty="0" err="1">
                <a:effectLst/>
              </a:rPr>
              <a:t>Depaepe</a:t>
            </a:r>
            <a:r>
              <a:rPr lang="en-US" sz="1700" b="0" i="0" dirty="0">
                <a:effectLst/>
              </a:rPr>
              <a:t>, F. (2020). A systematic literature review on synchronous hybrid learning: Gaps identified. </a:t>
            </a:r>
            <a:r>
              <a:rPr lang="en-US" sz="1700" b="0" i="1" dirty="0">
                <a:effectLst/>
              </a:rPr>
              <a:t>Learning Environments Research</a:t>
            </a:r>
            <a:r>
              <a:rPr lang="en-US" sz="1700" b="0" i="0" dirty="0">
                <a:effectLst/>
              </a:rPr>
              <a:t>, </a:t>
            </a:r>
            <a:r>
              <a:rPr lang="en-US" sz="1700" b="0" i="1" dirty="0">
                <a:effectLst/>
              </a:rPr>
              <a:t>23</a:t>
            </a:r>
            <a:r>
              <a:rPr lang="en-US" sz="1700" b="0" i="0" dirty="0">
                <a:effectLst/>
              </a:rPr>
              <a:t>(3), 269-290.</a:t>
            </a:r>
            <a:endParaRPr lang="en-US" sz="1700" dirty="0"/>
          </a:p>
        </p:txBody>
      </p:sp>
    </p:spTree>
    <p:extLst>
      <p:ext uri="{BB962C8B-B14F-4D97-AF65-F5344CB8AC3E}">
        <p14:creationId xmlns:p14="http://schemas.microsoft.com/office/powerpoint/2010/main" val="199954046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room with tables and chairs&#10;&#10;Description automatically generated with medium confidence">
            <a:extLst>
              <a:ext uri="{FF2B5EF4-FFF2-40B4-BE49-F238E27FC236}">
                <a16:creationId xmlns:a16="http://schemas.microsoft.com/office/drawing/2014/main" id="{1096E8DE-564D-4669-B957-17B421CF5D4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19" b="104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E4310-4AA1-4221-978B-348D224FFD6B}"/>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3600" dirty="0" err="1">
                <a:solidFill>
                  <a:schemeClr val="tx1">
                    <a:lumMod val="85000"/>
                    <a:lumOff val="15000"/>
                  </a:schemeClr>
                </a:solidFill>
              </a:rPr>
              <a:t>Hybridiopetustila</a:t>
            </a:r>
            <a:r>
              <a:rPr lang="en-US" sz="3600" dirty="0">
                <a:solidFill>
                  <a:schemeClr val="tx1">
                    <a:lumMod val="85000"/>
                    <a:lumOff val="15000"/>
                  </a:schemeClr>
                </a:solidFill>
              </a:rPr>
              <a:t> KTK149 </a:t>
            </a:r>
            <a:r>
              <a:rPr lang="en-US" sz="3600" dirty="0" err="1">
                <a:solidFill>
                  <a:schemeClr val="tx1">
                    <a:lumMod val="85000"/>
                    <a:lumOff val="15000"/>
                  </a:schemeClr>
                </a:solidFill>
              </a:rPr>
              <a:t>Digiluokka</a:t>
            </a:r>
            <a:r>
              <a:rPr lang="en-US" sz="3600" dirty="0">
                <a:solidFill>
                  <a:schemeClr val="tx1">
                    <a:lumMod val="85000"/>
                    <a:lumOff val="15000"/>
                  </a:schemeClr>
                </a:solidFill>
              </a:rPr>
              <a:t> </a:t>
            </a:r>
            <a:r>
              <a:rPr lang="en-US" sz="3600" b="1" dirty="0">
                <a:solidFill>
                  <a:schemeClr val="tx1">
                    <a:lumMod val="85000"/>
                    <a:lumOff val="15000"/>
                  </a:schemeClr>
                </a:solidFill>
              </a:rPr>
              <a:t>(</a:t>
            </a:r>
            <a:r>
              <a:rPr lang="en-US" sz="3600" b="1" dirty="0" err="1">
                <a:solidFill>
                  <a:schemeClr val="tx1">
                    <a:lumMod val="85000"/>
                    <a:lumOff val="15000"/>
                  </a:schemeClr>
                </a:solidFill>
              </a:rPr>
              <a:t>suunniteltu</a:t>
            </a:r>
            <a:r>
              <a:rPr lang="en-US" sz="3600" b="1" dirty="0">
                <a:solidFill>
                  <a:schemeClr val="tx1">
                    <a:lumMod val="85000"/>
                    <a:lumOff val="15000"/>
                  </a:schemeClr>
                </a:solidFill>
              </a:rPr>
              <a:t> </a:t>
            </a:r>
            <a:r>
              <a:rPr lang="en-US" sz="3600" b="1" dirty="0" err="1">
                <a:solidFill>
                  <a:schemeClr val="tx1">
                    <a:lumMod val="85000"/>
                    <a:lumOff val="15000"/>
                  </a:schemeClr>
                </a:solidFill>
              </a:rPr>
              <a:t>ennen</a:t>
            </a:r>
            <a:r>
              <a:rPr lang="en-US" sz="3600" b="1" dirty="0">
                <a:solidFill>
                  <a:schemeClr val="tx1">
                    <a:lumMod val="85000"/>
                    <a:lumOff val="15000"/>
                  </a:schemeClr>
                </a:solidFill>
              </a:rPr>
              <a:t> </a:t>
            </a:r>
            <a:r>
              <a:rPr lang="en-US" sz="3600" b="1" dirty="0" err="1">
                <a:solidFill>
                  <a:schemeClr val="tx1">
                    <a:lumMod val="85000"/>
                    <a:lumOff val="15000"/>
                  </a:schemeClr>
                </a:solidFill>
              </a:rPr>
              <a:t>koronaa</a:t>
            </a:r>
            <a:r>
              <a:rPr lang="en-US" sz="3600" b="1" dirty="0">
                <a:solidFill>
                  <a:schemeClr val="tx1">
                    <a:lumMod val="85000"/>
                    <a:lumOff val="15000"/>
                  </a:schemeClr>
                </a:solidFill>
              </a:rPr>
              <a: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01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8D860-5289-4E91-917F-D55A5BBE8A74}"/>
              </a:ext>
            </a:extLst>
          </p:cNvPr>
          <p:cNvSpPr>
            <a:spLocks noGrp="1"/>
          </p:cNvSpPr>
          <p:nvPr>
            <p:ph type="ctrTitle"/>
          </p:nvPr>
        </p:nvSpPr>
        <p:spPr/>
        <p:txBody>
          <a:bodyPr/>
          <a:lstStyle/>
          <a:p>
            <a:r>
              <a:rPr lang="fi-FI">
                <a:cs typeface="Arial"/>
              </a:rPr>
              <a:t>Kiitos</a:t>
            </a:r>
            <a:endParaRPr lang="fi-FI"/>
          </a:p>
        </p:txBody>
      </p:sp>
      <p:sp>
        <p:nvSpPr>
          <p:cNvPr id="3" name="Alaotsikko 2">
            <a:extLst>
              <a:ext uri="{FF2B5EF4-FFF2-40B4-BE49-F238E27FC236}">
                <a16:creationId xmlns:a16="http://schemas.microsoft.com/office/drawing/2014/main" id="{39B060EF-F3DB-4B28-BD3C-2B31B07B882A}"/>
              </a:ext>
            </a:extLst>
          </p:cNvPr>
          <p:cNvSpPr>
            <a:spLocks noGrp="1"/>
          </p:cNvSpPr>
          <p:nvPr>
            <p:ph type="subTitle" idx="1"/>
          </p:nvPr>
        </p:nvSpPr>
        <p:spPr/>
        <p:txBody>
          <a:bodyPr vert="horz" lIns="60960" tIns="30480" rIns="60960" bIns="30480" rtlCol="0" anchor="t">
            <a:normAutofit fontScale="77500" lnSpcReduction="20000"/>
          </a:bodyPr>
          <a:lstStyle/>
          <a:p>
            <a:r>
              <a:rPr lang="fi-FI" dirty="0">
                <a:cs typeface="Arial"/>
              </a:rPr>
              <a:t>Jäikö kysyttävää?</a:t>
            </a:r>
          </a:p>
          <a:p>
            <a:endParaRPr lang="fi-FI" dirty="0">
              <a:cs typeface="Arial"/>
            </a:endParaRPr>
          </a:p>
          <a:p>
            <a:r>
              <a:rPr lang="fi-FI" dirty="0">
                <a:cs typeface="Arial"/>
              </a:rPr>
              <a:t>www.jarilaru.fi</a:t>
            </a:r>
            <a:endParaRPr lang="fi-FI" dirty="0"/>
          </a:p>
        </p:txBody>
      </p:sp>
    </p:spTree>
    <p:extLst>
      <p:ext uri="{BB962C8B-B14F-4D97-AF65-F5344CB8AC3E}">
        <p14:creationId xmlns:p14="http://schemas.microsoft.com/office/powerpoint/2010/main" val="165726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uvausta ei ole saatavilla.">
            <a:extLst>
              <a:ext uri="{FF2B5EF4-FFF2-40B4-BE49-F238E27FC236}">
                <a16:creationId xmlns:a16="http://schemas.microsoft.com/office/drawing/2014/main" id="{EB68ABBD-1F90-2352-DB31-02FB93CAF1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44" b="11080"/>
          <a:stretch/>
        </p:blipFill>
        <p:spPr bwMode="auto">
          <a:xfrm>
            <a:off x="-1" y="0"/>
            <a:ext cx="12327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7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EC5B523-5BA5-9BA7-F96E-ED89C3EC32D9}"/>
              </a:ext>
            </a:extLst>
          </p:cNvPr>
          <p:cNvSpPr>
            <a:spLocks noGrp="1"/>
          </p:cNvSpPr>
          <p:nvPr>
            <p:ph type="ctrTitle"/>
          </p:nvPr>
        </p:nvSpPr>
        <p:spPr/>
        <p:txBody>
          <a:bodyPr/>
          <a:lstStyle/>
          <a:p>
            <a:r>
              <a:rPr lang="fi-FI" dirty="0"/>
              <a:t>Koronasta se ”alkoi”</a:t>
            </a:r>
          </a:p>
        </p:txBody>
      </p:sp>
      <p:sp>
        <p:nvSpPr>
          <p:cNvPr id="5" name="Alaotsikko 4">
            <a:extLst>
              <a:ext uri="{FF2B5EF4-FFF2-40B4-BE49-F238E27FC236}">
                <a16:creationId xmlns:a16="http://schemas.microsoft.com/office/drawing/2014/main" id="{0FC90808-DDC4-64B6-4EB1-F65C7C8E6B37}"/>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35177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918980"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058521FC-ED42-45C6-A768-DB10BB273184}"/>
              </a:ext>
            </a:extLst>
          </p:cNvPr>
          <p:cNvSpPr>
            <a:spLocks noGrp="1"/>
          </p:cNvSpPr>
          <p:nvPr>
            <p:ph type="title"/>
          </p:nvPr>
        </p:nvSpPr>
        <p:spPr>
          <a:xfrm>
            <a:off x="1407180" y="1171575"/>
            <a:ext cx="5243295" cy="1330840"/>
          </a:xfrm>
        </p:spPr>
        <p:txBody>
          <a:bodyPr>
            <a:noAutofit/>
          </a:bodyPr>
          <a:lstStyle/>
          <a:p>
            <a:r>
              <a:rPr lang="fi-FI" sz="9600" b="1" dirty="0"/>
              <a:t>VU JADE!</a:t>
            </a:r>
          </a:p>
        </p:txBody>
      </p:sp>
      <p:sp>
        <p:nvSpPr>
          <p:cNvPr id="3" name="Sisällön paikkamerkki 2">
            <a:extLst>
              <a:ext uri="{FF2B5EF4-FFF2-40B4-BE49-F238E27FC236}">
                <a16:creationId xmlns:a16="http://schemas.microsoft.com/office/drawing/2014/main" id="{47EF0195-1347-9550-6C5D-7AF25E7DF4F1}"/>
              </a:ext>
            </a:extLst>
          </p:cNvPr>
          <p:cNvSpPr>
            <a:spLocks noGrp="1"/>
          </p:cNvSpPr>
          <p:nvPr>
            <p:ph idx="1"/>
          </p:nvPr>
        </p:nvSpPr>
        <p:spPr>
          <a:xfrm>
            <a:off x="1137033" y="2194103"/>
            <a:ext cx="5243295" cy="2187398"/>
          </a:xfrm>
          <a:solidFill>
            <a:schemeClr val="accent4">
              <a:lumMod val="20000"/>
              <a:lumOff val="80000"/>
            </a:schemeClr>
          </a:solidFill>
          <a:ln>
            <a:solidFill>
              <a:schemeClr val="tx1"/>
            </a:solidFill>
          </a:ln>
        </p:spPr>
        <p:txBody>
          <a:bodyPr>
            <a:normAutofit/>
          </a:bodyPr>
          <a:lstStyle/>
          <a:p>
            <a:pPr marL="0" indent="0">
              <a:buNone/>
            </a:pPr>
            <a:r>
              <a:rPr lang="en-US" sz="2000" dirty="0"/>
              <a:t>COVID-19 resulted in people experiencing “vu </a:t>
            </a:r>
            <a:r>
              <a:rPr lang="en-US" sz="2000" dirty="0" err="1"/>
              <a:t>jàdé</a:t>
            </a:r>
            <a:r>
              <a:rPr lang="en-US" sz="2000" dirty="0"/>
              <a:t>” (the opposite of déjà vu), which is the feeling of “I’ve never been here before, I have no idea where I am, and I have no idea who can help me” (p. 52). It disrupted teaching and learning as usual and demanded a quick response to restore order</a:t>
            </a:r>
            <a:endParaRPr lang="fi-FI" sz="2000" dirty="0"/>
          </a:p>
        </p:txBody>
      </p:sp>
      <p:pic>
        <p:nvPicPr>
          <p:cNvPr id="5" name="Kuva 4" descr="Kuva, joka sisältää kohteen teksti&#10;&#10;Kuvaus luotu automaattisesti">
            <a:extLst>
              <a:ext uri="{FF2B5EF4-FFF2-40B4-BE49-F238E27FC236}">
                <a16:creationId xmlns:a16="http://schemas.microsoft.com/office/drawing/2014/main" id="{BC58CD3F-F57C-7B1D-8BF6-FAFE49B1C62E}"/>
              </a:ext>
            </a:extLst>
          </p:cNvPr>
          <p:cNvPicPr>
            <a:picLocks noChangeAspect="1"/>
          </p:cNvPicPr>
          <p:nvPr/>
        </p:nvPicPr>
        <p:blipFill>
          <a:blip r:embed="rId2"/>
          <a:stretch>
            <a:fillRect/>
          </a:stretch>
        </p:blipFill>
        <p:spPr>
          <a:xfrm>
            <a:off x="7756450" y="774890"/>
            <a:ext cx="3689210" cy="5308215"/>
          </a:xfrm>
          <a:prstGeom prst="rect">
            <a:avLst/>
          </a:prstGeom>
        </p:spPr>
      </p:pic>
      <p:sp>
        <p:nvSpPr>
          <p:cNvPr id="16"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4090" y="6128733"/>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kstiruutu 6">
            <a:extLst>
              <a:ext uri="{FF2B5EF4-FFF2-40B4-BE49-F238E27FC236}">
                <a16:creationId xmlns:a16="http://schemas.microsoft.com/office/drawing/2014/main" id="{08B2D6AF-C55A-375C-28BA-181572CE7B6C}"/>
              </a:ext>
            </a:extLst>
          </p:cNvPr>
          <p:cNvSpPr txBox="1"/>
          <p:nvPr/>
        </p:nvSpPr>
        <p:spPr>
          <a:xfrm>
            <a:off x="124772" y="6188244"/>
            <a:ext cx="6096000" cy="553998"/>
          </a:xfrm>
          <a:prstGeom prst="rect">
            <a:avLst/>
          </a:prstGeom>
          <a:noFill/>
        </p:spPr>
        <p:txBody>
          <a:bodyPr wrap="square">
            <a:spAutoFit/>
          </a:bodyPr>
          <a:lstStyle/>
          <a:p>
            <a:r>
              <a:rPr lang="fi-FI" sz="1000" dirty="0"/>
              <a:t>Ann </a:t>
            </a:r>
            <a:r>
              <a:rPr lang="fi-FI" sz="1000" dirty="0" err="1"/>
              <a:t>Neville</a:t>
            </a:r>
            <a:r>
              <a:rPr lang="fi-FI" sz="1000" dirty="0"/>
              <a:t> Miller, </a:t>
            </a:r>
            <a:r>
              <a:rPr lang="fi-FI" sz="1000" dirty="0" err="1"/>
              <a:t>Deanna</a:t>
            </a:r>
            <a:r>
              <a:rPr lang="fi-FI" sz="1000" dirty="0"/>
              <a:t> D. </a:t>
            </a:r>
            <a:r>
              <a:rPr lang="fi-FI" sz="1000" dirty="0" err="1"/>
              <a:t>Sellnow</a:t>
            </a:r>
            <a:r>
              <a:rPr lang="fi-FI" sz="1000" dirty="0"/>
              <a:t> &amp; Michael G. </a:t>
            </a:r>
            <a:r>
              <a:rPr lang="fi-FI" sz="1000" dirty="0" err="1"/>
              <a:t>Strawser</a:t>
            </a:r>
            <a:r>
              <a:rPr lang="fi-FI" sz="1000" dirty="0"/>
              <a:t> (2021) </a:t>
            </a:r>
            <a:r>
              <a:rPr lang="fi-FI" sz="1000" dirty="0" err="1"/>
              <a:t>Pandemic</a:t>
            </a:r>
            <a:r>
              <a:rPr lang="fi-FI" sz="1000" dirty="0"/>
              <a:t> </a:t>
            </a:r>
            <a:r>
              <a:rPr lang="fi-FI" sz="1000" dirty="0" err="1"/>
              <a:t>pedagogy</a:t>
            </a:r>
            <a:r>
              <a:rPr lang="fi-FI" sz="1000" dirty="0"/>
              <a:t> </a:t>
            </a:r>
            <a:r>
              <a:rPr lang="fi-FI" sz="1000" dirty="0" err="1"/>
              <a:t>challenges</a:t>
            </a:r>
            <a:r>
              <a:rPr lang="fi-FI" sz="1000" dirty="0"/>
              <a:t> and </a:t>
            </a:r>
            <a:r>
              <a:rPr lang="fi-FI" sz="1000" dirty="0" err="1"/>
              <a:t>opportunities</a:t>
            </a:r>
            <a:r>
              <a:rPr lang="fi-FI" sz="1000" dirty="0"/>
              <a:t>: </a:t>
            </a:r>
            <a:r>
              <a:rPr lang="fi-FI" sz="1000" dirty="0" err="1"/>
              <a:t>instruction</a:t>
            </a:r>
            <a:r>
              <a:rPr lang="fi-FI" sz="1000" dirty="0"/>
              <a:t> </a:t>
            </a:r>
            <a:r>
              <a:rPr lang="fi-FI" sz="1000" dirty="0" err="1"/>
              <a:t>communication</a:t>
            </a:r>
            <a:r>
              <a:rPr lang="fi-FI" sz="1000" dirty="0"/>
              <a:t> in </a:t>
            </a:r>
            <a:r>
              <a:rPr lang="fi-FI" sz="1000" dirty="0" err="1"/>
              <a:t>remote</a:t>
            </a:r>
            <a:r>
              <a:rPr lang="fi-FI" sz="1000" dirty="0"/>
              <a:t>, </a:t>
            </a:r>
            <a:r>
              <a:rPr lang="fi-FI" sz="1000" dirty="0" err="1"/>
              <a:t>HyFlex</a:t>
            </a:r>
            <a:r>
              <a:rPr lang="fi-FI" sz="1000" dirty="0"/>
              <a:t>, and </a:t>
            </a:r>
            <a:r>
              <a:rPr lang="fi-FI" sz="1000" dirty="0" err="1"/>
              <a:t>BlendFlex</a:t>
            </a:r>
            <a:r>
              <a:rPr lang="fi-FI" sz="1000" dirty="0"/>
              <a:t> </a:t>
            </a:r>
            <a:r>
              <a:rPr lang="fi-FI" sz="1000" dirty="0" err="1"/>
              <a:t>courses</a:t>
            </a:r>
            <a:r>
              <a:rPr lang="fi-FI" sz="1000" dirty="0"/>
              <a:t>, </a:t>
            </a:r>
            <a:r>
              <a:rPr lang="fi-FI" sz="1000" dirty="0" err="1"/>
              <a:t>Communication</a:t>
            </a:r>
            <a:r>
              <a:rPr lang="fi-FI" sz="1000" dirty="0"/>
              <a:t> Education, 70:2, 202-204, DOI: 10.1080/03634523.2020.1857418 </a:t>
            </a:r>
          </a:p>
        </p:txBody>
      </p:sp>
    </p:spTree>
    <p:extLst>
      <p:ext uri="{BB962C8B-B14F-4D97-AF65-F5344CB8AC3E}">
        <p14:creationId xmlns:p14="http://schemas.microsoft.com/office/powerpoint/2010/main" val="208288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20"/>
          <p:cNvGrpSpPr/>
          <p:nvPr/>
        </p:nvGrpSpPr>
        <p:grpSpPr>
          <a:xfrm>
            <a:off x="3445678" y="4023199"/>
            <a:ext cx="6078167" cy="575700"/>
            <a:chOff x="1906300" y="2638100"/>
            <a:chExt cx="4558625" cy="431775"/>
          </a:xfrm>
        </p:grpSpPr>
        <p:sp>
          <p:nvSpPr>
            <p:cNvPr id="398" name="Google Shape;398;p20"/>
            <p:cNvSpPr/>
            <p:nvPr/>
          </p:nvSpPr>
          <p:spPr>
            <a:xfrm>
              <a:off x="2328675" y="2781200"/>
              <a:ext cx="1462100" cy="135450"/>
            </a:xfrm>
            <a:custGeom>
              <a:avLst/>
              <a:gdLst/>
              <a:ahLst/>
              <a:cxnLst/>
              <a:rect l="l" t="t" r="r" b="b"/>
              <a:pathLst>
                <a:path w="58484" h="5418" extrusionOk="0">
                  <a:moveTo>
                    <a:pt x="2715" y="1"/>
                  </a:moveTo>
                  <a:cubicBezTo>
                    <a:pt x="1215" y="1"/>
                    <a:pt x="0" y="1215"/>
                    <a:pt x="0" y="2703"/>
                  </a:cubicBezTo>
                  <a:cubicBezTo>
                    <a:pt x="0" y="4203"/>
                    <a:pt x="1215" y="5418"/>
                    <a:pt x="2715" y="5418"/>
                  </a:cubicBezTo>
                  <a:lnTo>
                    <a:pt x="58484" y="5418"/>
                  </a:lnTo>
                  <a:lnTo>
                    <a:pt x="58484" y="1"/>
                  </a:ln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399" name="Google Shape;399;p20"/>
            <p:cNvSpPr/>
            <p:nvPr/>
          </p:nvSpPr>
          <p:spPr>
            <a:xfrm>
              <a:off x="1906300" y="2638100"/>
              <a:ext cx="282200" cy="431775"/>
            </a:xfrm>
            <a:custGeom>
              <a:avLst/>
              <a:gdLst/>
              <a:ahLst/>
              <a:cxnLst/>
              <a:rect l="l" t="t" r="r" b="b"/>
              <a:pathLst>
                <a:path w="11288" h="17271" extrusionOk="0">
                  <a:moveTo>
                    <a:pt x="1895" y="0"/>
                  </a:moveTo>
                  <a:cubicBezTo>
                    <a:pt x="927" y="0"/>
                    <a:pt x="0" y="755"/>
                    <a:pt x="0" y="1891"/>
                  </a:cubicBezTo>
                  <a:cubicBezTo>
                    <a:pt x="0" y="2391"/>
                    <a:pt x="191" y="2867"/>
                    <a:pt x="548" y="3224"/>
                  </a:cubicBezTo>
                  <a:lnTo>
                    <a:pt x="5965" y="8630"/>
                  </a:lnTo>
                  <a:lnTo>
                    <a:pt x="548" y="14047"/>
                  </a:lnTo>
                  <a:cubicBezTo>
                    <a:pt x="191" y="14404"/>
                    <a:pt x="0" y="14880"/>
                    <a:pt x="0" y="15381"/>
                  </a:cubicBezTo>
                  <a:cubicBezTo>
                    <a:pt x="0" y="16517"/>
                    <a:pt x="927" y="17271"/>
                    <a:pt x="1895" y="17271"/>
                  </a:cubicBezTo>
                  <a:cubicBezTo>
                    <a:pt x="2358" y="17271"/>
                    <a:pt x="2830" y="17099"/>
                    <a:pt x="3215" y="16714"/>
                  </a:cubicBezTo>
                  <a:lnTo>
                    <a:pt x="11287" y="8630"/>
                  </a:lnTo>
                  <a:lnTo>
                    <a:pt x="3215" y="557"/>
                  </a:lnTo>
                  <a:cubicBezTo>
                    <a:pt x="2830" y="172"/>
                    <a:pt x="2358" y="0"/>
                    <a:pt x="1895" y="0"/>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400" name="Google Shape;400;p20"/>
            <p:cNvSpPr/>
            <p:nvPr/>
          </p:nvSpPr>
          <p:spPr>
            <a:xfrm>
              <a:off x="3790750" y="2781200"/>
              <a:ext cx="891500" cy="135450"/>
            </a:xfrm>
            <a:custGeom>
              <a:avLst/>
              <a:gdLst/>
              <a:ahLst/>
              <a:cxnLst/>
              <a:rect l="l" t="t" r="r" b="b"/>
              <a:pathLst>
                <a:path w="35660" h="5418" extrusionOk="0">
                  <a:moveTo>
                    <a:pt x="1" y="1"/>
                  </a:moveTo>
                  <a:lnTo>
                    <a:pt x="1" y="5418"/>
                  </a:lnTo>
                  <a:lnTo>
                    <a:pt x="35660" y="5418"/>
                  </a:lnTo>
                  <a:lnTo>
                    <a:pt x="35660" y="1"/>
                  </a:ln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401" name="Google Shape;401;p20"/>
            <p:cNvSpPr/>
            <p:nvPr/>
          </p:nvSpPr>
          <p:spPr>
            <a:xfrm>
              <a:off x="4682225" y="2781200"/>
              <a:ext cx="891500" cy="135450"/>
            </a:xfrm>
            <a:custGeom>
              <a:avLst/>
              <a:gdLst/>
              <a:ahLst/>
              <a:cxnLst/>
              <a:rect l="l" t="t" r="r" b="b"/>
              <a:pathLst>
                <a:path w="35660" h="5418" extrusionOk="0">
                  <a:moveTo>
                    <a:pt x="1" y="1"/>
                  </a:moveTo>
                  <a:lnTo>
                    <a:pt x="1" y="5418"/>
                  </a:lnTo>
                  <a:lnTo>
                    <a:pt x="35660" y="5418"/>
                  </a:lnTo>
                  <a:lnTo>
                    <a:pt x="35660" y="1"/>
                  </a:ln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402" name="Google Shape;402;p20"/>
            <p:cNvSpPr/>
            <p:nvPr/>
          </p:nvSpPr>
          <p:spPr>
            <a:xfrm>
              <a:off x="5573425" y="2781200"/>
              <a:ext cx="891500" cy="135450"/>
            </a:xfrm>
            <a:custGeom>
              <a:avLst/>
              <a:gdLst/>
              <a:ahLst/>
              <a:cxnLst/>
              <a:rect l="l" t="t" r="r" b="b"/>
              <a:pathLst>
                <a:path w="35660" h="5418" extrusionOk="0">
                  <a:moveTo>
                    <a:pt x="0" y="1"/>
                  </a:moveTo>
                  <a:lnTo>
                    <a:pt x="0" y="5418"/>
                  </a:lnTo>
                  <a:lnTo>
                    <a:pt x="35659" y="5418"/>
                  </a:lnTo>
                  <a:lnTo>
                    <a:pt x="35659" y="1"/>
                  </a:lnTo>
                  <a:close/>
                </a:path>
              </a:pathLst>
            </a:custGeom>
            <a:solidFill>
              <a:srgbClr val="FCBD24"/>
            </a:solidFill>
            <a:ln>
              <a:noFill/>
            </a:ln>
          </p:spPr>
          <p:txBody>
            <a:bodyPr spcFirstLastPara="1" wrap="square" lIns="121900" tIns="121900" rIns="121900" bIns="121900" anchor="ctr" anchorCtr="0">
              <a:noAutofit/>
            </a:bodyPr>
            <a:lstStyle/>
            <a:p>
              <a:endParaRPr sz="2400"/>
            </a:p>
          </p:txBody>
        </p:sp>
      </p:grpSp>
      <p:sp>
        <p:nvSpPr>
          <p:cNvPr id="404" name="Google Shape;404;p20"/>
          <p:cNvSpPr/>
          <p:nvPr/>
        </p:nvSpPr>
        <p:spPr>
          <a:xfrm>
            <a:off x="9302836" y="4194148"/>
            <a:ext cx="1188666" cy="180600"/>
          </a:xfrm>
          <a:custGeom>
            <a:avLst/>
            <a:gdLst/>
            <a:ahLst/>
            <a:cxnLst/>
            <a:rect l="l" t="t" r="r" b="b"/>
            <a:pathLst>
              <a:path w="35660" h="5418" extrusionOk="0">
                <a:moveTo>
                  <a:pt x="0" y="1"/>
                </a:moveTo>
                <a:lnTo>
                  <a:pt x="0" y="5418"/>
                </a:lnTo>
                <a:lnTo>
                  <a:pt x="32945" y="5418"/>
                </a:lnTo>
                <a:cubicBezTo>
                  <a:pt x="34445" y="5418"/>
                  <a:pt x="35660" y="4203"/>
                  <a:pt x="35660" y="2703"/>
                </a:cubicBezTo>
                <a:cubicBezTo>
                  <a:pt x="35660" y="1215"/>
                  <a:pt x="34445" y="1"/>
                  <a:pt x="32945" y="1"/>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405" name="Google Shape;405;p20"/>
          <p:cNvSpPr/>
          <p:nvPr/>
        </p:nvSpPr>
        <p:spPr>
          <a:xfrm>
            <a:off x="9770736" y="3474215"/>
            <a:ext cx="1017233" cy="1660167"/>
          </a:xfrm>
          <a:custGeom>
            <a:avLst/>
            <a:gdLst/>
            <a:ahLst/>
            <a:cxnLst/>
            <a:rect l="l" t="t" r="r" b="b"/>
            <a:pathLst>
              <a:path w="30517" h="49805" extrusionOk="0">
                <a:moveTo>
                  <a:pt x="4025" y="1"/>
                </a:moveTo>
                <a:cubicBezTo>
                  <a:pt x="2049" y="1"/>
                  <a:pt x="1" y="1489"/>
                  <a:pt x="1" y="3977"/>
                </a:cubicBezTo>
                <a:cubicBezTo>
                  <a:pt x="1" y="5049"/>
                  <a:pt x="418" y="6037"/>
                  <a:pt x="1168" y="6787"/>
                </a:cubicBezTo>
                <a:lnTo>
                  <a:pt x="19277" y="24897"/>
                </a:lnTo>
                <a:lnTo>
                  <a:pt x="1168" y="43006"/>
                </a:lnTo>
                <a:cubicBezTo>
                  <a:pt x="418" y="43756"/>
                  <a:pt x="1" y="44756"/>
                  <a:pt x="1" y="45816"/>
                </a:cubicBezTo>
                <a:cubicBezTo>
                  <a:pt x="1" y="48316"/>
                  <a:pt x="2049" y="49804"/>
                  <a:pt x="4025" y="49804"/>
                </a:cubicBezTo>
                <a:cubicBezTo>
                  <a:pt x="4751" y="49804"/>
                  <a:pt x="5823" y="49602"/>
                  <a:pt x="6787" y="48626"/>
                </a:cubicBezTo>
                <a:lnTo>
                  <a:pt x="30517" y="24897"/>
                </a:lnTo>
                <a:lnTo>
                  <a:pt x="6787" y="1167"/>
                </a:lnTo>
                <a:cubicBezTo>
                  <a:pt x="5823" y="203"/>
                  <a:pt x="4751" y="1"/>
                  <a:pt x="4025" y="1"/>
                </a:cubicBezTo>
                <a:close/>
              </a:path>
            </a:pathLst>
          </a:custGeom>
          <a:solidFill>
            <a:srgbClr val="EC3A3B"/>
          </a:solidFill>
          <a:ln>
            <a:noFill/>
          </a:ln>
        </p:spPr>
        <p:txBody>
          <a:bodyPr spcFirstLastPara="1" wrap="square" lIns="121900" tIns="121900" rIns="121900" bIns="121900" anchor="ctr" anchorCtr="0">
            <a:noAutofit/>
          </a:bodyPr>
          <a:lstStyle/>
          <a:p>
            <a:endParaRPr sz="2400" dirty="0"/>
          </a:p>
        </p:txBody>
      </p:sp>
      <p:sp>
        <p:nvSpPr>
          <p:cNvPr id="406" name="Google Shape;406;p20"/>
          <p:cNvSpPr txBox="1"/>
          <p:nvPr/>
        </p:nvSpPr>
        <p:spPr>
          <a:xfrm>
            <a:off x="10734945" y="3130394"/>
            <a:ext cx="1557012" cy="2306814"/>
          </a:xfrm>
          <a:prstGeom prst="rect">
            <a:avLst/>
          </a:prstGeom>
          <a:noFill/>
          <a:ln>
            <a:noFill/>
          </a:ln>
        </p:spPr>
        <p:txBody>
          <a:bodyPr spcFirstLastPara="1" wrap="square" lIns="121900" tIns="121900" rIns="121900" bIns="121900" anchor="ctr" anchorCtr="0">
            <a:noAutofit/>
          </a:bodyPr>
          <a:lstStyle/>
          <a:p>
            <a:r>
              <a:rPr lang="en" sz="2267" dirty="0">
                <a:solidFill>
                  <a:srgbClr val="434343"/>
                </a:solidFill>
                <a:latin typeface="Fira Sans Extra Condensed Medium"/>
                <a:ea typeface="Fira Sans Extra Condensed Medium"/>
                <a:cs typeface="Fira Sans Extra Condensed Medium"/>
                <a:sym typeface="Fira Sans Extra Condensed Medium"/>
              </a:rPr>
              <a:t>Opettajien kokemat haasteet pandemian aikana</a:t>
            </a:r>
            <a:endParaRPr sz="2267"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407" name="Google Shape;407;p20"/>
          <p:cNvSpPr txBox="1">
            <a:spLocks noGrp="1"/>
          </p:cNvSpPr>
          <p:nvPr>
            <p:ph type="title"/>
          </p:nvPr>
        </p:nvSpPr>
        <p:spPr>
          <a:xfrm>
            <a:off x="358194" y="715533"/>
            <a:ext cx="12379237" cy="641600"/>
          </a:xfrm>
          <a:prstGeom prst="rect">
            <a:avLst/>
          </a:prstGeom>
        </p:spPr>
        <p:txBody>
          <a:bodyPr spcFirstLastPara="1" vert="horz" wrap="square" lIns="121900" tIns="121900" rIns="121900" bIns="121900" rtlCol="0" anchor="ctr" anchorCtr="0">
            <a:noAutofit/>
          </a:bodyPr>
          <a:lstStyle/>
          <a:p>
            <a:pPr>
              <a:spcBef>
                <a:spcPts val="0"/>
              </a:spcBef>
            </a:pPr>
            <a:r>
              <a:rPr lang="en" sz="3600" dirty="0"/>
              <a:t>Ongelmia joita opettajat kohtasivat covid-19 siirtymässä</a:t>
            </a:r>
            <a:endParaRPr sz="3600" dirty="0"/>
          </a:p>
        </p:txBody>
      </p:sp>
      <p:sp>
        <p:nvSpPr>
          <p:cNvPr id="409" name="Google Shape;409;p20"/>
          <p:cNvSpPr/>
          <p:nvPr/>
        </p:nvSpPr>
        <p:spPr>
          <a:xfrm>
            <a:off x="2569782" y="1480360"/>
            <a:ext cx="1490646" cy="2482906"/>
          </a:xfrm>
          <a:custGeom>
            <a:avLst/>
            <a:gdLst/>
            <a:ahLst/>
            <a:cxnLst/>
            <a:rect l="l" t="t" r="r" b="b"/>
            <a:pathLst>
              <a:path w="49484" h="41756" extrusionOk="0">
                <a:moveTo>
                  <a:pt x="1" y="0"/>
                </a:moveTo>
                <a:lnTo>
                  <a:pt x="1" y="893"/>
                </a:lnTo>
                <a:lnTo>
                  <a:pt x="34791" y="893"/>
                </a:lnTo>
                <a:lnTo>
                  <a:pt x="48638" y="41755"/>
                </a:lnTo>
                <a:lnTo>
                  <a:pt x="49483" y="41470"/>
                </a:lnTo>
                <a:lnTo>
                  <a:pt x="35434"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0" name="Google Shape;410;p20"/>
          <p:cNvSpPr/>
          <p:nvPr/>
        </p:nvSpPr>
        <p:spPr>
          <a:xfrm>
            <a:off x="1598665" y="1307087"/>
            <a:ext cx="1228366" cy="406433"/>
          </a:xfrm>
          <a:custGeom>
            <a:avLst/>
            <a:gdLst/>
            <a:ahLst/>
            <a:cxnLst/>
            <a:rect l="l" t="t" r="r" b="b"/>
            <a:pathLst>
              <a:path w="36851" h="12193" extrusionOk="0">
                <a:moveTo>
                  <a:pt x="6097" y="0"/>
                </a:moveTo>
                <a:cubicBezTo>
                  <a:pt x="2727" y="0"/>
                  <a:pt x="1" y="2739"/>
                  <a:pt x="1" y="6096"/>
                </a:cubicBezTo>
                <a:cubicBezTo>
                  <a:pt x="1" y="9466"/>
                  <a:pt x="2727" y="12192"/>
                  <a:pt x="6097" y="12192"/>
                </a:cubicBezTo>
                <a:lnTo>
                  <a:pt x="36850" y="12192"/>
                </a:lnTo>
                <a:lnTo>
                  <a:pt x="33243" y="0"/>
                </a:lnTo>
                <a:close/>
              </a:path>
            </a:pathLst>
          </a:custGeom>
          <a:solidFill>
            <a:srgbClr val="5EB2FC"/>
          </a:solidFill>
          <a:ln>
            <a:noFill/>
          </a:ln>
        </p:spPr>
        <p:txBody>
          <a:bodyPr spcFirstLastPara="1" wrap="square" lIns="121900" tIns="121900" rIns="121900" bIns="121900" anchor="ctr" anchorCtr="0">
            <a:noAutofit/>
          </a:bodyPr>
          <a:lstStyle/>
          <a:p>
            <a:pPr algn="ctr"/>
            <a:r>
              <a:rPr lang="en" sz="2000" dirty="0">
                <a:solidFill>
                  <a:srgbClr val="FFFFFF"/>
                </a:solidFill>
                <a:latin typeface="Fira Sans Extra Condensed"/>
                <a:ea typeface="Fira Sans Extra Condensed"/>
                <a:cs typeface="Fira Sans Extra Condensed"/>
                <a:sym typeface="Fira Sans Extra Condensed"/>
              </a:rPr>
              <a:t>Henkilöt</a:t>
            </a:r>
            <a:endParaRPr sz="2000" dirty="0">
              <a:solidFill>
                <a:srgbClr val="FFFFFF"/>
              </a:solidFill>
              <a:latin typeface="Fira Sans Extra Condensed"/>
              <a:ea typeface="Fira Sans Extra Condensed"/>
              <a:cs typeface="Fira Sans Extra Condensed"/>
              <a:sym typeface="Fira Sans Extra Condensed"/>
            </a:endParaRPr>
          </a:p>
        </p:txBody>
      </p:sp>
      <p:sp>
        <p:nvSpPr>
          <p:cNvPr id="411" name="Google Shape;411;p20"/>
          <p:cNvSpPr/>
          <p:nvPr/>
        </p:nvSpPr>
        <p:spPr>
          <a:xfrm>
            <a:off x="3776463" y="3883547"/>
            <a:ext cx="735433" cy="735433"/>
          </a:xfrm>
          <a:custGeom>
            <a:avLst/>
            <a:gdLst/>
            <a:ahLst/>
            <a:cxnLst/>
            <a:rect l="l" t="t" r="r" b="b"/>
            <a:pathLst>
              <a:path w="22063" h="22063" extrusionOk="0">
                <a:moveTo>
                  <a:pt x="11026" y="1"/>
                </a:moveTo>
                <a:cubicBezTo>
                  <a:pt x="4942" y="1"/>
                  <a:pt x="1" y="4942"/>
                  <a:pt x="1" y="11038"/>
                </a:cubicBezTo>
                <a:cubicBezTo>
                  <a:pt x="1" y="17122"/>
                  <a:pt x="4942" y="22063"/>
                  <a:pt x="11026" y="22063"/>
                </a:cubicBezTo>
                <a:cubicBezTo>
                  <a:pt x="17122" y="22063"/>
                  <a:pt x="22063" y="17122"/>
                  <a:pt x="22063" y="11038"/>
                </a:cubicBezTo>
                <a:cubicBezTo>
                  <a:pt x="22063" y="4942"/>
                  <a:pt x="17122" y="1"/>
                  <a:pt x="11026" y="1"/>
                </a:cubicBezTo>
                <a:close/>
              </a:path>
            </a:pathLst>
          </a:custGeom>
          <a:solidFill>
            <a:srgbClr val="4685BC"/>
          </a:solidFill>
          <a:ln>
            <a:noFill/>
          </a:ln>
        </p:spPr>
        <p:txBody>
          <a:bodyPr spcFirstLastPara="1" wrap="square" lIns="121900" tIns="121900" rIns="121900" bIns="121900" anchor="ctr" anchorCtr="0">
            <a:noAutofit/>
          </a:bodyPr>
          <a:lstStyle/>
          <a:p>
            <a:pPr algn="ctr"/>
            <a:r>
              <a:rPr lang="en" sz="2667" dirty="0">
                <a:solidFill>
                  <a:srgbClr val="FFFFFF"/>
                </a:solidFill>
                <a:latin typeface="Fira Sans Extra Condensed Medium"/>
                <a:ea typeface="Fira Sans Extra Condensed Medium"/>
                <a:cs typeface="Fira Sans Extra Condensed Medium"/>
                <a:sym typeface="Fira Sans Extra Condensed Medium"/>
              </a:rPr>
              <a:t>01</a:t>
            </a:r>
            <a:endParaRPr sz="2667"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12" name="Google Shape;412;p20"/>
          <p:cNvSpPr/>
          <p:nvPr/>
        </p:nvSpPr>
        <p:spPr>
          <a:xfrm>
            <a:off x="3813407" y="3918464"/>
            <a:ext cx="665200" cy="665600"/>
          </a:xfrm>
          <a:custGeom>
            <a:avLst/>
            <a:gdLst/>
            <a:ahLst/>
            <a:cxnLst/>
            <a:rect l="l" t="t" r="r" b="b"/>
            <a:pathLst>
              <a:path w="19956" h="19968" extrusionOk="0">
                <a:moveTo>
                  <a:pt x="9978" y="882"/>
                </a:moveTo>
                <a:cubicBezTo>
                  <a:pt x="15002" y="882"/>
                  <a:pt x="19086" y="4965"/>
                  <a:pt x="19086" y="9990"/>
                </a:cubicBezTo>
                <a:cubicBezTo>
                  <a:pt x="19086" y="15002"/>
                  <a:pt x="15002" y="19086"/>
                  <a:pt x="9978" y="19086"/>
                </a:cubicBezTo>
                <a:cubicBezTo>
                  <a:pt x="4965" y="19086"/>
                  <a:pt x="870" y="15002"/>
                  <a:pt x="870" y="9990"/>
                </a:cubicBezTo>
                <a:cubicBezTo>
                  <a:pt x="870" y="4965"/>
                  <a:pt x="4965" y="882"/>
                  <a:pt x="9978" y="882"/>
                </a:cubicBezTo>
                <a:close/>
                <a:moveTo>
                  <a:pt x="9978" y="1"/>
                </a:moveTo>
                <a:cubicBezTo>
                  <a:pt x="4477" y="1"/>
                  <a:pt x="0" y="4477"/>
                  <a:pt x="0" y="9990"/>
                </a:cubicBezTo>
                <a:cubicBezTo>
                  <a:pt x="0" y="15491"/>
                  <a:pt x="4477" y="19967"/>
                  <a:pt x="9978" y="19967"/>
                </a:cubicBezTo>
                <a:cubicBezTo>
                  <a:pt x="15479" y="19967"/>
                  <a:pt x="19955" y="15491"/>
                  <a:pt x="19955" y="9990"/>
                </a:cubicBezTo>
                <a:cubicBezTo>
                  <a:pt x="19955" y="4477"/>
                  <a:pt x="15479" y="1"/>
                  <a:pt x="997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13" name="Google Shape;413;p20"/>
          <p:cNvSpPr txBox="1"/>
          <p:nvPr/>
        </p:nvSpPr>
        <p:spPr>
          <a:xfrm>
            <a:off x="358195" y="1803659"/>
            <a:ext cx="3195138" cy="2118162"/>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Henkilökohtaiset ongelmat, burnout, mielenterveys (COVID19)</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Ahdistus, ajanhallinta ja verkko-osan suunnittelu</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Koordinointi ja valmistautuminen, koska nopea siirtymä</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Teknologia- ja muutospelko</a:t>
            </a:r>
            <a:endParaRPr sz="1600" dirty="0">
              <a:solidFill>
                <a:srgbClr val="434343"/>
              </a:solidFill>
              <a:latin typeface="Roboto"/>
              <a:ea typeface="Roboto"/>
              <a:cs typeface="Roboto"/>
              <a:sym typeface="Roboto"/>
            </a:endParaRPr>
          </a:p>
        </p:txBody>
      </p:sp>
      <p:grpSp>
        <p:nvGrpSpPr>
          <p:cNvPr id="414" name="Google Shape;414;p20"/>
          <p:cNvGrpSpPr/>
          <p:nvPr/>
        </p:nvGrpSpPr>
        <p:grpSpPr>
          <a:xfrm>
            <a:off x="1335447" y="3928349"/>
            <a:ext cx="4740999" cy="2502733"/>
            <a:chOff x="649353" y="2558250"/>
            <a:chExt cx="3376572" cy="1877050"/>
          </a:xfrm>
        </p:grpSpPr>
        <p:sp>
          <p:nvSpPr>
            <p:cNvPr id="415" name="Google Shape;415;p20"/>
            <p:cNvSpPr/>
            <p:nvPr/>
          </p:nvSpPr>
          <p:spPr>
            <a:xfrm>
              <a:off x="2665600" y="2916651"/>
              <a:ext cx="1237100" cy="1410935"/>
            </a:xfrm>
            <a:custGeom>
              <a:avLst/>
              <a:gdLst/>
              <a:ahLst/>
              <a:cxnLst/>
              <a:rect l="l" t="t" r="r" b="b"/>
              <a:pathLst>
                <a:path w="49484" h="41756" extrusionOk="0">
                  <a:moveTo>
                    <a:pt x="48638" y="0"/>
                  </a:moveTo>
                  <a:lnTo>
                    <a:pt x="34791" y="40862"/>
                  </a:lnTo>
                  <a:lnTo>
                    <a:pt x="1" y="40862"/>
                  </a:lnTo>
                  <a:lnTo>
                    <a:pt x="1" y="41755"/>
                  </a:lnTo>
                  <a:lnTo>
                    <a:pt x="35434" y="41755"/>
                  </a:lnTo>
                  <a:lnTo>
                    <a:pt x="49483" y="298"/>
                  </a:lnTo>
                  <a:lnTo>
                    <a:pt x="48638"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16" name="Google Shape;416;p20"/>
            <p:cNvSpPr/>
            <p:nvPr/>
          </p:nvSpPr>
          <p:spPr>
            <a:xfrm>
              <a:off x="2106774" y="4130475"/>
              <a:ext cx="1363426" cy="304825"/>
            </a:xfrm>
            <a:custGeom>
              <a:avLst/>
              <a:gdLst/>
              <a:ahLst/>
              <a:cxnLst/>
              <a:rect l="l" t="t" r="r" b="b"/>
              <a:pathLst>
                <a:path w="36863" h="12193" extrusionOk="0">
                  <a:moveTo>
                    <a:pt x="6097" y="1"/>
                  </a:moveTo>
                  <a:cubicBezTo>
                    <a:pt x="2727" y="1"/>
                    <a:pt x="1" y="2727"/>
                    <a:pt x="1" y="6096"/>
                  </a:cubicBezTo>
                  <a:cubicBezTo>
                    <a:pt x="1" y="9466"/>
                    <a:pt x="2727" y="12192"/>
                    <a:pt x="6097" y="12192"/>
                  </a:cubicBezTo>
                  <a:lnTo>
                    <a:pt x="33243" y="12192"/>
                  </a:lnTo>
                  <a:lnTo>
                    <a:pt x="36863" y="1"/>
                  </a:lnTo>
                  <a:close/>
                </a:path>
              </a:pathLst>
            </a:custGeom>
            <a:solidFill>
              <a:srgbClr val="4949E7"/>
            </a:solidFill>
            <a:ln>
              <a:noFill/>
            </a:ln>
          </p:spPr>
          <p:txBody>
            <a:bodyPr spcFirstLastPara="1" wrap="square" lIns="121900" tIns="121900" rIns="121900" bIns="121900" anchor="ctr" anchorCtr="0">
              <a:noAutofit/>
            </a:bodyPr>
            <a:lstStyle/>
            <a:p>
              <a:pPr algn="ctr"/>
              <a:r>
                <a:rPr lang="en" sz="2000" dirty="0">
                  <a:solidFill>
                    <a:srgbClr val="FFFFFF"/>
                  </a:solidFill>
                  <a:latin typeface="Fira Sans Extra Condensed"/>
                  <a:ea typeface="Fira Sans Extra Condensed"/>
                  <a:cs typeface="Fira Sans Extra Condensed"/>
                  <a:sym typeface="Fira Sans Extra Condensed"/>
                </a:rPr>
                <a:t>Materiaalit</a:t>
              </a:r>
            </a:p>
          </p:txBody>
        </p:sp>
        <p:sp>
          <p:nvSpPr>
            <p:cNvPr id="417" name="Google Shape;417;p20"/>
            <p:cNvSpPr/>
            <p:nvPr/>
          </p:nvSpPr>
          <p:spPr>
            <a:xfrm>
              <a:off x="3474350" y="2558250"/>
              <a:ext cx="551575" cy="551575"/>
            </a:xfrm>
            <a:custGeom>
              <a:avLst/>
              <a:gdLst/>
              <a:ahLst/>
              <a:cxnLst/>
              <a:rect l="l" t="t" r="r" b="b"/>
              <a:pathLst>
                <a:path w="22063" h="22063" extrusionOk="0">
                  <a:moveTo>
                    <a:pt x="11025" y="1"/>
                  </a:moveTo>
                  <a:cubicBezTo>
                    <a:pt x="4941" y="1"/>
                    <a:pt x="0" y="4942"/>
                    <a:pt x="0" y="11038"/>
                  </a:cubicBezTo>
                  <a:cubicBezTo>
                    <a:pt x="0" y="17122"/>
                    <a:pt x="4941" y="22063"/>
                    <a:pt x="11025" y="22063"/>
                  </a:cubicBezTo>
                  <a:cubicBezTo>
                    <a:pt x="17121" y="22063"/>
                    <a:pt x="22063" y="17122"/>
                    <a:pt x="22063" y="11038"/>
                  </a:cubicBezTo>
                  <a:cubicBezTo>
                    <a:pt x="22063" y="4942"/>
                    <a:pt x="17121" y="1"/>
                    <a:pt x="11025" y="1"/>
                  </a:cubicBezTo>
                  <a:close/>
                </a:path>
              </a:pathLst>
            </a:custGeom>
            <a:solidFill>
              <a:srgbClr val="2020BA"/>
            </a:solidFill>
            <a:ln>
              <a:noFill/>
            </a:ln>
          </p:spPr>
          <p:txBody>
            <a:bodyPr spcFirstLastPara="1" wrap="square" lIns="121900" tIns="121900" rIns="121900" bIns="121900" anchor="ctr" anchorCtr="0">
              <a:noAutofit/>
            </a:bodyPr>
            <a:lstStyle/>
            <a:p>
              <a:pPr algn="ctr"/>
              <a:r>
                <a:rPr lang="en" sz="2667">
                  <a:solidFill>
                    <a:srgbClr val="FFFFFF"/>
                  </a:solidFill>
                  <a:latin typeface="Fira Sans Extra Condensed Medium"/>
                  <a:ea typeface="Fira Sans Extra Condensed Medium"/>
                  <a:cs typeface="Fira Sans Extra Condensed Medium"/>
                  <a:sym typeface="Fira Sans Extra Condensed Medium"/>
                </a:rPr>
                <a:t>02</a:t>
              </a:r>
              <a:endParaRPr sz="2667">
                <a:solidFill>
                  <a:srgbClr val="FFFFFF"/>
                </a:solidFill>
                <a:latin typeface="Fira Sans Extra Condensed Medium"/>
                <a:ea typeface="Fira Sans Extra Condensed Medium"/>
                <a:cs typeface="Fira Sans Extra Condensed Medium"/>
                <a:sym typeface="Fira Sans Extra Condensed Medium"/>
              </a:endParaRPr>
            </a:p>
          </p:txBody>
        </p:sp>
        <p:sp>
          <p:nvSpPr>
            <p:cNvPr id="418" name="Google Shape;418;p20"/>
            <p:cNvSpPr/>
            <p:nvPr/>
          </p:nvSpPr>
          <p:spPr>
            <a:xfrm>
              <a:off x="3500525" y="2584450"/>
              <a:ext cx="499200" cy="499200"/>
            </a:xfrm>
            <a:custGeom>
              <a:avLst/>
              <a:gdLst/>
              <a:ahLst/>
              <a:cxnLst/>
              <a:rect l="l" t="t" r="r" b="b"/>
              <a:pathLst>
                <a:path w="19968" h="19968" extrusionOk="0">
                  <a:moveTo>
                    <a:pt x="9978" y="882"/>
                  </a:moveTo>
                  <a:cubicBezTo>
                    <a:pt x="15003" y="882"/>
                    <a:pt x="19087" y="4965"/>
                    <a:pt x="19087" y="9990"/>
                  </a:cubicBezTo>
                  <a:cubicBezTo>
                    <a:pt x="19087" y="15002"/>
                    <a:pt x="15003" y="19086"/>
                    <a:pt x="9978" y="19086"/>
                  </a:cubicBezTo>
                  <a:cubicBezTo>
                    <a:pt x="4966" y="19086"/>
                    <a:pt x="882" y="15002"/>
                    <a:pt x="882" y="9990"/>
                  </a:cubicBezTo>
                  <a:cubicBezTo>
                    <a:pt x="882" y="4965"/>
                    <a:pt x="4966" y="882"/>
                    <a:pt x="9978" y="882"/>
                  </a:cubicBezTo>
                  <a:close/>
                  <a:moveTo>
                    <a:pt x="9978" y="1"/>
                  </a:moveTo>
                  <a:cubicBezTo>
                    <a:pt x="4478" y="1"/>
                    <a:pt x="1" y="4477"/>
                    <a:pt x="1" y="9990"/>
                  </a:cubicBezTo>
                  <a:cubicBezTo>
                    <a:pt x="1" y="15491"/>
                    <a:pt x="4478" y="19967"/>
                    <a:pt x="9978" y="19967"/>
                  </a:cubicBezTo>
                  <a:cubicBezTo>
                    <a:pt x="15491" y="19967"/>
                    <a:pt x="19968" y="15491"/>
                    <a:pt x="19968" y="9990"/>
                  </a:cubicBezTo>
                  <a:cubicBezTo>
                    <a:pt x="19968" y="4477"/>
                    <a:pt x="15491" y="1"/>
                    <a:pt x="997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19" name="Google Shape;419;p20"/>
            <p:cNvSpPr txBox="1"/>
            <p:nvPr/>
          </p:nvSpPr>
          <p:spPr>
            <a:xfrm>
              <a:off x="649353" y="3240638"/>
              <a:ext cx="2820847" cy="7590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Pääsy oppimateriaalien äärelle</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Ohjelmisto- ja yhteysvaikeudet</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Ylimääräisiä kustannuksia opiskelijoille</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Digitaalinen lukutaito ja oppimisen arviointi</a:t>
              </a:r>
              <a:endParaRPr sz="1600" dirty="0">
                <a:solidFill>
                  <a:srgbClr val="434343"/>
                </a:solidFill>
                <a:latin typeface="Roboto"/>
                <a:ea typeface="Roboto"/>
                <a:cs typeface="Roboto"/>
                <a:sym typeface="Roboto"/>
              </a:endParaRPr>
            </a:p>
          </p:txBody>
        </p:sp>
      </p:grpSp>
      <p:sp>
        <p:nvSpPr>
          <p:cNvPr id="421" name="Google Shape;421;p20"/>
          <p:cNvSpPr/>
          <p:nvPr/>
        </p:nvSpPr>
        <p:spPr>
          <a:xfrm>
            <a:off x="5360866" y="1490143"/>
            <a:ext cx="1508132" cy="2513166"/>
          </a:xfrm>
          <a:custGeom>
            <a:avLst/>
            <a:gdLst/>
            <a:ahLst/>
            <a:cxnLst/>
            <a:rect l="l" t="t" r="r" b="b"/>
            <a:pathLst>
              <a:path w="49483" h="41756" extrusionOk="0">
                <a:moveTo>
                  <a:pt x="0" y="0"/>
                </a:moveTo>
                <a:lnTo>
                  <a:pt x="0" y="893"/>
                </a:lnTo>
                <a:lnTo>
                  <a:pt x="34791" y="893"/>
                </a:lnTo>
                <a:lnTo>
                  <a:pt x="48637" y="41755"/>
                </a:lnTo>
                <a:lnTo>
                  <a:pt x="49483" y="41470"/>
                </a:lnTo>
                <a:lnTo>
                  <a:pt x="35433"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2" name="Google Shape;422;p20"/>
          <p:cNvSpPr/>
          <p:nvPr/>
        </p:nvSpPr>
        <p:spPr>
          <a:xfrm>
            <a:off x="4783798" y="1346476"/>
            <a:ext cx="1649867" cy="406433"/>
          </a:xfrm>
          <a:custGeom>
            <a:avLst/>
            <a:gdLst/>
            <a:ahLst/>
            <a:cxnLst/>
            <a:rect l="l" t="t" r="r" b="b"/>
            <a:pathLst>
              <a:path w="36863" h="12193" extrusionOk="0">
                <a:moveTo>
                  <a:pt x="6096" y="0"/>
                </a:moveTo>
                <a:cubicBezTo>
                  <a:pt x="2727" y="0"/>
                  <a:pt x="0" y="2739"/>
                  <a:pt x="0" y="6096"/>
                </a:cubicBezTo>
                <a:cubicBezTo>
                  <a:pt x="0" y="9466"/>
                  <a:pt x="2727" y="12192"/>
                  <a:pt x="6096" y="12192"/>
                </a:cubicBezTo>
                <a:lnTo>
                  <a:pt x="36862" y="12192"/>
                </a:lnTo>
                <a:lnTo>
                  <a:pt x="33243" y="0"/>
                </a:lnTo>
                <a:close/>
              </a:path>
            </a:pathLst>
          </a:custGeom>
          <a:solidFill>
            <a:srgbClr val="69E781"/>
          </a:solidFill>
          <a:ln>
            <a:noFill/>
          </a:ln>
        </p:spPr>
        <p:txBody>
          <a:bodyPr spcFirstLastPara="1" wrap="square" lIns="121900" tIns="121900" rIns="121900" bIns="121900" anchor="ctr" anchorCtr="0">
            <a:noAutofit/>
          </a:bodyPr>
          <a:lstStyle/>
          <a:p>
            <a:pPr algn="ctr"/>
            <a:r>
              <a:rPr lang="fi-FI" sz="2000" dirty="0">
                <a:solidFill>
                  <a:srgbClr val="FFFFFF"/>
                </a:solidFill>
                <a:latin typeface="Fira Sans Extra Condensed"/>
                <a:ea typeface="Fira Sans Extra Condensed"/>
                <a:cs typeface="Fira Sans Extra Condensed"/>
                <a:sym typeface="Fira Sans Extra Condensed"/>
              </a:rPr>
              <a:t>Menetelmät</a:t>
            </a:r>
            <a:endParaRPr sz="2000" dirty="0">
              <a:solidFill>
                <a:srgbClr val="FFFFFF"/>
              </a:solidFill>
              <a:latin typeface="Fira Sans Extra Condensed"/>
              <a:ea typeface="Fira Sans Extra Condensed"/>
              <a:cs typeface="Fira Sans Extra Condensed"/>
              <a:sym typeface="Fira Sans Extra Condensed"/>
            </a:endParaRPr>
          </a:p>
        </p:txBody>
      </p:sp>
      <p:sp>
        <p:nvSpPr>
          <p:cNvPr id="423" name="Google Shape;423;p20"/>
          <p:cNvSpPr/>
          <p:nvPr/>
        </p:nvSpPr>
        <p:spPr>
          <a:xfrm>
            <a:off x="6547055" y="3916085"/>
            <a:ext cx="735467" cy="735433"/>
          </a:xfrm>
          <a:custGeom>
            <a:avLst/>
            <a:gdLst/>
            <a:ahLst/>
            <a:cxnLst/>
            <a:rect l="l" t="t" r="r" b="b"/>
            <a:pathLst>
              <a:path w="22064" h="22063" extrusionOk="0">
                <a:moveTo>
                  <a:pt x="11038" y="1"/>
                </a:moveTo>
                <a:cubicBezTo>
                  <a:pt x="4942" y="1"/>
                  <a:pt x="1" y="4942"/>
                  <a:pt x="1" y="11038"/>
                </a:cubicBezTo>
                <a:cubicBezTo>
                  <a:pt x="1" y="17122"/>
                  <a:pt x="4942" y="22063"/>
                  <a:pt x="11038" y="22063"/>
                </a:cubicBezTo>
                <a:cubicBezTo>
                  <a:pt x="17122" y="22063"/>
                  <a:pt x="22063" y="17122"/>
                  <a:pt x="22063" y="11038"/>
                </a:cubicBezTo>
                <a:cubicBezTo>
                  <a:pt x="22063" y="4942"/>
                  <a:pt x="17122" y="1"/>
                  <a:pt x="11038" y="1"/>
                </a:cubicBezTo>
                <a:close/>
              </a:path>
            </a:pathLst>
          </a:custGeom>
          <a:solidFill>
            <a:srgbClr val="2FC948"/>
          </a:solidFill>
          <a:ln>
            <a:noFill/>
          </a:ln>
        </p:spPr>
        <p:txBody>
          <a:bodyPr spcFirstLastPara="1" wrap="square" lIns="121900" tIns="121900" rIns="121900" bIns="121900" anchor="ctr" anchorCtr="0">
            <a:noAutofit/>
          </a:bodyPr>
          <a:lstStyle/>
          <a:p>
            <a:pPr algn="ctr"/>
            <a:r>
              <a:rPr lang="en" sz="2667" dirty="0">
                <a:solidFill>
                  <a:srgbClr val="FFFFFF"/>
                </a:solidFill>
                <a:latin typeface="Fira Sans Extra Condensed Medium"/>
                <a:ea typeface="Fira Sans Extra Condensed Medium"/>
                <a:cs typeface="Fira Sans Extra Condensed Medium"/>
                <a:sym typeface="Fira Sans Extra Condensed Medium"/>
              </a:rPr>
              <a:t>03</a:t>
            </a:r>
            <a:endParaRPr sz="2667"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24" name="Google Shape;424;p20"/>
          <p:cNvSpPr/>
          <p:nvPr/>
        </p:nvSpPr>
        <p:spPr>
          <a:xfrm>
            <a:off x="6582415" y="3963675"/>
            <a:ext cx="665600" cy="665600"/>
          </a:xfrm>
          <a:custGeom>
            <a:avLst/>
            <a:gdLst/>
            <a:ahLst/>
            <a:cxnLst/>
            <a:rect l="l" t="t" r="r" b="b"/>
            <a:pathLst>
              <a:path w="19968" h="19968" extrusionOk="0">
                <a:moveTo>
                  <a:pt x="9990" y="882"/>
                </a:moveTo>
                <a:cubicBezTo>
                  <a:pt x="15002" y="882"/>
                  <a:pt x="19086" y="4965"/>
                  <a:pt x="19086" y="9990"/>
                </a:cubicBezTo>
                <a:cubicBezTo>
                  <a:pt x="19086" y="15002"/>
                  <a:pt x="15002" y="19086"/>
                  <a:pt x="9990" y="19086"/>
                </a:cubicBezTo>
                <a:cubicBezTo>
                  <a:pt x="4965" y="19086"/>
                  <a:pt x="882" y="15002"/>
                  <a:pt x="882" y="9990"/>
                </a:cubicBezTo>
                <a:cubicBezTo>
                  <a:pt x="882" y="4965"/>
                  <a:pt x="4965" y="882"/>
                  <a:pt x="9990" y="882"/>
                </a:cubicBezTo>
                <a:close/>
                <a:moveTo>
                  <a:pt x="9990" y="1"/>
                </a:moveTo>
                <a:cubicBezTo>
                  <a:pt x="4477" y="1"/>
                  <a:pt x="1" y="4477"/>
                  <a:pt x="1" y="9990"/>
                </a:cubicBezTo>
                <a:cubicBezTo>
                  <a:pt x="1" y="15491"/>
                  <a:pt x="4477" y="19967"/>
                  <a:pt x="9990" y="19967"/>
                </a:cubicBezTo>
                <a:cubicBezTo>
                  <a:pt x="15491" y="19967"/>
                  <a:pt x="19967" y="15491"/>
                  <a:pt x="19967" y="9990"/>
                </a:cubicBezTo>
                <a:cubicBezTo>
                  <a:pt x="19967" y="4477"/>
                  <a:pt x="15491" y="1"/>
                  <a:pt x="999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25" name="Google Shape;425;p20"/>
          <p:cNvSpPr txBox="1"/>
          <p:nvPr/>
        </p:nvSpPr>
        <p:spPr>
          <a:xfrm>
            <a:off x="4092332" y="2398129"/>
            <a:ext cx="2316259" cy="10120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Henkilökohtainen face-to-face opetus</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Nopea siirtymä verkko-opetukseen</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Rajallinen tai olematon verkko-opetuksen koulutus</a:t>
            </a:r>
          </a:p>
          <a:p>
            <a:pPr marL="285750" indent="-285750" algn="r">
              <a:buFont typeface="Arial" panose="020B0604020202020204" pitchFamily="34" charset="0"/>
              <a:buChar char="•"/>
            </a:pPr>
            <a:endParaRPr sz="1600" dirty="0">
              <a:solidFill>
                <a:srgbClr val="434343"/>
              </a:solidFill>
              <a:latin typeface="Roboto"/>
              <a:ea typeface="Roboto"/>
              <a:cs typeface="Roboto"/>
              <a:sym typeface="Roboto"/>
            </a:endParaRPr>
          </a:p>
        </p:txBody>
      </p:sp>
      <p:sp>
        <p:nvSpPr>
          <p:cNvPr id="427" name="Google Shape;427;p20"/>
          <p:cNvSpPr/>
          <p:nvPr/>
        </p:nvSpPr>
        <p:spPr>
          <a:xfrm>
            <a:off x="6582083" y="4473168"/>
            <a:ext cx="1796398" cy="1808058"/>
          </a:xfrm>
          <a:custGeom>
            <a:avLst/>
            <a:gdLst/>
            <a:ahLst/>
            <a:cxnLst/>
            <a:rect l="l" t="t" r="r" b="b"/>
            <a:pathLst>
              <a:path w="49483" h="41756" extrusionOk="0">
                <a:moveTo>
                  <a:pt x="48637" y="0"/>
                </a:moveTo>
                <a:lnTo>
                  <a:pt x="34791" y="40862"/>
                </a:lnTo>
                <a:lnTo>
                  <a:pt x="0" y="40862"/>
                </a:lnTo>
                <a:lnTo>
                  <a:pt x="0" y="41755"/>
                </a:lnTo>
                <a:lnTo>
                  <a:pt x="35433" y="41755"/>
                </a:lnTo>
                <a:lnTo>
                  <a:pt x="49483" y="298"/>
                </a:lnTo>
                <a:lnTo>
                  <a:pt x="48637"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28" name="Google Shape;428;p20"/>
          <p:cNvSpPr/>
          <p:nvPr/>
        </p:nvSpPr>
        <p:spPr>
          <a:xfrm>
            <a:off x="6398047" y="6012385"/>
            <a:ext cx="1319217" cy="406433"/>
          </a:xfrm>
          <a:custGeom>
            <a:avLst/>
            <a:gdLst/>
            <a:ahLst/>
            <a:cxnLst/>
            <a:rect l="l" t="t" r="r" b="b"/>
            <a:pathLst>
              <a:path w="36863" h="12193" extrusionOk="0">
                <a:moveTo>
                  <a:pt x="6096" y="1"/>
                </a:moveTo>
                <a:cubicBezTo>
                  <a:pt x="2727" y="1"/>
                  <a:pt x="0" y="2727"/>
                  <a:pt x="0" y="6096"/>
                </a:cubicBezTo>
                <a:cubicBezTo>
                  <a:pt x="0" y="9466"/>
                  <a:pt x="2727" y="12192"/>
                  <a:pt x="6096" y="12192"/>
                </a:cubicBezTo>
                <a:lnTo>
                  <a:pt x="33243" y="12192"/>
                </a:lnTo>
                <a:lnTo>
                  <a:pt x="36862" y="1"/>
                </a:lnTo>
                <a:close/>
              </a:path>
            </a:pathLst>
          </a:custGeom>
          <a:solidFill>
            <a:srgbClr val="FCBD24"/>
          </a:solidFill>
          <a:ln>
            <a:noFill/>
          </a:ln>
        </p:spPr>
        <p:txBody>
          <a:bodyPr spcFirstLastPara="1" wrap="square" lIns="121900" tIns="121900" rIns="121900" bIns="121900" anchor="ctr" anchorCtr="0">
            <a:noAutofit/>
          </a:bodyPr>
          <a:lstStyle/>
          <a:p>
            <a:pPr algn="ctr"/>
            <a:r>
              <a:rPr lang="en" sz="2000" dirty="0">
                <a:solidFill>
                  <a:srgbClr val="FFFFFF"/>
                </a:solidFill>
                <a:latin typeface="Fira Sans Extra Condensed"/>
                <a:ea typeface="Fira Sans Extra Condensed"/>
                <a:cs typeface="Fira Sans Extra Condensed"/>
                <a:sym typeface="Fira Sans Extra Condensed"/>
              </a:rPr>
              <a:t>Ympäristö</a:t>
            </a:r>
          </a:p>
        </p:txBody>
      </p:sp>
      <p:sp>
        <p:nvSpPr>
          <p:cNvPr id="429" name="Google Shape;429;p20"/>
          <p:cNvSpPr/>
          <p:nvPr/>
        </p:nvSpPr>
        <p:spPr>
          <a:xfrm>
            <a:off x="7747898" y="3916085"/>
            <a:ext cx="789569" cy="735433"/>
          </a:xfrm>
          <a:custGeom>
            <a:avLst/>
            <a:gdLst/>
            <a:ahLst/>
            <a:cxnLst/>
            <a:rect l="l" t="t" r="r" b="b"/>
            <a:pathLst>
              <a:path w="22063" h="22063" extrusionOk="0">
                <a:moveTo>
                  <a:pt x="11037" y="1"/>
                </a:moveTo>
                <a:cubicBezTo>
                  <a:pt x="4941" y="1"/>
                  <a:pt x="0" y="4942"/>
                  <a:pt x="0" y="11038"/>
                </a:cubicBezTo>
                <a:cubicBezTo>
                  <a:pt x="0" y="17122"/>
                  <a:pt x="4941" y="22063"/>
                  <a:pt x="11037" y="22063"/>
                </a:cubicBezTo>
                <a:cubicBezTo>
                  <a:pt x="17121" y="22063"/>
                  <a:pt x="22063" y="17122"/>
                  <a:pt x="22063" y="11038"/>
                </a:cubicBezTo>
                <a:cubicBezTo>
                  <a:pt x="22063" y="4942"/>
                  <a:pt x="17121" y="1"/>
                  <a:pt x="11037" y="1"/>
                </a:cubicBezTo>
                <a:close/>
              </a:path>
            </a:pathLst>
          </a:custGeom>
          <a:solidFill>
            <a:srgbClr val="E09214"/>
          </a:solidFill>
          <a:ln>
            <a:noFill/>
          </a:ln>
        </p:spPr>
        <p:txBody>
          <a:bodyPr spcFirstLastPara="1" wrap="square" lIns="121900" tIns="121900" rIns="121900" bIns="121900" anchor="ctr" anchorCtr="0">
            <a:noAutofit/>
          </a:bodyPr>
          <a:lstStyle/>
          <a:p>
            <a:pPr algn="ctr"/>
            <a:r>
              <a:rPr lang="en" sz="2667">
                <a:solidFill>
                  <a:srgbClr val="FFFFFF"/>
                </a:solidFill>
                <a:latin typeface="Fira Sans Extra Condensed Medium"/>
                <a:ea typeface="Fira Sans Extra Condensed Medium"/>
                <a:cs typeface="Fira Sans Extra Condensed Medium"/>
                <a:sym typeface="Fira Sans Extra Condensed Medium"/>
              </a:rPr>
              <a:t>04</a:t>
            </a:r>
            <a:endParaRPr sz="2667">
              <a:solidFill>
                <a:srgbClr val="FFFFFF"/>
              </a:solidFill>
              <a:latin typeface="Fira Sans Extra Condensed Medium"/>
              <a:ea typeface="Fira Sans Extra Condensed Medium"/>
              <a:cs typeface="Fira Sans Extra Condensed Medium"/>
              <a:sym typeface="Fira Sans Extra Condensed Medium"/>
            </a:endParaRPr>
          </a:p>
        </p:txBody>
      </p:sp>
      <p:sp>
        <p:nvSpPr>
          <p:cNvPr id="430" name="Google Shape;430;p20"/>
          <p:cNvSpPr/>
          <p:nvPr/>
        </p:nvSpPr>
        <p:spPr>
          <a:xfrm>
            <a:off x="7785796" y="3951018"/>
            <a:ext cx="714166" cy="665600"/>
          </a:xfrm>
          <a:custGeom>
            <a:avLst/>
            <a:gdLst/>
            <a:ahLst/>
            <a:cxnLst/>
            <a:rect l="l" t="t" r="r" b="b"/>
            <a:pathLst>
              <a:path w="19956" h="19968" extrusionOk="0">
                <a:moveTo>
                  <a:pt x="9978" y="882"/>
                </a:moveTo>
                <a:cubicBezTo>
                  <a:pt x="14991" y="882"/>
                  <a:pt x="19075" y="4965"/>
                  <a:pt x="19075" y="9990"/>
                </a:cubicBezTo>
                <a:cubicBezTo>
                  <a:pt x="19075" y="15002"/>
                  <a:pt x="14991" y="19086"/>
                  <a:pt x="9978" y="19086"/>
                </a:cubicBezTo>
                <a:cubicBezTo>
                  <a:pt x="4954" y="19086"/>
                  <a:pt x="870" y="15002"/>
                  <a:pt x="870" y="9990"/>
                </a:cubicBezTo>
                <a:cubicBezTo>
                  <a:pt x="870" y="4965"/>
                  <a:pt x="4954" y="882"/>
                  <a:pt x="9978" y="882"/>
                </a:cubicBezTo>
                <a:close/>
                <a:moveTo>
                  <a:pt x="9978" y="1"/>
                </a:moveTo>
                <a:cubicBezTo>
                  <a:pt x="4478" y="1"/>
                  <a:pt x="1" y="4477"/>
                  <a:pt x="1" y="9990"/>
                </a:cubicBezTo>
                <a:cubicBezTo>
                  <a:pt x="1" y="15491"/>
                  <a:pt x="4478" y="19967"/>
                  <a:pt x="9978" y="19967"/>
                </a:cubicBezTo>
                <a:cubicBezTo>
                  <a:pt x="15479" y="19967"/>
                  <a:pt x="19956" y="15491"/>
                  <a:pt x="19956" y="9990"/>
                </a:cubicBezTo>
                <a:cubicBezTo>
                  <a:pt x="19956" y="4477"/>
                  <a:pt x="15479" y="1"/>
                  <a:pt x="997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1" name="Google Shape;431;p20"/>
          <p:cNvSpPr txBox="1"/>
          <p:nvPr/>
        </p:nvSpPr>
        <p:spPr>
          <a:xfrm>
            <a:off x="5784874" y="4825936"/>
            <a:ext cx="3501090" cy="1012000"/>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Perinteinen oppimisympäristö</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Kokonan uuteen ympäristöön totuttelu</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Sosiaalinen</a:t>
            </a:r>
          </a:p>
          <a:p>
            <a:r>
              <a:rPr lang="en" sz="1600" dirty="0">
                <a:solidFill>
                  <a:srgbClr val="434343"/>
                </a:solidFill>
                <a:latin typeface="Roboto"/>
                <a:ea typeface="Roboto"/>
                <a:cs typeface="Roboto"/>
                <a:sym typeface="Roboto"/>
              </a:rPr>
              <a:t> eristyneisyys</a:t>
            </a:r>
          </a:p>
          <a:p>
            <a:r>
              <a:rPr lang="en" sz="1600" dirty="0">
                <a:solidFill>
                  <a:srgbClr val="434343"/>
                </a:solidFill>
                <a:latin typeface="Roboto"/>
                <a:ea typeface="Roboto"/>
                <a:cs typeface="Roboto"/>
                <a:sym typeface="Roboto"/>
              </a:rPr>
              <a:t>* Inhimillisten piirtein puute oppimisympäristössä</a:t>
            </a:r>
            <a:endParaRPr sz="1600" dirty="0">
              <a:solidFill>
                <a:srgbClr val="434343"/>
              </a:solidFill>
              <a:latin typeface="Roboto"/>
              <a:ea typeface="Roboto"/>
              <a:cs typeface="Roboto"/>
              <a:sym typeface="Roboto"/>
            </a:endParaRPr>
          </a:p>
        </p:txBody>
      </p:sp>
      <p:sp>
        <p:nvSpPr>
          <p:cNvPr id="433" name="Google Shape;433;p20"/>
          <p:cNvSpPr/>
          <p:nvPr/>
        </p:nvSpPr>
        <p:spPr>
          <a:xfrm>
            <a:off x="7862298" y="1542436"/>
            <a:ext cx="1740590" cy="2510295"/>
          </a:xfrm>
          <a:custGeom>
            <a:avLst/>
            <a:gdLst/>
            <a:ahLst/>
            <a:cxnLst/>
            <a:rect l="l" t="t" r="r" b="b"/>
            <a:pathLst>
              <a:path w="49483" h="41756" extrusionOk="0">
                <a:moveTo>
                  <a:pt x="0" y="0"/>
                </a:moveTo>
                <a:lnTo>
                  <a:pt x="0" y="893"/>
                </a:lnTo>
                <a:lnTo>
                  <a:pt x="34790" y="893"/>
                </a:lnTo>
                <a:lnTo>
                  <a:pt x="48637" y="41755"/>
                </a:lnTo>
                <a:lnTo>
                  <a:pt x="49483" y="41470"/>
                </a:lnTo>
                <a:lnTo>
                  <a:pt x="35433"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34" name="Google Shape;434;p20"/>
          <p:cNvSpPr/>
          <p:nvPr/>
        </p:nvSpPr>
        <p:spPr>
          <a:xfrm>
            <a:off x="7002948" y="1384929"/>
            <a:ext cx="1649866" cy="406433"/>
          </a:xfrm>
          <a:custGeom>
            <a:avLst/>
            <a:gdLst/>
            <a:ahLst/>
            <a:cxnLst/>
            <a:rect l="l" t="t" r="r" b="b"/>
            <a:pathLst>
              <a:path w="36862" h="12193" extrusionOk="0">
                <a:moveTo>
                  <a:pt x="6096" y="0"/>
                </a:moveTo>
                <a:cubicBezTo>
                  <a:pt x="2727" y="0"/>
                  <a:pt x="0" y="2739"/>
                  <a:pt x="0" y="6096"/>
                </a:cubicBezTo>
                <a:cubicBezTo>
                  <a:pt x="0" y="9466"/>
                  <a:pt x="2727" y="12192"/>
                  <a:pt x="6096" y="12192"/>
                </a:cubicBezTo>
                <a:lnTo>
                  <a:pt x="36862" y="12192"/>
                </a:lnTo>
                <a:lnTo>
                  <a:pt x="33242" y="0"/>
                </a:lnTo>
                <a:close/>
              </a:path>
            </a:pathLst>
          </a:custGeom>
          <a:solidFill>
            <a:srgbClr val="EC3A3B"/>
          </a:solidFill>
          <a:ln>
            <a:noFill/>
          </a:ln>
        </p:spPr>
        <p:txBody>
          <a:bodyPr spcFirstLastPara="1" wrap="square" lIns="121900" tIns="121900" rIns="121900" bIns="121900" anchor="ctr" anchorCtr="0">
            <a:noAutofit/>
          </a:bodyPr>
          <a:lstStyle/>
          <a:p>
            <a:pPr algn="ctr"/>
            <a:r>
              <a:rPr lang="en" sz="2000" dirty="0">
                <a:solidFill>
                  <a:srgbClr val="FFFFFF"/>
                </a:solidFill>
                <a:latin typeface="Fira Sans Extra Condensed"/>
                <a:ea typeface="Fira Sans Extra Condensed"/>
                <a:cs typeface="Fira Sans Extra Condensed"/>
                <a:sym typeface="Fira Sans Extra Condensed"/>
              </a:rPr>
              <a:t>Teknologia</a:t>
            </a:r>
            <a:endParaRPr sz="2000" dirty="0">
              <a:solidFill>
                <a:srgbClr val="FFFFFF"/>
              </a:solidFill>
              <a:latin typeface="Fira Sans Extra Condensed"/>
              <a:ea typeface="Fira Sans Extra Condensed"/>
              <a:cs typeface="Fira Sans Extra Condensed"/>
              <a:sym typeface="Fira Sans Extra Condensed"/>
            </a:endParaRPr>
          </a:p>
        </p:txBody>
      </p:sp>
      <p:sp>
        <p:nvSpPr>
          <p:cNvPr id="435" name="Google Shape;435;p20"/>
          <p:cNvSpPr/>
          <p:nvPr/>
        </p:nvSpPr>
        <p:spPr>
          <a:xfrm>
            <a:off x="9106907" y="3848631"/>
            <a:ext cx="735067" cy="735433"/>
          </a:xfrm>
          <a:custGeom>
            <a:avLst/>
            <a:gdLst/>
            <a:ahLst/>
            <a:cxnLst/>
            <a:rect l="l" t="t" r="r" b="b"/>
            <a:pathLst>
              <a:path w="22052" h="22063" extrusionOk="0">
                <a:moveTo>
                  <a:pt x="11026" y="1"/>
                </a:moveTo>
                <a:cubicBezTo>
                  <a:pt x="4930" y="1"/>
                  <a:pt x="1" y="4942"/>
                  <a:pt x="1" y="11038"/>
                </a:cubicBezTo>
                <a:cubicBezTo>
                  <a:pt x="1" y="17122"/>
                  <a:pt x="4930" y="22063"/>
                  <a:pt x="11026" y="22063"/>
                </a:cubicBezTo>
                <a:cubicBezTo>
                  <a:pt x="17110" y="22063"/>
                  <a:pt x="22051" y="17122"/>
                  <a:pt x="22051" y="11038"/>
                </a:cubicBezTo>
                <a:cubicBezTo>
                  <a:pt x="22051" y="4942"/>
                  <a:pt x="17110" y="1"/>
                  <a:pt x="11026" y="1"/>
                </a:cubicBezTo>
                <a:close/>
              </a:path>
            </a:pathLst>
          </a:custGeom>
          <a:solidFill>
            <a:srgbClr val="C6282F"/>
          </a:solidFill>
          <a:ln>
            <a:noFill/>
          </a:ln>
        </p:spPr>
        <p:txBody>
          <a:bodyPr spcFirstLastPara="1" wrap="square" lIns="121900" tIns="121900" rIns="121900" bIns="121900" anchor="ctr" anchorCtr="0">
            <a:noAutofit/>
          </a:bodyPr>
          <a:lstStyle/>
          <a:p>
            <a:pPr algn="ctr"/>
            <a:r>
              <a:rPr lang="en" sz="2667" dirty="0">
                <a:solidFill>
                  <a:srgbClr val="FFFFFF"/>
                </a:solidFill>
                <a:latin typeface="Fira Sans Extra Condensed Medium"/>
                <a:ea typeface="Fira Sans Extra Condensed Medium"/>
                <a:cs typeface="Fira Sans Extra Condensed Medium"/>
                <a:sym typeface="Fira Sans Extra Condensed Medium"/>
              </a:rPr>
              <a:t>05</a:t>
            </a:r>
            <a:endParaRPr sz="2667"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436" name="Google Shape;436;p20"/>
          <p:cNvSpPr/>
          <p:nvPr/>
        </p:nvSpPr>
        <p:spPr>
          <a:xfrm>
            <a:off x="9123781" y="3876437"/>
            <a:ext cx="665200" cy="665600"/>
          </a:xfrm>
          <a:custGeom>
            <a:avLst/>
            <a:gdLst/>
            <a:ahLst/>
            <a:cxnLst/>
            <a:rect l="l" t="t" r="r" b="b"/>
            <a:pathLst>
              <a:path w="19956" h="19968" extrusionOk="0">
                <a:moveTo>
                  <a:pt x="9978" y="882"/>
                </a:moveTo>
                <a:cubicBezTo>
                  <a:pt x="15002" y="882"/>
                  <a:pt x="19086" y="4965"/>
                  <a:pt x="19086" y="9990"/>
                </a:cubicBezTo>
                <a:cubicBezTo>
                  <a:pt x="19086" y="15002"/>
                  <a:pt x="15002" y="19086"/>
                  <a:pt x="9978" y="19086"/>
                </a:cubicBezTo>
                <a:cubicBezTo>
                  <a:pt x="4953" y="19086"/>
                  <a:pt x="870" y="15002"/>
                  <a:pt x="870" y="9990"/>
                </a:cubicBezTo>
                <a:cubicBezTo>
                  <a:pt x="870" y="4965"/>
                  <a:pt x="4953" y="882"/>
                  <a:pt x="9978" y="882"/>
                </a:cubicBezTo>
                <a:close/>
                <a:moveTo>
                  <a:pt x="9978" y="1"/>
                </a:moveTo>
                <a:cubicBezTo>
                  <a:pt x="4477" y="1"/>
                  <a:pt x="0" y="4477"/>
                  <a:pt x="0" y="9990"/>
                </a:cubicBezTo>
                <a:cubicBezTo>
                  <a:pt x="0" y="15491"/>
                  <a:pt x="4477" y="19967"/>
                  <a:pt x="9978" y="19967"/>
                </a:cubicBezTo>
                <a:cubicBezTo>
                  <a:pt x="15479" y="19967"/>
                  <a:pt x="19955" y="15491"/>
                  <a:pt x="19955" y="9990"/>
                </a:cubicBezTo>
                <a:cubicBezTo>
                  <a:pt x="19955" y="4477"/>
                  <a:pt x="15479" y="1"/>
                  <a:pt x="9978" y="1"/>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sp>
        <p:nvSpPr>
          <p:cNvPr id="437" name="Google Shape;437;p20"/>
          <p:cNvSpPr txBox="1"/>
          <p:nvPr/>
        </p:nvSpPr>
        <p:spPr>
          <a:xfrm>
            <a:off x="6775750" y="2261221"/>
            <a:ext cx="2698439" cy="1600033"/>
          </a:xfrm>
          <a:prstGeom prst="rect">
            <a:avLst/>
          </a:prstGeom>
          <a:noFill/>
          <a:ln>
            <a:no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Vähäinen digitaalisen opetuksen tuntemus</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Vähäinen tieto videokonferenssien järjestämisestä ja Zoom uupumus</a:t>
            </a:r>
          </a:p>
          <a:p>
            <a:pPr marL="285750" indent="-285750">
              <a:buFont typeface="Arial" panose="020B0604020202020204" pitchFamily="34" charset="0"/>
              <a:buChar char="•"/>
            </a:pPr>
            <a:r>
              <a:rPr lang="en" sz="1600" dirty="0">
                <a:solidFill>
                  <a:srgbClr val="434343"/>
                </a:solidFill>
                <a:latin typeface="Roboto"/>
                <a:ea typeface="Roboto"/>
                <a:cs typeface="Roboto"/>
                <a:sym typeface="Roboto"/>
              </a:rPr>
              <a:t>Vähäinen oppimisympäristöjen tuntemus</a:t>
            </a:r>
          </a:p>
          <a:p>
            <a:pPr marL="285750" indent="-285750" algn="r">
              <a:buFont typeface="Arial" panose="020B0604020202020204" pitchFamily="34" charset="0"/>
              <a:buChar char="•"/>
            </a:pPr>
            <a:endParaRPr sz="1600" dirty="0">
              <a:solidFill>
                <a:srgbClr val="434343"/>
              </a:solidFill>
              <a:latin typeface="Roboto"/>
              <a:ea typeface="Roboto"/>
              <a:cs typeface="Roboto"/>
              <a:sym typeface="Roboto"/>
            </a:endParaRPr>
          </a:p>
        </p:txBody>
      </p:sp>
      <p:sp>
        <p:nvSpPr>
          <p:cNvPr id="4" name="Tekstiruutu 3">
            <a:extLst>
              <a:ext uri="{FF2B5EF4-FFF2-40B4-BE49-F238E27FC236}">
                <a16:creationId xmlns:a16="http://schemas.microsoft.com/office/drawing/2014/main" id="{6AD42555-C76B-F844-8A92-3D8DC97BD2D0}"/>
              </a:ext>
            </a:extLst>
          </p:cNvPr>
          <p:cNvSpPr txBox="1"/>
          <p:nvPr/>
        </p:nvSpPr>
        <p:spPr>
          <a:xfrm>
            <a:off x="5964570" y="127068"/>
            <a:ext cx="6098582" cy="507831"/>
          </a:xfrm>
          <a:prstGeom prst="rect">
            <a:avLst/>
          </a:prstGeom>
          <a:noFill/>
        </p:spPr>
        <p:txBody>
          <a:bodyPr wrap="square">
            <a:spAutoFit/>
          </a:bodyPr>
          <a:lstStyle/>
          <a:p>
            <a:pPr algn="r"/>
            <a:r>
              <a:rPr lang="en-US" sz="900" b="0" i="0" dirty="0">
                <a:solidFill>
                  <a:srgbClr val="333333"/>
                </a:solidFill>
                <a:effectLst/>
                <a:latin typeface="Open Sans" panose="020B0606030504020204" pitchFamily="34" charset="0"/>
              </a:rPr>
              <a:t>Singh, J., Steele, K., &amp; Singh, L. (2021). Combining the Best of Online and Face-to-Face Learning: Hybrid and Blended Learning Approach for COVID-19, Post Vaccine, &amp; Post-Pandemic World. </a:t>
            </a:r>
            <a:r>
              <a:rPr lang="en-US" sz="900" b="0" i="1" dirty="0">
                <a:solidFill>
                  <a:srgbClr val="333333"/>
                </a:solidFill>
                <a:effectLst/>
                <a:latin typeface="Open Sans" panose="020B0606030504020204" pitchFamily="34" charset="0"/>
              </a:rPr>
              <a:t>Journal of Educational Technology Systems</a:t>
            </a:r>
            <a:r>
              <a:rPr lang="en-US" sz="900" b="0" i="0" dirty="0">
                <a:solidFill>
                  <a:srgbClr val="333333"/>
                </a:solidFill>
                <a:effectLst/>
                <a:latin typeface="Open Sans" panose="020B0606030504020204" pitchFamily="34" charset="0"/>
              </a:rPr>
              <a:t>, </a:t>
            </a:r>
            <a:r>
              <a:rPr lang="en-US" sz="900" b="0" i="1" dirty="0">
                <a:solidFill>
                  <a:srgbClr val="333333"/>
                </a:solidFill>
                <a:effectLst/>
                <a:latin typeface="Open Sans" panose="020B0606030504020204" pitchFamily="34" charset="0"/>
              </a:rPr>
              <a:t>50</a:t>
            </a:r>
            <a:r>
              <a:rPr lang="en-US" sz="900" b="0" i="0" dirty="0">
                <a:solidFill>
                  <a:srgbClr val="333333"/>
                </a:solidFill>
                <a:effectLst/>
                <a:latin typeface="Open Sans" panose="020B0606030504020204" pitchFamily="34" charset="0"/>
              </a:rPr>
              <a:t>(2), 140–171. </a:t>
            </a:r>
            <a:r>
              <a:rPr lang="en-US" sz="900" b="0" i="0" u="sng" dirty="0">
                <a:solidFill>
                  <a:srgbClr val="006ACC"/>
                </a:solidFill>
                <a:effectLst/>
                <a:latin typeface="Open Sans" panose="020B0606030504020204" pitchFamily="34" charset="0"/>
                <a:hlinkClick r:id="rId3"/>
              </a:rPr>
              <a:t>https://doi.org/10.1177/00472395211047865</a:t>
            </a:r>
            <a:endParaRPr lang="fi-FI" sz="900" dirty="0"/>
          </a:p>
        </p:txBody>
      </p:sp>
      <p:sp>
        <p:nvSpPr>
          <p:cNvPr id="5" name="Tekstiruutu 4">
            <a:extLst>
              <a:ext uri="{FF2B5EF4-FFF2-40B4-BE49-F238E27FC236}">
                <a16:creationId xmlns:a16="http://schemas.microsoft.com/office/drawing/2014/main" id="{370FA9E6-0ABA-F3C7-565F-0E2765D090E0}"/>
              </a:ext>
            </a:extLst>
          </p:cNvPr>
          <p:cNvSpPr txBox="1"/>
          <p:nvPr/>
        </p:nvSpPr>
        <p:spPr>
          <a:xfrm>
            <a:off x="7467" y="6500142"/>
            <a:ext cx="8977201" cy="369332"/>
          </a:xfrm>
          <a:prstGeom prst="rect">
            <a:avLst/>
          </a:prstGeom>
          <a:noFill/>
        </p:spPr>
        <p:txBody>
          <a:bodyPr wrap="none" rtlCol="0">
            <a:spAutoFit/>
          </a:bodyPr>
          <a:lstStyle/>
          <a:p>
            <a:r>
              <a:rPr lang="fi-FI" dirty="0">
                <a:solidFill>
                  <a:srgbClr val="FF0000"/>
                </a:solidFill>
              </a:rPr>
              <a:t>Samat ongelmat ovat edelleen olemassa, vaikka koronan alusta on jo aikaa (Singh et. Et,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9A1A642C-ED5B-DBF3-2671-DC5985AC36BA}"/>
              </a:ext>
            </a:extLst>
          </p:cNvPr>
          <p:cNvSpPr>
            <a:spLocks noGrp="1"/>
          </p:cNvSpPr>
          <p:nvPr>
            <p:ph type="title"/>
          </p:nvPr>
        </p:nvSpPr>
        <p:spPr>
          <a:xfrm>
            <a:off x="643467" y="321734"/>
            <a:ext cx="10905066" cy="1135737"/>
          </a:xfrm>
        </p:spPr>
        <p:txBody>
          <a:bodyPr>
            <a:normAutofit/>
          </a:bodyPr>
          <a:lstStyle/>
          <a:p>
            <a:r>
              <a:rPr lang="fi-FI" sz="3600" dirty="0"/>
              <a:t>COVID19 siirtymä oli hätäetäopetusta</a:t>
            </a:r>
          </a:p>
        </p:txBody>
      </p:sp>
      <p:graphicFrame>
        <p:nvGraphicFramePr>
          <p:cNvPr id="24" name="Content Placeholder 10">
            <a:extLst>
              <a:ext uri="{FF2B5EF4-FFF2-40B4-BE49-F238E27FC236}">
                <a16:creationId xmlns:a16="http://schemas.microsoft.com/office/drawing/2014/main" id="{1A3A9382-117C-B53A-5640-C43372C251E1}"/>
              </a:ext>
            </a:extLst>
          </p:cNvPr>
          <p:cNvGraphicFramePr>
            <a:graphicFrameLocks noGrp="1"/>
          </p:cNvGraphicFramePr>
          <p:nvPr>
            <p:ph idx="1"/>
          </p:nvPr>
        </p:nvGraphicFramePr>
        <p:xfrm>
          <a:off x="643469" y="1782981"/>
          <a:ext cx="4008384"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Kuva 6">
            <a:extLst>
              <a:ext uri="{FF2B5EF4-FFF2-40B4-BE49-F238E27FC236}">
                <a16:creationId xmlns:a16="http://schemas.microsoft.com/office/drawing/2014/main" id="{3DD3FFBF-3B2A-FFA7-64EA-193F0CFAFDD3}"/>
              </a:ext>
            </a:extLst>
          </p:cNvPr>
          <p:cNvPicPr>
            <a:picLocks noChangeAspect="1"/>
          </p:cNvPicPr>
          <p:nvPr/>
        </p:nvPicPr>
        <p:blipFill>
          <a:blip r:embed="rId7"/>
          <a:stretch>
            <a:fillRect/>
          </a:stretch>
        </p:blipFill>
        <p:spPr>
          <a:xfrm>
            <a:off x="5295320" y="1818129"/>
            <a:ext cx="3047033" cy="4291595"/>
          </a:xfrm>
          <a:prstGeom prst="rect">
            <a:avLst/>
          </a:prstGeom>
          <a:ln>
            <a:solidFill>
              <a:schemeClr val="accent1"/>
            </a:solidFill>
          </a:ln>
        </p:spPr>
      </p:pic>
      <p:pic>
        <p:nvPicPr>
          <p:cNvPr id="5" name="Sisällön paikkamerkki 4">
            <a:extLst>
              <a:ext uri="{FF2B5EF4-FFF2-40B4-BE49-F238E27FC236}">
                <a16:creationId xmlns:a16="http://schemas.microsoft.com/office/drawing/2014/main" id="{FBFF37F7-E4A9-AD80-AFBB-FC15870DBA8F}"/>
              </a:ext>
            </a:extLst>
          </p:cNvPr>
          <p:cNvPicPr>
            <a:picLocks noChangeAspect="1"/>
          </p:cNvPicPr>
          <p:nvPr/>
        </p:nvPicPr>
        <p:blipFill>
          <a:blip r:embed="rId8"/>
          <a:stretch>
            <a:fillRect/>
          </a:stretch>
        </p:blipFill>
        <p:spPr>
          <a:xfrm>
            <a:off x="8580513" y="1818129"/>
            <a:ext cx="2939742" cy="4291596"/>
          </a:xfrm>
          <a:prstGeom prst="rect">
            <a:avLst/>
          </a:prstGeom>
          <a:ln>
            <a:solidFill>
              <a:schemeClr val="accent1"/>
            </a:solidFill>
          </a:ln>
        </p:spPr>
      </p:pic>
      <p:sp>
        <p:nvSpPr>
          <p:cNvPr id="9" name="Tekstiruutu 8">
            <a:extLst>
              <a:ext uri="{FF2B5EF4-FFF2-40B4-BE49-F238E27FC236}">
                <a16:creationId xmlns:a16="http://schemas.microsoft.com/office/drawing/2014/main" id="{91338B0A-8890-5E92-6ED8-1DE37E339077}"/>
              </a:ext>
            </a:extLst>
          </p:cNvPr>
          <p:cNvSpPr txBox="1"/>
          <p:nvPr/>
        </p:nvSpPr>
        <p:spPr>
          <a:xfrm>
            <a:off x="107540" y="6351046"/>
            <a:ext cx="6094476"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Hodges, C., Moore, S., </a:t>
            </a:r>
            <a:r>
              <a:rPr lang="en-US" sz="1000" b="0" i="0" dirty="0" err="1">
                <a:solidFill>
                  <a:srgbClr val="222222"/>
                </a:solidFill>
                <a:effectLst/>
                <a:latin typeface="Arial" panose="020B0604020202020204" pitchFamily="34" charset="0"/>
              </a:rPr>
              <a:t>Lockee</a:t>
            </a:r>
            <a:r>
              <a:rPr lang="en-US" sz="1000" b="0" i="0" dirty="0">
                <a:solidFill>
                  <a:srgbClr val="222222"/>
                </a:solidFill>
                <a:effectLst/>
                <a:latin typeface="Arial" panose="020B0604020202020204" pitchFamily="34" charset="0"/>
              </a:rPr>
              <a:t>, B., Trust, T., &amp; Bond, A. (2020). The difference between emergency remote teaching and online learning. Educause. </a:t>
            </a:r>
            <a:r>
              <a:rPr lang="en-US" sz="1000" b="0" i="1" dirty="0">
                <a:solidFill>
                  <a:srgbClr val="222222"/>
                </a:solidFill>
                <a:effectLst/>
                <a:latin typeface="Arial" panose="020B0604020202020204" pitchFamily="34" charset="0"/>
              </a:rPr>
              <a:t>EDUCAUSE Review, Boulder</a:t>
            </a:r>
            <a:r>
              <a:rPr lang="en-US" sz="1000" b="0" i="0" dirty="0">
                <a:solidFill>
                  <a:srgbClr val="222222"/>
                </a:solidFill>
                <a:effectLst/>
                <a:latin typeface="Arial" panose="020B0604020202020204" pitchFamily="34" charset="0"/>
              </a:rPr>
              <a:t>.</a:t>
            </a:r>
            <a:endParaRPr lang="fi-FI" sz="1000" dirty="0"/>
          </a:p>
        </p:txBody>
      </p:sp>
      <p:sp>
        <p:nvSpPr>
          <p:cNvPr id="12" name="Tekstiruutu 11">
            <a:extLst>
              <a:ext uri="{FF2B5EF4-FFF2-40B4-BE49-F238E27FC236}">
                <a16:creationId xmlns:a16="http://schemas.microsoft.com/office/drawing/2014/main" id="{2D2F8B9B-A26C-3F36-69AA-6ABE36EC6782}"/>
              </a:ext>
            </a:extLst>
          </p:cNvPr>
          <p:cNvSpPr txBox="1"/>
          <p:nvPr/>
        </p:nvSpPr>
        <p:spPr>
          <a:xfrm>
            <a:off x="6202016" y="6336881"/>
            <a:ext cx="6094476" cy="507831"/>
          </a:xfrm>
          <a:prstGeom prst="rect">
            <a:avLst/>
          </a:prstGeom>
          <a:noFill/>
        </p:spPr>
        <p:txBody>
          <a:bodyPr wrap="square">
            <a:spAutoFit/>
          </a:bodyPr>
          <a:lstStyle/>
          <a:p>
            <a:pPr algn="l"/>
            <a:r>
              <a:rPr lang="fi-FI" sz="900" b="0" i="0" dirty="0">
                <a:solidFill>
                  <a:srgbClr val="333333"/>
                </a:solidFill>
                <a:effectLst/>
                <a:latin typeface="-apple-system"/>
              </a:rPr>
              <a:t>Teräs, M., Suoranta, J., Teräs, H. </a:t>
            </a:r>
            <a:r>
              <a:rPr lang="fi-FI" sz="900" b="0" i="1" dirty="0">
                <a:solidFill>
                  <a:srgbClr val="333333"/>
                </a:solidFill>
                <a:effectLst/>
                <a:latin typeface="-apple-system"/>
              </a:rPr>
              <a:t>et al.</a:t>
            </a:r>
            <a:r>
              <a:rPr lang="fi-FI" sz="900" b="0" i="0" dirty="0">
                <a:solidFill>
                  <a:srgbClr val="333333"/>
                </a:solidFill>
                <a:effectLst/>
                <a:latin typeface="-apple-system"/>
              </a:rPr>
              <a:t> Post-Covid-19 Education and Education Technology ‘</a:t>
            </a:r>
            <a:r>
              <a:rPr lang="fi-FI" sz="900" b="0" i="0" dirty="0" err="1">
                <a:solidFill>
                  <a:srgbClr val="333333"/>
                </a:solidFill>
                <a:effectLst/>
                <a:latin typeface="-apple-system"/>
              </a:rPr>
              <a:t>Solutionism</a:t>
            </a:r>
            <a:r>
              <a:rPr lang="fi-FI" sz="900" b="0" i="0" dirty="0">
                <a:solidFill>
                  <a:srgbClr val="333333"/>
                </a:solidFill>
                <a:effectLst/>
                <a:latin typeface="-apple-system"/>
              </a:rPr>
              <a:t>’: a </a:t>
            </a:r>
            <a:r>
              <a:rPr lang="fi-FI" sz="900" b="0" i="0" dirty="0" err="1">
                <a:solidFill>
                  <a:srgbClr val="333333"/>
                </a:solidFill>
                <a:effectLst/>
                <a:latin typeface="-apple-system"/>
              </a:rPr>
              <a:t>Seller’s</a:t>
            </a:r>
            <a:r>
              <a:rPr lang="fi-FI" sz="900" b="0" i="0" dirty="0">
                <a:solidFill>
                  <a:srgbClr val="333333"/>
                </a:solidFill>
                <a:effectLst/>
                <a:latin typeface="-apple-system"/>
              </a:rPr>
              <a:t> Market. </a:t>
            </a:r>
            <a:r>
              <a:rPr lang="fi-FI" sz="900" b="0" i="1" dirty="0">
                <a:solidFill>
                  <a:srgbClr val="333333"/>
                </a:solidFill>
                <a:effectLst/>
                <a:latin typeface="-apple-system"/>
              </a:rPr>
              <a:t>Postdigit </a:t>
            </a:r>
            <a:r>
              <a:rPr lang="fi-FI" sz="900" b="0" i="1" dirty="0" err="1">
                <a:solidFill>
                  <a:srgbClr val="333333"/>
                </a:solidFill>
                <a:effectLst/>
                <a:latin typeface="-apple-system"/>
              </a:rPr>
              <a:t>Sci</a:t>
            </a:r>
            <a:r>
              <a:rPr lang="fi-FI" sz="900" b="0" i="1" dirty="0">
                <a:solidFill>
                  <a:srgbClr val="333333"/>
                </a:solidFill>
                <a:effectLst/>
                <a:latin typeface="-apple-system"/>
              </a:rPr>
              <a:t> </a:t>
            </a:r>
            <a:r>
              <a:rPr lang="fi-FI" sz="900" b="0" i="1" dirty="0" err="1">
                <a:solidFill>
                  <a:srgbClr val="333333"/>
                </a:solidFill>
                <a:effectLst/>
                <a:latin typeface="-apple-system"/>
              </a:rPr>
              <a:t>Educ</a:t>
            </a:r>
            <a:r>
              <a:rPr lang="fi-FI" sz="900" b="0" i="0" dirty="0">
                <a:solidFill>
                  <a:srgbClr val="333333"/>
                </a:solidFill>
                <a:effectLst/>
                <a:latin typeface="-apple-system"/>
              </a:rPr>
              <a:t> </a:t>
            </a:r>
            <a:r>
              <a:rPr lang="fi-FI" sz="900" b="1" i="0" dirty="0">
                <a:solidFill>
                  <a:srgbClr val="333333"/>
                </a:solidFill>
                <a:effectLst/>
                <a:latin typeface="-apple-system"/>
              </a:rPr>
              <a:t>2</a:t>
            </a:r>
            <a:r>
              <a:rPr lang="fi-FI" sz="900" b="0" i="0" dirty="0">
                <a:solidFill>
                  <a:srgbClr val="333333"/>
                </a:solidFill>
                <a:effectLst/>
                <a:latin typeface="-apple-system"/>
              </a:rPr>
              <a:t>, 863–878 (2020). https://doi.org/10.1007/s42438-020-00164-x</a:t>
            </a:r>
            <a:br>
              <a:rPr lang="fi-FI" sz="900" dirty="0"/>
            </a:br>
            <a:endParaRPr lang="fi-FI" sz="900" dirty="0"/>
          </a:p>
        </p:txBody>
      </p:sp>
    </p:spTree>
    <p:extLst>
      <p:ext uri="{BB962C8B-B14F-4D97-AF65-F5344CB8AC3E}">
        <p14:creationId xmlns:p14="http://schemas.microsoft.com/office/powerpoint/2010/main" val="102065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6F9DD9-4486-4211-4C8B-7F594C628000}"/>
              </a:ext>
            </a:extLst>
          </p:cNvPr>
          <p:cNvSpPr>
            <a:spLocks noGrp="1"/>
          </p:cNvSpPr>
          <p:nvPr>
            <p:ph type="title"/>
          </p:nvPr>
        </p:nvSpPr>
        <p:spPr>
          <a:xfrm>
            <a:off x="648929" y="629266"/>
            <a:ext cx="3505495" cy="1622321"/>
          </a:xfrm>
        </p:spPr>
        <p:txBody>
          <a:bodyPr>
            <a:normAutofit fontScale="90000"/>
          </a:bodyPr>
          <a:lstStyle/>
          <a:p>
            <a:r>
              <a:rPr lang="fi-FI" dirty="0"/>
              <a:t>Hybridi on tullut jäädäkseen..</a:t>
            </a:r>
          </a:p>
        </p:txBody>
      </p:sp>
      <p:sp>
        <p:nvSpPr>
          <p:cNvPr id="3" name="Sisällön paikkamerkki 2">
            <a:extLst>
              <a:ext uri="{FF2B5EF4-FFF2-40B4-BE49-F238E27FC236}">
                <a16:creationId xmlns:a16="http://schemas.microsoft.com/office/drawing/2014/main" id="{5F09F129-5533-955E-0D61-3083E7736DE0}"/>
              </a:ext>
            </a:extLst>
          </p:cNvPr>
          <p:cNvSpPr>
            <a:spLocks noGrp="1"/>
          </p:cNvSpPr>
          <p:nvPr>
            <p:ph idx="1"/>
          </p:nvPr>
        </p:nvSpPr>
        <p:spPr>
          <a:xfrm>
            <a:off x="648931" y="2438400"/>
            <a:ext cx="3505494" cy="3785419"/>
          </a:xfrm>
        </p:spPr>
        <p:txBody>
          <a:bodyPr>
            <a:normAutofit/>
          </a:bodyPr>
          <a:lstStyle/>
          <a:p>
            <a:r>
              <a:rPr lang="en-US" sz="1600" b="0" i="0" dirty="0">
                <a:effectLst/>
                <a:latin typeface="Open Sans" panose="020B0606030504020204" pitchFamily="34" charset="0"/>
              </a:rPr>
              <a:t>Singh et. Al </a:t>
            </a:r>
            <a:r>
              <a:rPr lang="en-US" sz="1600" b="0" i="0" dirty="0" err="1">
                <a:effectLst/>
                <a:latin typeface="Open Sans" panose="020B0606030504020204" pitchFamily="34" charset="0"/>
              </a:rPr>
              <a:t>väittävät</a:t>
            </a:r>
            <a:r>
              <a:rPr lang="en-US" sz="1600" b="0" i="0" dirty="0">
                <a:effectLst/>
                <a:latin typeface="Open Sans" panose="020B0606030504020204" pitchFamily="34" charset="0"/>
              </a:rPr>
              <a:t>, </a:t>
            </a:r>
            <a:r>
              <a:rPr lang="en-US" sz="1600" b="0" i="0" dirty="0" err="1">
                <a:effectLst/>
                <a:latin typeface="Open Sans" panose="020B0606030504020204" pitchFamily="34" charset="0"/>
              </a:rPr>
              <a:t>että</a:t>
            </a:r>
            <a:r>
              <a:rPr lang="en-US" sz="1600" b="0" i="0" dirty="0">
                <a:effectLst/>
                <a:latin typeface="Open Sans" panose="020B0606030504020204" pitchFamily="34" charset="0"/>
              </a:rPr>
              <a:t> </a:t>
            </a:r>
            <a:r>
              <a:rPr lang="en-US" sz="1600" b="1" i="0" dirty="0">
                <a:effectLst/>
                <a:latin typeface="Open Sans" panose="020B0606030504020204" pitchFamily="34" charset="0"/>
              </a:rPr>
              <a:t>on </a:t>
            </a:r>
            <a:r>
              <a:rPr lang="en-US" sz="1600" b="1" i="0" dirty="0" err="1">
                <a:effectLst/>
                <a:latin typeface="Open Sans" panose="020B0606030504020204" pitchFamily="34" charset="0"/>
              </a:rPr>
              <a:t>syytä</a:t>
            </a:r>
            <a:r>
              <a:rPr lang="en-US" sz="1600" b="1" i="0" dirty="0">
                <a:effectLst/>
                <a:latin typeface="Open Sans" panose="020B0606030504020204" pitchFamily="34" charset="0"/>
              </a:rPr>
              <a:t> </a:t>
            </a:r>
            <a:r>
              <a:rPr lang="en-US" sz="1600" b="1" i="0" dirty="0" err="1">
                <a:effectLst/>
                <a:latin typeface="Open Sans" panose="020B0606030504020204" pitchFamily="34" charset="0"/>
              </a:rPr>
              <a:t>olettaa</a:t>
            </a:r>
            <a:r>
              <a:rPr lang="en-US" sz="1600" b="1" i="0" dirty="0">
                <a:effectLst/>
                <a:latin typeface="Open Sans" panose="020B0606030504020204" pitchFamily="34" charset="0"/>
              </a:rPr>
              <a:t> </a:t>
            </a:r>
            <a:r>
              <a:rPr lang="en-US" sz="1600" b="1" i="0" dirty="0" err="1">
                <a:effectLst/>
                <a:latin typeface="Open Sans" panose="020B0606030504020204" pitchFamily="34" charset="0"/>
              </a:rPr>
              <a:t>koronan</a:t>
            </a:r>
            <a:r>
              <a:rPr lang="en-US" sz="1600" b="1" i="0" dirty="0">
                <a:effectLst/>
                <a:latin typeface="Open Sans" panose="020B0606030504020204" pitchFamily="34" charset="0"/>
              </a:rPr>
              <a:t> </a:t>
            </a:r>
            <a:r>
              <a:rPr lang="en-US" sz="1600" b="1" i="0" dirty="0" err="1">
                <a:effectLst/>
                <a:latin typeface="Open Sans" panose="020B0606030504020204" pitchFamily="34" charset="0"/>
              </a:rPr>
              <a:t>muuttaneen</a:t>
            </a:r>
            <a:r>
              <a:rPr lang="en-US" sz="1600" b="1" i="0" dirty="0">
                <a:effectLst/>
                <a:latin typeface="Open Sans" panose="020B0606030504020204" pitchFamily="34" charset="0"/>
              </a:rPr>
              <a:t> </a:t>
            </a:r>
            <a:r>
              <a:rPr lang="en-US" sz="1600" b="1" i="0" dirty="0" err="1">
                <a:effectLst/>
                <a:latin typeface="Open Sans" panose="020B0606030504020204" pitchFamily="34" charset="0"/>
              </a:rPr>
              <a:t>pysyvästi</a:t>
            </a:r>
            <a:r>
              <a:rPr lang="en-US" sz="1600" b="1" i="0" dirty="0">
                <a:effectLst/>
                <a:latin typeface="Open Sans" panose="020B0606030504020204" pitchFamily="34" charset="0"/>
              </a:rPr>
              <a:t> </a:t>
            </a:r>
            <a:r>
              <a:rPr lang="en-US" sz="1600" b="1" i="0" dirty="0" err="1">
                <a:effectLst/>
                <a:latin typeface="Open Sans" panose="020B0606030504020204" pitchFamily="34" charset="0"/>
              </a:rPr>
              <a:t>korkeakouluopetusta</a:t>
            </a:r>
            <a:r>
              <a:rPr lang="en-US" sz="1600" b="1" i="0" dirty="0">
                <a:effectLst/>
                <a:latin typeface="Open Sans" panose="020B0606030504020204" pitchFamily="34" charset="0"/>
              </a:rPr>
              <a:t>.</a:t>
            </a:r>
          </a:p>
          <a:p>
            <a:r>
              <a:rPr lang="en-US" sz="1600" b="0" i="0" dirty="0">
                <a:effectLst/>
                <a:latin typeface="Open Sans" panose="020B0606030504020204" pitchFamily="34" charset="0"/>
              </a:rPr>
              <a:t>Monet </a:t>
            </a:r>
            <a:r>
              <a:rPr lang="en-US" sz="1600" b="0" i="0" dirty="0" err="1">
                <a:effectLst/>
                <a:latin typeface="Open Sans" panose="020B0606030504020204" pitchFamily="34" charset="0"/>
              </a:rPr>
              <a:t>korkeakoulut</a:t>
            </a:r>
            <a:r>
              <a:rPr lang="en-US" sz="1600" b="0" i="0" dirty="0">
                <a:effectLst/>
                <a:latin typeface="Open Sans" panose="020B0606030504020204" pitchFamily="34" charset="0"/>
              </a:rPr>
              <a:t> </a:t>
            </a:r>
            <a:r>
              <a:rPr lang="en-US" sz="1600" b="0" i="0" dirty="0" err="1">
                <a:effectLst/>
                <a:latin typeface="Open Sans" panose="020B0606030504020204" pitchFamily="34" charset="0"/>
              </a:rPr>
              <a:t>ovat</a:t>
            </a:r>
            <a:r>
              <a:rPr lang="en-US" sz="1600" b="0" i="0" dirty="0">
                <a:effectLst/>
                <a:latin typeface="Open Sans" panose="020B0606030504020204" pitchFamily="34" charset="0"/>
              </a:rPr>
              <a:t> </a:t>
            </a:r>
            <a:r>
              <a:rPr lang="en-US" sz="1600" b="0" i="0" dirty="0" err="1">
                <a:effectLst/>
                <a:latin typeface="Open Sans" panose="020B0606030504020204" pitchFamily="34" charset="0"/>
              </a:rPr>
              <a:t>ottaneet</a:t>
            </a:r>
            <a:r>
              <a:rPr lang="en-US" sz="1600" b="0" i="0" dirty="0">
                <a:effectLst/>
                <a:latin typeface="Open Sans" panose="020B0606030504020204" pitchFamily="34" charset="0"/>
              </a:rPr>
              <a:t> </a:t>
            </a:r>
            <a:r>
              <a:rPr lang="en-US" sz="1600" b="0" i="0" dirty="0" err="1">
                <a:effectLst/>
                <a:latin typeface="Open Sans" panose="020B0606030504020204" pitchFamily="34" charset="0"/>
              </a:rPr>
              <a:t>pysyvästi</a:t>
            </a:r>
            <a:r>
              <a:rPr lang="en-US" sz="1600" b="0" i="0" dirty="0">
                <a:effectLst/>
                <a:latin typeface="Open Sans" panose="020B0606030504020204" pitchFamily="34" charset="0"/>
              </a:rPr>
              <a:t> </a:t>
            </a:r>
            <a:r>
              <a:rPr lang="en-US" sz="1600" b="0" i="0" dirty="0" err="1">
                <a:effectLst/>
                <a:latin typeface="Open Sans" panose="020B0606030504020204" pitchFamily="34" charset="0"/>
              </a:rPr>
              <a:t>käyttöön</a:t>
            </a:r>
            <a:r>
              <a:rPr lang="en-US" sz="1600" b="0" i="0" dirty="0">
                <a:effectLst/>
                <a:latin typeface="Open Sans" panose="020B0606030504020204" pitchFamily="34" charset="0"/>
              </a:rPr>
              <a:t> </a:t>
            </a:r>
            <a:r>
              <a:rPr lang="en-US" sz="1600" b="0" i="0" dirty="0" err="1">
                <a:effectLst/>
                <a:latin typeface="Open Sans" panose="020B0606030504020204" pitchFamily="34" charset="0"/>
              </a:rPr>
              <a:t>sulautetun</a:t>
            </a:r>
            <a:r>
              <a:rPr lang="en-US" sz="1600" b="0" i="0" dirty="0">
                <a:effectLst/>
                <a:latin typeface="Open Sans" panose="020B0606030504020204" pitchFamily="34" charset="0"/>
              </a:rPr>
              <a:t> tai </a:t>
            </a:r>
            <a:r>
              <a:rPr lang="en-US" sz="1600" b="0" i="0" dirty="0" err="1">
                <a:effectLst/>
                <a:latin typeface="Open Sans" panose="020B0606030504020204" pitchFamily="34" charset="0"/>
              </a:rPr>
              <a:t>hybridiopetuksen</a:t>
            </a:r>
            <a:r>
              <a:rPr lang="en-US" sz="1600" b="0" i="0" dirty="0">
                <a:effectLst/>
                <a:latin typeface="Open Sans" panose="020B0606030504020204" pitchFamily="34" charset="0"/>
              </a:rPr>
              <a:t> </a:t>
            </a:r>
            <a:r>
              <a:rPr lang="en-US" sz="1600" b="0" i="0" dirty="0" err="1">
                <a:effectLst/>
                <a:latin typeface="Open Sans" panose="020B0606030504020204" pitchFamily="34" charset="0"/>
              </a:rPr>
              <a:t>käytänteitä</a:t>
            </a:r>
            <a:r>
              <a:rPr lang="en-US" sz="1600" b="0" i="0" dirty="0">
                <a:effectLst/>
                <a:latin typeface="Open Sans" panose="020B0606030504020204" pitchFamily="34" charset="0"/>
              </a:rPr>
              <a:t> </a:t>
            </a:r>
            <a:r>
              <a:rPr lang="en-US" sz="1600" b="0" i="0" dirty="0" err="1">
                <a:effectLst/>
                <a:latin typeface="Open Sans" panose="020B0606030504020204" pitchFamily="34" charset="0"/>
              </a:rPr>
              <a:t>opetukseensa</a:t>
            </a:r>
            <a:endParaRPr lang="en-US" sz="1600" b="0" i="0" dirty="0">
              <a:effectLst/>
              <a:latin typeface="Open Sans" panose="020B0606030504020204" pitchFamily="34" charset="0"/>
            </a:endParaRPr>
          </a:p>
          <a:p>
            <a:r>
              <a:rPr lang="en-US" sz="1600" b="0" i="0" dirty="0" err="1">
                <a:effectLst/>
                <a:latin typeface="Open Sans" panose="020B0606030504020204" pitchFamily="34" charset="0"/>
              </a:rPr>
              <a:t>Muutokset</a:t>
            </a:r>
            <a:r>
              <a:rPr lang="en-US" sz="1600" b="0" i="0" dirty="0">
                <a:effectLst/>
                <a:latin typeface="Open Sans" panose="020B0606030504020204" pitchFamily="34" charset="0"/>
              </a:rPr>
              <a:t> </a:t>
            </a:r>
            <a:r>
              <a:rPr lang="en-US" sz="1600" b="0" i="0" dirty="0" err="1">
                <a:effectLst/>
                <a:latin typeface="Open Sans" panose="020B0606030504020204" pitchFamily="34" charset="0"/>
              </a:rPr>
              <a:t>hybridiopetusta</a:t>
            </a:r>
            <a:r>
              <a:rPr lang="en-US" sz="1600" b="0" i="0" dirty="0">
                <a:effectLst/>
                <a:latin typeface="Open Sans" panose="020B0606030504020204" pitchFamily="34" charset="0"/>
              </a:rPr>
              <a:t> </a:t>
            </a:r>
            <a:r>
              <a:rPr lang="en-US" sz="1600" b="0" i="0" dirty="0" err="1">
                <a:effectLst/>
                <a:latin typeface="Open Sans" panose="020B0606030504020204" pitchFamily="34" charset="0"/>
              </a:rPr>
              <a:t>kohti</a:t>
            </a:r>
            <a:r>
              <a:rPr lang="en-US" sz="1600" b="0" i="0" dirty="0">
                <a:effectLst/>
                <a:latin typeface="Open Sans" panose="020B0606030504020204" pitchFamily="34" charset="0"/>
              </a:rPr>
              <a:t> </a:t>
            </a:r>
            <a:r>
              <a:rPr lang="en-US" sz="1600" b="0" i="0" dirty="0" err="1">
                <a:effectLst/>
                <a:latin typeface="Open Sans" panose="020B0606030504020204" pitchFamily="34" charset="0"/>
              </a:rPr>
              <a:t>mahdollistavat</a:t>
            </a:r>
            <a:r>
              <a:rPr lang="en-US" sz="1600" b="0" i="0" dirty="0">
                <a:effectLst/>
                <a:latin typeface="Open Sans" panose="020B0606030504020204" pitchFamily="34" charset="0"/>
              </a:rPr>
              <a:t> </a:t>
            </a:r>
            <a:r>
              <a:rPr lang="en-US" sz="1600" dirty="0" err="1">
                <a:latin typeface="Open Sans" panose="020B0606030504020204" pitchFamily="34" charset="0"/>
              </a:rPr>
              <a:t>merkittäviä</a:t>
            </a:r>
            <a:r>
              <a:rPr lang="en-US" sz="1600" dirty="0">
                <a:latin typeface="Open Sans" panose="020B0606030504020204" pitchFamily="34" charset="0"/>
              </a:rPr>
              <a:t> </a:t>
            </a:r>
            <a:r>
              <a:rPr lang="en-US" sz="1600" dirty="0" err="1">
                <a:latin typeface="Open Sans" panose="020B0606030504020204" pitchFamily="34" charset="0"/>
              </a:rPr>
              <a:t>uudistuksia</a:t>
            </a:r>
            <a:r>
              <a:rPr lang="en-US" sz="1600" dirty="0">
                <a:latin typeface="Open Sans" panose="020B0606030504020204" pitchFamily="34" charset="0"/>
              </a:rPr>
              <a:t> </a:t>
            </a:r>
            <a:r>
              <a:rPr lang="en-US" sz="1600" dirty="0" err="1">
                <a:latin typeface="Open Sans" panose="020B0606030504020204" pitchFamily="34" charset="0"/>
              </a:rPr>
              <a:t>tavoissa</a:t>
            </a:r>
            <a:r>
              <a:rPr lang="en-US" sz="1600" dirty="0">
                <a:latin typeface="Open Sans" panose="020B0606030504020204" pitchFamily="34" charset="0"/>
              </a:rPr>
              <a:t> </a:t>
            </a:r>
            <a:r>
              <a:rPr lang="en-US" sz="1600" dirty="0" err="1">
                <a:latin typeface="Open Sans" panose="020B0606030504020204" pitchFamily="34" charset="0"/>
              </a:rPr>
              <a:t>suunnitella</a:t>
            </a:r>
            <a:r>
              <a:rPr lang="en-US" sz="1600" dirty="0">
                <a:latin typeface="Open Sans" panose="020B0606030504020204" pitchFamily="34" charset="0"/>
              </a:rPr>
              <a:t> ja </a:t>
            </a:r>
            <a:r>
              <a:rPr lang="en-US" sz="1600" dirty="0" err="1">
                <a:latin typeface="Open Sans" panose="020B0606030504020204" pitchFamily="34" charset="0"/>
              </a:rPr>
              <a:t>toteuttaa</a:t>
            </a:r>
            <a:r>
              <a:rPr lang="en-US" sz="1600" dirty="0">
                <a:latin typeface="Open Sans" panose="020B0606030504020204" pitchFamily="34" charset="0"/>
              </a:rPr>
              <a:t> </a:t>
            </a:r>
            <a:r>
              <a:rPr lang="en-US" sz="1600" dirty="0" err="1">
                <a:latin typeface="Open Sans" panose="020B0606030504020204" pitchFamily="34" charset="0"/>
              </a:rPr>
              <a:t>opetuksessa</a:t>
            </a:r>
            <a:r>
              <a:rPr lang="en-US" sz="1600" dirty="0">
                <a:latin typeface="Open Sans" panose="020B0606030504020204" pitchFamily="34" charset="0"/>
              </a:rPr>
              <a:t> </a:t>
            </a:r>
            <a:r>
              <a:rPr lang="en-US" sz="1600" dirty="0" err="1">
                <a:latin typeface="Open Sans" panose="020B0606030504020204" pitchFamily="34" charset="0"/>
              </a:rPr>
              <a:t>erityisesesti</a:t>
            </a:r>
            <a:r>
              <a:rPr lang="en-US" sz="1600" dirty="0">
                <a:latin typeface="Open Sans" panose="020B0606030504020204" pitchFamily="34" charset="0"/>
              </a:rPr>
              <a:t> </a:t>
            </a:r>
            <a:r>
              <a:rPr lang="en-US" sz="1600" dirty="0" err="1">
                <a:latin typeface="Open Sans" panose="020B0606030504020204" pitchFamily="34" charset="0"/>
              </a:rPr>
              <a:t>aloilla</a:t>
            </a:r>
            <a:r>
              <a:rPr lang="en-US" sz="1600" dirty="0">
                <a:latin typeface="Open Sans" panose="020B0606030504020204" pitchFamily="34" charset="0"/>
              </a:rPr>
              <a:t>, </a:t>
            </a:r>
            <a:r>
              <a:rPr lang="en-US" sz="1600" dirty="0" err="1">
                <a:latin typeface="Open Sans" panose="020B0606030504020204" pitchFamily="34" charset="0"/>
              </a:rPr>
              <a:t>joisssa</a:t>
            </a:r>
            <a:r>
              <a:rPr lang="en-US" sz="1600" dirty="0">
                <a:latin typeface="Open Sans" panose="020B0606030504020204" pitchFamily="34" charset="0"/>
              </a:rPr>
              <a:t> </a:t>
            </a:r>
            <a:r>
              <a:rPr lang="en-US" sz="1600" dirty="0" err="1">
                <a:latin typeface="Open Sans" panose="020B0606030504020204" pitchFamily="34" charset="0"/>
              </a:rPr>
              <a:t>perinteinen</a:t>
            </a:r>
            <a:r>
              <a:rPr lang="en-US" sz="1600" dirty="0">
                <a:latin typeface="Open Sans" panose="020B0606030504020204" pitchFamily="34" charset="0"/>
              </a:rPr>
              <a:t> </a:t>
            </a:r>
            <a:r>
              <a:rPr lang="en-US" sz="1600" dirty="0" err="1">
                <a:latin typeface="Open Sans" panose="020B0606030504020204" pitchFamily="34" charset="0"/>
              </a:rPr>
              <a:t>etäopetus</a:t>
            </a:r>
            <a:r>
              <a:rPr lang="en-US" sz="1600" dirty="0">
                <a:latin typeface="Open Sans" panose="020B0606030504020204" pitchFamily="34" charset="0"/>
              </a:rPr>
              <a:t> </a:t>
            </a:r>
            <a:r>
              <a:rPr lang="en-US" sz="1600" dirty="0" err="1">
                <a:latin typeface="Open Sans" panose="020B0606030504020204" pitchFamily="34" charset="0"/>
              </a:rPr>
              <a:t>ei</a:t>
            </a:r>
            <a:r>
              <a:rPr lang="en-US" sz="1600" dirty="0">
                <a:latin typeface="Open Sans" panose="020B0606030504020204" pitchFamily="34" charset="0"/>
              </a:rPr>
              <a:t> ole </a:t>
            </a:r>
            <a:r>
              <a:rPr lang="en-US" sz="1600" dirty="0" err="1">
                <a:latin typeface="Open Sans" panose="020B0606030504020204" pitchFamily="34" charset="0"/>
              </a:rPr>
              <a:t>toiminut</a:t>
            </a:r>
            <a:r>
              <a:rPr lang="en-US" sz="1600" dirty="0">
                <a:latin typeface="Open Sans" panose="020B0606030504020204" pitchFamily="34" charset="0"/>
              </a:rPr>
              <a:t> tai </a:t>
            </a:r>
            <a:r>
              <a:rPr lang="en-US" sz="1600" dirty="0" err="1">
                <a:latin typeface="Open Sans" panose="020B0606030504020204" pitchFamily="34" charset="0"/>
              </a:rPr>
              <a:t>ollut</a:t>
            </a:r>
            <a:r>
              <a:rPr lang="en-US" sz="1600" dirty="0">
                <a:latin typeface="Open Sans" panose="020B0606030504020204" pitchFamily="34" charset="0"/>
              </a:rPr>
              <a:t> </a:t>
            </a:r>
            <a:r>
              <a:rPr lang="en-US" sz="1600" dirty="0" err="1">
                <a:latin typeface="Open Sans" panose="020B0606030504020204" pitchFamily="34" charset="0"/>
              </a:rPr>
              <a:t>suosittua</a:t>
            </a:r>
            <a:r>
              <a:rPr lang="en-US" sz="1600" dirty="0">
                <a:latin typeface="Open Sans" panose="020B0606030504020204" pitchFamily="34" charset="0"/>
              </a:rPr>
              <a:t>.</a:t>
            </a:r>
            <a:endParaRPr lang="en-US" sz="1600" b="0" i="0" dirty="0">
              <a:effectLst/>
              <a:latin typeface="Open Sans" panose="020B0606030504020204" pitchFamily="34" charset="0"/>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teksti&#10;&#10;Kuvaus luotu automaattisesti">
            <a:extLst>
              <a:ext uri="{FF2B5EF4-FFF2-40B4-BE49-F238E27FC236}">
                <a16:creationId xmlns:a16="http://schemas.microsoft.com/office/drawing/2014/main" id="{2E392B8E-2439-6E0F-25FC-08F9AC3D5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301" y="807593"/>
            <a:ext cx="4530453" cy="5239568"/>
          </a:xfrm>
          <a:prstGeom prst="rect">
            <a:avLst/>
          </a:prstGeom>
          <a:effectLst/>
        </p:spPr>
      </p:pic>
      <p:sp>
        <p:nvSpPr>
          <p:cNvPr id="7" name="Tekstiruutu 6">
            <a:extLst>
              <a:ext uri="{FF2B5EF4-FFF2-40B4-BE49-F238E27FC236}">
                <a16:creationId xmlns:a16="http://schemas.microsoft.com/office/drawing/2014/main" id="{60B6B5FE-08D8-D902-6940-9579DF8158E6}"/>
              </a:ext>
            </a:extLst>
          </p:cNvPr>
          <p:cNvSpPr txBox="1"/>
          <p:nvPr/>
        </p:nvSpPr>
        <p:spPr>
          <a:xfrm>
            <a:off x="4639056" y="6350169"/>
            <a:ext cx="7476744" cy="5078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a:ln>
                  <a:noFill/>
                </a:ln>
                <a:solidFill>
                  <a:schemeClr val="tx1"/>
                </a:solidFill>
                <a:effectLst/>
                <a:latin typeface="Arial" panose="020B0604020202020204" pitchFamily="34" charset="0"/>
              </a:rPr>
              <a:t>Singh, J., </a:t>
            </a:r>
            <a:r>
              <a:rPr kumimoji="0" lang="fi-FI" altLang="fi-FI" sz="900" b="0" i="0" u="none" strike="noStrike" cap="none" normalizeH="0" baseline="0" dirty="0" err="1">
                <a:ln>
                  <a:noFill/>
                </a:ln>
                <a:solidFill>
                  <a:schemeClr val="tx1"/>
                </a:solidFill>
                <a:effectLst/>
                <a:latin typeface="Arial" panose="020B0604020202020204" pitchFamily="34" charset="0"/>
              </a:rPr>
              <a:t>Steele</a:t>
            </a:r>
            <a:r>
              <a:rPr kumimoji="0" lang="fi-FI" altLang="fi-FI" sz="900" b="0" i="0" u="none" strike="noStrike" cap="none" normalizeH="0" baseline="0" dirty="0">
                <a:ln>
                  <a:noFill/>
                </a:ln>
                <a:solidFill>
                  <a:schemeClr val="tx1"/>
                </a:solidFill>
                <a:effectLst/>
                <a:latin typeface="Arial" panose="020B0604020202020204" pitchFamily="34" charset="0"/>
              </a:rPr>
              <a:t>, K., &amp; Singh, L. (2021). </a:t>
            </a:r>
            <a:r>
              <a:rPr kumimoji="0" lang="fi-FI" altLang="fi-FI" sz="900" b="0" i="0" u="none" strike="noStrike" cap="none" normalizeH="0" baseline="0" dirty="0" err="1">
                <a:ln>
                  <a:noFill/>
                </a:ln>
                <a:solidFill>
                  <a:schemeClr val="tx1"/>
                </a:solidFill>
                <a:effectLst/>
                <a:latin typeface="Arial" panose="020B0604020202020204" pitchFamily="34" charset="0"/>
              </a:rPr>
              <a:t>Combining</a:t>
            </a:r>
            <a:r>
              <a:rPr kumimoji="0" lang="fi-FI" altLang="fi-FI" sz="900" b="0" i="0" u="none" strike="noStrike" cap="none" normalizeH="0" baseline="0" dirty="0">
                <a:ln>
                  <a:noFill/>
                </a:ln>
                <a:solidFill>
                  <a:schemeClr val="tx1"/>
                </a:solidFill>
                <a:effectLst/>
                <a:latin typeface="Arial" panose="020B0604020202020204" pitchFamily="34" charset="0"/>
              </a:rPr>
              <a:t> </a:t>
            </a:r>
            <a:r>
              <a:rPr kumimoji="0" lang="fi-FI" altLang="fi-FI" sz="900" b="0" i="0" u="none" strike="noStrike" cap="none" normalizeH="0" baseline="0" dirty="0" err="1">
                <a:ln>
                  <a:noFill/>
                </a:ln>
                <a:solidFill>
                  <a:schemeClr val="tx1"/>
                </a:solidFill>
                <a:effectLst/>
                <a:latin typeface="Arial" panose="020B0604020202020204" pitchFamily="34" charset="0"/>
              </a:rPr>
              <a:t>the</a:t>
            </a:r>
            <a:r>
              <a:rPr kumimoji="0" lang="fi-FI" altLang="fi-FI" sz="900" b="0" i="0" u="none" strike="noStrike" cap="none" normalizeH="0" baseline="0" dirty="0">
                <a:ln>
                  <a:noFill/>
                </a:ln>
                <a:solidFill>
                  <a:schemeClr val="tx1"/>
                </a:solidFill>
                <a:effectLst/>
                <a:latin typeface="Arial" panose="020B0604020202020204" pitchFamily="34" charset="0"/>
              </a:rPr>
              <a:t> Best of Online and </a:t>
            </a:r>
            <a:r>
              <a:rPr kumimoji="0" lang="fi-FI" altLang="fi-FI" sz="900" b="0" i="0" u="none" strike="noStrike" cap="none" normalizeH="0" baseline="0" dirty="0" err="1">
                <a:ln>
                  <a:noFill/>
                </a:ln>
                <a:solidFill>
                  <a:schemeClr val="tx1"/>
                </a:solidFill>
                <a:effectLst/>
                <a:latin typeface="Arial" panose="020B0604020202020204" pitchFamily="34" charset="0"/>
              </a:rPr>
              <a:t>Face</a:t>
            </a:r>
            <a:r>
              <a:rPr kumimoji="0" lang="fi-FI" altLang="fi-FI" sz="900" b="0" i="0" u="none" strike="noStrike" cap="none" normalizeH="0" baseline="0" dirty="0">
                <a:ln>
                  <a:noFill/>
                </a:ln>
                <a:solidFill>
                  <a:schemeClr val="tx1"/>
                </a:solidFill>
                <a:effectLst/>
                <a:latin typeface="Arial" panose="020B0604020202020204" pitchFamily="34" charset="0"/>
              </a:rPr>
              <a:t>-to-</a:t>
            </a:r>
            <a:r>
              <a:rPr kumimoji="0" lang="fi-FI" altLang="fi-FI" sz="900" b="0" i="0" u="none" strike="noStrike" cap="none" normalizeH="0" baseline="0" dirty="0" err="1">
                <a:ln>
                  <a:noFill/>
                </a:ln>
                <a:solidFill>
                  <a:schemeClr val="tx1"/>
                </a:solidFill>
                <a:effectLst/>
                <a:latin typeface="Arial" panose="020B0604020202020204" pitchFamily="34" charset="0"/>
              </a:rPr>
              <a:t>Face</a:t>
            </a:r>
            <a:r>
              <a:rPr kumimoji="0" lang="fi-FI" altLang="fi-FI" sz="900" b="0" i="0" u="none" strike="noStrike" cap="none" normalizeH="0" baseline="0" dirty="0">
                <a:ln>
                  <a:noFill/>
                </a:ln>
                <a:solidFill>
                  <a:schemeClr val="tx1"/>
                </a:solidFill>
                <a:effectLst/>
                <a:latin typeface="Arial" panose="020B0604020202020204" pitchFamily="34" charset="0"/>
              </a:rPr>
              <a:t> Learning: </a:t>
            </a:r>
            <a:r>
              <a:rPr kumimoji="0" lang="fi-FI" altLang="fi-FI" sz="900" b="0" i="0" u="none" strike="noStrike" cap="none" normalizeH="0" baseline="0" dirty="0" err="1">
                <a:ln>
                  <a:noFill/>
                </a:ln>
                <a:solidFill>
                  <a:schemeClr val="tx1"/>
                </a:solidFill>
                <a:effectLst/>
                <a:latin typeface="Arial" panose="020B0604020202020204" pitchFamily="34" charset="0"/>
              </a:rPr>
              <a:t>Hybrid</a:t>
            </a:r>
            <a:r>
              <a:rPr kumimoji="0" lang="fi-FI" altLang="fi-FI" sz="900" b="0" i="0" u="none" strike="noStrike" cap="none" normalizeH="0" baseline="0" dirty="0">
                <a:ln>
                  <a:noFill/>
                </a:ln>
                <a:solidFill>
                  <a:schemeClr val="tx1"/>
                </a:solidFill>
                <a:effectLst/>
                <a:latin typeface="Arial" panose="020B0604020202020204" pitchFamily="34" charset="0"/>
              </a:rPr>
              <a:t> and </a:t>
            </a:r>
            <a:r>
              <a:rPr kumimoji="0" lang="fi-FI" altLang="fi-FI" sz="900" b="0" i="0" u="none" strike="noStrike" cap="none" normalizeH="0" baseline="0" dirty="0" err="1">
                <a:ln>
                  <a:noFill/>
                </a:ln>
                <a:solidFill>
                  <a:schemeClr val="tx1"/>
                </a:solidFill>
                <a:effectLst/>
                <a:latin typeface="Arial" panose="020B0604020202020204" pitchFamily="34" charset="0"/>
              </a:rPr>
              <a:t>Blended</a:t>
            </a:r>
            <a:r>
              <a:rPr kumimoji="0" lang="fi-FI" altLang="fi-FI" sz="900" b="0" i="0" u="none" strike="noStrike" cap="none" normalizeH="0" baseline="0" dirty="0">
                <a:ln>
                  <a:noFill/>
                </a:ln>
                <a:solidFill>
                  <a:schemeClr val="tx1"/>
                </a:solidFill>
                <a:effectLst/>
                <a:latin typeface="Arial" panose="020B0604020202020204" pitchFamily="34" charset="0"/>
              </a:rPr>
              <a:t> Learning </a:t>
            </a:r>
            <a:r>
              <a:rPr kumimoji="0" lang="fi-FI" altLang="fi-FI" sz="900" b="0" i="0" u="none" strike="noStrike" cap="none" normalizeH="0" baseline="0" dirty="0" err="1">
                <a:ln>
                  <a:noFill/>
                </a:ln>
                <a:solidFill>
                  <a:schemeClr val="tx1"/>
                </a:solidFill>
                <a:effectLst/>
                <a:latin typeface="Arial" panose="020B0604020202020204" pitchFamily="34" charset="0"/>
              </a:rPr>
              <a:t>Approach</a:t>
            </a:r>
            <a:r>
              <a:rPr kumimoji="0" lang="fi-FI" altLang="fi-FI" sz="900" b="0" i="0" u="none" strike="noStrike" cap="none" normalizeH="0" baseline="0" dirty="0">
                <a:ln>
                  <a:noFill/>
                </a:ln>
                <a:solidFill>
                  <a:schemeClr val="tx1"/>
                </a:solidFill>
                <a:effectLst/>
                <a:latin typeface="Arial" panose="020B0604020202020204" pitchFamily="34" charset="0"/>
              </a:rPr>
              <a:t> for COVID-19, Post </a:t>
            </a:r>
            <a:r>
              <a:rPr kumimoji="0" lang="fi-FI" altLang="fi-FI" sz="900" b="0" i="0" u="none" strike="noStrike" cap="none" normalizeH="0" baseline="0" dirty="0" err="1">
                <a:ln>
                  <a:noFill/>
                </a:ln>
                <a:solidFill>
                  <a:schemeClr val="tx1"/>
                </a:solidFill>
                <a:effectLst/>
                <a:latin typeface="Arial" panose="020B0604020202020204" pitchFamily="34" charset="0"/>
              </a:rPr>
              <a:t>Vaccine</a:t>
            </a:r>
            <a:r>
              <a:rPr kumimoji="0" lang="fi-FI" altLang="fi-FI" sz="900" b="0" i="0" u="none" strike="noStrike" cap="none" normalizeH="0" baseline="0" dirty="0">
                <a:ln>
                  <a:noFill/>
                </a:ln>
                <a:solidFill>
                  <a:schemeClr val="tx1"/>
                </a:solidFill>
                <a:effectLst/>
                <a:latin typeface="Arial" panose="020B0604020202020204" pitchFamily="34" charset="0"/>
              </a:rPr>
              <a:t>, &amp; Post-</a:t>
            </a:r>
            <a:r>
              <a:rPr kumimoji="0" lang="fi-FI" altLang="fi-FI" sz="900" b="0" i="0" u="none" strike="noStrike" cap="none" normalizeH="0" baseline="0" dirty="0" err="1">
                <a:ln>
                  <a:noFill/>
                </a:ln>
                <a:solidFill>
                  <a:schemeClr val="tx1"/>
                </a:solidFill>
                <a:effectLst/>
                <a:latin typeface="Arial" panose="020B0604020202020204" pitchFamily="34" charset="0"/>
              </a:rPr>
              <a:t>Pandemic</a:t>
            </a:r>
            <a:r>
              <a:rPr kumimoji="0" lang="fi-FI" altLang="fi-FI" sz="900" b="0" i="0" u="none" strike="noStrike" cap="none" normalizeH="0" baseline="0" dirty="0">
                <a:ln>
                  <a:noFill/>
                </a:ln>
                <a:solidFill>
                  <a:schemeClr val="tx1"/>
                </a:solidFill>
                <a:effectLst/>
                <a:latin typeface="Arial" panose="020B0604020202020204" pitchFamily="34" charset="0"/>
              </a:rPr>
              <a:t> </a:t>
            </a:r>
            <a:r>
              <a:rPr kumimoji="0" lang="fi-FI" altLang="fi-FI" sz="900" b="0" i="0" u="none" strike="noStrike" cap="none" normalizeH="0" baseline="0" dirty="0" err="1">
                <a:ln>
                  <a:noFill/>
                </a:ln>
                <a:solidFill>
                  <a:schemeClr val="tx1"/>
                </a:solidFill>
                <a:effectLst/>
                <a:latin typeface="Arial" panose="020B0604020202020204" pitchFamily="34" charset="0"/>
              </a:rPr>
              <a:t>World.</a:t>
            </a:r>
            <a:r>
              <a:rPr kumimoji="0" lang="fi-FI" altLang="fi-FI" sz="900" b="0" i="1" u="none" strike="noStrike" cap="none" normalizeH="0" baseline="0" dirty="0" err="1">
                <a:ln>
                  <a:noFill/>
                </a:ln>
                <a:solidFill>
                  <a:schemeClr val="tx1"/>
                </a:solidFill>
                <a:effectLst/>
                <a:latin typeface="Arial" panose="020B0604020202020204" pitchFamily="34" charset="0"/>
              </a:rPr>
              <a:t>Journal</a:t>
            </a:r>
            <a:r>
              <a:rPr kumimoji="0" lang="fi-FI" altLang="fi-FI" sz="900" b="0" i="1" u="none" strike="noStrike" cap="none" normalizeH="0" baseline="0" dirty="0">
                <a:ln>
                  <a:noFill/>
                </a:ln>
                <a:solidFill>
                  <a:schemeClr val="tx1"/>
                </a:solidFill>
                <a:effectLst/>
                <a:latin typeface="Arial" panose="020B0604020202020204" pitchFamily="34" charset="0"/>
              </a:rPr>
              <a:t> of </a:t>
            </a:r>
            <a:r>
              <a:rPr kumimoji="0" lang="fi-FI" altLang="fi-FI" sz="900" b="0" i="1" u="none" strike="noStrike" cap="none" normalizeH="0" baseline="0" dirty="0" err="1">
                <a:ln>
                  <a:noFill/>
                </a:ln>
                <a:solidFill>
                  <a:schemeClr val="tx1"/>
                </a:solidFill>
                <a:effectLst/>
                <a:latin typeface="Arial" panose="020B0604020202020204" pitchFamily="34" charset="0"/>
              </a:rPr>
              <a:t>Educational</a:t>
            </a:r>
            <a:r>
              <a:rPr kumimoji="0" lang="fi-FI" altLang="fi-FI" sz="900" b="0" i="1" u="none" strike="noStrike" cap="none" normalizeH="0" baseline="0" dirty="0">
                <a:ln>
                  <a:noFill/>
                </a:ln>
                <a:solidFill>
                  <a:schemeClr val="tx1"/>
                </a:solidFill>
                <a:effectLst/>
                <a:latin typeface="Arial" panose="020B0604020202020204" pitchFamily="34" charset="0"/>
              </a:rPr>
              <a:t> Technology Systems</a:t>
            </a:r>
            <a:r>
              <a:rPr kumimoji="0" lang="fi-FI" altLang="fi-FI" sz="900" b="0" i="0" u="none" strike="noStrike" cap="none" normalizeH="0" baseline="0" dirty="0">
                <a:ln>
                  <a:noFill/>
                </a:ln>
                <a:solidFill>
                  <a:schemeClr val="tx1"/>
                </a:solidFill>
                <a:effectLst/>
                <a:latin typeface="Arial" panose="020B0604020202020204" pitchFamily="34" charset="0"/>
              </a:rPr>
              <a:t>, </a:t>
            </a:r>
            <a:r>
              <a:rPr kumimoji="0" lang="fi-FI" altLang="fi-FI" sz="900" b="0" i="1" u="none" strike="noStrike" cap="none" normalizeH="0" baseline="0" dirty="0">
                <a:ln>
                  <a:noFill/>
                </a:ln>
                <a:solidFill>
                  <a:schemeClr val="tx1"/>
                </a:solidFill>
                <a:effectLst/>
                <a:latin typeface="Arial" panose="020B0604020202020204" pitchFamily="34" charset="0"/>
              </a:rPr>
              <a:t>50</a:t>
            </a:r>
            <a:r>
              <a:rPr kumimoji="0" lang="fi-FI" altLang="fi-FI" sz="900" b="0" i="0" u="none" strike="noStrike" cap="none" normalizeH="0" baseline="0" dirty="0">
                <a:ln>
                  <a:noFill/>
                </a:ln>
                <a:solidFill>
                  <a:schemeClr val="tx1"/>
                </a:solidFill>
                <a:effectLst/>
                <a:latin typeface="Arial" panose="020B0604020202020204" pitchFamily="34" charset="0"/>
              </a:rPr>
              <a:t>(2), 140–171. </a:t>
            </a:r>
            <a:r>
              <a:rPr kumimoji="0" lang="fi-FI" altLang="fi-FI" sz="900" b="0" i="0" u="sng" strike="noStrike" cap="none" normalizeH="0" baseline="0" dirty="0">
                <a:ln>
                  <a:noFill/>
                </a:ln>
                <a:solidFill>
                  <a:srgbClr val="006ACC"/>
                </a:solidFill>
                <a:effectLst/>
                <a:latin typeface="Arial" panose="020B0604020202020204" pitchFamily="34" charset="0"/>
                <a:hlinkClick r:id="rId3"/>
              </a:rPr>
              <a:t>https://doi.org/10.1177/00472395211047865</a:t>
            </a:r>
            <a:endParaRPr kumimoji="0" lang="fi-FI" altLang="fi-FI"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866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E27239-6F1D-46BC-A5B0-1568D7A7DB98}"/>
              </a:ext>
            </a:extLst>
          </p:cNvPr>
          <p:cNvPicPr>
            <a:picLocks noChangeAspect="1"/>
          </p:cNvPicPr>
          <p:nvPr/>
        </p:nvPicPr>
        <p:blipFill>
          <a:blip r:embed="rId2"/>
          <a:stretch>
            <a:fillRect/>
          </a:stretch>
        </p:blipFill>
        <p:spPr>
          <a:xfrm>
            <a:off x="6423922" y="404523"/>
            <a:ext cx="5411192" cy="5196177"/>
          </a:xfrm>
          <a:prstGeom prst="rect">
            <a:avLst/>
          </a:prstGeom>
        </p:spPr>
      </p:pic>
      <p:sp>
        <p:nvSpPr>
          <p:cNvPr id="7" name="TextBox 6">
            <a:extLst>
              <a:ext uri="{FF2B5EF4-FFF2-40B4-BE49-F238E27FC236}">
                <a16:creationId xmlns:a16="http://schemas.microsoft.com/office/drawing/2014/main" id="{160422DB-53DE-4B54-8E5D-5CE48E7DF73B}"/>
              </a:ext>
            </a:extLst>
          </p:cNvPr>
          <p:cNvSpPr txBox="1"/>
          <p:nvPr/>
        </p:nvSpPr>
        <p:spPr>
          <a:xfrm>
            <a:off x="262502" y="148169"/>
            <a:ext cx="4972050" cy="646331"/>
          </a:xfrm>
          <a:prstGeom prst="rect">
            <a:avLst/>
          </a:prstGeom>
          <a:noFill/>
        </p:spPr>
        <p:txBody>
          <a:bodyPr wrap="square" rtlCol="0">
            <a:spAutoFit/>
          </a:bodyPr>
          <a:lstStyle/>
          <a:p>
            <a:r>
              <a:rPr lang="fi-FI" sz="3600" dirty="0"/>
              <a:t>Kyseessä ei ole uusi ilmiö. </a:t>
            </a:r>
          </a:p>
        </p:txBody>
      </p:sp>
      <p:sp>
        <p:nvSpPr>
          <p:cNvPr id="9" name="TextBox 8">
            <a:extLst>
              <a:ext uri="{FF2B5EF4-FFF2-40B4-BE49-F238E27FC236}">
                <a16:creationId xmlns:a16="http://schemas.microsoft.com/office/drawing/2014/main" id="{349C8A52-FD30-438E-AA6D-808F298DF8EC}"/>
              </a:ext>
            </a:extLst>
          </p:cNvPr>
          <p:cNvSpPr txBox="1"/>
          <p:nvPr/>
        </p:nvSpPr>
        <p:spPr>
          <a:xfrm>
            <a:off x="9334500" y="5693628"/>
            <a:ext cx="2661153" cy="830997"/>
          </a:xfrm>
          <a:prstGeom prst="rect">
            <a:avLst/>
          </a:prstGeom>
          <a:noFill/>
        </p:spPr>
        <p:txBody>
          <a:bodyPr wrap="square">
            <a:spAutoFit/>
          </a:bodyPr>
          <a:lstStyle/>
          <a:p>
            <a:r>
              <a:rPr lang="en-US" sz="1200" b="0" i="0" dirty="0">
                <a:solidFill>
                  <a:srgbClr val="202122"/>
                </a:solidFill>
                <a:effectLst/>
                <a:latin typeface="Arial" panose="020B0604020202020204" pitchFamily="34" charset="0"/>
              </a:rPr>
              <a:t>Martyn, Margie (2003). "The hybrid online model: Good practice". </a:t>
            </a:r>
            <a:r>
              <a:rPr lang="en-US" sz="1200" b="0" i="1" dirty="0">
                <a:solidFill>
                  <a:srgbClr val="202122"/>
                </a:solidFill>
                <a:effectLst/>
                <a:latin typeface="Arial" panose="020B0604020202020204" pitchFamily="34" charset="0"/>
              </a:rPr>
              <a:t>Educause Quarterly</a:t>
            </a:r>
            <a:r>
              <a:rPr lang="en-US" sz="1200" b="0" i="0" dirty="0">
                <a:solidFill>
                  <a:srgbClr val="202122"/>
                </a:solidFill>
                <a:effectLst/>
                <a:latin typeface="Arial" panose="020B0604020202020204" pitchFamily="34" charset="0"/>
              </a:rPr>
              <a:t>: 18–23.</a:t>
            </a:r>
            <a:endParaRPr lang="fi-FI" sz="1200" dirty="0"/>
          </a:p>
        </p:txBody>
      </p:sp>
      <p:sp>
        <p:nvSpPr>
          <p:cNvPr id="11" name="TextBox 10">
            <a:extLst>
              <a:ext uri="{FF2B5EF4-FFF2-40B4-BE49-F238E27FC236}">
                <a16:creationId xmlns:a16="http://schemas.microsoft.com/office/drawing/2014/main" id="{A8929A93-A4F0-4D21-B599-A448B519E8D5}"/>
              </a:ext>
            </a:extLst>
          </p:cNvPr>
          <p:cNvSpPr txBox="1"/>
          <p:nvPr/>
        </p:nvSpPr>
        <p:spPr>
          <a:xfrm>
            <a:off x="262502" y="794501"/>
            <a:ext cx="7376548" cy="1477328"/>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fi-FI" sz="1800" dirty="0"/>
              <a:t>Sulautuva oppiminen (</a:t>
            </a:r>
            <a:r>
              <a:rPr lang="fi-FI" sz="1800" dirty="0" err="1"/>
              <a:t>blended</a:t>
            </a:r>
            <a:r>
              <a:rPr lang="fi-FI" sz="1800" dirty="0"/>
              <a:t> </a:t>
            </a:r>
            <a:r>
              <a:rPr lang="fi-FI" sz="1800" dirty="0" err="1"/>
              <a:t>learning</a:t>
            </a:r>
            <a:r>
              <a:rPr lang="fi-FI" sz="1800" dirty="0"/>
              <a:t>) on yleisesti tunnettu myös nimellä </a:t>
            </a:r>
            <a:r>
              <a:rPr lang="fi-FI" sz="1800" dirty="0" err="1"/>
              <a:t>hybrid</a:t>
            </a:r>
            <a:r>
              <a:rPr lang="fi-FI" sz="1800" dirty="0"/>
              <a:t> </a:t>
            </a:r>
            <a:r>
              <a:rPr lang="fi-FI" sz="1800" dirty="0" err="1"/>
              <a:t>learning</a:t>
            </a:r>
            <a:endParaRPr lang="fi-FI" sz="1800" dirty="0"/>
          </a:p>
          <a:p>
            <a:endParaRPr lang="fi-FI" dirty="0"/>
          </a:p>
          <a:p>
            <a:r>
              <a:rPr lang="fi-FI" dirty="0"/>
              <a:t>Nykymuotoista hybridiopetusta EI SAA sekoittaa kuitenkaan sulautuvan (</a:t>
            </a:r>
            <a:r>
              <a:rPr lang="fi-FI" dirty="0" err="1"/>
              <a:t>blended</a:t>
            </a:r>
            <a:r>
              <a:rPr lang="fi-FI" dirty="0"/>
              <a:t>) oppimisen kanssa! (Singh, </a:t>
            </a:r>
            <a:r>
              <a:rPr lang="fi-FI" dirty="0" err="1"/>
              <a:t>Steele</a:t>
            </a:r>
            <a:r>
              <a:rPr lang="fi-FI" dirty="0"/>
              <a:t> &amp; Singh, 2021)</a:t>
            </a:r>
          </a:p>
        </p:txBody>
      </p:sp>
      <p:pic>
        <p:nvPicPr>
          <p:cNvPr id="15" name="Picture 14">
            <a:extLst>
              <a:ext uri="{FF2B5EF4-FFF2-40B4-BE49-F238E27FC236}">
                <a16:creationId xmlns:a16="http://schemas.microsoft.com/office/drawing/2014/main" id="{EE202881-D1B0-4FAA-BA36-F8C9E0527D12}"/>
              </a:ext>
            </a:extLst>
          </p:cNvPr>
          <p:cNvPicPr>
            <a:picLocks noChangeAspect="1"/>
          </p:cNvPicPr>
          <p:nvPr/>
        </p:nvPicPr>
        <p:blipFill>
          <a:blip r:embed="rId3"/>
          <a:stretch>
            <a:fillRect/>
          </a:stretch>
        </p:blipFill>
        <p:spPr>
          <a:xfrm>
            <a:off x="196348" y="2373505"/>
            <a:ext cx="3032628" cy="4128818"/>
          </a:xfrm>
          <a:prstGeom prst="rect">
            <a:avLst/>
          </a:prstGeom>
        </p:spPr>
      </p:pic>
      <p:sp>
        <p:nvSpPr>
          <p:cNvPr id="17" name="TextBox 16">
            <a:extLst>
              <a:ext uri="{FF2B5EF4-FFF2-40B4-BE49-F238E27FC236}">
                <a16:creationId xmlns:a16="http://schemas.microsoft.com/office/drawing/2014/main" id="{D32C1F12-7828-4A8C-8550-22DF3B7A4EAF}"/>
              </a:ext>
            </a:extLst>
          </p:cNvPr>
          <p:cNvSpPr txBox="1"/>
          <p:nvPr/>
        </p:nvSpPr>
        <p:spPr>
          <a:xfrm>
            <a:off x="0" y="6581001"/>
            <a:ext cx="4996684"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Weller, M. (2020). </a:t>
            </a:r>
            <a:r>
              <a:rPr lang="en-US" sz="1200" b="0" i="1" dirty="0">
                <a:solidFill>
                  <a:srgbClr val="222222"/>
                </a:solidFill>
                <a:effectLst/>
                <a:latin typeface="Arial" panose="020B0604020202020204" pitchFamily="34" charset="0"/>
              </a:rPr>
              <a:t>25 years of ed tech</a:t>
            </a:r>
            <a:r>
              <a:rPr lang="en-US" sz="1200" b="0" i="0" dirty="0">
                <a:solidFill>
                  <a:srgbClr val="222222"/>
                </a:solidFill>
                <a:effectLst/>
                <a:latin typeface="Arial" panose="020B0604020202020204" pitchFamily="34" charset="0"/>
              </a:rPr>
              <a:t>. Athabasca University Press.</a:t>
            </a:r>
            <a:endParaRPr lang="fi-FI" sz="1200" dirty="0"/>
          </a:p>
        </p:txBody>
      </p:sp>
      <p:cxnSp>
        <p:nvCxnSpPr>
          <p:cNvPr id="19" name="Straight Connector 18">
            <a:extLst>
              <a:ext uri="{FF2B5EF4-FFF2-40B4-BE49-F238E27FC236}">
                <a16:creationId xmlns:a16="http://schemas.microsoft.com/office/drawing/2014/main" id="{E52AC19B-B926-452C-9ABD-A7F72F41FF5C}"/>
              </a:ext>
            </a:extLst>
          </p:cNvPr>
          <p:cNvCxnSpPr>
            <a:cxnSpLocks/>
          </p:cNvCxnSpPr>
          <p:nvPr/>
        </p:nvCxnSpPr>
        <p:spPr>
          <a:xfrm>
            <a:off x="312226" y="3827145"/>
            <a:ext cx="48726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ECC45E3-F653-4DBB-9B3A-604496B7FEB5}"/>
              </a:ext>
            </a:extLst>
          </p:cNvPr>
          <p:cNvSpPr txBox="1"/>
          <p:nvPr/>
        </p:nvSpPr>
        <p:spPr>
          <a:xfrm>
            <a:off x="3414411" y="3567542"/>
            <a:ext cx="2047355" cy="261610"/>
          </a:xfrm>
          <a:prstGeom prst="rect">
            <a:avLst/>
          </a:prstGeom>
          <a:noFill/>
        </p:spPr>
        <p:txBody>
          <a:bodyPr wrap="none" rtlCol="0">
            <a:spAutoFit/>
          </a:bodyPr>
          <a:lstStyle/>
          <a:p>
            <a:r>
              <a:rPr lang="fi-FI" sz="1100" dirty="0" err="1">
                <a:solidFill>
                  <a:srgbClr val="FF0000"/>
                </a:solidFill>
              </a:rPr>
              <a:t>Blended</a:t>
            </a:r>
            <a:r>
              <a:rPr lang="fi-FI" sz="1100" dirty="0">
                <a:solidFill>
                  <a:srgbClr val="FF0000"/>
                </a:solidFill>
              </a:rPr>
              <a:t> </a:t>
            </a:r>
            <a:r>
              <a:rPr lang="fi-FI" sz="1100" dirty="0" err="1">
                <a:solidFill>
                  <a:srgbClr val="FF0000"/>
                </a:solidFill>
              </a:rPr>
              <a:t>learning</a:t>
            </a:r>
            <a:r>
              <a:rPr lang="fi-FI" sz="1100" dirty="0">
                <a:solidFill>
                  <a:srgbClr val="FF0000"/>
                </a:solidFill>
              </a:rPr>
              <a:t> (</a:t>
            </a:r>
            <a:r>
              <a:rPr lang="fi-FI" sz="1100" dirty="0" err="1">
                <a:solidFill>
                  <a:srgbClr val="FF0000"/>
                </a:solidFill>
              </a:rPr>
              <a:t>Driscoll</a:t>
            </a:r>
            <a:r>
              <a:rPr lang="fi-FI" sz="1100" dirty="0">
                <a:solidFill>
                  <a:srgbClr val="FF0000"/>
                </a:solidFill>
              </a:rPr>
              <a:t>, 2002)</a:t>
            </a:r>
          </a:p>
        </p:txBody>
      </p:sp>
      <p:sp>
        <p:nvSpPr>
          <p:cNvPr id="4" name="Rectangle 1">
            <a:extLst>
              <a:ext uri="{FF2B5EF4-FFF2-40B4-BE49-F238E27FC236}">
                <a16:creationId xmlns:a16="http://schemas.microsoft.com/office/drawing/2014/main" id="{9BA0B9D4-E1B9-D278-84F2-63D79F1E3D4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b="0" i="0" u="none" strike="noStrike" cap="none" normalizeH="0" baseline="0" dirty="0">
                <a:ln>
                  <a:noFill/>
                </a:ln>
                <a:solidFill>
                  <a:schemeClr val="tx1"/>
                </a:solidFill>
                <a:effectLst/>
                <a:latin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65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alea tausta">
  <a:themeElements>
    <a:clrScheme name="Vaalea tausta">
      <a:dk1>
        <a:srgbClr val="000000"/>
      </a:dk1>
      <a:lt1>
        <a:srgbClr val="FFFFFF"/>
      </a:lt1>
      <a:dk2>
        <a:srgbClr val="23408F"/>
      </a:dk2>
      <a:lt2>
        <a:srgbClr val="BCBDC0"/>
      </a:lt2>
      <a:accent1>
        <a:srgbClr val="23408F"/>
      </a:accent1>
      <a:accent2>
        <a:srgbClr val="67686A"/>
      </a:accent2>
      <a:accent3>
        <a:srgbClr val="662D91"/>
      </a:accent3>
      <a:accent4>
        <a:srgbClr val="00AEEF"/>
      </a:accent4>
      <a:accent5>
        <a:srgbClr val="EB008C"/>
      </a:accent5>
      <a:accent6>
        <a:srgbClr val="39B54A"/>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_Esityspohja_FIN_2020_HD.pptx" id="{7D3A8C00-3502-9C4F-94D0-A93DC6CD7A91}" vid="{A722A3CB-5527-0047-AC17-21C6DECD969F}"/>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Students xmlns="3387ee22-30b9-4a16-b825-5518a08f0827" xsi:nil="true"/>
    <Distribution_Groups xmlns="3387ee22-30b9-4a16-b825-5518a08f0827" xsi:nil="true"/>
    <Math_Settings xmlns="3387ee22-30b9-4a16-b825-5518a08f0827" xsi:nil="true"/>
    <Invited_Members xmlns="3387ee22-30b9-4a16-b825-5518a08f0827" xsi:nil="true"/>
    <FolderType xmlns="3387ee22-30b9-4a16-b825-5518a08f0827" xsi:nil="true"/>
    <Teachers xmlns="3387ee22-30b9-4a16-b825-5518a08f0827">
      <UserInfo>
        <DisplayName/>
        <AccountId xsi:nil="true"/>
        <AccountType/>
      </UserInfo>
    </Teachers>
    <Student_Groups xmlns="3387ee22-30b9-4a16-b825-5518a08f0827">
      <UserInfo>
        <DisplayName/>
        <AccountId xsi:nil="true"/>
        <AccountType/>
      </UserInfo>
    </Student_Groups>
    <Leaders xmlns="3387ee22-30b9-4a16-b825-5518a08f0827">
      <UserInfo>
        <DisplayName/>
        <AccountId xsi:nil="true"/>
        <AccountType/>
      </UserInfo>
    </Leaders>
    <Self_Registration_Enabled xmlns="3387ee22-30b9-4a16-b825-5518a08f0827" xsi:nil="true"/>
    <Students xmlns="3387ee22-30b9-4a16-b825-5518a08f0827">
      <UserInfo>
        <DisplayName/>
        <AccountId xsi:nil="true"/>
        <AccountType/>
      </UserInfo>
    </Students>
    <CultureName xmlns="3387ee22-30b9-4a16-b825-5518a08f0827" xsi:nil="true"/>
    <Self_Registration_Enabled0 xmlns="3387ee22-30b9-4a16-b825-5518a08f0827" xsi:nil="true"/>
    <Is_Collaboration_Space_Locked xmlns="3387ee22-30b9-4a16-b825-5518a08f0827" xsi:nil="true"/>
    <IsNotebookLocked xmlns="3387ee22-30b9-4a16-b825-5518a08f0827" xsi:nil="true"/>
    <LMS_Mappings xmlns="3387ee22-30b9-4a16-b825-5518a08f0827" xsi:nil="true"/>
    <Owner xmlns="3387ee22-30b9-4a16-b825-5518a08f0827">
      <UserInfo>
        <DisplayName/>
        <AccountId xsi:nil="true"/>
        <AccountType/>
      </UserInfo>
    </Owner>
    <Members xmlns="3387ee22-30b9-4a16-b825-5518a08f0827">
      <UserInfo>
        <DisplayName/>
        <AccountId xsi:nil="true"/>
        <AccountType/>
      </UserInfo>
    </Members>
    <Has_Teacher_Only_SectionGroup xmlns="3387ee22-30b9-4a16-b825-5518a08f0827" xsi:nil="true"/>
    <DefaultSectionNames xmlns="3387ee22-30b9-4a16-b825-5518a08f0827" xsi:nil="true"/>
    <AppVersion xmlns="3387ee22-30b9-4a16-b825-5518a08f0827" xsi:nil="true"/>
    <Invited_Teachers xmlns="3387ee22-30b9-4a16-b825-5518a08f0827" xsi:nil="true"/>
    <Invited_Leaders xmlns="3387ee22-30b9-4a16-b825-5518a08f0827" xsi:nil="true"/>
    <TeamsChannelId xmlns="3387ee22-30b9-4a16-b825-5518a08f0827" xsi:nil="true"/>
    <NotebookType xmlns="3387ee22-30b9-4a16-b825-5518a08f0827" xsi:nil="true"/>
    <Member_Groups xmlns="3387ee22-30b9-4a16-b825-5518a08f0827">
      <UserInfo>
        <DisplayName/>
        <AccountId xsi:nil="true"/>
        <AccountType/>
      </UserInfo>
    </Member_Groups>
    <Has_Leaders_Only_SectionGroup xmlns="3387ee22-30b9-4a16-b825-5518a08f0827" xsi:nil="true"/>
    <Templates xmlns="3387ee22-30b9-4a16-b825-5518a08f08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24D629EED8A994E87A1EBA5FF75C127" ma:contentTypeVersion="43" ma:contentTypeDescription="Luo uusi asiakirja." ma:contentTypeScope="" ma:versionID="90a07474bb5b1e8609ea6540626379e3">
  <xsd:schema xmlns:xsd="http://www.w3.org/2001/XMLSchema" xmlns:xs="http://www.w3.org/2001/XMLSchema" xmlns:p="http://schemas.microsoft.com/office/2006/metadata/properties" xmlns:ns3="046ad16b-5a76-4ab5-bc65-f148a83082aa" xmlns:ns4="3387ee22-30b9-4a16-b825-5518a08f0827" targetNamespace="http://schemas.microsoft.com/office/2006/metadata/properties" ma:root="true" ma:fieldsID="e019c3ebb122287ea098d03a4c7e2764" ns3:_="" ns4:_="">
    <xsd:import namespace="046ad16b-5a76-4ab5-bc65-f148a83082aa"/>
    <xsd:import namespace="3387ee22-30b9-4a16-b825-5518a08f082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Leaders" minOccurs="0"/>
                <xsd:element ref="ns4:Members" minOccurs="0"/>
                <xsd:element ref="ns4:Member_Groups" minOccurs="0"/>
                <xsd:element ref="ns4:Invited_Leaders" minOccurs="0"/>
                <xsd:element ref="ns4:Invited_Members" minOccurs="0"/>
                <xsd:element ref="ns4:Has_Teacher_Only_SectionGroup" minOccurs="0"/>
                <xsd:element ref="ns4:CultureName" minOccurs="0"/>
                <xsd:element ref="ns4:Is_Collaboration_Space_Locked" minOccurs="0"/>
                <xsd:element ref="ns3:LastSharedByUser" minOccurs="0"/>
                <xsd:element ref="ns3:LastSharedByTime" minOccurs="0"/>
                <xsd:element ref="ns4:Self_Registration_Enabled0" minOccurs="0"/>
                <xsd:element ref="ns4:Has_Leaders_Only_SectionGroup" minOccurs="0"/>
                <xsd:element ref="ns4:MediaServiceMetadata" minOccurs="0"/>
                <xsd:element ref="ns4:MediaServiceFastMetadata" minOccurs="0"/>
                <xsd:element ref="ns4:TeamsChannelId" minOccurs="0"/>
                <xsd:element ref="ns4:Templates" minOccurs="0"/>
                <xsd:element ref="ns4:IsNotebookLocked" minOccurs="0"/>
                <xsd:element ref="ns4:Math_Settings" minOccurs="0"/>
                <xsd:element ref="ns4:Distribution_Groups" minOccurs="0"/>
                <xsd:element ref="ns4:LMS_Mappings"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ad16b-5a76-4ab5-bc65-f148a83082aa"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element name="LastSharedByUser" ma:index="30" nillable="true" ma:displayName="Käyttäjä jakanut viimeksi" ma:description="" ma:internalName="LastSharedByUser" ma:readOnly="true">
      <xsd:simpleType>
        <xsd:restriction base="dms:Note">
          <xsd:maxLength value="255"/>
        </xsd:restriction>
      </xsd:simpleType>
    </xsd:element>
    <xsd:element name="LastSharedByTime" ma:index="31"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387ee22-30b9-4a16-b825-5518a08f082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Leaders" ma:index="22"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3"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4"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5" nillable="true" ma:displayName="Invited Leaders" ma:internalName="Invited_Leaders">
      <xsd:simpleType>
        <xsd:restriction base="dms:Note">
          <xsd:maxLength value="255"/>
        </xsd:restriction>
      </xsd:simpleType>
    </xsd:element>
    <xsd:element name="Invited_Members" ma:index="26" nillable="true" ma:displayName="Invited Members" ma:internalName="Invited_Members">
      <xsd:simpleType>
        <xsd:restriction base="dms:Note">
          <xsd:maxLength value="255"/>
        </xsd:restriction>
      </xsd:simpleType>
    </xsd:element>
    <xsd:element name="Has_Teacher_Only_SectionGroup" ma:index="27" nillable="true" ma:displayName="Has Teacher Only SectionGroup" ma:internalName="Has_Teacher_Only_SectionGroup">
      <xsd:simpleType>
        <xsd:restriction base="dms:Boolean"/>
      </xsd:simpleType>
    </xsd:element>
    <xsd:element name="CultureName" ma:index="28" nillable="true" ma:displayName="Culture Name" ma:internalName="CultureName">
      <xsd:simpleType>
        <xsd:restriction base="dms:Text"/>
      </xsd:simpleType>
    </xsd:element>
    <xsd:element name="Is_Collaboration_Space_Locked" ma:index="29" nillable="true" ma:displayName="Is Collaboration Space Locked" ma:internalName="Is_Collaboration_Space_Locked">
      <xsd:simpleType>
        <xsd:restriction base="dms:Boolean"/>
      </xsd:simpleType>
    </xsd:element>
    <xsd:element name="Self_Registration_Enabled0" ma:index="32" nillable="true" ma:displayName="Self Registration Enabled" ma:internalName="Self_Registration_Enabled0">
      <xsd:simpleType>
        <xsd:restriction base="dms:Boolean"/>
      </xsd:simpleType>
    </xsd:element>
    <xsd:element name="Has_Leaders_Only_SectionGroup" ma:index="33" nillable="true" ma:displayName="Has Leaders Only SectionGroup" ma:internalName="Has_Leaders_Only_SectionGroup">
      <xsd:simpleType>
        <xsd:restriction base="dms:Boolean"/>
      </xsd:simpleType>
    </xsd:element>
    <xsd:element name="MediaServiceMetadata" ma:index="34" nillable="true" ma:displayName="MediaServiceMetadata" ma:description="" ma:hidden="true" ma:internalName="MediaServiceMetadata" ma:readOnly="true">
      <xsd:simpleType>
        <xsd:restriction base="dms:Note"/>
      </xsd:simpleType>
    </xsd:element>
    <xsd:element name="MediaServiceFastMetadata" ma:index="35" nillable="true" ma:displayName="MediaServiceFastMetadata" ma:description="" ma:hidden="true" ma:internalName="MediaServiceFastMetadata" ma:readOnly="true">
      <xsd:simpleType>
        <xsd:restriction base="dms:Note"/>
      </xsd:simpleType>
    </xsd:element>
    <xsd:element name="TeamsChannelId" ma:index="36" nillable="true" ma:displayName="Teams Channel Id" ma:internalName="TeamsChannelId">
      <xsd:simpleType>
        <xsd:restriction base="dms:Text"/>
      </xsd:simpleType>
    </xsd:element>
    <xsd:element name="Templates" ma:index="37" nillable="true" ma:displayName="Templates" ma:internalName="Templates">
      <xsd:simpleType>
        <xsd:restriction base="dms:Note">
          <xsd:maxLength value="255"/>
        </xsd:restriction>
      </xsd:simpleType>
    </xsd:element>
    <xsd:element name="IsNotebookLocked" ma:index="38" nillable="true" ma:displayName="Is Notebook Locked" ma:internalName="IsNotebookLocked">
      <xsd:simpleType>
        <xsd:restriction base="dms:Boolean"/>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ServiceDateTaken" ma:index="44" nillable="true" ma:displayName="MediaServiceDateTaken" ma:hidden="true" ma:internalName="MediaServiceDateTaken" ma:readOnly="true">
      <xsd:simpleType>
        <xsd:restriction base="dms:Text"/>
      </xsd:simpleType>
    </xsd:element>
    <xsd:element name="MediaServiceAutoTags" ma:index="45" nillable="true" ma:displayName="Tags" ma:internalName="MediaServiceAutoTags" ma:readOnly="true">
      <xsd:simpleType>
        <xsd:restriction base="dms:Text"/>
      </xsd:simpleType>
    </xsd:element>
    <xsd:element name="MediaServiceLocation" ma:index="46" nillable="true" ma:displayName="Location" ma:internalName="MediaServiceLocation" ma:readOnly="true">
      <xsd:simpleType>
        <xsd:restriction base="dms:Text"/>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element name="MediaServiceOCR" ma:index="49" nillable="true" ma:displayName="Extracted Text" ma:internalName="MediaServiceOCR"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656E67-AC23-495E-B253-9A343DCE0A7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387ee22-30b9-4a16-b825-5518a08f0827"/>
    <ds:schemaRef ds:uri="http://purl.org/dc/elements/1.1/"/>
    <ds:schemaRef ds:uri="046ad16b-5a76-4ab5-bc65-f148a83082aa"/>
    <ds:schemaRef ds:uri="http://www.w3.org/XML/1998/namespace"/>
    <ds:schemaRef ds:uri="http://purl.org/dc/dcmitype/"/>
  </ds:schemaRefs>
</ds:datastoreItem>
</file>

<file path=customXml/itemProps2.xml><?xml version="1.0" encoding="utf-8"?>
<ds:datastoreItem xmlns:ds="http://schemas.openxmlformats.org/officeDocument/2006/customXml" ds:itemID="{3ACF4E3F-0526-43D4-9100-24DA8986D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ad16b-5a76-4ab5-bc65-f148a83082aa"/>
    <ds:schemaRef ds:uri="3387ee22-30b9-4a16-b825-5518a08f08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A952A7-63D6-4522-A599-11EF337E9D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4038</TotalTime>
  <Words>2176</Words>
  <Application>Microsoft Office PowerPoint</Application>
  <PresentationFormat>Laajakuva</PresentationFormat>
  <Paragraphs>198</Paragraphs>
  <Slides>27</Slides>
  <Notes>2</Notes>
  <HiddenSlides>0</HiddenSlides>
  <MMClips>0</MMClips>
  <ScaleCrop>false</ScaleCrop>
  <HeadingPairs>
    <vt:vector size="6" baseType="variant">
      <vt:variant>
        <vt:lpstr>Käytetyt fontit</vt:lpstr>
      </vt:variant>
      <vt:variant>
        <vt:i4>11</vt:i4>
      </vt:variant>
      <vt:variant>
        <vt:lpstr>Teema</vt:lpstr>
      </vt:variant>
      <vt:variant>
        <vt:i4>2</vt:i4>
      </vt:variant>
      <vt:variant>
        <vt:lpstr>Dian otsikot</vt:lpstr>
      </vt:variant>
      <vt:variant>
        <vt:i4>27</vt:i4>
      </vt:variant>
    </vt:vector>
  </HeadingPairs>
  <TitlesOfParts>
    <vt:vector size="40" baseType="lpstr">
      <vt:lpstr>-apple-system</vt:lpstr>
      <vt:lpstr>Arial</vt:lpstr>
      <vt:lpstr>Calibri</vt:lpstr>
      <vt:lpstr>Calibri Light</vt:lpstr>
      <vt:lpstr>Fira Sans Extra Condensed</vt:lpstr>
      <vt:lpstr>Fira Sans Extra Condensed Medium</vt:lpstr>
      <vt:lpstr>Georgia</vt:lpstr>
      <vt:lpstr>Open Sans</vt:lpstr>
      <vt:lpstr>Righteous</vt:lpstr>
      <vt:lpstr>Roboto</vt:lpstr>
      <vt:lpstr>Verdana</vt:lpstr>
      <vt:lpstr>Office Theme</vt:lpstr>
      <vt:lpstr>Vaalea tausta</vt:lpstr>
      <vt:lpstr>Korona meni, hybridi tuli vai kuinka? Suomalaisten opettajien käsityksiä koronanjälkeisestä ajasta</vt:lpstr>
      <vt:lpstr>PowerPoint-esitys</vt:lpstr>
      <vt:lpstr>PowerPoint-esitys</vt:lpstr>
      <vt:lpstr>Koronasta se ”alkoi”</vt:lpstr>
      <vt:lpstr>VU JADE!</vt:lpstr>
      <vt:lpstr>Ongelmia joita opettajat kohtasivat covid-19 siirtymässä</vt:lpstr>
      <vt:lpstr>COVID19 siirtymä oli hätäetäopetusta</vt:lpstr>
      <vt:lpstr>Hybridi on tullut jäädäkseen..</vt:lpstr>
      <vt:lpstr>PowerPoint-esitys</vt:lpstr>
      <vt:lpstr>Mitä se hybridiopetus siis on?</vt:lpstr>
      <vt:lpstr>Hybridiopetus(oppimis)malleja</vt:lpstr>
      <vt:lpstr>Hybridioppiminen on andragogista!</vt:lpstr>
      <vt:lpstr>”Tavallinen opetus” = hybridiopetus</vt:lpstr>
      <vt:lpstr>Opetus sujui ”kuten ennenkin”</vt:lpstr>
      <vt:lpstr>Hybridiopetus mahdollistaa yksilöllistetyn opetuksen (UDL)</vt:lpstr>
      <vt:lpstr>TPACK hybridiopetuksessa?</vt:lpstr>
      <vt:lpstr>Kognitiivinen kuorma teknologiatuetun oppimisen kontekstissa (Daniela, 2021)</vt:lpstr>
      <vt:lpstr>PowerPoint-esitys</vt:lpstr>
      <vt:lpstr>KOKEMUKSIA JA TULOKSIA</vt:lpstr>
      <vt:lpstr>Yhtäaikaisen hybridiopetuksen (synchronous hybrid) haasteita</vt:lpstr>
      <vt:lpstr>Hybridiopetus on haastavaa..</vt:lpstr>
      <vt:lpstr>(akateemisen) opetushenkilöstön näkemyksiä hybridistä</vt:lpstr>
      <vt:lpstr>Oppimisen työkalut jättävät toivomisen varaa..</vt:lpstr>
      <vt:lpstr>Hybridiopetuksen SWOT</vt:lpstr>
      <vt:lpstr>Erikoistila vai tavallinen luokkahuone?  Artikkelissa on esillä malli, jossa on erillinen tekninen henkilö opetustilassa</vt:lpstr>
      <vt:lpstr>Hybridiopetustila KTK149 Digiluokka (suunniteltu ennen koronaa)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 Laru</dc:creator>
  <cp:lastModifiedBy>Jari Laru</cp:lastModifiedBy>
  <cp:revision>40</cp:revision>
  <dcterms:created xsi:type="dcterms:W3CDTF">2021-12-01T10:50:29Z</dcterms:created>
  <dcterms:modified xsi:type="dcterms:W3CDTF">2022-10-06T13:37:24Z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0x010100424D629EED8A994E87A1EBA5FF75C127</vt:lpwstr>
  </property>
</Properties>
</file>