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9" r:id="rId6"/>
    <p:sldId id="289" r:id="rId7"/>
    <p:sldId id="260" r:id="rId8"/>
    <p:sldId id="262" r:id="rId9"/>
    <p:sldId id="275" r:id="rId10"/>
    <p:sldId id="288" r:id="rId11"/>
    <p:sldId id="261" r:id="rId12"/>
    <p:sldId id="273" r:id="rId13"/>
    <p:sldId id="274" r:id="rId14"/>
    <p:sldId id="257" r:id="rId15"/>
    <p:sldId id="263" r:id="rId16"/>
    <p:sldId id="285" r:id="rId17"/>
    <p:sldId id="269" r:id="rId18"/>
    <p:sldId id="258" r:id="rId19"/>
    <p:sldId id="256" r:id="rId20"/>
    <p:sldId id="264" r:id="rId21"/>
    <p:sldId id="268" r:id="rId22"/>
    <p:sldId id="266" r:id="rId23"/>
    <p:sldId id="267" r:id="rId24"/>
    <p:sldId id="270" r:id="rId25"/>
    <p:sldId id="272" r:id="rId26"/>
    <p:sldId id="287" r:id="rId27"/>
    <p:sldId id="276" r:id="rId28"/>
    <p:sldId id="277" r:id="rId29"/>
    <p:sldId id="278" r:id="rId30"/>
    <p:sldId id="279" r:id="rId31"/>
    <p:sldId id="280" r:id="rId32"/>
    <p:sldId id="281" r:id="rId33"/>
    <p:sldId id="265" r:id="rId34"/>
    <p:sldId id="282" r:id="rId35"/>
    <p:sldId id="283" r:id="rId36"/>
    <p:sldId id="284" r:id="rId3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02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4660"/>
  </p:normalViewPr>
  <p:slideViewPr>
    <p:cSldViewPr snapToGrid="0">
      <p:cViewPr>
        <p:scale>
          <a:sx n="93" d="100"/>
          <a:sy n="93" d="100"/>
        </p:scale>
        <p:origin x="78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DCFC1C-B898-444E-A1ED-348DCA506CA5}" type="doc">
      <dgm:prSet loTypeId="urn:microsoft.com/office/officeart/2005/8/layout/list1" loCatId="list" qsTypeId="urn:microsoft.com/office/officeart/2005/8/quickstyle/simple4" qsCatId="simple" csTypeId="urn:microsoft.com/office/officeart/2005/8/colors/accent5_2" csCatId="accent5" phldr="1"/>
      <dgm:spPr/>
      <dgm:t>
        <a:bodyPr/>
        <a:lstStyle/>
        <a:p>
          <a:endParaRPr lang="fi-FI"/>
        </a:p>
      </dgm:t>
    </dgm:pt>
    <dgm:pt modelId="{2254D32A-B610-40AB-AF2D-890582E9E38D}">
      <dgm:prSet phldrT="[Text]"/>
      <dgm:spPr>
        <a:solidFill>
          <a:schemeClr val="bg1"/>
        </a:solidFill>
      </dgm:spPr>
      <dgm:t>
        <a:bodyPr/>
        <a:lstStyle/>
        <a:p>
          <a:r>
            <a:rPr lang="fi-FI" dirty="0"/>
            <a:t>Mitä on hybridiopetus/oppiminen?</a:t>
          </a:r>
        </a:p>
      </dgm:t>
    </dgm:pt>
    <dgm:pt modelId="{19EC3D57-C679-4A1A-B62B-CC80DE143E38}" type="parTrans" cxnId="{6A8A6560-1E10-47B7-A2E6-41D72EDC4E09}">
      <dgm:prSet/>
      <dgm:spPr/>
      <dgm:t>
        <a:bodyPr/>
        <a:lstStyle/>
        <a:p>
          <a:endParaRPr lang="fi-FI"/>
        </a:p>
      </dgm:t>
    </dgm:pt>
    <dgm:pt modelId="{3CB711E9-EA55-411C-A7EA-892A0756F0A2}" type="sibTrans" cxnId="{6A8A6560-1E10-47B7-A2E6-41D72EDC4E09}">
      <dgm:prSet/>
      <dgm:spPr/>
      <dgm:t>
        <a:bodyPr/>
        <a:lstStyle/>
        <a:p>
          <a:endParaRPr lang="fi-FI"/>
        </a:p>
      </dgm:t>
    </dgm:pt>
    <dgm:pt modelId="{2D518982-074A-4651-9708-15A82589E31E}">
      <dgm:prSet phldrT="[Text]"/>
      <dgm:spPr/>
      <dgm:t>
        <a:bodyPr/>
        <a:lstStyle/>
        <a:p>
          <a:r>
            <a:rPr lang="fi-FI" dirty="0"/>
            <a:t>Tähän väliin muutama kysymys</a:t>
          </a:r>
        </a:p>
      </dgm:t>
    </dgm:pt>
    <dgm:pt modelId="{3638B828-10A2-41F9-8417-680A6A371308}" type="parTrans" cxnId="{B90644C3-36BA-4BFA-9C6D-1BD83254E211}">
      <dgm:prSet/>
      <dgm:spPr/>
      <dgm:t>
        <a:bodyPr/>
        <a:lstStyle/>
        <a:p>
          <a:endParaRPr lang="fi-FI"/>
        </a:p>
      </dgm:t>
    </dgm:pt>
    <dgm:pt modelId="{08745C50-48EF-45EC-95EA-8DB62D33C6DE}" type="sibTrans" cxnId="{B90644C3-36BA-4BFA-9C6D-1BD83254E211}">
      <dgm:prSet/>
      <dgm:spPr/>
      <dgm:t>
        <a:bodyPr/>
        <a:lstStyle/>
        <a:p>
          <a:endParaRPr lang="fi-FI"/>
        </a:p>
      </dgm:t>
    </dgm:pt>
    <dgm:pt modelId="{EEEEF599-0081-4C0A-A82E-EC1612E09E15}">
      <dgm:prSet phldrT="[Text]"/>
      <dgm:spPr>
        <a:solidFill>
          <a:schemeClr val="bg1"/>
        </a:solidFill>
      </dgm:spPr>
      <dgm:t>
        <a:bodyPr/>
        <a:lstStyle/>
        <a:p>
          <a:r>
            <a:rPr lang="fi-FI" dirty="0"/>
            <a:t>Oulu on ratkaissut tekniset ongelmat: tapaus Linnanmaa</a:t>
          </a:r>
        </a:p>
      </dgm:t>
    </dgm:pt>
    <dgm:pt modelId="{12849958-C501-4803-B728-135A397CED10}" type="parTrans" cxnId="{283CF9C8-E5D4-4FA6-9320-F35215EBBA20}">
      <dgm:prSet/>
      <dgm:spPr/>
      <dgm:t>
        <a:bodyPr/>
        <a:lstStyle/>
        <a:p>
          <a:endParaRPr lang="fi-FI"/>
        </a:p>
      </dgm:t>
    </dgm:pt>
    <dgm:pt modelId="{31FE96DE-428A-431E-90E5-79F6D4C61743}" type="sibTrans" cxnId="{283CF9C8-E5D4-4FA6-9320-F35215EBBA20}">
      <dgm:prSet/>
      <dgm:spPr/>
      <dgm:t>
        <a:bodyPr/>
        <a:lstStyle/>
        <a:p>
          <a:endParaRPr lang="fi-FI"/>
        </a:p>
      </dgm:t>
    </dgm:pt>
    <dgm:pt modelId="{BAE8BE58-F2ED-44B8-9D1F-130678D918C2}">
      <dgm:prSet phldrT="[Text]"/>
      <dgm:spPr/>
      <dgm:t>
        <a:bodyPr/>
        <a:lstStyle/>
        <a:p>
          <a:r>
            <a:rPr lang="fi-FI" dirty="0"/>
            <a:t>Tähän väliin muutama kysymys</a:t>
          </a:r>
        </a:p>
      </dgm:t>
    </dgm:pt>
    <dgm:pt modelId="{A793BEBD-F5CD-4D24-99FC-99E8ED0E1C04}" type="parTrans" cxnId="{4DA80308-9867-4908-A8F4-94C895082559}">
      <dgm:prSet/>
      <dgm:spPr/>
      <dgm:t>
        <a:bodyPr/>
        <a:lstStyle/>
        <a:p>
          <a:endParaRPr lang="fi-FI"/>
        </a:p>
      </dgm:t>
    </dgm:pt>
    <dgm:pt modelId="{EEFBB7B9-0016-4DBC-80AA-CFA51D6AF94D}" type="sibTrans" cxnId="{4DA80308-9867-4908-A8F4-94C895082559}">
      <dgm:prSet/>
      <dgm:spPr/>
      <dgm:t>
        <a:bodyPr/>
        <a:lstStyle/>
        <a:p>
          <a:endParaRPr lang="fi-FI"/>
        </a:p>
      </dgm:t>
    </dgm:pt>
    <dgm:pt modelId="{8DA6EDDF-AC2D-4B82-B1B7-2C2A8E8C5B28}">
      <dgm:prSet phldrT="[Text]"/>
      <dgm:spPr>
        <a:solidFill>
          <a:schemeClr val="bg1"/>
        </a:solidFill>
      </dgm:spPr>
      <dgm:t>
        <a:bodyPr/>
        <a:lstStyle/>
        <a:p>
          <a:r>
            <a:rPr lang="fi-FI" dirty="0"/>
            <a:t>Hybriditeknologian esittelyä ja testaamista käytännössä</a:t>
          </a:r>
        </a:p>
      </dgm:t>
    </dgm:pt>
    <dgm:pt modelId="{995BF5A3-ACC6-4115-BC70-A7E912353ED2}" type="parTrans" cxnId="{5D16716C-F131-486A-98E4-201CB302D0E2}">
      <dgm:prSet/>
      <dgm:spPr/>
      <dgm:t>
        <a:bodyPr/>
        <a:lstStyle/>
        <a:p>
          <a:endParaRPr lang="fi-FI"/>
        </a:p>
      </dgm:t>
    </dgm:pt>
    <dgm:pt modelId="{D479EB33-C179-4AA7-BA6A-F5438E9518AF}" type="sibTrans" cxnId="{5D16716C-F131-486A-98E4-201CB302D0E2}">
      <dgm:prSet/>
      <dgm:spPr/>
      <dgm:t>
        <a:bodyPr/>
        <a:lstStyle/>
        <a:p>
          <a:endParaRPr lang="fi-FI"/>
        </a:p>
      </dgm:t>
    </dgm:pt>
    <dgm:pt modelId="{6721991C-A296-4512-AEDE-CA1739B71931}">
      <dgm:prSet phldrT="[Text]"/>
      <dgm:spPr/>
      <dgm:t>
        <a:bodyPr/>
        <a:lstStyle/>
        <a:p>
          <a:r>
            <a:rPr lang="fi-FI" dirty="0"/>
            <a:t>Esittäjät </a:t>
          </a:r>
          <a:r>
            <a:rPr lang="fi-FI" dirty="0" err="1"/>
            <a:t>demoilevat</a:t>
          </a:r>
          <a:r>
            <a:rPr lang="fi-FI" dirty="0"/>
            <a:t> ja osallistujat kokeilevat</a:t>
          </a:r>
        </a:p>
      </dgm:t>
    </dgm:pt>
    <dgm:pt modelId="{EF84BA81-66DE-40CE-857B-EEE89859F516}" type="parTrans" cxnId="{1308CBFD-69B8-4498-8883-EC7867E3B54D}">
      <dgm:prSet/>
      <dgm:spPr/>
      <dgm:t>
        <a:bodyPr/>
        <a:lstStyle/>
        <a:p>
          <a:endParaRPr lang="fi-FI"/>
        </a:p>
      </dgm:t>
    </dgm:pt>
    <dgm:pt modelId="{081FA314-67BE-40D3-AABD-7EEF9E1CA86F}" type="sibTrans" cxnId="{1308CBFD-69B8-4498-8883-EC7867E3B54D}">
      <dgm:prSet/>
      <dgm:spPr/>
      <dgm:t>
        <a:bodyPr/>
        <a:lstStyle/>
        <a:p>
          <a:endParaRPr lang="fi-FI"/>
        </a:p>
      </dgm:t>
    </dgm:pt>
    <dgm:pt modelId="{B210587C-67EC-43E5-A513-231D69BAFEF6}">
      <dgm:prSet phldrT="[Text]"/>
      <dgm:spPr/>
      <dgm:t>
        <a:bodyPr/>
        <a:lstStyle/>
        <a:p>
          <a:endParaRPr lang="fi-FI" dirty="0"/>
        </a:p>
      </dgm:t>
    </dgm:pt>
    <dgm:pt modelId="{C15AE0AB-391B-4071-A550-EEB160F5E43D}" type="parTrans" cxnId="{FCB0CB01-E4FC-4D5F-B757-EA043E42DB0E}">
      <dgm:prSet/>
      <dgm:spPr/>
      <dgm:t>
        <a:bodyPr/>
        <a:lstStyle/>
        <a:p>
          <a:endParaRPr lang="fi-FI"/>
        </a:p>
      </dgm:t>
    </dgm:pt>
    <dgm:pt modelId="{B6C7A168-BAAE-4A23-974C-1F46C333F1C8}" type="sibTrans" cxnId="{FCB0CB01-E4FC-4D5F-B757-EA043E42DB0E}">
      <dgm:prSet/>
      <dgm:spPr/>
      <dgm:t>
        <a:bodyPr/>
        <a:lstStyle/>
        <a:p>
          <a:endParaRPr lang="fi-FI"/>
        </a:p>
      </dgm:t>
    </dgm:pt>
    <dgm:pt modelId="{5198F505-DA18-45A7-8F21-19B650652D44}">
      <dgm:prSet phldrT="[Text]"/>
      <dgm:spPr/>
      <dgm:t>
        <a:bodyPr/>
        <a:lstStyle/>
        <a:p>
          <a:r>
            <a:rPr lang="fi-FI" dirty="0"/>
            <a:t>Kysymyksiä ja keskustelua</a:t>
          </a:r>
        </a:p>
      </dgm:t>
    </dgm:pt>
    <dgm:pt modelId="{E3691AD0-2562-473F-9831-3A8F1259A6B4}" type="parTrans" cxnId="{7584BED6-0209-49B8-A032-09BADFB147C3}">
      <dgm:prSet/>
      <dgm:spPr/>
      <dgm:t>
        <a:bodyPr/>
        <a:lstStyle/>
        <a:p>
          <a:endParaRPr lang="fi-FI"/>
        </a:p>
      </dgm:t>
    </dgm:pt>
    <dgm:pt modelId="{3DCC76E7-9574-4E06-ACD6-BE2FF31F46F3}" type="sibTrans" cxnId="{7584BED6-0209-49B8-A032-09BADFB147C3}">
      <dgm:prSet/>
      <dgm:spPr/>
      <dgm:t>
        <a:bodyPr/>
        <a:lstStyle/>
        <a:p>
          <a:endParaRPr lang="fi-FI"/>
        </a:p>
      </dgm:t>
    </dgm:pt>
    <dgm:pt modelId="{ADC88D37-8FD3-483D-83C4-E77F3BDFAA7E}" type="pres">
      <dgm:prSet presAssocID="{68DCFC1C-B898-444E-A1ED-348DCA506CA5}" presName="linear" presStyleCnt="0">
        <dgm:presLayoutVars>
          <dgm:dir/>
          <dgm:animLvl val="lvl"/>
          <dgm:resizeHandles val="exact"/>
        </dgm:presLayoutVars>
      </dgm:prSet>
      <dgm:spPr/>
    </dgm:pt>
    <dgm:pt modelId="{CE8E9734-3ABF-4C0A-A70C-E061435CF2B8}" type="pres">
      <dgm:prSet presAssocID="{2254D32A-B610-40AB-AF2D-890582E9E38D}" presName="parentLin" presStyleCnt="0"/>
      <dgm:spPr/>
    </dgm:pt>
    <dgm:pt modelId="{498EC482-8CB5-4658-AC55-6FAD79632057}" type="pres">
      <dgm:prSet presAssocID="{2254D32A-B610-40AB-AF2D-890582E9E38D}" presName="parentLeftMargin" presStyleLbl="node1" presStyleIdx="0" presStyleCnt="3"/>
      <dgm:spPr/>
    </dgm:pt>
    <dgm:pt modelId="{C3CF1469-0EEB-429D-B6A8-53EF3CA7C04D}" type="pres">
      <dgm:prSet presAssocID="{2254D32A-B610-40AB-AF2D-890582E9E38D}" presName="parentText" presStyleLbl="node1" presStyleIdx="0" presStyleCnt="3">
        <dgm:presLayoutVars>
          <dgm:chMax val="0"/>
          <dgm:bulletEnabled val="1"/>
        </dgm:presLayoutVars>
      </dgm:prSet>
      <dgm:spPr/>
    </dgm:pt>
    <dgm:pt modelId="{E1E2D81A-6691-45F5-B737-9B513433F05B}" type="pres">
      <dgm:prSet presAssocID="{2254D32A-B610-40AB-AF2D-890582E9E38D}" presName="negativeSpace" presStyleCnt="0"/>
      <dgm:spPr/>
    </dgm:pt>
    <dgm:pt modelId="{767C728C-5905-479B-8B92-AB4B8FCA1CEF}" type="pres">
      <dgm:prSet presAssocID="{2254D32A-B610-40AB-AF2D-890582E9E38D}" presName="childText" presStyleLbl="conFgAcc1" presStyleIdx="0" presStyleCnt="3">
        <dgm:presLayoutVars>
          <dgm:bulletEnabled val="1"/>
        </dgm:presLayoutVars>
      </dgm:prSet>
      <dgm:spPr/>
    </dgm:pt>
    <dgm:pt modelId="{82B52C9B-C597-4EBF-B009-7FAFFF425AC4}" type="pres">
      <dgm:prSet presAssocID="{3CB711E9-EA55-411C-A7EA-892A0756F0A2}" presName="spaceBetweenRectangles" presStyleCnt="0"/>
      <dgm:spPr/>
    </dgm:pt>
    <dgm:pt modelId="{5DD917AD-3C50-47D5-89AE-16FC6C9EF8F5}" type="pres">
      <dgm:prSet presAssocID="{EEEEF599-0081-4C0A-A82E-EC1612E09E15}" presName="parentLin" presStyleCnt="0"/>
      <dgm:spPr/>
    </dgm:pt>
    <dgm:pt modelId="{DA2F027F-E229-4375-B796-0FF810620F4D}" type="pres">
      <dgm:prSet presAssocID="{EEEEF599-0081-4C0A-A82E-EC1612E09E15}" presName="parentLeftMargin" presStyleLbl="node1" presStyleIdx="0" presStyleCnt="3"/>
      <dgm:spPr/>
    </dgm:pt>
    <dgm:pt modelId="{8BFD7F8B-77EE-4728-A3C3-3BD38A242BC6}" type="pres">
      <dgm:prSet presAssocID="{EEEEF599-0081-4C0A-A82E-EC1612E09E15}" presName="parentText" presStyleLbl="node1" presStyleIdx="1" presStyleCnt="3">
        <dgm:presLayoutVars>
          <dgm:chMax val="0"/>
          <dgm:bulletEnabled val="1"/>
        </dgm:presLayoutVars>
      </dgm:prSet>
      <dgm:spPr/>
    </dgm:pt>
    <dgm:pt modelId="{D60817BC-BF99-4B57-A01C-ABD03C5FDBB5}" type="pres">
      <dgm:prSet presAssocID="{EEEEF599-0081-4C0A-A82E-EC1612E09E15}" presName="negativeSpace" presStyleCnt="0"/>
      <dgm:spPr/>
    </dgm:pt>
    <dgm:pt modelId="{B0FDCE26-9301-4E5E-B499-3881D1D656E1}" type="pres">
      <dgm:prSet presAssocID="{EEEEF599-0081-4C0A-A82E-EC1612E09E15}" presName="childText" presStyleLbl="conFgAcc1" presStyleIdx="1" presStyleCnt="3">
        <dgm:presLayoutVars>
          <dgm:bulletEnabled val="1"/>
        </dgm:presLayoutVars>
      </dgm:prSet>
      <dgm:spPr/>
    </dgm:pt>
    <dgm:pt modelId="{88AC6844-3463-4DFC-B122-05BEF32F8A5F}" type="pres">
      <dgm:prSet presAssocID="{31FE96DE-428A-431E-90E5-79F6D4C61743}" presName="spaceBetweenRectangles" presStyleCnt="0"/>
      <dgm:spPr/>
    </dgm:pt>
    <dgm:pt modelId="{F06E726C-919C-4900-A294-871C7E348F8A}" type="pres">
      <dgm:prSet presAssocID="{8DA6EDDF-AC2D-4B82-B1B7-2C2A8E8C5B28}" presName="parentLin" presStyleCnt="0"/>
      <dgm:spPr/>
    </dgm:pt>
    <dgm:pt modelId="{891D8836-FF26-4D68-AEA9-10D1A30D35A1}" type="pres">
      <dgm:prSet presAssocID="{8DA6EDDF-AC2D-4B82-B1B7-2C2A8E8C5B28}" presName="parentLeftMargin" presStyleLbl="node1" presStyleIdx="1" presStyleCnt="3"/>
      <dgm:spPr/>
    </dgm:pt>
    <dgm:pt modelId="{0D57DFED-EE48-4CC6-A418-04DC757D7C08}" type="pres">
      <dgm:prSet presAssocID="{8DA6EDDF-AC2D-4B82-B1B7-2C2A8E8C5B28}" presName="parentText" presStyleLbl="node1" presStyleIdx="2" presStyleCnt="3">
        <dgm:presLayoutVars>
          <dgm:chMax val="0"/>
          <dgm:bulletEnabled val="1"/>
        </dgm:presLayoutVars>
      </dgm:prSet>
      <dgm:spPr/>
    </dgm:pt>
    <dgm:pt modelId="{3B100898-EE40-4E1D-A6BE-61090E0E608D}" type="pres">
      <dgm:prSet presAssocID="{8DA6EDDF-AC2D-4B82-B1B7-2C2A8E8C5B28}" presName="negativeSpace" presStyleCnt="0"/>
      <dgm:spPr/>
    </dgm:pt>
    <dgm:pt modelId="{293D40A8-5FA2-4728-871F-38EB85A01EE2}" type="pres">
      <dgm:prSet presAssocID="{8DA6EDDF-AC2D-4B82-B1B7-2C2A8E8C5B28}" presName="childText" presStyleLbl="conFgAcc1" presStyleIdx="2" presStyleCnt="3">
        <dgm:presLayoutVars>
          <dgm:bulletEnabled val="1"/>
        </dgm:presLayoutVars>
      </dgm:prSet>
      <dgm:spPr/>
    </dgm:pt>
  </dgm:ptLst>
  <dgm:cxnLst>
    <dgm:cxn modelId="{FCB0CB01-E4FC-4D5F-B757-EA043E42DB0E}" srcId="{8DA6EDDF-AC2D-4B82-B1B7-2C2A8E8C5B28}" destId="{B210587C-67EC-43E5-A513-231D69BAFEF6}" srcOrd="2" destOrd="0" parTransId="{C15AE0AB-391B-4071-A550-EEB160F5E43D}" sibTransId="{B6C7A168-BAAE-4A23-974C-1F46C333F1C8}"/>
    <dgm:cxn modelId="{4DA80308-9867-4908-A8F4-94C895082559}" srcId="{EEEEF599-0081-4C0A-A82E-EC1612E09E15}" destId="{BAE8BE58-F2ED-44B8-9D1F-130678D918C2}" srcOrd="0" destOrd="0" parTransId="{A793BEBD-F5CD-4D24-99FC-99E8ED0E1C04}" sibTransId="{EEFBB7B9-0016-4DBC-80AA-CFA51D6AF94D}"/>
    <dgm:cxn modelId="{01904917-B738-47A0-BB02-146A55B8772F}" type="presOf" srcId="{2254D32A-B610-40AB-AF2D-890582E9E38D}" destId="{C3CF1469-0EEB-429D-B6A8-53EF3CA7C04D}" srcOrd="1" destOrd="0" presId="urn:microsoft.com/office/officeart/2005/8/layout/list1"/>
    <dgm:cxn modelId="{E88B6C25-E0BA-46BB-B0D1-B49AC6D17F84}" type="presOf" srcId="{5198F505-DA18-45A7-8F21-19B650652D44}" destId="{293D40A8-5FA2-4728-871F-38EB85A01EE2}" srcOrd="0" destOrd="1" presId="urn:microsoft.com/office/officeart/2005/8/layout/list1"/>
    <dgm:cxn modelId="{AA64E028-7CF1-4E37-B6D2-A7F493BD546F}" type="presOf" srcId="{6721991C-A296-4512-AEDE-CA1739B71931}" destId="{293D40A8-5FA2-4728-871F-38EB85A01EE2}" srcOrd="0" destOrd="0" presId="urn:microsoft.com/office/officeart/2005/8/layout/list1"/>
    <dgm:cxn modelId="{AF0CA232-9998-4D63-B285-1C77149F3394}" type="presOf" srcId="{BAE8BE58-F2ED-44B8-9D1F-130678D918C2}" destId="{B0FDCE26-9301-4E5E-B499-3881D1D656E1}" srcOrd="0" destOrd="0" presId="urn:microsoft.com/office/officeart/2005/8/layout/list1"/>
    <dgm:cxn modelId="{6A8A6560-1E10-47B7-A2E6-41D72EDC4E09}" srcId="{68DCFC1C-B898-444E-A1ED-348DCA506CA5}" destId="{2254D32A-B610-40AB-AF2D-890582E9E38D}" srcOrd="0" destOrd="0" parTransId="{19EC3D57-C679-4A1A-B62B-CC80DE143E38}" sibTransId="{3CB711E9-EA55-411C-A7EA-892A0756F0A2}"/>
    <dgm:cxn modelId="{5D16716C-F131-486A-98E4-201CB302D0E2}" srcId="{68DCFC1C-B898-444E-A1ED-348DCA506CA5}" destId="{8DA6EDDF-AC2D-4B82-B1B7-2C2A8E8C5B28}" srcOrd="2" destOrd="0" parTransId="{995BF5A3-ACC6-4115-BC70-A7E912353ED2}" sibTransId="{D479EB33-C179-4AA7-BA6A-F5438E9518AF}"/>
    <dgm:cxn modelId="{17BF6372-3D7E-4C4A-8483-5BC78EDB47F7}" type="presOf" srcId="{EEEEF599-0081-4C0A-A82E-EC1612E09E15}" destId="{8BFD7F8B-77EE-4728-A3C3-3BD38A242BC6}" srcOrd="1" destOrd="0" presId="urn:microsoft.com/office/officeart/2005/8/layout/list1"/>
    <dgm:cxn modelId="{929EBE52-F07A-400C-B0FC-1A6A11B7AB45}" type="presOf" srcId="{68DCFC1C-B898-444E-A1ED-348DCA506CA5}" destId="{ADC88D37-8FD3-483D-83C4-E77F3BDFAA7E}" srcOrd="0" destOrd="0" presId="urn:microsoft.com/office/officeart/2005/8/layout/list1"/>
    <dgm:cxn modelId="{8AE44654-33CE-4321-9B4F-DE2E38663289}" type="presOf" srcId="{8DA6EDDF-AC2D-4B82-B1B7-2C2A8E8C5B28}" destId="{0D57DFED-EE48-4CC6-A418-04DC757D7C08}" srcOrd="1" destOrd="0" presId="urn:microsoft.com/office/officeart/2005/8/layout/list1"/>
    <dgm:cxn modelId="{CA2EE0B3-30BF-423E-B8B5-4C729805C7B0}" type="presOf" srcId="{2D518982-074A-4651-9708-15A82589E31E}" destId="{767C728C-5905-479B-8B92-AB4B8FCA1CEF}" srcOrd="0" destOrd="0" presId="urn:microsoft.com/office/officeart/2005/8/layout/list1"/>
    <dgm:cxn modelId="{605823C3-4FAD-4B01-B9E7-F249816698C1}" type="presOf" srcId="{B210587C-67EC-43E5-A513-231D69BAFEF6}" destId="{293D40A8-5FA2-4728-871F-38EB85A01EE2}" srcOrd="0" destOrd="2" presId="urn:microsoft.com/office/officeart/2005/8/layout/list1"/>
    <dgm:cxn modelId="{B90644C3-36BA-4BFA-9C6D-1BD83254E211}" srcId="{2254D32A-B610-40AB-AF2D-890582E9E38D}" destId="{2D518982-074A-4651-9708-15A82589E31E}" srcOrd="0" destOrd="0" parTransId="{3638B828-10A2-41F9-8417-680A6A371308}" sibTransId="{08745C50-48EF-45EC-95EA-8DB62D33C6DE}"/>
    <dgm:cxn modelId="{283CF9C8-E5D4-4FA6-9320-F35215EBBA20}" srcId="{68DCFC1C-B898-444E-A1ED-348DCA506CA5}" destId="{EEEEF599-0081-4C0A-A82E-EC1612E09E15}" srcOrd="1" destOrd="0" parTransId="{12849958-C501-4803-B728-135A397CED10}" sibTransId="{31FE96DE-428A-431E-90E5-79F6D4C61743}"/>
    <dgm:cxn modelId="{556CABD0-18FB-480C-8010-9148B2EBDA60}" type="presOf" srcId="{8DA6EDDF-AC2D-4B82-B1B7-2C2A8E8C5B28}" destId="{891D8836-FF26-4D68-AEA9-10D1A30D35A1}" srcOrd="0" destOrd="0" presId="urn:microsoft.com/office/officeart/2005/8/layout/list1"/>
    <dgm:cxn modelId="{7584BED6-0209-49B8-A032-09BADFB147C3}" srcId="{8DA6EDDF-AC2D-4B82-B1B7-2C2A8E8C5B28}" destId="{5198F505-DA18-45A7-8F21-19B650652D44}" srcOrd="1" destOrd="0" parTransId="{E3691AD0-2562-473F-9831-3A8F1259A6B4}" sibTransId="{3DCC76E7-9574-4E06-ACD6-BE2FF31F46F3}"/>
    <dgm:cxn modelId="{0B1DC8EA-E73F-4244-8BEC-E1A0B049111E}" type="presOf" srcId="{2254D32A-B610-40AB-AF2D-890582E9E38D}" destId="{498EC482-8CB5-4658-AC55-6FAD79632057}" srcOrd="0" destOrd="0" presId="urn:microsoft.com/office/officeart/2005/8/layout/list1"/>
    <dgm:cxn modelId="{8F4DA0F3-86E7-46C2-8831-BF62BB2E0C52}" type="presOf" srcId="{EEEEF599-0081-4C0A-A82E-EC1612E09E15}" destId="{DA2F027F-E229-4375-B796-0FF810620F4D}" srcOrd="0" destOrd="0" presId="urn:microsoft.com/office/officeart/2005/8/layout/list1"/>
    <dgm:cxn modelId="{1308CBFD-69B8-4498-8883-EC7867E3B54D}" srcId="{8DA6EDDF-AC2D-4B82-B1B7-2C2A8E8C5B28}" destId="{6721991C-A296-4512-AEDE-CA1739B71931}" srcOrd="0" destOrd="0" parTransId="{EF84BA81-66DE-40CE-857B-EEE89859F516}" sibTransId="{081FA314-67BE-40D3-AABD-7EEF9E1CA86F}"/>
    <dgm:cxn modelId="{A9C05B63-D543-4F12-BAF6-BEBB0F3F140E}" type="presParOf" srcId="{ADC88D37-8FD3-483D-83C4-E77F3BDFAA7E}" destId="{CE8E9734-3ABF-4C0A-A70C-E061435CF2B8}" srcOrd="0" destOrd="0" presId="urn:microsoft.com/office/officeart/2005/8/layout/list1"/>
    <dgm:cxn modelId="{69117E33-193B-45A4-B2CC-39E4FA5F7067}" type="presParOf" srcId="{CE8E9734-3ABF-4C0A-A70C-E061435CF2B8}" destId="{498EC482-8CB5-4658-AC55-6FAD79632057}" srcOrd="0" destOrd="0" presId="urn:microsoft.com/office/officeart/2005/8/layout/list1"/>
    <dgm:cxn modelId="{7E7E806A-59E4-4425-B72E-798D9EF3C6EA}" type="presParOf" srcId="{CE8E9734-3ABF-4C0A-A70C-E061435CF2B8}" destId="{C3CF1469-0EEB-429D-B6A8-53EF3CA7C04D}" srcOrd="1" destOrd="0" presId="urn:microsoft.com/office/officeart/2005/8/layout/list1"/>
    <dgm:cxn modelId="{01F8779D-EB04-46F0-8E63-44B63B4BCC88}" type="presParOf" srcId="{ADC88D37-8FD3-483D-83C4-E77F3BDFAA7E}" destId="{E1E2D81A-6691-45F5-B737-9B513433F05B}" srcOrd="1" destOrd="0" presId="urn:microsoft.com/office/officeart/2005/8/layout/list1"/>
    <dgm:cxn modelId="{C729E165-70AB-40E2-B5CE-1D301FA8F3B8}" type="presParOf" srcId="{ADC88D37-8FD3-483D-83C4-E77F3BDFAA7E}" destId="{767C728C-5905-479B-8B92-AB4B8FCA1CEF}" srcOrd="2" destOrd="0" presId="urn:microsoft.com/office/officeart/2005/8/layout/list1"/>
    <dgm:cxn modelId="{0C6060E9-470A-49E5-836B-8E2DC9BF5196}" type="presParOf" srcId="{ADC88D37-8FD3-483D-83C4-E77F3BDFAA7E}" destId="{82B52C9B-C597-4EBF-B009-7FAFFF425AC4}" srcOrd="3" destOrd="0" presId="urn:microsoft.com/office/officeart/2005/8/layout/list1"/>
    <dgm:cxn modelId="{F12C5B26-2E34-48E2-AB9A-0CD1B775F0C8}" type="presParOf" srcId="{ADC88D37-8FD3-483D-83C4-E77F3BDFAA7E}" destId="{5DD917AD-3C50-47D5-89AE-16FC6C9EF8F5}" srcOrd="4" destOrd="0" presId="urn:microsoft.com/office/officeart/2005/8/layout/list1"/>
    <dgm:cxn modelId="{A9AE99C0-5A3D-4EB7-9F41-7CC7ED7602A4}" type="presParOf" srcId="{5DD917AD-3C50-47D5-89AE-16FC6C9EF8F5}" destId="{DA2F027F-E229-4375-B796-0FF810620F4D}" srcOrd="0" destOrd="0" presId="urn:microsoft.com/office/officeart/2005/8/layout/list1"/>
    <dgm:cxn modelId="{868E2B62-1B7E-4A26-9812-F6E71E299E3C}" type="presParOf" srcId="{5DD917AD-3C50-47D5-89AE-16FC6C9EF8F5}" destId="{8BFD7F8B-77EE-4728-A3C3-3BD38A242BC6}" srcOrd="1" destOrd="0" presId="urn:microsoft.com/office/officeart/2005/8/layout/list1"/>
    <dgm:cxn modelId="{6BD24F1A-CC1F-4304-ADAB-0FA5D71051CB}" type="presParOf" srcId="{ADC88D37-8FD3-483D-83C4-E77F3BDFAA7E}" destId="{D60817BC-BF99-4B57-A01C-ABD03C5FDBB5}" srcOrd="5" destOrd="0" presId="urn:microsoft.com/office/officeart/2005/8/layout/list1"/>
    <dgm:cxn modelId="{A7A001D5-2C55-4B8D-9433-2851989D0D1D}" type="presParOf" srcId="{ADC88D37-8FD3-483D-83C4-E77F3BDFAA7E}" destId="{B0FDCE26-9301-4E5E-B499-3881D1D656E1}" srcOrd="6" destOrd="0" presId="urn:microsoft.com/office/officeart/2005/8/layout/list1"/>
    <dgm:cxn modelId="{A29559FC-D46C-48CC-8366-7491638285A0}" type="presParOf" srcId="{ADC88D37-8FD3-483D-83C4-E77F3BDFAA7E}" destId="{88AC6844-3463-4DFC-B122-05BEF32F8A5F}" srcOrd="7" destOrd="0" presId="urn:microsoft.com/office/officeart/2005/8/layout/list1"/>
    <dgm:cxn modelId="{F3601764-9D05-45DF-84B0-3FD2F9AB0237}" type="presParOf" srcId="{ADC88D37-8FD3-483D-83C4-E77F3BDFAA7E}" destId="{F06E726C-919C-4900-A294-871C7E348F8A}" srcOrd="8" destOrd="0" presId="urn:microsoft.com/office/officeart/2005/8/layout/list1"/>
    <dgm:cxn modelId="{C9C4798D-1FA9-42AF-95D3-8CD754E813E1}" type="presParOf" srcId="{F06E726C-919C-4900-A294-871C7E348F8A}" destId="{891D8836-FF26-4D68-AEA9-10D1A30D35A1}" srcOrd="0" destOrd="0" presId="urn:microsoft.com/office/officeart/2005/8/layout/list1"/>
    <dgm:cxn modelId="{91431808-A4D4-49D9-A898-B03E23B9967C}" type="presParOf" srcId="{F06E726C-919C-4900-A294-871C7E348F8A}" destId="{0D57DFED-EE48-4CC6-A418-04DC757D7C08}" srcOrd="1" destOrd="0" presId="urn:microsoft.com/office/officeart/2005/8/layout/list1"/>
    <dgm:cxn modelId="{E0F119B9-FC52-43DE-97A4-84BCA4DA1110}" type="presParOf" srcId="{ADC88D37-8FD3-483D-83C4-E77F3BDFAA7E}" destId="{3B100898-EE40-4E1D-A6BE-61090E0E608D}" srcOrd="9" destOrd="0" presId="urn:microsoft.com/office/officeart/2005/8/layout/list1"/>
    <dgm:cxn modelId="{D73F47A2-4F53-491B-BB15-4281D44BC5ED}" type="presParOf" srcId="{ADC88D37-8FD3-483D-83C4-E77F3BDFAA7E}" destId="{293D40A8-5FA2-4728-871F-38EB85A01EE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C728C-5905-479B-8B92-AB4B8FCA1CEF}">
      <dsp:nvSpPr>
        <dsp:cNvPr id="0" name=""/>
        <dsp:cNvSpPr/>
      </dsp:nvSpPr>
      <dsp:spPr>
        <a:xfrm>
          <a:off x="0" y="313568"/>
          <a:ext cx="10515600" cy="8505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fi-FI" sz="2000" kern="1200" dirty="0"/>
            <a:t>Tähän väliin muutama kysymys</a:t>
          </a:r>
        </a:p>
      </dsp:txBody>
      <dsp:txXfrm>
        <a:off x="0" y="313568"/>
        <a:ext cx="10515600" cy="850500"/>
      </dsp:txXfrm>
    </dsp:sp>
    <dsp:sp modelId="{C3CF1469-0EEB-429D-B6A8-53EF3CA7C04D}">
      <dsp:nvSpPr>
        <dsp:cNvPr id="0" name=""/>
        <dsp:cNvSpPr/>
      </dsp:nvSpPr>
      <dsp:spPr>
        <a:xfrm>
          <a:off x="525780" y="18368"/>
          <a:ext cx="7360920" cy="590400"/>
        </a:xfrm>
        <a:prstGeom prst="roundRect">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fi-FI" sz="2000" kern="1200" dirty="0"/>
            <a:t>Mitä on hybridiopetus/oppiminen?</a:t>
          </a:r>
        </a:p>
      </dsp:txBody>
      <dsp:txXfrm>
        <a:off x="554601" y="47189"/>
        <a:ext cx="7303278" cy="532758"/>
      </dsp:txXfrm>
    </dsp:sp>
    <dsp:sp modelId="{B0FDCE26-9301-4E5E-B499-3881D1D656E1}">
      <dsp:nvSpPr>
        <dsp:cNvPr id="0" name=""/>
        <dsp:cNvSpPr/>
      </dsp:nvSpPr>
      <dsp:spPr>
        <a:xfrm>
          <a:off x="0" y="1567269"/>
          <a:ext cx="10515600" cy="8505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fi-FI" sz="2000" kern="1200" dirty="0"/>
            <a:t>Tähän väliin muutama kysymys</a:t>
          </a:r>
        </a:p>
      </dsp:txBody>
      <dsp:txXfrm>
        <a:off x="0" y="1567269"/>
        <a:ext cx="10515600" cy="850500"/>
      </dsp:txXfrm>
    </dsp:sp>
    <dsp:sp modelId="{8BFD7F8B-77EE-4728-A3C3-3BD38A242BC6}">
      <dsp:nvSpPr>
        <dsp:cNvPr id="0" name=""/>
        <dsp:cNvSpPr/>
      </dsp:nvSpPr>
      <dsp:spPr>
        <a:xfrm>
          <a:off x="525780" y="1272068"/>
          <a:ext cx="7360920" cy="590400"/>
        </a:xfrm>
        <a:prstGeom prst="roundRect">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fi-FI" sz="2000" kern="1200" dirty="0"/>
            <a:t>Oulu on ratkaissut tekniset ongelmat: tapaus Linnanmaa</a:t>
          </a:r>
        </a:p>
      </dsp:txBody>
      <dsp:txXfrm>
        <a:off x="554601" y="1300889"/>
        <a:ext cx="7303278" cy="532758"/>
      </dsp:txXfrm>
    </dsp:sp>
    <dsp:sp modelId="{293D40A8-5FA2-4728-871F-38EB85A01EE2}">
      <dsp:nvSpPr>
        <dsp:cNvPr id="0" name=""/>
        <dsp:cNvSpPr/>
      </dsp:nvSpPr>
      <dsp:spPr>
        <a:xfrm>
          <a:off x="0" y="2820969"/>
          <a:ext cx="10515600" cy="151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fi-FI" sz="2000" kern="1200" dirty="0"/>
            <a:t>Esittäjät </a:t>
          </a:r>
          <a:r>
            <a:rPr lang="fi-FI" sz="2000" kern="1200" dirty="0" err="1"/>
            <a:t>demoilevat</a:t>
          </a:r>
          <a:r>
            <a:rPr lang="fi-FI" sz="2000" kern="1200" dirty="0"/>
            <a:t> ja osallistujat kokeilevat</a:t>
          </a:r>
        </a:p>
        <a:p>
          <a:pPr marL="228600" lvl="1" indent="-228600" algn="l" defTabSz="889000">
            <a:lnSpc>
              <a:spcPct val="90000"/>
            </a:lnSpc>
            <a:spcBef>
              <a:spcPct val="0"/>
            </a:spcBef>
            <a:spcAft>
              <a:spcPct val="15000"/>
            </a:spcAft>
            <a:buChar char="•"/>
          </a:pPr>
          <a:r>
            <a:rPr lang="fi-FI" sz="2000" kern="1200" dirty="0"/>
            <a:t>Kysymyksiä ja keskustelua</a:t>
          </a:r>
        </a:p>
        <a:p>
          <a:pPr marL="228600" lvl="1" indent="-228600" algn="l" defTabSz="889000">
            <a:lnSpc>
              <a:spcPct val="90000"/>
            </a:lnSpc>
            <a:spcBef>
              <a:spcPct val="0"/>
            </a:spcBef>
            <a:spcAft>
              <a:spcPct val="15000"/>
            </a:spcAft>
            <a:buChar char="•"/>
          </a:pPr>
          <a:endParaRPr lang="fi-FI" sz="2000" kern="1200" dirty="0"/>
        </a:p>
      </dsp:txBody>
      <dsp:txXfrm>
        <a:off x="0" y="2820969"/>
        <a:ext cx="10515600" cy="1512000"/>
      </dsp:txXfrm>
    </dsp:sp>
    <dsp:sp modelId="{0D57DFED-EE48-4CC6-A418-04DC757D7C08}">
      <dsp:nvSpPr>
        <dsp:cNvPr id="0" name=""/>
        <dsp:cNvSpPr/>
      </dsp:nvSpPr>
      <dsp:spPr>
        <a:xfrm>
          <a:off x="525780" y="2525768"/>
          <a:ext cx="7360920" cy="590400"/>
        </a:xfrm>
        <a:prstGeom prst="roundRect">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fi-FI" sz="2000" kern="1200" dirty="0"/>
            <a:t>Hybriditeknologian esittelyä ja testaamista käytännössä</a:t>
          </a:r>
        </a:p>
      </dsp:txBody>
      <dsp:txXfrm>
        <a:off x="554601" y="2554589"/>
        <a:ext cx="730327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F7A2-92F6-486F-A65C-9B88CFD62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BA388E9B-6E98-45DF-BA6B-251BDE1103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84EC0317-C8F1-4F0E-AC4F-2F2AEAA3ED0C}"/>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5" name="Footer Placeholder 4">
            <a:extLst>
              <a:ext uri="{FF2B5EF4-FFF2-40B4-BE49-F238E27FC236}">
                <a16:creationId xmlns:a16="http://schemas.microsoft.com/office/drawing/2014/main" id="{0BA56E94-E9AF-44DC-A37F-EAF333230AD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0CC90681-5E7A-4507-8336-B815A640A52E}"/>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2925403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C145-28F7-40EC-95DF-9B65E557FD79}"/>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33100A98-748D-4087-832D-FFC2F8BFC2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CCE037A-27A1-4DF4-9161-B83EBE705D73}"/>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5" name="Footer Placeholder 4">
            <a:extLst>
              <a:ext uri="{FF2B5EF4-FFF2-40B4-BE49-F238E27FC236}">
                <a16:creationId xmlns:a16="http://schemas.microsoft.com/office/drawing/2014/main" id="{BD578821-C4D7-43C2-AAAE-8FEAC728890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119D344-68BA-4BA8-9B82-E21C123D9875}"/>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294268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EB821-F7CA-4B67-8E6B-E2C85CDADB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4B884748-4F5A-44C4-8A3D-17A69FCD5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9BFD18D3-DAE8-4011-B1A7-023C389C7AF7}"/>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5" name="Footer Placeholder 4">
            <a:extLst>
              <a:ext uri="{FF2B5EF4-FFF2-40B4-BE49-F238E27FC236}">
                <a16:creationId xmlns:a16="http://schemas.microsoft.com/office/drawing/2014/main" id="{A1DD39A4-9FFD-4C36-94F6-1BE4A03993E5}"/>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58ABD25-9EAC-4C53-845E-F7835B152435}"/>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278637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ääotsikko 1">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41314" y="2516697"/>
            <a:ext cx="11510962" cy="2634143"/>
          </a:xfrm>
        </p:spPr>
        <p:txBody>
          <a:bodyPr anchor="t" anchorCtr="0">
            <a:noAutofit/>
          </a:bodyPr>
          <a:lstStyle>
            <a:lvl1pPr algn="ctr">
              <a:defRPr sz="7400">
                <a:solidFill>
                  <a:schemeClr val="tx2"/>
                </a:solidFill>
              </a:defRPr>
            </a:lvl1pPr>
          </a:lstStyle>
          <a:p>
            <a:r>
              <a:rPr lang="fi-FI"/>
              <a:t>Lisää pääotsikko</a:t>
            </a:r>
          </a:p>
        </p:txBody>
      </p:sp>
      <p:sp>
        <p:nvSpPr>
          <p:cNvPr id="4" name="Subtitle 2"/>
          <p:cNvSpPr>
            <a:spLocks noGrp="1"/>
          </p:cNvSpPr>
          <p:nvPr>
            <p:ph type="subTitle" idx="1" hasCustomPrompt="1"/>
          </p:nvPr>
        </p:nvSpPr>
        <p:spPr>
          <a:xfrm>
            <a:off x="341314" y="5157192"/>
            <a:ext cx="11510962" cy="1018502"/>
          </a:xfrm>
        </p:spPr>
        <p:txBody>
          <a:bodyPr>
            <a:normAutofit/>
          </a:bodyPr>
          <a:lstStyle>
            <a:lvl1pPr marL="0" indent="0" algn="ctr">
              <a:buNone/>
              <a:defRPr sz="3000" b="0">
                <a:solidFill>
                  <a:schemeClr val="tx2"/>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fi-FI" noProof="0"/>
              <a:t>Päivämäärä &amp; Esittäjä</a:t>
            </a:r>
          </a:p>
        </p:txBody>
      </p:sp>
      <p:grpSp>
        <p:nvGrpSpPr>
          <p:cNvPr id="5" name="Säteet">
            <a:extLst>
              <a:ext uri="{C183D7F6-B498-43B3-948B-1728B52AA6E4}">
                <adec:decorative xmlns:adec="http://schemas.microsoft.com/office/drawing/2017/decorative" val="1"/>
              </a:ext>
            </a:extLst>
          </p:cNvPr>
          <p:cNvGrpSpPr/>
          <p:nvPr userDrawn="1"/>
        </p:nvGrpSpPr>
        <p:grpSpPr>
          <a:xfrm>
            <a:off x="4187556" y="730516"/>
            <a:ext cx="3795061" cy="1656183"/>
            <a:chOff x="2187936" y="908720"/>
            <a:chExt cx="2146016" cy="936532"/>
          </a:xfrm>
          <a:solidFill>
            <a:schemeClr val="accent4"/>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15" name="Päivämäärän paikkamerkki 14">
            <a:extLst>
              <a:ext uri="{FF2B5EF4-FFF2-40B4-BE49-F238E27FC236}">
                <a16:creationId xmlns:a16="http://schemas.microsoft.com/office/drawing/2014/main" id="{91694F22-65CC-6C48-8809-DCFD8FC734A8}"/>
              </a:ext>
            </a:extLst>
          </p:cNvPr>
          <p:cNvSpPr>
            <a:spLocks noGrp="1"/>
          </p:cNvSpPr>
          <p:nvPr>
            <p:ph type="dt" sz="half" idx="10"/>
          </p:nvPr>
        </p:nvSpPr>
        <p:spPr/>
        <p:txBody>
          <a:bodyPr/>
          <a:lstStyle/>
          <a:p>
            <a:fld id="{98753ABA-5B09-402C-8CA8-686BF1C2ED70}" type="datetime1">
              <a:rPr lang="fi-FI" smtClean="0"/>
              <a:t>2.12.2021</a:t>
            </a:fld>
            <a:endParaRPr lang="fi-FI"/>
          </a:p>
        </p:txBody>
      </p:sp>
      <p:sp>
        <p:nvSpPr>
          <p:cNvPr id="17" name="Dian numeron paikkamerkki 16">
            <a:extLst>
              <a:ext uri="{FF2B5EF4-FFF2-40B4-BE49-F238E27FC236}">
                <a16:creationId xmlns:a16="http://schemas.microsoft.com/office/drawing/2014/main" id="{085BFC6C-6D67-4043-AD0B-7767B31BDB64}"/>
              </a:ext>
            </a:extLst>
          </p:cNvPr>
          <p:cNvSpPr>
            <a:spLocks noGrp="1"/>
          </p:cNvSpPr>
          <p:nvPr>
            <p:ph type="sldNum" sz="quarter" idx="12"/>
          </p:nvPr>
        </p:nvSpPr>
        <p:spPr/>
        <p:txBody>
          <a:bodyPr/>
          <a:lstStyle/>
          <a:p>
            <a:fld id="{799663BE-0A7D-4715-8D39-0EC59974DD85}" type="slidenum">
              <a:rPr lang="fi-FI" smtClean="0"/>
              <a:pPr/>
              <a:t>‹#›</a:t>
            </a:fld>
            <a:endParaRPr lang="fi-FI"/>
          </a:p>
        </p:txBody>
      </p:sp>
      <p:sp>
        <p:nvSpPr>
          <p:cNvPr id="3" name="Alatunnisteen paikkamerkki 2">
            <a:extLst>
              <a:ext uri="{FF2B5EF4-FFF2-40B4-BE49-F238E27FC236}">
                <a16:creationId xmlns:a16="http://schemas.microsoft.com/office/drawing/2014/main" id="{5C7B0CB1-AB90-8940-9298-3C95304C08E2}"/>
              </a:ext>
            </a:extLst>
          </p:cNvPr>
          <p:cNvSpPr>
            <a:spLocks noGrp="1"/>
          </p:cNvSpPr>
          <p:nvPr>
            <p:ph type="ftr" sz="quarter" idx="13"/>
          </p:nvPr>
        </p:nvSpPr>
        <p:spPr/>
        <p:txBody>
          <a:bodyPr/>
          <a:lstStyle/>
          <a:p>
            <a:r>
              <a:rPr lang="fi-FI"/>
              <a:t>Testitunniste</a:t>
            </a:r>
          </a:p>
        </p:txBody>
      </p:sp>
    </p:spTree>
    <p:extLst>
      <p:ext uri="{BB962C8B-B14F-4D97-AF65-F5344CB8AC3E}">
        <p14:creationId xmlns:p14="http://schemas.microsoft.com/office/powerpoint/2010/main" val="27698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ääotsikko 2">
    <p:bg>
      <p:bgPr>
        <a:solidFill>
          <a:srgbClr val="01AEF0"/>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41314" y="2516697"/>
            <a:ext cx="11510962" cy="2634143"/>
          </a:xfrm>
        </p:spPr>
        <p:txBody>
          <a:bodyPr anchor="t" anchorCtr="0">
            <a:noAutofit/>
          </a:bodyPr>
          <a:lstStyle>
            <a:lvl1pPr algn="ctr">
              <a:defRPr sz="7400">
                <a:solidFill>
                  <a:schemeClr val="tx1"/>
                </a:solidFill>
              </a:defRPr>
            </a:lvl1pPr>
          </a:lstStyle>
          <a:p>
            <a:r>
              <a:rPr lang="fi-FI"/>
              <a:t>Lisää pääotsikko</a:t>
            </a:r>
          </a:p>
        </p:txBody>
      </p:sp>
      <p:sp>
        <p:nvSpPr>
          <p:cNvPr id="4" name="Subtitle 2"/>
          <p:cNvSpPr>
            <a:spLocks noGrp="1"/>
          </p:cNvSpPr>
          <p:nvPr>
            <p:ph type="subTitle" idx="1" hasCustomPrompt="1"/>
          </p:nvPr>
        </p:nvSpPr>
        <p:spPr>
          <a:xfrm>
            <a:off x="341314" y="5157192"/>
            <a:ext cx="11510962" cy="1018502"/>
          </a:xfrm>
        </p:spPr>
        <p:txBody>
          <a:bodyPr>
            <a:normAutofit/>
          </a:bodyPr>
          <a:lstStyle>
            <a:lvl1pPr marL="0" indent="0" algn="ctr">
              <a:buNone/>
              <a:defRPr sz="3000" b="0">
                <a:solidFill>
                  <a:schemeClr val="tx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fi-FI" noProof="0"/>
              <a:t>Päivämäärä &amp; Esittäjä</a:t>
            </a:r>
          </a:p>
        </p:txBody>
      </p:sp>
      <p:grpSp>
        <p:nvGrpSpPr>
          <p:cNvPr id="5" name="Säteet">
            <a:extLst>
              <a:ext uri="{C183D7F6-B498-43B3-948B-1728B52AA6E4}">
                <adec:decorative xmlns:adec="http://schemas.microsoft.com/office/drawing/2017/decorative" val="1"/>
              </a:ext>
            </a:extLst>
          </p:cNvPr>
          <p:cNvGrpSpPr/>
          <p:nvPr userDrawn="1"/>
        </p:nvGrpSpPr>
        <p:grpSpPr>
          <a:xfrm>
            <a:off x="4187556" y="730516"/>
            <a:ext cx="3795061" cy="1656183"/>
            <a:chOff x="2187936" y="908720"/>
            <a:chExt cx="2146016" cy="936532"/>
          </a:xfrm>
          <a:solidFill>
            <a:srgbClr val="FEF200"/>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Päivämäärän paikkamerkki 2">
            <a:extLst>
              <a:ext uri="{FF2B5EF4-FFF2-40B4-BE49-F238E27FC236}">
                <a16:creationId xmlns:a16="http://schemas.microsoft.com/office/drawing/2014/main" id="{CF397C27-9B86-2F45-A845-77A35D008D52}"/>
              </a:ext>
            </a:extLst>
          </p:cNvPr>
          <p:cNvSpPr>
            <a:spLocks noGrp="1"/>
          </p:cNvSpPr>
          <p:nvPr>
            <p:ph type="dt" sz="half" idx="10"/>
          </p:nvPr>
        </p:nvSpPr>
        <p:spPr/>
        <p:txBody>
          <a:bodyPr/>
          <a:lstStyle/>
          <a:p>
            <a:fld id="{24292627-C883-49FC-AD1D-15D79F962E7D}" type="datetime1">
              <a:rPr lang="fi-FI" smtClean="0"/>
              <a:t>2.12.2021</a:t>
            </a:fld>
            <a:endParaRPr lang="fi-FI"/>
          </a:p>
        </p:txBody>
      </p:sp>
      <p:sp>
        <p:nvSpPr>
          <p:cNvPr id="10" name="Dian numeron paikkamerkki 9">
            <a:extLst>
              <a:ext uri="{FF2B5EF4-FFF2-40B4-BE49-F238E27FC236}">
                <a16:creationId xmlns:a16="http://schemas.microsoft.com/office/drawing/2014/main" id="{BC8F757F-197E-5E42-8AFC-F7CFFA37D32A}"/>
              </a:ext>
            </a:extLst>
          </p:cNvPr>
          <p:cNvSpPr>
            <a:spLocks noGrp="1"/>
          </p:cNvSpPr>
          <p:nvPr>
            <p:ph type="sldNum" sz="quarter" idx="12"/>
          </p:nvPr>
        </p:nvSpPr>
        <p:spPr/>
        <p:txBody>
          <a:bodyPr/>
          <a:lstStyle/>
          <a:p>
            <a:fld id="{799663BE-0A7D-4715-8D39-0EC59974DD85}" type="slidenum">
              <a:rPr lang="fi-FI" smtClean="0"/>
              <a:pPr/>
              <a:t>‹#›</a:t>
            </a:fld>
            <a:endParaRPr lang="fi-FI"/>
          </a:p>
        </p:txBody>
      </p:sp>
      <p:sp>
        <p:nvSpPr>
          <p:cNvPr id="9" name="Alatunnisteen paikkamerkki 8">
            <a:extLst>
              <a:ext uri="{FF2B5EF4-FFF2-40B4-BE49-F238E27FC236}">
                <a16:creationId xmlns:a16="http://schemas.microsoft.com/office/drawing/2014/main" id="{744DB4CD-524A-EA49-9910-8BD0940B01E9}"/>
              </a:ext>
            </a:extLst>
          </p:cNvPr>
          <p:cNvSpPr>
            <a:spLocks noGrp="1"/>
          </p:cNvSpPr>
          <p:nvPr>
            <p:ph type="ftr" sz="quarter" idx="13"/>
          </p:nvPr>
        </p:nvSpPr>
        <p:spPr/>
        <p:txBody>
          <a:bodyPr/>
          <a:lstStyle/>
          <a:p>
            <a:r>
              <a:rPr lang="fi-FI"/>
              <a:t>Testitunniste</a:t>
            </a:r>
          </a:p>
        </p:txBody>
      </p:sp>
    </p:spTree>
    <p:extLst>
      <p:ext uri="{BB962C8B-B14F-4D97-AF65-F5344CB8AC3E}">
        <p14:creationId xmlns:p14="http://schemas.microsoft.com/office/powerpoint/2010/main" val="1133432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ääotsikko 3">
    <p:bg>
      <p:bgPr>
        <a:solidFill>
          <a:srgbClr val="4BBCAA"/>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41314" y="2516697"/>
            <a:ext cx="11510962" cy="2634143"/>
          </a:xfrm>
        </p:spPr>
        <p:txBody>
          <a:bodyPr anchor="t" anchorCtr="0">
            <a:noAutofit/>
          </a:bodyPr>
          <a:lstStyle>
            <a:lvl1pPr algn="ctr">
              <a:defRPr sz="7400">
                <a:solidFill>
                  <a:schemeClr val="tx1"/>
                </a:solidFill>
              </a:defRPr>
            </a:lvl1pPr>
          </a:lstStyle>
          <a:p>
            <a:r>
              <a:rPr lang="fi-FI"/>
              <a:t>Lisää pääotsikko</a:t>
            </a:r>
          </a:p>
        </p:txBody>
      </p:sp>
      <p:sp>
        <p:nvSpPr>
          <p:cNvPr id="4" name="Subtitle 2"/>
          <p:cNvSpPr>
            <a:spLocks noGrp="1"/>
          </p:cNvSpPr>
          <p:nvPr>
            <p:ph type="subTitle" idx="1" hasCustomPrompt="1"/>
          </p:nvPr>
        </p:nvSpPr>
        <p:spPr>
          <a:xfrm>
            <a:off x="341314" y="5157192"/>
            <a:ext cx="11510962" cy="1018502"/>
          </a:xfrm>
        </p:spPr>
        <p:txBody>
          <a:bodyPr>
            <a:normAutofit/>
          </a:bodyPr>
          <a:lstStyle>
            <a:lvl1pPr marL="0" indent="0" algn="ctr">
              <a:buNone/>
              <a:defRPr sz="3000" b="0">
                <a:solidFill>
                  <a:schemeClr val="tx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fi-FI" noProof="0"/>
              <a:t>Päivämäärä &amp; Esittäjä</a:t>
            </a:r>
          </a:p>
        </p:txBody>
      </p:sp>
      <p:grpSp>
        <p:nvGrpSpPr>
          <p:cNvPr id="5" name="Säteet">
            <a:extLst>
              <a:ext uri="{C183D7F6-B498-43B3-948B-1728B52AA6E4}">
                <adec:decorative xmlns:adec="http://schemas.microsoft.com/office/drawing/2017/decorative" val="1"/>
              </a:ext>
            </a:extLst>
          </p:cNvPr>
          <p:cNvGrpSpPr/>
          <p:nvPr userDrawn="1"/>
        </p:nvGrpSpPr>
        <p:grpSpPr>
          <a:xfrm>
            <a:off x="4187556" y="730516"/>
            <a:ext cx="3795061" cy="1656183"/>
            <a:chOff x="2187936" y="908720"/>
            <a:chExt cx="2146016" cy="936532"/>
          </a:xfrm>
          <a:solidFill>
            <a:srgbClr val="FFFF00"/>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Päivämäärän paikkamerkki 2">
            <a:extLst>
              <a:ext uri="{FF2B5EF4-FFF2-40B4-BE49-F238E27FC236}">
                <a16:creationId xmlns:a16="http://schemas.microsoft.com/office/drawing/2014/main" id="{AF0C9553-AE33-FE4E-B669-308058592596}"/>
              </a:ext>
            </a:extLst>
          </p:cNvPr>
          <p:cNvSpPr>
            <a:spLocks noGrp="1"/>
          </p:cNvSpPr>
          <p:nvPr>
            <p:ph type="dt" sz="half" idx="10"/>
          </p:nvPr>
        </p:nvSpPr>
        <p:spPr/>
        <p:txBody>
          <a:bodyPr/>
          <a:lstStyle/>
          <a:p>
            <a:fld id="{D179A09D-9EDC-4850-984F-9A48582AB5AB}" type="datetime1">
              <a:rPr lang="fi-FI" smtClean="0"/>
              <a:t>2.12.2021</a:t>
            </a:fld>
            <a:endParaRPr lang="fi-FI"/>
          </a:p>
        </p:txBody>
      </p:sp>
      <p:sp>
        <p:nvSpPr>
          <p:cNvPr id="10" name="Dian numeron paikkamerkki 9">
            <a:extLst>
              <a:ext uri="{FF2B5EF4-FFF2-40B4-BE49-F238E27FC236}">
                <a16:creationId xmlns:a16="http://schemas.microsoft.com/office/drawing/2014/main" id="{52277156-7272-5B48-B941-4C41AA0CB922}"/>
              </a:ext>
            </a:extLst>
          </p:cNvPr>
          <p:cNvSpPr>
            <a:spLocks noGrp="1"/>
          </p:cNvSpPr>
          <p:nvPr>
            <p:ph type="sldNum" sz="quarter" idx="12"/>
          </p:nvPr>
        </p:nvSpPr>
        <p:spPr/>
        <p:txBody>
          <a:bodyPr/>
          <a:lstStyle/>
          <a:p>
            <a:fld id="{799663BE-0A7D-4715-8D39-0EC59974DD85}" type="slidenum">
              <a:rPr lang="fi-FI" smtClean="0"/>
              <a:pPr/>
              <a:t>‹#›</a:t>
            </a:fld>
            <a:endParaRPr lang="fi-FI"/>
          </a:p>
        </p:txBody>
      </p:sp>
      <p:sp>
        <p:nvSpPr>
          <p:cNvPr id="9" name="Alatunnisteen paikkamerkki 8">
            <a:extLst>
              <a:ext uri="{FF2B5EF4-FFF2-40B4-BE49-F238E27FC236}">
                <a16:creationId xmlns:a16="http://schemas.microsoft.com/office/drawing/2014/main" id="{C936234D-37BC-344F-A4F3-3C339570645F}"/>
              </a:ext>
            </a:extLst>
          </p:cNvPr>
          <p:cNvSpPr>
            <a:spLocks noGrp="1"/>
          </p:cNvSpPr>
          <p:nvPr>
            <p:ph type="ftr" sz="quarter" idx="13"/>
          </p:nvPr>
        </p:nvSpPr>
        <p:spPr/>
        <p:txBody>
          <a:bodyPr/>
          <a:lstStyle/>
          <a:p>
            <a:r>
              <a:rPr lang="fi-FI"/>
              <a:t>Testitunniste</a:t>
            </a:r>
          </a:p>
        </p:txBody>
      </p:sp>
    </p:spTree>
    <p:extLst>
      <p:ext uri="{BB962C8B-B14F-4D97-AF65-F5344CB8AC3E}">
        <p14:creationId xmlns:p14="http://schemas.microsoft.com/office/powerpoint/2010/main" val="156415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kuvalla 1">
    <p:bg>
      <p:bgPr>
        <a:solidFill>
          <a:srgbClr val="01AEF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8" y="2830750"/>
            <a:ext cx="5762018" cy="2071991"/>
          </a:xfrm>
        </p:spPr>
        <p:txBody>
          <a:bodyPr anchor="t" anchorCtr="0">
            <a:normAutofit/>
          </a:bodyPr>
          <a:lstStyle>
            <a:lvl1pPr algn="ctr">
              <a:lnSpc>
                <a:spcPct val="95000"/>
              </a:lnSpc>
              <a:defRPr sz="5600">
                <a:solidFill>
                  <a:schemeClr val="tx1"/>
                </a:solidFill>
              </a:defRPr>
            </a:lvl1pPr>
          </a:lstStyle>
          <a:p>
            <a:r>
              <a:rPr lang="fi-FI" noProof="0"/>
              <a:t>Lisää tähän pääotsikko</a:t>
            </a:r>
          </a:p>
        </p:txBody>
      </p:sp>
      <p:sp>
        <p:nvSpPr>
          <p:cNvPr id="3" name="Subtitle 2"/>
          <p:cNvSpPr>
            <a:spLocks noGrp="1"/>
          </p:cNvSpPr>
          <p:nvPr>
            <p:ph type="subTitle" idx="1" hasCustomPrompt="1"/>
          </p:nvPr>
        </p:nvSpPr>
        <p:spPr>
          <a:xfrm>
            <a:off x="162128" y="4863828"/>
            <a:ext cx="5762018" cy="1031132"/>
          </a:xfrm>
        </p:spPr>
        <p:txBody>
          <a:bodyPr>
            <a:normAutofit/>
          </a:bodyPr>
          <a:lstStyle>
            <a:lvl1pPr marL="0" indent="0" algn="ctr">
              <a:lnSpc>
                <a:spcPct val="120000"/>
              </a:lnSpc>
              <a:spcBef>
                <a:spcPts val="0"/>
              </a:spcBef>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i-FI" noProof="0"/>
              <a:t>Mahdollinen alaotsikko</a:t>
            </a:r>
          </a:p>
        </p:txBody>
      </p:sp>
      <p:sp>
        <p:nvSpPr>
          <p:cNvPr id="58" name="Picture Placeholder 57">
            <a:extLst>
              <a:ext uri="{C183D7F6-B498-43B3-948B-1728B52AA6E4}">
                <adec:decorative xmlns:adec="http://schemas.microsoft.com/office/drawing/2017/decorative" val="1"/>
              </a:ext>
            </a:extLst>
          </p:cNvPr>
          <p:cNvSpPr>
            <a:spLocks noGrp="1"/>
          </p:cNvSpPr>
          <p:nvPr>
            <p:ph type="pic" sz="quarter" idx="13"/>
          </p:nvPr>
        </p:nvSpPr>
        <p:spPr>
          <a:xfrm>
            <a:off x="6210300" y="0"/>
            <a:ext cx="5981700" cy="6858000"/>
          </a:xfrm>
          <a:solidFill>
            <a:schemeClr val="bg1">
              <a:lumMod val="85000"/>
            </a:schemeClr>
          </a:solidFill>
        </p:spPr>
        <p:txBody>
          <a:bodyPr anchor="ctr" anchorCtr="0"/>
          <a:lstStyle>
            <a:lvl1pPr marL="0" indent="0" algn="ctr">
              <a:buNone/>
              <a:defRPr/>
            </a:lvl1pPr>
          </a:lstStyle>
          <a:p>
            <a:r>
              <a:rPr lang="fi-FI" noProof="0"/>
              <a:t>Lisää kuva napsauttamalla kuvaketta</a:t>
            </a:r>
          </a:p>
        </p:txBody>
      </p:sp>
      <p:grpSp>
        <p:nvGrpSpPr>
          <p:cNvPr id="29" name="Säteet">
            <a:extLst>
              <a:ext uri="{C183D7F6-B498-43B3-948B-1728B52AA6E4}">
                <adec:decorative xmlns:adec="http://schemas.microsoft.com/office/drawing/2017/decorative" val="1"/>
              </a:ext>
            </a:extLst>
          </p:cNvPr>
          <p:cNvGrpSpPr/>
          <p:nvPr userDrawn="1"/>
        </p:nvGrpSpPr>
        <p:grpSpPr>
          <a:xfrm>
            <a:off x="1863008" y="1369642"/>
            <a:ext cx="2360259" cy="1030029"/>
            <a:chOff x="1980609" y="1369641"/>
            <a:chExt cx="2360259" cy="1030029"/>
          </a:xfrm>
          <a:solidFill>
            <a:srgbClr val="FEF2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20" name="Päivämäärän paikkamerkki 19">
            <a:extLst>
              <a:ext uri="{FF2B5EF4-FFF2-40B4-BE49-F238E27FC236}">
                <a16:creationId xmlns:a16="http://schemas.microsoft.com/office/drawing/2014/main" id="{0566FFFB-DCB0-AE48-AD49-F31415B2CBBF}"/>
              </a:ext>
            </a:extLst>
          </p:cNvPr>
          <p:cNvSpPr>
            <a:spLocks noGrp="1"/>
          </p:cNvSpPr>
          <p:nvPr>
            <p:ph type="dt" sz="half" idx="14"/>
          </p:nvPr>
        </p:nvSpPr>
        <p:spPr/>
        <p:txBody>
          <a:bodyPr/>
          <a:lstStyle/>
          <a:p>
            <a:fld id="{99278ABB-9B54-4FF3-BC4F-AD49C467BFAF}" type="datetime1">
              <a:rPr lang="fi-FI" smtClean="0"/>
              <a:t>2.12.2021</a:t>
            </a:fld>
            <a:endParaRPr lang="fi-FI"/>
          </a:p>
        </p:txBody>
      </p:sp>
      <p:sp>
        <p:nvSpPr>
          <p:cNvPr id="21" name="Alatunnisteen paikkamerkki 20">
            <a:extLst>
              <a:ext uri="{FF2B5EF4-FFF2-40B4-BE49-F238E27FC236}">
                <a16:creationId xmlns:a16="http://schemas.microsoft.com/office/drawing/2014/main" id="{89D33559-35CE-6244-AFEA-34E4263E62E5}"/>
              </a:ext>
            </a:extLst>
          </p:cNvPr>
          <p:cNvSpPr>
            <a:spLocks noGrp="1"/>
          </p:cNvSpPr>
          <p:nvPr>
            <p:ph type="ftr" sz="quarter" idx="15"/>
          </p:nvPr>
        </p:nvSpPr>
        <p:spPr/>
        <p:txBody>
          <a:bodyPr/>
          <a:lstStyle/>
          <a:p>
            <a:r>
              <a:rPr lang="fi-FI"/>
              <a:t>Testitunniste</a:t>
            </a:r>
          </a:p>
        </p:txBody>
      </p:sp>
      <p:sp>
        <p:nvSpPr>
          <p:cNvPr id="22" name="Dian numeron paikkamerkki 21">
            <a:extLst>
              <a:ext uri="{FF2B5EF4-FFF2-40B4-BE49-F238E27FC236}">
                <a16:creationId xmlns:a16="http://schemas.microsoft.com/office/drawing/2014/main" id="{93EB959D-90FD-F444-B54F-CB32040AE4AE}"/>
              </a:ext>
            </a:extLst>
          </p:cNvPr>
          <p:cNvSpPr>
            <a:spLocks noGrp="1"/>
          </p:cNvSpPr>
          <p:nvPr>
            <p:ph type="sldNum" sz="quarter" idx="16"/>
          </p:nvPr>
        </p:nvSpPr>
        <p:spPr/>
        <p:txBody>
          <a:bodyPr/>
          <a:lstStyle/>
          <a:p>
            <a:fld id="{799663BE-0A7D-4715-8D39-0EC59974DD85}" type="slidenum">
              <a:rPr lang="fi-FI" smtClean="0"/>
              <a:pPr/>
              <a:t>‹#›</a:t>
            </a:fld>
            <a:endParaRPr lang="fi-FI"/>
          </a:p>
        </p:txBody>
      </p:sp>
    </p:spTree>
    <p:extLst>
      <p:ext uri="{BB962C8B-B14F-4D97-AF65-F5344CB8AC3E}">
        <p14:creationId xmlns:p14="http://schemas.microsoft.com/office/powerpoint/2010/main" val="1774252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 kuvalla 2">
    <p:bg>
      <p:bgPr>
        <a:solidFill>
          <a:srgbClr val="4BBCA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8" y="2830750"/>
            <a:ext cx="5762018" cy="2071991"/>
          </a:xfrm>
        </p:spPr>
        <p:txBody>
          <a:bodyPr anchor="t" anchorCtr="0">
            <a:normAutofit/>
          </a:bodyPr>
          <a:lstStyle>
            <a:lvl1pPr algn="ctr">
              <a:lnSpc>
                <a:spcPct val="95000"/>
              </a:lnSpc>
              <a:defRPr sz="5600">
                <a:solidFill>
                  <a:schemeClr val="tx1"/>
                </a:solidFill>
              </a:defRPr>
            </a:lvl1pPr>
          </a:lstStyle>
          <a:p>
            <a:r>
              <a:rPr lang="fi-FI" noProof="0"/>
              <a:t>Lisää tähän pääotsikko</a:t>
            </a:r>
          </a:p>
        </p:txBody>
      </p:sp>
      <p:sp>
        <p:nvSpPr>
          <p:cNvPr id="3" name="Subtitle 2"/>
          <p:cNvSpPr>
            <a:spLocks noGrp="1"/>
          </p:cNvSpPr>
          <p:nvPr>
            <p:ph type="subTitle" idx="1" hasCustomPrompt="1"/>
          </p:nvPr>
        </p:nvSpPr>
        <p:spPr>
          <a:xfrm>
            <a:off x="162128" y="4863828"/>
            <a:ext cx="5762018" cy="1031132"/>
          </a:xfrm>
        </p:spPr>
        <p:txBody>
          <a:bodyPr>
            <a:normAutofit/>
          </a:bodyPr>
          <a:lstStyle>
            <a:lvl1pPr marL="0" indent="0" algn="ctr">
              <a:lnSpc>
                <a:spcPct val="120000"/>
              </a:lnSpc>
              <a:spcBef>
                <a:spcPts val="0"/>
              </a:spcBef>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i-FI" noProof="0"/>
              <a:t>Mahdollinen alaotsikko</a:t>
            </a:r>
          </a:p>
        </p:txBody>
      </p:sp>
      <p:sp>
        <p:nvSpPr>
          <p:cNvPr id="58" name="Picture Placeholder 57">
            <a:extLst>
              <a:ext uri="{C183D7F6-B498-43B3-948B-1728B52AA6E4}">
                <adec:decorative xmlns:adec="http://schemas.microsoft.com/office/drawing/2017/decorative" val="1"/>
              </a:ext>
            </a:extLst>
          </p:cNvPr>
          <p:cNvSpPr>
            <a:spLocks noGrp="1"/>
          </p:cNvSpPr>
          <p:nvPr>
            <p:ph type="pic" sz="quarter" idx="13"/>
          </p:nvPr>
        </p:nvSpPr>
        <p:spPr>
          <a:xfrm>
            <a:off x="6210300" y="0"/>
            <a:ext cx="5981700" cy="6858000"/>
          </a:xfrm>
          <a:solidFill>
            <a:schemeClr val="bg1">
              <a:lumMod val="85000"/>
            </a:schemeClr>
          </a:solidFill>
        </p:spPr>
        <p:txBody>
          <a:bodyPr anchor="ctr" anchorCtr="0"/>
          <a:lstStyle>
            <a:lvl1pPr marL="0" indent="0" algn="ctr">
              <a:buNone/>
              <a:defRPr/>
            </a:lvl1pPr>
          </a:lstStyle>
          <a:p>
            <a:r>
              <a:rPr lang="fi-FI" noProof="0"/>
              <a:t>Lisää kuva napsauttamalla kuvaketta</a:t>
            </a:r>
          </a:p>
        </p:txBody>
      </p:sp>
      <p:grpSp>
        <p:nvGrpSpPr>
          <p:cNvPr id="29" name="Säteet">
            <a:extLst>
              <a:ext uri="{C183D7F6-B498-43B3-948B-1728B52AA6E4}">
                <adec:decorative xmlns:adec="http://schemas.microsoft.com/office/drawing/2017/decorative" val="1"/>
              </a:ext>
            </a:extLst>
          </p:cNvPr>
          <p:cNvGrpSpPr/>
          <p:nvPr userDrawn="1"/>
        </p:nvGrpSpPr>
        <p:grpSpPr>
          <a:xfrm>
            <a:off x="1863008" y="1369642"/>
            <a:ext cx="2360259" cy="1030029"/>
            <a:chOff x="1980609" y="1369641"/>
            <a:chExt cx="2360259" cy="1030029"/>
          </a:xfrm>
          <a:solidFill>
            <a:srgbClr val="FEF2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8" name="Päivämäärän paikkamerkki 7">
            <a:extLst>
              <a:ext uri="{FF2B5EF4-FFF2-40B4-BE49-F238E27FC236}">
                <a16:creationId xmlns:a16="http://schemas.microsoft.com/office/drawing/2014/main" id="{35AC5D3C-37C0-2148-95F3-62ECD4523829}"/>
              </a:ext>
            </a:extLst>
          </p:cNvPr>
          <p:cNvSpPr>
            <a:spLocks noGrp="1"/>
          </p:cNvSpPr>
          <p:nvPr>
            <p:ph type="dt" sz="half" idx="14"/>
          </p:nvPr>
        </p:nvSpPr>
        <p:spPr/>
        <p:txBody>
          <a:bodyPr/>
          <a:lstStyle/>
          <a:p>
            <a:fld id="{C5377BFF-CAC8-4DA0-A249-FBB72FEE455E}" type="datetime1">
              <a:rPr lang="fi-FI" smtClean="0"/>
              <a:t>2.12.2021</a:t>
            </a:fld>
            <a:endParaRPr lang="fi-FI"/>
          </a:p>
        </p:txBody>
      </p:sp>
      <p:sp>
        <p:nvSpPr>
          <p:cNvPr id="9" name="Alatunnisteen paikkamerkki 8">
            <a:extLst>
              <a:ext uri="{FF2B5EF4-FFF2-40B4-BE49-F238E27FC236}">
                <a16:creationId xmlns:a16="http://schemas.microsoft.com/office/drawing/2014/main" id="{D470B67B-A6CB-1846-8D3F-CE5AC61630F3}"/>
              </a:ext>
            </a:extLst>
          </p:cNvPr>
          <p:cNvSpPr>
            <a:spLocks noGrp="1"/>
          </p:cNvSpPr>
          <p:nvPr>
            <p:ph type="ftr" sz="quarter" idx="15"/>
          </p:nvPr>
        </p:nvSpPr>
        <p:spPr/>
        <p:txBody>
          <a:bodyPr/>
          <a:lstStyle/>
          <a:p>
            <a:r>
              <a:rPr lang="fi-FI"/>
              <a:t>Testitunniste</a:t>
            </a:r>
          </a:p>
        </p:txBody>
      </p:sp>
      <p:sp>
        <p:nvSpPr>
          <p:cNvPr id="13" name="Dian numeron paikkamerkki 12">
            <a:extLst>
              <a:ext uri="{FF2B5EF4-FFF2-40B4-BE49-F238E27FC236}">
                <a16:creationId xmlns:a16="http://schemas.microsoft.com/office/drawing/2014/main" id="{16793E01-5E8F-4C41-BCBF-4E99F8C3ADD0}"/>
              </a:ext>
            </a:extLst>
          </p:cNvPr>
          <p:cNvSpPr>
            <a:spLocks noGrp="1"/>
          </p:cNvSpPr>
          <p:nvPr>
            <p:ph type="sldNum" sz="quarter" idx="16"/>
          </p:nvPr>
        </p:nvSpPr>
        <p:spPr/>
        <p:txBody>
          <a:bodyPr/>
          <a:lstStyle/>
          <a:p>
            <a:fld id="{799663BE-0A7D-4715-8D39-0EC59974DD85}" type="slidenum">
              <a:rPr lang="fi-FI" smtClean="0"/>
              <a:pPr/>
              <a:t>‹#›</a:t>
            </a:fld>
            <a:endParaRPr lang="fi-FI"/>
          </a:p>
        </p:txBody>
      </p:sp>
    </p:spTree>
    <p:extLst>
      <p:ext uri="{BB962C8B-B14F-4D97-AF65-F5344CB8AC3E}">
        <p14:creationId xmlns:p14="http://schemas.microsoft.com/office/powerpoint/2010/main" val="2324680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kuvalla 4">
    <p:bg>
      <p:bgPr>
        <a:solidFill>
          <a:srgbClr val="4BBCA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8" y="2830750"/>
            <a:ext cx="5762018" cy="2071991"/>
          </a:xfrm>
          <a:noFill/>
        </p:spPr>
        <p:txBody>
          <a:bodyPr anchor="t" anchorCtr="0">
            <a:normAutofit/>
          </a:bodyPr>
          <a:lstStyle>
            <a:lvl1pPr algn="ctr">
              <a:lnSpc>
                <a:spcPct val="95000"/>
              </a:lnSpc>
              <a:defRPr sz="5600">
                <a:solidFill>
                  <a:schemeClr val="tx1"/>
                </a:solidFill>
              </a:defRPr>
            </a:lvl1pPr>
          </a:lstStyle>
          <a:p>
            <a:r>
              <a:rPr lang="fi-FI" noProof="0"/>
              <a:t>Lisää tähän pääotsikko</a:t>
            </a:r>
          </a:p>
        </p:txBody>
      </p:sp>
      <p:sp>
        <p:nvSpPr>
          <p:cNvPr id="3" name="Subtitle 2"/>
          <p:cNvSpPr>
            <a:spLocks noGrp="1"/>
          </p:cNvSpPr>
          <p:nvPr>
            <p:ph type="subTitle" idx="1" hasCustomPrompt="1"/>
          </p:nvPr>
        </p:nvSpPr>
        <p:spPr>
          <a:xfrm>
            <a:off x="162128" y="4863828"/>
            <a:ext cx="5762018" cy="1031132"/>
          </a:xfrm>
        </p:spPr>
        <p:txBody>
          <a:bodyPr>
            <a:normAutofit/>
          </a:bodyPr>
          <a:lstStyle>
            <a:lvl1pPr marL="0" indent="0" algn="ctr">
              <a:lnSpc>
                <a:spcPct val="120000"/>
              </a:lnSpc>
              <a:spcBef>
                <a:spcPts val="0"/>
              </a:spcBef>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i-FI" noProof="0"/>
              <a:t>Mahdollinen alaotsikko</a:t>
            </a:r>
          </a:p>
        </p:txBody>
      </p:sp>
      <p:pic>
        <p:nvPicPr>
          <p:cNvPr id="19" name="Kuva 18">
            <a:extLst>
              <a:ext uri="{FF2B5EF4-FFF2-40B4-BE49-F238E27FC236}">
                <a16:creationId xmlns:a16="http://schemas.microsoft.com/office/drawing/2014/main" id="{9C45226E-0903-274D-8A8E-9A86011A2ACF}"/>
              </a:ext>
              <a:ext uri="{C183D7F6-B498-43B3-948B-1728B52AA6E4}">
                <adec:decorative xmlns:adec="http://schemas.microsoft.com/office/drawing/2017/decorative" val="1"/>
              </a:ext>
            </a:extLst>
          </p:cNvPr>
          <p:cNvPicPr>
            <a:picLocks noChangeAspect="1"/>
          </p:cNvPicPr>
          <p:nvPr userDrawn="1"/>
        </p:nvPicPr>
        <p:blipFill rotWithShape="1">
          <a:blip r:embed="rId2"/>
          <a:srcRect l="9079" r="3632"/>
          <a:stretch/>
        </p:blipFill>
        <p:spPr>
          <a:xfrm>
            <a:off x="6205591" y="0"/>
            <a:ext cx="5986409" cy="6858000"/>
          </a:xfrm>
          <a:prstGeom prst="rect">
            <a:avLst/>
          </a:prstGeom>
        </p:spPr>
      </p:pic>
      <p:grpSp>
        <p:nvGrpSpPr>
          <p:cNvPr id="29" name="Säteet">
            <a:extLst>
              <a:ext uri="{C183D7F6-B498-43B3-948B-1728B52AA6E4}">
                <adec:decorative xmlns:adec="http://schemas.microsoft.com/office/drawing/2017/decorative" val="1"/>
              </a:ext>
            </a:extLst>
          </p:cNvPr>
          <p:cNvGrpSpPr/>
          <p:nvPr userDrawn="1"/>
        </p:nvGrpSpPr>
        <p:grpSpPr>
          <a:xfrm>
            <a:off x="1863008" y="1369642"/>
            <a:ext cx="2360259" cy="1030029"/>
            <a:chOff x="1980609" y="1369641"/>
            <a:chExt cx="2360259" cy="1030029"/>
          </a:xfrm>
          <a:solidFill>
            <a:srgbClr val="FFFF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8" name="Päivämäärän paikkamerkki 7">
            <a:extLst>
              <a:ext uri="{FF2B5EF4-FFF2-40B4-BE49-F238E27FC236}">
                <a16:creationId xmlns:a16="http://schemas.microsoft.com/office/drawing/2014/main" id="{606518DD-4A0B-374A-B95A-B2D70E8597A0}"/>
              </a:ext>
            </a:extLst>
          </p:cNvPr>
          <p:cNvSpPr>
            <a:spLocks noGrp="1"/>
          </p:cNvSpPr>
          <p:nvPr>
            <p:ph type="dt" sz="half" idx="10"/>
          </p:nvPr>
        </p:nvSpPr>
        <p:spPr/>
        <p:txBody>
          <a:bodyPr/>
          <a:lstStyle/>
          <a:p>
            <a:fld id="{EC4EB56D-EBC8-47F4-80C1-2DF9EDE543AC}" type="datetime1">
              <a:rPr lang="fi-FI" smtClean="0"/>
              <a:t>2.12.2021</a:t>
            </a:fld>
            <a:endParaRPr lang="fi-FI"/>
          </a:p>
        </p:txBody>
      </p:sp>
      <p:sp>
        <p:nvSpPr>
          <p:cNvPr id="9" name="Alatunnisteen paikkamerkki 8">
            <a:extLst>
              <a:ext uri="{FF2B5EF4-FFF2-40B4-BE49-F238E27FC236}">
                <a16:creationId xmlns:a16="http://schemas.microsoft.com/office/drawing/2014/main" id="{37FD2FCA-366A-6C47-860B-189836295C0F}"/>
              </a:ext>
            </a:extLst>
          </p:cNvPr>
          <p:cNvSpPr>
            <a:spLocks noGrp="1"/>
          </p:cNvSpPr>
          <p:nvPr>
            <p:ph type="ftr" sz="quarter" idx="11"/>
          </p:nvPr>
        </p:nvSpPr>
        <p:spPr/>
        <p:txBody>
          <a:bodyPr/>
          <a:lstStyle/>
          <a:p>
            <a:r>
              <a:rPr lang="fi-FI"/>
              <a:t>Testitunniste</a:t>
            </a:r>
          </a:p>
        </p:txBody>
      </p:sp>
      <p:sp>
        <p:nvSpPr>
          <p:cNvPr id="13" name="Dian numeron paikkamerkki 12">
            <a:extLst>
              <a:ext uri="{FF2B5EF4-FFF2-40B4-BE49-F238E27FC236}">
                <a16:creationId xmlns:a16="http://schemas.microsoft.com/office/drawing/2014/main" id="{54512610-0643-F246-8937-6F8D3CA19348}"/>
              </a:ext>
            </a:extLst>
          </p:cNvPr>
          <p:cNvSpPr>
            <a:spLocks noGrp="1"/>
          </p:cNvSpPr>
          <p:nvPr>
            <p:ph type="sldNum" sz="quarter" idx="12"/>
          </p:nvPr>
        </p:nvSpPr>
        <p:spPr/>
        <p:txBody>
          <a:bodyPr/>
          <a:lstStyle/>
          <a:p>
            <a:fld id="{799663BE-0A7D-4715-8D39-0EC59974DD85}" type="slidenum">
              <a:rPr lang="fi-FI" smtClean="0"/>
              <a:pPr/>
              <a:t>‹#›</a:t>
            </a:fld>
            <a:endParaRPr lang="fi-FI"/>
          </a:p>
        </p:txBody>
      </p:sp>
    </p:spTree>
    <p:extLst>
      <p:ext uri="{BB962C8B-B14F-4D97-AF65-F5344CB8AC3E}">
        <p14:creationId xmlns:p14="http://schemas.microsoft.com/office/powerpoint/2010/main" val="3704111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kuvalla 3">
    <p:bg>
      <p:bgPr>
        <a:solidFill>
          <a:srgbClr val="BCBDC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10300" y="2830750"/>
            <a:ext cx="5762018" cy="2071991"/>
          </a:xfrm>
        </p:spPr>
        <p:txBody>
          <a:bodyPr anchor="t" anchorCtr="0">
            <a:normAutofit/>
          </a:bodyPr>
          <a:lstStyle>
            <a:lvl1pPr algn="ctr">
              <a:lnSpc>
                <a:spcPct val="95000"/>
              </a:lnSpc>
              <a:defRPr sz="5600">
                <a:solidFill>
                  <a:schemeClr val="tx1"/>
                </a:solidFill>
              </a:defRPr>
            </a:lvl1pPr>
          </a:lstStyle>
          <a:p>
            <a:r>
              <a:rPr lang="fi-FI" noProof="0"/>
              <a:t>Lisää tähän pääotsikko</a:t>
            </a:r>
          </a:p>
        </p:txBody>
      </p:sp>
      <p:sp>
        <p:nvSpPr>
          <p:cNvPr id="3" name="Subtitle 2"/>
          <p:cNvSpPr>
            <a:spLocks noGrp="1"/>
          </p:cNvSpPr>
          <p:nvPr>
            <p:ph type="subTitle" idx="1" hasCustomPrompt="1"/>
          </p:nvPr>
        </p:nvSpPr>
        <p:spPr>
          <a:xfrm>
            <a:off x="6210300" y="4863828"/>
            <a:ext cx="5762018" cy="1031132"/>
          </a:xfrm>
        </p:spPr>
        <p:txBody>
          <a:bodyPr>
            <a:normAutofit/>
          </a:bodyPr>
          <a:lstStyle>
            <a:lvl1pPr marL="0" indent="0" algn="ctr">
              <a:lnSpc>
                <a:spcPct val="120000"/>
              </a:lnSpc>
              <a:spcBef>
                <a:spcPts val="0"/>
              </a:spcBef>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i-FI" noProof="0"/>
              <a:t>Mahdollinen alaotsikko</a:t>
            </a:r>
          </a:p>
        </p:txBody>
      </p:sp>
      <p:pic>
        <p:nvPicPr>
          <p:cNvPr id="7" name="Kuva 6">
            <a:extLst>
              <a:ext uri="{FF2B5EF4-FFF2-40B4-BE49-F238E27FC236}">
                <a16:creationId xmlns:a16="http://schemas.microsoft.com/office/drawing/2014/main" id="{3B7F70E5-9CE7-D242-B850-9B7935C88871}"/>
              </a:ext>
              <a:ext uri="{C183D7F6-B498-43B3-948B-1728B52AA6E4}">
                <adec:decorative xmlns:adec="http://schemas.microsoft.com/office/drawing/2017/decorative" val="1"/>
              </a:ext>
            </a:extLst>
          </p:cNvPr>
          <p:cNvPicPr>
            <a:picLocks noChangeAspect="1"/>
          </p:cNvPicPr>
          <p:nvPr userDrawn="1"/>
        </p:nvPicPr>
        <p:blipFill rotWithShape="1">
          <a:blip r:embed="rId2"/>
          <a:srcRect l="5747" r="6763"/>
          <a:stretch/>
        </p:blipFill>
        <p:spPr>
          <a:xfrm>
            <a:off x="0" y="0"/>
            <a:ext cx="6000108" cy="6858000"/>
          </a:xfrm>
          <a:prstGeom prst="rect">
            <a:avLst/>
          </a:prstGeom>
        </p:spPr>
      </p:pic>
      <p:grpSp>
        <p:nvGrpSpPr>
          <p:cNvPr id="29" name="Säteet">
            <a:extLst>
              <a:ext uri="{C183D7F6-B498-43B3-948B-1728B52AA6E4}">
                <adec:decorative xmlns:adec="http://schemas.microsoft.com/office/drawing/2017/decorative" val="1"/>
              </a:ext>
            </a:extLst>
          </p:cNvPr>
          <p:cNvGrpSpPr/>
          <p:nvPr userDrawn="1"/>
        </p:nvGrpSpPr>
        <p:grpSpPr>
          <a:xfrm>
            <a:off x="7911181" y="1369642"/>
            <a:ext cx="2360259" cy="1030029"/>
            <a:chOff x="1980609" y="1369641"/>
            <a:chExt cx="2360259" cy="1030029"/>
          </a:xfrm>
          <a:solidFill>
            <a:srgbClr val="FFFF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Tree>
    <p:extLst>
      <p:ext uri="{BB962C8B-B14F-4D97-AF65-F5344CB8AC3E}">
        <p14:creationId xmlns:p14="http://schemas.microsoft.com/office/powerpoint/2010/main" val="1992052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 1">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41314" y="3356992"/>
            <a:ext cx="11510962" cy="1147896"/>
          </a:xfrm>
        </p:spPr>
        <p:txBody>
          <a:bodyPr anchor="t" anchorCtr="0">
            <a:noAutofit/>
          </a:bodyPr>
          <a:lstStyle>
            <a:lvl1pPr algn="ctr">
              <a:defRPr sz="7000">
                <a:solidFill>
                  <a:schemeClr val="tx2"/>
                </a:solidFill>
              </a:defRPr>
            </a:lvl1pPr>
          </a:lstStyle>
          <a:p>
            <a:r>
              <a:rPr lang="fi-FI"/>
              <a:t>Lisää otsikko</a:t>
            </a:r>
          </a:p>
        </p:txBody>
      </p:sp>
      <p:sp>
        <p:nvSpPr>
          <p:cNvPr id="11" name="Alaotsikko 2"/>
          <p:cNvSpPr>
            <a:spLocks noGrp="1"/>
          </p:cNvSpPr>
          <p:nvPr>
            <p:ph type="subTitle" idx="1" hasCustomPrompt="1"/>
          </p:nvPr>
        </p:nvSpPr>
        <p:spPr>
          <a:xfrm>
            <a:off x="1828800" y="4437113"/>
            <a:ext cx="8534400" cy="1281421"/>
          </a:xfrm>
        </p:spPr>
        <p:txBody>
          <a:bodyPr>
            <a:normAutofit/>
          </a:bodyPr>
          <a:lstStyle>
            <a:lvl1pPr marL="0" indent="0" algn="ctr">
              <a:buNone/>
              <a:defRPr sz="3200">
                <a:solidFill>
                  <a:schemeClr val="tx2"/>
                </a:solidFill>
              </a:defRPr>
            </a:lvl1pPr>
            <a:lvl2pPr marL="609616" indent="0" algn="ctr">
              <a:buNone/>
              <a:defRPr>
                <a:solidFill>
                  <a:schemeClr val="tx1">
                    <a:tint val="75000"/>
                  </a:schemeClr>
                </a:solidFill>
              </a:defRPr>
            </a:lvl2pPr>
            <a:lvl3pPr marL="1219231" indent="0" algn="ctr">
              <a:buNone/>
              <a:defRPr>
                <a:solidFill>
                  <a:schemeClr val="tx1">
                    <a:tint val="75000"/>
                  </a:schemeClr>
                </a:solidFill>
              </a:defRPr>
            </a:lvl3pPr>
            <a:lvl4pPr marL="1828845"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2"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r>
              <a:rPr lang="fi-FI"/>
              <a:t>Lisää alaotsikko</a:t>
            </a:r>
          </a:p>
        </p:txBody>
      </p:sp>
      <p:grpSp>
        <p:nvGrpSpPr>
          <p:cNvPr id="4" name="Säteet">
            <a:extLst>
              <a:ext uri="{C183D7F6-B498-43B3-948B-1728B52AA6E4}">
                <adec:decorative xmlns:adec="http://schemas.microsoft.com/office/drawing/2017/decorative" val="1"/>
              </a:ext>
            </a:extLst>
          </p:cNvPr>
          <p:cNvGrpSpPr/>
          <p:nvPr userDrawn="1"/>
        </p:nvGrpSpPr>
        <p:grpSpPr>
          <a:xfrm>
            <a:off x="3791745" y="1268760"/>
            <a:ext cx="4621057" cy="2016652"/>
            <a:chOff x="2187936" y="908720"/>
            <a:chExt cx="2146016" cy="936532"/>
          </a:xfrm>
          <a:solidFill>
            <a:srgbClr val="01AEEF"/>
          </a:solidFill>
        </p:grpSpPr>
        <p:sp>
          <p:nvSpPr>
            <p:cNvPr id="7"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8"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9"/>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Päivämäärän paikkamerkki 2">
            <a:extLst>
              <a:ext uri="{FF2B5EF4-FFF2-40B4-BE49-F238E27FC236}">
                <a16:creationId xmlns:a16="http://schemas.microsoft.com/office/drawing/2014/main" id="{5A4BE703-EF51-7D44-8E0F-8E3FEBB877A4}"/>
              </a:ext>
            </a:extLst>
          </p:cNvPr>
          <p:cNvSpPr>
            <a:spLocks noGrp="1"/>
          </p:cNvSpPr>
          <p:nvPr>
            <p:ph type="dt" sz="half" idx="10"/>
          </p:nvPr>
        </p:nvSpPr>
        <p:spPr/>
        <p:txBody>
          <a:bodyPr/>
          <a:lstStyle/>
          <a:p>
            <a:fld id="{25C0C0D2-94CD-45F8-9100-CDC49FE10BC3}" type="datetime1">
              <a:rPr lang="fi-FI" smtClean="0"/>
              <a:t>2.12.2021</a:t>
            </a:fld>
            <a:endParaRPr lang="fi-FI"/>
          </a:p>
        </p:txBody>
      </p:sp>
      <p:sp>
        <p:nvSpPr>
          <p:cNvPr id="13" name="Dian numeron paikkamerkki 12">
            <a:extLst>
              <a:ext uri="{FF2B5EF4-FFF2-40B4-BE49-F238E27FC236}">
                <a16:creationId xmlns:a16="http://schemas.microsoft.com/office/drawing/2014/main" id="{BB5D6E17-BABA-9F48-8E39-6238D2774B87}"/>
              </a:ext>
            </a:extLst>
          </p:cNvPr>
          <p:cNvSpPr>
            <a:spLocks noGrp="1"/>
          </p:cNvSpPr>
          <p:nvPr>
            <p:ph type="sldNum" sz="quarter" idx="12"/>
          </p:nvPr>
        </p:nvSpPr>
        <p:spPr/>
        <p:txBody>
          <a:bodyPr/>
          <a:lstStyle/>
          <a:p>
            <a:fld id="{799663BE-0A7D-4715-8D39-0EC59974DD85}" type="slidenum">
              <a:rPr lang="fi-FI" smtClean="0"/>
              <a:pPr/>
              <a:t>‹#›</a:t>
            </a:fld>
            <a:endParaRPr lang="fi-FI"/>
          </a:p>
        </p:txBody>
      </p:sp>
      <p:sp>
        <p:nvSpPr>
          <p:cNvPr id="14" name="Alatunnisteen paikkamerkki 13">
            <a:extLst>
              <a:ext uri="{FF2B5EF4-FFF2-40B4-BE49-F238E27FC236}">
                <a16:creationId xmlns:a16="http://schemas.microsoft.com/office/drawing/2014/main" id="{C7832556-8166-254C-A19F-B185822118B0}"/>
              </a:ext>
            </a:extLst>
          </p:cNvPr>
          <p:cNvSpPr>
            <a:spLocks noGrp="1"/>
          </p:cNvSpPr>
          <p:nvPr>
            <p:ph type="ftr" sz="quarter" idx="13"/>
          </p:nvPr>
        </p:nvSpPr>
        <p:spPr/>
        <p:txBody>
          <a:bodyPr/>
          <a:lstStyle/>
          <a:p>
            <a:r>
              <a:rPr lang="fi-FI"/>
              <a:t>Testitunniste</a:t>
            </a:r>
          </a:p>
        </p:txBody>
      </p:sp>
    </p:spTree>
    <p:extLst>
      <p:ext uri="{BB962C8B-B14F-4D97-AF65-F5344CB8AC3E}">
        <p14:creationId xmlns:p14="http://schemas.microsoft.com/office/powerpoint/2010/main" val="3866760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950B-BEE4-4CF7-B97C-F2951BCDE2C8}"/>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67434442-E3AC-467E-8745-AA130C072D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3AC1187A-C609-46F0-B510-70A84A0DD7B5}"/>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5" name="Footer Placeholder 4">
            <a:extLst>
              <a:ext uri="{FF2B5EF4-FFF2-40B4-BE49-F238E27FC236}">
                <a16:creationId xmlns:a16="http://schemas.microsoft.com/office/drawing/2014/main" id="{2AF924AC-BB01-40A6-A151-2594C28EBD1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AF96121-7D81-4B01-ACA8-C50DFD4381C3}"/>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1474348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 2">
    <p:bg>
      <p:bgPr>
        <a:solidFill>
          <a:schemeClr val="accent4"/>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41314" y="3356992"/>
            <a:ext cx="11510962" cy="1147896"/>
          </a:xfrm>
        </p:spPr>
        <p:txBody>
          <a:bodyPr anchor="t" anchorCtr="0">
            <a:noAutofit/>
          </a:bodyPr>
          <a:lstStyle>
            <a:lvl1pPr algn="ctr">
              <a:defRPr sz="7000">
                <a:solidFill>
                  <a:schemeClr val="tx1"/>
                </a:solidFill>
              </a:defRPr>
            </a:lvl1pPr>
          </a:lstStyle>
          <a:p>
            <a:r>
              <a:rPr lang="fi-FI"/>
              <a:t>Lisää otsikko</a:t>
            </a:r>
          </a:p>
        </p:txBody>
      </p:sp>
      <p:sp>
        <p:nvSpPr>
          <p:cNvPr id="11" name="Alaotsikko 2"/>
          <p:cNvSpPr>
            <a:spLocks noGrp="1"/>
          </p:cNvSpPr>
          <p:nvPr>
            <p:ph type="subTitle" idx="1" hasCustomPrompt="1"/>
          </p:nvPr>
        </p:nvSpPr>
        <p:spPr>
          <a:xfrm>
            <a:off x="1828800" y="4437113"/>
            <a:ext cx="8534400" cy="1281421"/>
          </a:xfrm>
        </p:spPr>
        <p:txBody>
          <a:bodyPr>
            <a:normAutofit/>
          </a:bodyPr>
          <a:lstStyle>
            <a:lvl1pPr marL="0" indent="0" algn="ctr">
              <a:buNone/>
              <a:defRPr sz="3200">
                <a:solidFill>
                  <a:schemeClr val="tx1"/>
                </a:solidFill>
              </a:defRPr>
            </a:lvl1pPr>
            <a:lvl2pPr marL="609616" indent="0" algn="ctr">
              <a:buNone/>
              <a:defRPr>
                <a:solidFill>
                  <a:schemeClr val="tx1">
                    <a:tint val="75000"/>
                  </a:schemeClr>
                </a:solidFill>
              </a:defRPr>
            </a:lvl2pPr>
            <a:lvl3pPr marL="1219231" indent="0" algn="ctr">
              <a:buNone/>
              <a:defRPr>
                <a:solidFill>
                  <a:schemeClr val="tx1">
                    <a:tint val="75000"/>
                  </a:schemeClr>
                </a:solidFill>
              </a:defRPr>
            </a:lvl3pPr>
            <a:lvl4pPr marL="1828845" indent="0" algn="ctr">
              <a:buNone/>
              <a:defRPr>
                <a:solidFill>
                  <a:schemeClr val="tx1">
                    <a:tint val="75000"/>
                  </a:schemeClr>
                </a:solidFill>
              </a:defRPr>
            </a:lvl4pPr>
            <a:lvl5pPr marL="2438461" indent="0" algn="ctr">
              <a:buNone/>
              <a:defRPr>
                <a:solidFill>
                  <a:schemeClr val="tx1">
                    <a:tint val="75000"/>
                  </a:schemeClr>
                </a:solidFill>
              </a:defRPr>
            </a:lvl5pPr>
            <a:lvl6pPr marL="3048076" indent="0" algn="ctr">
              <a:buNone/>
              <a:defRPr>
                <a:solidFill>
                  <a:schemeClr val="tx1">
                    <a:tint val="75000"/>
                  </a:schemeClr>
                </a:solidFill>
              </a:defRPr>
            </a:lvl6pPr>
            <a:lvl7pPr marL="3657692" indent="0" algn="ctr">
              <a:buNone/>
              <a:defRPr>
                <a:solidFill>
                  <a:schemeClr val="tx1">
                    <a:tint val="75000"/>
                  </a:schemeClr>
                </a:solidFill>
              </a:defRPr>
            </a:lvl7pPr>
            <a:lvl8pPr marL="4267307" indent="0" algn="ctr">
              <a:buNone/>
              <a:defRPr>
                <a:solidFill>
                  <a:schemeClr val="tx1">
                    <a:tint val="75000"/>
                  </a:schemeClr>
                </a:solidFill>
              </a:defRPr>
            </a:lvl8pPr>
            <a:lvl9pPr marL="4876922" indent="0" algn="ctr">
              <a:buNone/>
              <a:defRPr>
                <a:solidFill>
                  <a:schemeClr val="tx1">
                    <a:tint val="75000"/>
                  </a:schemeClr>
                </a:solidFill>
              </a:defRPr>
            </a:lvl9pPr>
          </a:lstStyle>
          <a:p>
            <a:r>
              <a:rPr lang="fi-FI"/>
              <a:t>Lisää alaotsikko</a:t>
            </a:r>
          </a:p>
        </p:txBody>
      </p:sp>
      <p:grpSp>
        <p:nvGrpSpPr>
          <p:cNvPr id="4" name="Säteet">
            <a:extLst>
              <a:ext uri="{C183D7F6-B498-43B3-948B-1728B52AA6E4}">
                <adec:decorative xmlns:adec="http://schemas.microsoft.com/office/drawing/2017/decorative" val="1"/>
              </a:ext>
            </a:extLst>
          </p:cNvPr>
          <p:cNvGrpSpPr/>
          <p:nvPr userDrawn="1"/>
        </p:nvGrpSpPr>
        <p:grpSpPr>
          <a:xfrm>
            <a:off x="3791745" y="1268760"/>
            <a:ext cx="4621057" cy="2016652"/>
            <a:chOff x="2187936" y="908720"/>
            <a:chExt cx="2146016" cy="936532"/>
          </a:xfrm>
          <a:solidFill>
            <a:srgbClr val="FFF200"/>
          </a:solidFill>
        </p:grpSpPr>
        <p:sp>
          <p:nvSpPr>
            <p:cNvPr id="7"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8"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9"/>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Päivämäärän paikkamerkki 2">
            <a:extLst>
              <a:ext uri="{FF2B5EF4-FFF2-40B4-BE49-F238E27FC236}">
                <a16:creationId xmlns:a16="http://schemas.microsoft.com/office/drawing/2014/main" id="{2DBFBCBF-1951-484A-A7D0-B97733E4F891}"/>
              </a:ext>
              <a:ext uri="{C183D7F6-B498-43B3-948B-1728B52AA6E4}">
                <adec:decorative xmlns:adec="http://schemas.microsoft.com/office/drawing/2017/decorative" val="1"/>
              </a:ext>
            </a:extLst>
          </p:cNvPr>
          <p:cNvSpPr>
            <a:spLocks noGrp="1"/>
          </p:cNvSpPr>
          <p:nvPr>
            <p:ph type="dt" sz="half" idx="10"/>
          </p:nvPr>
        </p:nvSpPr>
        <p:spPr/>
        <p:txBody>
          <a:bodyPr/>
          <a:lstStyle/>
          <a:p>
            <a:fld id="{F9EDB21A-97FB-4B30-862D-09A39EF04472}" type="datetime1">
              <a:rPr lang="fi-FI" smtClean="0"/>
              <a:t>2.12.2021</a:t>
            </a:fld>
            <a:endParaRPr lang="fi-FI"/>
          </a:p>
        </p:txBody>
      </p:sp>
      <p:sp>
        <p:nvSpPr>
          <p:cNvPr id="6" name="Dian numeron paikkamerkki 5">
            <a:extLst>
              <a:ext uri="{FF2B5EF4-FFF2-40B4-BE49-F238E27FC236}">
                <a16:creationId xmlns:a16="http://schemas.microsoft.com/office/drawing/2014/main" id="{BCFF0CB8-88A8-4743-B951-1F3DFAD64506}"/>
              </a:ext>
              <a:ext uri="{C183D7F6-B498-43B3-948B-1728B52AA6E4}">
                <adec:decorative xmlns:adec="http://schemas.microsoft.com/office/drawing/2017/decorative" val="1"/>
              </a:ext>
            </a:extLst>
          </p:cNvPr>
          <p:cNvSpPr>
            <a:spLocks noGrp="1"/>
          </p:cNvSpPr>
          <p:nvPr>
            <p:ph type="sldNum" sz="quarter" idx="12"/>
          </p:nvPr>
        </p:nvSpPr>
        <p:spPr/>
        <p:txBody>
          <a:bodyPr/>
          <a:lstStyle/>
          <a:p>
            <a:fld id="{799663BE-0A7D-4715-8D39-0EC59974DD85}" type="slidenum">
              <a:rPr lang="fi-FI" smtClean="0"/>
              <a:pPr/>
              <a:t>‹#›</a:t>
            </a:fld>
            <a:endParaRPr lang="fi-FI"/>
          </a:p>
        </p:txBody>
      </p:sp>
      <p:sp>
        <p:nvSpPr>
          <p:cNvPr id="9" name="Alatunnisteen paikkamerkki 8">
            <a:extLst>
              <a:ext uri="{FF2B5EF4-FFF2-40B4-BE49-F238E27FC236}">
                <a16:creationId xmlns:a16="http://schemas.microsoft.com/office/drawing/2014/main" id="{2C630A0F-9180-7B48-A5A9-FD157AE23BEA}"/>
              </a:ext>
            </a:extLst>
          </p:cNvPr>
          <p:cNvSpPr>
            <a:spLocks noGrp="1"/>
          </p:cNvSpPr>
          <p:nvPr>
            <p:ph type="ftr" sz="quarter" idx="13"/>
          </p:nvPr>
        </p:nvSpPr>
        <p:spPr/>
        <p:txBody>
          <a:bodyPr/>
          <a:lstStyle/>
          <a:p>
            <a:r>
              <a:rPr lang="fi-FI"/>
              <a:t>Testitunniste</a:t>
            </a:r>
          </a:p>
        </p:txBody>
      </p:sp>
    </p:spTree>
    <p:extLst>
      <p:ext uri="{BB962C8B-B14F-4D97-AF65-F5344CB8AC3E}">
        <p14:creationId xmlns:p14="http://schemas.microsoft.com/office/powerpoint/2010/main" val="2563782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solidFill>
                  <a:srgbClr val="23408F"/>
                </a:solidFill>
              </a:defRPr>
            </a:lvl1pPr>
          </a:lstStyle>
          <a:p>
            <a:r>
              <a:rPr lang="fi-FI"/>
              <a:t>Otsikko tähän </a:t>
            </a:r>
            <a:br>
              <a:rPr lang="fi-FI"/>
            </a:br>
            <a:r>
              <a:rPr lang="fi-FI"/>
              <a:t>näin lyhyt on</a:t>
            </a:r>
            <a:br>
              <a:rPr lang="fi-FI"/>
            </a:br>
            <a:r>
              <a:rPr lang="fi-FI"/>
              <a:t>aina parempi</a:t>
            </a:r>
          </a:p>
        </p:txBody>
      </p:sp>
      <p:sp>
        <p:nvSpPr>
          <p:cNvPr id="14" name="Sisällön paikkamerkki 2">
            <a:extLst>
              <a:ext uri="{FF2B5EF4-FFF2-40B4-BE49-F238E27FC236}">
                <a16:creationId xmlns:a16="http://schemas.microsoft.com/office/drawing/2014/main" id="{4905C298-B655-764D-9E12-EFBEAEC275AB}"/>
              </a:ext>
            </a:extLst>
          </p:cNvPr>
          <p:cNvSpPr>
            <a:spLocks noGrp="1"/>
          </p:cNvSpPr>
          <p:nvPr>
            <p:ph idx="13"/>
          </p:nvPr>
        </p:nvSpPr>
        <p:spPr>
          <a:xfrm>
            <a:off x="6210300" y="584200"/>
            <a:ext cx="5637212" cy="5732192"/>
          </a:xfrm>
        </p:spPr>
        <p:txBody>
          <a:bodyPr/>
          <a:lstStyle>
            <a:lvl1pPr>
              <a:defRPr>
                <a:solidFill>
                  <a:srgbClr val="23408F"/>
                </a:solidFill>
              </a:defRPr>
            </a:lvl1pPr>
            <a:lvl2pPr marL="360381" indent="-360381">
              <a:buFont typeface="Verdana" panose="020B0604030504040204" pitchFamily="34" charset="0"/>
              <a:buChar char="-"/>
              <a:defRPr>
                <a:solidFill>
                  <a:srgbClr val="23408F"/>
                </a:solidFill>
              </a:defRPr>
            </a:lvl2pPr>
            <a:lvl3pPr marL="720761" indent="-360381">
              <a:buFont typeface="Verdana" panose="020B0604030504040204" pitchFamily="34" charset="0"/>
              <a:buChar char="-"/>
              <a:defRPr>
                <a:solidFill>
                  <a:srgbClr val="23408F"/>
                </a:solidFill>
              </a:defRPr>
            </a:lvl3pPr>
            <a:lvl4pPr marL="1073204" indent="-352443">
              <a:buFont typeface="Verdana" panose="020B0604030504040204" pitchFamily="34" charset="0"/>
              <a:buChar char="-"/>
              <a:defRPr>
                <a:solidFill>
                  <a:srgbClr val="23408F"/>
                </a:solidFill>
              </a:defRPr>
            </a:lvl4pPr>
            <a:lvl5pPr marL="1435172" indent="-361968">
              <a:buFont typeface="Verdana" panose="020B0604030504040204" pitchFamily="34" charset="0"/>
              <a:buChar char="-"/>
              <a:defRPr>
                <a:solidFill>
                  <a:srgbClr val="23408F"/>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chemeClr val="accent4"/>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20" name="Päivämäärän paikkamerkki 19">
            <a:extLst>
              <a:ext uri="{FF2B5EF4-FFF2-40B4-BE49-F238E27FC236}">
                <a16:creationId xmlns:a16="http://schemas.microsoft.com/office/drawing/2014/main" id="{5E05D7E6-6710-5F4A-8D37-4F863946B3DF}"/>
              </a:ext>
            </a:extLst>
          </p:cNvPr>
          <p:cNvSpPr>
            <a:spLocks noGrp="1"/>
          </p:cNvSpPr>
          <p:nvPr>
            <p:ph type="dt" sz="half" idx="10"/>
          </p:nvPr>
        </p:nvSpPr>
        <p:spPr/>
        <p:txBody>
          <a:bodyPr/>
          <a:lstStyle/>
          <a:p>
            <a:fld id="{5F10518B-ACEC-41EA-A830-FA61B016ED71}" type="datetime1">
              <a:rPr lang="fi-FI" smtClean="0"/>
              <a:t>2.12.2021</a:t>
            </a:fld>
            <a:endParaRPr lang="fi-FI"/>
          </a:p>
        </p:txBody>
      </p:sp>
      <p:sp>
        <p:nvSpPr>
          <p:cNvPr id="21" name="Alatunnisteen paikkamerkki 20">
            <a:extLst>
              <a:ext uri="{FF2B5EF4-FFF2-40B4-BE49-F238E27FC236}">
                <a16:creationId xmlns:a16="http://schemas.microsoft.com/office/drawing/2014/main" id="{AC766585-01CE-9445-9523-2B9F0A547949}"/>
              </a:ext>
            </a:extLst>
          </p:cNvPr>
          <p:cNvSpPr>
            <a:spLocks noGrp="1"/>
          </p:cNvSpPr>
          <p:nvPr>
            <p:ph type="ftr" sz="quarter" idx="11"/>
          </p:nvPr>
        </p:nvSpPr>
        <p:spPr/>
        <p:txBody>
          <a:bodyPr/>
          <a:lstStyle/>
          <a:p>
            <a:r>
              <a:rPr lang="fi-FI"/>
              <a:t>Testitunniste</a:t>
            </a:r>
          </a:p>
        </p:txBody>
      </p:sp>
      <p:sp>
        <p:nvSpPr>
          <p:cNvPr id="22" name="Dian numeron paikkamerkki 21">
            <a:extLst>
              <a:ext uri="{FF2B5EF4-FFF2-40B4-BE49-F238E27FC236}">
                <a16:creationId xmlns:a16="http://schemas.microsoft.com/office/drawing/2014/main" id="{8FEB8BC7-6897-B14F-9FD9-285AD703ED88}"/>
              </a:ext>
            </a:extLst>
          </p:cNvPr>
          <p:cNvSpPr>
            <a:spLocks noGrp="1"/>
          </p:cNvSpPr>
          <p:nvPr>
            <p:ph type="sldNum" sz="quarter" idx="12"/>
          </p:nvPr>
        </p:nvSpPr>
        <p:spPr/>
        <p:txBody>
          <a:bodyPr/>
          <a:lstStyle/>
          <a:p>
            <a:fld id="{799663BE-0A7D-4715-8D39-0EC59974DD85}" type="slidenum">
              <a:rPr lang="fi-FI" smtClean="0"/>
              <a:pPr/>
              <a:t>‹#›</a:t>
            </a:fld>
            <a:endParaRPr lang="fi-FI"/>
          </a:p>
        </p:txBody>
      </p:sp>
    </p:spTree>
    <p:extLst>
      <p:ext uri="{BB962C8B-B14F-4D97-AF65-F5344CB8AC3E}">
        <p14:creationId xmlns:p14="http://schemas.microsoft.com/office/powerpoint/2010/main" val="3649914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2">
    <p:bg>
      <p:bgPr>
        <a:solidFill>
          <a:srgbClr val="01AEEF"/>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solidFill>
                  <a:schemeClr val="tx1"/>
                </a:solidFill>
              </a:defRPr>
            </a:lvl1pPr>
          </a:lstStyle>
          <a:p>
            <a:r>
              <a:rPr lang="fi-FI"/>
              <a:t>Otsikko tähän </a:t>
            </a:r>
            <a:br>
              <a:rPr lang="fi-FI"/>
            </a:br>
            <a:r>
              <a:rPr lang="fi-FI"/>
              <a:t>näin lyhyt on</a:t>
            </a:r>
            <a:br>
              <a:rPr lang="fi-FI"/>
            </a:br>
            <a:r>
              <a:rPr lang="fi-FI"/>
              <a:t>aina parempi</a:t>
            </a:r>
          </a:p>
        </p:txBody>
      </p:sp>
      <p:sp>
        <p:nvSpPr>
          <p:cNvPr id="13" name="Sisällön paikkamerkki 2">
            <a:extLst>
              <a:ext uri="{FF2B5EF4-FFF2-40B4-BE49-F238E27FC236}">
                <a16:creationId xmlns:a16="http://schemas.microsoft.com/office/drawing/2014/main" id="{D6136B94-42AC-F44A-BE16-F1F56785C618}"/>
              </a:ext>
            </a:extLst>
          </p:cNvPr>
          <p:cNvSpPr>
            <a:spLocks noGrp="1"/>
          </p:cNvSpPr>
          <p:nvPr>
            <p:ph idx="14"/>
          </p:nvPr>
        </p:nvSpPr>
        <p:spPr>
          <a:xfrm>
            <a:off x="6210300" y="584200"/>
            <a:ext cx="5637212" cy="5732192"/>
          </a:xfrm>
        </p:spPr>
        <p:txBody>
          <a:bodyPr/>
          <a:lstStyle>
            <a:lvl1pPr>
              <a:defRPr>
                <a:solidFill>
                  <a:schemeClr val="tx1"/>
                </a:solidFill>
              </a:defRPr>
            </a:lvl1pPr>
            <a:lvl2pPr marL="360381" indent="-360381">
              <a:buFont typeface="Verdana" panose="020B0604030504040204" pitchFamily="34" charset="0"/>
              <a:buChar char="-"/>
              <a:defRPr>
                <a:solidFill>
                  <a:schemeClr val="tx1"/>
                </a:solidFill>
              </a:defRPr>
            </a:lvl2pPr>
            <a:lvl3pPr marL="720761" indent="-360381">
              <a:buFont typeface="Verdana" panose="020B0604030504040204" pitchFamily="34" charset="0"/>
              <a:buChar char="-"/>
              <a:defRPr>
                <a:solidFill>
                  <a:schemeClr val="tx1"/>
                </a:solidFill>
              </a:defRPr>
            </a:lvl3pPr>
            <a:lvl4pPr marL="1073204" indent="-352443">
              <a:buFont typeface="Verdana" panose="020B0604030504040204" pitchFamily="34" charset="0"/>
              <a:buChar char="-"/>
              <a:defRPr>
                <a:solidFill>
                  <a:schemeClr val="tx1"/>
                </a:solidFill>
              </a:defRPr>
            </a:lvl4pPr>
            <a:lvl5pPr marL="1435172" indent="-361968">
              <a:buFont typeface="Verdana" panose="020B0604030504040204" pitchFamily="34" charset="0"/>
              <a:buChar cha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6DB1455E-43E4-4E98-B99B-4FA9B5E3021D}" type="datetime1">
              <a:rPr lang="fi-FI" smtClean="0"/>
              <a:t>2.12.2021</a:t>
            </a:fld>
            <a:endParaRPr lang="fi-FI"/>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fi-FI" smtClean="0"/>
              <a:pPr/>
              <a:t>‹#›</a:t>
            </a:fld>
            <a:endParaRPr lang="fi-FI"/>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rgbClr val="FFF2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12" name="Alatunnisteen paikkamerkki 11">
            <a:extLst>
              <a:ext uri="{FF2B5EF4-FFF2-40B4-BE49-F238E27FC236}">
                <a16:creationId xmlns:a16="http://schemas.microsoft.com/office/drawing/2014/main" id="{5E852FFC-B20F-0446-BD6A-096292B859FA}"/>
              </a:ext>
            </a:extLst>
          </p:cNvPr>
          <p:cNvSpPr>
            <a:spLocks noGrp="1"/>
          </p:cNvSpPr>
          <p:nvPr>
            <p:ph type="ftr" sz="quarter" idx="13"/>
          </p:nvPr>
        </p:nvSpPr>
        <p:spPr/>
        <p:txBody>
          <a:bodyPr/>
          <a:lstStyle/>
          <a:p>
            <a:r>
              <a:rPr lang="fi-FI"/>
              <a:t>Testitunniste</a:t>
            </a:r>
          </a:p>
        </p:txBody>
      </p:sp>
    </p:spTree>
    <p:extLst>
      <p:ext uri="{BB962C8B-B14F-4D97-AF65-F5344CB8AC3E}">
        <p14:creationId xmlns:p14="http://schemas.microsoft.com/office/powerpoint/2010/main" val="901480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 ja sisältö 3">
    <p:bg>
      <p:bgPr>
        <a:solidFill>
          <a:srgbClr val="4BBCA9"/>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solidFill>
                  <a:schemeClr val="tx1"/>
                </a:solidFill>
              </a:defRPr>
            </a:lvl1pPr>
          </a:lstStyle>
          <a:p>
            <a:r>
              <a:rPr lang="fi-FI"/>
              <a:t>Otsikko tähän </a:t>
            </a:r>
            <a:br>
              <a:rPr lang="fi-FI"/>
            </a:br>
            <a:r>
              <a:rPr lang="fi-FI"/>
              <a:t>näin lyhyt on</a:t>
            </a:r>
            <a:br>
              <a:rPr lang="fi-FI"/>
            </a:br>
            <a:r>
              <a:rPr lang="fi-FI"/>
              <a:t>aina parempi</a:t>
            </a:r>
          </a:p>
        </p:txBody>
      </p:sp>
      <p:sp>
        <p:nvSpPr>
          <p:cNvPr id="12" name="Sisällön paikkamerkki 2">
            <a:extLst>
              <a:ext uri="{FF2B5EF4-FFF2-40B4-BE49-F238E27FC236}">
                <a16:creationId xmlns:a16="http://schemas.microsoft.com/office/drawing/2014/main" id="{76214901-BF9B-0E4A-9383-D2F64B9F9620}"/>
              </a:ext>
            </a:extLst>
          </p:cNvPr>
          <p:cNvSpPr>
            <a:spLocks noGrp="1"/>
          </p:cNvSpPr>
          <p:nvPr>
            <p:ph idx="13"/>
          </p:nvPr>
        </p:nvSpPr>
        <p:spPr>
          <a:xfrm>
            <a:off x="6210300" y="584200"/>
            <a:ext cx="5637212" cy="5732192"/>
          </a:xfrm>
        </p:spPr>
        <p:txBody>
          <a:bodyPr/>
          <a:lstStyle>
            <a:lvl1pPr>
              <a:defRPr>
                <a:solidFill>
                  <a:schemeClr val="tx1"/>
                </a:solidFill>
              </a:defRPr>
            </a:lvl1pPr>
            <a:lvl2pPr marL="360381" indent="-360381">
              <a:buFont typeface="Verdana" panose="020B0604030504040204" pitchFamily="34" charset="0"/>
              <a:buChar char="-"/>
              <a:defRPr>
                <a:solidFill>
                  <a:schemeClr val="tx1"/>
                </a:solidFill>
              </a:defRPr>
            </a:lvl2pPr>
            <a:lvl3pPr marL="720761" indent="-360381">
              <a:buFont typeface="Verdana" panose="020B0604030504040204" pitchFamily="34" charset="0"/>
              <a:buChar char="-"/>
              <a:defRPr>
                <a:solidFill>
                  <a:schemeClr val="tx1"/>
                </a:solidFill>
              </a:defRPr>
            </a:lvl3pPr>
            <a:lvl4pPr marL="1073204" indent="-352443">
              <a:buFont typeface="Verdana" panose="020B0604030504040204" pitchFamily="34" charset="0"/>
              <a:buChar char="-"/>
              <a:defRPr>
                <a:solidFill>
                  <a:schemeClr val="tx1"/>
                </a:solidFill>
              </a:defRPr>
            </a:lvl4pPr>
            <a:lvl5pPr marL="1435172" indent="-361968">
              <a:buFont typeface="Verdana" panose="020B0604030504040204" pitchFamily="34" charset="0"/>
              <a:buChar cha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rgbClr val="FFF2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13" name="Päivämäärän paikkamerkki 12">
            <a:extLst>
              <a:ext uri="{FF2B5EF4-FFF2-40B4-BE49-F238E27FC236}">
                <a16:creationId xmlns:a16="http://schemas.microsoft.com/office/drawing/2014/main" id="{E30F2E7B-A0EF-0947-B2CE-BAF73A093C04}"/>
              </a:ext>
            </a:extLst>
          </p:cNvPr>
          <p:cNvSpPr>
            <a:spLocks noGrp="1"/>
          </p:cNvSpPr>
          <p:nvPr>
            <p:ph type="dt" sz="half" idx="10"/>
          </p:nvPr>
        </p:nvSpPr>
        <p:spPr/>
        <p:txBody>
          <a:bodyPr/>
          <a:lstStyle/>
          <a:p>
            <a:fld id="{1A24F6C5-39B3-415F-942E-82278DE86C1D}" type="datetime1">
              <a:rPr lang="fi-FI" smtClean="0"/>
              <a:t>2.12.2021</a:t>
            </a:fld>
            <a:endParaRPr lang="fi-FI"/>
          </a:p>
        </p:txBody>
      </p:sp>
      <p:sp>
        <p:nvSpPr>
          <p:cNvPr id="14" name="Alatunnisteen paikkamerkki 13">
            <a:extLst>
              <a:ext uri="{FF2B5EF4-FFF2-40B4-BE49-F238E27FC236}">
                <a16:creationId xmlns:a16="http://schemas.microsoft.com/office/drawing/2014/main" id="{1A063C4A-4135-7243-A912-B151E426AD5B}"/>
              </a:ext>
            </a:extLst>
          </p:cNvPr>
          <p:cNvSpPr>
            <a:spLocks noGrp="1"/>
          </p:cNvSpPr>
          <p:nvPr>
            <p:ph type="ftr" sz="quarter" idx="11"/>
          </p:nvPr>
        </p:nvSpPr>
        <p:spPr/>
        <p:txBody>
          <a:bodyPr/>
          <a:lstStyle/>
          <a:p>
            <a:r>
              <a:rPr lang="fi-FI"/>
              <a:t>Testitunniste</a:t>
            </a:r>
          </a:p>
        </p:txBody>
      </p:sp>
      <p:sp>
        <p:nvSpPr>
          <p:cNvPr id="15" name="Dian numeron paikkamerkki 14">
            <a:extLst>
              <a:ext uri="{FF2B5EF4-FFF2-40B4-BE49-F238E27FC236}">
                <a16:creationId xmlns:a16="http://schemas.microsoft.com/office/drawing/2014/main" id="{81584BC7-D357-5046-B15C-542937F9293B}"/>
              </a:ext>
            </a:extLst>
          </p:cNvPr>
          <p:cNvSpPr>
            <a:spLocks noGrp="1"/>
          </p:cNvSpPr>
          <p:nvPr>
            <p:ph type="sldNum" sz="quarter" idx="12"/>
          </p:nvPr>
        </p:nvSpPr>
        <p:spPr/>
        <p:txBody>
          <a:bodyPr/>
          <a:lstStyle/>
          <a:p>
            <a:fld id="{799663BE-0A7D-4715-8D39-0EC59974DD85}" type="slidenum">
              <a:rPr lang="fi-FI" smtClean="0"/>
              <a:pPr/>
              <a:t>‹#›</a:t>
            </a:fld>
            <a:endParaRPr lang="fi-FI"/>
          </a:p>
        </p:txBody>
      </p:sp>
    </p:spTree>
    <p:extLst>
      <p:ext uri="{BB962C8B-B14F-4D97-AF65-F5344CB8AC3E}">
        <p14:creationId xmlns:p14="http://schemas.microsoft.com/office/powerpoint/2010/main" val="475331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 ja graafi 1">
    <p:spTree>
      <p:nvGrpSpPr>
        <p:cNvPr id="1" name=""/>
        <p:cNvGrpSpPr/>
        <p:nvPr/>
      </p:nvGrpSpPr>
      <p:grpSpPr>
        <a:xfrm>
          <a:off x="0" y="0"/>
          <a:ext cx="0" cy="0"/>
          <a:chOff x="0" y="0"/>
          <a:chExt cx="0" cy="0"/>
        </a:xfrm>
      </p:grpSpPr>
      <p:sp>
        <p:nvSpPr>
          <p:cNvPr id="15" name="Otsikko 1">
            <a:extLst>
              <a:ext uri="{FF2B5EF4-FFF2-40B4-BE49-F238E27FC236}">
                <a16:creationId xmlns:a16="http://schemas.microsoft.com/office/drawing/2014/main" id="{2780849C-806A-CC42-A9A0-463EC3670AF4}"/>
              </a:ext>
            </a:extLst>
          </p:cNvPr>
          <p:cNvSpPr>
            <a:spLocks noGrp="1"/>
          </p:cNvSpPr>
          <p:nvPr>
            <p:ph type="title" hasCustomPrompt="1"/>
          </p:nvPr>
        </p:nvSpPr>
        <p:spPr>
          <a:xfrm>
            <a:off x="6210300" y="589002"/>
            <a:ext cx="5637213" cy="867930"/>
          </a:xfrm>
        </p:spPr>
        <p:txBody>
          <a:bodyPr wrap="square" lIns="0">
            <a:spAutoFit/>
          </a:bodyPr>
          <a:lstStyle>
            <a:lvl1pPr>
              <a:defRPr sz="2800">
                <a:solidFill>
                  <a:schemeClr val="tx2"/>
                </a:solidFill>
              </a:defRPr>
            </a:lvl1pPr>
          </a:lstStyle>
          <a:p>
            <a:r>
              <a:rPr lang="fi-FI"/>
              <a:t>Otsikko jatkuu. Sama otsikko 1/2</a:t>
            </a:r>
            <a:br>
              <a:rPr lang="fi-FI"/>
            </a:br>
            <a:r>
              <a:rPr lang="fi-FI"/>
              <a:t>Otsikko jatkuu. Sama otsikko 2/2</a:t>
            </a:r>
            <a:endParaRPr lang="en-GB"/>
          </a:p>
        </p:txBody>
      </p:sp>
      <p:sp>
        <p:nvSpPr>
          <p:cNvPr id="13" name="Sisällön paikkamerkki 2">
            <a:extLst>
              <a:ext uri="{FF2B5EF4-FFF2-40B4-BE49-F238E27FC236}">
                <a16:creationId xmlns:a16="http://schemas.microsoft.com/office/drawing/2014/main" id="{7CF89B89-A197-8C47-9A3B-DDAC4A12AD9D}"/>
              </a:ext>
            </a:extLst>
          </p:cNvPr>
          <p:cNvSpPr>
            <a:spLocks noGrp="1"/>
          </p:cNvSpPr>
          <p:nvPr>
            <p:ph idx="17"/>
          </p:nvPr>
        </p:nvSpPr>
        <p:spPr>
          <a:xfrm>
            <a:off x="6210300" y="1544320"/>
            <a:ext cx="5637212" cy="4772072"/>
          </a:xfrm>
        </p:spPr>
        <p:txBody>
          <a:bodyPr/>
          <a:lstStyle>
            <a:lvl1pPr>
              <a:defRPr>
                <a:solidFill>
                  <a:srgbClr val="23418F"/>
                </a:solidFill>
              </a:defRPr>
            </a:lvl1pPr>
            <a:lvl2pPr marL="360381" indent="-360381">
              <a:buFont typeface="Verdana" panose="020B0604030504040204" pitchFamily="34" charset="0"/>
              <a:buChar char="-"/>
              <a:defRPr>
                <a:solidFill>
                  <a:srgbClr val="23418F"/>
                </a:solidFill>
              </a:defRPr>
            </a:lvl2pPr>
            <a:lvl3pPr marL="720761" indent="-360381">
              <a:buFont typeface="Verdana" panose="020B0604030504040204" pitchFamily="34" charset="0"/>
              <a:buChar char="-"/>
              <a:defRPr>
                <a:solidFill>
                  <a:srgbClr val="23418F"/>
                </a:solidFill>
              </a:defRPr>
            </a:lvl3pPr>
            <a:lvl4pPr marL="1073204" indent="-352443">
              <a:buFont typeface="Verdana" panose="020B0604030504040204" pitchFamily="34" charset="0"/>
              <a:buChar char="-"/>
              <a:defRPr>
                <a:solidFill>
                  <a:srgbClr val="23418F"/>
                </a:solidFill>
              </a:defRPr>
            </a:lvl4pPr>
            <a:lvl5pPr marL="1435172" indent="-361968">
              <a:buFont typeface="Verdana" panose="020B0604030504040204" pitchFamily="34" charset="0"/>
              <a:buChar char="-"/>
              <a:defRPr>
                <a:solidFill>
                  <a:srgbClr val="23418F"/>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Chart Placeholder 16"/>
          <p:cNvSpPr>
            <a:spLocks noGrp="1"/>
          </p:cNvSpPr>
          <p:nvPr>
            <p:ph type="chart" sz="quarter" idx="13" hasCustomPrompt="1"/>
          </p:nvPr>
        </p:nvSpPr>
        <p:spPr>
          <a:xfrm>
            <a:off x="1566864" y="576264"/>
            <a:ext cx="4421187" cy="5732258"/>
          </a:xfrm>
        </p:spPr>
        <p:txBody>
          <a:bodyPr>
            <a:normAutofit/>
          </a:bodyPr>
          <a:lstStyle>
            <a:lvl1pPr marL="0" indent="0">
              <a:buFontTx/>
              <a:buNone/>
              <a:defRPr sz="1600">
                <a:solidFill>
                  <a:schemeClr val="tx2"/>
                </a:solidFill>
              </a:defRPr>
            </a:lvl1pPr>
          </a:lstStyle>
          <a:p>
            <a:r>
              <a:rPr lang="fi-FI"/>
              <a:t>Lisää kaavio</a:t>
            </a:r>
            <a:endParaRPr lang="en-US"/>
          </a:p>
        </p:txBody>
      </p:sp>
      <p:grpSp>
        <p:nvGrpSpPr>
          <p:cNvPr id="16"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chemeClr val="accent4"/>
          </a:solidFill>
        </p:grpSpPr>
        <p:sp>
          <p:nvSpPr>
            <p:cNvPr id="1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Päivämäärän paikkamerkki 2">
            <a:extLst>
              <a:ext uri="{FF2B5EF4-FFF2-40B4-BE49-F238E27FC236}">
                <a16:creationId xmlns:a16="http://schemas.microsoft.com/office/drawing/2014/main" id="{01DEF175-8EDD-264E-85D5-C9085A707DB3}"/>
              </a:ext>
            </a:extLst>
          </p:cNvPr>
          <p:cNvSpPr>
            <a:spLocks noGrp="1"/>
          </p:cNvSpPr>
          <p:nvPr>
            <p:ph type="dt" sz="half" idx="14"/>
          </p:nvPr>
        </p:nvSpPr>
        <p:spPr/>
        <p:txBody>
          <a:bodyPr/>
          <a:lstStyle/>
          <a:p>
            <a:fld id="{BA0272AD-592A-4DB6-B7E7-DF0291B5CFC0}" type="datetime1">
              <a:rPr lang="fi-FI" smtClean="0"/>
              <a:t>2.12.2021</a:t>
            </a:fld>
            <a:endParaRPr lang="fi-FI"/>
          </a:p>
        </p:txBody>
      </p:sp>
      <p:sp>
        <p:nvSpPr>
          <p:cNvPr id="5" name="Alatunnisteen paikkamerkki 4">
            <a:extLst>
              <a:ext uri="{FF2B5EF4-FFF2-40B4-BE49-F238E27FC236}">
                <a16:creationId xmlns:a16="http://schemas.microsoft.com/office/drawing/2014/main" id="{AA517C00-FC64-9A4E-A9D4-B0070A409076}"/>
              </a:ext>
            </a:extLst>
          </p:cNvPr>
          <p:cNvSpPr>
            <a:spLocks noGrp="1"/>
          </p:cNvSpPr>
          <p:nvPr>
            <p:ph type="ftr" sz="quarter" idx="15"/>
          </p:nvPr>
        </p:nvSpPr>
        <p:spPr/>
        <p:txBody>
          <a:bodyPr/>
          <a:lstStyle/>
          <a:p>
            <a:r>
              <a:rPr lang="fi-FI"/>
              <a:t>Testitunniste</a:t>
            </a:r>
          </a:p>
        </p:txBody>
      </p:sp>
      <p:sp>
        <p:nvSpPr>
          <p:cNvPr id="7" name="Dian numeron paikkamerkki 6">
            <a:extLst>
              <a:ext uri="{FF2B5EF4-FFF2-40B4-BE49-F238E27FC236}">
                <a16:creationId xmlns:a16="http://schemas.microsoft.com/office/drawing/2014/main" id="{26E43F4A-F932-6140-A5D5-5E1EC70A2CF4}"/>
              </a:ext>
            </a:extLst>
          </p:cNvPr>
          <p:cNvSpPr>
            <a:spLocks noGrp="1"/>
          </p:cNvSpPr>
          <p:nvPr>
            <p:ph type="sldNum" sz="quarter" idx="16"/>
          </p:nvPr>
        </p:nvSpPr>
        <p:spPr/>
        <p:txBody>
          <a:bodyPr/>
          <a:lstStyle/>
          <a:p>
            <a:fld id="{799663BE-0A7D-4715-8D39-0EC59974DD85}" type="slidenum">
              <a:rPr lang="fi-FI" smtClean="0"/>
              <a:pPr/>
              <a:t>‹#›</a:t>
            </a:fld>
            <a:endParaRPr lang="fi-FI"/>
          </a:p>
        </p:txBody>
      </p:sp>
    </p:spTree>
    <p:extLst>
      <p:ext uri="{BB962C8B-B14F-4D97-AF65-F5344CB8AC3E}">
        <p14:creationId xmlns:p14="http://schemas.microsoft.com/office/powerpoint/2010/main" val="402477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ja graafi 2">
    <p:bg>
      <p:bgPr>
        <a:solidFill>
          <a:srgbClr val="01AEF0"/>
        </a:solidFill>
        <a:effectLst/>
      </p:bgPr>
    </p:bg>
    <p:spTree>
      <p:nvGrpSpPr>
        <p:cNvPr id="1" name=""/>
        <p:cNvGrpSpPr/>
        <p:nvPr/>
      </p:nvGrpSpPr>
      <p:grpSpPr>
        <a:xfrm>
          <a:off x="0" y="0"/>
          <a:ext cx="0" cy="0"/>
          <a:chOff x="0" y="0"/>
          <a:chExt cx="0" cy="0"/>
        </a:xfrm>
      </p:grpSpPr>
      <p:sp>
        <p:nvSpPr>
          <p:cNvPr id="21" name="Otsikko 1">
            <a:extLst>
              <a:ext uri="{FF2B5EF4-FFF2-40B4-BE49-F238E27FC236}">
                <a16:creationId xmlns:a16="http://schemas.microsoft.com/office/drawing/2014/main" id="{A48BE2BA-C9CD-9B4E-B828-F30A5AB4C5E7}"/>
              </a:ext>
            </a:extLst>
          </p:cNvPr>
          <p:cNvSpPr>
            <a:spLocks noGrp="1"/>
          </p:cNvSpPr>
          <p:nvPr>
            <p:ph type="title" hasCustomPrompt="1"/>
          </p:nvPr>
        </p:nvSpPr>
        <p:spPr>
          <a:xfrm>
            <a:off x="6210300" y="589002"/>
            <a:ext cx="5637213" cy="867930"/>
          </a:xfrm>
        </p:spPr>
        <p:txBody>
          <a:bodyPr wrap="square" lIns="0">
            <a:spAutoFit/>
          </a:bodyPr>
          <a:lstStyle>
            <a:lvl1pPr>
              <a:defRPr sz="2800">
                <a:solidFill>
                  <a:schemeClr val="tx1"/>
                </a:solidFill>
              </a:defRPr>
            </a:lvl1pPr>
          </a:lstStyle>
          <a:p>
            <a:r>
              <a:rPr lang="fi-FI"/>
              <a:t>Otsikko jatkuu. Sama otsikko 1/2</a:t>
            </a:r>
            <a:br>
              <a:rPr lang="fi-FI"/>
            </a:br>
            <a:r>
              <a:rPr lang="fi-FI"/>
              <a:t>Otsikko jatkuu. Sama otsikko 2/2</a:t>
            </a:r>
            <a:endParaRPr lang="en-GB"/>
          </a:p>
        </p:txBody>
      </p:sp>
      <p:sp>
        <p:nvSpPr>
          <p:cNvPr id="13" name="Sisällön paikkamerkki 2">
            <a:extLst>
              <a:ext uri="{FF2B5EF4-FFF2-40B4-BE49-F238E27FC236}">
                <a16:creationId xmlns:a16="http://schemas.microsoft.com/office/drawing/2014/main" id="{729CF55A-0C9B-1449-80EC-E0F228B22855}"/>
              </a:ext>
            </a:extLst>
          </p:cNvPr>
          <p:cNvSpPr>
            <a:spLocks noGrp="1"/>
          </p:cNvSpPr>
          <p:nvPr>
            <p:ph idx="1"/>
          </p:nvPr>
        </p:nvSpPr>
        <p:spPr>
          <a:xfrm>
            <a:off x="6210299" y="1544320"/>
            <a:ext cx="5637213" cy="4772072"/>
          </a:xfrm>
        </p:spPr>
        <p:txBody>
          <a:bodyPr/>
          <a:lstStyle>
            <a:lvl1pPr>
              <a:defRPr>
                <a:solidFill>
                  <a:schemeClr val="tx1"/>
                </a:solidFill>
              </a:defRPr>
            </a:lvl1pPr>
            <a:lvl2pPr marL="360381" indent="-360381">
              <a:buFont typeface="Verdana" panose="020B0604030504040204" pitchFamily="34" charset="0"/>
              <a:buChar char="-"/>
              <a:defRPr>
                <a:solidFill>
                  <a:schemeClr val="tx1"/>
                </a:solidFill>
              </a:defRPr>
            </a:lvl2pPr>
            <a:lvl3pPr marL="720761" indent="-360381">
              <a:buFont typeface="Verdana" panose="020B0604030504040204" pitchFamily="34" charset="0"/>
              <a:buChar char="-"/>
              <a:defRPr>
                <a:solidFill>
                  <a:schemeClr val="tx1"/>
                </a:solidFill>
              </a:defRPr>
            </a:lvl3pPr>
            <a:lvl4pPr marL="1073204" indent="-352443">
              <a:buFont typeface="Verdana" panose="020B0604030504040204" pitchFamily="34" charset="0"/>
              <a:buChar char="-"/>
              <a:defRPr>
                <a:solidFill>
                  <a:schemeClr val="tx1"/>
                </a:solidFill>
              </a:defRPr>
            </a:lvl4pPr>
            <a:lvl5pPr marL="1435172" indent="-361968">
              <a:buFont typeface="Verdana" panose="020B0604030504040204" pitchFamily="34" charset="0"/>
              <a:buChar cha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Chart Placeholder 16"/>
          <p:cNvSpPr>
            <a:spLocks noGrp="1"/>
          </p:cNvSpPr>
          <p:nvPr>
            <p:ph type="chart" sz="quarter" idx="13" hasCustomPrompt="1"/>
          </p:nvPr>
        </p:nvSpPr>
        <p:spPr>
          <a:xfrm>
            <a:off x="1566864" y="576264"/>
            <a:ext cx="4421187" cy="5732258"/>
          </a:xfrm>
        </p:spPr>
        <p:txBody>
          <a:bodyPr>
            <a:normAutofit/>
          </a:bodyPr>
          <a:lstStyle>
            <a:lvl1pPr marL="0" indent="0">
              <a:buFontTx/>
              <a:buNone/>
              <a:defRPr sz="1600">
                <a:solidFill>
                  <a:schemeClr val="tx1"/>
                </a:solidFill>
              </a:defRPr>
            </a:lvl1pPr>
          </a:lstStyle>
          <a:p>
            <a:r>
              <a:rPr lang="fi-FI"/>
              <a:t>Lisää kaavio</a:t>
            </a:r>
            <a:endParaRPr lang="en-US"/>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124DDCF-22D3-4A6D-84F1-C13737722C74}" type="datetime1">
              <a:rPr lang="fi-FI" smtClean="0"/>
              <a:t>2.12.2021</a:t>
            </a:fld>
            <a:endParaRPr lang="fi-FI"/>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fi-FI" smtClean="0"/>
              <a:pPr/>
              <a:t>‹#›</a:t>
            </a:fld>
            <a:endParaRPr lang="fi-FI"/>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8"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9"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0"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2" name="Alatunnisteen paikkamerkki 1">
            <a:extLst>
              <a:ext uri="{FF2B5EF4-FFF2-40B4-BE49-F238E27FC236}">
                <a16:creationId xmlns:a16="http://schemas.microsoft.com/office/drawing/2014/main" id="{221569BF-F5FA-CA41-8F49-5FA850C952F4}"/>
              </a:ext>
            </a:extLst>
          </p:cNvPr>
          <p:cNvSpPr>
            <a:spLocks noGrp="1"/>
          </p:cNvSpPr>
          <p:nvPr>
            <p:ph type="ftr" sz="quarter" idx="14"/>
          </p:nvPr>
        </p:nvSpPr>
        <p:spPr/>
        <p:txBody>
          <a:bodyPr/>
          <a:lstStyle/>
          <a:p>
            <a:r>
              <a:rPr lang="fi-FI"/>
              <a:t>Testitunniste</a:t>
            </a:r>
          </a:p>
        </p:txBody>
      </p:sp>
    </p:spTree>
    <p:extLst>
      <p:ext uri="{BB962C8B-B14F-4D97-AF65-F5344CB8AC3E}">
        <p14:creationId xmlns:p14="http://schemas.microsoft.com/office/powerpoint/2010/main" val="883190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tsikko ja graafi 3">
    <p:bg>
      <p:bgPr>
        <a:solidFill>
          <a:srgbClr val="4BBCAA"/>
        </a:solidFill>
        <a:effectLst/>
      </p:bgPr>
    </p:bg>
    <p:spTree>
      <p:nvGrpSpPr>
        <p:cNvPr id="1" name=""/>
        <p:cNvGrpSpPr/>
        <p:nvPr/>
      </p:nvGrpSpPr>
      <p:grpSpPr>
        <a:xfrm>
          <a:off x="0" y="0"/>
          <a:ext cx="0" cy="0"/>
          <a:chOff x="0" y="0"/>
          <a:chExt cx="0" cy="0"/>
        </a:xfrm>
      </p:grpSpPr>
      <p:sp>
        <p:nvSpPr>
          <p:cNvPr id="21" name="Otsikko 1">
            <a:extLst>
              <a:ext uri="{FF2B5EF4-FFF2-40B4-BE49-F238E27FC236}">
                <a16:creationId xmlns:a16="http://schemas.microsoft.com/office/drawing/2014/main" id="{E1EA7783-2E4C-5041-8BE0-E52808FD1BF4}"/>
              </a:ext>
            </a:extLst>
          </p:cNvPr>
          <p:cNvSpPr>
            <a:spLocks noGrp="1"/>
          </p:cNvSpPr>
          <p:nvPr>
            <p:ph type="title" hasCustomPrompt="1"/>
          </p:nvPr>
        </p:nvSpPr>
        <p:spPr>
          <a:xfrm>
            <a:off x="6210300" y="589002"/>
            <a:ext cx="5637213" cy="867930"/>
          </a:xfrm>
        </p:spPr>
        <p:txBody>
          <a:bodyPr wrap="square" lIns="0">
            <a:spAutoFit/>
          </a:bodyPr>
          <a:lstStyle>
            <a:lvl1pPr>
              <a:defRPr sz="2800">
                <a:solidFill>
                  <a:schemeClr val="tx1"/>
                </a:solidFill>
              </a:defRPr>
            </a:lvl1pPr>
          </a:lstStyle>
          <a:p>
            <a:r>
              <a:rPr lang="fi-FI"/>
              <a:t>Otsikko jatkuu. Sama otsikko 1/2</a:t>
            </a:r>
            <a:br>
              <a:rPr lang="fi-FI"/>
            </a:br>
            <a:r>
              <a:rPr lang="fi-FI"/>
              <a:t>Otsikko jatkuu. Sama otsikko 2/2</a:t>
            </a:r>
            <a:endParaRPr lang="en-GB"/>
          </a:p>
        </p:txBody>
      </p:sp>
      <p:sp>
        <p:nvSpPr>
          <p:cNvPr id="13" name="Sisällön paikkamerkki 2">
            <a:extLst>
              <a:ext uri="{FF2B5EF4-FFF2-40B4-BE49-F238E27FC236}">
                <a16:creationId xmlns:a16="http://schemas.microsoft.com/office/drawing/2014/main" id="{B18977F8-1AA2-474A-8BC7-6026C33B8FAC}"/>
              </a:ext>
            </a:extLst>
          </p:cNvPr>
          <p:cNvSpPr>
            <a:spLocks noGrp="1"/>
          </p:cNvSpPr>
          <p:nvPr>
            <p:ph idx="15"/>
          </p:nvPr>
        </p:nvSpPr>
        <p:spPr>
          <a:xfrm>
            <a:off x="6210300" y="1544320"/>
            <a:ext cx="5637212" cy="4772072"/>
          </a:xfrm>
        </p:spPr>
        <p:txBody>
          <a:bodyPr/>
          <a:lstStyle>
            <a:lvl1pPr>
              <a:defRPr>
                <a:solidFill>
                  <a:schemeClr val="tx1"/>
                </a:solidFill>
              </a:defRPr>
            </a:lvl1pPr>
            <a:lvl2pPr marL="360381" indent="-360381">
              <a:buFont typeface="Verdana" panose="020B0604030504040204" pitchFamily="34" charset="0"/>
              <a:buChar char="-"/>
              <a:defRPr>
                <a:solidFill>
                  <a:schemeClr val="tx1"/>
                </a:solidFill>
              </a:defRPr>
            </a:lvl2pPr>
            <a:lvl3pPr marL="720761" indent="-360381">
              <a:buFont typeface="Verdana" panose="020B0604030504040204" pitchFamily="34" charset="0"/>
              <a:buChar char="-"/>
              <a:defRPr>
                <a:solidFill>
                  <a:schemeClr val="tx1"/>
                </a:solidFill>
              </a:defRPr>
            </a:lvl3pPr>
            <a:lvl4pPr marL="1073204" indent="-352443">
              <a:buFont typeface="Verdana" panose="020B0604030504040204" pitchFamily="34" charset="0"/>
              <a:buChar char="-"/>
              <a:defRPr>
                <a:solidFill>
                  <a:schemeClr val="tx1"/>
                </a:solidFill>
              </a:defRPr>
            </a:lvl4pPr>
            <a:lvl5pPr marL="1435172" indent="-361968">
              <a:buFont typeface="Verdana" panose="020B0604030504040204" pitchFamily="34" charset="0"/>
              <a:buChar cha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Chart Placeholder 16"/>
          <p:cNvSpPr>
            <a:spLocks noGrp="1"/>
          </p:cNvSpPr>
          <p:nvPr>
            <p:ph type="chart" sz="quarter" idx="13" hasCustomPrompt="1"/>
          </p:nvPr>
        </p:nvSpPr>
        <p:spPr>
          <a:xfrm>
            <a:off x="1566864" y="576264"/>
            <a:ext cx="4421187" cy="5732258"/>
          </a:xfrm>
        </p:spPr>
        <p:txBody>
          <a:bodyPr>
            <a:normAutofit/>
          </a:bodyPr>
          <a:lstStyle>
            <a:lvl1pPr marL="0" indent="0">
              <a:buFontTx/>
              <a:buNone/>
              <a:defRPr sz="1600">
                <a:solidFill>
                  <a:schemeClr val="tx1"/>
                </a:solidFill>
              </a:defRPr>
            </a:lvl1pPr>
          </a:lstStyle>
          <a:p>
            <a:r>
              <a:rPr lang="fi-FI"/>
              <a:t>Lisää kaavio</a:t>
            </a:r>
            <a:endParaRPr lang="en-US"/>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CC96C2E2-DDD7-4B9A-BE67-DE32E5076690}" type="datetime1">
              <a:rPr lang="fi-FI" smtClean="0"/>
              <a:t>2.12.2021</a:t>
            </a:fld>
            <a:endParaRPr lang="fi-FI"/>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fi-FI" smtClean="0"/>
              <a:pPr/>
              <a:t>‹#›</a:t>
            </a:fld>
            <a:endParaRPr lang="fi-FI"/>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8"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9"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0"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2" name="Alatunnisteen paikkamerkki 1">
            <a:extLst>
              <a:ext uri="{FF2B5EF4-FFF2-40B4-BE49-F238E27FC236}">
                <a16:creationId xmlns:a16="http://schemas.microsoft.com/office/drawing/2014/main" id="{155FBA58-0BCD-B143-9FD1-31F6775FAAB9}"/>
              </a:ext>
            </a:extLst>
          </p:cNvPr>
          <p:cNvSpPr>
            <a:spLocks noGrp="1"/>
          </p:cNvSpPr>
          <p:nvPr>
            <p:ph type="ftr" sz="quarter" idx="14"/>
          </p:nvPr>
        </p:nvSpPr>
        <p:spPr/>
        <p:txBody>
          <a:bodyPr/>
          <a:lstStyle/>
          <a:p>
            <a:r>
              <a:rPr lang="fi-FI"/>
              <a:t>Testitunniste</a:t>
            </a:r>
          </a:p>
        </p:txBody>
      </p:sp>
    </p:spTree>
    <p:extLst>
      <p:ext uri="{BB962C8B-B14F-4D97-AF65-F5344CB8AC3E}">
        <p14:creationId xmlns:p14="http://schemas.microsoft.com/office/powerpoint/2010/main" val="3512588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 ja sisältö 1">
    <p:spTree>
      <p:nvGrpSpPr>
        <p:cNvPr id="1" name=""/>
        <p:cNvGrpSpPr/>
        <p:nvPr/>
      </p:nvGrpSpPr>
      <p:grpSpPr>
        <a:xfrm>
          <a:off x="0" y="0"/>
          <a:ext cx="0" cy="0"/>
          <a:chOff x="0" y="0"/>
          <a:chExt cx="0" cy="0"/>
        </a:xfrm>
      </p:grpSpPr>
      <p:sp>
        <p:nvSpPr>
          <p:cNvPr id="13" name="Otsikko 1">
            <a:extLst>
              <a:ext uri="{FF2B5EF4-FFF2-40B4-BE49-F238E27FC236}">
                <a16:creationId xmlns:a16="http://schemas.microsoft.com/office/drawing/2014/main" id="{59DEDA13-5D38-9142-884C-06B5FF485A86}"/>
              </a:ext>
            </a:extLst>
          </p:cNvPr>
          <p:cNvSpPr>
            <a:spLocks noGrp="1"/>
          </p:cNvSpPr>
          <p:nvPr>
            <p:ph type="title" hasCustomPrompt="1"/>
          </p:nvPr>
        </p:nvSpPr>
        <p:spPr>
          <a:xfrm>
            <a:off x="6210299" y="589002"/>
            <a:ext cx="5637215" cy="867930"/>
          </a:xfrm>
        </p:spPr>
        <p:txBody>
          <a:bodyPr wrap="square" rIns="0">
            <a:spAutoFit/>
          </a:bodyPr>
          <a:lstStyle>
            <a:lvl1pPr>
              <a:defRPr sz="2800" b="1">
                <a:solidFill>
                  <a:schemeClr val="tx2"/>
                </a:solidFill>
              </a:defRPr>
            </a:lvl1pPr>
          </a:lstStyle>
          <a:p>
            <a:r>
              <a:rPr lang="fi-FI"/>
              <a:t>Otsikko jatkuu. Sama otsikko 1/2</a:t>
            </a:r>
            <a:br>
              <a:rPr lang="fi-FI"/>
            </a:br>
            <a:r>
              <a:rPr lang="fi-FI"/>
              <a:t>Otsikko jatkuu. Sama otsikko 2/2</a:t>
            </a:r>
            <a:endParaRPr lang="en-GB"/>
          </a:p>
        </p:txBody>
      </p:sp>
      <p:sp>
        <p:nvSpPr>
          <p:cNvPr id="3" name="Sisällön paikkamerkki 2"/>
          <p:cNvSpPr>
            <a:spLocks noGrp="1"/>
          </p:cNvSpPr>
          <p:nvPr>
            <p:ph idx="1"/>
          </p:nvPr>
        </p:nvSpPr>
        <p:spPr>
          <a:xfrm>
            <a:off x="6210300" y="1544320"/>
            <a:ext cx="5637212" cy="4772072"/>
          </a:xfrm>
        </p:spPr>
        <p:txBody>
          <a:bodyPr/>
          <a:lstStyle>
            <a:lvl1pPr>
              <a:defRPr>
                <a:solidFill>
                  <a:srgbClr val="23408F"/>
                </a:solidFill>
              </a:defRPr>
            </a:lvl1pPr>
            <a:lvl2pPr marL="360381" indent="-360381">
              <a:buFont typeface="Verdana" panose="020B0604030504040204" pitchFamily="34" charset="0"/>
              <a:buChar char="-"/>
              <a:defRPr>
                <a:solidFill>
                  <a:srgbClr val="23408F"/>
                </a:solidFill>
              </a:defRPr>
            </a:lvl2pPr>
            <a:lvl3pPr marL="720761" indent="-360381">
              <a:buFont typeface="Verdana" panose="020B0604030504040204" pitchFamily="34" charset="0"/>
              <a:buChar char="-"/>
              <a:defRPr>
                <a:solidFill>
                  <a:srgbClr val="23408F"/>
                </a:solidFill>
              </a:defRPr>
            </a:lvl3pPr>
            <a:lvl4pPr marL="1073204" indent="-352443">
              <a:buFont typeface="Verdana" panose="020B0604030504040204" pitchFamily="34" charset="0"/>
              <a:buChar char="-"/>
              <a:defRPr>
                <a:solidFill>
                  <a:srgbClr val="23408F"/>
                </a:solidFill>
              </a:defRPr>
            </a:lvl4pPr>
            <a:lvl5pPr marL="1435172" indent="-361968">
              <a:buFont typeface="Verdana" panose="020B0604030504040204" pitchFamily="34" charset="0"/>
              <a:buChar char="-"/>
              <a:defRPr>
                <a:solidFill>
                  <a:srgbClr val="23408F"/>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59F4C992-6B85-7E40-A833-2A30FE4A7C92}"/>
              </a:ext>
            </a:extLst>
          </p:cNvPr>
          <p:cNvPicPr>
            <a:picLocks noChangeAspect="1"/>
          </p:cNvPicPr>
          <p:nvPr userDrawn="1"/>
        </p:nvPicPr>
        <p:blipFill rotWithShape="1">
          <a:blip r:embed="rId2"/>
          <a:srcRect l="6992" r="5517"/>
          <a:stretch/>
        </p:blipFill>
        <p:spPr>
          <a:xfrm>
            <a:off x="0" y="0"/>
            <a:ext cx="6000108" cy="6858000"/>
          </a:xfrm>
          <a:prstGeom prst="rect">
            <a:avLst/>
          </a:prstGeom>
        </p:spPr>
      </p:pic>
      <p:grpSp>
        <p:nvGrpSpPr>
          <p:cNvPr id="2" name="Logo"/>
          <p:cNvGrpSpPr/>
          <p:nvPr userDrawn="1"/>
        </p:nvGrpSpPr>
        <p:grpSpPr>
          <a:xfrm>
            <a:off x="575053" y="529410"/>
            <a:ext cx="446731" cy="634281"/>
            <a:chOff x="575052" y="529409"/>
            <a:chExt cx="446731" cy="634281"/>
          </a:xfrm>
          <a:solidFill>
            <a:srgbClr val="FFFFFF"/>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Tree>
    <p:extLst>
      <p:ext uri="{BB962C8B-B14F-4D97-AF65-F5344CB8AC3E}">
        <p14:creationId xmlns:p14="http://schemas.microsoft.com/office/powerpoint/2010/main" val="2579445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va ja sisältö 2">
    <p:bg>
      <p:bgPr>
        <a:solidFill>
          <a:srgbClr val="BCBDC0"/>
        </a:solidFill>
        <a:effectLst/>
      </p:bgPr>
    </p:bg>
    <p:spTree>
      <p:nvGrpSpPr>
        <p:cNvPr id="1" name=""/>
        <p:cNvGrpSpPr/>
        <p:nvPr/>
      </p:nvGrpSpPr>
      <p:grpSpPr>
        <a:xfrm>
          <a:off x="0" y="0"/>
          <a:ext cx="0" cy="0"/>
          <a:chOff x="0" y="0"/>
          <a:chExt cx="0" cy="0"/>
        </a:xfrm>
      </p:grpSpPr>
      <p:sp>
        <p:nvSpPr>
          <p:cNvPr id="15" name="Otsikko 1">
            <a:extLst>
              <a:ext uri="{FF2B5EF4-FFF2-40B4-BE49-F238E27FC236}">
                <a16:creationId xmlns:a16="http://schemas.microsoft.com/office/drawing/2014/main" id="{B2D0C234-08E8-C548-8B9E-3EB746ABA415}"/>
              </a:ext>
            </a:extLst>
          </p:cNvPr>
          <p:cNvSpPr>
            <a:spLocks noGrp="1"/>
          </p:cNvSpPr>
          <p:nvPr>
            <p:ph type="title" hasCustomPrompt="1"/>
          </p:nvPr>
        </p:nvSpPr>
        <p:spPr>
          <a:xfrm>
            <a:off x="6210300" y="589002"/>
            <a:ext cx="5637213" cy="867930"/>
          </a:xfrm>
        </p:spPr>
        <p:txBody>
          <a:bodyPr wrap="square" rIns="0">
            <a:spAutoFit/>
          </a:bodyPr>
          <a:lstStyle>
            <a:lvl1pPr>
              <a:defRPr sz="2800">
                <a:solidFill>
                  <a:schemeClr val="tx1"/>
                </a:solidFill>
              </a:defRPr>
            </a:lvl1pPr>
          </a:lstStyle>
          <a:p>
            <a:r>
              <a:rPr lang="fi-FI"/>
              <a:t>Otsikko jatkuu. Sama otsikko 1/2</a:t>
            </a:r>
            <a:br>
              <a:rPr lang="fi-FI"/>
            </a:br>
            <a:r>
              <a:rPr lang="fi-FI"/>
              <a:t>Otsikko jatkuu. Sama otsikko 2/2</a:t>
            </a:r>
            <a:endParaRPr lang="en-GB"/>
          </a:p>
        </p:txBody>
      </p:sp>
      <p:sp>
        <p:nvSpPr>
          <p:cNvPr id="14" name="Sisällön paikkamerkki 2">
            <a:extLst>
              <a:ext uri="{FF2B5EF4-FFF2-40B4-BE49-F238E27FC236}">
                <a16:creationId xmlns:a16="http://schemas.microsoft.com/office/drawing/2014/main" id="{667C165F-0CF4-C64B-961B-4486C87EB085}"/>
              </a:ext>
            </a:extLst>
          </p:cNvPr>
          <p:cNvSpPr>
            <a:spLocks noGrp="1"/>
          </p:cNvSpPr>
          <p:nvPr>
            <p:ph idx="1"/>
          </p:nvPr>
        </p:nvSpPr>
        <p:spPr>
          <a:xfrm>
            <a:off x="6210300" y="1544320"/>
            <a:ext cx="5637212" cy="4772072"/>
          </a:xfrm>
        </p:spPr>
        <p:txBody>
          <a:bodyPr/>
          <a:lstStyle>
            <a:lvl1pPr>
              <a:defRPr>
                <a:solidFill>
                  <a:schemeClr val="tx1"/>
                </a:solidFill>
              </a:defRPr>
            </a:lvl1pPr>
            <a:lvl2pPr marL="360381" indent="-360381">
              <a:buFont typeface="Verdana" panose="020B0604030504040204" pitchFamily="34" charset="0"/>
              <a:buChar char="-"/>
              <a:defRPr>
                <a:solidFill>
                  <a:schemeClr val="tx1"/>
                </a:solidFill>
              </a:defRPr>
            </a:lvl2pPr>
            <a:lvl3pPr marL="720761" indent="-360381">
              <a:buFont typeface="Verdana" panose="020B0604030504040204" pitchFamily="34" charset="0"/>
              <a:buChar char="-"/>
              <a:defRPr>
                <a:solidFill>
                  <a:schemeClr val="tx1"/>
                </a:solidFill>
              </a:defRPr>
            </a:lvl3pPr>
            <a:lvl4pPr marL="1073204" indent="-352443">
              <a:buFont typeface="Verdana" panose="020B0604030504040204" pitchFamily="34" charset="0"/>
              <a:buChar char="-"/>
              <a:defRPr>
                <a:solidFill>
                  <a:schemeClr val="tx1"/>
                </a:solidFill>
              </a:defRPr>
            </a:lvl4pPr>
            <a:lvl5pPr marL="1435172" indent="-361968">
              <a:buFont typeface="Verdana" panose="020B0604030504040204" pitchFamily="34" charset="0"/>
              <a:buChar cha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1DE49E02-A198-694D-9AEA-E76AFD24F9A4}"/>
              </a:ext>
            </a:extLst>
          </p:cNvPr>
          <p:cNvPicPr>
            <a:picLocks noChangeAspect="1"/>
          </p:cNvPicPr>
          <p:nvPr userDrawn="1"/>
        </p:nvPicPr>
        <p:blipFill rotWithShape="1">
          <a:blip r:embed="rId2"/>
          <a:srcRect l="4878" r="7631"/>
          <a:stretch/>
        </p:blipFill>
        <p:spPr>
          <a:xfrm>
            <a:off x="0" y="0"/>
            <a:ext cx="6000108" cy="6858000"/>
          </a:xfrm>
          <a:prstGeom prst="rect">
            <a:avLst/>
          </a:prstGeom>
        </p:spPr>
      </p:pic>
      <p:grpSp>
        <p:nvGrpSpPr>
          <p:cNvPr id="7" name="Logo">
            <a:extLst>
              <a:ext uri="{C183D7F6-B498-43B3-948B-1728B52AA6E4}">
                <adec:decorative xmlns:adec="http://schemas.microsoft.com/office/drawing/2017/decorative" val="1"/>
              </a:ext>
            </a:extLst>
          </p:cNvPr>
          <p:cNvGrpSpPr/>
          <p:nvPr userDrawn="1"/>
        </p:nvGrpSpPr>
        <p:grpSpPr bwMode="white">
          <a:xfrm>
            <a:off x="575053" y="529410"/>
            <a:ext cx="446731" cy="634281"/>
            <a:chOff x="575052" y="529409"/>
            <a:chExt cx="446731" cy="634281"/>
          </a:xfrm>
          <a:solidFill>
            <a:srgbClr val="FFFFFF"/>
          </a:solidFill>
        </p:grpSpPr>
        <p:sp>
          <p:nvSpPr>
            <p:cNvPr id="8" name="Freeform 6"/>
            <p:cNvSpPr>
              <a:spLocks noEditPoints="1"/>
            </p:cNvSpPr>
            <p:nvPr userDrawn="1"/>
          </p:nvSpPr>
          <p:spPr bwMode="white">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9" name="Freeform 7"/>
            <p:cNvSpPr>
              <a:spLocks/>
            </p:cNvSpPr>
            <p:nvPr userDrawn="1"/>
          </p:nvSpPr>
          <p:spPr bwMode="white">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8"/>
            <p:cNvSpPr>
              <a:spLocks/>
            </p:cNvSpPr>
            <p:nvPr userDrawn="1"/>
          </p:nvSpPr>
          <p:spPr bwMode="white">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9"/>
            <p:cNvSpPr>
              <a:spLocks/>
            </p:cNvSpPr>
            <p:nvPr userDrawn="1"/>
          </p:nvSpPr>
          <p:spPr bwMode="white">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Tree>
    <p:extLst>
      <p:ext uri="{BB962C8B-B14F-4D97-AF65-F5344CB8AC3E}">
        <p14:creationId xmlns:p14="http://schemas.microsoft.com/office/powerpoint/2010/main" val="900169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 ja sisältö 3">
    <p:bg>
      <p:bgPr>
        <a:solidFill>
          <a:srgbClr val="4BBCA9"/>
        </a:solidFill>
        <a:effectLst/>
      </p:bgPr>
    </p:bg>
    <p:spTree>
      <p:nvGrpSpPr>
        <p:cNvPr id="1" name=""/>
        <p:cNvGrpSpPr/>
        <p:nvPr/>
      </p:nvGrpSpPr>
      <p:grpSpPr>
        <a:xfrm>
          <a:off x="0" y="0"/>
          <a:ext cx="0" cy="0"/>
          <a:chOff x="0" y="0"/>
          <a:chExt cx="0" cy="0"/>
        </a:xfrm>
      </p:grpSpPr>
      <p:sp>
        <p:nvSpPr>
          <p:cNvPr id="15" name="Otsikko 1">
            <a:extLst>
              <a:ext uri="{FF2B5EF4-FFF2-40B4-BE49-F238E27FC236}">
                <a16:creationId xmlns:a16="http://schemas.microsoft.com/office/drawing/2014/main" id="{3C3B2CBB-D469-9C4E-B56F-54EA6EB406A3}"/>
              </a:ext>
            </a:extLst>
          </p:cNvPr>
          <p:cNvSpPr>
            <a:spLocks noGrp="1"/>
          </p:cNvSpPr>
          <p:nvPr>
            <p:ph type="title" hasCustomPrompt="1"/>
          </p:nvPr>
        </p:nvSpPr>
        <p:spPr>
          <a:xfrm>
            <a:off x="6210300" y="589002"/>
            <a:ext cx="5637213" cy="867930"/>
          </a:xfrm>
        </p:spPr>
        <p:txBody>
          <a:bodyPr wrap="square" rIns="0">
            <a:spAutoFit/>
          </a:bodyPr>
          <a:lstStyle>
            <a:lvl1pPr>
              <a:defRPr sz="2800">
                <a:solidFill>
                  <a:schemeClr val="tx1"/>
                </a:solidFill>
              </a:defRPr>
            </a:lvl1pPr>
          </a:lstStyle>
          <a:p>
            <a:r>
              <a:rPr lang="fi-FI"/>
              <a:t>Otsikko jatkuu. Sama otsikko 1/2</a:t>
            </a:r>
            <a:br>
              <a:rPr lang="fi-FI"/>
            </a:br>
            <a:r>
              <a:rPr lang="fi-FI"/>
              <a:t>Otsikko jatkuu. Sama otsikko 2/2</a:t>
            </a:r>
            <a:endParaRPr lang="en-GB"/>
          </a:p>
        </p:txBody>
      </p:sp>
      <p:sp>
        <p:nvSpPr>
          <p:cNvPr id="14" name="Sisällön paikkamerkki 2">
            <a:extLst>
              <a:ext uri="{FF2B5EF4-FFF2-40B4-BE49-F238E27FC236}">
                <a16:creationId xmlns:a16="http://schemas.microsoft.com/office/drawing/2014/main" id="{8290564F-0CCC-DF4A-94B6-7FF54BDB6C41}"/>
              </a:ext>
            </a:extLst>
          </p:cNvPr>
          <p:cNvSpPr>
            <a:spLocks noGrp="1"/>
          </p:cNvSpPr>
          <p:nvPr>
            <p:ph idx="1"/>
          </p:nvPr>
        </p:nvSpPr>
        <p:spPr>
          <a:xfrm>
            <a:off x="6210300" y="1544320"/>
            <a:ext cx="5637212" cy="4772072"/>
          </a:xfrm>
        </p:spPr>
        <p:txBody>
          <a:bodyPr/>
          <a:lstStyle>
            <a:lvl1pPr>
              <a:defRPr>
                <a:solidFill>
                  <a:schemeClr val="tx1"/>
                </a:solidFill>
              </a:defRPr>
            </a:lvl1pPr>
            <a:lvl2pPr marL="360381" indent="-360381">
              <a:buFont typeface="Verdana" panose="020B0604030504040204" pitchFamily="34" charset="0"/>
              <a:buChar char="-"/>
              <a:defRPr>
                <a:solidFill>
                  <a:schemeClr val="tx1"/>
                </a:solidFill>
              </a:defRPr>
            </a:lvl2pPr>
            <a:lvl3pPr marL="720761" indent="-360381">
              <a:buFont typeface="Verdana" panose="020B0604030504040204" pitchFamily="34" charset="0"/>
              <a:buChar char="-"/>
              <a:defRPr>
                <a:solidFill>
                  <a:schemeClr val="tx1"/>
                </a:solidFill>
              </a:defRPr>
            </a:lvl3pPr>
            <a:lvl4pPr marL="1073204" indent="-352443">
              <a:buFont typeface="Verdana" panose="020B0604030504040204" pitchFamily="34" charset="0"/>
              <a:buChar char="-"/>
              <a:defRPr>
                <a:solidFill>
                  <a:schemeClr val="tx1"/>
                </a:solidFill>
              </a:defRPr>
            </a:lvl4pPr>
            <a:lvl5pPr marL="1435172" indent="-361968">
              <a:buFont typeface="Verdana" panose="020B0604030504040204" pitchFamily="34" charset="0"/>
              <a:buChar cha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92005287-43D4-0C45-BD45-AAD58FEA864C}"/>
              </a:ext>
            </a:extLst>
          </p:cNvPr>
          <p:cNvPicPr>
            <a:picLocks noChangeAspect="1"/>
          </p:cNvPicPr>
          <p:nvPr userDrawn="1"/>
        </p:nvPicPr>
        <p:blipFill rotWithShape="1">
          <a:blip r:embed="rId2"/>
          <a:srcRect l="9445" r="3065"/>
          <a:stretch/>
        </p:blipFill>
        <p:spPr>
          <a:xfrm>
            <a:off x="0" y="0"/>
            <a:ext cx="6000108" cy="6858000"/>
          </a:xfrm>
          <a:prstGeom prst="rect">
            <a:avLst/>
          </a:prstGeom>
        </p:spPr>
      </p:pic>
      <p:grpSp>
        <p:nvGrpSpPr>
          <p:cNvPr id="2" name="Logo"/>
          <p:cNvGrpSpPr/>
          <p:nvPr userDrawn="1"/>
        </p:nvGrpSpPr>
        <p:grpSpPr>
          <a:xfrm>
            <a:off x="575053" y="529410"/>
            <a:ext cx="446731" cy="634281"/>
            <a:chOff x="575052" y="529409"/>
            <a:chExt cx="446731" cy="634281"/>
          </a:xfrm>
          <a:solidFill>
            <a:srgbClr val="FFFFFF"/>
          </a:solidFill>
        </p:grpSpPr>
        <p:sp>
          <p:nvSpPr>
            <p:cNvPr id="8" name="Freeform 6"/>
            <p:cNvSpPr>
              <a:spLocks noEditPoints="1"/>
            </p:cNvSpPr>
            <p:nvPr userDrawn="1"/>
          </p:nvSpPr>
          <p:spPr bwMode="auto">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9" name="Freeform 7"/>
            <p:cNvSpPr>
              <a:spLocks/>
            </p:cNvSpPr>
            <p:nvPr userDrawn="1"/>
          </p:nvSpPr>
          <p:spPr bwMode="auto">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8"/>
            <p:cNvSpPr>
              <a:spLocks/>
            </p:cNvSpPr>
            <p:nvPr userDrawn="1"/>
          </p:nvSpPr>
          <p:spPr bwMode="auto">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9"/>
            <p:cNvSpPr>
              <a:spLocks/>
            </p:cNvSpPr>
            <p:nvPr userDrawn="1"/>
          </p:nvSpPr>
          <p:spPr bwMode="auto">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Tree>
    <p:extLst>
      <p:ext uri="{BB962C8B-B14F-4D97-AF65-F5344CB8AC3E}">
        <p14:creationId xmlns:p14="http://schemas.microsoft.com/office/powerpoint/2010/main" val="421086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20B0-2603-467B-BDC2-47A6C33D69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03DBF8A2-595A-4E75-91AA-06B15C1281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4EAF7F-DB0F-409C-81C1-3252FEF6C7EA}"/>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5" name="Footer Placeholder 4">
            <a:extLst>
              <a:ext uri="{FF2B5EF4-FFF2-40B4-BE49-F238E27FC236}">
                <a16:creationId xmlns:a16="http://schemas.microsoft.com/office/drawing/2014/main" id="{EC838A3E-88E2-4D33-9E7B-69FE5DA6205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FB9A9EA-8672-4F92-952A-B1EC6A018501}"/>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592963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veä 1">
    <p:spTree>
      <p:nvGrpSpPr>
        <p:cNvPr id="1" name=""/>
        <p:cNvGrpSpPr/>
        <p:nvPr/>
      </p:nvGrpSpPr>
      <p:grpSpPr>
        <a:xfrm>
          <a:off x="0" y="0"/>
          <a:ext cx="0" cy="0"/>
          <a:chOff x="0" y="0"/>
          <a:chExt cx="0" cy="0"/>
        </a:xfrm>
      </p:grpSpPr>
      <p:sp>
        <p:nvSpPr>
          <p:cNvPr id="2" name="Otsikko 1"/>
          <p:cNvSpPr>
            <a:spLocks noGrp="1"/>
          </p:cNvSpPr>
          <p:nvPr>
            <p:ph type="title"/>
          </p:nvPr>
        </p:nvSpPr>
        <p:spPr>
          <a:xfrm>
            <a:off x="1451151" y="578841"/>
            <a:ext cx="10396361" cy="713065"/>
          </a:xfrm>
        </p:spPr>
        <p:txBody>
          <a:bodyPr/>
          <a:lstStyle>
            <a:lvl1pPr>
              <a:defRPr>
                <a:solidFill>
                  <a:srgbClr val="23408F"/>
                </a:solidFill>
              </a:defRPr>
            </a:lvl1pPr>
          </a:lstStyle>
          <a:p>
            <a:r>
              <a:rPr lang="fi-FI"/>
              <a:t>Muokkaa </a:t>
            </a:r>
            <a:r>
              <a:rPr lang="fi-FI" err="1"/>
              <a:t>ots</a:t>
            </a:r>
            <a:r>
              <a:rPr lang="fi-FI"/>
              <a:t>. </a:t>
            </a:r>
            <a:r>
              <a:rPr lang="fi-FI" err="1"/>
              <a:t>perustyyl</a:t>
            </a:r>
            <a:r>
              <a:rPr lang="fi-FI"/>
              <a:t>. </a:t>
            </a:r>
            <a:r>
              <a:rPr lang="fi-FI" err="1"/>
              <a:t>napsautt</a:t>
            </a:r>
            <a:r>
              <a:rPr lang="fi-FI"/>
              <a:t>.</a:t>
            </a:r>
            <a:endParaRPr lang="fi-FI" noProof="0"/>
          </a:p>
        </p:txBody>
      </p:sp>
      <p:sp>
        <p:nvSpPr>
          <p:cNvPr id="12" name="Sisällön paikkamerkki 11">
            <a:extLst>
              <a:ext uri="{FF2B5EF4-FFF2-40B4-BE49-F238E27FC236}">
                <a16:creationId xmlns:a16="http://schemas.microsoft.com/office/drawing/2014/main" id="{BBBA819B-4E73-9149-896D-D531BD5B218F}"/>
              </a:ext>
            </a:extLst>
          </p:cNvPr>
          <p:cNvSpPr>
            <a:spLocks noGrp="1"/>
          </p:cNvSpPr>
          <p:nvPr>
            <p:ph sz="quarter" idx="14"/>
          </p:nvPr>
        </p:nvSpPr>
        <p:spPr>
          <a:xfrm>
            <a:off x="1558925" y="1592264"/>
            <a:ext cx="10288588" cy="4284662"/>
          </a:xfrm>
        </p:spPr>
        <p:txBody>
          <a:bodyPr/>
          <a:lstStyle>
            <a:lvl1pPr>
              <a:defRPr sz="3200">
                <a:solidFill>
                  <a:srgbClr val="23418F"/>
                </a:solidFill>
              </a:defRPr>
            </a:lvl1pPr>
            <a:lvl2pPr>
              <a:defRPr sz="2800">
                <a:solidFill>
                  <a:srgbClr val="23418F"/>
                </a:solidFill>
              </a:defRPr>
            </a:lvl2pPr>
            <a:lvl3pPr>
              <a:defRPr sz="2400">
                <a:solidFill>
                  <a:srgbClr val="23418F"/>
                </a:solidFill>
              </a:defRPr>
            </a:lvl3pPr>
            <a:lvl4pPr>
              <a:defRPr sz="2000">
                <a:solidFill>
                  <a:srgbClr val="23418F"/>
                </a:solidFill>
              </a:defRPr>
            </a:lvl4pPr>
            <a:lvl5pPr>
              <a:defRPr>
                <a:solidFill>
                  <a:srgbClr val="23418F"/>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chemeClr val="accent4"/>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Päivämäärän paikkamerkki 2">
            <a:extLst>
              <a:ext uri="{FF2B5EF4-FFF2-40B4-BE49-F238E27FC236}">
                <a16:creationId xmlns:a16="http://schemas.microsoft.com/office/drawing/2014/main" id="{06EADA54-B9D7-B848-BDC0-3D2065A77713}"/>
              </a:ext>
            </a:extLst>
          </p:cNvPr>
          <p:cNvSpPr>
            <a:spLocks noGrp="1"/>
          </p:cNvSpPr>
          <p:nvPr>
            <p:ph type="dt" sz="half" idx="15"/>
          </p:nvPr>
        </p:nvSpPr>
        <p:spPr/>
        <p:txBody>
          <a:bodyPr/>
          <a:lstStyle/>
          <a:p>
            <a:fld id="{5FA30487-5386-48A1-BFFB-82ED4F2C3203}" type="datetime1">
              <a:rPr lang="fi-FI" smtClean="0"/>
              <a:t>2.12.2021</a:t>
            </a:fld>
            <a:endParaRPr lang="fi-FI"/>
          </a:p>
        </p:txBody>
      </p:sp>
      <p:sp>
        <p:nvSpPr>
          <p:cNvPr id="14" name="Dian numeron paikkamerkki 13">
            <a:extLst>
              <a:ext uri="{FF2B5EF4-FFF2-40B4-BE49-F238E27FC236}">
                <a16:creationId xmlns:a16="http://schemas.microsoft.com/office/drawing/2014/main" id="{C5E76107-D17F-094C-9243-ED00A769A377}"/>
              </a:ext>
            </a:extLst>
          </p:cNvPr>
          <p:cNvSpPr>
            <a:spLocks noGrp="1"/>
          </p:cNvSpPr>
          <p:nvPr>
            <p:ph type="sldNum" sz="quarter" idx="17"/>
          </p:nvPr>
        </p:nvSpPr>
        <p:spPr/>
        <p:txBody>
          <a:bodyPr/>
          <a:lstStyle/>
          <a:p>
            <a:fld id="{799663BE-0A7D-4715-8D39-0EC59974DD85}" type="slidenum">
              <a:rPr lang="fi-FI" smtClean="0"/>
              <a:pPr/>
              <a:t>‹#›</a:t>
            </a:fld>
            <a:endParaRPr lang="fi-FI"/>
          </a:p>
        </p:txBody>
      </p:sp>
      <p:sp>
        <p:nvSpPr>
          <p:cNvPr id="15" name="Alatunnisteen paikkamerkki 14">
            <a:extLst>
              <a:ext uri="{FF2B5EF4-FFF2-40B4-BE49-F238E27FC236}">
                <a16:creationId xmlns:a16="http://schemas.microsoft.com/office/drawing/2014/main" id="{5DF103A3-8107-494D-B7CB-E30CD2B5739D}"/>
              </a:ext>
            </a:extLst>
          </p:cNvPr>
          <p:cNvSpPr>
            <a:spLocks noGrp="1"/>
          </p:cNvSpPr>
          <p:nvPr>
            <p:ph type="ftr" sz="quarter" idx="18"/>
          </p:nvPr>
        </p:nvSpPr>
        <p:spPr/>
        <p:txBody>
          <a:bodyPr/>
          <a:lstStyle/>
          <a:p>
            <a:r>
              <a:rPr lang="fi-FI"/>
              <a:t>Testitunniste</a:t>
            </a:r>
          </a:p>
        </p:txBody>
      </p:sp>
    </p:spTree>
    <p:extLst>
      <p:ext uri="{BB962C8B-B14F-4D97-AF65-F5344CB8AC3E}">
        <p14:creationId xmlns:p14="http://schemas.microsoft.com/office/powerpoint/2010/main" val="406117818"/>
      </p:ext>
    </p:extLst>
  </p:cSld>
  <p:clrMapOvr>
    <a:masterClrMapping/>
  </p:clrMapOvr>
  <p:extLst>
    <p:ext uri="{DCECCB84-F9BA-43D5-87BE-67443E8EF086}">
      <p15:sldGuideLst xmlns:p15="http://schemas.microsoft.com/office/powerpoint/2012/main">
        <p15:guide id="1" orient="horz" pos="1505">
          <p15:clr>
            <a:srgbClr val="FBAE40"/>
          </p15:clr>
        </p15:guide>
        <p15:guide id="2" orient="horz" pos="555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veä 2">
    <p:bg>
      <p:bgPr>
        <a:solidFill>
          <a:srgbClr val="01AEF0"/>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451151" y="578841"/>
            <a:ext cx="10396361" cy="713065"/>
          </a:xfrm>
        </p:spPr>
        <p:txBody>
          <a:bodyPr/>
          <a:lstStyle>
            <a:lvl1pPr>
              <a:defRPr>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endParaRPr lang="fi-FI" noProof="0"/>
          </a:p>
        </p:txBody>
      </p:sp>
      <p:sp>
        <p:nvSpPr>
          <p:cNvPr id="13" name="Sisällön paikkamerkki 11">
            <a:extLst>
              <a:ext uri="{FF2B5EF4-FFF2-40B4-BE49-F238E27FC236}">
                <a16:creationId xmlns:a16="http://schemas.microsoft.com/office/drawing/2014/main" id="{14AAE248-60AD-3D4B-826E-E5F8A337B5CD}"/>
              </a:ext>
            </a:extLst>
          </p:cNvPr>
          <p:cNvSpPr>
            <a:spLocks noGrp="1"/>
          </p:cNvSpPr>
          <p:nvPr>
            <p:ph sz="quarter" idx="14"/>
          </p:nvPr>
        </p:nvSpPr>
        <p:spPr>
          <a:xfrm>
            <a:off x="1558925" y="1592264"/>
            <a:ext cx="10288588" cy="4284662"/>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8DAF7A71-7831-4713-96E9-FDBFD9651953}" type="datetime1">
              <a:rPr lang="fi-FI" smtClean="0"/>
              <a:t>2.12.2021</a:t>
            </a:fld>
            <a:endParaRPr lang="fi-FI"/>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fi-FI" smtClean="0"/>
              <a:pPr/>
              <a:t>‹#›</a:t>
            </a:fld>
            <a:endParaRPr lang="fi-FI"/>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5"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6"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7"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Alatunnisteen paikkamerkki 2">
            <a:extLst>
              <a:ext uri="{FF2B5EF4-FFF2-40B4-BE49-F238E27FC236}">
                <a16:creationId xmlns:a16="http://schemas.microsoft.com/office/drawing/2014/main" id="{B804246A-7644-7D40-8694-EDA16E52920B}"/>
              </a:ext>
            </a:extLst>
          </p:cNvPr>
          <p:cNvSpPr>
            <a:spLocks noGrp="1"/>
          </p:cNvSpPr>
          <p:nvPr>
            <p:ph type="ftr" sz="quarter" idx="15"/>
          </p:nvPr>
        </p:nvSpPr>
        <p:spPr/>
        <p:txBody>
          <a:bodyPr/>
          <a:lstStyle/>
          <a:p>
            <a:r>
              <a:rPr lang="fi-FI"/>
              <a:t>Testitunniste</a:t>
            </a:r>
          </a:p>
        </p:txBody>
      </p:sp>
    </p:spTree>
    <p:extLst>
      <p:ext uri="{BB962C8B-B14F-4D97-AF65-F5344CB8AC3E}">
        <p14:creationId xmlns:p14="http://schemas.microsoft.com/office/powerpoint/2010/main" val="3784330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veä 3">
    <p:bg>
      <p:bgPr>
        <a:solidFill>
          <a:srgbClr val="4BBCAA"/>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451151" y="578841"/>
            <a:ext cx="10396361" cy="713065"/>
          </a:xfrm>
        </p:spPr>
        <p:txBody>
          <a:bodyPr/>
          <a:lstStyle>
            <a:lvl1pPr>
              <a:defRPr>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2" name="Sisällön paikkamerkki 11">
            <a:extLst>
              <a:ext uri="{FF2B5EF4-FFF2-40B4-BE49-F238E27FC236}">
                <a16:creationId xmlns:a16="http://schemas.microsoft.com/office/drawing/2014/main" id="{DAAF7EA2-DD0A-684A-B602-1948988820ED}"/>
              </a:ext>
            </a:extLst>
          </p:cNvPr>
          <p:cNvSpPr>
            <a:spLocks noGrp="1"/>
          </p:cNvSpPr>
          <p:nvPr>
            <p:ph sz="quarter" idx="14"/>
          </p:nvPr>
        </p:nvSpPr>
        <p:spPr>
          <a:xfrm>
            <a:off x="1558925" y="1592264"/>
            <a:ext cx="10288588" cy="4284662"/>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AA623FA0-75C5-4D6C-9F6E-0FCF965D44E4}" type="datetime1">
              <a:rPr lang="fi-FI" smtClean="0"/>
              <a:t>2.12.2021</a:t>
            </a:fld>
            <a:endParaRPr lang="fi-FI"/>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fi-FI" smtClean="0"/>
              <a:pPr/>
              <a:t>‹#›</a:t>
            </a:fld>
            <a:endParaRPr lang="fi-FI"/>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5"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6"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7"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Alatunnisteen paikkamerkki 2">
            <a:extLst>
              <a:ext uri="{FF2B5EF4-FFF2-40B4-BE49-F238E27FC236}">
                <a16:creationId xmlns:a16="http://schemas.microsoft.com/office/drawing/2014/main" id="{36B20213-50D5-3442-8778-DB7CC1B4C362}"/>
              </a:ext>
            </a:extLst>
          </p:cNvPr>
          <p:cNvSpPr>
            <a:spLocks noGrp="1"/>
          </p:cNvSpPr>
          <p:nvPr>
            <p:ph type="ftr" sz="quarter" idx="15"/>
          </p:nvPr>
        </p:nvSpPr>
        <p:spPr/>
        <p:txBody>
          <a:bodyPr/>
          <a:lstStyle/>
          <a:p>
            <a:r>
              <a:rPr lang="fi-FI"/>
              <a:t>Testitunniste</a:t>
            </a:r>
          </a:p>
        </p:txBody>
      </p:sp>
    </p:spTree>
    <p:extLst>
      <p:ext uri="{BB962C8B-B14F-4D97-AF65-F5344CB8AC3E}">
        <p14:creationId xmlns:p14="http://schemas.microsoft.com/office/powerpoint/2010/main" val="1337354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veä 4">
    <p:bg>
      <p:bgPr>
        <a:solidFill>
          <a:srgbClr val="BCBDC0"/>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451151" y="578841"/>
            <a:ext cx="10396361" cy="713065"/>
          </a:xfrm>
        </p:spPr>
        <p:txBody>
          <a:bodyPr/>
          <a:lstStyle>
            <a:lvl1pPr>
              <a:defRPr>
                <a:solidFill>
                  <a:schemeClr val="tx1"/>
                </a:solidFill>
              </a:defRPr>
            </a:lvl1pPr>
          </a:lstStyle>
          <a:p>
            <a:r>
              <a:rPr lang="fi-FI"/>
              <a:t>Muokkaa ots. perustyyl. napsautt.</a:t>
            </a:r>
          </a:p>
        </p:txBody>
      </p:sp>
      <p:sp>
        <p:nvSpPr>
          <p:cNvPr id="12" name="Sisällön paikkamerkki 11">
            <a:extLst>
              <a:ext uri="{FF2B5EF4-FFF2-40B4-BE49-F238E27FC236}">
                <a16:creationId xmlns:a16="http://schemas.microsoft.com/office/drawing/2014/main" id="{DAAF7EA2-DD0A-684A-B602-1948988820ED}"/>
              </a:ext>
            </a:extLst>
          </p:cNvPr>
          <p:cNvSpPr>
            <a:spLocks noGrp="1"/>
          </p:cNvSpPr>
          <p:nvPr>
            <p:ph sz="quarter" idx="14"/>
          </p:nvPr>
        </p:nvSpPr>
        <p:spPr>
          <a:xfrm>
            <a:off x="1558925" y="1592264"/>
            <a:ext cx="10288588" cy="4284662"/>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33721B82-2756-48A5-B747-626E4B8652A3}" type="datetime1">
              <a:rPr lang="fi-FI" smtClean="0"/>
              <a:t>2.12.2021</a:t>
            </a:fld>
            <a:endParaRPr lang="fi-FI"/>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fi-FI" smtClean="0"/>
              <a:pPr/>
              <a:t>‹#›</a:t>
            </a:fld>
            <a:endParaRPr lang="fi-FI"/>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3" y="529410"/>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5"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6"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7"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3" name="Alatunnisteen paikkamerkki 2">
            <a:extLst>
              <a:ext uri="{FF2B5EF4-FFF2-40B4-BE49-F238E27FC236}">
                <a16:creationId xmlns:a16="http://schemas.microsoft.com/office/drawing/2014/main" id="{0FF67B85-120B-7E44-AE13-E141FF0A3F1E}"/>
              </a:ext>
            </a:extLst>
          </p:cNvPr>
          <p:cNvSpPr>
            <a:spLocks noGrp="1"/>
          </p:cNvSpPr>
          <p:nvPr>
            <p:ph type="ftr" sz="quarter" idx="15"/>
          </p:nvPr>
        </p:nvSpPr>
        <p:spPr/>
        <p:txBody>
          <a:bodyPr/>
          <a:lstStyle/>
          <a:p>
            <a:r>
              <a:rPr lang="fi-FI"/>
              <a:t>Testitunniste</a:t>
            </a:r>
          </a:p>
        </p:txBody>
      </p:sp>
    </p:spTree>
    <p:extLst>
      <p:ext uri="{BB962C8B-B14F-4D97-AF65-F5344CB8AC3E}">
        <p14:creationId xmlns:p14="http://schemas.microsoft.com/office/powerpoint/2010/main" val="3580172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ilaatiko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1055" y="389106"/>
            <a:ext cx="10282137" cy="1332690"/>
          </a:xfrm>
        </p:spPr>
        <p:txBody>
          <a:bodyPr/>
          <a:lstStyle>
            <a:lvl1pPr algn="l">
              <a:defRPr>
                <a:solidFill>
                  <a:schemeClr val="tx2"/>
                </a:solidFill>
              </a:defRPr>
            </a:lvl1pPr>
          </a:lstStyle>
          <a:p>
            <a:r>
              <a:rPr lang="fi-FI" noProof="0"/>
              <a:t>Lisää otsikko</a:t>
            </a:r>
          </a:p>
        </p:txBody>
      </p:sp>
      <p:sp>
        <p:nvSpPr>
          <p:cNvPr id="9" name="Text Placeholder 8"/>
          <p:cNvSpPr>
            <a:spLocks noGrp="1"/>
          </p:cNvSpPr>
          <p:nvPr>
            <p:ph type="body" sz="quarter" idx="13" hasCustomPrompt="1"/>
          </p:nvPr>
        </p:nvSpPr>
        <p:spPr>
          <a:xfrm>
            <a:off x="508001" y="1722438"/>
            <a:ext cx="2117725" cy="4425104"/>
          </a:xfrm>
          <a:solidFill>
            <a:srgbClr val="39B54A"/>
          </a:solidFill>
        </p:spPr>
        <p:txBody>
          <a:bodyPr lIns="144000" tIns="360000"/>
          <a:lstStyle>
            <a:lvl1pPr marL="0" indent="0">
              <a:lnSpc>
                <a:spcPct val="100000"/>
              </a:lnSpc>
              <a:buNone/>
              <a:defRPr b="0">
                <a:solidFill>
                  <a:schemeClr val="tx1"/>
                </a:solidFill>
                <a:latin typeface="+mj-lt"/>
              </a:defRPr>
            </a:lvl1pPr>
          </a:lstStyle>
          <a:p>
            <a:pPr lvl="0"/>
            <a:r>
              <a:rPr lang="fi-FI"/>
              <a:t>Muokkaa tekstiä</a:t>
            </a:r>
          </a:p>
        </p:txBody>
      </p:sp>
      <p:sp>
        <p:nvSpPr>
          <p:cNvPr id="11" name="Text Placeholder 10"/>
          <p:cNvSpPr>
            <a:spLocks noGrp="1"/>
          </p:cNvSpPr>
          <p:nvPr>
            <p:ph type="body" sz="quarter" idx="14" hasCustomPrompt="1"/>
          </p:nvPr>
        </p:nvSpPr>
        <p:spPr>
          <a:xfrm>
            <a:off x="508000" y="3949431"/>
            <a:ext cx="2098675" cy="1838595"/>
          </a:xfrm>
        </p:spPr>
        <p:txBody>
          <a:bodyPr lIns="144000"/>
          <a:lstStyle>
            <a:lvl1pPr marL="0" indent="0">
              <a:lnSpc>
                <a:spcPct val="100000"/>
              </a:lnSpc>
              <a:buNone/>
              <a:defRPr sz="1800">
                <a:solidFill>
                  <a:schemeClr val="tx1"/>
                </a:solidFill>
              </a:defRPr>
            </a:lvl1pPr>
          </a:lstStyle>
          <a:p>
            <a:pPr lvl="0"/>
            <a:r>
              <a:rPr lang="fi-FI"/>
              <a:t>Muokkaa tekstiä</a:t>
            </a:r>
          </a:p>
        </p:txBody>
      </p:sp>
      <p:sp>
        <p:nvSpPr>
          <p:cNvPr id="12" name="Text Placeholder 8"/>
          <p:cNvSpPr>
            <a:spLocks noGrp="1"/>
          </p:cNvSpPr>
          <p:nvPr>
            <p:ph type="body" sz="quarter" idx="15" hasCustomPrompt="1"/>
          </p:nvPr>
        </p:nvSpPr>
        <p:spPr>
          <a:xfrm>
            <a:off x="2764818" y="1722438"/>
            <a:ext cx="2117725" cy="4425104"/>
          </a:xfrm>
          <a:solidFill>
            <a:srgbClr val="00AEEF"/>
          </a:solidFill>
        </p:spPr>
        <p:txBody>
          <a:bodyPr lIns="144000" tIns="360000"/>
          <a:lstStyle>
            <a:lvl1pPr marL="0" indent="0">
              <a:lnSpc>
                <a:spcPct val="100000"/>
              </a:lnSpc>
              <a:buNone/>
              <a:defRPr b="0">
                <a:solidFill>
                  <a:schemeClr val="tx1"/>
                </a:solidFill>
                <a:latin typeface="+mj-lt"/>
              </a:defRPr>
            </a:lvl1pPr>
          </a:lstStyle>
          <a:p>
            <a:pPr lvl="0"/>
            <a:r>
              <a:rPr lang="fi-FI"/>
              <a:t>Muokkaa tekstiä</a:t>
            </a:r>
          </a:p>
        </p:txBody>
      </p:sp>
      <p:sp>
        <p:nvSpPr>
          <p:cNvPr id="13" name="Text Placeholder 10"/>
          <p:cNvSpPr>
            <a:spLocks noGrp="1"/>
          </p:cNvSpPr>
          <p:nvPr>
            <p:ph type="body" sz="quarter" idx="16" hasCustomPrompt="1"/>
          </p:nvPr>
        </p:nvSpPr>
        <p:spPr>
          <a:xfrm>
            <a:off x="2764818" y="3949431"/>
            <a:ext cx="2098675" cy="1838595"/>
          </a:xfrm>
        </p:spPr>
        <p:txBody>
          <a:bodyPr lIns="144000"/>
          <a:lstStyle>
            <a:lvl1pPr marL="0" indent="0">
              <a:lnSpc>
                <a:spcPct val="100000"/>
              </a:lnSpc>
              <a:buNone/>
              <a:defRPr sz="1800">
                <a:solidFill>
                  <a:schemeClr val="tx1"/>
                </a:solidFill>
              </a:defRPr>
            </a:lvl1pPr>
          </a:lstStyle>
          <a:p>
            <a:pPr lvl="0"/>
            <a:r>
              <a:rPr lang="fi-FI"/>
              <a:t>Muokkaa tekstiä</a:t>
            </a:r>
          </a:p>
        </p:txBody>
      </p:sp>
      <p:sp>
        <p:nvSpPr>
          <p:cNvPr id="14" name="Text Placeholder 8"/>
          <p:cNvSpPr>
            <a:spLocks noGrp="1"/>
          </p:cNvSpPr>
          <p:nvPr>
            <p:ph type="body" sz="quarter" idx="17" hasCustomPrompt="1"/>
          </p:nvPr>
        </p:nvSpPr>
        <p:spPr>
          <a:xfrm>
            <a:off x="5021635" y="1722438"/>
            <a:ext cx="2117725" cy="4425104"/>
          </a:xfrm>
          <a:solidFill>
            <a:srgbClr val="FF94A7"/>
          </a:solidFill>
        </p:spPr>
        <p:txBody>
          <a:bodyPr lIns="144000" tIns="360000"/>
          <a:lstStyle>
            <a:lvl1pPr marL="0" indent="0">
              <a:lnSpc>
                <a:spcPct val="100000"/>
              </a:lnSpc>
              <a:buNone/>
              <a:defRPr b="0">
                <a:solidFill>
                  <a:schemeClr val="tx1"/>
                </a:solidFill>
                <a:latin typeface="+mj-lt"/>
              </a:defRPr>
            </a:lvl1pPr>
          </a:lstStyle>
          <a:p>
            <a:pPr lvl="0"/>
            <a:r>
              <a:rPr lang="fi-FI"/>
              <a:t>Muokkaa tekstiä</a:t>
            </a:r>
          </a:p>
        </p:txBody>
      </p:sp>
      <p:sp>
        <p:nvSpPr>
          <p:cNvPr id="15" name="Text Placeholder 10"/>
          <p:cNvSpPr>
            <a:spLocks noGrp="1"/>
          </p:cNvSpPr>
          <p:nvPr>
            <p:ph type="body" sz="quarter" idx="18" hasCustomPrompt="1"/>
          </p:nvPr>
        </p:nvSpPr>
        <p:spPr>
          <a:xfrm>
            <a:off x="5021635" y="3949431"/>
            <a:ext cx="2098675" cy="1838595"/>
          </a:xfrm>
        </p:spPr>
        <p:txBody>
          <a:bodyPr lIns="144000"/>
          <a:lstStyle>
            <a:lvl1pPr marL="0" indent="0">
              <a:lnSpc>
                <a:spcPct val="100000"/>
              </a:lnSpc>
              <a:buNone/>
              <a:defRPr sz="1800">
                <a:solidFill>
                  <a:schemeClr val="tx1"/>
                </a:solidFill>
              </a:defRPr>
            </a:lvl1pPr>
          </a:lstStyle>
          <a:p>
            <a:pPr lvl="0"/>
            <a:r>
              <a:rPr lang="fi-FI"/>
              <a:t>Muokkaa tekstiä</a:t>
            </a:r>
          </a:p>
        </p:txBody>
      </p:sp>
      <p:sp>
        <p:nvSpPr>
          <p:cNvPr id="16" name="Text Placeholder 8"/>
          <p:cNvSpPr>
            <a:spLocks noGrp="1"/>
          </p:cNvSpPr>
          <p:nvPr>
            <p:ph type="body" sz="quarter" idx="19" hasCustomPrompt="1"/>
          </p:nvPr>
        </p:nvSpPr>
        <p:spPr>
          <a:xfrm>
            <a:off x="7307636" y="1722438"/>
            <a:ext cx="2117725" cy="4425104"/>
          </a:xfrm>
          <a:solidFill>
            <a:srgbClr val="662D91"/>
          </a:solidFill>
        </p:spPr>
        <p:txBody>
          <a:bodyPr lIns="144000" tIns="360000"/>
          <a:lstStyle>
            <a:lvl1pPr marL="0" indent="0">
              <a:lnSpc>
                <a:spcPct val="100000"/>
              </a:lnSpc>
              <a:buNone/>
              <a:defRPr b="0">
                <a:solidFill>
                  <a:srgbClr val="FFFFFF"/>
                </a:solidFill>
                <a:latin typeface="+mj-lt"/>
              </a:defRPr>
            </a:lvl1pPr>
          </a:lstStyle>
          <a:p>
            <a:pPr lvl="0"/>
            <a:r>
              <a:rPr lang="fi-FI"/>
              <a:t>Muokkaa tekstiä</a:t>
            </a:r>
          </a:p>
        </p:txBody>
      </p:sp>
      <p:sp>
        <p:nvSpPr>
          <p:cNvPr id="17" name="Text Placeholder 10"/>
          <p:cNvSpPr>
            <a:spLocks noGrp="1"/>
          </p:cNvSpPr>
          <p:nvPr>
            <p:ph type="body" sz="quarter" idx="20" hasCustomPrompt="1"/>
          </p:nvPr>
        </p:nvSpPr>
        <p:spPr>
          <a:xfrm>
            <a:off x="7307636" y="3949431"/>
            <a:ext cx="2098675" cy="1838595"/>
          </a:xfrm>
        </p:spPr>
        <p:txBody>
          <a:bodyPr lIns="144000"/>
          <a:lstStyle>
            <a:lvl1pPr marL="0" indent="0">
              <a:lnSpc>
                <a:spcPct val="100000"/>
              </a:lnSpc>
              <a:buNone/>
              <a:defRPr sz="1800">
                <a:solidFill>
                  <a:srgbClr val="FFFFFF"/>
                </a:solidFill>
              </a:defRPr>
            </a:lvl1pPr>
          </a:lstStyle>
          <a:p>
            <a:pPr lvl="0"/>
            <a:r>
              <a:rPr lang="fi-FI"/>
              <a:t>Muokkaa tekstiä</a:t>
            </a:r>
          </a:p>
        </p:txBody>
      </p:sp>
      <p:sp>
        <p:nvSpPr>
          <p:cNvPr id="18" name="Text Placeholder 8"/>
          <p:cNvSpPr>
            <a:spLocks noGrp="1"/>
          </p:cNvSpPr>
          <p:nvPr>
            <p:ph type="body" sz="quarter" idx="21" hasCustomPrompt="1"/>
          </p:nvPr>
        </p:nvSpPr>
        <p:spPr>
          <a:xfrm>
            <a:off x="9574181" y="1722438"/>
            <a:ext cx="2117725" cy="4425104"/>
          </a:xfrm>
          <a:solidFill>
            <a:srgbClr val="23408F"/>
          </a:solidFill>
        </p:spPr>
        <p:txBody>
          <a:bodyPr lIns="144000" tIns="360000"/>
          <a:lstStyle>
            <a:lvl1pPr marL="0" indent="0">
              <a:lnSpc>
                <a:spcPct val="100000"/>
              </a:lnSpc>
              <a:buNone/>
              <a:defRPr b="0">
                <a:solidFill>
                  <a:srgbClr val="FFFFFF"/>
                </a:solidFill>
                <a:latin typeface="+mj-lt"/>
              </a:defRPr>
            </a:lvl1pPr>
          </a:lstStyle>
          <a:p>
            <a:pPr lvl="0"/>
            <a:r>
              <a:rPr lang="fi-FI"/>
              <a:t>Muokkaa tekstiä</a:t>
            </a:r>
          </a:p>
        </p:txBody>
      </p:sp>
      <p:sp>
        <p:nvSpPr>
          <p:cNvPr id="19" name="Text Placeholder 10"/>
          <p:cNvSpPr>
            <a:spLocks noGrp="1"/>
          </p:cNvSpPr>
          <p:nvPr>
            <p:ph type="body" sz="quarter" idx="22" hasCustomPrompt="1"/>
          </p:nvPr>
        </p:nvSpPr>
        <p:spPr>
          <a:xfrm>
            <a:off x="9574181" y="3949431"/>
            <a:ext cx="2098675" cy="1838595"/>
          </a:xfrm>
        </p:spPr>
        <p:txBody>
          <a:bodyPr lIns="144000"/>
          <a:lstStyle>
            <a:lvl1pPr marL="0" indent="0">
              <a:lnSpc>
                <a:spcPct val="100000"/>
              </a:lnSpc>
              <a:buNone/>
              <a:defRPr sz="1800">
                <a:solidFill>
                  <a:srgbClr val="FFFFFF"/>
                </a:solidFill>
              </a:defRPr>
            </a:lvl1pPr>
          </a:lstStyle>
          <a:p>
            <a:pPr lvl="0"/>
            <a:r>
              <a:rPr lang="fi-FI"/>
              <a:t>Muokkaa tekstiä</a:t>
            </a:r>
          </a:p>
        </p:txBody>
      </p:sp>
      <p:grpSp>
        <p:nvGrpSpPr>
          <p:cNvPr id="3" name="Logo"/>
          <p:cNvGrpSpPr/>
          <p:nvPr userDrawn="1"/>
        </p:nvGrpSpPr>
        <p:grpSpPr>
          <a:xfrm>
            <a:off x="575053" y="529410"/>
            <a:ext cx="446731" cy="634281"/>
            <a:chOff x="575052" y="529409"/>
            <a:chExt cx="446731" cy="634281"/>
          </a:xfrm>
        </p:grpSpPr>
        <p:sp>
          <p:nvSpPr>
            <p:cNvPr id="2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F0"/>
            </a:solidFill>
            <a:ln>
              <a:noFill/>
            </a:ln>
          </p:spPr>
          <p:txBody>
            <a:bodyPr vert="horz" wrap="square" lIns="91440" tIns="45720" rIns="91440" bIns="45720" numCol="1" anchor="t" anchorCtr="0" compatLnSpc="1">
              <a:prstTxWarp prst="textNoShape">
                <a:avLst/>
              </a:prstTxWarp>
            </a:bodyPr>
            <a:lstStyle/>
            <a:p>
              <a:endParaRPr lang="fi-FI" sz="2700"/>
            </a:p>
          </p:txBody>
        </p:sp>
        <p:sp>
          <p:nvSpPr>
            <p:cNvPr id="27"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2341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8"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2341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29"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2341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
        <p:nvSpPr>
          <p:cNvPr id="7" name="Päivämäärän paikkamerkki 6">
            <a:extLst>
              <a:ext uri="{FF2B5EF4-FFF2-40B4-BE49-F238E27FC236}">
                <a16:creationId xmlns:a16="http://schemas.microsoft.com/office/drawing/2014/main" id="{B7D64013-E967-1E42-BBB7-40206306A856}"/>
              </a:ext>
            </a:extLst>
          </p:cNvPr>
          <p:cNvSpPr>
            <a:spLocks noGrp="1"/>
          </p:cNvSpPr>
          <p:nvPr userDrawn="1">
            <p:ph type="dt" sz="half" idx="23"/>
          </p:nvPr>
        </p:nvSpPr>
        <p:spPr/>
        <p:txBody>
          <a:bodyPr/>
          <a:lstStyle/>
          <a:p>
            <a:fld id="{D8696E56-C0F3-47A8-B025-7425D5889769}" type="datetime1">
              <a:rPr lang="fi-FI" smtClean="0"/>
              <a:t>2.12.2021</a:t>
            </a:fld>
            <a:endParaRPr lang="fi-FI"/>
          </a:p>
        </p:txBody>
      </p:sp>
      <p:sp>
        <p:nvSpPr>
          <p:cNvPr id="10" name="Dian numeron paikkamerkki 9">
            <a:extLst>
              <a:ext uri="{FF2B5EF4-FFF2-40B4-BE49-F238E27FC236}">
                <a16:creationId xmlns:a16="http://schemas.microsoft.com/office/drawing/2014/main" id="{3603DA4F-FE9B-C842-A1EF-0456D3B7037D}"/>
              </a:ext>
            </a:extLst>
          </p:cNvPr>
          <p:cNvSpPr>
            <a:spLocks noGrp="1"/>
          </p:cNvSpPr>
          <p:nvPr userDrawn="1">
            <p:ph type="sldNum" sz="quarter" idx="25"/>
          </p:nvPr>
        </p:nvSpPr>
        <p:spPr/>
        <p:txBody>
          <a:bodyPr/>
          <a:lstStyle/>
          <a:p>
            <a:fld id="{799663BE-0A7D-4715-8D39-0EC59974DD85}" type="slidenum">
              <a:rPr lang="fi-FI" smtClean="0"/>
              <a:pPr/>
              <a:t>‹#›</a:t>
            </a:fld>
            <a:endParaRPr lang="fi-FI"/>
          </a:p>
        </p:txBody>
      </p:sp>
      <p:sp>
        <p:nvSpPr>
          <p:cNvPr id="20" name="Alatunnisteen paikkamerkki 19">
            <a:extLst>
              <a:ext uri="{FF2B5EF4-FFF2-40B4-BE49-F238E27FC236}">
                <a16:creationId xmlns:a16="http://schemas.microsoft.com/office/drawing/2014/main" id="{07E21E84-4456-FA44-A33B-6414DF847E13}"/>
              </a:ext>
            </a:extLst>
          </p:cNvPr>
          <p:cNvSpPr>
            <a:spLocks noGrp="1"/>
          </p:cNvSpPr>
          <p:nvPr userDrawn="1">
            <p:ph type="ftr" sz="quarter" idx="26"/>
          </p:nvPr>
        </p:nvSpPr>
        <p:spPr/>
        <p:txBody>
          <a:bodyPr/>
          <a:lstStyle/>
          <a:p>
            <a:r>
              <a:rPr lang="fi-FI"/>
              <a:t>Testitunniste</a:t>
            </a:r>
          </a:p>
        </p:txBody>
      </p:sp>
    </p:spTree>
    <p:extLst>
      <p:ext uri="{BB962C8B-B14F-4D97-AF65-F5344CB8AC3E}">
        <p14:creationId xmlns:p14="http://schemas.microsoft.com/office/powerpoint/2010/main" val="145354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Yksikköesittely">
    <p:spTree>
      <p:nvGrpSpPr>
        <p:cNvPr id="1" name=""/>
        <p:cNvGrpSpPr/>
        <p:nvPr/>
      </p:nvGrpSpPr>
      <p:grpSpPr>
        <a:xfrm>
          <a:off x="0" y="0"/>
          <a:ext cx="0" cy="0"/>
          <a:chOff x="0" y="0"/>
          <a:chExt cx="0" cy="0"/>
        </a:xfrm>
      </p:grpSpPr>
      <p:sp>
        <p:nvSpPr>
          <p:cNvPr id="15" name="Otsikko 1">
            <a:extLst>
              <a:ext uri="{FF2B5EF4-FFF2-40B4-BE49-F238E27FC236}">
                <a16:creationId xmlns:a16="http://schemas.microsoft.com/office/drawing/2014/main" id="{2780849C-806A-CC42-A9A0-463EC3670AF4}"/>
              </a:ext>
            </a:extLst>
          </p:cNvPr>
          <p:cNvSpPr>
            <a:spLocks noGrp="1"/>
          </p:cNvSpPr>
          <p:nvPr>
            <p:ph type="title" hasCustomPrompt="1"/>
          </p:nvPr>
        </p:nvSpPr>
        <p:spPr>
          <a:xfrm>
            <a:off x="6096001" y="589002"/>
            <a:ext cx="5751512" cy="867930"/>
          </a:xfrm>
        </p:spPr>
        <p:txBody>
          <a:bodyPr rIns="0">
            <a:spAutoFit/>
          </a:bodyPr>
          <a:lstStyle>
            <a:lvl1pPr>
              <a:defRPr sz="2800">
                <a:solidFill>
                  <a:schemeClr val="tx2"/>
                </a:solidFill>
              </a:defRPr>
            </a:lvl1pPr>
          </a:lstStyle>
          <a:p>
            <a:r>
              <a:rPr lang="fi-FI"/>
              <a:t>Otsikko jatkuu. Sama otsikko 1/2</a:t>
            </a:r>
            <a:br>
              <a:rPr lang="fi-FI"/>
            </a:br>
            <a:r>
              <a:rPr lang="fi-FI"/>
              <a:t>Otsikko jatkuu. Sama otsikko 2/2</a:t>
            </a:r>
            <a:endParaRPr lang="en-GB"/>
          </a:p>
        </p:txBody>
      </p:sp>
      <p:sp>
        <p:nvSpPr>
          <p:cNvPr id="17" name="Sisällön paikkamerkki 2">
            <a:extLst>
              <a:ext uri="{FF2B5EF4-FFF2-40B4-BE49-F238E27FC236}">
                <a16:creationId xmlns:a16="http://schemas.microsoft.com/office/drawing/2014/main" id="{40603D6F-D404-8440-B774-89DD6C38739D}"/>
              </a:ext>
            </a:extLst>
          </p:cNvPr>
          <p:cNvSpPr>
            <a:spLocks noGrp="1"/>
          </p:cNvSpPr>
          <p:nvPr>
            <p:ph idx="1"/>
          </p:nvPr>
        </p:nvSpPr>
        <p:spPr>
          <a:xfrm>
            <a:off x="6096000" y="1544320"/>
            <a:ext cx="5751512" cy="4772072"/>
          </a:xfrm>
        </p:spPr>
        <p:txBody>
          <a:bodyPr/>
          <a:lstStyle>
            <a:lvl1pPr>
              <a:defRPr>
                <a:solidFill>
                  <a:srgbClr val="23408F"/>
                </a:solidFill>
              </a:defRPr>
            </a:lvl1pPr>
            <a:lvl2pPr marL="360381" indent="-360381">
              <a:buFont typeface="Verdana" panose="020B0604030504040204" pitchFamily="34" charset="0"/>
              <a:buChar char="-"/>
              <a:defRPr>
                <a:solidFill>
                  <a:srgbClr val="23408F"/>
                </a:solidFill>
              </a:defRPr>
            </a:lvl2pPr>
            <a:lvl3pPr marL="720761" indent="-360381">
              <a:buFont typeface="Verdana" panose="020B0604030504040204" pitchFamily="34" charset="0"/>
              <a:buChar char="-"/>
              <a:defRPr>
                <a:solidFill>
                  <a:srgbClr val="23408F"/>
                </a:solidFill>
              </a:defRPr>
            </a:lvl3pPr>
            <a:lvl4pPr marL="1073204" indent="-352443">
              <a:buFont typeface="Verdana" panose="020B0604030504040204" pitchFamily="34" charset="0"/>
              <a:buChar char="-"/>
              <a:defRPr>
                <a:solidFill>
                  <a:srgbClr val="23408F"/>
                </a:solidFill>
              </a:defRPr>
            </a:lvl4pPr>
            <a:lvl5pPr marL="1435172" indent="-361968">
              <a:buFont typeface="Verdana" panose="020B0604030504040204" pitchFamily="34" charset="0"/>
              <a:buChar char="-"/>
              <a:defRPr>
                <a:solidFill>
                  <a:srgbClr val="23408F"/>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uvan paikkamerkki 3">
            <a:extLst>
              <a:ext uri="{FF2B5EF4-FFF2-40B4-BE49-F238E27FC236}">
                <a16:creationId xmlns:a16="http://schemas.microsoft.com/office/drawing/2014/main" id="{D40FC309-8CED-7C49-B3E7-FC7BB52653A1}"/>
              </a:ext>
            </a:extLst>
          </p:cNvPr>
          <p:cNvSpPr>
            <a:spLocks noGrp="1"/>
          </p:cNvSpPr>
          <p:nvPr>
            <p:ph type="pic" sz="quarter" idx="17" hasCustomPrompt="1"/>
          </p:nvPr>
        </p:nvSpPr>
        <p:spPr>
          <a:xfrm>
            <a:off x="865240" y="589002"/>
            <a:ext cx="4884854" cy="5727662"/>
          </a:xfrm>
          <a:noFill/>
        </p:spPr>
        <p:txBody>
          <a:bodyPr/>
          <a:lstStyle/>
          <a:p>
            <a:r>
              <a:rPr lang="fi-FI"/>
              <a:t>Lisää yksikkölogo</a:t>
            </a:r>
          </a:p>
        </p:txBody>
      </p:sp>
      <p:sp>
        <p:nvSpPr>
          <p:cNvPr id="3" name="Päivämäärän paikkamerkki 2">
            <a:extLst>
              <a:ext uri="{FF2B5EF4-FFF2-40B4-BE49-F238E27FC236}">
                <a16:creationId xmlns:a16="http://schemas.microsoft.com/office/drawing/2014/main" id="{01DEF175-8EDD-264E-85D5-C9085A707DB3}"/>
              </a:ext>
            </a:extLst>
          </p:cNvPr>
          <p:cNvSpPr>
            <a:spLocks noGrp="1"/>
          </p:cNvSpPr>
          <p:nvPr>
            <p:ph type="dt" sz="half" idx="14"/>
          </p:nvPr>
        </p:nvSpPr>
        <p:spPr/>
        <p:txBody>
          <a:bodyPr/>
          <a:lstStyle/>
          <a:p>
            <a:fld id="{0074D0D7-89CC-4336-A4BE-BFBB903894EF}" type="datetime1">
              <a:rPr lang="fi-FI" smtClean="0"/>
              <a:t>2.12.2021</a:t>
            </a:fld>
            <a:endParaRPr lang="fi-FI"/>
          </a:p>
        </p:txBody>
      </p:sp>
      <p:sp>
        <p:nvSpPr>
          <p:cNvPr id="5" name="Alatunnisteen paikkamerkki 4">
            <a:extLst>
              <a:ext uri="{FF2B5EF4-FFF2-40B4-BE49-F238E27FC236}">
                <a16:creationId xmlns:a16="http://schemas.microsoft.com/office/drawing/2014/main" id="{AA517C00-FC64-9A4E-A9D4-B0070A409076}"/>
              </a:ext>
            </a:extLst>
          </p:cNvPr>
          <p:cNvSpPr>
            <a:spLocks noGrp="1"/>
          </p:cNvSpPr>
          <p:nvPr>
            <p:ph type="ftr" sz="quarter" idx="15"/>
          </p:nvPr>
        </p:nvSpPr>
        <p:spPr/>
        <p:txBody>
          <a:bodyPr/>
          <a:lstStyle/>
          <a:p>
            <a:r>
              <a:rPr lang="fi-FI"/>
              <a:t>Testitunniste</a:t>
            </a:r>
          </a:p>
        </p:txBody>
      </p:sp>
      <p:sp>
        <p:nvSpPr>
          <p:cNvPr id="7" name="Dian numeron paikkamerkki 6">
            <a:extLst>
              <a:ext uri="{FF2B5EF4-FFF2-40B4-BE49-F238E27FC236}">
                <a16:creationId xmlns:a16="http://schemas.microsoft.com/office/drawing/2014/main" id="{26E43F4A-F932-6140-A5D5-5E1EC70A2CF4}"/>
              </a:ext>
            </a:extLst>
          </p:cNvPr>
          <p:cNvSpPr>
            <a:spLocks noGrp="1"/>
          </p:cNvSpPr>
          <p:nvPr>
            <p:ph type="sldNum" sz="quarter" idx="16"/>
          </p:nvPr>
        </p:nvSpPr>
        <p:spPr/>
        <p:txBody>
          <a:bodyPr/>
          <a:lstStyle/>
          <a:p>
            <a:fld id="{799663BE-0A7D-4715-8D39-0EC59974DD85}" type="slidenum">
              <a:rPr lang="fi-FI" smtClean="0"/>
              <a:pPr/>
              <a:t>‹#›</a:t>
            </a:fld>
            <a:endParaRPr lang="fi-FI"/>
          </a:p>
        </p:txBody>
      </p:sp>
    </p:spTree>
    <p:extLst>
      <p:ext uri="{BB962C8B-B14F-4D97-AF65-F5344CB8AC3E}">
        <p14:creationId xmlns:p14="http://schemas.microsoft.com/office/powerpoint/2010/main" val="2036212016"/>
      </p:ext>
    </p:extLst>
  </p:cSld>
  <p:clrMapOvr>
    <a:masterClrMapping/>
  </p:clrMapOvr>
  <p:extLst>
    <p:ext uri="{DCECCB84-F9BA-43D5-87BE-67443E8EF086}">
      <p15:sldGuideLst xmlns:p15="http://schemas.microsoft.com/office/powerpoint/2012/main">
        <p15:guide id="1" pos="3549">
          <p15:clr>
            <a:srgbClr val="FBAE40"/>
          </p15:clr>
        </p15:guide>
        <p15:guide id="2" orient="horz" pos="552">
          <p15:clr>
            <a:srgbClr val="FBAE40"/>
          </p15:clr>
        </p15:guide>
        <p15:guide id="3" orient="horz" pos="596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Logo 1">
    <p:spTree>
      <p:nvGrpSpPr>
        <p:cNvPr id="1" name=""/>
        <p:cNvGrpSpPr/>
        <p:nvPr/>
      </p:nvGrpSpPr>
      <p:grpSpPr>
        <a:xfrm>
          <a:off x="0" y="0"/>
          <a:ext cx="0" cy="0"/>
          <a:chOff x="0" y="0"/>
          <a:chExt cx="0" cy="0"/>
        </a:xfrm>
      </p:grpSpPr>
      <p:grpSp>
        <p:nvGrpSpPr>
          <p:cNvPr id="48" name="Logo" descr="Oulun yliopiston logo">
            <a:extLst>
              <a:ext uri="{C183D7F6-B498-43B3-948B-1728B52AA6E4}">
                <adec:decorative xmlns:adec="http://schemas.microsoft.com/office/drawing/2017/decorative" val="0"/>
              </a:ext>
            </a:extLst>
          </p:cNvPr>
          <p:cNvGrpSpPr/>
          <p:nvPr userDrawn="1"/>
        </p:nvGrpSpPr>
        <p:grpSpPr bwMode="black">
          <a:xfrm>
            <a:off x="4463855" y="734642"/>
            <a:ext cx="3243719" cy="5266907"/>
            <a:chOff x="4463854" y="734641"/>
            <a:chExt cx="3243719" cy="5266907"/>
          </a:xfrm>
          <a:solidFill>
            <a:srgbClr val="23408E"/>
          </a:solidFill>
        </p:grpSpPr>
        <p:sp>
          <p:nvSpPr>
            <p:cNvPr id="49" name="Freeform 6"/>
            <p:cNvSpPr>
              <a:spLocks noEditPoints="1"/>
            </p:cNvSpPr>
            <p:nvPr userDrawn="1"/>
          </p:nvSpPr>
          <p:spPr bwMode="black">
            <a:xfrm>
              <a:off x="4806713" y="2213173"/>
              <a:ext cx="2568781" cy="2167016"/>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0" name="Freeform 7"/>
            <p:cNvSpPr>
              <a:spLocks/>
            </p:cNvSpPr>
            <p:nvPr userDrawn="1"/>
          </p:nvSpPr>
          <p:spPr bwMode="black">
            <a:xfrm>
              <a:off x="6509048" y="1003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01A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1" name="Freeform 8"/>
            <p:cNvSpPr>
              <a:spLocks/>
            </p:cNvSpPr>
            <p:nvPr userDrawn="1"/>
          </p:nvSpPr>
          <p:spPr bwMode="black">
            <a:xfrm>
              <a:off x="4910076" y="1003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01A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2" name="Freeform 9"/>
            <p:cNvSpPr>
              <a:spLocks/>
            </p:cNvSpPr>
            <p:nvPr userDrawn="1"/>
          </p:nvSpPr>
          <p:spPr bwMode="black">
            <a:xfrm>
              <a:off x="5985046" y="734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01A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3" name="Freeform 6"/>
            <p:cNvSpPr>
              <a:spLocks noEditPoints="1"/>
            </p:cNvSpPr>
            <p:nvPr userDrawn="1"/>
          </p:nvSpPr>
          <p:spPr bwMode="black">
            <a:xfrm>
              <a:off x="4796285" y="2225184"/>
              <a:ext cx="2578857" cy="2173393"/>
            </a:xfrm>
            <a:custGeom>
              <a:avLst/>
              <a:gdLst>
                <a:gd name="T0" fmla="*/ 887 w 4096"/>
                <a:gd name="T1" fmla="*/ 2054 h 3452"/>
                <a:gd name="T2" fmla="*/ 1042 w 4096"/>
                <a:gd name="T3" fmla="*/ 3452 h 3452"/>
                <a:gd name="T4" fmla="*/ 3054 w 4096"/>
                <a:gd name="T5" fmla="*/ 3452 h 3452"/>
                <a:gd name="T6" fmla="*/ 3209 w 4096"/>
                <a:gd name="T7" fmla="*/ 2054 h 3452"/>
                <a:gd name="T8" fmla="*/ 3526 w 4096"/>
                <a:gd name="T9" fmla="*/ 2054 h 3452"/>
                <a:gd name="T10" fmla="*/ 4096 w 4096"/>
                <a:gd name="T11" fmla="*/ 2054 h 3452"/>
                <a:gd name="T12" fmla="*/ 4096 w 4096"/>
                <a:gd name="T13" fmla="*/ 0 h 3452"/>
                <a:gd name="T14" fmla="*/ 2958 w 4096"/>
                <a:gd name="T15" fmla="*/ 0 h 3452"/>
                <a:gd name="T16" fmla="*/ 2958 w 4096"/>
                <a:gd name="T17" fmla="*/ 165 h 3452"/>
                <a:gd name="T18" fmla="*/ 2958 w 4096"/>
                <a:gd name="T19" fmla="*/ 791 h 3452"/>
                <a:gd name="T20" fmla="*/ 2616 w 4096"/>
                <a:gd name="T21" fmla="*/ 791 h 3452"/>
                <a:gd name="T22" fmla="*/ 2616 w 4096"/>
                <a:gd name="T23" fmla="*/ 0 h 3452"/>
                <a:gd name="T24" fmla="*/ 1480 w 4096"/>
                <a:gd name="T25" fmla="*/ 0 h 3452"/>
                <a:gd name="T26" fmla="*/ 1480 w 4096"/>
                <a:gd name="T27" fmla="*/ 791 h 3452"/>
                <a:gd name="T28" fmla="*/ 1138 w 4096"/>
                <a:gd name="T29" fmla="*/ 791 h 3452"/>
                <a:gd name="T30" fmla="*/ 1138 w 4096"/>
                <a:gd name="T31" fmla="*/ 0 h 3452"/>
                <a:gd name="T32" fmla="*/ 0 w 4096"/>
                <a:gd name="T33" fmla="*/ 0 h 3452"/>
                <a:gd name="T34" fmla="*/ 0 w 4096"/>
                <a:gd name="T35" fmla="*/ 2054 h 3452"/>
                <a:gd name="T36" fmla="*/ 631 w 4096"/>
                <a:gd name="T37" fmla="*/ 2054 h 3452"/>
                <a:gd name="T38" fmla="*/ 887 w 4096"/>
                <a:gd name="T39" fmla="*/ 2054 h 3452"/>
                <a:gd name="T40" fmla="*/ 334 w 4096"/>
                <a:gd name="T41" fmla="*/ 332 h 3452"/>
                <a:gd name="T42" fmla="*/ 804 w 4096"/>
                <a:gd name="T43" fmla="*/ 332 h 3452"/>
                <a:gd name="T44" fmla="*/ 804 w 4096"/>
                <a:gd name="T45" fmla="*/ 1123 h 3452"/>
                <a:gd name="T46" fmla="*/ 1036 w 4096"/>
                <a:gd name="T47" fmla="*/ 1123 h 3452"/>
                <a:gd name="T48" fmla="*/ 1812 w 4096"/>
                <a:gd name="T49" fmla="*/ 1123 h 3452"/>
                <a:gd name="T50" fmla="*/ 1812 w 4096"/>
                <a:gd name="T51" fmla="*/ 332 h 3452"/>
                <a:gd name="T52" fmla="*/ 2284 w 4096"/>
                <a:gd name="T53" fmla="*/ 332 h 3452"/>
                <a:gd name="T54" fmla="*/ 2284 w 4096"/>
                <a:gd name="T55" fmla="*/ 1123 h 3452"/>
                <a:gd name="T56" fmla="*/ 2513 w 4096"/>
                <a:gd name="T57" fmla="*/ 1123 h 3452"/>
                <a:gd name="T58" fmla="*/ 3060 w 4096"/>
                <a:gd name="T59" fmla="*/ 1123 h 3452"/>
                <a:gd name="T60" fmla="*/ 3292 w 4096"/>
                <a:gd name="T61" fmla="*/ 1123 h 3452"/>
                <a:gd name="T62" fmla="*/ 3292 w 4096"/>
                <a:gd name="T63" fmla="*/ 332 h 3452"/>
                <a:gd name="T64" fmla="*/ 3762 w 4096"/>
                <a:gd name="T65" fmla="*/ 332 h 3452"/>
                <a:gd name="T66" fmla="*/ 3762 w 4096"/>
                <a:gd name="T67" fmla="*/ 1720 h 3452"/>
                <a:gd name="T68" fmla="*/ 3526 w 4096"/>
                <a:gd name="T69" fmla="*/ 1720 h 3452"/>
                <a:gd name="T70" fmla="*/ 3125 w 4096"/>
                <a:gd name="T71" fmla="*/ 1720 h 3452"/>
                <a:gd name="T72" fmla="*/ 2910 w 4096"/>
                <a:gd name="T73" fmla="*/ 1720 h 3452"/>
                <a:gd name="T74" fmla="*/ 2754 w 4096"/>
                <a:gd name="T75" fmla="*/ 3120 h 3452"/>
                <a:gd name="T76" fmla="*/ 1342 w 4096"/>
                <a:gd name="T77" fmla="*/ 3120 h 3452"/>
                <a:gd name="T78" fmla="*/ 1184 w 4096"/>
                <a:gd name="T79" fmla="*/ 1720 h 3452"/>
                <a:gd name="T80" fmla="*/ 971 w 4096"/>
                <a:gd name="T81" fmla="*/ 1720 h 3452"/>
                <a:gd name="T82" fmla="*/ 631 w 4096"/>
                <a:gd name="T83" fmla="*/ 1720 h 3452"/>
                <a:gd name="T84" fmla="*/ 334 w 4096"/>
                <a:gd name="T85" fmla="*/ 1720 h 3452"/>
                <a:gd name="T86" fmla="*/ 334 w 4096"/>
                <a:gd name="T87" fmla="*/ 332 h 3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6" h="3452">
                  <a:moveTo>
                    <a:pt x="887" y="2054"/>
                  </a:moveTo>
                  <a:lnTo>
                    <a:pt x="1042" y="3452"/>
                  </a:lnTo>
                  <a:lnTo>
                    <a:pt x="3054" y="3452"/>
                  </a:lnTo>
                  <a:lnTo>
                    <a:pt x="3209" y="2054"/>
                  </a:lnTo>
                  <a:lnTo>
                    <a:pt x="3526" y="2054"/>
                  </a:lnTo>
                  <a:lnTo>
                    <a:pt x="4096" y="2054"/>
                  </a:lnTo>
                  <a:lnTo>
                    <a:pt x="4096" y="0"/>
                  </a:lnTo>
                  <a:lnTo>
                    <a:pt x="2958" y="0"/>
                  </a:lnTo>
                  <a:lnTo>
                    <a:pt x="2958" y="165"/>
                  </a:lnTo>
                  <a:lnTo>
                    <a:pt x="2958" y="791"/>
                  </a:lnTo>
                  <a:lnTo>
                    <a:pt x="2616" y="791"/>
                  </a:lnTo>
                  <a:lnTo>
                    <a:pt x="2616" y="0"/>
                  </a:lnTo>
                  <a:lnTo>
                    <a:pt x="1480" y="0"/>
                  </a:lnTo>
                  <a:lnTo>
                    <a:pt x="1480" y="791"/>
                  </a:lnTo>
                  <a:lnTo>
                    <a:pt x="1138" y="791"/>
                  </a:lnTo>
                  <a:lnTo>
                    <a:pt x="1138" y="0"/>
                  </a:lnTo>
                  <a:lnTo>
                    <a:pt x="0" y="0"/>
                  </a:lnTo>
                  <a:lnTo>
                    <a:pt x="0" y="2054"/>
                  </a:lnTo>
                  <a:lnTo>
                    <a:pt x="631" y="2054"/>
                  </a:lnTo>
                  <a:lnTo>
                    <a:pt x="887" y="2054"/>
                  </a:lnTo>
                  <a:close/>
                  <a:moveTo>
                    <a:pt x="334" y="332"/>
                  </a:moveTo>
                  <a:lnTo>
                    <a:pt x="804" y="332"/>
                  </a:lnTo>
                  <a:lnTo>
                    <a:pt x="804" y="1123"/>
                  </a:lnTo>
                  <a:lnTo>
                    <a:pt x="1036" y="1123"/>
                  </a:lnTo>
                  <a:lnTo>
                    <a:pt x="1812" y="1123"/>
                  </a:lnTo>
                  <a:lnTo>
                    <a:pt x="1812" y="332"/>
                  </a:lnTo>
                  <a:lnTo>
                    <a:pt x="2284" y="332"/>
                  </a:lnTo>
                  <a:lnTo>
                    <a:pt x="2284" y="1123"/>
                  </a:lnTo>
                  <a:lnTo>
                    <a:pt x="2513" y="1123"/>
                  </a:lnTo>
                  <a:lnTo>
                    <a:pt x="3060" y="1123"/>
                  </a:lnTo>
                  <a:lnTo>
                    <a:pt x="3292" y="1123"/>
                  </a:lnTo>
                  <a:lnTo>
                    <a:pt x="3292" y="332"/>
                  </a:lnTo>
                  <a:lnTo>
                    <a:pt x="3762" y="332"/>
                  </a:lnTo>
                  <a:lnTo>
                    <a:pt x="3762" y="1720"/>
                  </a:lnTo>
                  <a:lnTo>
                    <a:pt x="3526" y="1720"/>
                  </a:lnTo>
                  <a:lnTo>
                    <a:pt x="3125" y="1720"/>
                  </a:lnTo>
                  <a:lnTo>
                    <a:pt x="2910" y="1720"/>
                  </a:lnTo>
                  <a:lnTo>
                    <a:pt x="2754" y="3120"/>
                  </a:lnTo>
                  <a:lnTo>
                    <a:pt x="1342" y="3120"/>
                  </a:lnTo>
                  <a:lnTo>
                    <a:pt x="1184" y="1720"/>
                  </a:lnTo>
                  <a:lnTo>
                    <a:pt x="971" y="1720"/>
                  </a:lnTo>
                  <a:lnTo>
                    <a:pt x="631" y="1720"/>
                  </a:lnTo>
                  <a:lnTo>
                    <a:pt x="334" y="1720"/>
                  </a:lnTo>
                  <a:lnTo>
                    <a:pt x="334"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4" name="Freeform 7"/>
            <p:cNvSpPr>
              <a:spLocks/>
            </p:cNvSpPr>
            <p:nvPr userDrawn="1"/>
          </p:nvSpPr>
          <p:spPr bwMode="black">
            <a:xfrm>
              <a:off x="4463854" y="5526827"/>
              <a:ext cx="467796" cy="474721"/>
            </a:xfrm>
            <a:custGeom>
              <a:avLst/>
              <a:gdLst>
                <a:gd name="T0" fmla="*/ 372 w 743"/>
                <a:gd name="T1" fmla="*/ 349 h 754"/>
                <a:gd name="T2" fmla="*/ 368 w 743"/>
                <a:gd name="T3" fmla="*/ 349 h 754"/>
                <a:gd name="T4" fmla="*/ 199 w 743"/>
                <a:gd name="T5" fmla="*/ 0 h 754"/>
                <a:gd name="T6" fmla="*/ 0 w 743"/>
                <a:gd name="T7" fmla="*/ 0 h 754"/>
                <a:gd name="T8" fmla="*/ 276 w 743"/>
                <a:gd name="T9" fmla="*/ 522 h 754"/>
                <a:gd name="T10" fmla="*/ 276 w 743"/>
                <a:gd name="T11" fmla="*/ 754 h 754"/>
                <a:gd name="T12" fmla="*/ 464 w 743"/>
                <a:gd name="T13" fmla="*/ 754 h 754"/>
                <a:gd name="T14" fmla="*/ 464 w 743"/>
                <a:gd name="T15" fmla="*/ 522 h 754"/>
                <a:gd name="T16" fmla="*/ 743 w 743"/>
                <a:gd name="T17" fmla="*/ 0 h 754"/>
                <a:gd name="T18" fmla="*/ 541 w 743"/>
                <a:gd name="T19" fmla="*/ 0 h 754"/>
                <a:gd name="T20" fmla="*/ 372 w 743"/>
                <a:gd name="T21" fmla="*/ 349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54">
                  <a:moveTo>
                    <a:pt x="372" y="349"/>
                  </a:moveTo>
                  <a:lnTo>
                    <a:pt x="368" y="349"/>
                  </a:lnTo>
                  <a:lnTo>
                    <a:pt x="199" y="0"/>
                  </a:lnTo>
                  <a:lnTo>
                    <a:pt x="0" y="0"/>
                  </a:lnTo>
                  <a:lnTo>
                    <a:pt x="276" y="522"/>
                  </a:lnTo>
                  <a:lnTo>
                    <a:pt x="276" y="754"/>
                  </a:lnTo>
                  <a:lnTo>
                    <a:pt x="464" y="754"/>
                  </a:lnTo>
                  <a:lnTo>
                    <a:pt x="464" y="522"/>
                  </a:lnTo>
                  <a:lnTo>
                    <a:pt x="743" y="0"/>
                  </a:lnTo>
                  <a:lnTo>
                    <a:pt x="541" y="0"/>
                  </a:lnTo>
                  <a:lnTo>
                    <a:pt x="372" y="3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5" name="Freeform 8"/>
            <p:cNvSpPr>
              <a:spLocks/>
            </p:cNvSpPr>
            <p:nvPr userDrawn="1"/>
          </p:nvSpPr>
          <p:spPr bwMode="black">
            <a:xfrm>
              <a:off x="4962500" y="5526827"/>
              <a:ext cx="308506" cy="474721"/>
            </a:xfrm>
            <a:custGeom>
              <a:avLst/>
              <a:gdLst>
                <a:gd name="T0" fmla="*/ 179 w 490"/>
                <a:gd name="T1" fmla="*/ 0 h 754"/>
                <a:gd name="T2" fmla="*/ 0 w 490"/>
                <a:gd name="T3" fmla="*/ 0 h 754"/>
                <a:gd name="T4" fmla="*/ 0 w 490"/>
                <a:gd name="T5" fmla="*/ 754 h 754"/>
                <a:gd name="T6" fmla="*/ 490 w 490"/>
                <a:gd name="T7" fmla="*/ 754 h 754"/>
                <a:gd name="T8" fmla="*/ 490 w 490"/>
                <a:gd name="T9" fmla="*/ 595 h 754"/>
                <a:gd name="T10" fmla="*/ 179 w 490"/>
                <a:gd name="T11" fmla="*/ 595 h 754"/>
                <a:gd name="T12" fmla="*/ 179 w 490"/>
                <a:gd name="T13" fmla="*/ 0 h 754"/>
              </a:gdLst>
              <a:ahLst/>
              <a:cxnLst>
                <a:cxn ang="0">
                  <a:pos x="T0" y="T1"/>
                </a:cxn>
                <a:cxn ang="0">
                  <a:pos x="T2" y="T3"/>
                </a:cxn>
                <a:cxn ang="0">
                  <a:pos x="T4" y="T5"/>
                </a:cxn>
                <a:cxn ang="0">
                  <a:pos x="T6" y="T7"/>
                </a:cxn>
                <a:cxn ang="0">
                  <a:pos x="T8" y="T9"/>
                </a:cxn>
                <a:cxn ang="0">
                  <a:pos x="T10" y="T11"/>
                </a:cxn>
                <a:cxn ang="0">
                  <a:pos x="T12" y="T13"/>
                </a:cxn>
              </a:cxnLst>
              <a:rect l="0" t="0" r="r" b="b"/>
              <a:pathLst>
                <a:path w="490" h="754">
                  <a:moveTo>
                    <a:pt x="179" y="0"/>
                  </a:moveTo>
                  <a:lnTo>
                    <a:pt x="0" y="0"/>
                  </a:lnTo>
                  <a:lnTo>
                    <a:pt x="0" y="754"/>
                  </a:lnTo>
                  <a:lnTo>
                    <a:pt x="490" y="754"/>
                  </a:lnTo>
                  <a:lnTo>
                    <a:pt x="490" y="595"/>
                  </a:lnTo>
                  <a:lnTo>
                    <a:pt x="179" y="595"/>
                  </a:lnTo>
                  <a:lnTo>
                    <a:pt x="1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6" name="Rectangle 9"/>
            <p:cNvSpPr>
              <a:spLocks noChangeArrowheads="1"/>
            </p:cNvSpPr>
            <p:nvPr userDrawn="1"/>
          </p:nvSpPr>
          <p:spPr bwMode="black">
            <a:xfrm>
              <a:off x="5326411" y="5526827"/>
              <a:ext cx="111440" cy="4747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7" name="Freeform 10"/>
            <p:cNvSpPr>
              <a:spLocks noEditPoints="1"/>
            </p:cNvSpPr>
            <p:nvPr userDrawn="1"/>
          </p:nvSpPr>
          <p:spPr bwMode="black">
            <a:xfrm>
              <a:off x="5506478" y="5526827"/>
              <a:ext cx="363911" cy="474721"/>
            </a:xfrm>
            <a:custGeom>
              <a:avLst/>
              <a:gdLst>
                <a:gd name="T0" fmla="*/ 139 w 578"/>
                <a:gd name="T1" fmla="*/ 0 h 754"/>
                <a:gd name="T2" fmla="*/ 0 w 578"/>
                <a:gd name="T3" fmla="*/ 138 h 754"/>
                <a:gd name="T4" fmla="*/ 0 w 578"/>
                <a:gd name="T5" fmla="*/ 616 h 754"/>
                <a:gd name="T6" fmla="*/ 139 w 578"/>
                <a:gd name="T7" fmla="*/ 754 h 754"/>
                <a:gd name="T8" fmla="*/ 440 w 578"/>
                <a:gd name="T9" fmla="*/ 754 h 754"/>
                <a:gd name="T10" fmla="*/ 578 w 578"/>
                <a:gd name="T11" fmla="*/ 616 h 754"/>
                <a:gd name="T12" fmla="*/ 578 w 578"/>
                <a:gd name="T13" fmla="*/ 138 h 754"/>
                <a:gd name="T14" fmla="*/ 440 w 578"/>
                <a:gd name="T15" fmla="*/ 0 h 754"/>
                <a:gd name="T16" fmla="*/ 139 w 578"/>
                <a:gd name="T17" fmla="*/ 0 h 754"/>
                <a:gd name="T18" fmla="*/ 400 w 578"/>
                <a:gd name="T19" fmla="*/ 560 h 754"/>
                <a:gd name="T20" fmla="*/ 367 w 578"/>
                <a:gd name="T21" fmla="*/ 595 h 754"/>
                <a:gd name="T22" fmla="*/ 212 w 578"/>
                <a:gd name="T23" fmla="*/ 595 h 754"/>
                <a:gd name="T24" fmla="*/ 179 w 578"/>
                <a:gd name="T25" fmla="*/ 560 h 754"/>
                <a:gd name="T26" fmla="*/ 179 w 578"/>
                <a:gd name="T27" fmla="*/ 194 h 754"/>
                <a:gd name="T28" fmla="*/ 212 w 578"/>
                <a:gd name="T29" fmla="*/ 159 h 754"/>
                <a:gd name="T30" fmla="*/ 367 w 578"/>
                <a:gd name="T31" fmla="*/ 159 h 754"/>
                <a:gd name="T32" fmla="*/ 400 w 578"/>
                <a:gd name="T33" fmla="*/ 194 h 754"/>
                <a:gd name="T34" fmla="*/ 400 w 578"/>
                <a:gd name="T35" fmla="*/ 5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8" h="754">
                  <a:moveTo>
                    <a:pt x="139" y="0"/>
                  </a:moveTo>
                  <a:lnTo>
                    <a:pt x="0" y="138"/>
                  </a:lnTo>
                  <a:lnTo>
                    <a:pt x="0" y="616"/>
                  </a:lnTo>
                  <a:lnTo>
                    <a:pt x="139" y="754"/>
                  </a:lnTo>
                  <a:lnTo>
                    <a:pt x="440" y="754"/>
                  </a:lnTo>
                  <a:lnTo>
                    <a:pt x="578" y="616"/>
                  </a:lnTo>
                  <a:lnTo>
                    <a:pt x="578" y="138"/>
                  </a:lnTo>
                  <a:lnTo>
                    <a:pt x="440" y="0"/>
                  </a:lnTo>
                  <a:lnTo>
                    <a:pt x="139" y="0"/>
                  </a:lnTo>
                  <a:close/>
                  <a:moveTo>
                    <a:pt x="400" y="560"/>
                  </a:moveTo>
                  <a:lnTo>
                    <a:pt x="367" y="595"/>
                  </a:lnTo>
                  <a:lnTo>
                    <a:pt x="212" y="595"/>
                  </a:lnTo>
                  <a:lnTo>
                    <a:pt x="179" y="560"/>
                  </a:lnTo>
                  <a:lnTo>
                    <a:pt x="179" y="194"/>
                  </a:lnTo>
                  <a:lnTo>
                    <a:pt x="212" y="159"/>
                  </a:lnTo>
                  <a:lnTo>
                    <a:pt x="367" y="159"/>
                  </a:lnTo>
                  <a:lnTo>
                    <a:pt x="400" y="194"/>
                  </a:lnTo>
                  <a:lnTo>
                    <a:pt x="400" y="5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8" name="Freeform 11"/>
            <p:cNvSpPr>
              <a:spLocks noEditPoints="1"/>
            </p:cNvSpPr>
            <p:nvPr userDrawn="1"/>
          </p:nvSpPr>
          <p:spPr bwMode="black">
            <a:xfrm>
              <a:off x="5939645" y="5526827"/>
              <a:ext cx="363911" cy="474721"/>
            </a:xfrm>
            <a:custGeom>
              <a:avLst/>
              <a:gdLst>
                <a:gd name="T0" fmla="*/ 0 w 578"/>
                <a:gd name="T1" fmla="*/ 0 h 754"/>
                <a:gd name="T2" fmla="*/ 0 w 578"/>
                <a:gd name="T3" fmla="*/ 754 h 754"/>
                <a:gd name="T4" fmla="*/ 178 w 578"/>
                <a:gd name="T5" fmla="*/ 754 h 754"/>
                <a:gd name="T6" fmla="*/ 178 w 578"/>
                <a:gd name="T7" fmla="*/ 535 h 754"/>
                <a:gd name="T8" fmla="*/ 439 w 578"/>
                <a:gd name="T9" fmla="*/ 535 h 754"/>
                <a:gd name="T10" fmla="*/ 578 w 578"/>
                <a:gd name="T11" fmla="*/ 397 h 754"/>
                <a:gd name="T12" fmla="*/ 578 w 578"/>
                <a:gd name="T13" fmla="*/ 138 h 754"/>
                <a:gd name="T14" fmla="*/ 439 w 578"/>
                <a:gd name="T15" fmla="*/ 0 h 754"/>
                <a:gd name="T16" fmla="*/ 0 w 578"/>
                <a:gd name="T17" fmla="*/ 0 h 754"/>
                <a:gd name="T18" fmla="*/ 399 w 578"/>
                <a:gd name="T19" fmla="*/ 343 h 754"/>
                <a:gd name="T20" fmla="*/ 368 w 578"/>
                <a:gd name="T21" fmla="*/ 376 h 754"/>
                <a:gd name="T22" fmla="*/ 178 w 578"/>
                <a:gd name="T23" fmla="*/ 376 h 754"/>
                <a:gd name="T24" fmla="*/ 178 w 578"/>
                <a:gd name="T25" fmla="*/ 159 h 754"/>
                <a:gd name="T26" fmla="*/ 366 w 578"/>
                <a:gd name="T27" fmla="*/ 159 h 754"/>
                <a:gd name="T28" fmla="*/ 399 w 578"/>
                <a:gd name="T29" fmla="*/ 194 h 754"/>
                <a:gd name="T30" fmla="*/ 399 w 578"/>
                <a:gd name="T31" fmla="*/ 343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8" h="754">
                  <a:moveTo>
                    <a:pt x="0" y="0"/>
                  </a:moveTo>
                  <a:lnTo>
                    <a:pt x="0" y="754"/>
                  </a:lnTo>
                  <a:lnTo>
                    <a:pt x="178" y="754"/>
                  </a:lnTo>
                  <a:lnTo>
                    <a:pt x="178" y="535"/>
                  </a:lnTo>
                  <a:lnTo>
                    <a:pt x="439" y="535"/>
                  </a:lnTo>
                  <a:lnTo>
                    <a:pt x="578" y="397"/>
                  </a:lnTo>
                  <a:lnTo>
                    <a:pt x="578" y="138"/>
                  </a:lnTo>
                  <a:lnTo>
                    <a:pt x="439" y="0"/>
                  </a:lnTo>
                  <a:lnTo>
                    <a:pt x="0" y="0"/>
                  </a:lnTo>
                  <a:close/>
                  <a:moveTo>
                    <a:pt x="399" y="343"/>
                  </a:moveTo>
                  <a:lnTo>
                    <a:pt x="368" y="376"/>
                  </a:lnTo>
                  <a:lnTo>
                    <a:pt x="178" y="376"/>
                  </a:lnTo>
                  <a:lnTo>
                    <a:pt x="178" y="159"/>
                  </a:lnTo>
                  <a:lnTo>
                    <a:pt x="366" y="159"/>
                  </a:lnTo>
                  <a:lnTo>
                    <a:pt x="399" y="194"/>
                  </a:lnTo>
                  <a:lnTo>
                    <a:pt x="399"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59" name="Rectangle 12"/>
            <p:cNvSpPr>
              <a:spLocks noChangeArrowheads="1"/>
            </p:cNvSpPr>
            <p:nvPr userDrawn="1"/>
          </p:nvSpPr>
          <p:spPr bwMode="black">
            <a:xfrm>
              <a:off x="6365887" y="5526827"/>
              <a:ext cx="111440" cy="4747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0" name="Freeform 13"/>
            <p:cNvSpPr>
              <a:spLocks/>
            </p:cNvSpPr>
            <p:nvPr userDrawn="1"/>
          </p:nvSpPr>
          <p:spPr bwMode="black">
            <a:xfrm>
              <a:off x="6536510" y="5526827"/>
              <a:ext cx="358874" cy="474721"/>
            </a:xfrm>
            <a:custGeom>
              <a:avLst/>
              <a:gdLst>
                <a:gd name="T0" fmla="*/ 192 w 570"/>
                <a:gd name="T1" fmla="*/ 265 h 754"/>
                <a:gd name="T2" fmla="*/ 192 w 570"/>
                <a:gd name="T3" fmla="*/ 194 h 754"/>
                <a:gd name="T4" fmla="*/ 227 w 570"/>
                <a:gd name="T5" fmla="*/ 159 h 754"/>
                <a:gd name="T6" fmla="*/ 555 w 570"/>
                <a:gd name="T7" fmla="*/ 159 h 754"/>
                <a:gd name="T8" fmla="*/ 555 w 570"/>
                <a:gd name="T9" fmla="*/ 0 h 754"/>
                <a:gd name="T10" fmla="*/ 154 w 570"/>
                <a:gd name="T11" fmla="*/ 0 h 754"/>
                <a:gd name="T12" fmla="*/ 15 w 570"/>
                <a:gd name="T13" fmla="*/ 138 h 754"/>
                <a:gd name="T14" fmla="*/ 15 w 570"/>
                <a:gd name="T15" fmla="*/ 315 h 754"/>
                <a:gd name="T16" fmla="*/ 94 w 570"/>
                <a:gd name="T17" fmla="*/ 409 h 754"/>
                <a:gd name="T18" fmla="*/ 392 w 570"/>
                <a:gd name="T19" fmla="*/ 489 h 754"/>
                <a:gd name="T20" fmla="*/ 392 w 570"/>
                <a:gd name="T21" fmla="*/ 560 h 754"/>
                <a:gd name="T22" fmla="*/ 359 w 570"/>
                <a:gd name="T23" fmla="*/ 595 h 754"/>
                <a:gd name="T24" fmla="*/ 0 w 570"/>
                <a:gd name="T25" fmla="*/ 595 h 754"/>
                <a:gd name="T26" fmla="*/ 0 w 570"/>
                <a:gd name="T27" fmla="*/ 754 h 754"/>
                <a:gd name="T28" fmla="*/ 432 w 570"/>
                <a:gd name="T29" fmla="*/ 754 h 754"/>
                <a:gd name="T30" fmla="*/ 570 w 570"/>
                <a:gd name="T31" fmla="*/ 616 h 754"/>
                <a:gd name="T32" fmla="*/ 570 w 570"/>
                <a:gd name="T33" fmla="*/ 439 h 754"/>
                <a:gd name="T34" fmla="*/ 492 w 570"/>
                <a:gd name="T35" fmla="*/ 345 h 754"/>
                <a:gd name="T36" fmla="*/ 192 w 570"/>
                <a:gd name="T37" fmla="*/ 26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0" h="754">
                  <a:moveTo>
                    <a:pt x="192" y="265"/>
                  </a:moveTo>
                  <a:lnTo>
                    <a:pt x="192" y="194"/>
                  </a:lnTo>
                  <a:lnTo>
                    <a:pt x="227" y="159"/>
                  </a:lnTo>
                  <a:lnTo>
                    <a:pt x="555" y="159"/>
                  </a:lnTo>
                  <a:lnTo>
                    <a:pt x="555" y="0"/>
                  </a:lnTo>
                  <a:lnTo>
                    <a:pt x="154" y="0"/>
                  </a:lnTo>
                  <a:lnTo>
                    <a:pt x="15" y="138"/>
                  </a:lnTo>
                  <a:lnTo>
                    <a:pt x="15" y="315"/>
                  </a:lnTo>
                  <a:lnTo>
                    <a:pt x="94" y="409"/>
                  </a:lnTo>
                  <a:lnTo>
                    <a:pt x="392" y="489"/>
                  </a:lnTo>
                  <a:lnTo>
                    <a:pt x="392" y="560"/>
                  </a:lnTo>
                  <a:lnTo>
                    <a:pt x="359" y="595"/>
                  </a:lnTo>
                  <a:lnTo>
                    <a:pt x="0" y="595"/>
                  </a:lnTo>
                  <a:lnTo>
                    <a:pt x="0" y="754"/>
                  </a:lnTo>
                  <a:lnTo>
                    <a:pt x="432" y="754"/>
                  </a:lnTo>
                  <a:lnTo>
                    <a:pt x="570" y="616"/>
                  </a:lnTo>
                  <a:lnTo>
                    <a:pt x="570" y="439"/>
                  </a:lnTo>
                  <a:lnTo>
                    <a:pt x="492" y="345"/>
                  </a:lnTo>
                  <a:lnTo>
                    <a:pt x="192"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1" name="Freeform 14"/>
            <p:cNvSpPr>
              <a:spLocks/>
            </p:cNvSpPr>
            <p:nvPr userDrawn="1"/>
          </p:nvSpPr>
          <p:spPr bwMode="black">
            <a:xfrm>
              <a:off x="6925605" y="5526827"/>
              <a:ext cx="378392" cy="474721"/>
            </a:xfrm>
            <a:custGeom>
              <a:avLst/>
              <a:gdLst>
                <a:gd name="T0" fmla="*/ 0 w 601"/>
                <a:gd name="T1" fmla="*/ 159 h 754"/>
                <a:gd name="T2" fmla="*/ 211 w 601"/>
                <a:gd name="T3" fmla="*/ 159 h 754"/>
                <a:gd name="T4" fmla="*/ 211 w 601"/>
                <a:gd name="T5" fmla="*/ 754 h 754"/>
                <a:gd name="T6" fmla="*/ 390 w 601"/>
                <a:gd name="T7" fmla="*/ 754 h 754"/>
                <a:gd name="T8" fmla="*/ 390 w 601"/>
                <a:gd name="T9" fmla="*/ 159 h 754"/>
                <a:gd name="T10" fmla="*/ 601 w 601"/>
                <a:gd name="T11" fmla="*/ 159 h 754"/>
                <a:gd name="T12" fmla="*/ 601 w 601"/>
                <a:gd name="T13" fmla="*/ 0 h 754"/>
                <a:gd name="T14" fmla="*/ 0 w 601"/>
                <a:gd name="T15" fmla="*/ 0 h 754"/>
                <a:gd name="T16" fmla="*/ 0 w 601"/>
                <a:gd name="T17" fmla="*/ 159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1" h="754">
                  <a:moveTo>
                    <a:pt x="0" y="159"/>
                  </a:moveTo>
                  <a:lnTo>
                    <a:pt x="211" y="159"/>
                  </a:lnTo>
                  <a:lnTo>
                    <a:pt x="211" y="754"/>
                  </a:lnTo>
                  <a:lnTo>
                    <a:pt x="390" y="754"/>
                  </a:lnTo>
                  <a:lnTo>
                    <a:pt x="390" y="159"/>
                  </a:lnTo>
                  <a:lnTo>
                    <a:pt x="601" y="159"/>
                  </a:lnTo>
                  <a:lnTo>
                    <a:pt x="601" y="0"/>
                  </a:lnTo>
                  <a:lnTo>
                    <a:pt x="0" y="0"/>
                  </a:lnTo>
                  <a:lnTo>
                    <a:pt x="0"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2" name="Freeform 15"/>
            <p:cNvSpPr>
              <a:spLocks noEditPoints="1"/>
            </p:cNvSpPr>
            <p:nvPr userDrawn="1"/>
          </p:nvSpPr>
          <p:spPr bwMode="black">
            <a:xfrm>
              <a:off x="7344921" y="5526827"/>
              <a:ext cx="362652" cy="474721"/>
            </a:xfrm>
            <a:custGeom>
              <a:avLst/>
              <a:gdLst>
                <a:gd name="T0" fmla="*/ 440 w 576"/>
                <a:gd name="T1" fmla="*/ 0 h 754"/>
                <a:gd name="T2" fmla="*/ 139 w 576"/>
                <a:gd name="T3" fmla="*/ 0 h 754"/>
                <a:gd name="T4" fmla="*/ 0 w 576"/>
                <a:gd name="T5" fmla="*/ 138 h 754"/>
                <a:gd name="T6" fmla="*/ 0 w 576"/>
                <a:gd name="T7" fmla="*/ 616 h 754"/>
                <a:gd name="T8" fmla="*/ 139 w 576"/>
                <a:gd name="T9" fmla="*/ 754 h 754"/>
                <a:gd name="T10" fmla="*/ 440 w 576"/>
                <a:gd name="T11" fmla="*/ 754 h 754"/>
                <a:gd name="T12" fmla="*/ 576 w 576"/>
                <a:gd name="T13" fmla="*/ 616 h 754"/>
                <a:gd name="T14" fmla="*/ 576 w 576"/>
                <a:gd name="T15" fmla="*/ 138 h 754"/>
                <a:gd name="T16" fmla="*/ 440 w 576"/>
                <a:gd name="T17" fmla="*/ 0 h 754"/>
                <a:gd name="T18" fmla="*/ 400 w 576"/>
                <a:gd name="T19" fmla="*/ 560 h 754"/>
                <a:gd name="T20" fmla="*/ 367 w 576"/>
                <a:gd name="T21" fmla="*/ 595 h 754"/>
                <a:gd name="T22" fmla="*/ 210 w 576"/>
                <a:gd name="T23" fmla="*/ 595 h 754"/>
                <a:gd name="T24" fmla="*/ 177 w 576"/>
                <a:gd name="T25" fmla="*/ 560 h 754"/>
                <a:gd name="T26" fmla="*/ 177 w 576"/>
                <a:gd name="T27" fmla="*/ 194 h 754"/>
                <a:gd name="T28" fmla="*/ 212 w 576"/>
                <a:gd name="T29" fmla="*/ 159 h 754"/>
                <a:gd name="T30" fmla="*/ 367 w 576"/>
                <a:gd name="T31" fmla="*/ 159 h 754"/>
                <a:gd name="T32" fmla="*/ 400 w 576"/>
                <a:gd name="T33" fmla="*/ 194 h 754"/>
                <a:gd name="T34" fmla="*/ 400 w 576"/>
                <a:gd name="T35" fmla="*/ 5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6" h="754">
                  <a:moveTo>
                    <a:pt x="440" y="0"/>
                  </a:moveTo>
                  <a:lnTo>
                    <a:pt x="139" y="0"/>
                  </a:lnTo>
                  <a:lnTo>
                    <a:pt x="0" y="138"/>
                  </a:lnTo>
                  <a:lnTo>
                    <a:pt x="0" y="616"/>
                  </a:lnTo>
                  <a:lnTo>
                    <a:pt x="139" y="754"/>
                  </a:lnTo>
                  <a:lnTo>
                    <a:pt x="440" y="754"/>
                  </a:lnTo>
                  <a:lnTo>
                    <a:pt x="576" y="616"/>
                  </a:lnTo>
                  <a:lnTo>
                    <a:pt x="576" y="138"/>
                  </a:lnTo>
                  <a:lnTo>
                    <a:pt x="440" y="0"/>
                  </a:lnTo>
                  <a:close/>
                  <a:moveTo>
                    <a:pt x="400" y="560"/>
                  </a:moveTo>
                  <a:lnTo>
                    <a:pt x="367" y="595"/>
                  </a:lnTo>
                  <a:lnTo>
                    <a:pt x="210" y="595"/>
                  </a:lnTo>
                  <a:lnTo>
                    <a:pt x="177" y="560"/>
                  </a:lnTo>
                  <a:lnTo>
                    <a:pt x="177" y="194"/>
                  </a:lnTo>
                  <a:lnTo>
                    <a:pt x="212" y="159"/>
                  </a:lnTo>
                  <a:lnTo>
                    <a:pt x="367" y="159"/>
                  </a:lnTo>
                  <a:lnTo>
                    <a:pt x="400" y="194"/>
                  </a:lnTo>
                  <a:lnTo>
                    <a:pt x="400" y="5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3" name="Freeform 16"/>
            <p:cNvSpPr>
              <a:spLocks/>
            </p:cNvSpPr>
            <p:nvPr userDrawn="1"/>
          </p:nvSpPr>
          <p:spPr bwMode="black">
            <a:xfrm>
              <a:off x="6700836" y="4919889"/>
              <a:ext cx="404835" cy="474721"/>
            </a:xfrm>
            <a:custGeom>
              <a:avLst/>
              <a:gdLst>
                <a:gd name="T0" fmla="*/ 643 w 643"/>
                <a:gd name="T1" fmla="*/ 754 h 754"/>
                <a:gd name="T2" fmla="*/ 643 w 643"/>
                <a:gd name="T3" fmla="*/ 0 h 754"/>
                <a:gd name="T4" fmla="*/ 465 w 643"/>
                <a:gd name="T5" fmla="*/ 0 h 754"/>
                <a:gd name="T6" fmla="*/ 476 w 643"/>
                <a:gd name="T7" fmla="*/ 476 h 754"/>
                <a:gd name="T8" fmla="*/ 192 w 643"/>
                <a:gd name="T9" fmla="*/ 0 h 754"/>
                <a:gd name="T10" fmla="*/ 0 w 643"/>
                <a:gd name="T11" fmla="*/ 0 h 754"/>
                <a:gd name="T12" fmla="*/ 0 w 643"/>
                <a:gd name="T13" fmla="*/ 754 h 754"/>
                <a:gd name="T14" fmla="*/ 177 w 643"/>
                <a:gd name="T15" fmla="*/ 754 h 754"/>
                <a:gd name="T16" fmla="*/ 165 w 643"/>
                <a:gd name="T17" fmla="*/ 278 h 754"/>
                <a:gd name="T18" fmla="*/ 449 w 643"/>
                <a:gd name="T19" fmla="*/ 754 h 754"/>
                <a:gd name="T20" fmla="*/ 643 w 643"/>
                <a:gd name="T21" fmla="*/ 754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3" h="754">
                  <a:moveTo>
                    <a:pt x="643" y="754"/>
                  </a:moveTo>
                  <a:lnTo>
                    <a:pt x="643" y="0"/>
                  </a:lnTo>
                  <a:lnTo>
                    <a:pt x="465" y="0"/>
                  </a:lnTo>
                  <a:lnTo>
                    <a:pt x="476" y="476"/>
                  </a:lnTo>
                  <a:lnTo>
                    <a:pt x="192" y="0"/>
                  </a:lnTo>
                  <a:lnTo>
                    <a:pt x="0" y="0"/>
                  </a:lnTo>
                  <a:lnTo>
                    <a:pt x="0" y="754"/>
                  </a:lnTo>
                  <a:lnTo>
                    <a:pt x="177" y="754"/>
                  </a:lnTo>
                  <a:lnTo>
                    <a:pt x="165" y="278"/>
                  </a:lnTo>
                  <a:lnTo>
                    <a:pt x="449" y="754"/>
                  </a:lnTo>
                  <a:lnTo>
                    <a:pt x="643" y="7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4" name="Freeform 17"/>
            <p:cNvSpPr>
              <a:spLocks noEditPoints="1"/>
            </p:cNvSpPr>
            <p:nvPr userDrawn="1"/>
          </p:nvSpPr>
          <p:spPr bwMode="black">
            <a:xfrm>
              <a:off x="5065755" y="4919889"/>
              <a:ext cx="363911" cy="475981"/>
            </a:xfrm>
            <a:custGeom>
              <a:avLst/>
              <a:gdLst>
                <a:gd name="T0" fmla="*/ 439 w 578"/>
                <a:gd name="T1" fmla="*/ 756 h 756"/>
                <a:gd name="T2" fmla="*/ 578 w 578"/>
                <a:gd name="T3" fmla="*/ 618 h 756"/>
                <a:gd name="T4" fmla="*/ 578 w 578"/>
                <a:gd name="T5" fmla="*/ 138 h 756"/>
                <a:gd name="T6" fmla="*/ 439 w 578"/>
                <a:gd name="T7" fmla="*/ 0 h 756"/>
                <a:gd name="T8" fmla="*/ 138 w 578"/>
                <a:gd name="T9" fmla="*/ 0 h 756"/>
                <a:gd name="T10" fmla="*/ 0 w 578"/>
                <a:gd name="T11" fmla="*/ 138 h 756"/>
                <a:gd name="T12" fmla="*/ 0 w 578"/>
                <a:gd name="T13" fmla="*/ 618 h 756"/>
                <a:gd name="T14" fmla="*/ 138 w 578"/>
                <a:gd name="T15" fmla="*/ 756 h 756"/>
                <a:gd name="T16" fmla="*/ 439 w 578"/>
                <a:gd name="T17" fmla="*/ 756 h 756"/>
                <a:gd name="T18" fmla="*/ 178 w 578"/>
                <a:gd name="T19" fmla="*/ 194 h 756"/>
                <a:gd name="T20" fmla="*/ 211 w 578"/>
                <a:gd name="T21" fmla="*/ 161 h 756"/>
                <a:gd name="T22" fmla="*/ 366 w 578"/>
                <a:gd name="T23" fmla="*/ 161 h 756"/>
                <a:gd name="T24" fmla="*/ 399 w 578"/>
                <a:gd name="T25" fmla="*/ 194 h 756"/>
                <a:gd name="T26" fmla="*/ 399 w 578"/>
                <a:gd name="T27" fmla="*/ 562 h 756"/>
                <a:gd name="T28" fmla="*/ 366 w 578"/>
                <a:gd name="T29" fmla="*/ 595 h 756"/>
                <a:gd name="T30" fmla="*/ 209 w 578"/>
                <a:gd name="T31" fmla="*/ 595 h 756"/>
                <a:gd name="T32" fmla="*/ 178 w 578"/>
                <a:gd name="T33" fmla="*/ 562 h 756"/>
                <a:gd name="T34" fmla="*/ 178 w 578"/>
                <a:gd name="T35" fmla="*/ 19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8" h="756">
                  <a:moveTo>
                    <a:pt x="439" y="756"/>
                  </a:moveTo>
                  <a:lnTo>
                    <a:pt x="578" y="618"/>
                  </a:lnTo>
                  <a:lnTo>
                    <a:pt x="578" y="138"/>
                  </a:lnTo>
                  <a:lnTo>
                    <a:pt x="439" y="0"/>
                  </a:lnTo>
                  <a:lnTo>
                    <a:pt x="138" y="0"/>
                  </a:lnTo>
                  <a:lnTo>
                    <a:pt x="0" y="138"/>
                  </a:lnTo>
                  <a:lnTo>
                    <a:pt x="0" y="618"/>
                  </a:lnTo>
                  <a:lnTo>
                    <a:pt x="138" y="756"/>
                  </a:lnTo>
                  <a:lnTo>
                    <a:pt x="439" y="756"/>
                  </a:lnTo>
                  <a:close/>
                  <a:moveTo>
                    <a:pt x="178" y="194"/>
                  </a:moveTo>
                  <a:lnTo>
                    <a:pt x="211" y="161"/>
                  </a:lnTo>
                  <a:lnTo>
                    <a:pt x="366" y="161"/>
                  </a:lnTo>
                  <a:lnTo>
                    <a:pt x="399" y="194"/>
                  </a:lnTo>
                  <a:lnTo>
                    <a:pt x="399" y="562"/>
                  </a:lnTo>
                  <a:lnTo>
                    <a:pt x="366" y="595"/>
                  </a:lnTo>
                  <a:lnTo>
                    <a:pt x="209" y="595"/>
                  </a:lnTo>
                  <a:lnTo>
                    <a:pt x="178" y="562"/>
                  </a:lnTo>
                  <a:lnTo>
                    <a:pt x="17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5" name="Freeform 18"/>
            <p:cNvSpPr>
              <a:spLocks/>
            </p:cNvSpPr>
            <p:nvPr userDrawn="1"/>
          </p:nvSpPr>
          <p:spPr bwMode="black">
            <a:xfrm>
              <a:off x="5918868" y="4919889"/>
              <a:ext cx="308506" cy="475981"/>
            </a:xfrm>
            <a:custGeom>
              <a:avLst/>
              <a:gdLst>
                <a:gd name="T0" fmla="*/ 490 w 490"/>
                <a:gd name="T1" fmla="*/ 595 h 756"/>
                <a:gd name="T2" fmla="*/ 179 w 490"/>
                <a:gd name="T3" fmla="*/ 595 h 756"/>
                <a:gd name="T4" fmla="*/ 179 w 490"/>
                <a:gd name="T5" fmla="*/ 0 h 756"/>
                <a:gd name="T6" fmla="*/ 0 w 490"/>
                <a:gd name="T7" fmla="*/ 0 h 756"/>
                <a:gd name="T8" fmla="*/ 0 w 490"/>
                <a:gd name="T9" fmla="*/ 756 h 756"/>
                <a:gd name="T10" fmla="*/ 490 w 490"/>
                <a:gd name="T11" fmla="*/ 756 h 756"/>
                <a:gd name="T12" fmla="*/ 490 w 490"/>
                <a:gd name="T13" fmla="*/ 595 h 756"/>
              </a:gdLst>
              <a:ahLst/>
              <a:cxnLst>
                <a:cxn ang="0">
                  <a:pos x="T0" y="T1"/>
                </a:cxn>
                <a:cxn ang="0">
                  <a:pos x="T2" y="T3"/>
                </a:cxn>
                <a:cxn ang="0">
                  <a:pos x="T4" y="T5"/>
                </a:cxn>
                <a:cxn ang="0">
                  <a:pos x="T6" y="T7"/>
                </a:cxn>
                <a:cxn ang="0">
                  <a:pos x="T8" y="T9"/>
                </a:cxn>
                <a:cxn ang="0">
                  <a:pos x="T10" y="T11"/>
                </a:cxn>
                <a:cxn ang="0">
                  <a:pos x="T12" y="T13"/>
                </a:cxn>
              </a:cxnLst>
              <a:rect l="0" t="0" r="r" b="b"/>
              <a:pathLst>
                <a:path w="490" h="756">
                  <a:moveTo>
                    <a:pt x="490" y="595"/>
                  </a:moveTo>
                  <a:lnTo>
                    <a:pt x="179" y="595"/>
                  </a:lnTo>
                  <a:lnTo>
                    <a:pt x="179" y="0"/>
                  </a:lnTo>
                  <a:lnTo>
                    <a:pt x="0" y="0"/>
                  </a:lnTo>
                  <a:lnTo>
                    <a:pt x="0" y="756"/>
                  </a:lnTo>
                  <a:lnTo>
                    <a:pt x="490" y="756"/>
                  </a:lnTo>
                  <a:lnTo>
                    <a:pt x="490" y="5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6" name="Freeform 19"/>
            <p:cNvSpPr>
              <a:spLocks/>
            </p:cNvSpPr>
            <p:nvPr userDrawn="1"/>
          </p:nvSpPr>
          <p:spPr bwMode="black">
            <a:xfrm>
              <a:off x="5487590" y="4919889"/>
              <a:ext cx="363911" cy="475981"/>
            </a:xfrm>
            <a:custGeom>
              <a:avLst/>
              <a:gdLst>
                <a:gd name="T0" fmla="*/ 439 w 578"/>
                <a:gd name="T1" fmla="*/ 756 h 756"/>
                <a:gd name="T2" fmla="*/ 578 w 578"/>
                <a:gd name="T3" fmla="*/ 618 h 756"/>
                <a:gd name="T4" fmla="*/ 578 w 578"/>
                <a:gd name="T5" fmla="*/ 0 h 756"/>
                <a:gd name="T6" fmla="*/ 399 w 578"/>
                <a:gd name="T7" fmla="*/ 0 h 756"/>
                <a:gd name="T8" fmla="*/ 399 w 578"/>
                <a:gd name="T9" fmla="*/ 557 h 756"/>
                <a:gd name="T10" fmla="*/ 366 w 578"/>
                <a:gd name="T11" fmla="*/ 589 h 756"/>
                <a:gd name="T12" fmla="*/ 211 w 578"/>
                <a:gd name="T13" fmla="*/ 589 h 756"/>
                <a:gd name="T14" fmla="*/ 176 w 578"/>
                <a:gd name="T15" fmla="*/ 557 h 756"/>
                <a:gd name="T16" fmla="*/ 176 w 578"/>
                <a:gd name="T17" fmla="*/ 0 h 756"/>
                <a:gd name="T18" fmla="*/ 0 w 578"/>
                <a:gd name="T19" fmla="*/ 0 h 756"/>
                <a:gd name="T20" fmla="*/ 0 w 578"/>
                <a:gd name="T21" fmla="*/ 618 h 756"/>
                <a:gd name="T22" fmla="*/ 136 w 578"/>
                <a:gd name="T23" fmla="*/ 756 h 756"/>
                <a:gd name="T24" fmla="*/ 439 w 578"/>
                <a:gd name="T25"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756">
                  <a:moveTo>
                    <a:pt x="439" y="756"/>
                  </a:moveTo>
                  <a:lnTo>
                    <a:pt x="578" y="618"/>
                  </a:lnTo>
                  <a:lnTo>
                    <a:pt x="578" y="0"/>
                  </a:lnTo>
                  <a:lnTo>
                    <a:pt x="399" y="0"/>
                  </a:lnTo>
                  <a:lnTo>
                    <a:pt x="399" y="557"/>
                  </a:lnTo>
                  <a:lnTo>
                    <a:pt x="366" y="589"/>
                  </a:lnTo>
                  <a:lnTo>
                    <a:pt x="211" y="589"/>
                  </a:lnTo>
                  <a:lnTo>
                    <a:pt x="176" y="557"/>
                  </a:lnTo>
                  <a:lnTo>
                    <a:pt x="176" y="0"/>
                  </a:lnTo>
                  <a:lnTo>
                    <a:pt x="0" y="0"/>
                  </a:lnTo>
                  <a:lnTo>
                    <a:pt x="0" y="618"/>
                  </a:lnTo>
                  <a:lnTo>
                    <a:pt x="136" y="756"/>
                  </a:lnTo>
                  <a:lnTo>
                    <a:pt x="439" y="7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67" name="Freeform 20"/>
            <p:cNvSpPr>
              <a:spLocks/>
            </p:cNvSpPr>
            <p:nvPr userDrawn="1"/>
          </p:nvSpPr>
          <p:spPr bwMode="black">
            <a:xfrm>
              <a:off x="6267039" y="4919889"/>
              <a:ext cx="363911" cy="475981"/>
            </a:xfrm>
            <a:custGeom>
              <a:avLst/>
              <a:gdLst>
                <a:gd name="T0" fmla="*/ 578 w 578"/>
                <a:gd name="T1" fmla="*/ 618 h 756"/>
                <a:gd name="T2" fmla="*/ 578 w 578"/>
                <a:gd name="T3" fmla="*/ 0 h 756"/>
                <a:gd name="T4" fmla="*/ 399 w 578"/>
                <a:gd name="T5" fmla="*/ 0 h 756"/>
                <a:gd name="T6" fmla="*/ 399 w 578"/>
                <a:gd name="T7" fmla="*/ 557 h 756"/>
                <a:gd name="T8" fmla="*/ 367 w 578"/>
                <a:gd name="T9" fmla="*/ 589 h 756"/>
                <a:gd name="T10" fmla="*/ 211 w 578"/>
                <a:gd name="T11" fmla="*/ 589 h 756"/>
                <a:gd name="T12" fmla="*/ 179 w 578"/>
                <a:gd name="T13" fmla="*/ 557 h 756"/>
                <a:gd name="T14" fmla="*/ 179 w 578"/>
                <a:gd name="T15" fmla="*/ 0 h 756"/>
                <a:gd name="T16" fmla="*/ 0 w 578"/>
                <a:gd name="T17" fmla="*/ 0 h 756"/>
                <a:gd name="T18" fmla="*/ 0 w 578"/>
                <a:gd name="T19" fmla="*/ 618 h 756"/>
                <a:gd name="T20" fmla="*/ 138 w 578"/>
                <a:gd name="T21" fmla="*/ 756 h 756"/>
                <a:gd name="T22" fmla="*/ 440 w 578"/>
                <a:gd name="T23" fmla="*/ 756 h 756"/>
                <a:gd name="T24" fmla="*/ 578 w 578"/>
                <a:gd name="T25" fmla="*/ 618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756">
                  <a:moveTo>
                    <a:pt x="578" y="618"/>
                  </a:moveTo>
                  <a:lnTo>
                    <a:pt x="578" y="0"/>
                  </a:lnTo>
                  <a:lnTo>
                    <a:pt x="399" y="0"/>
                  </a:lnTo>
                  <a:lnTo>
                    <a:pt x="399" y="557"/>
                  </a:lnTo>
                  <a:lnTo>
                    <a:pt x="367" y="589"/>
                  </a:lnTo>
                  <a:lnTo>
                    <a:pt x="211" y="589"/>
                  </a:lnTo>
                  <a:lnTo>
                    <a:pt x="179" y="557"/>
                  </a:lnTo>
                  <a:lnTo>
                    <a:pt x="179" y="0"/>
                  </a:lnTo>
                  <a:lnTo>
                    <a:pt x="0" y="0"/>
                  </a:lnTo>
                  <a:lnTo>
                    <a:pt x="0" y="618"/>
                  </a:lnTo>
                  <a:lnTo>
                    <a:pt x="138" y="756"/>
                  </a:lnTo>
                  <a:lnTo>
                    <a:pt x="440" y="756"/>
                  </a:lnTo>
                  <a:lnTo>
                    <a:pt x="578" y="6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Tree>
    <p:extLst>
      <p:ext uri="{BB962C8B-B14F-4D97-AF65-F5344CB8AC3E}">
        <p14:creationId xmlns:p14="http://schemas.microsoft.com/office/powerpoint/2010/main" val="607768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 2">
    <p:bg>
      <p:bgPr>
        <a:solidFill>
          <a:srgbClr val="01AEEF"/>
        </a:solidFill>
        <a:effectLst/>
      </p:bgPr>
    </p:bg>
    <p:spTree>
      <p:nvGrpSpPr>
        <p:cNvPr id="1" name=""/>
        <p:cNvGrpSpPr/>
        <p:nvPr/>
      </p:nvGrpSpPr>
      <p:grpSpPr>
        <a:xfrm>
          <a:off x="0" y="0"/>
          <a:ext cx="0" cy="0"/>
          <a:chOff x="0" y="0"/>
          <a:chExt cx="0" cy="0"/>
        </a:xfrm>
      </p:grpSpPr>
      <p:grpSp>
        <p:nvGrpSpPr>
          <p:cNvPr id="28" name="Logo" descr="Oulun yliopiston logo"/>
          <p:cNvGrpSpPr/>
          <p:nvPr userDrawn="1"/>
        </p:nvGrpSpPr>
        <p:grpSpPr bwMode="black">
          <a:xfrm>
            <a:off x="4463855" y="734642"/>
            <a:ext cx="3243719" cy="5266907"/>
            <a:chOff x="4463854" y="734641"/>
            <a:chExt cx="3243719" cy="5266907"/>
          </a:xfrm>
        </p:grpSpPr>
        <p:sp>
          <p:nvSpPr>
            <p:cNvPr id="29" name="Freeform 6"/>
            <p:cNvSpPr>
              <a:spLocks noEditPoints="1"/>
            </p:cNvSpPr>
            <p:nvPr userDrawn="1"/>
          </p:nvSpPr>
          <p:spPr bwMode="black">
            <a:xfrm>
              <a:off x="4806713" y="2213173"/>
              <a:ext cx="2568781" cy="2167016"/>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0" name="Freeform 7"/>
            <p:cNvSpPr>
              <a:spLocks/>
            </p:cNvSpPr>
            <p:nvPr userDrawn="1"/>
          </p:nvSpPr>
          <p:spPr bwMode="black">
            <a:xfrm>
              <a:off x="6509048" y="1003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2340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1" name="Freeform 8"/>
            <p:cNvSpPr>
              <a:spLocks/>
            </p:cNvSpPr>
            <p:nvPr userDrawn="1"/>
          </p:nvSpPr>
          <p:spPr bwMode="black">
            <a:xfrm>
              <a:off x="4910076" y="1003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2340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2" name="Freeform 9"/>
            <p:cNvSpPr>
              <a:spLocks/>
            </p:cNvSpPr>
            <p:nvPr userDrawn="1"/>
          </p:nvSpPr>
          <p:spPr bwMode="black">
            <a:xfrm>
              <a:off x="5985046" y="734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2340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3" name="Freeform 6"/>
            <p:cNvSpPr>
              <a:spLocks noEditPoints="1"/>
            </p:cNvSpPr>
            <p:nvPr userDrawn="1"/>
          </p:nvSpPr>
          <p:spPr bwMode="black">
            <a:xfrm>
              <a:off x="4796285" y="2225184"/>
              <a:ext cx="2578857" cy="2173393"/>
            </a:xfrm>
            <a:custGeom>
              <a:avLst/>
              <a:gdLst>
                <a:gd name="T0" fmla="*/ 887 w 4096"/>
                <a:gd name="T1" fmla="*/ 2054 h 3452"/>
                <a:gd name="T2" fmla="*/ 1042 w 4096"/>
                <a:gd name="T3" fmla="*/ 3452 h 3452"/>
                <a:gd name="T4" fmla="*/ 3054 w 4096"/>
                <a:gd name="T5" fmla="*/ 3452 h 3452"/>
                <a:gd name="T6" fmla="*/ 3209 w 4096"/>
                <a:gd name="T7" fmla="*/ 2054 h 3452"/>
                <a:gd name="T8" fmla="*/ 3526 w 4096"/>
                <a:gd name="T9" fmla="*/ 2054 h 3452"/>
                <a:gd name="T10" fmla="*/ 4096 w 4096"/>
                <a:gd name="T11" fmla="*/ 2054 h 3452"/>
                <a:gd name="T12" fmla="*/ 4096 w 4096"/>
                <a:gd name="T13" fmla="*/ 0 h 3452"/>
                <a:gd name="T14" fmla="*/ 2958 w 4096"/>
                <a:gd name="T15" fmla="*/ 0 h 3452"/>
                <a:gd name="T16" fmla="*/ 2958 w 4096"/>
                <a:gd name="T17" fmla="*/ 165 h 3452"/>
                <a:gd name="T18" fmla="*/ 2958 w 4096"/>
                <a:gd name="T19" fmla="*/ 791 h 3452"/>
                <a:gd name="T20" fmla="*/ 2616 w 4096"/>
                <a:gd name="T21" fmla="*/ 791 h 3452"/>
                <a:gd name="T22" fmla="*/ 2616 w 4096"/>
                <a:gd name="T23" fmla="*/ 0 h 3452"/>
                <a:gd name="T24" fmla="*/ 1480 w 4096"/>
                <a:gd name="T25" fmla="*/ 0 h 3452"/>
                <a:gd name="T26" fmla="*/ 1480 w 4096"/>
                <a:gd name="T27" fmla="*/ 791 h 3452"/>
                <a:gd name="T28" fmla="*/ 1138 w 4096"/>
                <a:gd name="T29" fmla="*/ 791 h 3452"/>
                <a:gd name="T30" fmla="*/ 1138 w 4096"/>
                <a:gd name="T31" fmla="*/ 0 h 3452"/>
                <a:gd name="T32" fmla="*/ 0 w 4096"/>
                <a:gd name="T33" fmla="*/ 0 h 3452"/>
                <a:gd name="T34" fmla="*/ 0 w 4096"/>
                <a:gd name="T35" fmla="*/ 2054 h 3452"/>
                <a:gd name="T36" fmla="*/ 631 w 4096"/>
                <a:gd name="T37" fmla="*/ 2054 h 3452"/>
                <a:gd name="T38" fmla="*/ 887 w 4096"/>
                <a:gd name="T39" fmla="*/ 2054 h 3452"/>
                <a:gd name="T40" fmla="*/ 334 w 4096"/>
                <a:gd name="T41" fmla="*/ 332 h 3452"/>
                <a:gd name="T42" fmla="*/ 804 w 4096"/>
                <a:gd name="T43" fmla="*/ 332 h 3452"/>
                <a:gd name="T44" fmla="*/ 804 w 4096"/>
                <a:gd name="T45" fmla="*/ 1123 h 3452"/>
                <a:gd name="T46" fmla="*/ 1036 w 4096"/>
                <a:gd name="T47" fmla="*/ 1123 h 3452"/>
                <a:gd name="T48" fmla="*/ 1812 w 4096"/>
                <a:gd name="T49" fmla="*/ 1123 h 3452"/>
                <a:gd name="T50" fmla="*/ 1812 w 4096"/>
                <a:gd name="T51" fmla="*/ 332 h 3452"/>
                <a:gd name="T52" fmla="*/ 2284 w 4096"/>
                <a:gd name="T53" fmla="*/ 332 h 3452"/>
                <a:gd name="T54" fmla="*/ 2284 w 4096"/>
                <a:gd name="T55" fmla="*/ 1123 h 3452"/>
                <a:gd name="T56" fmla="*/ 2513 w 4096"/>
                <a:gd name="T57" fmla="*/ 1123 h 3452"/>
                <a:gd name="T58" fmla="*/ 3060 w 4096"/>
                <a:gd name="T59" fmla="*/ 1123 h 3452"/>
                <a:gd name="T60" fmla="*/ 3292 w 4096"/>
                <a:gd name="T61" fmla="*/ 1123 h 3452"/>
                <a:gd name="T62" fmla="*/ 3292 w 4096"/>
                <a:gd name="T63" fmla="*/ 332 h 3452"/>
                <a:gd name="T64" fmla="*/ 3762 w 4096"/>
                <a:gd name="T65" fmla="*/ 332 h 3452"/>
                <a:gd name="T66" fmla="*/ 3762 w 4096"/>
                <a:gd name="T67" fmla="*/ 1720 h 3452"/>
                <a:gd name="T68" fmla="*/ 3526 w 4096"/>
                <a:gd name="T69" fmla="*/ 1720 h 3452"/>
                <a:gd name="T70" fmla="*/ 3125 w 4096"/>
                <a:gd name="T71" fmla="*/ 1720 h 3452"/>
                <a:gd name="T72" fmla="*/ 2910 w 4096"/>
                <a:gd name="T73" fmla="*/ 1720 h 3452"/>
                <a:gd name="T74" fmla="*/ 2754 w 4096"/>
                <a:gd name="T75" fmla="*/ 3120 h 3452"/>
                <a:gd name="T76" fmla="*/ 1342 w 4096"/>
                <a:gd name="T77" fmla="*/ 3120 h 3452"/>
                <a:gd name="T78" fmla="*/ 1184 w 4096"/>
                <a:gd name="T79" fmla="*/ 1720 h 3452"/>
                <a:gd name="T80" fmla="*/ 971 w 4096"/>
                <a:gd name="T81" fmla="*/ 1720 h 3452"/>
                <a:gd name="T82" fmla="*/ 631 w 4096"/>
                <a:gd name="T83" fmla="*/ 1720 h 3452"/>
                <a:gd name="T84" fmla="*/ 334 w 4096"/>
                <a:gd name="T85" fmla="*/ 1720 h 3452"/>
                <a:gd name="T86" fmla="*/ 334 w 4096"/>
                <a:gd name="T87" fmla="*/ 332 h 3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6" h="3452">
                  <a:moveTo>
                    <a:pt x="887" y="2054"/>
                  </a:moveTo>
                  <a:lnTo>
                    <a:pt x="1042" y="3452"/>
                  </a:lnTo>
                  <a:lnTo>
                    <a:pt x="3054" y="3452"/>
                  </a:lnTo>
                  <a:lnTo>
                    <a:pt x="3209" y="2054"/>
                  </a:lnTo>
                  <a:lnTo>
                    <a:pt x="3526" y="2054"/>
                  </a:lnTo>
                  <a:lnTo>
                    <a:pt x="4096" y="2054"/>
                  </a:lnTo>
                  <a:lnTo>
                    <a:pt x="4096" y="0"/>
                  </a:lnTo>
                  <a:lnTo>
                    <a:pt x="2958" y="0"/>
                  </a:lnTo>
                  <a:lnTo>
                    <a:pt x="2958" y="165"/>
                  </a:lnTo>
                  <a:lnTo>
                    <a:pt x="2958" y="791"/>
                  </a:lnTo>
                  <a:lnTo>
                    <a:pt x="2616" y="791"/>
                  </a:lnTo>
                  <a:lnTo>
                    <a:pt x="2616" y="0"/>
                  </a:lnTo>
                  <a:lnTo>
                    <a:pt x="1480" y="0"/>
                  </a:lnTo>
                  <a:lnTo>
                    <a:pt x="1480" y="791"/>
                  </a:lnTo>
                  <a:lnTo>
                    <a:pt x="1138" y="791"/>
                  </a:lnTo>
                  <a:lnTo>
                    <a:pt x="1138" y="0"/>
                  </a:lnTo>
                  <a:lnTo>
                    <a:pt x="0" y="0"/>
                  </a:lnTo>
                  <a:lnTo>
                    <a:pt x="0" y="2054"/>
                  </a:lnTo>
                  <a:lnTo>
                    <a:pt x="631" y="2054"/>
                  </a:lnTo>
                  <a:lnTo>
                    <a:pt x="887" y="2054"/>
                  </a:lnTo>
                  <a:close/>
                  <a:moveTo>
                    <a:pt x="334" y="332"/>
                  </a:moveTo>
                  <a:lnTo>
                    <a:pt x="804" y="332"/>
                  </a:lnTo>
                  <a:lnTo>
                    <a:pt x="804" y="1123"/>
                  </a:lnTo>
                  <a:lnTo>
                    <a:pt x="1036" y="1123"/>
                  </a:lnTo>
                  <a:lnTo>
                    <a:pt x="1812" y="1123"/>
                  </a:lnTo>
                  <a:lnTo>
                    <a:pt x="1812" y="332"/>
                  </a:lnTo>
                  <a:lnTo>
                    <a:pt x="2284" y="332"/>
                  </a:lnTo>
                  <a:lnTo>
                    <a:pt x="2284" y="1123"/>
                  </a:lnTo>
                  <a:lnTo>
                    <a:pt x="2513" y="1123"/>
                  </a:lnTo>
                  <a:lnTo>
                    <a:pt x="3060" y="1123"/>
                  </a:lnTo>
                  <a:lnTo>
                    <a:pt x="3292" y="1123"/>
                  </a:lnTo>
                  <a:lnTo>
                    <a:pt x="3292" y="332"/>
                  </a:lnTo>
                  <a:lnTo>
                    <a:pt x="3762" y="332"/>
                  </a:lnTo>
                  <a:lnTo>
                    <a:pt x="3762" y="1720"/>
                  </a:lnTo>
                  <a:lnTo>
                    <a:pt x="3526" y="1720"/>
                  </a:lnTo>
                  <a:lnTo>
                    <a:pt x="3125" y="1720"/>
                  </a:lnTo>
                  <a:lnTo>
                    <a:pt x="2910" y="1720"/>
                  </a:lnTo>
                  <a:lnTo>
                    <a:pt x="2754" y="3120"/>
                  </a:lnTo>
                  <a:lnTo>
                    <a:pt x="1342" y="3120"/>
                  </a:lnTo>
                  <a:lnTo>
                    <a:pt x="1184" y="1720"/>
                  </a:lnTo>
                  <a:lnTo>
                    <a:pt x="971" y="1720"/>
                  </a:lnTo>
                  <a:lnTo>
                    <a:pt x="631" y="1720"/>
                  </a:lnTo>
                  <a:lnTo>
                    <a:pt x="334" y="1720"/>
                  </a:lnTo>
                  <a:lnTo>
                    <a:pt x="334" y="3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4" name="Freeform 7"/>
            <p:cNvSpPr>
              <a:spLocks/>
            </p:cNvSpPr>
            <p:nvPr userDrawn="1"/>
          </p:nvSpPr>
          <p:spPr bwMode="black">
            <a:xfrm>
              <a:off x="4463854" y="5526827"/>
              <a:ext cx="467796" cy="474721"/>
            </a:xfrm>
            <a:custGeom>
              <a:avLst/>
              <a:gdLst>
                <a:gd name="T0" fmla="*/ 372 w 743"/>
                <a:gd name="T1" fmla="*/ 349 h 754"/>
                <a:gd name="T2" fmla="*/ 368 w 743"/>
                <a:gd name="T3" fmla="*/ 349 h 754"/>
                <a:gd name="T4" fmla="*/ 199 w 743"/>
                <a:gd name="T5" fmla="*/ 0 h 754"/>
                <a:gd name="T6" fmla="*/ 0 w 743"/>
                <a:gd name="T7" fmla="*/ 0 h 754"/>
                <a:gd name="T8" fmla="*/ 276 w 743"/>
                <a:gd name="T9" fmla="*/ 522 h 754"/>
                <a:gd name="T10" fmla="*/ 276 w 743"/>
                <a:gd name="T11" fmla="*/ 754 h 754"/>
                <a:gd name="T12" fmla="*/ 464 w 743"/>
                <a:gd name="T13" fmla="*/ 754 h 754"/>
                <a:gd name="T14" fmla="*/ 464 w 743"/>
                <a:gd name="T15" fmla="*/ 522 h 754"/>
                <a:gd name="T16" fmla="*/ 743 w 743"/>
                <a:gd name="T17" fmla="*/ 0 h 754"/>
                <a:gd name="T18" fmla="*/ 541 w 743"/>
                <a:gd name="T19" fmla="*/ 0 h 754"/>
                <a:gd name="T20" fmla="*/ 372 w 743"/>
                <a:gd name="T21" fmla="*/ 349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54">
                  <a:moveTo>
                    <a:pt x="372" y="349"/>
                  </a:moveTo>
                  <a:lnTo>
                    <a:pt x="368" y="349"/>
                  </a:lnTo>
                  <a:lnTo>
                    <a:pt x="199" y="0"/>
                  </a:lnTo>
                  <a:lnTo>
                    <a:pt x="0" y="0"/>
                  </a:lnTo>
                  <a:lnTo>
                    <a:pt x="276" y="522"/>
                  </a:lnTo>
                  <a:lnTo>
                    <a:pt x="276" y="754"/>
                  </a:lnTo>
                  <a:lnTo>
                    <a:pt x="464" y="754"/>
                  </a:lnTo>
                  <a:lnTo>
                    <a:pt x="464" y="522"/>
                  </a:lnTo>
                  <a:lnTo>
                    <a:pt x="743" y="0"/>
                  </a:lnTo>
                  <a:lnTo>
                    <a:pt x="541" y="0"/>
                  </a:lnTo>
                  <a:lnTo>
                    <a:pt x="372"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5" name="Freeform 8"/>
            <p:cNvSpPr>
              <a:spLocks/>
            </p:cNvSpPr>
            <p:nvPr userDrawn="1"/>
          </p:nvSpPr>
          <p:spPr bwMode="black">
            <a:xfrm>
              <a:off x="4962500" y="5526827"/>
              <a:ext cx="308506" cy="474721"/>
            </a:xfrm>
            <a:custGeom>
              <a:avLst/>
              <a:gdLst>
                <a:gd name="T0" fmla="*/ 179 w 490"/>
                <a:gd name="T1" fmla="*/ 0 h 754"/>
                <a:gd name="T2" fmla="*/ 0 w 490"/>
                <a:gd name="T3" fmla="*/ 0 h 754"/>
                <a:gd name="T4" fmla="*/ 0 w 490"/>
                <a:gd name="T5" fmla="*/ 754 h 754"/>
                <a:gd name="T6" fmla="*/ 490 w 490"/>
                <a:gd name="T7" fmla="*/ 754 h 754"/>
                <a:gd name="T8" fmla="*/ 490 w 490"/>
                <a:gd name="T9" fmla="*/ 595 h 754"/>
                <a:gd name="T10" fmla="*/ 179 w 490"/>
                <a:gd name="T11" fmla="*/ 595 h 754"/>
                <a:gd name="T12" fmla="*/ 179 w 490"/>
                <a:gd name="T13" fmla="*/ 0 h 754"/>
              </a:gdLst>
              <a:ahLst/>
              <a:cxnLst>
                <a:cxn ang="0">
                  <a:pos x="T0" y="T1"/>
                </a:cxn>
                <a:cxn ang="0">
                  <a:pos x="T2" y="T3"/>
                </a:cxn>
                <a:cxn ang="0">
                  <a:pos x="T4" y="T5"/>
                </a:cxn>
                <a:cxn ang="0">
                  <a:pos x="T6" y="T7"/>
                </a:cxn>
                <a:cxn ang="0">
                  <a:pos x="T8" y="T9"/>
                </a:cxn>
                <a:cxn ang="0">
                  <a:pos x="T10" y="T11"/>
                </a:cxn>
                <a:cxn ang="0">
                  <a:pos x="T12" y="T13"/>
                </a:cxn>
              </a:cxnLst>
              <a:rect l="0" t="0" r="r" b="b"/>
              <a:pathLst>
                <a:path w="490" h="754">
                  <a:moveTo>
                    <a:pt x="179" y="0"/>
                  </a:moveTo>
                  <a:lnTo>
                    <a:pt x="0" y="0"/>
                  </a:lnTo>
                  <a:lnTo>
                    <a:pt x="0" y="754"/>
                  </a:lnTo>
                  <a:lnTo>
                    <a:pt x="490" y="754"/>
                  </a:lnTo>
                  <a:lnTo>
                    <a:pt x="490" y="595"/>
                  </a:lnTo>
                  <a:lnTo>
                    <a:pt x="179" y="595"/>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6" name="Rectangle 9"/>
            <p:cNvSpPr>
              <a:spLocks noChangeArrowheads="1"/>
            </p:cNvSpPr>
            <p:nvPr userDrawn="1"/>
          </p:nvSpPr>
          <p:spPr bwMode="black">
            <a:xfrm>
              <a:off x="5326411" y="5526827"/>
              <a:ext cx="111440" cy="4747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7" name="Freeform 10"/>
            <p:cNvSpPr>
              <a:spLocks noEditPoints="1"/>
            </p:cNvSpPr>
            <p:nvPr userDrawn="1"/>
          </p:nvSpPr>
          <p:spPr bwMode="black">
            <a:xfrm>
              <a:off x="5506478" y="5526827"/>
              <a:ext cx="363911" cy="474721"/>
            </a:xfrm>
            <a:custGeom>
              <a:avLst/>
              <a:gdLst>
                <a:gd name="T0" fmla="*/ 139 w 578"/>
                <a:gd name="T1" fmla="*/ 0 h 754"/>
                <a:gd name="T2" fmla="*/ 0 w 578"/>
                <a:gd name="T3" fmla="*/ 138 h 754"/>
                <a:gd name="T4" fmla="*/ 0 w 578"/>
                <a:gd name="T5" fmla="*/ 616 h 754"/>
                <a:gd name="T6" fmla="*/ 139 w 578"/>
                <a:gd name="T7" fmla="*/ 754 h 754"/>
                <a:gd name="T8" fmla="*/ 440 w 578"/>
                <a:gd name="T9" fmla="*/ 754 h 754"/>
                <a:gd name="T10" fmla="*/ 578 w 578"/>
                <a:gd name="T11" fmla="*/ 616 h 754"/>
                <a:gd name="T12" fmla="*/ 578 w 578"/>
                <a:gd name="T13" fmla="*/ 138 h 754"/>
                <a:gd name="T14" fmla="*/ 440 w 578"/>
                <a:gd name="T15" fmla="*/ 0 h 754"/>
                <a:gd name="T16" fmla="*/ 139 w 578"/>
                <a:gd name="T17" fmla="*/ 0 h 754"/>
                <a:gd name="T18" fmla="*/ 400 w 578"/>
                <a:gd name="T19" fmla="*/ 560 h 754"/>
                <a:gd name="T20" fmla="*/ 367 w 578"/>
                <a:gd name="T21" fmla="*/ 595 h 754"/>
                <a:gd name="T22" fmla="*/ 212 w 578"/>
                <a:gd name="T23" fmla="*/ 595 h 754"/>
                <a:gd name="T24" fmla="*/ 179 w 578"/>
                <a:gd name="T25" fmla="*/ 560 h 754"/>
                <a:gd name="T26" fmla="*/ 179 w 578"/>
                <a:gd name="T27" fmla="*/ 194 h 754"/>
                <a:gd name="T28" fmla="*/ 212 w 578"/>
                <a:gd name="T29" fmla="*/ 159 h 754"/>
                <a:gd name="T30" fmla="*/ 367 w 578"/>
                <a:gd name="T31" fmla="*/ 159 h 754"/>
                <a:gd name="T32" fmla="*/ 400 w 578"/>
                <a:gd name="T33" fmla="*/ 194 h 754"/>
                <a:gd name="T34" fmla="*/ 400 w 578"/>
                <a:gd name="T35" fmla="*/ 5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8" h="754">
                  <a:moveTo>
                    <a:pt x="139" y="0"/>
                  </a:moveTo>
                  <a:lnTo>
                    <a:pt x="0" y="138"/>
                  </a:lnTo>
                  <a:lnTo>
                    <a:pt x="0" y="616"/>
                  </a:lnTo>
                  <a:lnTo>
                    <a:pt x="139" y="754"/>
                  </a:lnTo>
                  <a:lnTo>
                    <a:pt x="440" y="754"/>
                  </a:lnTo>
                  <a:lnTo>
                    <a:pt x="578" y="616"/>
                  </a:lnTo>
                  <a:lnTo>
                    <a:pt x="578" y="138"/>
                  </a:lnTo>
                  <a:lnTo>
                    <a:pt x="440" y="0"/>
                  </a:lnTo>
                  <a:lnTo>
                    <a:pt x="139" y="0"/>
                  </a:lnTo>
                  <a:close/>
                  <a:moveTo>
                    <a:pt x="400" y="560"/>
                  </a:moveTo>
                  <a:lnTo>
                    <a:pt x="367" y="595"/>
                  </a:lnTo>
                  <a:lnTo>
                    <a:pt x="212" y="595"/>
                  </a:lnTo>
                  <a:lnTo>
                    <a:pt x="179" y="560"/>
                  </a:lnTo>
                  <a:lnTo>
                    <a:pt x="179" y="194"/>
                  </a:lnTo>
                  <a:lnTo>
                    <a:pt x="212" y="159"/>
                  </a:lnTo>
                  <a:lnTo>
                    <a:pt x="367" y="159"/>
                  </a:lnTo>
                  <a:lnTo>
                    <a:pt x="400" y="194"/>
                  </a:lnTo>
                  <a:lnTo>
                    <a:pt x="400" y="5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8" name="Freeform 11"/>
            <p:cNvSpPr>
              <a:spLocks noEditPoints="1"/>
            </p:cNvSpPr>
            <p:nvPr userDrawn="1"/>
          </p:nvSpPr>
          <p:spPr bwMode="black">
            <a:xfrm>
              <a:off x="5939645" y="5526827"/>
              <a:ext cx="363911" cy="474721"/>
            </a:xfrm>
            <a:custGeom>
              <a:avLst/>
              <a:gdLst>
                <a:gd name="T0" fmla="*/ 0 w 578"/>
                <a:gd name="T1" fmla="*/ 0 h 754"/>
                <a:gd name="T2" fmla="*/ 0 w 578"/>
                <a:gd name="T3" fmla="*/ 754 h 754"/>
                <a:gd name="T4" fmla="*/ 178 w 578"/>
                <a:gd name="T5" fmla="*/ 754 h 754"/>
                <a:gd name="T6" fmla="*/ 178 w 578"/>
                <a:gd name="T7" fmla="*/ 535 h 754"/>
                <a:gd name="T8" fmla="*/ 439 w 578"/>
                <a:gd name="T9" fmla="*/ 535 h 754"/>
                <a:gd name="T10" fmla="*/ 578 w 578"/>
                <a:gd name="T11" fmla="*/ 397 h 754"/>
                <a:gd name="T12" fmla="*/ 578 w 578"/>
                <a:gd name="T13" fmla="*/ 138 h 754"/>
                <a:gd name="T14" fmla="*/ 439 w 578"/>
                <a:gd name="T15" fmla="*/ 0 h 754"/>
                <a:gd name="T16" fmla="*/ 0 w 578"/>
                <a:gd name="T17" fmla="*/ 0 h 754"/>
                <a:gd name="T18" fmla="*/ 399 w 578"/>
                <a:gd name="T19" fmla="*/ 343 h 754"/>
                <a:gd name="T20" fmla="*/ 368 w 578"/>
                <a:gd name="T21" fmla="*/ 376 h 754"/>
                <a:gd name="T22" fmla="*/ 178 w 578"/>
                <a:gd name="T23" fmla="*/ 376 h 754"/>
                <a:gd name="T24" fmla="*/ 178 w 578"/>
                <a:gd name="T25" fmla="*/ 159 h 754"/>
                <a:gd name="T26" fmla="*/ 366 w 578"/>
                <a:gd name="T27" fmla="*/ 159 h 754"/>
                <a:gd name="T28" fmla="*/ 399 w 578"/>
                <a:gd name="T29" fmla="*/ 194 h 754"/>
                <a:gd name="T30" fmla="*/ 399 w 578"/>
                <a:gd name="T31" fmla="*/ 343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8" h="754">
                  <a:moveTo>
                    <a:pt x="0" y="0"/>
                  </a:moveTo>
                  <a:lnTo>
                    <a:pt x="0" y="754"/>
                  </a:lnTo>
                  <a:lnTo>
                    <a:pt x="178" y="754"/>
                  </a:lnTo>
                  <a:lnTo>
                    <a:pt x="178" y="535"/>
                  </a:lnTo>
                  <a:lnTo>
                    <a:pt x="439" y="535"/>
                  </a:lnTo>
                  <a:lnTo>
                    <a:pt x="578" y="397"/>
                  </a:lnTo>
                  <a:lnTo>
                    <a:pt x="578" y="138"/>
                  </a:lnTo>
                  <a:lnTo>
                    <a:pt x="439" y="0"/>
                  </a:lnTo>
                  <a:lnTo>
                    <a:pt x="0" y="0"/>
                  </a:lnTo>
                  <a:close/>
                  <a:moveTo>
                    <a:pt x="399" y="343"/>
                  </a:moveTo>
                  <a:lnTo>
                    <a:pt x="368" y="376"/>
                  </a:lnTo>
                  <a:lnTo>
                    <a:pt x="178" y="376"/>
                  </a:lnTo>
                  <a:lnTo>
                    <a:pt x="178" y="159"/>
                  </a:lnTo>
                  <a:lnTo>
                    <a:pt x="366" y="159"/>
                  </a:lnTo>
                  <a:lnTo>
                    <a:pt x="399" y="194"/>
                  </a:lnTo>
                  <a:lnTo>
                    <a:pt x="399"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9" name="Rectangle 12"/>
            <p:cNvSpPr>
              <a:spLocks noChangeArrowheads="1"/>
            </p:cNvSpPr>
            <p:nvPr userDrawn="1"/>
          </p:nvSpPr>
          <p:spPr bwMode="black">
            <a:xfrm>
              <a:off x="6365887" y="5526827"/>
              <a:ext cx="111440" cy="4747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0" name="Freeform 13"/>
            <p:cNvSpPr>
              <a:spLocks/>
            </p:cNvSpPr>
            <p:nvPr userDrawn="1"/>
          </p:nvSpPr>
          <p:spPr bwMode="black">
            <a:xfrm>
              <a:off x="6536510" y="5526827"/>
              <a:ext cx="358874" cy="474721"/>
            </a:xfrm>
            <a:custGeom>
              <a:avLst/>
              <a:gdLst>
                <a:gd name="T0" fmla="*/ 192 w 570"/>
                <a:gd name="T1" fmla="*/ 265 h 754"/>
                <a:gd name="T2" fmla="*/ 192 w 570"/>
                <a:gd name="T3" fmla="*/ 194 h 754"/>
                <a:gd name="T4" fmla="*/ 227 w 570"/>
                <a:gd name="T5" fmla="*/ 159 h 754"/>
                <a:gd name="T6" fmla="*/ 555 w 570"/>
                <a:gd name="T7" fmla="*/ 159 h 754"/>
                <a:gd name="T8" fmla="*/ 555 w 570"/>
                <a:gd name="T9" fmla="*/ 0 h 754"/>
                <a:gd name="T10" fmla="*/ 154 w 570"/>
                <a:gd name="T11" fmla="*/ 0 h 754"/>
                <a:gd name="T12" fmla="*/ 15 w 570"/>
                <a:gd name="T13" fmla="*/ 138 h 754"/>
                <a:gd name="T14" fmla="*/ 15 w 570"/>
                <a:gd name="T15" fmla="*/ 315 h 754"/>
                <a:gd name="T16" fmla="*/ 94 w 570"/>
                <a:gd name="T17" fmla="*/ 409 h 754"/>
                <a:gd name="T18" fmla="*/ 392 w 570"/>
                <a:gd name="T19" fmla="*/ 489 h 754"/>
                <a:gd name="T20" fmla="*/ 392 w 570"/>
                <a:gd name="T21" fmla="*/ 560 h 754"/>
                <a:gd name="T22" fmla="*/ 359 w 570"/>
                <a:gd name="T23" fmla="*/ 595 h 754"/>
                <a:gd name="T24" fmla="*/ 0 w 570"/>
                <a:gd name="T25" fmla="*/ 595 h 754"/>
                <a:gd name="T26" fmla="*/ 0 w 570"/>
                <a:gd name="T27" fmla="*/ 754 h 754"/>
                <a:gd name="T28" fmla="*/ 432 w 570"/>
                <a:gd name="T29" fmla="*/ 754 h 754"/>
                <a:gd name="T30" fmla="*/ 570 w 570"/>
                <a:gd name="T31" fmla="*/ 616 h 754"/>
                <a:gd name="T32" fmla="*/ 570 w 570"/>
                <a:gd name="T33" fmla="*/ 439 h 754"/>
                <a:gd name="T34" fmla="*/ 492 w 570"/>
                <a:gd name="T35" fmla="*/ 345 h 754"/>
                <a:gd name="T36" fmla="*/ 192 w 570"/>
                <a:gd name="T37" fmla="*/ 26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0" h="754">
                  <a:moveTo>
                    <a:pt x="192" y="265"/>
                  </a:moveTo>
                  <a:lnTo>
                    <a:pt x="192" y="194"/>
                  </a:lnTo>
                  <a:lnTo>
                    <a:pt x="227" y="159"/>
                  </a:lnTo>
                  <a:lnTo>
                    <a:pt x="555" y="159"/>
                  </a:lnTo>
                  <a:lnTo>
                    <a:pt x="555" y="0"/>
                  </a:lnTo>
                  <a:lnTo>
                    <a:pt x="154" y="0"/>
                  </a:lnTo>
                  <a:lnTo>
                    <a:pt x="15" y="138"/>
                  </a:lnTo>
                  <a:lnTo>
                    <a:pt x="15" y="315"/>
                  </a:lnTo>
                  <a:lnTo>
                    <a:pt x="94" y="409"/>
                  </a:lnTo>
                  <a:lnTo>
                    <a:pt x="392" y="489"/>
                  </a:lnTo>
                  <a:lnTo>
                    <a:pt x="392" y="560"/>
                  </a:lnTo>
                  <a:lnTo>
                    <a:pt x="359" y="595"/>
                  </a:lnTo>
                  <a:lnTo>
                    <a:pt x="0" y="595"/>
                  </a:lnTo>
                  <a:lnTo>
                    <a:pt x="0" y="754"/>
                  </a:lnTo>
                  <a:lnTo>
                    <a:pt x="432" y="754"/>
                  </a:lnTo>
                  <a:lnTo>
                    <a:pt x="570" y="616"/>
                  </a:lnTo>
                  <a:lnTo>
                    <a:pt x="570" y="439"/>
                  </a:lnTo>
                  <a:lnTo>
                    <a:pt x="492" y="345"/>
                  </a:lnTo>
                  <a:lnTo>
                    <a:pt x="192" y="2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1" name="Freeform 14"/>
            <p:cNvSpPr>
              <a:spLocks/>
            </p:cNvSpPr>
            <p:nvPr userDrawn="1"/>
          </p:nvSpPr>
          <p:spPr bwMode="black">
            <a:xfrm>
              <a:off x="6925605" y="5526827"/>
              <a:ext cx="378392" cy="474721"/>
            </a:xfrm>
            <a:custGeom>
              <a:avLst/>
              <a:gdLst>
                <a:gd name="T0" fmla="*/ 0 w 601"/>
                <a:gd name="T1" fmla="*/ 159 h 754"/>
                <a:gd name="T2" fmla="*/ 211 w 601"/>
                <a:gd name="T3" fmla="*/ 159 h 754"/>
                <a:gd name="T4" fmla="*/ 211 w 601"/>
                <a:gd name="T5" fmla="*/ 754 h 754"/>
                <a:gd name="T6" fmla="*/ 390 w 601"/>
                <a:gd name="T7" fmla="*/ 754 h 754"/>
                <a:gd name="T8" fmla="*/ 390 w 601"/>
                <a:gd name="T9" fmla="*/ 159 h 754"/>
                <a:gd name="T10" fmla="*/ 601 w 601"/>
                <a:gd name="T11" fmla="*/ 159 h 754"/>
                <a:gd name="T12" fmla="*/ 601 w 601"/>
                <a:gd name="T13" fmla="*/ 0 h 754"/>
                <a:gd name="T14" fmla="*/ 0 w 601"/>
                <a:gd name="T15" fmla="*/ 0 h 754"/>
                <a:gd name="T16" fmla="*/ 0 w 601"/>
                <a:gd name="T17" fmla="*/ 159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1" h="754">
                  <a:moveTo>
                    <a:pt x="0" y="159"/>
                  </a:moveTo>
                  <a:lnTo>
                    <a:pt x="211" y="159"/>
                  </a:lnTo>
                  <a:lnTo>
                    <a:pt x="211" y="754"/>
                  </a:lnTo>
                  <a:lnTo>
                    <a:pt x="390" y="754"/>
                  </a:lnTo>
                  <a:lnTo>
                    <a:pt x="390" y="159"/>
                  </a:lnTo>
                  <a:lnTo>
                    <a:pt x="601" y="159"/>
                  </a:lnTo>
                  <a:lnTo>
                    <a:pt x="601" y="0"/>
                  </a:lnTo>
                  <a:lnTo>
                    <a:pt x="0" y="0"/>
                  </a:lnTo>
                  <a:lnTo>
                    <a:pt x="0"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2" name="Freeform 15"/>
            <p:cNvSpPr>
              <a:spLocks noEditPoints="1"/>
            </p:cNvSpPr>
            <p:nvPr userDrawn="1"/>
          </p:nvSpPr>
          <p:spPr bwMode="black">
            <a:xfrm>
              <a:off x="7344921" y="5526827"/>
              <a:ext cx="362652" cy="474721"/>
            </a:xfrm>
            <a:custGeom>
              <a:avLst/>
              <a:gdLst>
                <a:gd name="T0" fmla="*/ 440 w 576"/>
                <a:gd name="T1" fmla="*/ 0 h 754"/>
                <a:gd name="T2" fmla="*/ 139 w 576"/>
                <a:gd name="T3" fmla="*/ 0 h 754"/>
                <a:gd name="T4" fmla="*/ 0 w 576"/>
                <a:gd name="T5" fmla="*/ 138 h 754"/>
                <a:gd name="T6" fmla="*/ 0 w 576"/>
                <a:gd name="T7" fmla="*/ 616 h 754"/>
                <a:gd name="T8" fmla="*/ 139 w 576"/>
                <a:gd name="T9" fmla="*/ 754 h 754"/>
                <a:gd name="T10" fmla="*/ 440 w 576"/>
                <a:gd name="T11" fmla="*/ 754 h 754"/>
                <a:gd name="T12" fmla="*/ 576 w 576"/>
                <a:gd name="T13" fmla="*/ 616 h 754"/>
                <a:gd name="T14" fmla="*/ 576 w 576"/>
                <a:gd name="T15" fmla="*/ 138 h 754"/>
                <a:gd name="T16" fmla="*/ 440 w 576"/>
                <a:gd name="T17" fmla="*/ 0 h 754"/>
                <a:gd name="T18" fmla="*/ 400 w 576"/>
                <a:gd name="T19" fmla="*/ 560 h 754"/>
                <a:gd name="T20" fmla="*/ 367 w 576"/>
                <a:gd name="T21" fmla="*/ 595 h 754"/>
                <a:gd name="T22" fmla="*/ 210 w 576"/>
                <a:gd name="T23" fmla="*/ 595 h 754"/>
                <a:gd name="T24" fmla="*/ 177 w 576"/>
                <a:gd name="T25" fmla="*/ 560 h 754"/>
                <a:gd name="T26" fmla="*/ 177 w 576"/>
                <a:gd name="T27" fmla="*/ 194 h 754"/>
                <a:gd name="T28" fmla="*/ 212 w 576"/>
                <a:gd name="T29" fmla="*/ 159 h 754"/>
                <a:gd name="T30" fmla="*/ 367 w 576"/>
                <a:gd name="T31" fmla="*/ 159 h 754"/>
                <a:gd name="T32" fmla="*/ 400 w 576"/>
                <a:gd name="T33" fmla="*/ 194 h 754"/>
                <a:gd name="T34" fmla="*/ 400 w 576"/>
                <a:gd name="T35" fmla="*/ 5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6" h="754">
                  <a:moveTo>
                    <a:pt x="440" y="0"/>
                  </a:moveTo>
                  <a:lnTo>
                    <a:pt x="139" y="0"/>
                  </a:lnTo>
                  <a:lnTo>
                    <a:pt x="0" y="138"/>
                  </a:lnTo>
                  <a:lnTo>
                    <a:pt x="0" y="616"/>
                  </a:lnTo>
                  <a:lnTo>
                    <a:pt x="139" y="754"/>
                  </a:lnTo>
                  <a:lnTo>
                    <a:pt x="440" y="754"/>
                  </a:lnTo>
                  <a:lnTo>
                    <a:pt x="576" y="616"/>
                  </a:lnTo>
                  <a:lnTo>
                    <a:pt x="576" y="138"/>
                  </a:lnTo>
                  <a:lnTo>
                    <a:pt x="440" y="0"/>
                  </a:lnTo>
                  <a:close/>
                  <a:moveTo>
                    <a:pt x="400" y="560"/>
                  </a:moveTo>
                  <a:lnTo>
                    <a:pt x="367" y="595"/>
                  </a:lnTo>
                  <a:lnTo>
                    <a:pt x="210" y="595"/>
                  </a:lnTo>
                  <a:lnTo>
                    <a:pt x="177" y="560"/>
                  </a:lnTo>
                  <a:lnTo>
                    <a:pt x="177" y="194"/>
                  </a:lnTo>
                  <a:lnTo>
                    <a:pt x="212" y="159"/>
                  </a:lnTo>
                  <a:lnTo>
                    <a:pt x="367" y="159"/>
                  </a:lnTo>
                  <a:lnTo>
                    <a:pt x="400" y="194"/>
                  </a:lnTo>
                  <a:lnTo>
                    <a:pt x="400" y="5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3" name="Freeform 16"/>
            <p:cNvSpPr>
              <a:spLocks/>
            </p:cNvSpPr>
            <p:nvPr userDrawn="1"/>
          </p:nvSpPr>
          <p:spPr bwMode="black">
            <a:xfrm>
              <a:off x="6700836" y="4919889"/>
              <a:ext cx="404835" cy="474721"/>
            </a:xfrm>
            <a:custGeom>
              <a:avLst/>
              <a:gdLst>
                <a:gd name="T0" fmla="*/ 643 w 643"/>
                <a:gd name="T1" fmla="*/ 754 h 754"/>
                <a:gd name="T2" fmla="*/ 643 w 643"/>
                <a:gd name="T3" fmla="*/ 0 h 754"/>
                <a:gd name="T4" fmla="*/ 465 w 643"/>
                <a:gd name="T5" fmla="*/ 0 h 754"/>
                <a:gd name="T6" fmla="*/ 476 w 643"/>
                <a:gd name="T7" fmla="*/ 476 h 754"/>
                <a:gd name="T8" fmla="*/ 192 w 643"/>
                <a:gd name="T9" fmla="*/ 0 h 754"/>
                <a:gd name="T10" fmla="*/ 0 w 643"/>
                <a:gd name="T11" fmla="*/ 0 h 754"/>
                <a:gd name="T12" fmla="*/ 0 w 643"/>
                <a:gd name="T13" fmla="*/ 754 h 754"/>
                <a:gd name="T14" fmla="*/ 177 w 643"/>
                <a:gd name="T15" fmla="*/ 754 h 754"/>
                <a:gd name="T16" fmla="*/ 165 w 643"/>
                <a:gd name="T17" fmla="*/ 278 h 754"/>
                <a:gd name="T18" fmla="*/ 449 w 643"/>
                <a:gd name="T19" fmla="*/ 754 h 754"/>
                <a:gd name="T20" fmla="*/ 643 w 643"/>
                <a:gd name="T21" fmla="*/ 754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3" h="754">
                  <a:moveTo>
                    <a:pt x="643" y="754"/>
                  </a:moveTo>
                  <a:lnTo>
                    <a:pt x="643" y="0"/>
                  </a:lnTo>
                  <a:lnTo>
                    <a:pt x="465" y="0"/>
                  </a:lnTo>
                  <a:lnTo>
                    <a:pt x="476" y="476"/>
                  </a:lnTo>
                  <a:lnTo>
                    <a:pt x="192" y="0"/>
                  </a:lnTo>
                  <a:lnTo>
                    <a:pt x="0" y="0"/>
                  </a:lnTo>
                  <a:lnTo>
                    <a:pt x="0" y="754"/>
                  </a:lnTo>
                  <a:lnTo>
                    <a:pt x="177" y="754"/>
                  </a:lnTo>
                  <a:lnTo>
                    <a:pt x="165" y="278"/>
                  </a:lnTo>
                  <a:lnTo>
                    <a:pt x="449" y="754"/>
                  </a:lnTo>
                  <a:lnTo>
                    <a:pt x="643" y="7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4" name="Freeform 17"/>
            <p:cNvSpPr>
              <a:spLocks noEditPoints="1"/>
            </p:cNvSpPr>
            <p:nvPr userDrawn="1"/>
          </p:nvSpPr>
          <p:spPr bwMode="black">
            <a:xfrm>
              <a:off x="5065755" y="4919889"/>
              <a:ext cx="363911" cy="475981"/>
            </a:xfrm>
            <a:custGeom>
              <a:avLst/>
              <a:gdLst>
                <a:gd name="T0" fmla="*/ 439 w 578"/>
                <a:gd name="T1" fmla="*/ 756 h 756"/>
                <a:gd name="T2" fmla="*/ 578 w 578"/>
                <a:gd name="T3" fmla="*/ 618 h 756"/>
                <a:gd name="T4" fmla="*/ 578 w 578"/>
                <a:gd name="T5" fmla="*/ 138 h 756"/>
                <a:gd name="T6" fmla="*/ 439 w 578"/>
                <a:gd name="T7" fmla="*/ 0 h 756"/>
                <a:gd name="T8" fmla="*/ 138 w 578"/>
                <a:gd name="T9" fmla="*/ 0 h 756"/>
                <a:gd name="T10" fmla="*/ 0 w 578"/>
                <a:gd name="T11" fmla="*/ 138 h 756"/>
                <a:gd name="T12" fmla="*/ 0 w 578"/>
                <a:gd name="T13" fmla="*/ 618 h 756"/>
                <a:gd name="T14" fmla="*/ 138 w 578"/>
                <a:gd name="T15" fmla="*/ 756 h 756"/>
                <a:gd name="T16" fmla="*/ 439 w 578"/>
                <a:gd name="T17" fmla="*/ 756 h 756"/>
                <a:gd name="T18" fmla="*/ 178 w 578"/>
                <a:gd name="T19" fmla="*/ 194 h 756"/>
                <a:gd name="T20" fmla="*/ 211 w 578"/>
                <a:gd name="T21" fmla="*/ 161 h 756"/>
                <a:gd name="T22" fmla="*/ 366 w 578"/>
                <a:gd name="T23" fmla="*/ 161 h 756"/>
                <a:gd name="T24" fmla="*/ 399 w 578"/>
                <a:gd name="T25" fmla="*/ 194 h 756"/>
                <a:gd name="T26" fmla="*/ 399 w 578"/>
                <a:gd name="T27" fmla="*/ 562 h 756"/>
                <a:gd name="T28" fmla="*/ 366 w 578"/>
                <a:gd name="T29" fmla="*/ 595 h 756"/>
                <a:gd name="T30" fmla="*/ 209 w 578"/>
                <a:gd name="T31" fmla="*/ 595 h 756"/>
                <a:gd name="T32" fmla="*/ 178 w 578"/>
                <a:gd name="T33" fmla="*/ 562 h 756"/>
                <a:gd name="T34" fmla="*/ 178 w 578"/>
                <a:gd name="T35" fmla="*/ 19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8" h="756">
                  <a:moveTo>
                    <a:pt x="439" y="756"/>
                  </a:moveTo>
                  <a:lnTo>
                    <a:pt x="578" y="618"/>
                  </a:lnTo>
                  <a:lnTo>
                    <a:pt x="578" y="138"/>
                  </a:lnTo>
                  <a:lnTo>
                    <a:pt x="439" y="0"/>
                  </a:lnTo>
                  <a:lnTo>
                    <a:pt x="138" y="0"/>
                  </a:lnTo>
                  <a:lnTo>
                    <a:pt x="0" y="138"/>
                  </a:lnTo>
                  <a:lnTo>
                    <a:pt x="0" y="618"/>
                  </a:lnTo>
                  <a:lnTo>
                    <a:pt x="138" y="756"/>
                  </a:lnTo>
                  <a:lnTo>
                    <a:pt x="439" y="756"/>
                  </a:lnTo>
                  <a:close/>
                  <a:moveTo>
                    <a:pt x="178" y="194"/>
                  </a:moveTo>
                  <a:lnTo>
                    <a:pt x="211" y="161"/>
                  </a:lnTo>
                  <a:lnTo>
                    <a:pt x="366" y="161"/>
                  </a:lnTo>
                  <a:lnTo>
                    <a:pt x="399" y="194"/>
                  </a:lnTo>
                  <a:lnTo>
                    <a:pt x="399" y="562"/>
                  </a:lnTo>
                  <a:lnTo>
                    <a:pt x="366" y="595"/>
                  </a:lnTo>
                  <a:lnTo>
                    <a:pt x="209" y="595"/>
                  </a:lnTo>
                  <a:lnTo>
                    <a:pt x="178" y="562"/>
                  </a:lnTo>
                  <a:lnTo>
                    <a:pt x="178"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5" name="Freeform 18"/>
            <p:cNvSpPr>
              <a:spLocks/>
            </p:cNvSpPr>
            <p:nvPr userDrawn="1"/>
          </p:nvSpPr>
          <p:spPr bwMode="black">
            <a:xfrm>
              <a:off x="5918868" y="4919889"/>
              <a:ext cx="308506" cy="475981"/>
            </a:xfrm>
            <a:custGeom>
              <a:avLst/>
              <a:gdLst>
                <a:gd name="T0" fmla="*/ 490 w 490"/>
                <a:gd name="T1" fmla="*/ 595 h 756"/>
                <a:gd name="T2" fmla="*/ 179 w 490"/>
                <a:gd name="T3" fmla="*/ 595 h 756"/>
                <a:gd name="T4" fmla="*/ 179 w 490"/>
                <a:gd name="T5" fmla="*/ 0 h 756"/>
                <a:gd name="T6" fmla="*/ 0 w 490"/>
                <a:gd name="T7" fmla="*/ 0 h 756"/>
                <a:gd name="T8" fmla="*/ 0 w 490"/>
                <a:gd name="T9" fmla="*/ 756 h 756"/>
                <a:gd name="T10" fmla="*/ 490 w 490"/>
                <a:gd name="T11" fmla="*/ 756 h 756"/>
                <a:gd name="T12" fmla="*/ 490 w 490"/>
                <a:gd name="T13" fmla="*/ 595 h 756"/>
              </a:gdLst>
              <a:ahLst/>
              <a:cxnLst>
                <a:cxn ang="0">
                  <a:pos x="T0" y="T1"/>
                </a:cxn>
                <a:cxn ang="0">
                  <a:pos x="T2" y="T3"/>
                </a:cxn>
                <a:cxn ang="0">
                  <a:pos x="T4" y="T5"/>
                </a:cxn>
                <a:cxn ang="0">
                  <a:pos x="T6" y="T7"/>
                </a:cxn>
                <a:cxn ang="0">
                  <a:pos x="T8" y="T9"/>
                </a:cxn>
                <a:cxn ang="0">
                  <a:pos x="T10" y="T11"/>
                </a:cxn>
                <a:cxn ang="0">
                  <a:pos x="T12" y="T13"/>
                </a:cxn>
              </a:cxnLst>
              <a:rect l="0" t="0" r="r" b="b"/>
              <a:pathLst>
                <a:path w="490" h="756">
                  <a:moveTo>
                    <a:pt x="490" y="595"/>
                  </a:moveTo>
                  <a:lnTo>
                    <a:pt x="179" y="595"/>
                  </a:lnTo>
                  <a:lnTo>
                    <a:pt x="179" y="0"/>
                  </a:lnTo>
                  <a:lnTo>
                    <a:pt x="0" y="0"/>
                  </a:lnTo>
                  <a:lnTo>
                    <a:pt x="0" y="756"/>
                  </a:lnTo>
                  <a:lnTo>
                    <a:pt x="490" y="756"/>
                  </a:lnTo>
                  <a:lnTo>
                    <a:pt x="490" y="5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6" name="Freeform 19"/>
            <p:cNvSpPr>
              <a:spLocks/>
            </p:cNvSpPr>
            <p:nvPr userDrawn="1"/>
          </p:nvSpPr>
          <p:spPr bwMode="black">
            <a:xfrm>
              <a:off x="5487590" y="4919889"/>
              <a:ext cx="363911" cy="475981"/>
            </a:xfrm>
            <a:custGeom>
              <a:avLst/>
              <a:gdLst>
                <a:gd name="T0" fmla="*/ 439 w 578"/>
                <a:gd name="T1" fmla="*/ 756 h 756"/>
                <a:gd name="T2" fmla="*/ 578 w 578"/>
                <a:gd name="T3" fmla="*/ 618 h 756"/>
                <a:gd name="T4" fmla="*/ 578 w 578"/>
                <a:gd name="T5" fmla="*/ 0 h 756"/>
                <a:gd name="T6" fmla="*/ 399 w 578"/>
                <a:gd name="T7" fmla="*/ 0 h 756"/>
                <a:gd name="T8" fmla="*/ 399 w 578"/>
                <a:gd name="T9" fmla="*/ 557 h 756"/>
                <a:gd name="T10" fmla="*/ 366 w 578"/>
                <a:gd name="T11" fmla="*/ 589 h 756"/>
                <a:gd name="T12" fmla="*/ 211 w 578"/>
                <a:gd name="T13" fmla="*/ 589 h 756"/>
                <a:gd name="T14" fmla="*/ 176 w 578"/>
                <a:gd name="T15" fmla="*/ 557 h 756"/>
                <a:gd name="T16" fmla="*/ 176 w 578"/>
                <a:gd name="T17" fmla="*/ 0 h 756"/>
                <a:gd name="T18" fmla="*/ 0 w 578"/>
                <a:gd name="T19" fmla="*/ 0 h 756"/>
                <a:gd name="T20" fmla="*/ 0 w 578"/>
                <a:gd name="T21" fmla="*/ 618 h 756"/>
                <a:gd name="T22" fmla="*/ 136 w 578"/>
                <a:gd name="T23" fmla="*/ 756 h 756"/>
                <a:gd name="T24" fmla="*/ 439 w 578"/>
                <a:gd name="T25"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756">
                  <a:moveTo>
                    <a:pt x="439" y="756"/>
                  </a:moveTo>
                  <a:lnTo>
                    <a:pt x="578" y="618"/>
                  </a:lnTo>
                  <a:lnTo>
                    <a:pt x="578" y="0"/>
                  </a:lnTo>
                  <a:lnTo>
                    <a:pt x="399" y="0"/>
                  </a:lnTo>
                  <a:lnTo>
                    <a:pt x="399" y="557"/>
                  </a:lnTo>
                  <a:lnTo>
                    <a:pt x="366" y="589"/>
                  </a:lnTo>
                  <a:lnTo>
                    <a:pt x="211" y="589"/>
                  </a:lnTo>
                  <a:lnTo>
                    <a:pt x="176" y="557"/>
                  </a:lnTo>
                  <a:lnTo>
                    <a:pt x="176" y="0"/>
                  </a:lnTo>
                  <a:lnTo>
                    <a:pt x="0" y="0"/>
                  </a:lnTo>
                  <a:lnTo>
                    <a:pt x="0" y="618"/>
                  </a:lnTo>
                  <a:lnTo>
                    <a:pt x="136" y="756"/>
                  </a:lnTo>
                  <a:lnTo>
                    <a:pt x="439" y="7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7" name="Freeform 20"/>
            <p:cNvSpPr>
              <a:spLocks/>
            </p:cNvSpPr>
            <p:nvPr userDrawn="1"/>
          </p:nvSpPr>
          <p:spPr bwMode="black">
            <a:xfrm>
              <a:off x="6267039" y="4919889"/>
              <a:ext cx="363911" cy="475981"/>
            </a:xfrm>
            <a:custGeom>
              <a:avLst/>
              <a:gdLst>
                <a:gd name="T0" fmla="*/ 578 w 578"/>
                <a:gd name="T1" fmla="*/ 618 h 756"/>
                <a:gd name="T2" fmla="*/ 578 w 578"/>
                <a:gd name="T3" fmla="*/ 0 h 756"/>
                <a:gd name="T4" fmla="*/ 399 w 578"/>
                <a:gd name="T5" fmla="*/ 0 h 756"/>
                <a:gd name="T6" fmla="*/ 399 w 578"/>
                <a:gd name="T7" fmla="*/ 557 h 756"/>
                <a:gd name="T8" fmla="*/ 367 w 578"/>
                <a:gd name="T9" fmla="*/ 589 h 756"/>
                <a:gd name="T10" fmla="*/ 211 w 578"/>
                <a:gd name="T11" fmla="*/ 589 h 756"/>
                <a:gd name="T12" fmla="*/ 179 w 578"/>
                <a:gd name="T13" fmla="*/ 557 h 756"/>
                <a:gd name="T14" fmla="*/ 179 w 578"/>
                <a:gd name="T15" fmla="*/ 0 h 756"/>
                <a:gd name="T16" fmla="*/ 0 w 578"/>
                <a:gd name="T17" fmla="*/ 0 h 756"/>
                <a:gd name="T18" fmla="*/ 0 w 578"/>
                <a:gd name="T19" fmla="*/ 618 h 756"/>
                <a:gd name="T20" fmla="*/ 138 w 578"/>
                <a:gd name="T21" fmla="*/ 756 h 756"/>
                <a:gd name="T22" fmla="*/ 440 w 578"/>
                <a:gd name="T23" fmla="*/ 756 h 756"/>
                <a:gd name="T24" fmla="*/ 578 w 578"/>
                <a:gd name="T25" fmla="*/ 618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756">
                  <a:moveTo>
                    <a:pt x="578" y="618"/>
                  </a:moveTo>
                  <a:lnTo>
                    <a:pt x="578" y="0"/>
                  </a:lnTo>
                  <a:lnTo>
                    <a:pt x="399" y="0"/>
                  </a:lnTo>
                  <a:lnTo>
                    <a:pt x="399" y="557"/>
                  </a:lnTo>
                  <a:lnTo>
                    <a:pt x="367" y="589"/>
                  </a:lnTo>
                  <a:lnTo>
                    <a:pt x="211" y="589"/>
                  </a:lnTo>
                  <a:lnTo>
                    <a:pt x="179" y="557"/>
                  </a:lnTo>
                  <a:lnTo>
                    <a:pt x="179" y="0"/>
                  </a:lnTo>
                  <a:lnTo>
                    <a:pt x="0" y="0"/>
                  </a:lnTo>
                  <a:lnTo>
                    <a:pt x="0" y="618"/>
                  </a:lnTo>
                  <a:lnTo>
                    <a:pt x="138" y="756"/>
                  </a:lnTo>
                  <a:lnTo>
                    <a:pt x="440" y="756"/>
                  </a:lnTo>
                  <a:lnTo>
                    <a:pt x="578" y="6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Tree>
    <p:extLst>
      <p:ext uri="{BB962C8B-B14F-4D97-AF65-F5344CB8AC3E}">
        <p14:creationId xmlns:p14="http://schemas.microsoft.com/office/powerpoint/2010/main" val="108799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Logo 3">
    <p:bg>
      <p:bgPr>
        <a:solidFill>
          <a:srgbClr val="4BBCA9"/>
        </a:solidFill>
        <a:effectLst/>
      </p:bgPr>
    </p:bg>
    <p:spTree>
      <p:nvGrpSpPr>
        <p:cNvPr id="1" name=""/>
        <p:cNvGrpSpPr/>
        <p:nvPr/>
      </p:nvGrpSpPr>
      <p:grpSpPr>
        <a:xfrm>
          <a:off x="0" y="0"/>
          <a:ext cx="0" cy="0"/>
          <a:chOff x="0" y="0"/>
          <a:chExt cx="0" cy="0"/>
        </a:xfrm>
      </p:grpSpPr>
      <p:grpSp>
        <p:nvGrpSpPr>
          <p:cNvPr id="28" name="Logo" descr="Oulun yliopiston logo"/>
          <p:cNvGrpSpPr/>
          <p:nvPr userDrawn="1"/>
        </p:nvGrpSpPr>
        <p:grpSpPr bwMode="black">
          <a:xfrm>
            <a:off x="4463855" y="734642"/>
            <a:ext cx="3243719" cy="5266907"/>
            <a:chOff x="4463854" y="734641"/>
            <a:chExt cx="3243719" cy="5266907"/>
          </a:xfrm>
        </p:grpSpPr>
        <p:sp>
          <p:nvSpPr>
            <p:cNvPr id="29" name="Freeform 6"/>
            <p:cNvSpPr>
              <a:spLocks noEditPoints="1"/>
            </p:cNvSpPr>
            <p:nvPr userDrawn="1"/>
          </p:nvSpPr>
          <p:spPr bwMode="black">
            <a:xfrm>
              <a:off x="4806713" y="2213173"/>
              <a:ext cx="2568781" cy="2167016"/>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0" name="Freeform 7"/>
            <p:cNvSpPr>
              <a:spLocks/>
            </p:cNvSpPr>
            <p:nvPr userDrawn="1"/>
          </p:nvSpPr>
          <p:spPr bwMode="black">
            <a:xfrm>
              <a:off x="6509048" y="1003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FE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1" name="Freeform 8"/>
            <p:cNvSpPr>
              <a:spLocks/>
            </p:cNvSpPr>
            <p:nvPr userDrawn="1"/>
          </p:nvSpPr>
          <p:spPr bwMode="black">
            <a:xfrm>
              <a:off x="4910076" y="1003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FE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2" name="Freeform 9"/>
            <p:cNvSpPr>
              <a:spLocks/>
            </p:cNvSpPr>
            <p:nvPr userDrawn="1"/>
          </p:nvSpPr>
          <p:spPr bwMode="black">
            <a:xfrm>
              <a:off x="5985046" y="734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FE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3" name="Freeform 6"/>
            <p:cNvSpPr>
              <a:spLocks noEditPoints="1"/>
            </p:cNvSpPr>
            <p:nvPr userDrawn="1"/>
          </p:nvSpPr>
          <p:spPr bwMode="black">
            <a:xfrm>
              <a:off x="4796285" y="2225184"/>
              <a:ext cx="2578857" cy="2173393"/>
            </a:xfrm>
            <a:custGeom>
              <a:avLst/>
              <a:gdLst>
                <a:gd name="T0" fmla="*/ 887 w 4096"/>
                <a:gd name="T1" fmla="*/ 2054 h 3452"/>
                <a:gd name="T2" fmla="*/ 1042 w 4096"/>
                <a:gd name="T3" fmla="*/ 3452 h 3452"/>
                <a:gd name="T4" fmla="*/ 3054 w 4096"/>
                <a:gd name="T5" fmla="*/ 3452 h 3452"/>
                <a:gd name="T6" fmla="*/ 3209 w 4096"/>
                <a:gd name="T7" fmla="*/ 2054 h 3452"/>
                <a:gd name="T8" fmla="*/ 3526 w 4096"/>
                <a:gd name="T9" fmla="*/ 2054 h 3452"/>
                <a:gd name="T10" fmla="*/ 4096 w 4096"/>
                <a:gd name="T11" fmla="*/ 2054 h 3452"/>
                <a:gd name="T12" fmla="*/ 4096 w 4096"/>
                <a:gd name="T13" fmla="*/ 0 h 3452"/>
                <a:gd name="T14" fmla="*/ 2958 w 4096"/>
                <a:gd name="T15" fmla="*/ 0 h 3452"/>
                <a:gd name="T16" fmla="*/ 2958 w 4096"/>
                <a:gd name="T17" fmla="*/ 165 h 3452"/>
                <a:gd name="T18" fmla="*/ 2958 w 4096"/>
                <a:gd name="T19" fmla="*/ 791 h 3452"/>
                <a:gd name="T20" fmla="*/ 2616 w 4096"/>
                <a:gd name="T21" fmla="*/ 791 h 3452"/>
                <a:gd name="T22" fmla="*/ 2616 w 4096"/>
                <a:gd name="T23" fmla="*/ 0 h 3452"/>
                <a:gd name="T24" fmla="*/ 1480 w 4096"/>
                <a:gd name="T25" fmla="*/ 0 h 3452"/>
                <a:gd name="T26" fmla="*/ 1480 w 4096"/>
                <a:gd name="T27" fmla="*/ 791 h 3452"/>
                <a:gd name="T28" fmla="*/ 1138 w 4096"/>
                <a:gd name="T29" fmla="*/ 791 h 3452"/>
                <a:gd name="T30" fmla="*/ 1138 w 4096"/>
                <a:gd name="T31" fmla="*/ 0 h 3452"/>
                <a:gd name="T32" fmla="*/ 0 w 4096"/>
                <a:gd name="T33" fmla="*/ 0 h 3452"/>
                <a:gd name="T34" fmla="*/ 0 w 4096"/>
                <a:gd name="T35" fmla="*/ 2054 h 3452"/>
                <a:gd name="T36" fmla="*/ 631 w 4096"/>
                <a:gd name="T37" fmla="*/ 2054 h 3452"/>
                <a:gd name="T38" fmla="*/ 887 w 4096"/>
                <a:gd name="T39" fmla="*/ 2054 h 3452"/>
                <a:gd name="T40" fmla="*/ 334 w 4096"/>
                <a:gd name="T41" fmla="*/ 332 h 3452"/>
                <a:gd name="T42" fmla="*/ 804 w 4096"/>
                <a:gd name="T43" fmla="*/ 332 h 3452"/>
                <a:gd name="T44" fmla="*/ 804 w 4096"/>
                <a:gd name="T45" fmla="*/ 1123 h 3452"/>
                <a:gd name="T46" fmla="*/ 1036 w 4096"/>
                <a:gd name="T47" fmla="*/ 1123 h 3452"/>
                <a:gd name="T48" fmla="*/ 1812 w 4096"/>
                <a:gd name="T49" fmla="*/ 1123 h 3452"/>
                <a:gd name="T50" fmla="*/ 1812 w 4096"/>
                <a:gd name="T51" fmla="*/ 332 h 3452"/>
                <a:gd name="T52" fmla="*/ 2284 w 4096"/>
                <a:gd name="T53" fmla="*/ 332 h 3452"/>
                <a:gd name="T54" fmla="*/ 2284 w 4096"/>
                <a:gd name="T55" fmla="*/ 1123 h 3452"/>
                <a:gd name="T56" fmla="*/ 2513 w 4096"/>
                <a:gd name="T57" fmla="*/ 1123 h 3452"/>
                <a:gd name="T58" fmla="*/ 3060 w 4096"/>
                <a:gd name="T59" fmla="*/ 1123 h 3452"/>
                <a:gd name="T60" fmla="*/ 3292 w 4096"/>
                <a:gd name="T61" fmla="*/ 1123 h 3452"/>
                <a:gd name="T62" fmla="*/ 3292 w 4096"/>
                <a:gd name="T63" fmla="*/ 332 h 3452"/>
                <a:gd name="T64" fmla="*/ 3762 w 4096"/>
                <a:gd name="T65" fmla="*/ 332 h 3452"/>
                <a:gd name="T66" fmla="*/ 3762 w 4096"/>
                <a:gd name="T67" fmla="*/ 1720 h 3452"/>
                <a:gd name="T68" fmla="*/ 3526 w 4096"/>
                <a:gd name="T69" fmla="*/ 1720 h 3452"/>
                <a:gd name="T70" fmla="*/ 3125 w 4096"/>
                <a:gd name="T71" fmla="*/ 1720 h 3452"/>
                <a:gd name="T72" fmla="*/ 2910 w 4096"/>
                <a:gd name="T73" fmla="*/ 1720 h 3452"/>
                <a:gd name="T74" fmla="*/ 2754 w 4096"/>
                <a:gd name="T75" fmla="*/ 3120 h 3452"/>
                <a:gd name="T76" fmla="*/ 1342 w 4096"/>
                <a:gd name="T77" fmla="*/ 3120 h 3452"/>
                <a:gd name="T78" fmla="*/ 1184 w 4096"/>
                <a:gd name="T79" fmla="*/ 1720 h 3452"/>
                <a:gd name="T80" fmla="*/ 971 w 4096"/>
                <a:gd name="T81" fmla="*/ 1720 h 3452"/>
                <a:gd name="T82" fmla="*/ 631 w 4096"/>
                <a:gd name="T83" fmla="*/ 1720 h 3452"/>
                <a:gd name="T84" fmla="*/ 334 w 4096"/>
                <a:gd name="T85" fmla="*/ 1720 h 3452"/>
                <a:gd name="T86" fmla="*/ 334 w 4096"/>
                <a:gd name="T87" fmla="*/ 332 h 3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6" h="3452">
                  <a:moveTo>
                    <a:pt x="887" y="2054"/>
                  </a:moveTo>
                  <a:lnTo>
                    <a:pt x="1042" y="3452"/>
                  </a:lnTo>
                  <a:lnTo>
                    <a:pt x="3054" y="3452"/>
                  </a:lnTo>
                  <a:lnTo>
                    <a:pt x="3209" y="2054"/>
                  </a:lnTo>
                  <a:lnTo>
                    <a:pt x="3526" y="2054"/>
                  </a:lnTo>
                  <a:lnTo>
                    <a:pt x="4096" y="2054"/>
                  </a:lnTo>
                  <a:lnTo>
                    <a:pt x="4096" y="0"/>
                  </a:lnTo>
                  <a:lnTo>
                    <a:pt x="2958" y="0"/>
                  </a:lnTo>
                  <a:lnTo>
                    <a:pt x="2958" y="165"/>
                  </a:lnTo>
                  <a:lnTo>
                    <a:pt x="2958" y="791"/>
                  </a:lnTo>
                  <a:lnTo>
                    <a:pt x="2616" y="791"/>
                  </a:lnTo>
                  <a:lnTo>
                    <a:pt x="2616" y="0"/>
                  </a:lnTo>
                  <a:lnTo>
                    <a:pt x="1480" y="0"/>
                  </a:lnTo>
                  <a:lnTo>
                    <a:pt x="1480" y="791"/>
                  </a:lnTo>
                  <a:lnTo>
                    <a:pt x="1138" y="791"/>
                  </a:lnTo>
                  <a:lnTo>
                    <a:pt x="1138" y="0"/>
                  </a:lnTo>
                  <a:lnTo>
                    <a:pt x="0" y="0"/>
                  </a:lnTo>
                  <a:lnTo>
                    <a:pt x="0" y="2054"/>
                  </a:lnTo>
                  <a:lnTo>
                    <a:pt x="631" y="2054"/>
                  </a:lnTo>
                  <a:lnTo>
                    <a:pt x="887" y="2054"/>
                  </a:lnTo>
                  <a:close/>
                  <a:moveTo>
                    <a:pt x="334" y="332"/>
                  </a:moveTo>
                  <a:lnTo>
                    <a:pt x="804" y="332"/>
                  </a:lnTo>
                  <a:lnTo>
                    <a:pt x="804" y="1123"/>
                  </a:lnTo>
                  <a:lnTo>
                    <a:pt x="1036" y="1123"/>
                  </a:lnTo>
                  <a:lnTo>
                    <a:pt x="1812" y="1123"/>
                  </a:lnTo>
                  <a:lnTo>
                    <a:pt x="1812" y="332"/>
                  </a:lnTo>
                  <a:lnTo>
                    <a:pt x="2284" y="332"/>
                  </a:lnTo>
                  <a:lnTo>
                    <a:pt x="2284" y="1123"/>
                  </a:lnTo>
                  <a:lnTo>
                    <a:pt x="2513" y="1123"/>
                  </a:lnTo>
                  <a:lnTo>
                    <a:pt x="3060" y="1123"/>
                  </a:lnTo>
                  <a:lnTo>
                    <a:pt x="3292" y="1123"/>
                  </a:lnTo>
                  <a:lnTo>
                    <a:pt x="3292" y="332"/>
                  </a:lnTo>
                  <a:lnTo>
                    <a:pt x="3762" y="332"/>
                  </a:lnTo>
                  <a:lnTo>
                    <a:pt x="3762" y="1720"/>
                  </a:lnTo>
                  <a:lnTo>
                    <a:pt x="3526" y="1720"/>
                  </a:lnTo>
                  <a:lnTo>
                    <a:pt x="3125" y="1720"/>
                  </a:lnTo>
                  <a:lnTo>
                    <a:pt x="2910" y="1720"/>
                  </a:lnTo>
                  <a:lnTo>
                    <a:pt x="2754" y="3120"/>
                  </a:lnTo>
                  <a:lnTo>
                    <a:pt x="1342" y="3120"/>
                  </a:lnTo>
                  <a:lnTo>
                    <a:pt x="1184" y="1720"/>
                  </a:lnTo>
                  <a:lnTo>
                    <a:pt x="971" y="1720"/>
                  </a:lnTo>
                  <a:lnTo>
                    <a:pt x="631" y="1720"/>
                  </a:lnTo>
                  <a:lnTo>
                    <a:pt x="334" y="1720"/>
                  </a:lnTo>
                  <a:lnTo>
                    <a:pt x="334" y="3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4" name="Freeform 7"/>
            <p:cNvSpPr>
              <a:spLocks/>
            </p:cNvSpPr>
            <p:nvPr userDrawn="1"/>
          </p:nvSpPr>
          <p:spPr bwMode="black">
            <a:xfrm>
              <a:off x="4463854" y="5526827"/>
              <a:ext cx="467796" cy="474721"/>
            </a:xfrm>
            <a:custGeom>
              <a:avLst/>
              <a:gdLst>
                <a:gd name="T0" fmla="*/ 372 w 743"/>
                <a:gd name="T1" fmla="*/ 349 h 754"/>
                <a:gd name="T2" fmla="*/ 368 w 743"/>
                <a:gd name="T3" fmla="*/ 349 h 754"/>
                <a:gd name="T4" fmla="*/ 199 w 743"/>
                <a:gd name="T5" fmla="*/ 0 h 754"/>
                <a:gd name="T6" fmla="*/ 0 w 743"/>
                <a:gd name="T7" fmla="*/ 0 h 754"/>
                <a:gd name="T8" fmla="*/ 276 w 743"/>
                <a:gd name="T9" fmla="*/ 522 h 754"/>
                <a:gd name="T10" fmla="*/ 276 w 743"/>
                <a:gd name="T11" fmla="*/ 754 h 754"/>
                <a:gd name="T12" fmla="*/ 464 w 743"/>
                <a:gd name="T13" fmla="*/ 754 h 754"/>
                <a:gd name="T14" fmla="*/ 464 w 743"/>
                <a:gd name="T15" fmla="*/ 522 h 754"/>
                <a:gd name="T16" fmla="*/ 743 w 743"/>
                <a:gd name="T17" fmla="*/ 0 h 754"/>
                <a:gd name="T18" fmla="*/ 541 w 743"/>
                <a:gd name="T19" fmla="*/ 0 h 754"/>
                <a:gd name="T20" fmla="*/ 372 w 743"/>
                <a:gd name="T21" fmla="*/ 349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54">
                  <a:moveTo>
                    <a:pt x="372" y="349"/>
                  </a:moveTo>
                  <a:lnTo>
                    <a:pt x="368" y="349"/>
                  </a:lnTo>
                  <a:lnTo>
                    <a:pt x="199" y="0"/>
                  </a:lnTo>
                  <a:lnTo>
                    <a:pt x="0" y="0"/>
                  </a:lnTo>
                  <a:lnTo>
                    <a:pt x="276" y="522"/>
                  </a:lnTo>
                  <a:lnTo>
                    <a:pt x="276" y="754"/>
                  </a:lnTo>
                  <a:lnTo>
                    <a:pt x="464" y="754"/>
                  </a:lnTo>
                  <a:lnTo>
                    <a:pt x="464" y="522"/>
                  </a:lnTo>
                  <a:lnTo>
                    <a:pt x="743" y="0"/>
                  </a:lnTo>
                  <a:lnTo>
                    <a:pt x="541" y="0"/>
                  </a:lnTo>
                  <a:lnTo>
                    <a:pt x="372"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5" name="Freeform 8"/>
            <p:cNvSpPr>
              <a:spLocks/>
            </p:cNvSpPr>
            <p:nvPr userDrawn="1"/>
          </p:nvSpPr>
          <p:spPr bwMode="black">
            <a:xfrm>
              <a:off x="4962500" y="5526827"/>
              <a:ext cx="308506" cy="474721"/>
            </a:xfrm>
            <a:custGeom>
              <a:avLst/>
              <a:gdLst>
                <a:gd name="T0" fmla="*/ 179 w 490"/>
                <a:gd name="T1" fmla="*/ 0 h 754"/>
                <a:gd name="T2" fmla="*/ 0 w 490"/>
                <a:gd name="T3" fmla="*/ 0 h 754"/>
                <a:gd name="T4" fmla="*/ 0 w 490"/>
                <a:gd name="T5" fmla="*/ 754 h 754"/>
                <a:gd name="T6" fmla="*/ 490 w 490"/>
                <a:gd name="T7" fmla="*/ 754 h 754"/>
                <a:gd name="T8" fmla="*/ 490 w 490"/>
                <a:gd name="T9" fmla="*/ 595 h 754"/>
                <a:gd name="T10" fmla="*/ 179 w 490"/>
                <a:gd name="T11" fmla="*/ 595 h 754"/>
                <a:gd name="T12" fmla="*/ 179 w 490"/>
                <a:gd name="T13" fmla="*/ 0 h 754"/>
              </a:gdLst>
              <a:ahLst/>
              <a:cxnLst>
                <a:cxn ang="0">
                  <a:pos x="T0" y="T1"/>
                </a:cxn>
                <a:cxn ang="0">
                  <a:pos x="T2" y="T3"/>
                </a:cxn>
                <a:cxn ang="0">
                  <a:pos x="T4" y="T5"/>
                </a:cxn>
                <a:cxn ang="0">
                  <a:pos x="T6" y="T7"/>
                </a:cxn>
                <a:cxn ang="0">
                  <a:pos x="T8" y="T9"/>
                </a:cxn>
                <a:cxn ang="0">
                  <a:pos x="T10" y="T11"/>
                </a:cxn>
                <a:cxn ang="0">
                  <a:pos x="T12" y="T13"/>
                </a:cxn>
              </a:cxnLst>
              <a:rect l="0" t="0" r="r" b="b"/>
              <a:pathLst>
                <a:path w="490" h="754">
                  <a:moveTo>
                    <a:pt x="179" y="0"/>
                  </a:moveTo>
                  <a:lnTo>
                    <a:pt x="0" y="0"/>
                  </a:lnTo>
                  <a:lnTo>
                    <a:pt x="0" y="754"/>
                  </a:lnTo>
                  <a:lnTo>
                    <a:pt x="490" y="754"/>
                  </a:lnTo>
                  <a:lnTo>
                    <a:pt x="490" y="595"/>
                  </a:lnTo>
                  <a:lnTo>
                    <a:pt x="179" y="595"/>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6" name="Rectangle 9"/>
            <p:cNvSpPr>
              <a:spLocks noChangeArrowheads="1"/>
            </p:cNvSpPr>
            <p:nvPr userDrawn="1"/>
          </p:nvSpPr>
          <p:spPr bwMode="black">
            <a:xfrm>
              <a:off x="5326411" y="5526827"/>
              <a:ext cx="111440" cy="4747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7" name="Freeform 10"/>
            <p:cNvSpPr>
              <a:spLocks noEditPoints="1"/>
            </p:cNvSpPr>
            <p:nvPr userDrawn="1"/>
          </p:nvSpPr>
          <p:spPr bwMode="black">
            <a:xfrm>
              <a:off x="5506478" y="5526827"/>
              <a:ext cx="363911" cy="474721"/>
            </a:xfrm>
            <a:custGeom>
              <a:avLst/>
              <a:gdLst>
                <a:gd name="T0" fmla="*/ 139 w 578"/>
                <a:gd name="T1" fmla="*/ 0 h 754"/>
                <a:gd name="T2" fmla="*/ 0 w 578"/>
                <a:gd name="T3" fmla="*/ 138 h 754"/>
                <a:gd name="T4" fmla="*/ 0 w 578"/>
                <a:gd name="T5" fmla="*/ 616 h 754"/>
                <a:gd name="T6" fmla="*/ 139 w 578"/>
                <a:gd name="T7" fmla="*/ 754 h 754"/>
                <a:gd name="T8" fmla="*/ 440 w 578"/>
                <a:gd name="T9" fmla="*/ 754 h 754"/>
                <a:gd name="T10" fmla="*/ 578 w 578"/>
                <a:gd name="T11" fmla="*/ 616 h 754"/>
                <a:gd name="T12" fmla="*/ 578 w 578"/>
                <a:gd name="T13" fmla="*/ 138 h 754"/>
                <a:gd name="T14" fmla="*/ 440 w 578"/>
                <a:gd name="T15" fmla="*/ 0 h 754"/>
                <a:gd name="T16" fmla="*/ 139 w 578"/>
                <a:gd name="T17" fmla="*/ 0 h 754"/>
                <a:gd name="T18" fmla="*/ 400 w 578"/>
                <a:gd name="T19" fmla="*/ 560 h 754"/>
                <a:gd name="T20" fmla="*/ 367 w 578"/>
                <a:gd name="T21" fmla="*/ 595 h 754"/>
                <a:gd name="T22" fmla="*/ 212 w 578"/>
                <a:gd name="T23" fmla="*/ 595 h 754"/>
                <a:gd name="T24" fmla="*/ 179 w 578"/>
                <a:gd name="T25" fmla="*/ 560 h 754"/>
                <a:gd name="T26" fmla="*/ 179 w 578"/>
                <a:gd name="T27" fmla="*/ 194 h 754"/>
                <a:gd name="T28" fmla="*/ 212 w 578"/>
                <a:gd name="T29" fmla="*/ 159 h 754"/>
                <a:gd name="T30" fmla="*/ 367 w 578"/>
                <a:gd name="T31" fmla="*/ 159 h 754"/>
                <a:gd name="T32" fmla="*/ 400 w 578"/>
                <a:gd name="T33" fmla="*/ 194 h 754"/>
                <a:gd name="T34" fmla="*/ 400 w 578"/>
                <a:gd name="T35" fmla="*/ 5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8" h="754">
                  <a:moveTo>
                    <a:pt x="139" y="0"/>
                  </a:moveTo>
                  <a:lnTo>
                    <a:pt x="0" y="138"/>
                  </a:lnTo>
                  <a:lnTo>
                    <a:pt x="0" y="616"/>
                  </a:lnTo>
                  <a:lnTo>
                    <a:pt x="139" y="754"/>
                  </a:lnTo>
                  <a:lnTo>
                    <a:pt x="440" y="754"/>
                  </a:lnTo>
                  <a:lnTo>
                    <a:pt x="578" y="616"/>
                  </a:lnTo>
                  <a:lnTo>
                    <a:pt x="578" y="138"/>
                  </a:lnTo>
                  <a:lnTo>
                    <a:pt x="440" y="0"/>
                  </a:lnTo>
                  <a:lnTo>
                    <a:pt x="139" y="0"/>
                  </a:lnTo>
                  <a:close/>
                  <a:moveTo>
                    <a:pt x="400" y="560"/>
                  </a:moveTo>
                  <a:lnTo>
                    <a:pt x="367" y="595"/>
                  </a:lnTo>
                  <a:lnTo>
                    <a:pt x="212" y="595"/>
                  </a:lnTo>
                  <a:lnTo>
                    <a:pt x="179" y="560"/>
                  </a:lnTo>
                  <a:lnTo>
                    <a:pt x="179" y="194"/>
                  </a:lnTo>
                  <a:lnTo>
                    <a:pt x="212" y="159"/>
                  </a:lnTo>
                  <a:lnTo>
                    <a:pt x="367" y="159"/>
                  </a:lnTo>
                  <a:lnTo>
                    <a:pt x="400" y="194"/>
                  </a:lnTo>
                  <a:lnTo>
                    <a:pt x="400" y="5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8" name="Freeform 11"/>
            <p:cNvSpPr>
              <a:spLocks noEditPoints="1"/>
            </p:cNvSpPr>
            <p:nvPr userDrawn="1"/>
          </p:nvSpPr>
          <p:spPr bwMode="black">
            <a:xfrm>
              <a:off x="5939645" y="5526827"/>
              <a:ext cx="363911" cy="474721"/>
            </a:xfrm>
            <a:custGeom>
              <a:avLst/>
              <a:gdLst>
                <a:gd name="T0" fmla="*/ 0 w 578"/>
                <a:gd name="T1" fmla="*/ 0 h 754"/>
                <a:gd name="T2" fmla="*/ 0 w 578"/>
                <a:gd name="T3" fmla="*/ 754 h 754"/>
                <a:gd name="T4" fmla="*/ 178 w 578"/>
                <a:gd name="T5" fmla="*/ 754 h 754"/>
                <a:gd name="T6" fmla="*/ 178 w 578"/>
                <a:gd name="T7" fmla="*/ 535 h 754"/>
                <a:gd name="T8" fmla="*/ 439 w 578"/>
                <a:gd name="T9" fmla="*/ 535 h 754"/>
                <a:gd name="T10" fmla="*/ 578 w 578"/>
                <a:gd name="T11" fmla="*/ 397 h 754"/>
                <a:gd name="T12" fmla="*/ 578 w 578"/>
                <a:gd name="T13" fmla="*/ 138 h 754"/>
                <a:gd name="T14" fmla="*/ 439 w 578"/>
                <a:gd name="T15" fmla="*/ 0 h 754"/>
                <a:gd name="T16" fmla="*/ 0 w 578"/>
                <a:gd name="T17" fmla="*/ 0 h 754"/>
                <a:gd name="T18" fmla="*/ 399 w 578"/>
                <a:gd name="T19" fmla="*/ 343 h 754"/>
                <a:gd name="T20" fmla="*/ 368 w 578"/>
                <a:gd name="T21" fmla="*/ 376 h 754"/>
                <a:gd name="T22" fmla="*/ 178 w 578"/>
                <a:gd name="T23" fmla="*/ 376 h 754"/>
                <a:gd name="T24" fmla="*/ 178 w 578"/>
                <a:gd name="T25" fmla="*/ 159 h 754"/>
                <a:gd name="T26" fmla="*/ 366 w 578"/>
                <a:gd name="T27" fmla="*/ 159 h 754"/>
                <a:gd name="T28" fmla="*/ 399 w 578"/>
                <a:gd name="T29" fmla="*/ 194 h 754"/>
                <a:gd name="T30" fmla="*/ 399 w 578"/>
                <a:gd name="T31" fmla="*/ 343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8" h="754">
                  <a:moveTo>
                    <a:pt x="0" y="0"/>
                  </a:moveTo>
                  <a:lnTo>
                    <a:pt x="0" y="754"/>
                  </a:lnTo>
                  <a:lnTo>
                    <a:pt x="178" y="754"/>
                  </a:lnTo>
                  <a:lnTo>
                    <a:pt x="178" y="535"/>
                  </a:lnTo>
                  <a:lnTo>
                    <a:pt x="439" y="535"/>
                  </a:lnTo>
                  <a:lnTo>
                    <a:pt x="578" y="397"/>
                  </a:lnTo>
                  <a:lnTo>
                    <a:pt x="578" y="138"/>
                  </a:lnTo>
                  <a:lnTo>
                    <a:pt x="439" y="0"/>
                  </a:lnTo>
                  <a:lnTo>
                    <a:pt x="0" y="0"/>
                  </a:lnTo>
                  <a:close/>
                  <a:moveTo>
                    <a:pt x="399" y="343"/>
                  </a:moveTo>
                  <a:lnTo>
                    <a:pt x="368" y="376"/>
                  </a:lnTo>
                  <a:lnTo>
                    <a:pt x="178" y="376"/>
                  </a:lnTo>
                  <a:lnTo>
                    <a:pt x="178" y="159"/>
                  </a:lnTo>
                  <a:lnTo>
                    <a:pt x="366" y="159"/>
                  </a:lnTo>
                  <a:lnTo>
                    <a:pt x="399" y="194"/>
                  </a:lnTo>
                  <a:lnTo>
                    <a:pt x="399" y="3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39" name="Rectangle 12"/>
            <p:cNvSpPr>
              <a:spLocks noChangeArrowheads="1"/>
            </p:cNvSpPr>
            <p:nvPr userDrawn="1"/>
          </p:nvSpPr>
          <p:spPr bwMode="black">
            <a:xfrm>
              <a:off x="6365887" y="5526827"/>
              <a:ext cx="111440" cy="4747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0" name="Freeform 13"/>
            <p:cNvSpPr>
              <a:spLocks/>
            </p:cNvSpPr>
            <p:nvPr userDrawn="1"/>
          </p:nvSpPr>
          <p:spPr bwMode="black">
            <a:xfrm>
              <a:off x="6536510" y="5526827"/>
              <a:ext cx="358874" cy="474721"/>
            </a:xfrm>
            <a:custGeom>
              <a:avLst/>
              <a:gdLst>
                <a:gd name="T0" fmla="*/ 192 w 570"/>
                <a:gd name="T1" fmla="*/ 265 h 754"/>
                <a:gd name="T2" fmla="*/ 192 w 570"/>
                <a:gd name="T3" fmla="*/ 194 h 754"/>
                <a:gd name="T4" fmla="*/ 227 w 570"/>
                <a:gd name="T5" fmla="*/ 159 h 754"/>
                <a:gd name="T6" fmla="*/ 555 w 570"/>
                <a:gd name="T7" fmla="*/ 159 h 754"/>
                <a:gd name="T8" fmla="*/ 555 w 570"/>
                <a:gd name="T9" fmla="*/ 0 h 754"/>
                <a:gd name="T10" fmla="*/ 154 w 570"/>
                <a:gd name="T11" fmla="*/ 0 h 754"/>
                <a:gd name="T12" fmla="*/ 15 w 570"/>
                <a:gd name="T13" fmla="*/ 138 h 754"/>
                <a:gd name="T14" fmla="*/ 15 w 570"/>
                <a:gd name="T15" fmla="*/ 315 h 754"/>
                <a:gd name="T16" fmla="*/ 94 w 570"/>
                <a:gd name="T17" fmla="*/ 409 h 754"/>
                <a:gd name="T18" fmla="*/ 392 w 570"/>
                <a:gd name="T19" fmla="*/ 489 h 754"/>
                <a:gd name="T20" fmla="*/ 392 w 570"/>
                <a:gd name="T21" fmla="*/ 560 h 754"/>
                <a:gd name="T22" fmla="*/ 359 w 570"/>
                <a:gd name="T23" fmla="*/ 595 h 754"/>
                <a:gd name="T24" fmla="*/ 0 w 570"/>
                <a:gd name="T25" fmla="*/ 595 h 754"/>
                <a:gd name="T26" fmla="*/ 0 w 570"/>
                <a:gd name="T27" fmla="*/ 754 h 754"/>
                <a:gd name="T28" fmla="*/ 432 w 570"/>
                <a:gd name="T29" fmla="*/ 754 h 754"/>
                <a:gd name="T30" fmla="*/ 570 w 570"/>
                <a:gd name="T31" fmla="*/ 616 h 754"/>
                <a:gd name="T32" fmla="*/ 570 w 570"/>
                <a:gd name="T33" fmla="*/ 439 h 754"/>
                <a:gd name="T34" fmla="*/ 492 w 570"/>
                <a:gd name="T35" fmla="*/ 345 h 754"/>
                <a:gd name="T36" fmla="*/ 192 w 570"/>
                <a:gd name="T37" fmla="*/ 26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0" h="754">
                  <a:moveTo>
                    <a:pt x="192" y="265"/>
                  </a:moveTo>
                  <a:lnTo>
                    <a:pt x="192" y="194"/>
                  </a:lnTo>
                  <a:lnTo>
                    <a:pt x="227" y="159"/>
                  </a:lnTo>
                  <a:lnTo>
                    <a:pt x="555" y="159"/>
                  </a:lnTo>
                  <a:lnTo>
                    <a:pt x="555" y="0"/>
                  </a:lnTo>
                  <a:lnTo>
                    <a:pt x="154" y="0"/>
                  </a:lnTo>
                  <a:lnTo>
                    <a:pt x="15" y="138"/>
                  </a:lnTo>
                  <a:lnTo>
                    <a:pt x="15" y="315"/>
                  </a:lnTo>
                  <a:lnTo>
                    <a:pt x="94" y="409"/>
                  </a:lnTo>
                  <a:lnTo>
                    <a:pt x="392" y="489"/>
                  </a:lnTo>
                  <a:lnTo>
                    <a:pt x="392" y="560"/>
                  </a:lnTo>
                  <a:lnTo>
                    <a:pt x="359" y="595"/>
                  </a:lnTo>
                  <a:lnTo>
                    <a:pt x="0" y="595"/>
                  </a:lnTo>
                  <a:lnTo>
                    <a:pt x="0" y="754"/>
                  </a:lnTo>
                  <a:lnTo>
                    <a:pt x="432" y="754"/>
                  </a:lnTo>
                  <a:lnTo>
                    <a:pt x="570" y="616"/>
                  </a:lnTo>
                  <a:lnTo>
                    <a:pt x="570" y="439"/>
                  </a:lnTo>
                  <a:lnTo>
                    <a:pt x="492" y="345"/>
                  </a:lnTo>
                  <a:lnTo>
                    <a:pt x="192" y="2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1" name="Freeform 14"/>
            <p:cNvSpPr>
              <a:spLocks/>
            </p:cNvSpPr>
            <p:nvPr userDrawn="1"/>
          </p:nvSpPr>
          <p:spPr bwMode="black">
            <a:xfrm>
              <a:off x="6925605" y="5526827"/>
              <a:ext cx="378392" cy="474721"/>
            </a:xfrm>
            <a:custGeom>
              <a:avLst/>
              <a:gdLst>
                <a:gd name="T0" fmla="*/ 0 w 601"/>
                <a:gd name="T1" fmla="*/ 159 h 754"/>
                <a:gd name="T2" fmla="*/ 211 w 601"/>
                <a:gd name="T3" fmla="*/ 159 h 754"/>
                <a:gd name="T4" fmla="*/ 211 w 601"/>
                <a:gd name="T5" fmla="*/ 754 h 754"/>
                <a:gd name="T6" fmla="*/ 390 w 601"/>
                <a:gd name="T7" fmla="*/ 754 h 754"/>
                <a:gd name="T8" fmla="*/ 390 w 601"/>
                <a:gd name="T9" fmla="*/ 159 h 754"/>
                <a:gd name="T10" fmla="*/ 601 w 601"/>
                <a:gd name="T11" fmla="*/ 159 h 754"/>
                <a:gd name="T12" fmla="*/ 601 w 601"/>
                <a:gd name="T13" fmla="*/ 0 h 754"/>
                <a:gd name="T14" fmla="*/ 0 w 601"/>
                <a:gd name="T15" fmla="*/ 0 h 754"/>
                <a:gd name="T16" fmla="*/ 0 w 601"/>
                <a:gd name="T17" fmla="*/ 159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1" h="754">
                  <a:moveTo>
                    <a:pt x="0" y="159"/>
                  </a:moveTo>
                  <a:lnTo>
                    <a:pt x="211" y="159"/>
                  </a:lnTo>
                  <a:lnTo>
                    <a:pt x="211" y="754"/>
                  </a:lnTo>
                  <a:lnTo>
                    <a:pt x="390" y="754"/>
                  </a:lnTo>
                  <a:lnTo>
                    <a:pt x="390" y="159"/>
                  </a:lnTo>
                  <a:lnTo>
                    <a:pt x="601" y="159"/>
                  </a:lnTo>
                  <a:lnTo>
                    <a:pt x="601" y="0"/>
                  </a:lnTo>
                  <a:lnTo>
                    <a:pt x="0" y="0"/>
                  </a:lnTo>
                  <a:lnTo>
                    <a:pt x="0"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2" name="Freeform 15"/>
            <p:cNvSpPr>
              <a:spLocks noEditPoints="1"/>
            </p:cNvSpPr>
            <p:nvPr userDrawn="1"/>
          </p:nvSpPr>
          <p:spPr bwMode="black">
            <a:xfrm>
              <a:off x="7344921" y="5526827"/>
              <a:ext cx="362652" cy="474721"/>
            </a:xfrm>
            <a:custGeom>
              <a:avLst/>
              <a:gdLst>
                <a:gd name="T0" fmla="*/ 440 w 576"/>
                <a:gd name="T1" fmla="*/ 0 h 754"/>
                <a:gd name="T2" fmla="*/ 139 w 576"/>
                <a:gd name="T3" fmla="*/ 0 h 754"/>
                <a:gd name="T4" fmla="*/ 0 w 576"/>
                <a:gd name="T5" fmla="*/ 138 h 754"/>
                <a:gd name="T6" fmla="*/ 0 w 576"/>
                <a:gd name="T7" fmla="*/ 616 h 754"/>
                <a:gd name="T8" fmla="*/ 139 w 576"/>
                <a:gd name="T9" fmla="*/ 754 h 754"/>
                <a:gd name="T10" fmla="*/ 440 w 576"/>
                <a:gd name="T11" fmla="*/ 754 h 754"/>
                <a:gd name="T12" fmla="*/ 576 w 576"/>
                <a:gd name="T13" fmla="*/ 616 h 754"/>
                <a:gd name="T14" fmla="*/ 576 w 576"/>
                <a:gd name="T15" fmla="*/ 138 h 754"/>
                <a:gd name="T16" fmla="*/ 440 w 576"/>
                <a:gd name="T17" fmla="*/ 0 h 754"/>
                <a:gd name="T18" fmla="*/ 400 w 576"/>
                <a:gd name="T19" fmla="*/ 560 h 754"/>
                <a:gd name="T20" fmla="*/ 367 w 576"/>
                <a:gd name="T21" fmla="*/ 595 h 754"/>
                <a:gd name="T22" fmla="*/ 210 w 576"/>
                <a:gd name="T23" fmla="*/ 595 h 754"/>
                <a:gd name="T24" fmla="*/ 177 w 576"/>
                <a:gd name="T25" fmla="*/ 560 h 754"/>
                <a:gd name="T26" fmla="*/ 177 w 576"/>
                <a:gd name="T27" fmla="*/ 194 h 754"/>
                <a:gd name="T28" fmla="*/ 212 w 576"/>
                <a:gd name="T29" fmla="*/ 159 h 754"/>
                <a:gd name="T30" fmla="*/ 367 w 576"/>
                <a:gd name="T31" fmla="*/ 159 h 754"/>
                <a:gd name="T32" fmla="*/ 400 w 576"/>
                <a:gd name="T33" fmla="*/ 194 h 754"/>
                <a:gd name="T34" fmla="*/ 400 w 576"/>
                <a:gd name="T35" fmla="*/ 56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6" h="754">
                  <a:moveTo>
                    <a:pt x="440" y="0"/>
                  </a:moveTo>
                  <a:lnTo>
                    <a:pt x="139" y="0"/>
                  </a:lnTo>
                  <a:lnTo>
                    <a:pt x="0" y="138"/>
                  </a:lnTo>
                  <a:lnTo>
                    <a:pt x="0" y="616"/>
                  </a:lnTo>
                  <a:lnTo>
                    <a:pt x="139" y="754"/>
                  </a:lnTo>
                  <a:lnTo>
                    <a:pt x="440" y="754"/>
                  </a:lnTo>
                  <a:lnTo>
                    <a:pt x="576" y="616"/>
                  </a:lnTo>
                  <a:lnTo>
                    <a:pt x="576" y="138"/>
                  </a:lnTo>
                  <a:lnTo>
                    <a:pt x="440" y="0"/>
                  </a:lnTo>
                  <a:close/>
                  <a:moveTo>
                    <a:pt x="400" y="560"/>
                  </a:moveTo>
                  <a:lnTo>
                    <a:pt x="367" y="595"/>
                  </a:lnTo>
                  <a:lnTo>
                    <a:pt x="210" y="595"/>
                  </a:lnTo>
                  <a:lnTo>
                    <a:pt x="177" y="560"/>
                  </a:lnTo>
                  <a:lnTo>
                    <a:pt x="177" y="194"/>
                  </a:lnTo>
                  <a:lnTo>
                    <a:pt x="212" y="159"/>
                  </a:lnTo>
                  <a:lnTo>
                    <a:pt x="367" y="159"/>
                  </a:lnTo>
                  <a:lnTo>
                    <a:pt x="400" y="194"/>
                  </a:lnTo>
                  <a:lnTo>
                    <a:pt x="400" y="5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3" name="Freeform 16"/>
            <p:cNvSpPr>
              <a:spLocks/>
            </p:cNvSpPr>
            <p:nvPr userDrawn="1"/>
          </p:nvSpPr>
          <p:spPr bwMode="black">
            <a:xfrm>
              <a:off x="6700836" y="4919889"/>
              <a:ext cx="404835" cy="474721"/>
            </a:xfrm>
            <a:custGeom>
              <a:avLst/>
              <a:gdLst>
                <a:gd name="T0" fmla="*/ 643 w 643"/>
                <a:gd name="T1" fmla="*/ 754 h 754"/>
                <a:gd name="T2" fmla="*/ 643 w 643"/>
                <a:gd name="T3" fmla="*/ 0 h 754"/>
                <a:gd name="T4" fmla="*/ 465 w 643"/>
                <a:gd name="T5" fmla="*/ 0 h 754"/>
                <a:gd name="T6" fmla="*/ 476 w 643"/>
                <a:gd name="T7" fmla="*/ 476 h 754"/>
                <a:gd name="T8" fmla="*/ 192 w 643"/>
                <a:gd name="T9" fmla="*/ 0 h 754"/>
                <a:gd name="T10" fmla="*/ 0 w 643"/>
                <a:gd name="T11" fmla="*/ 0 h 754"/>
                <a:gd name="T12" fmla="*/ 0 w 643"/>
                <a:gd name="T13" fmla="*/ 754 h 754"/>
                <a:gd name="T14" fmla="*/ 177 w 643"/>
                <a:gd name="T15" fmla="*/ 754 h 754"/>
                <a:gd name="T16" fmla="*/ 165 w 643"/>
                <a:gd name="T17" fmla="*/ 278 h 754"/>
                <a:gd name="T18" fmla="*/ 449 w 643"/>
                <a:gd name="T19" fmla="*/ 754 h 754"/>
                <a:gd name="T20" fmla="*/ 643 w 643"/>
                <a:gd name="T21" fmla="*/ 754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3" h="754">
                  <a:moveTo>
                    <a:pt x="643" y="754"/>
                  </a:moveTo>
                  <a:lnTo>
                    <a:pt x="643" y="0"/>
                  </a:lnTo>
                  <a:lnTo>
                    <a:pt x="465" y="0"/>
                  </a:lnTo>
                  <a:lnTo>
                    <a:pt x="476" y="476"/>
                  </a:lnTo>
                  <a:lnTo>
                    <a:pt x="192" y="0"/>
                  </a:lnTo>
                  <a:lnTo>
                    <a:pt x="0" y="0"/>
                  </a:lnTo>
                  <a:lnTo>
                    <a:pt x="0" y="754"/>
                  </a:lnTo>
                  <a:lnTo>
                    <a:pt x="177" y="754"/>
                  </a:lnTo>
                  <a:lnTo>
                    <a:pt x="165" y="278"/>
                  </a:lnTo>
                  <a:lnTo>
                    <a:pt x="449" y="754"/>
                  </a:lnTo>
                  <a:lnTo>
                    <a:pt x="643" y="7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4" name="Freeform 17"/>
            <p:cNvSpPr>
              <a:spLocks noEditPoints="1"/>
            </p:cNvSpPr>
            <p:nvPr userDrawn="1"/>
          </p:nvSpPr>
          <p:spPr bwMode="black">
            <a:xfrm>
              <a:off x="5065755" y="4919889"/>
              <a:ext cx="363911" cy="475981"/>
            </a:xfrm>
            <a:custGeom>
              <a:avLst/>
              <a:gdLst>
                <a:gd name="T0" fmla="*/ 439 w 578"/>
                <a:gd name="T1" fmla="*/ 756 h 756"/>
                <a:gd name="T2" fmla="*/ 578 w 578"/>
                <a:gd name="T3" fmla="*/ 618 h 756"/>
                <a:gd name="T4" fmla="*/ 578 w 578"/>
                <a:gd name="T5" fmla="*/ 138 h 756"/>
                <a:gd name="T6" fmla="*/ 439 w 578"/>
                <a:gd name="T7" fmla="*/ 0 h 756"/>
                <a:gd name="T8" fmla="*/ 138 w 578"/>
                <a:gd name="T9" fmla="*/ 0 h 756"/>
                <a:gd name="T10" fmla="*/ 0 w 578"/>
                <a:gd name="T11" fmla="*/ 138 h 756"/>
                <a:gd name="T12" fmla="*/ 0 w 578"/>
                <a:gd name="T13" fmla="*/ 618 h 756"/>
                <a:gd name="T14" fmla="*/ 138 w 578"/>
                <a:gd name="T15" fmla="*/ 756 h 756"/>
                <a:gd name="T16" fmla="*/ 439 w 578"/>
                <a:gd name="T17" fmla="*/ 756 h 756"/>
                <a:gd name="T18" fmla="*/ 178 w 578"/>
                <a:gd name="T19" fmla="*/ 194 h 756"/>
                <a:gd name="T20" fmla="*/ 211 w 578"/>
                <a:gd name="T21" fmla="*/ 161 h 756"/>
                <a:gd name="T22" fmla="*/ 366 w 578"/>
                <a:gd name="T23" fmla="*/ 161 h 756"/>
                <a:gd name="T24" fmla="*/ 399 w 578"/>
                <a:gd name="T25" fmla="*/ 194 h 756"/>
                <a:gd name="T26" fmla="*/ 399 w 578"/>
                <a:gd name="T27" fmla="*/ 562 h 756"/>
                <a:gd name="T28" fmla="*/ 366 w 578"/>
                <a:gd name="T29" fmla="*/ 595 h 756"/>
                <a:gd name="T30" fmla="*/ 209 w 578"/>
                <a:gd name="T31" fmla="*/ 595 h 756"/>
                <a:gd name="T32" fmla="*/ 178 w 578"/>
                <a:gd name="T33" fmla="*/ 562 h 756"/>
                <a:gd name="T34" fmla="*/ 178 w 578"/>
                <a:gd name="T35" fmla="*/ 194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8" h="756">
                  <a:moveTo>
                    <a:pt x="439" y="756"/>
                  </a:moveTo>
                  <a:lnTo>
                    <a:pt x="578" y="618"/>
                  </a:lnTo>
                  <a:lnTo>
                    <a:pt x="578" y="138"/>
                  </a:lnTo>
                  <a:lnTo>
                    <a:pt x="439" y="0"/>
                  </a:lnTo>
                  <a:lnTo>
                    <a:pt x="138" y="0"/>
                  </a:lnTo>
                  <a:lnTo>
                    <a:pt x="0" y="138"/>
                  </a:lnTo>
                  <a:lnTo>
                    <a:pt x="0" y="618"/>
                  </a:lnTo>
                  <a:lnTo>
                    <a:pt x="138" y="756"/>
                  </a:lnTo>
                  <a:lnTo>
                    <a:pt x="439" y="756"/>
                  </a:lnTo>
                  <a:close/>
                  <a:moveTo>
                    <a:pt x="178" y="194"/>
                  </a:moveTo>
                  <a:lnTo>
                    <a:pt x="211" y="161"/>
                  </a:lnTo>
                  <a:lnTo>
                    <a:pt x="366" y="161"/>
                  </a:lnTo>
                  <a:lnTo>
                    <a:pt x="399" y="194"/>
                  </a:lnTo>
                  <a:lnTo>
                    <a:pt x="399" y="562"/>
                  </a:lnTo>
                  <a:lnTo>
                    <a:pt x="366" y="595"/>
                  </a:lnTo>
                  <a:lnTo>
                    <a:pt x="209" y="595"/>
                  </a:lnTo>
                  <a:lnTo>
                    <a:pt x="178" y="562"/>
                  </a:lnTo>
                  <a:lnTo>
                    <a:pt x="178"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5" name="Freeform 18"/>
            <p:cNvSpPr>
              <a:spLocks/>
            </p:cNvSpPr>
            <p:nvPr userDrawn="1"/>
          </p:nvSpPr>
          <p:spPr bwMode="black">
            <a:xfrm>
              <a:off x="5918868" y="4919889"/>
              <a:ext cx="308506" cy="475981"/>
            </a:xfrm>
            <a:custGeom>
              <a:avLst/>
              <a:gdLst>
                <a:gd name="T0" fmla="*/ 490 w 490"/>
                <a:gd name="T1" fmla="*/ 595 h 756"/>
                <a:gd name="T2" fmla="*/ 179 w 490"/>
                <a:gd name="T3" fmla="*/ 595 h 756"/>
                <a:gd name="T4" fmla="*/ 179 w 490"/>
                <a:gd name="T5" fmla="*/ 0 h 756"/>
                <a:gd name="T6" fmla="*/ 0 w 490"/>
                <a:gd name="T7" fmla="*/ 0 h 756"/>
                <a:gd name="T8" fmla="*/ 0 w 490"/>
                <a:gd name="T9" fmla="*/ 756 h 756"/>
                <a:gd name="T10" fmla="*/ 490 w 490"/>
                <a:gd name="T11" fmla="*/ 756 h 756"/>
                <a:gd name="T12" fmla="*/ 490 w 490"/>
                <a:gd name="T13" fmla="*/ 595 h 756"/>
              </a:gdLst>
              <a:ahLst/>
              <a:cxnLst>
                <a:cxn ang="0">
                  <a:pos x="T0" y="T1"/>
                </a:cxn>
                <a:cxn ang="0">
                  <a:pos x="T2" y="T3"/>
                </a:cxn>
                <a:cxn ang="0">
                  <a:pos x="T4" y="T5"/>
                </a:cxn>
                <a:cxn ang="0">
                  <a:pos x="T6" y="T7"/>
                </a:cxn>
                <a:cxn ang="0">
                  <a:pos x="T8" y="T9"/>
                </a:cxn>
                <a:cxn ang="0">
                  <a:pos x="T10" y="T11"/>
                </a:cxn>
                <a:cxn ang="0">
                  <a:pos x="T12" y="T13"/>
                </a:cxn>
              </a:cxnLst>
              <a:rect l="0" t="0" r="r" b="b"/>
              <a:pathLst>
                <a:path w="490" h="756">
                  <a:moveTo>
                    <a:pt x="490" y="595"/>
                  </a:moveTo>
                  <a:lnTo>
                    <a:pt x="179" y="595"/>
                  </a:lnTo>
                  <a:lnTo>
                    <a:pt x="179" y="0"/>
                  </a:lnTo>
                  <a:lnTo>
                    <a:pt x="0" y="0"/>
                  </a:lnTo>
                  <a:lnTo>
                    <a:pt x="0" y="756"/>
                  </a:lnTo>
                  <a:lnTo>
                    <a:pt x="490" y="756"/>
                  </a:lnTo>
                  <a:lnTo>
                    <a:pt x="490" y="5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6" name="Freeform 19"/>
            <p:cNvSpPr>
              <a:spLocks/>
            </p:cNvSpPr>
            <p:nvPr userDrawn="1"/>
          </p:nvSpPr>
          <p:spPr bwMode="black">
            <a:xfrm>
              <a:off x="5487590" y="4919889"/>
              <a:ext cx="363911" cy="475981"/>
            </a:xfrm>
            <a:custGeom>
              <a:avLst/>
              <a:gdLst>
                <a:gd name="T0" fmla="*/ 439 w 578"/>
                <a:gd name="T1" fmla="*/ 756 h 756"/>
                <a:gd name="T2" fmla="*/ 578 w 578"/>
                <a:gd name="T3" fmla="*/ 618 h 756"/>
                <a:gd name="T4" fmla="*/ 578 w 578"/>
                <a:gd name="T5" fmla="*/ 0 h 756"/>
                <a:gd name="T6" fmla="*/ 399 w 578"/>
                <a:gd name="T7" fmla="*/ 0 h 756"/>
                <a:gd name="T8" fmla="*/ 399 w 578"/>
                <a:gd name="T9" fmla="*/ 557 h 756"/>
                <a:gd name="T10" fmla="*/ 366 w 578"/>
                <a:gd name="T11" fmla="*/ 589 h 756"/>
                <a:gd name="T12" fmla="*/ 211 w 578"/>
                <a:gd name="T13" fmla="*/ 589 h 756"/>
                <a:gd name="T14" fmla="*/ 176 w 578"/>
                <a:gd name="T15" fmla="*/ 557 h 756"/>
                <a:gd name="T16" fmla="*/ 176 w 578"/>
                <a:gd name="T17" fmla="*/ 0 h 756"/>
                <a:gd name="T18" fmla="*/ 0 w 578"/>
                <a:gd name="T19" fmla="*/ 0 h 756"/>
                <a:gd name="T20" fmla="*/ 0 w 578"/>
                <a:gd name="T21" fmla="*/ 618 h 756"/>
                <a:gd name="T22" fmla="*/ 136 w 578"/>
                <a:gd name="T23" fmla="*/ 756 h 756"/>
                <a:gd name="T24" fmla="*/ 439 w 578"/>
                <a:gd name="T25"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756">
                  <a:moveTo>
                    <a:pt x="439" y="756"/>
                  </a:moveTo>
                  <a:lnTo>
                    <a:pt x="578" y="618"/>
                  </a:lnTo>
                  <a:lnTo>
                    <a:pt x="578" y="0"/>
                  </a:lnTo>
                  <a:lnTo>
                    <a:pt x="399" y="0"/>
                  </a:lnTo>
                  <a:lnTo>
                    <a:pt x="399" y="557"/>
                  </a:lnTo>
                  <a:lnTo>
                    <a:pt x="366" y="589"/>
                  </a:lnTo>
                  <a:lnTo>
                    <a:pt x="211" y="589"/>
                  </a:lnTo>
                  <a:lnTo>
                    <a:pt x="176" y="557"/>
                  </a:lnTo>
                  <a:lnTo>
                    <a:pt x="176" y="0"/>
                  </a:lnTo>
                  <a:lnTo>
                    <a:pt x="0" y="0"/>
                  </a:lnTo>
                  <a:lnTo>
                    <a:pt x="0" y="618"/>
                  </a:lnTo>
                  <a:lnTo>
                    <a:pt x="136" y="756"/>
                  </a:lnTo>
                  <a:lnTo>
                    <a:pt x="439" y="7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sp>
          <p:nvSpPr>
            <p:cNvPr id="47" name="Freeform 20"/>
            <p:cNvSpPr>
              <a:spLocks/>
            </p:cNvSpPr>
            <p:nvPr userDrawn="1"/>
          </p:nvSpPr>
          <p:spPr bwMode="black">
            <a:xfrm>
              <a:off x="6267039" y="4919889"/>
              <a:ext cx="363911" cy="475981"/>
            </a:xfrm>
            <a:custGeom>
              <a:avLst/>
              <a:gdLst>
                <a:gd name="T0" fmla="*/ 578 w 578"/>
                <a:gd name="T1" fmla="*/ 618 h 756"/>
                <a:gd name="T2" fmla="*/ 578 w 578"/>
                <a:gd name="T3" fmla="*/ 0 h 756"/>
                <a:gd name="T4" fmla="*/ 399 w 578"/>
                <a:gd name="T5" fmla="*/ 0 h 756"/>
                <a:gd name="T6" fmla="*/ 399 w 578"/>
                <a:gd name="T7" fmla="*/ 557 h 756"/>
                <a:gd name="T8" fmla="*/ 367 w 578"/>
                <a:gd name="T9" fmla="*/ 589 h 756"/>
                <a:gd name="T10" fmla="*/ 211 w 578"/>
                <a:gd name="T11" fmla="*/ 589 h 756"/>
                <a:gd name="T12" fmla="*/ 179 w 578"/>
                <a:gd name="T13" fmla="*/ 557 h 756"/>
                <a:gd name="T14" fmla="*/ 179 w 578"/>
                <a:gd name="T15" fmla="*/ 0 h 756"/>
                <a:gd name="T16" fmla="*/ 0 w 578"/>
                <a:gd name="T17" fmla="*/ 0 h 756"/>
                <a:gd name="T18" fmla="*/ 0 w 578"/>
                <a:gd name="T19" fmla="*/ 618 h 756"/>
                <a:gd name="T20" fmla="*/ 138 w 578"/>
                <a:gd name="T21" fmla="*/ 756 h 756"/>
                <a:gd name="T22" fmla="*/ 440 w 578"/>
                <a:gd name="T23" fmla="*/ 756 h 756"/>
                <a:gd name="T24" fmla="*/ 578 w 578"/>
                <a:gd name="T25" fmla="*/ 618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756">
                  <a:moveTo>
                    <a:pt x="578" y="618"/>
                  </a:moveTo>
                  <a:lnTo>
                    <a:pt x="578" y="0"/>
                  </a:lnTo>
                  <a:lnTo>
                    <a:pt x="399" y="0"/>
                  </a:lnTo>
                  <a:lnTo>
                    <a:pt x="399" y="557"/>
                  </a:lnTo>
                  <a:lnTo>
                    <a:pt x="367" y="589"/>
                  </a:lnTo>
                  <a:lnTo>
                    <a:pt x="211" y="589"/>
                  </a:lnTo>
                  <a:lnTo>
                    <a:pt x="179" y="557"/>
                  </a:lnTo>
                  <a:lnTo>
                    <a:pt x="179" y="0"/>
                  </a:lnTo>
                  <a:lnTo>
                    <a:pt x="0" y="0"/>
                  </a:lnTo>
                  <a:lnTo>
                    <a:pt x="0" y="618"/>
                  </a:lnTo>
                  <a:lnTo>
                    <a:pt x="138" y="756"/>
                  </a:lnTo>
                  <a:lnTo>
                    <a:pt x="440" y="756"/>
                  </a:lnTo>
                  <a:lnTo>
                    <a:pt x="578" y="6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2700"/>
            </a:p>
          </p:txBody>
        </p:sp>
      </p:grpSp>
    </p:spTree>
    <p:extLst>
      <p:ext uri="{BB962C8B-B14F-4D97-AF65-F5344CB8AC3E}">
        <p14:creationId xmlns:p14="http://schemas.microsoft.com/office/powerpoint/2010/main" val="121710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951B-DA0F-468F-BEEA-D01BFA0CF554}"/>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C3D17226-1C03-4C3B-9B61-E141E289CA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D0A7C32E-8624-4D7C-98BB-71E058AD7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57BB78EF-33FA-4895-AC52-8358E64DE63A}"/>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6" name="Footer Placeholder 5">
            <a:extLst>
              <a:ext uri="{FF2B5EF4-FFF2-40B4-BE49-F238E27FC236}">
                <a16:creationId xmlns:a16="http://schemas.microsoft.com/office/drawing/2014/main" id="{BB6CCA49-94B2-41D3-BF6A-B9E585505F1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16841501-5F69-4667-9609-107EDE7ACECE}"/>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474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F099-4B10-4872-94C5-B9841C5ACF40}"/>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422F906-86FB-4CA9-9B43-127756F3C2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BE772B-A061-409E-9ED6-196A75E5BD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A9C6AD8-C925-49D4-8249-D7412F0A3C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E9100-AF52-415B-8EA2-752991806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C8DF491B-A2F3-40F9-BE28-B3C34A42AAE0}"/>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8" name="Footer Placeholder 7">
            <a:extLst>
              <a:ext uri="{FF2B5EF4-FFF2-40B4-BE49-F238E27FC236}">
                <a16:creationId xmlns:a16="http://schemas.microsoft.com/office/drawing/2014/main" id="{6C8A38CC-EC3A-4ADE-9F93-93E2F3E2AE62}"/>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AE1640C4-260B-464F-8620-EB42205DC307}"/>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335160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9C22C-A03A-413D-B254-7E7982BABFFF}"/>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DFFD571E-55E0-4C3F-8FCC-E8C3792429D3}"/>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4" name="Footer Placeholder 3">
            <a:extLst>
              <a:ext uri="{FF2B5EF4-FFF2-40B4-BE49-F238E27FC236}">
                <a16:creationId xmlns:a16="http://schemas.microsoft.com/office/drawing/2014/main" id="{0431687F-DAB3-4B9E-B633-263FF9A68C25}"/>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A31AB403-8951-4094-8CFD-6A213C016440}"/>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2905622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09437-1F73-4384-8073-1D31B9F944B3}"/>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3" name="Footer Placeholder 2">
            <a:extLst>
              <a:ext uri="{FF2B5EF4-FFF2-40B4-BE49-F238E27FC236}">
                <a16:creationId xmlns:a16="http://schemas.microsoft.com/office/drawing/2014/main" id="{C68DC1E2-8A58-4D4C-BE39-E42624E98AB7}"/>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53C6C8C1-E2C4-484C-9687-E9EE158C00EF}"/>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2208696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604B-E41C-442B-8F6D-ADE9E4620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B1103133-A0D0-4D46-BFD6-842C89871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6226F2C9-689A-4AF2-8B5E-8CB56C984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73FBA-94E0-478D-97CF-E5E775E52015}"/>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6" name="Footer Placeholder 5">
            <a:extLst>
              <a:ext uri="{FF2B5EF4-FFF2-40B4-BE49-F238E27FC236}">
                <a16:creationId xmlns:a16="http://schemas.microsoft.com/office/drawing/2014/main" id="{B9698B8A-7BB0-4F62-A840-5FC3AAE3FD4F}"/>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9CC7BF6-4F3D-4098-8544-8110865F0ABA}"/>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96591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127C-E88B-4F50-A462-939666FB8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8AA94A6D-FFF2-4AEC-BBEB-89D1A2E7F3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DC3589B9-0749-4B1F-A6ED-E06B421C7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9BC7E3-2848-4914-9746-621EBDD79CAD}"/>
              </a:ext>
            </a:extLst>
          </p:cNvPr>
          <p:cNvSpPr>
            <a:spLocks noGrp="1"/>
          </p:cNvSpPr>
          <p:nvPr>
            <p:ph type="dt" sz="half" idx="10"/>
          </p:nvPr>
        </p:nvSpPr>
        <p:spPr/>
        <p:txBody>
          <a:bodyPr/>
          <a:lstStyle/>
          <a:p>
            <a:fld id="{FB04A66F-095A-43DB-9037-C5D5C8B870E9}" type="datetimeFigureOut">
              <a:rPr lang="fi-FI" smtClean="0"/>
              <a:t>1.12.2021</a:t>
            </a:fld>
            <a:endParaRPr lang="fi-FI"/>
          </a:p>
        </p:txBody>
      </p:sp>
      <p:sp>
        <p:nvSpPr>
          <p:cNvPr id="6" name="Footer Placeholder 5">
            <a:extLst>
              <a:ext uri="{FF2B5EF4-FFF2-40B4-BE49-F238E27FC236}">
                <a16:creationId xmlns:a16="http://schemas.microsoft.com/office/drawing/2014/main" id="{8E4E5D3C-977B-4439-B9B9-0AFD82809F63}"/>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944F33E9-0453-4CC7-8B1D-362FB1917A0A}"/>
              </a:ext>
            </a:extLst>
          </p:cNvPr>
          <p:cNvSpPr>
            <a:spLocks noGrp="1"/>
          </p:cNvSpPr>
          <p:nvPr>
            <p:ph type="sldNum" sz="quarter" idx="12"/>
          </p:nvPr>
        </p:nvSpPr>
        <p:spPr/>
        <p:txBody>
          <a:bodyPr/>
          <a:lstStyle/>
          <a:p>
            <a:fld id="{338BFF8C-C611-4F3C-A10D-794E3E3F220F}" type="slidenum">
              <a:rPr lang="fi-FI" smtClean="0"/>
              <a:t>‹#›</a:t>
            </a:fld>
            <a:endParaRPr lang="fi-FI"/>
          </a:p>
        </p:txBody>
      </p:sp>
    </p:spTree>
    <p:extLst>
      <p:ext uri="{BB962C8B-B14F-4D97-AF65-F5344CB8AC3E}">
        <p14:creationId xmlns:p14="http://schemas.microsoft.com/office/powerpoint/2010/main" val="72708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B8E2C-88E8-4996-B1EC-D74880EC7E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1A5EE52D-1327-4BBF-B108-FF48D0D2F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F18D466-555C-4392-816B-A431D217A0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4A66F-095A-43DB-9037-C5D5C8B870E9}" type="datetimeFigureOut">
              <a:rPr lang="fi-FI" smtClean="0"/>
              <a:t>1.12.2021</a:t>
            </a:fld>
            <a:endParaRPr lang="fi-FI"/>
          </a:p>
        </p:txBody>
      </p:sp>
      <p:sp>
        <p:nvSpPr>
          <p:cNvPr id="5" name="Footer Placeholder 4">
            <a:extLst>
              <a:ext uri="{FF2B5EF4-FFF2-40B4-BE49-F238E27FC236}">
                <a16:creationId xmlns:a16="http://schemas.microsoft.com/office/drawing/2014/main" id="{5E82B69B-396B-4D89-AE50-D03E5E6721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47C48257-F3BD-4D13-A238-B24DA265D9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8BFF8C-C611-4F3C-A10D-794E3E3F220F}" type="slidenum">
              <a:rPr lang="fi-FI" smtClean="0"/>
              <a:t>‹#›</a:t>
            </a:fld>
            <a:endParaRPr lang="fi-FI"/>
          </a:p>
        </p:txBody>
      </p:sp>
    </p:spTree>
    <p:extLst>
      <p:ext uri="{BB962C8B-B14F-4D97-AF65-F5344CB8AC3E}">
        <p14:creationId xmlns:p14="http://schemas.microsoft.com/office/powerpoint/2010/main" val="222027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1451151" y="578841"/>
            <a:ext cx="4536900" cy="3565321"/>
          </a:xfrm>
          <a:prstGeom prst="rect">
            <a:avLst/>
          </a:prstGeom>
        </p:spPr>
        <p:txBody>
          <a:bodyPr vert="horz" lIns="91440" tIns="45720" rIns="91440" bIns="45720" rtlCol="0" anchor="t" anchorCtr="0">
            <a:normAutofit/>
          </a:bodyPr>
          <a:lstStyle/>
          <a:p>
            <a:r>
              <a:rPr lang="fi-FI" noProof="0"/>
              <a:t>Otsikko tähän </a:t>
            </a:r>
            <a:br>
              <a:rPr lang="fi-FI" noProof="0"/>
            </a:br>
            <a:r>
              <a:rPr lang="fi-FI" noProof="0"/>
              <a:t>näin lyhyt on</a:t>
            </a:r>
            <a:br>
              <a:rPr lang="fi-FI" noProof="0"/>
            </a:br>
            <a:r>
              <a:rPr lang="fi-FI" noProof="0"/>
              <a:t>aina parempi</a:t>
            </a:r>
          </a:p>
        </p:txBody>
      </p:sp>
      <p:sp>
        <p:nvSpPr>
          <p:cNvPr id="3" name="Tekstin paikkamerkki 2"/>
          <p:cNvSpPr>
            <a:spLocks noGrp="1"/>
          </p:cNvSpPr>
          <p:nvPr>
            <p:ph type="body" idx="1"/>
          </p:nvPr>
        </p:nvSpPr>
        <p:spPr>
          <a:xfrm>
            <a:off x="6210300" y="579600"/>
            <a:ext cx="5637212" cy="5736792"/>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2"/>
          </p:nvPr>
        </p:nvSpPr>
        <p:spPr>
          <a:xfrm>
            <a:off x="1566864" y="6436800"/>
            <a:ext cx="661027" cy="216000"/>
          </a:xfrm>
          <a:prstGeom prst="rect">
            <a:avLst/>
          </a:prstGeom>
        </p:spPr>
        <p:txBody>
          <a:bodyPr vert="horz" lIns="0" tIns="0" rIns="0" bIns="0" rtlCol="0" anchor="ctr"/>
          <a:lstStyle>
            <a:lvl1pPr algn="l">
              <a:defRPr sz="700">
                <a:solidFill>
                  <a:schemeClr val="tx1"/>
                </a:solidFill>
              </a:defRPr>
            </a:lvl1pPr>
          </a:lstStyle>
          <a:p>
            <a:fld id="{51C9BF88-6A35-47DF-BC01-AD183D3DECEA}" type="datetime1">
              <a:rPr lang="fi-FI" smtClean="0"/>
              <a:t>2.12.2021</a:t>
            </a:fld>
            <a:endParaRPr lang="fi-FI"/>
          </a:p>
        </p:txBody>
      </p:sp>
      <p:sp>
        <p:nvSpPr>
          <p:cNvPr id="5" name="Alatunnisteen paikkamerkki 4">
            <a:extLst>
              <a:ext uri="{C183D7F6-B498-43B3-948B-1728B52AA6E4}">
                <adec:decorative xmlns:adec="http://schemas.microsoft.com/office/drawing/2017/decorative" val="1"/>
              </a:ext>
            </a:extLst>
          </p:cNvPr>
          <p:cNvSpPr>
            <a:spLocks noGrp="1"/>
          </p:cNvSpPr>
          <p:nvPr>
            <p:ph type="ftr" sz="quarter" idx="3"/>
          </p:nvPr>
        </p:nvSpPr>
        <p:spPr>
          <a:xfrm>
            <a:off x="2239862" y="6436800"/>
            <a:ext cx="4618765" cy="216000"/>
          </a:xfrm>
          <a:prstGeom prst="rect">
            <a:avLst/>
          </a:prstGeom>
        </p:spPr>
        <p:txBody>
          <a:bodyPr vert="horz" lIns="0" tIns="0" rIns="0" bIns="0" rtlCol="0" anchor="ctr"/>
          <a:lstStyle>
            <a:lvl1pPr algn="l">
              <a:defRPr sz="700">
                <a:solidFill>
                  <a:schemeClr val="tx1"/>
                </a:solidFill>
              </a:defRPr>
            </a:lvl1pPr>
          </a:lstStyle>
          <a:p>
            <a:r>
              <a:rPr lang="fi-FI"/>
              <a:t>Testitunniste</a:t>
            </a:r>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4"/>
          </p:nvPr>
        </p:nvSpPr>
        <p:spPr>
          <a:xfrm>
            <a:off x="341314" y="6436800"/>
            <a:ext cx="388529" cy="216000"/>
          </a:xfrm>
          <a:prstGeom prst="rect">
            <a:avLst/>
          </a:prstGeom>
        </p:spPr>
        <p:txBody>
          <a:bodyPr vert="horz" lIns="0" tIns="0" rIns="0" bIns="0" rtlCol="0" anchor="ctr"/>
          <a:lstStyle>
            <a:lvl1pPr algn="l">
              <a:defRPr sz="700">
                <a:solidFill>
                  <a:schemeClr val="tx1"/>
                </a:solidFill>
              </a:defRPr>
            </a:lvl1pPr>
          </a:lstStyle>
          <a:p>
            <a:fld id="{799663BE-0A7D-4715-8D39-0EC59974DD85}" type="slidenum">
              <a:rPr lang="fi-FI" smtClean="0"/>
              <a:pPr/>
              <a:t>‹#›</a:t>
            </a:fld>
            <a:endParaRPr lang="fi-FI"/>
          </a:p>
        </p:txBody>
      </p:sp>
      <p:sp>
        <p:nvSpPr>
          <p:cNvPr id="26" name="Tekstiruutu 25">
            <a:extLst>
              <a:ext uri="{C183D7F6-B498-43B3-948B-1728B52AA6E4}">
                <adec:decorative xmlns:adec="http://schemas.microsoft.com/office/drawing/2017/decorative" val="1"/>
              </a:ext>
            </a:extLst>
          </p:cNvPr>
          <p:cNvSpPr txBox="1"/>
          <p:nvPr userDrawn="1"/>
        </p:nvSpPr>
        <p:spPr>
          <a:xfrm>
            <a:off x="9707214" y="6436800"/>
            <a:ext cx="2140299" cy="216000"/>
          </a:xfrm>
          <a:prstGeom prst="rect">
            <a:avLst/>
          </a:prstGeom>
          <a:noFill/>
        </p:spPr>
        <p:txBody>
          <a:bodyPr wrap="square" lIns="0" tIns="0" rIns="0" bIns="0" rtlCol="0" anchor="ctr" anchorCtr="0">
            <a:noAutofit/>
          </a:bodyPr>
          <a:lstStyle/>
          <a:p>
            <a:pPr algn="r"/>
            <a:r>
              <a:rPr lang="fi-FI" sz="600" b="1">
                <a:solidFill>
                  <a:schemeClr val="tx1"/>
                </a:solidFill>
              </a:rPr>
              <a:t>Oulun yliopisto</a:t>
            </a:r>
          </a:p>
        </p:txBody>
      </p:sp>
    </p:spTree>
    <p:extLst>
      <p:ext uri="{BB962C8B-B14F-4D97-AF65-F5344CB8AC3E}">
        <p14:creationId xmlns:p14="http://schemas.microsoft.com/office/powerpoint/2010/main" val="55519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sldNum="0" hdr="0" ftr="0" dt="0"/>
  <p:txStyles>
    <p:titleStyle>
      <a:lvl1pPr algn="l" defTabSz="914446"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0381" indent="-360381" algn="l" defTabSz="914446" rtl="0" eaLnBrk="1" latinLnBrk="0" hangingPunct="1">
        <a:lnSpc>
          <a:spcPct val="100000"/>
        </a:lnSpc>
        <a:spcBef>
          <a:spcPts val="0"/>
        </a:spcBef>
        <a:spcAft>
          <a:spcPts val="1000"/>
        </a:spcAft>
        <a:buFont typeface="Verdana" panose="020B0604030504040204" pitchFamily="34" charset="0"/>
        <a:buChar char="‒"/>
        <a:defRPr sz="2800" b="0" kern="1200">
          <a:solidFill>
            <a:schemeClr val="tx1"/>
          </a:solidFill>
          <a:latin typeface="+mn-lt"/>
          <a:ea typeface="+mn-ea"/>
          <a:cs typeface="+mn-cs"/>
        </a:defRPr>
      </a:lvl1pPr>
      <a:lvl2pPr marL="360381" indent="-360381" algn="l" defTabSz="914446" rtl="0" eaLnBrk="1" latinLnBrk="0" hangingPunct="1">
        <a:lnSpc>
          <a:spcPct val="110000"/>
        </a:lnSpc>
        <a:spcBef>
          <a:spcPts val="0"/>
        </a:spcBef>
        <a:spcAft>
          <a:spcPts val="300"/>
        </a:spcAft>
        <a:buFont typeface="Verdana" panose="020B0604030504040204" pitchFamily="34" charset="0"/>
        <a:buChar char="-"/>
        <a:defRPr sz="2400" b="0" kern="1200">
          <a:solidFill>
            <a:schemeClr val="tx1"/>
          </a:solidFill>
          <a:latin typeface="+mn-lt"/>
          <a:ea typeface="+mn-ea"/>
          <a:cs typeface="+mn-cs"/>
        </a:defRPr>
      </a:lvl2pPr>
      <a:lvl3pPr marL="720761" indent="-360381" algn="l" defTabSz="914446" rtl="0" eaLnBrk="1" latinLnBrk="0" hangingPunct="1">
        <a:lnSpc>
          <a:spcPct val="110000"/>
        </a:lnSpc>
        <a:spcBef>
          <a:spcPts val="0"/>
        </a:spcBef>
        <a:buFont typeface="Verdana" panose="020B0604030504040204" pitchFamily="34" charset="0"/>
        <a:buChar char="-"/>
        <a:defRPr sz="2000" b="0" kern="1200">
          <a:solidFill>
            <a:schemeClr val="tx1"/>
          </a:solidFill>
          <a:latin typeface="+mn-lt"/>
          <a:ea typeface="+mn-ea"/>
          <a:cs typeface="+mn-cs"/>
        </a:defRPr>
      </a:lvl3pPr>
      <a:lvl4pPr marL="1073204" indent="-352443" algn="l" defTabSz="914446" rtl="0" eaLnBrk="1" latinLnBrk="0" hangingPunct="1">
        <a:lnSpc>
          <a:spcPct val="110000"/>
        </a:lnSpc>
        <a:spcBef>
          <a:spcPts val="0"/>
        </a:spcBef>
        <a:buFont typeface="Verdana" panose="020B0604030504040204" pitchFamily="34" charset="0"/>
        <a:buChar char="-"/>
        <a:defRPr sz="1800" b="0" kern="1200">
          <a:solidFill>
            <a:schemeClr val="tx1"/>
          </a:solidFill>
          <a:latin typeface="+mn-lt"/>
          <a:ea typeface="+mn-ea"/>
          <a:cs typeface="+mn-cs"/>
        </a:defRPr>
      </a:lvl4pPr>
      <a:lvl5pPr marL="1435172" indent="-361968" algn="l" defTabSz="914446" rtl="0" eaLnBrk="1" latinLnBrk="0" hangingPunct="1">
        <a:lnSpc>
          <a:spcPct val="110000"/>
        </a:lnSpc>
        <a:spcBef>
          <a:spcPts val="0"/>
        </a:spcBef>
        <a:buFont typeface="Verdana" panose="020B0604030504040204" pitchFamily="34" charset="0"/>
        <a:buChar char="-"/>
        <a:defRPr sz="1800" b="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1473">
          <p15:clr>
            <a:srgbClr val="F26B43"/>
          </p15:clr>
        </p15:guide>
        <p15:guide id="4" pos="1283">
          <p15:clr>
            <a:srgbClr val="F26B43"/>
          </p15:clr>
        </p15:guide>
        <p15:guide id="5" pos="314">
          <p15:clr>
            <a:srgbClr val="F26B43"/>
          </p15:clr>
        </p15:guide>
        <p15:guide id="6" pos="5669">
          <p15:clr>
            <a:srgbClr val="F26B43"/>
          </p15:clr>
        </p15:guide>
        <p15:guide id="7" pos="5868">
          <p15:clr>
            <a:srgbClr val="F26B43"/>
          </p15:clr>
        </p15:guide>
        <p15:guide id="8" pos="11195">
          <p15:clr>
            <a:srgbClr val="F26B43"/>
          </p15:clr>
        </p15:guide>
        <p15:guide id="9" orient="horz" pos="552">
          <p15:clr>
            <a:srgbClr val="F26B43"/>
          </p15:clr>
        </p15:guide>
        <p15:guide id="10" orient="horz" pos="596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www.flickr.com/photos/wildtexas/110252326/"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ink.springer.com/article/10.1007/s11412-021-09344-8#ref-CR22"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B08DC-5832-4E6D-9B2A-8D59C4D03381}"/>
              </a:ext>
            </a:extLst>
          </p:cNvPr>
          <p:cNvSpPr>
            <a:spLocks noGrp="1"/>
          </p:cNvSpPr>
          <p:nvPr>
            <p:ph type="ctrTitle"/>
          </p:nvPr>
        </p:nvSpPr>
        <p:spPr>
          <a:xfrm>
            <a:off x="1524000" y="1006867"/>
            <a:ext cx="9144000" cy="3150368"/>
          </a:xfrm>
          <a:solidFill>
            <a:schemeClr val="tx1"/>
          </a:solidFill>
        </p:spPr>
        <p:txBody>
          <a:bodyPr>
            <a:normAutofit fontScale="90000"/>
          </a:bodyPr>
          <a:lstStyle/>
          <a:p>
            <a:r>
              <a:rPr lang="fi-FI" dirty="0">
                <a:solidFill>
                  <a:schemeClr val="accent4">
                    <a:lumMod val="60000"/>
                    <a:lumOff val="40000"/>
                  </a:schemeClr>
                </a:solidFill>
              </a:rPr>
              <a:t>Hybridiopetus on täällä, oletko valmis? </a:t>
            </a:r>
            <a:br>
              <a:rPr lang="fi-FI" dirty="0">
                <a:solidFill>
                  <a:schemeClr val="bg1"/>
                </a:solidFill>
              </a:rPr>
            </a:br>
            <a:r>
              <a:rPr lang="fi-FI" dirty="0">
                <a:solidFill>
                  <a:schemeClr val="bg1"/>
                </a:solidFill>
              </a:rPr>
              <a:t>Näkemysten ja kokemusten jakamista kokeilevalla otteella!</a:t>
            </a:r>
          </a:p>
        </p:txBody>
      </p:sp>
      <p:sp>
        <p:nvSpPr>
          <p:cNvPr id="3" name="Subtitle 2">
            <a:extLst>
              <a:ext uri="{FF2B5EF4-FFF2-40B4-BE49-F238E27FC236}">
                <a16:creationId xmlns:a16="http://schemas.microsoft.com/office/drawing/2014/main" id="{873C62C6-5C05-4221-B8EB-A209B9697BEC}"/>
              </a:ext>
            </a:extLst>
          </p:cNvPr>
          <p:cNvSpPr>
            <a:spLocks noGrp="1"/>
          </p:cNvSpPr>
          <p:nvPr>
            <p:ph type="subTitle" idx="1"/>
          </p:nvPr>
        </p:nvSpPr>
        <p:spPr>
          <a:xfrm>
            <a:off x="1524000" y="5202238"/>
            <a:ext cx="9144000" cy="1655762"/>
          </a:xfrm>
          <a:solidFill>
            <a:schemeClr val="tx1"/>
          </a:solidFill>
        </p:spPr>
        <p:txBody>
          <a:bodyPr>
            <a:normAutofit/>
          </a:bodyPr>
          <a:lstStyle/>
          <a:p>
            <a:r>
              <a:rPr lang="fi-FI" sz="1800" dirty="0">
                <a:solidFill>
                  <a:schemeClr val="bg1"/>
                </a:solidFill>
              </a:rPr>
              <a:t>Jari Laru, KT, yliopistonlehtori, </a:t>
            </a:r>
            <a:r>
              <a:rPr lang="fi-FI" sz="1800" dirty="0" err="1">
                <a:solidFill>
                  <a:schemeClr val="bg1"/>
                </a:solidFill>
              </a:rPr>
              <a:t>teknologiatuettu</a:t>
            </a:r>
            <a:r>
              <a:rPr lang="fi-FI" sz="1800" dirty="0">
                <a:solidFill>
                  <a:schemeClr val="bg1"/>
                </a:solidFill>
              </a:rPr>
              <a:t> oppiminen ja opetus, kasvatustieteiden tiedekunta, Oulun yliopisto</a:t>
            </a:r>
          </a:p>
          <a:p>
            <a:r>
              <a:rPr lang="fi-FI" sz="1800" dirty="0">
                <a:solidFill>
                  <a:schemeClr val="bg1"/>
                </a:solidFill>
              </a:rPr>
              <a:t>Jori Löytynoja, IT-palvelupäällikkö, Oulun yliopisto</a:t>
            </a:r>
          </a:p>
        </p:txBody>
      </p:sp>
      <p:pic>
        <p:nvPicPr>
          <p:cNvPr id="7" name="Picture 6" descr="Text&#10;&#10;Description automatically generated">
            <a:extLst>
              <a:ext uri="{FF2B5EF4-FFF2-40B4-BE49-F238E27FC236}">
                <a16:creationId xmlns:a16="http://schemas.microsoft.com/office/drawing/2014/main" id="{36CE7151-3E23-4AC7-8421-7A4F3829701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712409" y="6099292"/>
            <a:ext cx="2438405" cy="627889"/>
          </a:xfrm>
          <a:prstGeom prst="rect">
            <a:avLst/>
          </a:prstGeom>
        </p:spPr>
      </p:pic>
    </p:spTree>
    <p:extLst>
      <p:ext uri="{BB962C8B-B14F-4D97-AF65-F5344CB8AC3E}">
        <p14:creationId xmlns:p14="http://schemas.microsoft.com/office/powerpoint/2010/main" val="3742907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3F94-CA4E-47BA-8931-230697E47CC3}"/>
              </a:ext>
            </a:extLst>
          </p:cNvPr>
          <p:cNvSpPr>
            <a:spLocks noGrp="1"/>
          </p:cNvSpPr>
          <p:nvPr>
            <p:ph type="title"/>
          </p:nvPr>
        </p:nvSpPr>
        <p:spPr/>
        <p:txBody>
          <a:bodyPr/>
          <a:lstStyle/>
          <a:p>
            <a:r>
              <a:rPr lang="fi-FI" dirty="0"/>
              <a:t>Korona-ajan hybridimalli..</a:t>
            </a:r>
          </a:p>
        </p:txBody>
      </p:sp>
      <p:sp>
        <p:nvSpPr>
          <p:cNvPr id="5" name="TextBox 4">
            <a:extLst>
              <a:ext uri="{FF2B5EF4-FFF2-40B4-BE49-F238E27FC236}">
                <a16:creationId xmlns:a16="http://schemas.microsoft.com/office/drawing/2014/main" id="{37C2A980-4E6D-442E-AB96-F67B4F509CAC}"/>
              </a:ext>
            </a:extLst>
          </p:cNvPr>
          <p:cNvSpPr txBox="1"/>
          <p:nvPr/>
        </p:nvSpPr>
        <p:spPr>
          <a:xfrm>
            <a:off x="1266241" y="2505670"/>
            <a:ext cx="9659517" cy="923330"/>
          </a:xfrm>
          <a:prstGeom prst="rect">
            <a:avLst/>
          </a:prstGeom>
          <a:noFill/>
        </p:spPr>
        <p:txBody>
          <a:bodyPr wrap="square">
            <a:spAutoFit/>
          </a:bodyPr>
          <a:lstStyle/>
          <a:p>
            <a:r>
              <a:rPr lang="en-US" dirty="0">
                <a:solidFill>
                  <a:srgbClr val="333333"/>
                </a:solidFill>
                <a:latin typeface="Source Sans Pro" panose="020B0503030403020204" pitchFamily="34" charset="0"/>
              </a:rPr>
              <a:t>“</a:t>
            </a:r>
            <a:r>
              <a:rPr lang="en-US" b="0" i="0" dirty="0">
                <a:solidFill>
                  <a:srgbClr val="333333"/>
                </a:solidFill>
                <a:effectLst/>
                <a:latin typeface="Source Sans Pro" panose="020B0503030403020204" pitchFamily="34" charset="0"/>
              </a:rPr>
              <a:t>Hybrid teaching will consist of a mixture of digital and on-campus activities, where students may be able to attend on-campus sessions, digital sessions in the same time zone, or digital sessions in a different time zone.”</a:t>
            </a:r>
            <a:endParaRPr lang="fi-FI" dirty="0"/>
          </a:p>
        </p:txBody>
      </p:sp>
      <p:sp>
        <p:nvSpPr>
          <p:cNvPr id="6" name="Rectangle: Rounded Corners 5">
            <a:extLst>
              <a:ext uri="{FF2B5EF4-FFF2-40B4-BE49-F238E27FC236}">
                <a16:creationId xmlns:a16="http://schemas.microsoft.com/office/drawing/2014/main" id="{B576A957-4F52-4737-9E8A-8F7FDBE3D6E7}"/>
              </a:ext>
            </a:extLst>
          </p:cNvPr>
          <p:cNvSpPr/>
          <p:nvPr/>
        </p:nvSpPr>
        <p:spPr>
          <a:xfrm>
            <a:off x="1555105" y="3900195"/>
            <a:ext cx="2550364" cy="1412783"/>
          </a:xfrm>
          <a:prstGeom prst="roundRect">
            <a:avLst/>
          </a:prstGeom>
          <a:pattFill prst="dkHorz">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000" dirty="0">
                <a:highlight>
                  <a:srgbClr val="000000"/>
                </a:highlight>
              </a:rPr>
              <a:t>On campus </a:t>
            </a:r>
            <a:r>
              <a:rPr lang="fi-FI" sz="3000" dirty="0" err="1">
                <a:highlight>
                  <a:srgbClr val="000000"/>
                </a:highlight>
              </a:rPr>
              <a:t>activities</a:t>
            </a:r>
            <a:endParaRPr lang="fi-FI" sz="3000" dirty="0">
              <a:highlight>
                <a:srgbClr val="000000"/>
              </a:highlight>
            </a:endParaRPr>
          </a:p>
        </p:txBody>
      </p:sp>
      <p:sp>
        <p:nvSpPr>
          <p:cNvPr id="7" name="Rectangle: Rounded Corners 6">
            <a:extLst>
              <a:ext uri="{FF2B5EF4-FFF2-40B4-BE49-F238E27FC236}">
                <a16:creationId xmlns:a16="http://schemas.microsoft.com/office/drawing/2014/main" id="{07C8F945-6C27-4F31-8328-CF16AED5A172}"/>
              </a:ext>
            </a:extLst>
          </p:cNvPr>
          <p:cNvSpPr/>
          <p:nvPr/>
        </p:nvSpPr>
        <p:spPr>
          <a:xfrm>
            <a:off x="4229877" y="3910998"/>
            <a:ext cx="2052734" cy="1401979"/>
          </a:xfrm>
          <a:prstGeom prst="roundRect">
            <a:avLst/>
          </a:prstGeom>
          <a:pattFill prst="dkVert">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000" dirty="0">
                <a:highlight>
                  <a:srgbClr val="000000"/>
                </a:highlight>
              </a:rPr>
              <a:t>Digital </a:t>
            </a:r>
            <a:r>
              <a:rPr lang="fi-FI" sz="3000" dirty="0" err="1">
                <a:highlight>
                  <a:srgbClr val="000000"/>
                </a:highlight>
              </a:rPr>
              <a:t>activities</a:t>
            </a:r>
            <a:r>
              <a:rPr lang="fi-FI" sz="3000" dirty="0">
                <a:highlight>
                  <a:srgbClr val="000000"/>
                </a:highlight>
              </a:rPr>
              <a:t> (</a:t>
            </a:r>
            <a:r>
              <a:rPr lang="fi-FI" sz="3000" dirty="0" err="1">
                <a:highlight>
                  <a:srgbClr val="000000"/>
                </a:highlight>
              </a:rPr>
              <a:t>online</a:t>
            </a:r>
            <a:r>
              <a:rPr lang="fi-FI" sz="3000" dirty="0">
                <a:highlight>
                  <a:srgbClr val="000000"/>
                </a:highlight>
              </a:rPr>
              <a:t>?)</a:t>
            </a:r>
          </a:p>
        </p:txBody>
      </p:sp>
      <p:sp>
        <p:nvSpPr>
          <p:cNvPr id="8" name="Rectangle: Rounded Corners 7">
            <a:extLst>
              <a:ext uri="{FF2B5EF4-FFF2-40B4-BE49-F238E27FC236}">
                <a16:creationId xmlns:a16="http://schemas.microsoft.com/office/drawing/2014/main" id="{D35C4EAE-3C87-4464-AE9B-68ACB76A99E7}"/>
              </a:ext>
            </a:extLst>
          </p:cNvPr>
          <p:cNvSpPr/>
          <p:nvPr/>
        </p:nvSpPr>
        <p:spPr>
          <a:xfrm>
            <a:off x="6407019" y="3900195"/>
            <a:ext cx="2052734" cy="141278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200" dirty="0" err="1"/>
              <a:t>Both</a:t>
            </a:r>
            <a:endParaRPr lang="fi-FI" sz="3200" dirty="0"/>
          </a:p>
        </p:txBody>
      </p:sp>
      <p:sp>
        <p:nvSpPr>
          <p:cNvPr id="9" name="Rectangle: Rounded Corners 8">
            <a:extLst>
              <a:ext uri="{FF2B5EF4-FFF2-40B4-BE49-F238E27FC236}">
                <a16:creationId xmlns:a16="http://schemas.microsoft.com/office/drawing/2014/main" id="{C6552C77-9420-44CE-97FB-82723A71BF0C}"/>
              </a:ext>
            </a:extLst>
          </p:cNvPr>
          <p:cNvSpPr/>
          <p:nvPr/>
        </p:nvSpPr>
        <p:spPr>
          <a:xfrm>
            <a:off x="8584161" y="3910998"/>
            <a:ext cx="2052734" cy="1401977"/>
          </a:xfrm>
          <a:prstGeom prst="roundRect">
            <a:avLst/>
          </a:prstGeom>
          <a:ln>
            <a:prstDash val="lgDashDotDot"/>
          </a:ln>
        </p:spPr>
        <p:style>
          <a:lnRef idx="2">
            <a:schemeClr val="dk1"/>
          </a:lnRef>
          <a:fillRef idx="1">
            <a:schemeClr val="lt1"/>
          </a:fillRef>
          <a:effectRef idx="0">
            <a:schemeClr val="dk1"/>
          </a:effectRef>
          <a:fontRef idx="minor">
            <a:schemeClr val="dk1"/>
          </a:fontRef>
        </p:style>
        <p:txBody>
          <a:bodyPr rtlCol="0" anchor="ctr"/>
          <a:lstStyle/>
          <a:p>
            <a:pPr algn="ctr"/>
            <a:endParaRPr lang="fi-FI" dirty="0"/>
          </a:p>
        </p:txBody>
      </p:sp>
      <p:sp>
        <p:nvSpPr>
          <p:cNvPr id="12" name="TextBox 11">
            <a:extLst>
              <a:ext uri="{FF2B5EF4-FFF2-40B4-BE49-F238E27FC236}">
                <a16:creationId xmlns:a16="http://schemas.microsoft.com/office/drawing/2014/main" id="{965DFD37-7FEE-4714-B7F3-9F105EAA0C84}"/>
              </a:ext>
            </a:extLst>
          </p:cNvPr>
          <p:cNvSpPr txBox="1"/>
          <p:nvPr/>
        </p:nvSpPr>
        <p:spPr>
          <a:xfrm>
            <a:off x="214604" y="6308209"/>
            <a:ext cx="11762792" cy="369332"/>
          </a:xfrm>
          <a:prstGeom prst="rect">
            <a:avLst/>
          </a:prstGeom>
          <a:noFill/>
        </p:spPr>
        <p:txBody>
          <a:bodyPr wrap="square">
            <a:spAutoFit/>
          </a:bodyPr>
          <a:lstStyle/>
          <a:p>
            <a:r>
              <a:rPr lang="fi-FI" dirty="0"/>
              <a:t>https://www.ed.ac.uk/information-services/learning-technology/more/teaching-continuity/teaching-continuity-overview</a:t>
            </a:r>
          </a:p>
        </p:txBody>
      </p:sp>
    </p:spTree>
    <p:extLst>
      <p:ext uri="{BB962C8B-B14F-4D97-AF65-F5344CB8AC3E}">
        <p14:creationId xmlns:p14="http://schemas.microsoft.com/office/powerpoint/2010/main" val="323475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A687-AE9B-481C-A2B0-6ADA604B8ECE}"/>
              </a:ext>
            </a:extLst>
          </p:cNvPr>
          <p:cNvSpPr>
            <a:spLocks noGrp="1"/>
          </p:cNvSpPr>
          <p:nvPr>
            <p:ph type="title"/>
          </p:nvPr>
        </p:nvSpPr>
        <p:spPr/>
        <p:txBody>
          <a:bodyPr/>
          <a:lstStyle/>
          <a:p>
            <a:r>
              <a:rPr lang="fi-FI" dirty="0"/>
              <a:t>Mitäs se sellainen hybridiopetus/oppiminen on? Muotitermi..</a:t>
            </a:r>
          </a:p>
        </p:txBody>
      </p:sp>
      <p:sp>
        <p:nvSpPr>
          <p:cNvPr id="4" name="Rectangle 3">
            <a:extLst>
              <a:ext uri="{FF2B5EF4-FFF2-40B4-BE49-F238E27FC236}">
                <a16:creationId xmlns:a16="http://schemas.microsoft.com/office/drawing/2014/main" id="{0AF532DA-B8E1-4BA3-8EB3-88E4DDB14F22}"/>
              </a:ext>
            </a:extLst>
          </p:cNvPr>
          <p:cNvSpPr/>
          <p:nvPr/>
        </p:nvSpPr>
        <p:spPr>
          <a:xfrm>
            <a:off x="1150882" y="2210706"/>
            <a:ext cx="4067503" cy="18130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latin typeface="nunito sans" panose="020B0604020202020204" pitchFamily="2" charset="0"/>
              </a:rPr>
              <a:t>Lähiopetus-osa  </a:t>
            </a:r>
            <a:r>
              <a:rPr lang="fi-FI" sz="2400" dirty="0">
                <a:solidFill>
                  <a:srgbClr val="FF0000"/>
                </a:solidFill>
                <a:latin typeface="nunito sans" panose="020B0604020202020204" pitchFamily="2" charset="0"/>
              </a:rPr>
              <a:t>JA </a:t>
            </a:r>
            <a:r>
              <a:rPr lang="fi-FI" sz="2400" dirty="0">
                <a:solidFill>
                  <a:schemeClr val="tx1"/>
                </a:solidFill>
                <a:latin typeface="nunito sans" panose="020B0604020202020204" pitchFamily="2" charset="0"/>
              </a:rPr>
              <a:t>verkkotyöskentely-osa (samat opiskelijat molemmissa osissa)</a:t>
            </a:r>
            <a:endParaRPr lang="fi-FI" sz="2400" dirty="0">
              <a:solidFill>
                <a:schemeClr val="tx1"/>
              </a:solidFill>
            </a:endParaRPr>
          </a:p>
        </p:txBody>
      </p:sp>
      <p:sp>
        <p:nvSpPr>
          <p:cNvPr id="6" name="TextBox 5">
            <a:extLst>
              <a:ext uri="{FF2B5EF4-FFF2-40B4-BE49-F238E27FC236}">
                <a16:creationId xmlns:a16="http://schemas.microsoft.com/office/drawing/2014/main" id="{CB3F18A1-04C9-476B-947B-9DFB8A387A10}"/>
              </a:ext>
            </a:extLst>
          </p:cNvPr>
          <p:cNvSpPr txBox="1"/>
          <p:nvPr/>
        </p:nvSpPr>
        <p:spPr>
          <a:xfrm>
            <a:off x="1150882" y="4047387"/>
            <a:ext cx="3231932" cy="369332"/>
          </a:xfrm>
          <a:prstGeom prst="rect">
            <a:avLst/>
          </a:prstGeom>
          <a:noFill/>
        </p:spPr>
        <p:txBody>
          <a:bodyPr wrap="square">
            <a:spAutoFit/>
          </a:bodyPr>
          <a:lstStyle/>
          <a:p>
            <a:r>
              <a:rPr lang="fi-FI" b="0" i="0" dirty="0">
                <a:solidFill>
                  <a:srgbClr val="2E2E2E"/>
                </a:solidFill>
                <a:effectLst/>
                <a:latin typeface="nunito sans" pitchFamily="2" charset="0"/>
              </a:rPr>
              <a:t>Peräkkäiset modaliteetit</a:t>
            </a:r>
            <a:endParaRPr lang="fi-FI" dirty="0"/>
          </a:p>
        </p:txBody>
      </p:sp>
      <p:sp>
        <p:nvSpPr>
          <p:cNvPr id="7" name="Rectangle 6">
            <a:extLst>
              <a:ext uri="{FF2B5EF4-FFF2-40B4-BE49-F238E27FC236}">
                <a16:creationId xmlns:a16="http://schemas.microsoft.com/office/drawing/2014/main" id="{2C091EAD-C1EF-4EFA-BFBB-1EB265ED9182}"/>
              </a:ext>
            </a:extLst>
          </p:cNvPr>
          <p:cNvSpPr/>
          <p:nvPr/>
        </p:nvSpPr>
        <p:spPr>
          <a:xfrm>
            <a:off x="6505902" y="2210706"/>
            <a:ext cx="4067503" cy="18130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latin typeface="nunito sans" panose="020B0604020202020204" pitchFamily="2" charset="0"/>
              </a:rPr>
              <a:t>Lähiopetuksen opiskelijat </a:t>
            </a:r>
            <a:r>
              <a:rPr lang="fi-FI" sz="2400" dirty="0">
                <a:solidFill>
                  <a:srgbClr val="FF0000"/>
                </a:solidFill>
                <a:latin typeface="nunito sans" panose="020B0604020202020204" pitchFamily="2" charset="0"/>
              </a:rPr>
              <a:t>JA </a:t>
            </a:r>
            <a:r>
              <a:rPr lang="fi-FI" sz="2400" dirty="0">
                <a:solidFill>
                  <a:schemeClr val="tx1"/>
                </a:solidFill>
                <a:latin typeface="nunito sans" panose="020B0604020202020204" pitchFamily="2" charset="0"/>
              </a:rPr>
              <a:t>verkossa olevat opiskelijat (</a:t>
            </a:r>
            <a:r>
              <a:rPr lang="fi-FI" sz="2400" dirty="0" err="1">
                <a:solidFill>
                  <a:schemeClr val="tx1"/>
                </a:solidFill>
                <a:latin typeface="nunito sans" panose="020B0604020202020204" pitchFamily="2" charset="0"/>
              </a:rPr>
              <a:t>lähi</a:t>
            </a:r>
            <a:r>
              <a:rPr lang="fi-FI" sz="2400" dirty="0">
                <a:solidFill>
                  <a:schemeClr val="tx1"/>
                </a:solidFill>
                <a:latin typeface="nunito sans" panose="020B0604020202020204" pitchFamily="2" charset="0"/>
              </a:rPr>
              <a:t> ja etäopiskelijat yhdessä)</a:t>
            </a:r>
          </a:p>
        </p:txBody>
      </p:sp>
      <p:sp>
        <p:nvSpPr>
          <p:cNvPr id="8" name="TextBox 7">
            <a:extLst>
              <a:ext uri="{FF2B5EF4-FFF2-40B4-BE49-F238E27FC236}">
                <a16:creationId xmlns:a16="http://schemas.microsoft.com/office/drawing/2014/main" id="{7158A42F-E8C8-404C-BDA7-B396C91C25C5}"/>
              </a:ext>
            </a:extLst>
          </p:cNvPr>
          <p:cNvSpPr txBox="1"/>
          <p:nvPr/>
        </p:nvSpPr>
        <p:spPr>
          <a:xfrm>
            <a:off x="6505902" y="4047387"/>
            <a:ext cx="3231932" cy="369332"/>
          </a:xfrm>
          <a:prstGeom prst="rect">
            <a:avLst/>
          </a:prstGeom>
          <a:noFill/>
        </p:spPr>
        <p:txBody>
          <a:bodyPr wrap="square">
            <a:spAutoFit/>
          </a:bodyPr>
          <a:lstStyle/>
          <a:p>
            <a:r>
              <a:rPr lang="fi-FI" b="0" i="0" dirty="0">
                <a:solidFill>
                  <a:srgbClr val="2E2E2E"/>
                </a:solidFill>
                <a:effectLst/>
                <a:latin typeface="nunito sans" pitchFamily="2" charset="0"/>
              </a:rPr>
              <a:t>Samanaikaiset modaliteetit</a:t>
            </a:r>
            <a:endParaRPr lang="fi-FI" dirty="0"/>
          </a:p>
        </p:txBody>
      </p:sp>
      <p:sp>
        <p:nvSpPr>
          <p:cNvPr id="9" name="TextBox 8">
            <a:extLst>
              <a:ext uri="{FF2B5EF4-FFF2-40B4-BE49-F238E27FC236}">
                <a16:creationId xmlns:a16="http://schemas.microsoft.com/office/drawing/2014/main" id="{4E4CE59A-7A22-4D50-B39A-BA9615589FF7}"/>
              </a:ext>
            </a:extLst>
          </p:cNvPr>
          <p:cNvSpPr txBox="1"/>
          <p:nvPr/>
        </p:nvSpPr>
        <p:spPr>
          <a:xfrm>
            <a:off x="1150882" y="1768778"/>
            <a:ext cx="2919582" cy="523220"/>
          </a:xfrm>
          <a:prstGeom prst="rect">
            <a:avLst/>
          </a:prstGeom>
          <a:noFill/>
        </p:spPr>
        <p:txBody>
          <a:bodyPr wrap="none" rtlCol="0">
            <a:spAutoFit/>
          </a:bodyPr>
          <a:lstStyle/>
          <a:p>
            <a:r>
              <a:rPr lang="fi-FI" sz="2800" dirty="0"/>
              <a:t>Perinteinen käsitys</a:t>
            </a:r>
          </a:p>
        </p:txBody>
      </p:sp>
      <p:sp>
        <p:nvSpPr>
          <p:cNvPr id="10" name="TextBox 9">
            <a:extLst>
              <a:ext uri="{FF2B5EF4-FFF2-40B4-BE49-F238E27FC236}">
                <a16:creationId xmlns:a16="http://schemas.microsoft.com/office/drawing/2014/main" id="{67EB8EAA-48AA-4444-BAAE-144C6BFF56FC}"/>
              </a:ext>
            </a:extLst>
          </p:cNvPr>
          <p:cNvSpPr txBox="1"/>
          <p:nvPr/>
        </p:nvSpPr>
        <p:spPr>
          <a:xfrm>
            <a:off x="6416567" y="1768778"/>
            <a:ext cx="3572645" cy="523220"/>
          </a:xfrm>
          <a:prstGeom prst="rect">
            <a:avLst/>
          </a:prstGeom>
          <a:noFill/>
        </p:spPr>
        <p:txBody>
          <a:bodyPr wrap="none" rtlCol="0">
            <a:spAutoFit/>
          </a:bodyPr>
          <a:lstStyle/>
          <a:p>
            <a:r>
              <a:rPr lang="fi-FI" sz="2800" dirty="0"/>
              <a:t>Yksi uusista käsityksistä</a:t>
            </a:r>
          </a:p>
        </p:txBody>
      </p:sp>
      <p:sp>
        <p:nvSpPr>
          <p:cNvPr id="11" name="TextBox 10">
            <a:extLst>
              <a:ext uri="{FF2B5EF4-FFF2-40B4-BE49-F238E27FC236}">
                <a16:creationId xmlns:a16="http://schemas.microsoft.com/office/drawing/2014/main" id="{2AD5CF8D-1AD1-4A6C-934B-84434CE58B0E}"/>
              </a:ext>
            </a:extLst>
          </p:cNvPr>
          <p:cNvSpPr txBox="1"/>
          <p:nvPr/>
        </p:nvSpPr>
        <p:spPr>
          <a:xfrm>
            <a:off x="617481" y="4763811"/>
            <a:ext cx="11175126" cy="1384995"/>
          </a:xfrm>
          <a:prstGeom prst="rect">
            <a:avLst/>
          </a:prstGeom>
          <a:noFill/>
        </p:spPr>
        <p:txBody>
          <a:bodyPr wrap="square" rtlCol="0">
            <a:spAutoFit/>
          </a:bodyPr>
          <a:lstStyle/>
          <a:p>
            <a:r>
              <a:rPr lang="fi-FI" sz="2800" dirty="0">
                <a:solidFill>
                  <a:srgbClr val="FF0000"/>
                </a:solidFill>
              </a:rPr>
              <a:t>Hybridiopetus/oppiminen ovat muotitermejä, joita käytetään väljästi ja jotka aiheuttaa sekaannuksia ihmisissä</a:t>
            </a:r>
            <a:r>
              <a:rPr lang="fi-FI" sz="2800" dirty="0"/>
              <a:t>. Termin käyttämistä ei välttämättä suositella, ainakaan sitä ei voi käyttää verkko-opetuksen synonyymina.</a:t>
            </a:r>
          </a:p>
        </p:txBody>
      </p:sp>
    </p:spTree>
    <p:extLst>
      <p:ext uri="{BB962C8B-B14F-4D97-AF65-F5344CB8AC3E}">
        <p14:creationId xmlns:p14="http://schemas.microsoft.com/office/powerpoint/2010/main" val="3047119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C4A370-503E-4D9B-848F-0703941BE694}"/>
              </a:ext>
            </a:extLst>
          </p:cNvPr>
          <p:cNvSpPr txBox="1"/>
          <p:nvPr/>
        </p:nvSpPr>
        <p:spPr>
          <a:xfrm>
            <a:off x="739740" y="684507"/>
            <a:ext cx="3986372" cy="1754326"/>
          </a:xfrm>
          <a:prstGeom prst="rect">
            <a:avLst/>
          </a:prstGeom>
          <a:solidFill>
            <a:schemeClr val="accent4">
              <a:lumMod val="20000"/>
              <a:lumOff val="80000"/>
            </a:schemeClr>
          </a:solidFill>
          <a:ln>
            <a:solidFill>
              <a:schemeClr val="tx1"/>
            </a:solidFill>
          </a:ln>
        </p:spPr>
        <p:txBody>
          <a:bodyPr wrap="square">
            <a:spAutoFit/>
          </a:bodyPr>
          <a:lstStyle/>
          <a:p>
            <a:pPr algn="l"/>
            <a:r>
              <a:rPr lang="fi-FI" sz="1800" b="0" i="0" u="none" strike="noStrike" baseline="0" dirty="0">
                <a:latin typeface="Garamond-Book"/>
              </a:rPr>
              <a:t>For </a:t>
            </a:r>
            <a:r>
              <a:rPr lang="fi-FI" sz="1800" b="0" i="0" u="none" strike="noStrike" baseline="0" dirty="0" err="1">
                <a:latin typeface="Garamond-Book"/>
              </a:rPr>
              <a:t>example</a:t>
            </a:r>
            <a:r>
              <a:rPr lang="fi-FI" sz="1800" b="0" i="0" u="none" strike="noStrike" baseline="0" dirty="0">
                <a:latin typeface="Garamond-Book"/>
              </a:rPr>
              <a:t>,</a:t>
            </a:r>
            <a:r>
              <a:rPr lang="en-US" sz="1800" b="0" i="0" u="none" strike="noStrike" baseline="0" dirty="0">
                <a:latin typeface="Garamond-Book"/>
              </a:rPr>
              <a:t>an instructor could use a learning management system to deliver course material, </a:t>
            </a:r>
            <a:r>
              <a:rPr lang="en-US" sz="1800" i="0" u="none" strike="noStrike" baseline="0" dirty="0">
                <a:ln>
                  <a:solidFill>
                    <a:schemeClr val="tx1"/>
                  </a:solidFill>
                </a:ln>
                <a:latin typeface="Garamond-Book"/>
              </a:rPr>
              <a:t>videos</a:t>
            </a:r>
            <a:r>
              <a:rPr lang="en-US" sz="1800" b="0" i="0" u="none" strike="noStrike" baseline="0" dirty="0">
                <a:latin typeface="Garamond-Book"/>
              </a:rPr>
              <a:t>, tests, quizzes, and grades but would periodically interact with </a:t>
            </a:r>
            <a:r>
              <a:rPr lang="fr-FR" sz="1800" b="0" i="0" u="none" strike="noStrike" baseline="0" dirty="0" err="1">
                <a:latin typeface="Garamond-Book"/>
              </a:rPr>
              <a:t>students</a:t>
            </a:r>
            <a:r>
              <a:rPr lang="fr-FR" sz="1800" b="0" i="0" u="none" strike="noStrike" baseline="0" dirty="0">
                <a:latin typeface="Garamond-Book"/>
              </a:rPr>
              <a:t> face-to-face (Siemens et al., 2015).</a:t>
            </a:r>
            <a:endParaRPr lang="fi-FI" dirty="0"/>
          </a:p>
        </p:txBody>
      </p:sp>
      <p:sp>
        <p:nvSpPr>
          <p:cNvPr id="6" name="Rectangle 5">
            <a:extLst>
              <a:ext uri="{FF2B5EF4-FFF2-40B4-BE49-F238E27FC236}">
                <a16:creationId xmlns:a16="http://schemas.microsoft.com/office/drawing/2014/main" id="{3A2DDAC7-973F-4B47-9CB0-010F0B31F0CE}"/>
              </a:ext>
            </a:extLst>
          </p:cNvPr>
          <p:cNvSpPr/>
          <p:nvPr/>
        </p:nvSpPr>
        <p:spPr>
          <a:xfrm>
            <a:off x="6973615" y="2522483"/>
            <a:ext cx="4067503" cy="18130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latin typeface="nunito sans" panose="020B0604020202020204" pitchFamily="2" charset="0"/>
              </a:rPr>
              <a:t>Lähiopetus-osa  </a:t>
            </a:r>
            <a:r>
              <a:rPr lang="fi-FI" sz="2400" dirty="0">
                <a:solidFill>
                  <a:srgbClr val="FF0000"/>
                </a:solidFill>
                <a:latin typeface="nunito sans" panose="020B0604020202020204" pitchFamily="2" charset="0"/>
              </a:rPr>
              <a:t>JA </a:t>
            </a:r>
            <a:r>
              <a:rPr lang="fi-FI" sz="2400" dirty="0">
                <a:solidFill>
                  <a:schemeClr val="tx1"/>
                </a:solidFill>
                <a:latin typeface="nunito sans" panose="020B0604020202020204" pitchFamily="2" charset="0"/>
              </a:rPr>
              <a:t>verkkotyöskentely-osa (samat opiskelijat molemmissa osissa)</a:t>
            </a:r>
            <a:endParaRPr lang="fi-FI" sz="2400" dirty="0">
              <a:solidFill>
                <a:schemeClr val="tx1"/>
              </a:solidFill>
            </a:endParaRPr>
          </a:p>
        </p:txBody>
      </p:sp>
      <p:sp>
        <p:nvSpPr>
          <p:cNvPr id="7" name="TextBox 6">
            <a:extLst>
              <a:ext uri="{FF2B5EF4-FFF2-40B4-BE49-F238E27FC236}">
                <a16:creationId xmlns:a16="http://schemas.microsoft.com/office/drawing/2014/main" id="{A79801DE-1117-4541-BBC3-754566F0EB87}"/>
              </a:ext>
            </a:extLst>
          </p:cNvPr>
          <p:cNvSpPr txBox="1"/>
          <p:nvPr/>
        </p:nvSpPr>
        <p:spPr>
          <a:xfrm>
            <a:off x="6894136" y="4344623"/>
            <a:ext cx="3231932" cy="369332"/>
          </a:xfrm>
          <a:prstGeom prst="rect">
            <a:avLst/>
          </a:prstGeom>
          <a:noFill/>
        </p:spPr>
        <p:txBody>
          <a:bodyPr wrap="square">
            <a:spAutoFit/>
          </a:bodyPr>
          <a:lstStyle/>
          <a:p>
            <a:r>
              <a:rPr lang="fi-FI" b="0" i="0" dirty="0">
                <a:solidFill>
                  <a:srgbClr val="2E2E2E"/>
                </a:solidFill>
                <a:effectLst/>
                <a:latin typeface="nunito sans" pitchFamily="2" charset="0"/>
              </a:rPr>
              <a:t>Peräkkäiset modaliteetit</a:t>
            </a:r>
            <a:endParaRPr lang="fi-FI" dirty="0"/>
          </a:p>
        </p:txBody>
      </p:sp>
      <p:sp>
        <p:nvSpPr>
          <p:cNvPr id="8" name="TextBox 7">
            <a:extLst>
              <a:ext uri="{FF2B5EF4-FFF2-40B4-BE49-F238E27FC236}">
                <a16:creationId xmlns:a16="http://schemas.microsoft.com/office/drawing/2014/main" id="{E9EC27CA-7B4F-4E28-926A-D762609704A7}"/>
              </a:ext>
            </a:extLst>
          </p:cNvPr>
          <p:cNvSpPr txBox="1"/>
          <p:nvPr/>
        </p:nvSpPr>
        <p:spPr>
          <a:xfrm>
            <a:off x="6894136" y="1931542"/>
            <a:ext cx="4980728" cy="769441"/>
          </a:xfrm>
          <a:prstGeom prst="rect">
            <a:avLst/>
          </a:prstGeom>
          <a:noFill/>
        </p:spPr>
        <p:txBody>
          <a:bodyPr wrap="square" rtlCol="0">
            <a:spAutoFit/>
          </a:bodyPr>
          <a:lstStyle/>
          <a:p>
            <a:r>
              <a:rPr lang="fi-FI" sz="4400" dirty="0">
                <a:solidFill>
                  <a:schemeClr val="bg1"/>
                </a:solidFill>
              </a:rPr>
              <a:t>Perinteinen käsitys</a:t>
            </a:r>
          </a:p>
        </p:txBody>
      </p:sp>
      <p:sp>
        <p:nvSpPr>
          <p:cNvPr id="10" name="TextBox 9">
            <a:extLst>
              <a:ext uri="{FF2B5EF4-FFF2-40B4-BE49-F238E27FC236}">
                <a16:creationId xmlns:a16="http://schemas.microsoft.com/office/drawing/2014/main" id="{25097C38-857F-4243-B39C-EA29808FD05D}"/>
              </a:ext>
            </a:extLst>
          </p:cNvPr>
          <p:cNvSpPr txBox="1"/>
          <p:nvPr/>
        </p:nvSpPr>
        <p:spPr>
          <a:xfrm>
            <a:off x="739740" y="2554404"/>
            <a:ext cx="3986372" cy="3970318"/>
          </a:xfrm>
          <a:prstGeom prst="rect">
            <a:avLst/>
          </a:prstGeom>
          <a:solidFill>
            <a:schemeClr val="bg1"/>
          </a:solidFill>
          <a:ln>
            <a:solidFill>
              <a:schemeClr val="tx1"/>
            </a:solidFill>
          </a:ln>
        </p:spPr>
        <p:txBody>
          <a:bodyPr wrap="square">
            <a:spAutoFit/>
          </a:bodyPr>
          <a:lstStyle/>
          <a:p>
            <a:pPr algn="l"/>
            <a:r>
              <a:rPr lang="en-US" sz="1800" b="0" i="0" u="none" strike="noStrike" baseline="0" dirty="0">
                <a:latin typeface="Garamond-Book"/>
              </a:rPr>
              <a:t>Technology that encourages students to actively engage with course material and with other students can positively affect cognitive outcomes.</a:t>
            </a:r>
          </a:p>
          <a:p>
            <a:pPr algn="l"/>
            <a:endParaRPr lang="en-US" sz="1800" b="0" i="0" u="none" strike="noStrike" baseline="0" dirty="0">
              <a:latin typeface="Garamond-Book"/>
            </a:endParaRPr>
          </a:p>
          <a:p>
            <a:pPr algn="l"/>
            <a:r>
              <a:rPr lang="en-US" sz="1800" b="0" i="0" u="none" strike="noStrike" baseline="0" dirty="0">
                <a:latin typeface="Garamond-Book"/>
              </a:rPr>
              <a:t>In a meta-analysis, </a:t>
            </a:r>
            <a:r>
              <a:rPr lang="en-US" sz="1800" b="1" i="0" u="none" strike="noStrike" baseline="0" dirty="0">
                <a:solidFill>
                  <a:srgbClr val="FF0000"/>
                </a:solidFill>
                <a:latin typeface="Garamond-Book"/>
              </a:rPr>
              <a:t>blended online and in-person instruction produced better learning outcomes, on average, than conventional face-to-face instruction</a:t>
            </a:r>
            <a:r>
              <a:rPr lang="en-US" sz="1800" b="0" i="0" u="none" strike="noStrike" baseline="0" dirty="0">
                <a:latin typeface="Garamond-Book"/>
              </a:rPr>
              <a:t>, but the blended learning conditions in the studies assessed for this analysis also incorporated other changes such as additional learning resources or more time </a:t>
            </a:r>
            <a:r>
              <a:rPr lang="fi-FI" sz="1800" b="0" i="0" u="none" strike="noStrike" baseline="0" dirty="0">
                <a:latin typeface="Garamond-Book"/>
              </a:rPr>
              <a:t>for </a:t>
            </a:r>
            <a:r>
              <a:rPr lang="fi-FI" sz="1800" b="0" i="0" u="none" strike="noStrike" baseline="0" dirty="0" err="1">
                <a:latin typeface="Garamond-Book"/>
              </a:rPr>
              <a:t>learning</a:t>
            </a:r>
            <a:r>
              <a:rPr lang="fi-FI" sz="1800" b="0" i="0" u="none" strike="noStrike" baseline="0" dirty="0">
                <a:latin typeface="Garamond-Book"/>
              </a:rPr>
              <a:t> (</a:t>
            </a:r>
            <a:r>
              <a:rPr lang="fi-FI" sz="1800" b="0" i="0" u="none" strike="noStrike" baseline="0" dirty="0" err="1">
                <a:latin typeface="Garamond-Book"/>
              </a:rPr>
              <a:t>Means</a:t>
            </a:r>
            <a:r>
              <a:rPr lang="fi-FI" sz="1800" b="0" i="0" u="none" strike="noStrike" baseline="0" dirty="0">
                <a:latin typeface="Garamond-Book"/>
              </a:rPr>
              <a:t> et al., 2013).</a:t>
            </a:r>
            <a:endParaRPr lang="fi-FI" dirty="0"/>
          </a:p>
        </p:txBody>
      </p:sp>
    </p:spTree>
    <p:extLst>
      <p:ext uri="{BB962C8B-B14F-4D97-AF65-F5344CB8AC3E}">
        <p14:creationId xmlns:p14="http://schemas.microsoft.com/office/powerpoint/2010/main" val="1486051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BD61-A87F-49CC-9A01-6A758E270396}"/>
              </a:ext>
            </a:extLst>
          </p:cNvPr>
          <p:cNvSpPr>
            <a:spLocks noGrp="1"/>
          </p:cNvSpPr>
          <p:nvPr>
            <p:ph type="title"/>
          </p:nvPr>
        </p:nvSpPr>
        <p:spPr/>
        <p:txBody>
          <a:bodyPr/>
          <a:lstStyle/>
          <a:p>
            <a:r>
              <a:rPr lang="fi-FI" dirty="0"/>
              <a:t>Hybridi </a:t>
            </a:r>
            <a:r>
              <a:rPr lang="fi-FI" dirty="0" err="1"/>
              <a:t>virtuaali</a:t>
            </a:r>
            <a:r>
              <a:rPr lang="fi-FI" dirty="0"/>
              <a:t> luokkahuone</a:t>
            </a:r>
          </a:p>
        </p:txBody>
      </p:sp>
      <p:sp>
        <p:nvSpPr>
          <p:cNvPr id="3" name="Content Placeholder 2">
            <a:extLst>
              <a:ext uri="{FF2B5EF4-FFF2-40B4-BE49-F238E27FC236}">
                <a16:creationId xmlns:a16="http://schemas.microsoft.com/office/drawing/2014/main" id="{D3026A7A-79ED-4C9C-A4FA-317391DBED94}"/>
              </a:ext>
            </a:extLst>
          </p:cNvPr>
          <p:cNvSpPr>
            <a:spLocks noGrp="1"/>
          </p:cNvSpPr>
          <p:nvPr>
            <p:ph idx="1"/>
          </p:nvPr>
        </p:nvSpPr>
        <p:spPr>
          <a:xfrm>
            <a:off x="838200" y="1825624"/>
            <a:ext cx="5876925" cy="4098925"/>
          </a:xfrm>
          <a:ln>
            <a:solidFill>
              <a:schemeClr val="tx1"/>
            </a:solidFill>
          </a:ln>
        </p:spPr>
        <p:txBody>
          <a:bodyPr>
            <a:normAutofit/>
          </a:bodyPr>
          <a:lstStyle/>
          <a:p>
            <a:pPr marL="0" indent="0">
              <a:buNone/>
            </a:pPr>
            <a:r>
              <a:rPr lang="en-US" dirty="0"/>
              <a:t>The concept of the hybrid virtual classroom comprises </a:t>
            </a:r>
            <a:r>
              <a:rPr lang="en-US" dirty="0">
                <a:highlight>
                  <a:srgbClr val="FFFF00"/>
                </a:highlight>
              </a:rPr>
              <a:t>one group of learners who participates in the course on campus</a:t>
            </a:r>
            <a:r>
              <a:rPr lang="en-US" dirty="0"/>
              <a:t>, and simultaneously other individual learners </a:t>
            </a:r>
            <a:r>
              <a:rPr lang="en-US" dirty="0">
                <a:highlight>
                  <a:srgbClr val="00FF00"/>
                </a:highlight>
              </a:rPr>
              <a:t>participate in the course remotely from a location of their own choice by connecting to the same platform</a:t>
            </a:r>
            <a:r>
              <a:rPr lang="en-US" dirty="0"/>
              <a:t> (</a:t>
            </a:r>
            <a:r>
              <a:rPr lang="en-US" dirty="0" err="1"/>
              <a:t>Butz</a:t>
            </a:r>
            <a:r>
              <a:rPr lang="en-US" dirty="0"/>
              <a:t>, </a:t>
            </a:r>
            <a:r>
              <a:rPr lang="en-US" dirty="0" err="1"/>
              <a:t>Stupnisky</a:t>
            </a:r>
            <a:r>
              <a:rPr lang="en-US" dirty="0"/>
              <a:t>, </a:t>
            </a:r>
            <a:r>
              <a:rPr lang="en-US" dirty="0" err="1"/>
              <a:t>Pekrun</a:t>
            </a:r>
            <a:r>
              <a:rPr lang="en-US" dirty="0"/>
              <a:t>, Jensen, &amp; </a:t>
            </a:r>
            <a:r>
              <a:rPr lang="en-US" dirty="0" err="1"/>
              <a:t>Harsell</a:t>
            </a:r>
            <a:r>
              <a:rPr lang="en-US" dirty="0"/>
              <a:t>, 2016; Hastie, Hung, Chen, &amp; </a:t>
            </a:r>
            <a:r>
              <a:rPr lang="en-US" dirty="0" err="1"/>
              <a:t>Kinshuk</a:t>
            </a:r>
            <a:r>
              <a:rPr lang="en-US" dirty="0"/>
              <a:t>, 2010).</a:t>
            </a:r>
            <a:endParaRPr lang="fi-FI" dirty="0"/>
          </a:p>
        </p:txBody>
      </p:sp>
      <p:sp>
        <p:nvSpPr>
          <p:cNvPr id="8" name="TextBox 7">
            <a:extLst>
              <a:ext uri="{FF2B5EF4-FFF2-40B4-BE49-F238E27FC236}">
                <a16:creationId xmlns:a16="http://schemas.microsoft.com/office/drawing/2014/main" id="{25414F40-08F6-4542-B93F-7F239FF51626}"/>
              </a:ext>
            </a:extLst>
          </p:cNvPr>
          <p:cNvSpPr txBox="1"/>
          <p:nvPr/>
        </p:nvSpPr>
        <p:spPr>
          <a:xfrm>
            <a:off x="7140753" y="3000030"/>
            <a:ext cx="4838700" cy="2585323"/>
          </a:xfrm>
          <a:prstGeom prst="rect">
            <a:avLst/>
          </a:prstGeom>
          <a:noFill/>
        </p:spPr>
        <p:txBody>
          <a:bodyPr wrap="square" rtlCol="0">
            <a:spAutoFit/>
          </a:bodyPr>
          <a:lstStyle/>
          <a:p>
            <a:r>
              <a:rPr lang="fi-FI" b="1" dirty="0"/>
              <a:t>Hybridi </a:t>
            </a:r>
            <a:r>
              <a:rPr lang="fi-FI" b="1" dirty="0" err="1"/>
              <a:t>virtuaali</a:t>
            </a:r>
            <a:r>
              <a:rPr lang="fi-FI" b="1" dirty="0"/>
              <a:t> luokkahuone oppilaan näkökulmasta:</a:t>
            </a:r>
          </a:p>
          <a:p>
            <a:pPr marL="342900" indent="-342900">
              <a:buAutoNum type="arabicPeriod"/>
            </a:pPr>
            <a:r>
              <a:rPr lang="fi-FI" dirty="0"/>
              <a:t>Kaikki oppilaat läsnä opetustilassa</a:t>
            </a:r>
          </a:p>
          <a:p>
            <a:pPr marL="342900" indent="-342900">
              <a:buAutoNum type="arabicPeriod"/>
            </a:pPr>
            <a:r>
              <a:rPr lang="fi-FI" dirty="0"/>
              <a:t>Hybridi-F2F, jossa osa opiskelijoista opetustilassa opettajan kanssa, loput verkossa</a:t>
            </a:r>
          </a:p>
          <a:p>
            <a:pPr marL="342900" indent="-342900">
              <a:buAutoNum type="arabicPeriod"/>
            </a:pPr>
            <a:r>
              <a:rPr lang="fi-FI" dirty="0"/>
              <a:t>Hybridi-virtuaalinen, jossa osa opiskelijoista verkossa (muut läsnä opetustilassa)</a:t>
            </a:r>
          </a:p>
          <a:p>
            <a:pPr marL="342900" indent="-342900">
              <a:buAutoNum type="arabicPeriod"/>
            </a:pPr>
            <a:r>
              <a:rPr lang="fi-FI" dirty="0"/>
              <a:t>Kaikki opiskelijat läsnä etänä</a:t>
            </a:r>
          </a:p>
          <a:p>
            <a:r>
              <a:rPr lang="fi-FI" dirty="0"/>
              <a:t>[tähän lisänä]: opettaja läsnä tai etänä</a:t>
            </a:r>
          </a:p>
        </p:txBody>
      </p:sp>
      <p:sp>
        <p:nvSpPr>
          <p:cNvPr id="10" name="TextBox 9">
            <a:extLst>
              <a:ext uri="{FF2B5EF4-FFF2-40B4-BE49-F238E27FC236}">
                <a16:creationId xmlns:a16="http://schemas.microsoft.com/office/drawing/2014/main" id="{67883E3D-3C64-4669-A281-35E9528FE50E}"/>
              </a:ext>
            </a:extLst>
          </p:cNvPr>
          <p:cNvSpPr txBox="1"/>
          <p:nvPr/>
        </p:nvSpPr>
        <p:spPr>
          <a:xfrm>
            <a:off x="7477125" y="5745598"/>
            <a:ext cx="4648200" cy="1015663"/>
          </a:xfrm>
          <a:prstGeom prst="rect">
            <a:avLst/>
          </a:prstGeom>
          <a:noFill/>
        </p:spPr>
        <p:txBody>
          <a:bodyPr wrap="square">
            <a:spAutoFit/>
          </a:bodyPr>
          <a:lstStyle/>
          <a:p>
            <a:r>
              <a:rPr lang="en-US" sz="1200" b="0" i="0" dirty="0" err="1">
                <a:solidFill>
                  <a:srgbClr val="222222"/>
                </a:solidFill>
                <a:effectLst/>
                <a:latin typeface="Arial" panose="020B0604020202020204" pitchFamily="34" charset="0"/>
              </a:rPr>
              <a:t>Raes</a:t>
            </a:r>
            <a:r>
              <a:rPr lang="en-US" sz="1200" b="0" i="0" dirty="0">
                <a:solidFill>
                  <a:srgbClr val="222222"/>
                </a:solidFill>
                <a:effectLst/>
                <a:latin typeface="Arial" panose="020B0604020202020204" pitchFamily="34" charset="0"/>
              </a:rPr>
              <a:t>, A., Vanneste, P., Pieters, M., </a:t>
            </a:r>
            <a:r>
              <a:rPr lang="en-US" sz="1200" b="0" i="0" dirty="0" err="1">
                <a:solidFill>
                  <a:srgbClr val="222222"/>
                </a:solidFill>
                <a:effectLst/>
                <a:latin typeface="Arial" panose="020B0604020202020204" pitchFamily="34" charset="0"/>
              </a:rPr>
              <a:t>Windey</a:t>
            </a:r>
            <a:r>
              <a:rPr lang="en-US" sz="1200" b="0" i="0" dirty="0">
                <a:solidFill>
                  <a:srgbClr val="222222"/>
                </a:solidFill>
                <a:effectLst/>
                <a:latin typeface="Arial" panose="020B0604020202020204" pitchFamily="34" charset="0"/>
              </a:rPr>
              <a:t>, I., Van Den </a:t>
            </a:r>
            <a:r>
              <a:rPr lang="en-US" sz="1200" b="0" i="0" dirty="0" err="1">
                <a:solidFill>
                  <a:srgbClr val="222222"/>
                </a:solidFill>
                <a:effectLst/>
                <a:latin typeface="Arial" panose="020B0604020202020204" pitchFamily="34" charset="0"/>
              </a:rPr>
              <a:t>Noortgate</a:t>
            </a:r>
            <a:r>
              <a:rPr lang="en-US" sz="1200" b="0" i="0" dirty="0">
                <a:solidFill>
                  <a:srgbClr val="222222"/>
                </a:solidFill>
                <a:effectLst/>
                <a:latin typeface="Arial" panose="020B0604020202020204" pitchFamily="34" charset="0"/>
              </a:rPr>
              <a:t>, W., &amp; </a:t>
            </a:r>
            <a:r>
              <a:rPr lang="en-US" sz="1200" b="0" i="0" dirty="0" err="1">
                <a:solidFill>
                  <a:srgbClr val="222222"/>
                </a:solidFill>
                <a:effectLst/>
                <a:latin typeface="Arial" panose="020B0604020202020204" pitchFamily="34" charset="0"/>
              </a:rPr>
              <a:t>Depaepe</a:t>
            </a:r>
            <a:r>
              <a:rPr lang="en-US" sz="1200" b="0" i="0" dirty="0">
                <a:solidFill>
                  <a:srgbClr val="222222"/>
                </a:solidFill>
                <a:effectLst/>
                <a:latin typeface="Arial" panose="020B0604020202020204" pitchFamily="34" charset="0"/>
              </a:rPr>
              <a:t>, F. (2020). Learning and instruction in the hybrid virtual classroom: An investigation of students’ engagement and the effect of quizzes. </a:t>
            </a:r>
            <a:r>
              <a:rPr lang="en-US" sz="1200" b="0" i="1" dirty="0">
                <a:solidFill>
                  <a:srgbClr val="222222"/>
                </a:solidFill>
                <a:effectLst/>
                <a:latin typeface="Arial" panose="020B0604020202020204" pitchFamily="34" charset="0"/>
              </a:rPr>
              <a:t>Computers &amp; Education</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143</a:t>
            </a:r>
            <a:r>
              <a:rPr lang="en-US" sz="1200" b="0" i="0" dirty="0">
                <a:solidFill>
                  <a:srgbClr val="222222"/>
                </a:solidFill>
                <a:effectLst/>
                <a:latin typeface="Arial" panose="020B0604020202020204" pitchFamily="34" charset="0"/>
              </a:rPr>
              <a:t>, 103682.</a:t>
            </a:r>
            <a:endParaRPr lang="fi-FI" sz="1200" dirty="0"/>
          </a:p>
        </p:txBody>
      </p:sp>
      <p:sp>
        <p:nvSpPr>
          <p:cNvPr id="11" name="Rectangle 10">
            <a:extLst>
              <a:ext uri="{FF2B5EF4-FFF2-40B4-BE49-F238E27FC236}">
                <a16:creationId xmlns:a16="http://schemas.microsoft.com/office/drawing/2014/main" id="{5645DA06-4A4C-459F-BF99-E5AF79E56AD4}"/>
              </a:ext>
            </a:extLst>
          </p:cNvPr>
          <p:cNvSpPr/>
          <p:nvPr/>
        </p:nvSpPr>
        <p:spPr>
          <a:xfrm>
            <a:off x="7753022" y="633773"/>
            <a:ext cx="4067503" cy="18130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latin typeface="nunito sans" panose="020B0604020202020204" pitchFamily="2" charset="0"/>
              </a:rPr>
              <a:t>Lähiopetuksen opiskelijat </a:t>
            </a:r>
            <a:r>
              <a:rPr lang="fi-FI" sz="2400" dirty="0">
                <a:solidFill>
                  <a:srgbClr val="FF0000"/>
                </a:solidFill>
                <a:latin typeface="nunito sans" panose="020B0604020202020204" pitchFamily="2" charset="0"/>
              </a:rPr>
              <a:t>JA </a:t>
            </a:r>
            <a:r>
              <a:rPr lang="fi-FI" sz="2400" dirty="0">
                <a:solidFill>
                  <a:schemeClr val="tx1"/>
                </a:solidFill>
                <a:latin typeface="nunito sans" panose="020B0604020202020204" pitchFamily="2" charset="0"/>
              </a:rPr>
              <a:t>verkossa olevat opiskelijat (</a:t>
            </a:r>
            <a:r>
              <a:rPr lang="fi-FI" sz="2400" dirty="0" err="1">
                <a:solidFill>
                  <a:schemeClr val="tx1"/>
                </a:solidFill>
                <a:latin typeface="nunito sans" panose="020B0604020202020204" pitchFamily="2" charset="0"/>
              </a:rPr>
              <a:t>lähi</a:t>
            </a:r>
            <a:r>
              <a:rPr lang="fi-FI" sz="2400" dirty="0">
                <a:solidFill>
                  <a:schemeClr val="tx1"/>
                </a:solidFill>
                <a:latin typeface="nunito sans" panose="020B0604020202020204" pitchFamily="2" charset="0"/>
              </a:rPr>
              <a:t> ja etäopiskelijat yhdessä)</a:t>
            </a:r>
          </a:p>
        </p:txBody>
      </p:sp>
      <p:sp>
        <p:nvSpPr>
          <p:cNvPr id="12" name="TextBox 11">
            <a:extLst>
              <a:ext uri="{FF2B5EF4-FFF2-40B4-BE49-F238E27FC236}">
                <a16:creationId xmlns:a16="http://schemas.microsoft.com/office/drawing/2014/main" id="{91D317C3-F169-4C8F-97FD-1A68E8ECB655}"/>
              </a:ext>
            </a:extLst>
          </p:cNvPr>
          <p:cNvSpPr txBox="1"/>
          <p:nvPr/>
        </p:nvSpPr>
        <p:spPr>
          <a:xfrm>
            <a:off x="7753022" y="2443748"/>
            <a:ext cx="3231932" cy="369332"/>
          </a:xfrm>
          <a:prstGeom prst="rect">
            <a:avLst/>
          </a:prstGeom>
          <a:noFill/>
        </p:spPr>
        <p:txBody>
          <a:bodyPr wrap="square">
            <a:spAutoFit/>
          </a:bodyPr>
          <a:lstStyle/>
          <a:p>
            <a:r>
              <a:rPr lang="fi-FI" b="0" i="0" dirty="0">
                <a:solidFill>
                  <a:srgbClr val="2E2E2E"/>
                </a:solidFill>
                <a:effectLst/>
                <a:latin typeface="nunito sans" pitchFamily="2" charset="0"/>
              </a:rPr>
              <a:t>Samanaikaiset modaliteetit</a:t>
            </a:r>
            <a:endParaRPr lang="fi-FI" dirty="0"/>
          </a:p>
        </p:txBody>
      </p:sp>
      <p:sp>
        <p:nvSpPr>
          <p:cNvPr id="13" name="TextBox 12">
            <a:extLst>
              <a:ext uri="{FF2B5EF4-FFF2-40B4-BE49-F238E27FC236}">
                <a16:creationId xmlns:a16="http://schemas.microsoft.com/office/drawing/2014/main" id="{B73965DD-F420-427F-9EF4-5C1236DD5454}"/>
              </a:ext>
            </a:extLst>
          </p:cNvPr>
          <p:cNvSpPr txBox="1"/>
          <p:nvPr/>
        </p:nvSpPr>
        <p:spPr>
          <a:xfrm>
            <a:off x="7663687" y="191845"/>
            <a:ext cx="3572645" cy="523220"/>
          </a:xfrm>
          <a:prstGeom prst="rect">
            <a:avLst/>
          </a:prstGeom>
          <a:noFill/>
        </p:spPr>
        <p:txBody>
          <a:bodyPr wrap="none" rtlCol="0">
            <a:spAutoFit/>
          </a:bodyPr>
          <a:lstStyle/>
          <a:p>
            <a:r>
              <a:rPr lang="fi-FI" sz="2800" dirty="0"/>
              <a:t>Yksi uusista käsityksistä</a:t>
            </a:r>
          </a:p>
        </p:txBody>
      </p:sp>
    </p:spTree>
    <p:extLst>
      <p:ext uri="{BB962C8B-B14F-4D97-AF65-F5344CB8AC3E}">
        <p14:creationId xmlns:p14="http://schemas.microsoft.com/office/powerpoint/2010/main" val="4181137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93CC-7EE7-49CF-BF26-F12508C34668}"/>
              </a:ext>
            </a:extLst>
          </p:cNvPr>
          <p:cNvSpPr>
            <a:spLocks noGrp="1"/>
          </p:cNvSpPr>
          <p:nvPr>
            <p:ph type="title"/>
          </p:nvPr>
        </p:nvSpPr>
        <p:spPr/>
        <p:txBody>
          <a:bodyPr/>
          <a:lstStyle/>
          <a:p>
            <a:r>
              <a:rPr lang="fi-FI" dirty="0"/>
              <a:t>Hybridiopetus(</a:t>
            </a:r>
            <a:r>
              <a:rPr lang="fi-FI" dirty="0" err="1"/>
              <a:t>oppimis</a:t>
            </a:r>
            <a:r>
              <a:rPr lang="fi-FI" dirty="0"/>
              <a:t>)malleja</a:t>
            </a:r>
          </a:p>
        </p:txBody>
      </p:sp>
      <p:graphicFrame>
        <p:nvGraphicFramePr>
          <p:cNvPr id="4" name="Table 4">
            <a:extLst>
              <a:ext uri="{FF2B5EF4-FFF2-40B4-BE49-F238E27FC236}">
                <a16:creationId xmlns:a16="http://schemas.microsoft.com/office/drawing/2014/main" id="{70F5AFB7-6DF8-4DBC-9D0F-062DEE03045C}"/>
              </a:ext>
            </a:extLst>
          </p:cNvPr>
          <p:cNvGraphicFramePr>
            <a:graphicFrameLocks noGrp="1"/>
          </p:cNvGraphicFramePr>
          <p:nvPr>
            <p:extLst>
              <p:ext uri="{D42A27DB-BD31-4B8C-83A1-F6EECF244321}">
                <p14:modId xmlns:p14="http://schemas.microsoft.com/office/powerpoint/2010/main" val="3203230504"/>
              </p:ext>
            </p:extLst>
          </p:nvPr>
        </p:nvGraphicFramePr>
        <p:xfrm>
          <a:off x="0" y="1936861"/>
          <a:ext cx="12191998" cy="4846320"/>
        </p:xfrm>
        <a:graphic>
          <a:graphicData uri="http://schemas.openxmlformats.org/drawingml/2006/table">
            <a:tbl>
              <a:tblPr firstRow="1" bandRow="1">
                <a:tableStyleId>{073A0DAA-6AF3-43AB-8588-CEC1D06C72B9}</a:tableStyleId>
              </a:tblPr>
              <a:tblGrid>
                <a:gridCol w="1741714">
                  <a:extLst>
                    <a:ext uri="{9D8B030D-6E8A-4147-A177-3AD203B41FA5}">
                      <a16:colId xmlns:a16="http://schemas.microsoft.com/office/drawing/2014/main" val="1955416656"/>
                    </a:ext>
                  </a:extLst>
                </a:gridCol>
                <a:gridCol w="2188601">
                  <a:extLst>
                    <a:ext uri="{9D8B030D-6E8A-4147-A177-3AD203B41FA5}">
                      <a16:colId xmlns:a16="http://schemas.microsoft.com/office/drawing/2014/main" val="3892284631"/>
                    </a:ext>
                  </a:extLst>
                </a:gridCol>
                <a:gridCol w="1294827">
                  <a:extLst>
                    <a:ext uri="{9D8B030D-6E8A-4147-A177-3AD203B41FA5}">
                      <a16:colId xmlns:a16="http://schemas.microsoft.com/office/drawing/2014/main" val="2734694522"/>
                    </a:ext>
                  </a:extLst>
                </a:gridCol>
                <a:gridCol w="1741714">
                  <a:extLst>
                    <a:ext uri="{9D8B030D-6E8A-4147-A177-3AD203B41FA5}">
                      <a16:colId xmlns:a16="http://schemas.microsoft.com/office/drawing/2014/main" val="3266180256"/>
                    </a:ext>
                  </a:extLst>
                </a:gridCol>
                <a:gridCol w="1741714">
                  <a:extLst>
                    <a:ext uri="{9D8B030D-6E8A-4147-A177-3AD203B41FA5}">
                      <a16:colId xmlns:a16="http://schemas.microsoft.com/office/drawing/2014/main" val="1205793420"/>
                    </a:ext>
                  </a:extLst>
                </a:gridCol>
                <a:gridCol w="1741714">
                  <a:extLst>
                    <a:ext uri="{9D8B030D-6E8A-4147-A177-3AD203B41FA5}">
                      <a16:colId xmlns:a16="http://schemas.microsoft.com/office/drawing/2014/main" val="326737692"/>
                    </a:ext>
                  </a:extLst>
                </a:gridCol>
                <a:gridCol w="1741714">
                  <a:extLst>
                    <a:ext uri="{9D8B030D-6E8A-4147-A177-3AD203B41FA5}">
                      <a16:colId xmlns:a16="http://schemas.microsoft.com/office/drawing/2014/main" val="454279640"/>
                    </a:ext>
                  </a:extLst>
                </a:gridCol>
              </a:tblGrid>
              <a:tr h="370840">
                <a:tc>
                  <a:txBody>
                    <a:bodyPr/>
                    <a:lstStyle/>
                    <a:p>
                      <a:endParaRPr lang="fi-FI" dirty="0"/>
                    </a:p>
                  </a:txBody>
                  <a:tcPr/>
                </a:tc>
                <a:tc>
                  <a:txBody>
                    <a:bodyPr/>
                    <a:lstStyle/>
                    <a:p>
                      <a:r>
                        <a:rPr lang="fi-FI" dirty="0"/>
                        <a:t>Selite</a:t>
                      </a:r>
                    </a:p>
                  </a:txBody>
                  <a:tcPr/>
                </a:tc>
                <a:tc>
                  <a:txBody>
                    <a:bodyPr/>
                    <a:lstStyle/>
                    <a:p>
                      <a:r>
                        <a:rPr lang="fi-FI" dirty="0"/>
                        <a:t>Lähiopetus</a:t>
                      </a:r>
                    </a:p>
                  </a:txBody>
                  <a:tcPr/>
                </a:tc>
                <a:tc>
                  <a:txBody>
                    <a:bodyPr/>
                    <a:lstStyle/>
                    <a:p>
                      <a:r>
                        <a:rPr lang="fi-FI" dirty="0"/>
                        <a:t>Synkroninen, samanaikainen</a:t>
                      </a:r>
                    </a:p>
                  </a:txBody>
                  <a:tcPr/>
                </a:tc>
                <a:tc>
                  <a:txBody>
                    <a:bodyPr/>
                    <a:lstStyle/>
                    <a:p>
                      <a:r>
                        <a:rPr lang="fi-FI" dirty="0"/>
                        <a:t>Synkroninen, peräkkäinen</a:t>
                      </a:r>
                    </a:p>
                  </a:txBody>
                  <a:tcPr/>
                </a:tc>
                <a:tc>
                  <a:txBody>
                    <a:bodyPr/>
                    <a:lstStyle/>
                    <a:p>
                      <a:r>
                        <a:rPr lang="fi-FI" dirty="0"/>
                        <a:t>Asynkroninen, peräkkäinen</a:t>
                      </a:r>
                    </a:p>
                  </a:txBody>
                  <a:tcPr/>
                </a:tc>
                <a:tc>
                  <a:txBody>
                    <a:bodyPr/>
                    <a:lstStyle/>
                    <a:p>
                      <a:r>
                        <a:rPr lang="fi-FI" dirty="0"/>
                        <a:t>OpenAccess (esim. OER)</a:t>
                      </a:r>
                    </a:p>
                  </a:txBody>
                  <a:tcPr/>
                </a:tc>
                <a:extLst>
                  <a:ext uri="{0D108BD9-81ED-4DB2-BD59-A6C34878D82A}">
                    <a16:rowId xmlns:a16="http://schemas.microsoft.com/office/drawing/2014/main" val="322197876"/>
                  </a:ext>
                </a:extLst>
              </a:tr>
              <a:tr h="370840">
                <a:tc>
                  <a:txBody>
                    <a:bodyPr/>
                    <a:lstStyle/>
                    <a:p>
                      <a:r>
                        <a:rPr lang="fi-FI" dirty="0" err="1"/>
                        <a:t>Blended</a:t>
                      </a:r>
                      <a:r>
                        <a:rPr lang="fi-FI" dirty="0"/>
                        <a:t> [monimuoto] (</a:t>
                      </a:r>
                      <a:r>
                        <a:rPr lang="fi-FI" dirty="0" err="1"/>
                        <a:t>hybrid</a:t>
                      </a:r>
                      <a:r>
                        <a:rPr lang="fi-FI" dirty="0"/>
                        <a:t>)</a:t>
                      </a:r>
                    </a:p>
                  </a:txBody>
                  <a:tcPr/>
                </a:tc>
                <a:tc>
                  <a:txBody>
                    <a:bodyPr/>
                    <a:lstStyle/>
                    <a:p>
                      <a:r>
                        <a:rPr lang="fi-FI" dirty="0"/>
                        <a:t>Yhdistää lähi- ja verkkotyöskentelyn </a:t>
                      </a:r>
                    </a:p>
                  </a:txBody>
                  <a:tcPr/>
                </a:tc>
                <a:tc>
                  <a:txBody>
                    <a:bodyPr/>
                    <a:lstStyle/>
                    <a:p>
                      <a:r>
                        <a:rPr lang="fi-FI" dirty="0"/>
                        <a:t>X</a:t>
                      </a:r>
                    </a:p>
                  </a:txBody>
                  <a:tcPr/>
                </a:tc>
                <a:tc>
                  <a:txBody>
                    <a:bodyPr/>
                    <a:lstStyle/>
                    <a:p>
                      <a:endParaRPr lang="fi-FI" dirty="0"/>
                    </a:p>
                  </a:txBody>
                  <a:tcPr/>
                </a:tc>
                <a:tc>
                  <a:txBody>
                    <a:bodyPr/>
                    <a:lstStyle/>
                    <a:p>
                      <a:r>
                        <a:rPr lang="fi-FI" dirty="0"/>
                        <a:t>X^</a:t>
                      </a:r>
                    </a:p>
                  </a:txBody>
                  <a:tcPr/>
                </a:tc>
                <a:tc>
                  <a:txBody>
                    <a:bodyPr/>
                    <a:lstStyle/>
                    <a:p>
                      <a:r>
                        <a:rPr lang="fi-FI" dirty="0"/>
                        <a:t>X^</a:t>
                      </a:r>
                    </a:p>
                  </a:txBody>
                  <a:tcPr/>
                </a:tc>
                <a:tc>
                  <a:txBody>
                    <a:bodyPr/>
                    <a:lstStyle/>
                    <a:p>
                      <a:endParaRPr lang="fi-FI"/>
                    </a:p>
                  </a:txBody>
                  <a:tcPr/>
                </a:tc>
                <a:extLst>
                  <a:ext uri="{0D108BD9-81ED-4DB2-BD59-A6C34878D82A}">
                    <a16:rowId xmlns:a16="http://schemas.microsoft.com/office/drawing/2014/main" val="530358979"/>
                  </a:ext>
                </a:extLst>
              </a:tr>
              <a:tr h="370840">
                <a:tc>
                  <a:txBody>
                    <a:bodyPr/>
                    <a:lstStyle/>
                    <a:p>
                      <a:r>
                        <a:rPr lang="fi-FI"/>
                        <a:t>HyFlex</a:t>
                      </a:r>
                      <a:endParaRPr lang="fi-FI" dirty="0"/>
                    </a:p>
                  </a:txBody>
                  <a:tcPr/>
                </a:tc>
                <a:tc>
                  <a:txBody>
                    <a:bodyPr/>
                    <a:lstStyle/>
                    <a:p>
                      <a:r>
                        <a:rPr lang="fi-FI" dirty="0"/>
                        <a:t>Lisää edelliseen vapauden valita osallistuuko </a:t>
                      </a:r>
                      <a:r>
                        <a:rPr lang="fi-FI" dirty="0" err="1"/>
                        <a:t>lähi</a:t>
                      </a:r>
                      <a:r>
                        <a:rPr lang="fi-FI" dirty="0"/>
                        <a:t> vai verkko-opetukseen</a:t>
                      </a:r>
                    </a:p>
                  </a:txBody>
                  <a:tcPr/>
                </a:tc>
                <a:tc>
                  <a:txBody>
                    <a:bodyPr/>
                    <a:lstStyle/>
                    <a:p>
                      <a:r>
                        <a:rPr lang="fi-FI" dirty="0"/>
                        <a:t>X*</a:t>
                      </a:r>
                    </a:p>
                  </a:txBody>
                  <a:tcPr/>
                </a:tc>
                <a:tc>
                  <a:txBody>
                    <a:bodyPr/>
                    <a:lstStyle/>
                    <a:p>
                      <a:r>
                        <a:rPr lang="fi-FI" dirty="0"/>
                        <a:t>X* </a:t>
                      </a:r>
                    </a:p>
                  </a:txBody>
                  <a:tcPr/>
                </a:tc>
                <a:tc>
                  <a:txBody>
                    <a:bodyPr/>
                    <a:lstStyle/>
                    <a:p>
                      <a:endParaRPr lang="fi-FI" dirty="0"/>
                    </a:p>
                  </a:txBody>
                  <a:tcPr/>
                </a:tc>
                <a:tc>
                  <a:txBody>
                    <a:bodyPr/>
                    <a:lstStyle/>
                    <a:p>
                      <a:r>
                        <a:rPr lang="fi-FI" dirty="0"/>
                        <a:t>X*</a:t>
                      </a:r>
                    </a:p>
                  </a:txBody>
                  <a:tcPr/>
                </a:tc>
                <a:tc>
                  <a:txBody>
                    <a:bodyPr/>
                    <a:lstStyle/>
                    <a:p>
                      <a:endParaRPr lang="fi-FI"/>
                    </a:p>
                  </a:txBody>
                  <a:tcPr/>
                </a:tc>
                <a:extLst>
                  <a:ext uri="{0D108BD9-81ED-4DB2-BD59-A6C34878D82A}">
                    <a16:rowId xmlns:a16="http://schemas.microsoft.com/office/drawing/2014/main" val="3981045732"/>
                  </a:ext>
                </a:extLst>
              </a:tr>
              <a:tr h="370840">
                <a:tc>
                  <a:txBody>
                    <a:bodyPr/>
                    <a:lstStyle/>
                    <a:p>
                      <a:r>
                        <a:rPr lang="fi-FI"/>
                        <a:t>MultiAccess</a:t>
                      </a:r>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Antaa vapauden valita eri modaliteettien välillä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X^</a:t>
                      </a:r>
                    </a:p>
                  </a:txBody>
                  <a:tcPr/>
                </a:tc>
                <a:extLst>
                  <a:ext uri="{0D108BD9-81ED-4DB2-BD59-A6C34878D82A}">
                    <a16:rowId xmlns:a16="http://schemas.microsoft.com/office/drawing/2014/main" val="1702728547"/>
                  </a:ext>
                </a:extLst>
              </a:tr>
              <a:tr h="370840">
                <a:tc>
                  <a:txBody>
                    <a:bodyPr/>
                    <a:lstStyle/>
                    <a:p>
                      <a:r>
                        <a:rPr lang="fi-FI"/>
                        <a:t>Blended synchronous (syncronous hybrid)</a:t>
                      </a:r>
                      <a:endParaRPr lang="fi-FI" dirty="0"/>
                    </a:p>
                  </a:txBody>
                  <a:tcPr/>
                </a:tc>
                <a:tc>
                  <a:txBody>
                    <a:bodyPr/>
                    <a:lstStyle/>
                    <a:p>
                      <a:r>
                        <a:rPr lang="fi-FI" dirty="0"/>
                        <a:t>Lähiopetuksessa mukana etäopiskelijoita</a:t>
                      </a:r>
                    </a:p>
                  </a:txBody>
                  <a:tcPr/>
                </a:tc>
                <a:tc>
                  <a:txBody>
                    <a:bodyPr/>
                    <a:lstStyle/>
                    <a:p>
                      <a:r>
                        <a:rPr lang="fi-FI" dirty="0"/>
                        <a:t>X* </a:t>
                      </a:r>
                    </a:p>
                  </a:txBody>
                  <a:tcPr/>
                </a:tc>
                <a:tc>
                  <a:txBody>
                    <a:bodyPr/>
                    <a:lstStyle/>
                    <a:p>
                      <a:r>
                        <a:rPr lang="fi-FI" dirty="0"/>
                        <a:t>X*</a:t>
                      </a:r>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2067482843"/>
                  </a:ext>
                </a:extLst>
              </a:tr>
            </a:tbl>
          </a:graphicData>
        </a:graphic>
      </p:graphicFrame>
      <p:sp>
        <p:nvSpPr>
          <p:cNvPr id="6" name="TextBox 5">
            <a:extLst>
              <a:ext uri="{FF2B5EF4-FFF2-40B4-BE49-F238E27FC236}">
                <a16:creationId xmlns:a16="http://schemas.microsoft.com/office/drawing/2014/main" id="{758F0CB4-5426-44DE-9B3A-C93A3FC8BFDF}"/>
              </a:ext>
            </a:extLst>
          </p:cNvPr>
          <p:cNvSpPr txBox="1"/>
          <p:nvPr/>
        </p:nvSpPr>
        <p:spPr>
          <a:xfrm>
            <a:off x="8101264" y="890445"/>
            <a:ext cx="3962399" cy="923330"/>
          </a:xfrm>
          <a:prstGeom prst="rect">
            <a:avLst/>
          </a:prstGeom>
          <a:noFill/>
        </p:spPr>
        <p:txBody>
          <a:bodyPr wrap="square">
            <a:spAutoFit/>
          </a:bodyPr>
          <a:lstStyle/>
          <a:p>
            <a:pPr algn="l"/>
            <a:r>
              <a:rPr lang="fi-FI" dirty="0">
                <a:solidFill>
                  <a:srgbClr val="202122"/>
                </a:solidFill>
                <a:latin typeface="Arial" panose="020B0604020202020204" pitchFamily="34" charset="0"/>
              </a:rPr>
              <a:t>* = voi vaihtaa toteutustapojen välillä</a:t>
            </a:r>
          </a:p>
          <a:p>
            <a:pPr algn="l"/>
            <a:r>
              <a:rPr lang="fi-FI" b="0" i="0" dirty="0">
                <a:solidFill>
                  <a:srgbClr val="202122"/>
                </a:solidFill>
                <a:effectLst/>
                <a:latin typeface="Arial" panose="020B0604020202020204" pitchFamily="34" charset="0"/>
              </a:rPr>
              <a:t>^ = sama, mutta riippuu </a:t>
            </a:r>
            <a:r>
              <a:rPr lang="fi-FI" b="0" i="0" dirty="0" err="1">
                <a:solidFill>
                  <a:srgbClr val="202122"/>
                </a:solidFill>
                <a:effectLst/>
                <a:latin typeface="Arial" panose="020B0604020202020204" pitchFamily="34" charset="0"/>
              </a:rPr>
              <a:t>pedag</a:t>
            </a:r>
            <a:r>
              <a:rPr lang="fi-FI" b="0" i="0" dirty="0">
                <a:solidFill>
                  <a:srgbClr val="202122"/>
                </a:solidFill>
                <a:effectLst/>
                <a:latin typeface="Arial" panose="020B0604020202020204" pitchFamily="34" charset="0"/>
              </a:rPr>
              <a:t>. designista</a:t>
            </a:r>
          </a:p>
        </p:txBody>
      </p:sp>
      <p:sp>
        <p:nvSpPr>
          <p:cNvPr id="9" name="TextBox 8">
            <a:extLst>
              <a:ext uri="{FF2B5EF4-FFF2-40B4-BE49-F238E27FC236}">
                <a16:creationId xmlns:a16="http://schemas.microsoft.com/office/drawing/2014/main" id="{B3EFF11B-815B-4531-9494-CBADABEB02B5}"/>
              </a:ext>
            </a:extLst>
          </p:cNvPr>
          <p:cNvSpPr txBox="1"/>
          <p:nvPr/>
        </p:nvSpPr>
        <p:spPr>
          <a:xfrm>
            <a:off x="4572001" y="6434005"/>
            <a:ext cx="7717694" cy="369332"/>
          </a:xfrm>
          <a:prstGeom prst="rect">
            <a:avLst/>
          </a:prstGeom>
          <a:noFill/>
        </p:spPr>
        <p:txBody>
          <a:bodyPr wrap="square">
            <a:spAutoFit/>
          </a:bodyPr>
          <a:lstStyle/>
          <a:p>
            <a:r>
              <a:rPr lang="fi-FI" dirty="0"/>
              <a:t>https://er.educause.edu/articles/2020/10/the-landscape-of-merging-modalities</a:t>
            </a:r>
          </a:p>
        </p:txBody>
      </p:sp>
    </p:spTree>
    <p:extLst>
      <p:ext uri="{BB962C8B-B14F-4D97-AF65-F5344CB8AC3E}">
        <p14:creationId xmlns:p14="http://schemas.microsoft.com/office/powerpoint/2010/main" val="1445387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D243C738-ABE5-412C-B56A-6DA057DF4CE8}"/>
              </a:ext>
            </a:extLst>
          </p:cNvPr>
          <p:cNvSpPr/>
          <p:nvPr/>
        </p:nvSpPr>
        <p:spPr>
          <a:xfrm>
            <a:off x="2887027" y="3886200"/>
            <a:ext cx="2002536" cy="932688"/>
          </a:xfrm>
          <a:prstGeom prst="roundRect">
            <a:avLst/>
          </a:prstGeom>
          <a:pattFill prst="ltHorz">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highlight>
                  <a:srgbClr val="000000"/>
                </a:highlight>
              </a:rPr>
              <a:t>NYT (</a:t>
            </a:r>
            <a:r>
              <a:rPr lang="fi-FI" dirty="0" err="1">
                <a:highlight>
                  <a:srgbClr val="000000"/>
                </a:highlight>
              </a:rPr>
              <a:t>online</a:t>
            </a:r>
            <a:r>
              <a:rPr lang="fi-FI" dirty="0">
                <a:highlight>
                  <a:srgbClr val="000000"/>
                </a:highlight>
              </a:rPr>
              <a:t>)</a:t>
            </a:r>
          </a:p>
        </p:txBody>
      </p:sp>
      <p:sp>
        <p:nvSpPr>
          <p:cNvPr id="4" name="Rectangle: Rounded Corners 3">
            <a:extLst>
              <a:ext uri="{FF2B5EF4-FFF2-40B4-BE49-F238E27FC236}">
                <a16:creationId xmlns:a16="http://schemas.microsoft.com/office/drawing/2014/main" id="{51A8D2EF-21B1-4ACB-8D0E-5E8E415B9046}"/>
              </a:ext>
            </a:extLst>
          </p:cNvPr>
          <p:cNvSpPr/>
          <p:nvPr/>
        </p:nvSpPr>
        <p:spPr>
          <a:xfrm>
            <a:off x="755142" y="3886201"/>
            <a:ext cx="2002536" cy="2218850"/>
          </a:xfrm>
          <a:prstGeom prst="roundRect">
            <a:avLst/>
          </a:pr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bg1"/>
                </a:solidFill>
                <a:highlight>
                  <a:srgbClr val="000000"/>
                </a:highlight>
              </a:rPr>
              <a:t>Ennen</a:t>
            </a:r>
          </a:p>
        </p:txBody>
      </p:sp>
      <p:sp>
        <p:nvSpPr>
          <p:cNvPr id="5" name="Rectangle: Rounded Corners 4">
            <a:extLst>
              <a:ext uri="{FF2B5EF4-FFF2-40B4-BE49-F238E27FC236}">
                <a16:creationId xmlns:a16="http://schemas.microsoft.com/office/drawing/2014/main" id="{1BFA9C58-BEE1-4669-9DD9-354D38F31474}"/>
              </a:ext>
            </a:extLst>
          </p:cNvPr>
          <p:cNvSpPr/>
          <p:nvPr/>
        </p:nvSpPr>
        <p:spPr>
          <a:xfrm>
            <a:off x="5002339" y="3886200"/>
            <a:ext cx="2002536" cy="2218850"/>
          </a:xfrm>
          <a:prstGeom prst="roundRect">
            <a:avLst/>
          </a:pr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bg1"/>
                </a:solidFill>
                <a:highlight>
                  <a:srgbClr val="000000"/>
                </a:highlight>
              </a:rPr>
              <a:t>Jälkeen</a:t>
            </a:r>
          </a:p>
        </p:txBody>
      </p:sp>
      <p:sp>
        <p:nvSpPr>
          <p:cNvPr id="6" name="Rectangle: Rounded Corners 5">
            <a:extLst>
              <a:ext uri="{FF2B5EF4-FFF2-40B4-BE49-F238E27FC236}">
                <a16:creationId xmlns:a16="http://schemas.microsoft.com/office/drawing/2014/main" id="{A42E02CE-8C69-4DE2-895E-CEB8DC00B463}"/>
              </a:ext>
            </a:extLst>
          </p:cNvPr>
          <p:cNvSpPr/>
          <p:nvPr/>
        </p:nvSpPr>
        <p:spPr>
          <a:xfrm>
            <a:off x="2870454" y="5172362"/>
            <a:ext cx="2002536" cy="932688"/>
          </a:xfrm>
          <a:prstGeom prst="roundRect">
            <a:avLst/>
          </a:prstGeom>
          <a:pattFill prst="pct5">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bg1"/>
                </a:solidFill>
                <a:highlight>
                  <a:srgbClr val="000000"/>
                </a:highlight>
              </a:rPr>
              <a:t>NYT (F2F)</a:t>
            </a:r>
          </a:p>
        </p:txBody>
      </p:sp>
      <p:sp>
        <p:nvSpPr>
          <p:cNvPr id="7" name="Rectangle: Rounded Corners 6">
            <a:extLst>
              <a:ext uri="{FF2B5EF4-FFF2-40B4-BE49-F238E27FC236}">
                <a16:creationId xmlns:a16="http://schemas.microsoft.com/office/drawing/2014/main" id="{74F08145-7A92-471B-99E8-ACC1A2B3AB17}"/>
              </a:ext>
            </a:extLst>
          </p:cNvPr>
          <p:cNvSpPr/>
          <p:nvPr/>
        </p:nvSpPr>
        <p:spPr>
          <a:xfrm>
            <a:off x="6493764" y="2075963"/>
            <a:ext cx="2002536" cy="932688"/>
          </a:xfrm>
          <a:prstGeom prst="roundRect">
            <a:avLst/>
          </a:prstGeom>
          <a:pattFill prst="pct5">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highlight>
                  <a:srgbClr val="000000"/>
                </a:highlight>
              </a:rPr>
              <a:t>NYT (F2F)</a:t>
            </a:r>
          </a:p>
        </p:txBody>
      </p:sp>
      <p:sp>
        <p:nvSpPr>
          <p:cNvPr id="8" name="Rectangle: Rounded Corners 7">
            <a:extLst>
              <a:ext uri="{FF2B5EF4-FFF2-40B4-BE49-F238E27FC236}">
                <a16:creationId xmlns:a16="http://schemas.microsoft.com/office/drawing/2014/main" id="{01499747-3FB3-4EA3-A301-7526A643B42A}"/>
              </a:ext>
            </a:extLst>
          </p:cNvPr>
          <p:cNvSpPr/>
          <p:nvPr/>
        </p:nvSpPr>
        <p:spPr>
          <a:xfrm>
            <a:off x="4486274" y="4053067"/>
            <a:ext cx="273939" cy="1960543"/>
          </a:xfrm>
          <a:prstGeom prst="roundRect">
            <a:avLst/>
          </a:pr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TextBox 9">
            <a:extLst>
              <a:ext uri="{FF2B5EF4-FFF2-40B4-BE49-F238E27FC236}">
                <a16:creationId xmlns:a16="http://schemas.microsoft.com/office/drawing/2014/main" id="{1E9DF8D3-6298-4FD6-BF65-67895C3F8A9D}"/>
              </a:ext>
            </a:extLst>
          </p:cNvPr>
          <p:cNvSpPr txBox="1"/>
          <p:nvPr/>
        </p:nvSpPr>
        <p:spPr>
          <a:xfrm>
            <a:off x="7134223" y="3989739"/>
            <a:ext cx="3943351" cy="2031325"/>
          </a:xfrm>
          <a:prstGeom prst="rect">
            <a:avLst/>
          </a:prstGeom>
          <a:noFill/>
        </p:spPr>
        <p:txBody>
          <a:bodyPr wrap="square">
            <a:spAutoFit/>
          </a:bodyPr>
          <a:lstStyle/>
          <a:p>
            <a:r>
              <a:rPr lang="en-US" b="0" i="0" dirty="0">
                <a:solidFill>
                  <a:srgbClr val="666666"/>
                </a:solidFill>
                <a:effectLst/>
                <a:latin typeface="Helvetica Neue"/>
              </a:rPr>
              <a:t>“Research has shown, and effective practice has demonstrated, that the </a:t>
            </a:r>
            <a:r>
              <a:rPr lang="en-US" b="1" i="0" dirty="0">
                <a:solidFill>
                  <a:srgbClr val="666666"/>
                </a:solidFill>
                <a:effectLst/>
                <a:latin typeface="Helvetica Neue"/>
              </a:rPr>
              <a:t>best hybrid instruction</a:t>
            </a:r>
            <a:r>
              <a:rPr lang="en-US" b="0" i="0" dirty="0">
                <a:solidFill>
                  <a:srgbClr val="666666"/>
                </a:solidFill>
                <a:effectLst/>
                <a:latin typeface="Helvetica Neue"/>
              </a:rPr>
              <a:t> allows the students to interact with content and engage in learning activities before, during, and after the face-to-face class”</a:t>
            </a:r>
            <a:endParaRPr lang="fi-FI" dirty="0"/>
          </a:p>
        </p:txBody>
      </p:sp>
      <p:sp>
        <p:nvSpPr>
          <p:cNvPr id="11" name="Rectangle 10">
            <a:extLst>
              <a:ext uri="{FF2B5EF4-FFF2-40B4-BE49-F238E27FC236}">
                <a16:creationId xmlns:a16="http://schemas.microsoft.com/office/drawing/2014/main" id="{0BB6002B-8821-4E85-BF97-AAE5FBB7C409}"/>
              </a:ext>
            </a:extLst>
          </p:cNvPr>
          <p:cNvSpPr/>
          <p:nvPr/>
        </p:nvSpPr>
        <p:spPr>
          <a:xfrm>
            <a:off x="495300" y="3621500"/>
            <a:ext cx="10733532" cy="27035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Rounded Corners 11">
            <a:extLst>
              <a:ext uri="{FF2B5EF4-FFF2-40B4-BE49-F238E27FC236}">
                <a16:creationId xmlns:a16="http://schemas.microsoft.com/office/drawing/2014/main" id="{D60DDDC4-559E-4DE8-A4C7-2E370956119C}"/>
              </a:ext>
            </a:extLst>
          </p:cNvPr>
          <p:cNvSpPr/>
          <p:nvPr/>
        </p:nvSpPr>
        <p:spPr>
          <a:xfrm>
            <a:off x="6493764" y="893339"/>
            <a:ext cx="2002536" cy="932688"/>
          </a:xfrm>
          <a:prstGeom prst="roundRect">
            <a:avLst/>
          </a:prstGeom>
          <a:pattFill prst="dk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highlight>
                  <a:srgbClr val="000000"/>
                </a:highlight>
              </a:rPr>
              <a:t>NYT (</a:t>
            </a:r>
            <a:r>
              <a:rPr lang="fi-FI" dirty="0" err="1">
                <a:highlight>
                  <a:srgbClr val="000000"/>
                </a:highlight>
              </a:rPr>
              <a:t>online</a:t>
            </a:r>
            <a:r>
              <a:rPr lang="fi-FI" dirty="0">
                <a:highlight>
                  <a:srgbClr val="000000"/>
                </a:highlight>
              </a:rPr>
              <a:t>)</a:t>
            </a:r>
          </a:p>
        </p:txBody>
      </p:sp>
      <p:cxnSp>
        <p:nvCxnSpPr>
          <p:cNvPr id="14" name="Straight Connector 13">
            <a:extLst>
              <a:ext uri="{FF2B5EF4-FFF2-40B4-BE49-F238E27FC236}">
                <a16:creationId xmlns:a16="http://schemas.microsoft.com/office/drawing/2014/main" id="{D9583E2A-47A7-44F5-8006-9F4FEAABA1A0}"/>
              </a:ext>
            </a:extLst>
          </p:cNvPr>
          <p:cNvCxnSpPr>
            <a:cxnSpLocks/>
            <a:endCxn id="12" idx="1"/>
          </p:cNvCxnSpPr>
          <p:nvPr/>
        </p:nvCxnSpPr>
        <p:spPr>
          <a:xfrm flipV="1">
            <a:off x="6493764" y="1359683"/>
            <a:ext cx="0" cy="100830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69A996-D4A2-46C7-9251-2833EA8289A8}"/>
              </a:ext>
            </a:extLst>
          </p:cNvPr>
          <p:cNvCxnSpPr>
            <a:cxnSpLocks/>
          </p:cNvCxnSpPr>
          <p:nvPr/>
        </p:nvCxnSpPr>
        <p:spPr>
          <a:xfrm flipV="1">
            <a:off x="8496300" y="1390746"/>
            <a:ext cx="0" cy="100830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2AB97-302E-4AB9-ACC8-EE1525C8C8E1}"/>
              </a:ext>
            </a:extLst>
          </p:cNvPr>
          <p:cNvCxnSpPr>
            <a:cxnSpLocks/>
          </p:cNvCxnSpPr>
          <p:nvPr/>
        </p:nvCxnSpPr>
        <p:spPr>
          <a:xfrm>
            <a:off x="8290560" y="893339"/>
            <a:ext cx="72542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9C1EE810-C78A-4377-BE93-0F517A699D84}"/>
              </a:ext>
            </a:extLst>
          </p:cNvPr>
          <p:cNvSpPr/>
          <p:nvPr/>
        </p:nvSpPr>
        <p:spPr>
          <a:xfrm>
            <a:off x="8887968" y="893339"/>
            <a:ext cx="2002536" cy="2097640"/>
          </a:xfrm>
          <a:prstGeom prst="roundRect">
            <a:avLst/>
          </a:prstGeom>
          <a:pattFill prst="wdUpDiag">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bg1"/>
                </a:solidFill>
                <a:highlight>
                  <a:srgbClr val="000000"/>
                </a:highlight>
              </a:rPr>
              <a:t>TALLENNE + tehtävät</a:t>
            </a:r>
          </a:p>
        </p:txBody>
      </p:sp>
      <p:cxnSp>
        <p:nvCxnSpPr>
          <p:cNvPr id="20" name="Straight Connector 19">
            <a:extLst>
              <a:ext uri="{FF2B5EF4-FFF2-40B4-BE49-F238E27FC236}">
                <a16:creationId xmlns:a16="http://schemas.microsoft.com/office/drawing/2014/main" id="{7AF6B8F6-C75D-4FF4-BB02-0ACDE22B56D3}"/>
              </a:ext>
            </a:extLst>
          </p:cNvPr>
          <p:cNvCxnSpPr>
            <a:cxnSpLocks/>
          </p:cNvCxnSpPr>
          <p:nvPr/>
        </p:nvCxnSpPr>
        <p:spPr>
          <a:xfrm>
            <a:off x="8290560" y="2990979"/>
            <a:ext cx="725424" cy="17672"/>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7D5A045-0675-49D1-A3CD-B2EBD9511EF3}"/>
              </a:ext>
            </a:extLst>
          </p:cNvPr>
          <p:cNvSpPr txBox="1"/>
          <p:nvPr/>
        </p:nvSpPr>
        <p:spPr>
          <a:xfrm>
            <a:off x="2780918" y="1228771"/>
            <a:ext cx="3410712" cy="1477328"/>
          </a:xfrm>
          <a:prstGeom prst="rect">
            <a:avLst/>
          </a:prstGeom>
          <a:noFill/>
        </p:spPr>
        <p:txBody>
          <a:bodyPr wrap="square">
            <a:spAutoFit/>
          </a:bodyPr>
          <a:lstStyle/>
          <a:p>
            <a:r>
              <a:rPr lang="en-US" b="0" i="0" dirty="0">
                <a:solidFill>
                  <a:srgbClr val="666666"/>
                </a:solidFill>
                <a:effectLst/>
                <a:latin typeface="Helvetica Neue"/>
              </a:rPr>
              <a:t>“Hybrid </a:t>
            </a:r>
            <a:r>
              <a:rPr lang="en-US" b="1" i="0" dirty="0">
                <a:solidFill>
                  <a:srgbClr val="666666"/>
                </a:solidFill>
                <a:effectLst/>
                <a:latin typeface="Helvetica Neue"/>
              </a:rPr>
              <a:t>should not mean </a:t>
            </a:r>
            <a:r>
              <a:rPr lang="en-US" b="0" i="0" dirty="0">
                <a:solidFill>
                  <a:srgbClr val="666666"/>
                </a:solidFill>
                <a:effectLst/>
                <a:latin typeface="Helvetica Neue"/>
              </a:rPr>
              <a:t>lecture in class (and online) and send the students home to read a textbook and do online assignments. ”</a:t>
            </a:r>
            <a:endParaRPr lang="fi-FI" dirty="0"/>
          </a:p>
        </p:txBody>
      </p:sp>
      <p:sp>
        <p:nvSpPr>
          <p:cNvPr id="27" name="Rectangle 26">
            <a:extLst>
              <a:ext uri="{FF2B5EF4-FFF2-40B4-BE49-F238E27FC236}">
                <a16:creationId xmlns:a16="http://schemas.microsoft.com/office/drawing/2014/main" id="{E2ADF8AC-A13E-4F29-95D8-0D17FECA57D6}"/>
              </a:ext>
            </a:extLst>
          </p:cNvPr>
          <p:cNvSpPr/>
          <p:nvPr/>
        </p:nvSpPr>
        <p:spPr>
          <a:xfrm>
            <a:off x="2579370" y="590371"/>
            <a:ext cx="8649462" cy="27035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xtBox 28">
            <a:extLst>
              <a:ext uri="{FF2B5EF4-FFF2-40B4-BE49-F238E27FC236}">
                <a16:creationId xmlns:a16="http://schemas.microsoft.com/office/drawing/2014/main" id="{FB232D87-F430-4CAC-A147-409F72F5840F}"/>
              </a:ext>
            </a:extLst>
          </p:cNvPr>
          <p:cNvSpPr txBox="1"/>
          <p:nvPr/>
        </p:nvSpPr>
        <p:spPr>
          <a:xfrm>
            <a:off x="6934962" y="6390346"/>
            <a:ext cx="5116830" cy="369332"/>
          </a:xfrm>
          <a:prstGeom prst="rect">
            <a:avLst/>
          </a:prstGeom>
          <a:noFill/>
        </p:spPr>
        <p:txBody>
          <a:bodyPr wrap="square">
            <a:spAutoFit/>
          </a:bodyPr>
          <a:lstStyle/>
          <a:p>
            <a:r>
              <a:rPr lang="fi-FI" dirty="0"/>
              <a:t>https://sites.psu.edu/hybridlearning/what-is-hybrid/</a:t>
            </a:r>
          </a:p>
        </p:txBody>
      </p:sp>
      <p:cxnSp>
        <p:nvCxnSpPr>
          <p:cNvPr id="31" name="Straight Connector 30">
            <a:extLst>
              <a:ext uri="{FF2B5EF4-FFF2-40B4-BE49-F238E27FC236}">
                <a16:creationId xmlns:a16="http://schemas.microsoft.com/office/drawing/2014/main" id="{B02ECD3D-391E-4934-A994-607A12969E72}"/>
              </a:ext>
            </a:extLst>
          </p:cNvPr>
          <p:cNvCxnSpPr>
            <a:cxnSpLocks/>
          </p:cNvCxnSpPr>
          <p:nvPr/>
        </p:nvCxnSpPr>
        <p:spPr>
          <a:xfrm flipV="1">
            <a:off x="2870454" y="4455308"/>
            <a:ext cx="0" cy="100830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1B2FD9-37FD-4B44-A4AE-89B7E197881C}"/>
              </a:ext>
            </a:extLst>
          </p:cNvPr>
          <p:cNvCxnSpPr>
            <a:cxnSpLocks/>
          </p:cNvCxnSpPr>
          <p:nvPr/>
        </p:nvCxnSpPr>
        <p:spPr>
          <a:xfrm flipV="1">
            <a:off x="4872990" y="4455308"/>
            <a:ext cx="0" cy="100830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036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F11D-7524-4D17-93BA-1D8B3FABCA51}"/>
              </a:ext>
            </a:extLst>
          </p:cNvPr>
          <p:cNvSpPr>
            <a:spLocks noGrp="1"/>
          </p:cNvSpPr>
          <p:nvPr>
            <p:ph type="title"/>
          </p:nvPr>
        </p:nvSpPr>
        <p:spPr>
          <a:xfrm>
            <a:off x="4780546" y="365125"/>
            <a:ext cx="6573254" cy="1325563"/>
          </a:xfrm>
        </p:spPr>
        <p:txBody>
          <a:bodyPr/>
          <a:lstStyle/>
          <a:p>
            <a:r>
              <a:rPr lang="fi-FI" dirty="0"/>
              <a:t>Hybridiopetuksen haasteita</a:t>
            </a:r>
          </a:p>
        </p:txBody>
      </p:sp>
      <p:sp>
        <p:nvSpPr>
          <p:cNvPr id="3" name="Content Placeholder 2">
            <a:extLst>
              <a:ext uri="{FF2B5EF4-FFF2-40B4-BE49-F238E27FC236}">
                <a16:creationId xmlns:a16="http://schemas.microsoft.com/office/drawing/2014/main" id="{B5A88001-E9C4-4873-889E-74B88959CFE1}"/>
              </a:ext>
            </a:extLst>
          </p:cNvPr>
          <p:cNvSpPr>
            <a:spLocks noGrp="1"/>
          </p:cNvSpPr>
          <p:nvPr>
            <p:ph idx="1"/>
          </p:nvPr>
        </p:nvSpPr>
        <p:spPr>
          <a:xfrm>
            <a:off x="4972050" y="1466850"/>
            <a:ext cx="6381750" cy="5026025"/>
          </a:xfrm>
        </p:spPr>
        <p:txBody>
          <a:bodyPr>
            <a:normAutofit fontScale="70000" lnSpcReduction="20000"/>
          </a:bodyPr>
          <a:lstStyle/>
          <a:p>
            <a:r>
              <a:rPr lang="fi-FI" b="1" dirty="0"/>
              <a:t>HAASTEET</a:t>
            </a:r>
          </a:p>
          <a:p>
            <a:pPr lvl="1"/>
            <a:r>
              <a:rPr lang="fi-FI" b="1" dirty="0"/>
              <a:t>Tekniset haasteet: </a:t>
            </a:r>
            <a:r>
              <a:rPr lang="fi-FI" dirty="0"/>
              <a:t>a) ääni on suurin este hybridioppimiselle; b) kamerat eivät ole huomaamattomia tai ne eivät kuvaa sitä mitä pitää; c) käytettävät välineet eivät tue hybridioppimista; d) tekniikka lisää opettajan stressiä </a:t>
            </a:r>
            <a:r>
              <a:rPr lang="fi-FI" dirty="0">
                <a:solidFill>
                  <a:srgbClr val="FF0000"/>
                </a:solidFill>
              </a:rPr>
              <a:t>[Oulu on ratkaissut nämä haasteet]</a:t>
            </a:r>
          </a:p>
          <a:p>
            <a:pPr lvl="1"/>
            <a:r>
              <a:rPr lang="fi-FI" b="1" dirty="0"/>
              <a:t>Pedagogiset haasteet: </a:t>
            </a:r>
            <a:r>
              <a:rPr lang="fi-FI" dirty="0"/>
              <a:t>a) etä- ja lähiopiskelijat kokevat opetuksen eri tavoin. b) opiskelijoiden sitouttaminen ja aktivoiminen oppimiseen on haastavaa; c) opettajan voi olla vaikeata huomata ja huomioida etäopiskelijoita; d) yleinen epämääräisyys opettajilla ja opiskelijoilla sekä ”tunne, että katsoo televisiota” </a:t>
            </a:r>
          </a:p>
          <a:p>
            <a:r>
              <a:rPr lang="fi-FI" dirty="0"/>
              <a:t>SUOSITUKSET</a:t>
            </a:r>
          </a:p>
          <a:p>
            <a:pPr lvl="1"/>
            <a:r>
              <a:rPr lang="fi-FI" dirty="0" err="1"/>
              <a:t>Hybridioetukseen</a:t>
            </a:r>
            <a:r>
              <a:rPr lang="fi-FI" dirty="0"/>
              <a:t> tarvitaan tukea ja koulutusta (opiskelijatutorit vs. tekninen apulainen)</a:t>
            </a:r>
          </a:p>
          <a:p>
            <a:pPr lvl="1"/>
            <a:r>
              <a:rPr lang="fi-FI" dirty="0"/>
              <a:t>Selkeä viestintä ja visio tarpeen: a) mitä voi odottaa hybridiopetukselta niin opettajan kuin opiskelijan näkökulmasta; b) sekä tekniset että pedagogiset vaatimukset pitää tuoda selkeästi esille</a:t>
            </a:r>
          </a:p>
          <a:p>
            <a:pPr lvl="1"/>
            <a:r>
              <a:rPr lang="fi-FI" dirty="0"/>
              <a:t>Opetuksessa tulee hyödyntää erilaisia työkaluja, jotka tukevat jakamista, vuorovaikutusta ja omistajuuden tunnetta. Etäisyyden tunnetta saa vähennettyä esim. </a:t>
            </a:r>
            <a:r>
              <a:rPr lang="fi-FI" dirty="0" err="1"/>
              <a:t>chat</a:t>
            </a:r>
            <a:r>
              <a:rPr lang="fi-FI" dirty="0"/>
              <a:t> työkalun/keskustelufoorumin avulla.</a:t>
            </a:r>
          </a:p>
        </p:txBody>
      </p:sp>
      <p:pic>
        <p:nvPicPr>
          <p:cNvPr id="5" name="Picture 4">
            <a:extLst>
              <a:ext uri="{FF2B5EF4-FFF2-40B4-BE49-F238E27FC236}">
                <a16:creationId xmlns:a16="http://schemas.microsoft.com/office/drawing/2014/main" id="{DB513E38-145B-46E1-97E7-FF521C1B9CE0}"/>
              </a:ext>
            </a:extLst>
          </p:cNvPr>
          <p:cNvPicPr>
            <a:picLocks noChangeAspect="1"/>
          </p:cNvPicPr>
          <p:nvPr/>
        </p:nvPicPr>
        <p:blipFill>
          <a:blip r:embed="rId2"/>
          <a:stretch>
            <a:fillRect/>
          </a:stretch>
        </p:blipFill>
        <p:spPr>
          <a:xfrm>
            <a:off x="130864" y="0"/>
            <a:ext cx="4535382" cy="6858000"/>
          </a:xfrm>
          <a:prstGeom prst="rect">
            <a:avLst/>
          </a:prstGeom>
        </p:spPr>
      </p:pic>
      <p:sp>
        <p:nvSpPr>
          <p:cNvPr id="7" name="TextBox 6">
            <a:extLst>
              <a:ext uri="{FF2B5EF4-FFF2-40B4-BE49-F238E27FC236}">
                <a16:creationId xmlns:a16="http://schemas.microsoft.com/office/drawing/2014/main" id="{BF642162-78C6-4669-BDE7-0CEAF562E2C2}"/>
              </a:ext>
            </a:extLst>
          </p:cNvPr>
          <p:cNvSpPr txBox="1"/>
          <p:nvPr/>
        </p:nvSpPr>
        <p:spPr>
          <a:xfrm>
            <a:off x="228600" y="5748972"/>
            <a:ext cx="4743450" cy="954107"/>
          </a:xfrm>
          <a:prstGeom prst="rect">
            <a:avLst/>
          </a:prstGeom>
          <a:solidFill>
            <a:schemeClr val="tx1"/>
          </a:solidFill>
        </p:spPr>
        <p:txBody>
          <a:bodyPr wrap="square">
            <a:spAutoFit/>
          </a:bodyPr>
          <a:lstStyle/>
          <a:p>
            <a:r>
              <a:rPr lang="en-US" sz="1400" b="0" i="0" dirty="0" err="1">
                <a:solidFill>
                  <a:schemeClr val="bg1"/>
                </a:solidFill>
                <a:effectLst/>
                <a:latin typeface="Arial" panose="020B0604020202020204" pitchFamily="34" charset="0"/>
              </a:rPr>
              <a:t>Raes</a:t>
            </a:r>
            <a:r>
              <a:rPr lang="en-US" sz="1400" b="0" i="0" dirty="0">
                <a:solidFill>
                  <a:schemeClr val="bg1"/>
                </a:solidFill>
                <a:effectLst/>
                <a:latin typeface="Arial" panose="020B0604020202020204" pitchFamily="34" charset="0"/>
              </a:rPr>
              <a:t>, A., </a:t>
            </a:r>
            <a:r>
              <a:rPr lang="en-US" sz="1400" b="0" i="0" dirty="0" err="1">
                <a:solidFill>
                  <a:schemeClr val="bg1"/>
                </a:solidFill>
                <a:effectLst/>
                <a:latin typeface="Arial" panose="020B0604020202020204" pitchFamily="34" charset="0"/>
              </a:rPr>
              <a:t>Detienne</a:t>
            </a:r>
            <a:r>
              <a:rPr lang="en-US" sz="1400" b="0" i="0" dirty="0">
                <a:solidFill>
                  <a:schemeClr val="bg1"/>
                </a:solidFill>
                <a:effectLst/>
                <a:latin typeface="Arial" panose="020B0604020202020204" pitchFamily="34" charset="0"/>
              </a:rPr>
              <a:t>, L., </a:t>
            </a:r>
            <a:r>
              <a:rPr lang="en-US" sz="1400" b="0" i="0" dirty="0" err="1">
                <a:solidFill>
                  <a:schemeClr val="bg1"/>
                </a:solidFill>
                <a:effectLst/>
                <a:latin typeface="Arial" panose="020B0604020202020204" pitchFamily="34" charset="0"/>
              </a:rPr>
              <a:t>Windey</a:t>
            </a:r>
            <a:r>
              <a:rPr lang="en-US" sz="1400" b="0" i="0" dirty="0">
                <a:solidFill>
                  <a:schemeClr val="bg1"/>
                </a:solidFill>
                <a:effectLst/>
                <a:latin typeface="Arial" panose="020B0604020202020204" pitchFamily="34" charset="0"/>
              </a:rPr>
              <a:t>, I., &amp; </a:t>
            </a:r>
            <a:r>
              <a:rPr lang="en-US" sz="1400" b="0" i="0" dirty="0" err="1">
                <a:solidFill>
                  <a:schemeClr val="bg1"/>
                </a:solidFill>
                <a:effectLst/>
                <a:latin typeface="Arial" panose="020B0604020202020204" pitchFamily="34" charset="0"/>
              </a:rPr>
              <a:t>Depaepe</a:t>
            </a:r>
            <a:r>
              <a:rPr lang="en-US" sz="1400" b="0" i="0" dirty="0">
                <a:solidFill>
                  <a:schemeClr val="bg1"/>
                </a:solidFill>
                <a:effectLst/>
                <a:latin typeface="Arial" panose="020B0604020202020204" pitchFamily="34" charset="0"/>
              </a:rPr>
              <a:t>, F. (2020). A systematic literature review on synchronous hybrid learning: Gaps identified. </a:t>
            </a:r>
            <a:r>
              <a:rPr lang="en-US" sz="1400" b="0" i="1" dirty="0">
                <a:solidFill>
                  <a:schemeClr val="bg1"/>
                </a:solidFill>
                <a:effectLst/>
                <a:latin typeface="Arial" panose="020B0604020202020204" pitchFamily="34" charset="0"/>
              </a:rPr>
              <a:t>Learning Environments Research</a:t>
            </a:r>
            <a:r>
              <a:rPr lang="en-US" sz="1400" b="0" i="0" dirty="0">
                <a:solidFill>
                  <a:schemeClr val="bg1"/>
                </a:solidFill>
                <a:effectLst/>
                <a:latin typeface="Arial" panose="020B0604020202020204" pitchFamily="34" charset="0"/>
              </a:rPr>
              <a:t>, </a:t>
            </a:r>
            <a:r>
              <a:rPr lang="en-US" sz="1400" b="0" i="1" dirty="0">
                <a:solidFill>
                  <a:schemeClr val="bg1"/>
                </a:solidFill>
                <a:effectLst/>
                <a:latin typeface="Arial" panose="020B0604020202020204" pitchFamily="34" charset="0"/>
              </a:rPr>
              <a:t>23</a:t>
            </a:r>
            <a:r>
              <a:rPr lang="en-US" sz="1400" b="0" i="0" dirty="0">
                <a:solidFill>
                  <a:schemeClr val="bg1"/>
                </a:solidFill>
                <a:effectLst/>
                <a:latin typeface="Arial" panose="020B0604020202020204" pitchFamily="34" charset="0"/>
              </a:rPr>
              <a:t>(3), 269-290.</a:t>
            </a:r>
            <a:endParaRPr lang="fi-FI" sz="1400" dirty="0">
              <a:solidFill>
                <a:schemeClr val="bg1"/>
              </a:solidFill>
            </a:endParaRPr>
          </a:p>
        </p:txBody>
      </p:sp>
    </p:spTree>
    <p:extLst>
      <p:ext uri="{BB962C8B-B14F-4D97-AF65-F5344CB8AC3E}">
        <p14:creationId xmlns:p14="http://schemas.microsoft.com/office/powerpoint/2010/main" val="62850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225A-A48A-41D6-B352-170600D300B6}"/>
              </a:ext>
            </a:extLst>
          </p:cNvPr>
          <p:cNvSpPr>
            <a:spLocks noGrp="1"/>
          </p:cNvSpPr>
          <p:nvPr>
            <p:ph type="title"/>
          </p:nvPr>
        </p:nvSpPr>
        <p:spPr>
          <a:xfrm>
            <a:off x="4952998" y="365125"/>
            <a:ext cx="6400801" cy="1325563"/>
          </a:xfrm>
        </p:spPr>
        <p:txBody>
          <a:bodyPr/>
          <a:lstStyle/>
          <a:p>
            <a:r>
              <a:rPr lang="fi-FI" dirty="0"/>
              <a:t>Oppimisen työkalut jättävät toivomisen varaa..</a:t>
            </a:r>
          </a:p>
        </p:txBody>
      </p:sp>
      <p:sp>
        <p:nvSpPr>
          <p:cNvPr id="3" name="Content Placeholder 2">
            <a:extLst>
              <a:ext uri="{FF2B5EF4-FFF2-40B4-BE49-F238E27FC236}">
                <a16:creationId xmlns:a16="http://schemas.microsoft.com/office/drawing/2014/main" id="{5BEA6447-DD93-4284-949E-7AF3D4959997}"/>
              </a:ext>
            </a:extLst>
          </p:cNvPr>
          <p:cNvSpPr>
            <a:spLocks noGrp="1"/>
          </p:cNvSpPr>
          <p:nvPr>
            <p:ph idx="1"/>
          </p:nvPr>
        </p:nvSpPr>
        <p:spPr>
          <a:xfrm>
            <a:off x="4953000" y="2156919"/>
            <a:ext cx="6097710" cy="1112783"/>
          </a:xfrm>
          <a:ln>
            <a:solidFill>
              <a:schemeClr val="tx1"/>
            </a:solidFill>
          </a:ln>
        </p:spPr>
        <p:txBody>
          <a:bodyPr>
            <a:normAutofit/>
          </a:bodyPr>
          <a:lstStyle/>
          <a:p>
            <a:pPr marL="0" indent="0">
              <a:buNone/>
            </a:pPr>
            <a:r>
              <a:rPr lang="en-US" sz="1800" b="0" i="0" dirty="0">
                <a:solidFill>
                  <a:srgbClr val="333333"/>
                </a:solidFill>
                <a:effectLst/>
                <a:latin typeface="Georgia" panose="02040502050405020303" pitchFamily="18" charset="0"/>
              </a:rPr>
              <a:t>Novel technologies are already changing the way people learn together, but do they yet foster peoples in engaging in constructively critical, respectful, and cohesive collaborations? </a:t>
            </a:r>
            <a:endParaRPr lang="fi-FI" sz="1800" dirty="0"/>
          </a:p>
        </p:txBody>
      </p:sp>
      <p:pic>
        <p:nvPicPr>
          <p:cNvPr id="5" name="Picture 4">
            <a:extLst>
              <a:ext uri="{FF2B5EF4-FFF2-40B4-BE49-F238E27FC236}">
                <a16:creationId xmlns:a16="http://schemas.microsoft.com/office/drawing/2014/main" id="{DD8759C8-3F09-4E28-9690-3CCD2E3F0ADB}"/>
              </a:ext>
            </a:extLst>
          </p:cNvPr>
          <p:cNvPicPr>
            <a:picLocks noChangeAspect="1"/>
          </p:cNvPicPr>
          <p:nvPr/>
        </p:nvPicPr>
        <p:blipFill>
          <a:blip r:embed="rId2"/>
          <a:stretch>
            <a:fillRect/>
          </a:stretch>
        </p:blipFill>
        <p:spPr>
          <a:xfrm>
            <a:off x="0" y="0"/>
            <a:ext cx="4418636" cy="6858000"/>
          </a:xfrm>
          <a:prstGeom prst="rect">
            <a:avLst/>
          </a:prstGeom>
        </p:spPr>
      </p:pic>
      <p:sp>
        <p:nvSpPr>
          <p:cNvPr id="7" name="TextBox 6">
            <a:extLst>
              <a:ext uri="{FF2B5EF4-FFF2-40B4-BE49-F238E27FC236}">
                <a16:creationId xmlns:a16="http://schemas.microsoft.com/office/drawing/2014/main" id="{88D704F2-35C4-418B-9237-CB67A6201C97}"/>
              </a:ext>
            </a:extLst>
          </p:cNvPr>
          <p:cNvSpPr txBox="1"/>
          <p:nvPr/>
        </p:nvSpPr>
        <p:spPr>
          <a:xfrm>
            <a:off x="4952998" y="3735934"/>
            <a:ext cx="6097712" cy="1754326"/>
          </a:xfrm>
          <a:prstGeom prst="rect">
            <a:avLst/>
          </a:prstGeom>
          <a:noFill/>
          <a:ln>
            <a:solidFill>
              <a:schemeClr val="tx1"/>
            </a:solidFill>
          </a:ln>
        </p:spPr>
        <p:txBody>
          <a:bodyPr wrap="square">
            <a:spAutoFit/>
          </a:bodyPr>
          <a:lstStyle/>
          <a:p>
            <a:r>
              <a:rPr lang="en-US" b="0" i="0" dirty="0">
                <a:solidFill>
                  <a:srgbClr val="333333"/>
                </a:solidFill>
                <a:effectLst/>
                <a:latin typeface="Georgia" panose="02040502050405020303" pitchFamily="18" charset="0"/>
              </a:rPr>
              <a:t>However, the technologies being used for collaboration on a daily basis are not sufficiently equipped to promote collaborative learning as both a cognitive and a socio-emotional process. </a:t>
            </a:r>
            <a:r>
              <a:rPr lang="en-US" b="1" i="0" dirty="0">
                <a:solidFill>
                  <a:srgbClr val="333333"/>
                </a:solidFill>
                <a:effectLst/>
                <a:latin typeface="Georgia" panose="02040502050405020303" pitchFamily="18" charset="0"/>
              </a:rPr>
              <a:t>They may even run the risk of hindering the constructive exchange of ideas and provoking disputes and negative encounters</a:t>
            </a:r>
            <a:r>
              <a:rPr lang="en-US" b="0" i="0" dirty="0">
                <a:solidFill>
                  <a:srgbClr val="333333"/>
                </a:solidFill>
                <a:effectLst/>
                <a:latin typeface="Georgia" panose="02040502050405020303" pitchFamily="18" charset="0"/>
              </a:rPr>
              <a:t>. </a:t>
            </a:r>
            <a:endParaRPr lang="fi-FI" dirty="0"/>
          </a:p>
        </p:txBody>
      </p:sp>
      <p:sp>
        <p:nvSpPr>
          <p:cNvPr id="9" name="TextBox 8">
            <a:extLst>
              <a:ext uri="{FF2B5EF4-FFF2-40B4-BE49-F238E27FC236}">
                <a16:creationId xmlns:a16="http://schemas.microsoft.com/office/drawing/2014/main" id="{F5DE0F9C-0EAE-4D28-83CC-8B4AF61DA036}"/>
              </a:ext>
            </a:extLst>
          </p:cNvPr>
          <p:cNvSpPr txBox="1"/>
          <p:nvPr/>
        </p:nvSpPr>
        <p:spPr>
          <a:xfrm>
            <a:off x="6175622" y="5956492"/>
            <a:ext cx="6097712" cy="738664"/>
          </a:xfrm>
          <a:prstGeom prst="rect">
            <a:avLst/>
          </a:prstGeom>
          <a:noFill/>
        </p:spPr>
        <p:txBody>
          <a:bodyPr wrap="square">
            <a:spAutoFit/>
          </a:bodyPr>
          <a:lstStyle/>
          <a:p>
            <a:r>
              <a:rPr lang="fi-FI" sz="1400" b="0" i="0" dirty="0">
                <a:solidFill>
                  <a:srgbClr val="333333"/>
                </a:solidFill>
                <a:effectLst/>
                <a:latin typeface="-apple-system"/>
              </a:rPr>
              <a:t>Isohätälä, J., Näykki, P., Järvelä, S. </a:t>
            </a:r>
            <a:r>
              <a:rPr lang="fi-FI" sz="1400" b="0" i="1" dirty="0">
                <a:solidFill>
                  <a:srgbClr val="333333"/>
                </a:solidFill>
                <a:effectLst/>
                <a:latin typeface="-apple-system"/>
              </a:rPr>
              <a:t>et al.</a:t>
            </a:r>
            <a:r>
              <a:rPr lang="fi-FI" sz="1400" b="0" i="0" dirty="0">
                <a:solidFill>
                  <a:srgbClr val="333333"/>
                </a:solidFill>
                <a:effectLst/>
                <a:latin typeface="-apple-system"/>
              </a:rPr>
              <a:t> </a:t>
            </a:r>
            <a:r>
              <a:rPr lang="fi-FI" sz="1400" b="0" i="0" dirty="0" err="1">
                <a:solidFill>
                  <a:srgbClr val="333333"/>
                </a:solidFill>
                <a:effectLst/>
                <a:latin typeface="-apple-system"/>
              </a:rPr>
              <a:t>Social</a:t>
            </a:r>
            <a:r>
              <a:rPr lang="fi-FI" sz="1400" b="0" i="0" dirty="0">
                <a:solidFill>
                  <a:srgbClr val="333333"/>
                </a:solidFill>
                <a:effectLst/>
                <a:latin typeface="-apple-system"/>
              </a:rPr>
              <a:t> </a:t>
            </a:r>
            <a:r>
              <a:rPr lang="fi-FI" sz="1400" b="0" i="0" dirty="0" err="1">
                <a:solidFill>
                  <a:srgbClr val="333333"/>
                </a:solidFill>
                <a:effectLst/>
                <a:latin typeface="-apple-system"/>
              </a:rPr>
              <a:t>sensitivity</a:t>
            </a:r>
            <a:r>
              <a:rPr lang="fi-FI" sz="1400" b="0" i="0" dirty="0">
                <a:solidFill>
                  <a:srgbClr val="333333"/>
                </a:solidFill>
                <a:effectLst/>
                <a:latin typeface="-apple-system"/>
              </a:rPr>
              <a:t>: a </a:t>
            </a:r>
            <a:r>
              <a:rPr lang="fi-FI" sz="1400" b="0" i="0" dirty="0" err="1">
                <a:solidFill>
                  <a:srgbClr val="333333"/>
                </a:solidFill>
                <a:effectLst/>
                <a:latin typeface="-apple-system"/>
              </a:rPr>
              <a:t>manifesto</a:t>
            </a:r>
            <a:r>
              <a:rPr lang="fi-FI" sz="1400" b="0" i="0" dirty="0">
                <a:solidFill>
                  <a:srgbClr val="333333"/>
                </a:solidFill>
                <a:effectLst/>
                <a:latin typeface="-apple-system"/>
              </a:rPr>
              <a:t> for CSCL </a:t>
            </a:r>
            <a:r>
              <a:rPr lang="fi-FI" sz="1400" b="0" i="0" dirty="0" err="1">
                <a:solidFill>
                  <a:srgbClr val="333333"/>
                </a:solidFill>
                <a:effectLst/>
                <a:latin typeface="-apple-system"/>
              </a:rPr>
              <a:t>research</a:t>
            </a:r>
            <a:r>
              <a:rPr lang="fi-FI" sz="1400" b="0" i="0" dirty="0">
                <a:solidFill>
                  <a:srgbClr val="333333"/>
                </a:solidFill>
                <a:effectLst/>
                <a:latin typeface="-apple-system"/>
              </a:rPr>
              <a:t>. </a:t>
            </a:r>
            <a:r>
              <a:rPr lang="fi-FI" sz="1400" b="0" i="1" dirty="0" err="1">
                <a:solidFill>
                  <a:srgbClr val="333333"/>
                </a:solidFill>
                <a:effectLst/>
                <a:latin typeface="-apple-system"/>
              </a:rPr>
              <a:t>Intern</a:t>
            </a:r>
            <a:r>
              <a:rPr lang="fi-FI" sz="1400" b="0" i="1" dirty="0">
                <a:solidFill>
                  <a:srgbClr val="333333"/>
                </a:solidFill>
                <a:effectLst/>
                <a:latin typeface="-apple-system"/>
              </a:rPr>
              <a:t>. J. </a:t>
            </a:r>
            <a:r>
              <a:rPr lang="fi-FI" sz="1400" b="0" i="1" dirty="0" err="1">
                <a:solidFill>
                  <a:srgbClr val="333333"/>
                </a:solidFill>
                <a:effectLst/>
                <a:latin typeface="-apple-system"/>
              </a:rPr>
              <a:t>Comput</a:t>
            </a:r>
            <a:r>
              <a:rPr lang="fi-FI" sz="1400" b="0" i="1" dirty="0">
                <a:solidFill>
                  <a:srgbClr val="333333"/>
                </a:solidFill>
                <a:effectLst/>
                <a:latin typeface="-apple-system"/>
              </a:rPr>
              <a:t>.-Support. </a:t>
            </a:r>
            <a:r>
              <a:rPr lang="fi-FI" sz="1400" b="0" i="1" dirty="0" err="1">
                <a:solidFill>
                  <a:srgbClr val="333333"/>
                </a:solidFill>
                <a:effectLst/>
                <a:latin typeface="-apple-system"/>
              </a:rPr>
              <a:t>Collab</a:t>
            </a:r>
            <a:r>
              <a:rPr lang="fi-FI" sz="1400" b="0" i="1" dirty="0">
                <a:solidFill>
                  <a:srgbClr val="333333"/>
                </a:solidFill>
                <a:effectLst/>
                <a:latin typeface="-apple-system"/>
              </a:rPr>
              <a:t>. </a:t>
            </a:r>
            <a:r>
              <a:rPr lang="fi-FI" sz="1400" b="0" i="1" dirty="0" err="1">
                <a:solidFill>
                  <a:srgbClr val="333333"/>
                </a:solidFill>
                <a:effectLst/>
                <a:latin typeface="-apple-system"/>
              </a:rPr>
              <a:t>Learn</a:t>
            </a:r>
            <a:r>
              <a:rPr lang="fi-FI" sz="1400" b="0" i="0" dirty="0">
                <a:solidFill>
                  <a:srgbClr val="333333"/>
                </a:solidFill>
                <a:effectLst/>
                <a:latin typeface="-apple-system"/>
              </a:rPr>
              <a:t> </a:t>
            </a:r>
            <a:r>
              <a:rPr lang="fi-FI" sz="1400" b="1" i="0" dirty="0">
                <a:solidFill>
                  <a:srgbClr val="333333"/>
                </a:solidFill>
                <a:effectLst/>
                <a:latin typeface="-apple-system"/>
              </a:rPr>
              <a:t>16, </a:t>
            </a:r>
            <a:r>
              <a:rPr lang="fi-FI" sz="1400" b="0" i="0" dirty="0">
                <a:solidFill>
                  <a:srgbClr val="333333"/>
                </a:solidFill>
                <a:effectLst/>
                <a:latin typeface="-apple-system"/>
              </a:rPr>
              <a:t>289–299 (2021). https://doi.org/10.1007/s11412-021-09344-8</a:t>
            </a:r>
            <a:endParaRPr lang="fi-FI" sz="1400" dirty="0"/>
          </a:p>
        </p:txBody>
      </p:sp>
    </p:spTree>
    <p:extLst>
      <p:ext uri="{BB962C8B-B14F-4D97-AF65-F5344CB8AC3E}">
        <p14:creationId xmlns:p14="http://schemas.microsoft.com/office/powerpoint/2010/main" val="1433474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0602F-C452-445E-900A-EC584706EB96}"/>
              </a:ext>
            </a:extLst>
          </p:cNvPr>
          <p:cNvSpPr>
            <a:spLocks noGrp="1"/>
          </p:cNvSpPr>
          <p:nvPr>
            <p:ph type="title"/>
          </p:nvPr>
        </p:nvSpPr>
        <p:spPr/>
        <p:txBody>
          <a:bodyPr/>
          <a:lstStyle/>
          <a:p>
            <a:r>
              <a:rPr lang="fi-FI" dirty="0">
                <a:latin typeface="Amasis MT Pro Black" panose="02040A04050005020304" pitchFamily="18" charset="0"/>
              </a:rPr>
              <a:t>Opettajalta edellytetään (radikaalia) muutosta..</a:t>
            </a:r>
          </a:p>
        </p:txBody>
      </p:sp>
      <p:sp>
        <p:nvSpPr>
          <p:cNvPr id="5" name="TextBox 4">
            <a:extLst>
              <a:ext uri="{FF2B5EF4-FFF2-40B4-BE49-F238E27FC236}">
                <a16:creationId xmlns:a16="http://schemas.microsoft.com/office/drawing/2014/main" id="{BB462CCA-F521-4A4C-87A6-6410E71B7261}"/>
              </a:ext>
            </a:extLst>
          </p:cNvPr>
          <p:cNvSpPr txBox="1"/>
          <p:nvPr/>
        </p:nvSpPr>
        <p:spPr>
          <a:xfrm>
            <a:off x="1809750" y="2490311"/>
            <a:ext cx="8924925" cy="2677656"/>
          </a:xfrm>
          <a:prstGeom prst="rect">
            <a:avLst/>
          </a:prstGeom>
          <a:noFill/>
        </p:spPr>
        <p:txBody>
          <a:bodyPr wrap="square">
            <a:spAutoFit/>
          </a:bodyPr>
          <a:lstStyle/>
          <a:p>
            <a:r>
              <a:rPr lang="en-US" sz="2800" dirty="0">
                <a:latin typeface="Amasis MT Pro Black" panose="02040A04050005020304" pitchFamily="18" charset="0"/>
              </a:rPr>
              <a:t>Although technologies are physical tools and not theoretical thinking tools or concepts, </a:t>
            </a:r>
            <a:r>
              <a:rPr lang="en-US" sz="2800" dirty="0">
                <a:solidFill>
                  <a:srgbClr val="FF0000"/>
                </a:solidFill>
                <a:latin typeface="Amasis MT Pro Black" panose="02040A04050005020304" pitchFamily="18" charset="0"/>
              </a:rPr>
              <a:t>they change not only the way we carry out a task, but also the way we think about the task.</a:t>
            </a:r>
            <a:r>
              <a:rPr lang="en-US" sz="2800" dirty="0">
                <a:latin typeface="Amasis MT Pro Black" panose="02040A04050005020304" pitchFamily="18" charset="0"/>
              </a:rPr>
              <a:t> (McLuhan 1964; </a:t>
            </a:r>
            <a:r>
              <a:rPr lang="en-US" sz="2800" dirty="0" err="1">
                <a:latin typeface="Amasis MT Pro Black" panose="02040A04050005020304" pitchFamily="18" charset="0"/>
              </a:rPr>
              <a:t>Hasse</a:t>
            </a:r>
            <a:r>
              <a:rPr lang="en-US" sz="2800" dirty="0">
                <a:latin typeface="Amasis MT Pro Black" panose="02040A04050005020304" pitchFamily="18" charset="0"/>
              </a:rPr>
              <a:t> and </a:t>
            </a:r>
            <a:r>
              <a:rPr lang="en-US" sz="2800" dirty="0" err="1">
                <a:latin typeface="Amasis MT Pro Black" panose="02040A04050005020304" pitchFamily="18" charset="0"/>
              </a:rPr>
              <a:t>Storgaard</a:t>
            </a:r>
            <a:r>
              <a:rPr lang="en-US" sz="2800" dirty="0">
                <a:latin typeface="Amasis MT Pro Black" panose="02040A04050005020304" pitchFamily="18" charset="0"/>
              </a:rPr>
              <a:t> </a:t>
            </a:r>
            <a:r>
              <a:rPr lang="en-US" sz="2800" dirty="0" err="1">
                <a:latin typeface="Amasis MT Pro Black" panose="02040A04050005020304" pitchFamily="18" charset="0"/>
              </a:rPr>
              <a:t>Brok</a:t>
            </a:r>
            <a:r>
              <a:rPr lang="en-US" sz="2800" dirty="0">
                <a:latin typeface="Amasis MT Pro Black" panose="02040A04050005020304" pitchFamily="18" charset="0"/>
              </a:rPr>
              <a:t> 2015 as found in </a:t>
            </a:r>
            <a:r>
              <a:rPr lang="en-US" sz="2800" dirty="0" err="1">
                <a:latin typeface="Amasis MT Pro Black" panose="02040A04050005020304" pitchFamily="18" charset="0"/>
              </a:rPr>
              <a:t>Weitze</a:t>
            </a:r>
            <a:r>
              <a:rPr lang="en-US" sz="2800" dirty="0">
                <a:latin typeface="Amasis MT Pro Black" panose="02040A04050005020304" pitchFamily="18" charset="0"/>
              </a:rPr>
              <a:t> 2015, p. 1).</a:t>
            </a:r>
            <a:endParaRPr lang="fi-FI" sz="2800" dirty="0">
              <a:latin typeface="Amasis MT Pro Black" panose="02040A04050005020304" pitchFamily="18" charset="0"/>
            </a:endParaRPr>
          </a:p>
        </p:txBody>
      </p:sp>
      <p:sp>
        <p:nvSpPr>
          <p:cNvPr id="6" name="TextBox 5">
            <a:extLst>
              <a:ext uri="{FF2B5EF4-FFF2-40B4-BE49-F238E27FC236}">
                <a16:creationId xmlns:a16="http://schemas.microsoft.com/office/drawing/2014/main" id="{886963AA-866A-49E5-9B24-036762D31E6C}"/>
              </a:ext>
            </a:extLst>
          </p:cNvPr>
          <p:cNvSpPr txBox="1"/>
          <p:nvPr/>
        </p:nvSpPr>
        <p:spPr>
          <a:xfrm>
            <a:off x="228600" y="5748972"/>
            <a:ext cx="4743450" cy="954107"/>
          </a:xfrm>
          <a:prstGeom prst="rect">
            <a:avLst/>
          </a:prstGeom>
          <a:solidFill>
            <a:schemeClr val="tx1"/>
          </a:solidFill>
        </p:spPr>
        <p:txBody>
          <a:bodyPr wrap="square">
            <a:spAutoFit/>
          </a:bodyPr>
          <a:lstStyle/>
          <a:p>
            <a:r>
              <a:rPr lang="en-US" sz="1400" b="0" i="0" dirty="0" err="1">
                <a:solidFill>
                  <a:schemeClr val="bg1"/>
                </a:solidFill>
                <a:effectLst/>
                <a:latin typeface="Arial" panose="020B0604020202020204" pitchFamily="34" charset="0"/>
              </a:rPr>
              <a:t>Raes</a:t>
            </a:r>
            <a:r>
              <a:rPr lang="en-US" sz="1400" b="0" i="0" dirty="0">
                <a:solidFill>
                  <a:schemeClr val="bg1"/>
                </a:solidFill>
                <a:effectLst/>
                <a:latin typeface="Arial" panose="020B0604020202020204" pitchFamily="34" charset="0"/>
              </a:rPr>
              <a:t>, A., </a:t>
            </a:r>
            <a:r>
              <a:rPr lang="en-US" sz="1400" b="0" i="0" dirty="0" err="1">
                <a:solidFill>
                  <a:schemeClr val="bg1"/>
                </a:solidFill>
                <a:effectLst/>
                <a:latin typeface="Arial" panose="020B0604020202020204" pitchFamily="34" charset="0"/>
              </a:rPr>
              <a:t>Detienne</a:t>
            </a:r>
            <a:r>
              <a:rPr lang="en-US" sz="1400" b="0" i="0" dirty="0">
                <a:solidFill>
                  <a:schemeClr val="bg1"/>
                </a:solidFill>
                <a:effectLst/>
                <a:latin typeface="Arial" panose="020B0604020202020204" pitchFamily="34" charset="0"/>
              </a:rPr>
              <a:t>, L., </a:t>
            </a:r>
            <a:r>
              <a:rPr lang="en-US" sz="1400" b="0" i="0" dirty="0" err="1">
                <a:solidFill>
                  <a:schemeClr val="bg1"/>
                </a:solidFill>
                <a:effectLst/>
                <a:latin typeface="Arial" panose="020B0604020202020204" pitchFamily="34" charset="0"/>
              </a:rPr>
              <a:t>Windey</a:t>
            </a:r>
            <a:r>
              <a:rPr lang="en-US" sz="1400" b="0" i="0" dirty="0">
                <a:solidFill>
                  <a:schemeClr val="bg1"/>
                </a:solidFill>
                <a:effectLst/>
                <a:latin typeface="Arial" panose="020B0604020202020204" pitchFamily="34" charset="0"/>
              </a:rPr>
              <a:t>, I., &amp; </a:t>
            </a:r>
            <a:r>
              <a:rPr lang="en-US" sz="1400" b="0" i="0" dirty="0" err="1">
                <a:solidFill>
                  <a:schemeClr val="bg1"/>
                </a:solidFill>
                <a:effectLst/>
                <a:latin typeface="Arial" panose="020B0604020202020204" pitchFamily="34" charset="0"/>
              </a:rPr>
              <a:t>Depaepe</a:t>
            </a:r>
            <a:r>
              <a:rPr lang="en-US" sz="1400" b="0" i="0" dirty="0">
                <a:solidFill>
                  <a:schemeClr val="bg1"/>
                </a:solidFill>
                <a:effectLst/>
                <a:latin typeface="Arial" panose="020B0604020202020204" pitchFamily="34" charset="0"/>
              </a:rPr>
              <a:t>, F. (2020). A systematic literature review on synchronous hybrid learning: Gaps identified. </a:t>
            </a:r>
            <a:r>
              <a:rPr lang="en-US" sz="1400" b="0" i="1" dirty="0">
                <a:solidFill>
                  <a:schemeClr val="bg1"/>
                </a:solidFill>
                <a:effectLst/>
                <a:latin typeface="Arial" panose="020B0604020202020204" pitchFamily="34" charset="0"/>
              </a:rPr>
              <a:t>Learning Environments Research</a:t>
            </a:r>
            <a:r>
              <a:rPr lang="en-US" sz="1400" b="0" i="0" dirty="0">
                <a:solidFill>
                  <a:schemeClr val="bg1"/>
                </a:solidFill>
                <a:effectLst/>
                <a:latin typeface="Arial" panose="020B0604020202020204" pitchFamily="34" charset="0"/>
              </a:rPr>
              <a:t>, </a:t>
            </a:r>
            <a:r>
              <a:rPr lang="en-US" sz="1400" b="0" i="1" dirty="0">
                <a:solidFill>
                  <a:schemeClr val="bg1"/>
                </a:solidFill>
                <a:effectLst/>
                <a:latin typeface="Arial" panose="020B0604020202020204" pitchFamily="34" charset="0"/>
              </a:rPr>
              <a:t>23</a:t>
            </a:r>
            <a:r>
              <a:rPr lang="en-US" sz="1400" b="0" i="0" dirty="0">
                <a:solidFill>
                  <a:schemeClr val="bg1"/>
                </a:solidFill>
                <a:effectLst/>
                <a:latin typeface="Arial" panose="020B0604020202020204" pitchFamily="34" charset="0"/>
              </a:rPr>
              <a:t>(3), 269-290.</a:t>
            </a:r>
            <a:endParaRPr lang="fi-FI" sz="1400" dirty="0">
              <a:solidFill>
                <a:schemeClr val="bg1"/>
              </a:solidFill>
            </a:endParaRPr>
          </a:p>
        </p:txBody>
      </p:sp>
    </p:spTree>
    <p:extLst>
      <p:ext uri="{BB962C8B-B14F-4D97-AF65-F5344CB8AC3E}">
        <p14:creationId xmlns:p14="http://schemas.microsoft.com/office/powerpoint/2010/main" val="54921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70EC0-2741-43FE-B516-361F6AA098A4}"/>
              </a:ext>
            </a:extLst>
          </p:cNvPr>
          <p:cNvSpPr>
            <a:spLocks noGrp="1"/>
          </p:cNvSpPr>
          <p:nvPr>
            <p:ph type="title"/>
          </p:nvPr>
        </p:nvSpPr>
        <p:spPr/>
        <p:txBody>
          <a:bodyPr/>
          <a:lstStyle/>
          <a:p>
            <a:r>
              <a:rPr lang="fi-FI" dirty="0"/>
              <a:t>Vai edellytetäänkö sittenkään..</a:t>
            </a:r>
          </a:p>
        </p:txBody>
      </p:sp>
      <p:sp>
        <p:nvSpPr>
          <p:cNvPr id="3" name="Content Placeholder 2">
            <a:extLst>
              <a:ext uri="{FF2B5EF4-FFF2-40B4-BE49-F238E27FC236}">
                <a16:creationId xmlns:a16="http://schemas.microsoft.com/office/drawing/2014/main" id="{17F40040-A8FE-48E3-B988-D9E54939FD79}"/>
              </a:ext>
            </a:extLst>
          </p:cNvPr>
          <p:cNvSpPr>
            <a:spLocks noGrp="1"/>
          </p:cNvSpPr>
          <p:nvPr>
            <p:ph idx="1"/>
          </p:nvPr>
        </p:nvSpPr>
        <p:spPr>
          <a:xfrm>
            <a:off x="4714874" y="1825625"/>
            <a:ext cx="6638925" cy="4351338"/>
          </a:xfrm>
        </p:spPr>
        <p:txBody>
          <a:bodyPr>
            <a:normAutofit fontScale="92500"/>
          </a:bodyPr>
          <a:lstStyle/>
          <a:p>
            <a:r>
              <a:rPr lang="en-US" dirty="0"/>
              <a:t>“The teacher in this study stated that the educational </a:t>
            </a:r>
            <a:r>
              <a:rPr lang="en-US" b="1" dirty="0">
                <a:solidFill>
                  <a:srgbClr val="FF0000"/>
                </a:solidFill>
              </a:rPr>
              <a:t>setting had not really influenced his style</a:t>
            </a:r>
            <a:r>
              <a:rPr lang="en-US" dirty="0"/>
              <a:t> of teaching as he could easily start a dialogue with his students in the same way as he is used to do. “ </a:t>
            </a:r>
          </a:p>
          <a:p>
            <a:r>
              <a:rPr lang="en-US" dirty="0"/>
              <a:t>“This is somewhat contradictory with previous literature declaring that this new type of learning environment requires radical shifts in the teachers’ pedagogical methods in order to accommodate to the new technology (Cain, 2015; Ramsey et al., 2016).”</a:t>
            </a:r>
            <a:endParaRPr lang="fi-FI" dirty="0"/>
          </a:p>
        </p:txBody>
      </p:sp>
      <p:pic>
        <p:nvPicPr>
          <p:cNvPr id="6" name="Picture 5">
            <a:extLst>
              <a:ext uri="{FF2B5EF4-FFF2-40B4-BE49-F238E27FC236}">
                <a16:creationId xmlns:a16="http://schemas.microsoft.com/office/drawing/2014/main" id="{C9CA2067-5C17-4829-BBFE-A93535B19DC3}"/>
              </a:ext>
            </a:extLst>
          </p:cNvPr>
          <p:cNvPicPr>
            <a:picLocks noChangeAspect="1"/>
          </p:cNvPicPr>
          <p:nvPr/>
        </p:nvPicPr>
        <p:blipFill>
          <a:blip r:embed="rId2"/>
          <a:stretch>
            <a:fillRect/>
          </a:stretch>
        </p:blipFill>
        <p:spPr>
          <a:xfrm>
            <a:off x="0" y="1300956"/>
            <a:ext cx="4435605" cy="5400675"/>
          </a:xfrm>
          <a:prstGeom prst="rect">
            <a:avLst/>
          </a:prstGeom>
        </p:spPr>
      </p:pic>
      <p:sp>
        <p:nvSpPr>
          <p:cNvPr id="7" name="Rectangle 6">
            <a:extLst>
              <a:ext uri="{FF2B5EF4-FFF2-40B4-BE49-F238E27FC236}">
                <a16:creationId xmlns:a16="http://schemas.microsoft.com/office/drawing/2014/main" id="{C26F0BD5-D20E-4912-A0F6-9FB71D01C945}"/>
              </a:ext>
            </a:extLst>
          </p:cNvPr>
          <p:cNvSpPr/>
          <p:nvPr/>
        </p:nvSpPr>
        <p:spPr>
          <a:xfrm>
            <a:off x="4921321" y="1690688"/>
            <a:ext cx="6638925" cy="2049105"/>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solidFill>
                <a:schemeClr val="bg1"/>
              </a:solidFill>
            </a:endParaRPr>
          </a:p>
        </p:txBody>
      </p:sp>
    </p:spTree>
    <p:extLst>
      <p:ext uri="{BB962C8B-B14F-4D97-AF65-F5344CB8AC3E}">
        <p14:creationId xmlns:p14="http://schemas.microsoft.com/office/powerpoint/2010/main" val="383973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Closeup shot of a metal grate">
            <a:extLst>
              <a:ext uri="{FF2B5EF4-FFF2-40B4-BE49-F238E27FC236}">
                <a16:creationId xmlns:a16="http://schemas.microsoft.com/office/drawing/2014/main" id="{0D898CF6-B79E-49A2-AFA0-C560740DB7A1}"/>
              </a:ext>
            </a:extLst>
          </p:cNvPr>
          <p:cNvPicPr>
            <a:picLocks noChangeAspect="1"/>
          </p:cNvPicPr>
          <p:nvPr/>
        </p:nvPicPr>
        <p:blipFill rotWithShape="1">
          <a:blip r:embed="rId2">
            <a:duotone>
              <a:prstClr val="black"/>
              <a:schemeClr val="tx2">
                <a:tint val="45000"/>
                <a:satMod val="400000"/>
              </a:schemeClr>
            </a:duotone>
            <a:alphaModFix amt="25000"/>
            <a:extLst>
              <a:ext uri="{28A0092B-C50C-407E-A947-70E740481C1C}">
                <a14:useLocalDpi xmlns:a14="http://schemas.microsoft.com/office/drawing/2010/main" val="0"/>
              </a:ext>
            </a:extLst>
          </a:blip>
          <a:srcRect t="11929" b="45884"/>
          <a:stretch/>
        </p:blipFill>
        <p:spPr>
          <a:xfrm>
            <a:off x="20" y="10"/>
            <a:ext cx="12191980" cy="6857990"/>
          </a:xfrm>
          <a:prstGeom prst="rect">
            <a:avLst/>
          </a:prstGeom>
        </p:spPr>
      </p:pic>
      <p:sp>
        <p:nvSpPr>
          <p:cNvPr id="2" name="Title 1">
            <a:extLst>
              <a:ext uri="{FF2B5EF4-FFF2-40B4-BE49-F238E27FC236}">
                <a16:creationId xmlns:a16="http://schemas.microsoft.com/office/drawing/2014/main" id="{DE4E4B47-3354-4FBF-945E-F57639CE4431}"/>
              </a:ext>
            </a:extLst>
          </p:cNvPr>
          <p:cNvSpPr>
            <a:spLocks noGrp="1"/>
          </p:cNvSpPr>
          <p:nvPr>
            <p:ph type="title"/>
          </p:nvPr>
        </p:nvSpPr>
        <p:spPr>
          <a:xfrm>
            <a:off x="838200" y="365125"/>
            <a:ext cx="10515600" cy="1325563"/>
          </a:xfrm>
        </p:spPr>
        <p:txBody>
          <a:bodyPr>
            <a:normAutofit/>
          </a:bodyPr>
          <a:lstStyle/>
          <a:p>
            <a:r>
              <a:rPr lang="fi-FI" dirty="0"/>
              <a:t>Tämän toimintasession rakenne:</a:t>
            </a:r>
          </a:p>
        </p:txBody>
      </p:sp>
      <p:graphicFrame>
        <p:nvGraphicFramePr>
          <p:cNvPr id="4" name="Content Placeholder 3">
            <a:extLst>
              <a:ext uri="{FF2B5EF4-FFF2-40B4-BE49-F238E27FC236}">
                <a16:creationId xmlns:a16="http://schemas.microsoft.com/office/drawing/2014/main" id="{FE983619-CC76-4D60-AC26-B42C416FB171}"/>
              </a:ext>
            </a:extLst>
          </p:cNvPr>
          <p:cNvGraphicFramePr>
            <a:graphicFrameLocks noGrp="1"/>
          </p:cNvGraphicFramePr>
          <p:nvPr>
            <p:ph idx="1"/>
            <p:extLst>
              <p:ext uri="{D42A27DB-BD31-4B8C-83A1-F6EECF244321}">
                <p14:modId xmlns:p14="http://schemas.microsoft.com/office/powerpoint/2010/main" val="29077696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910344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27ADE2-3CAD-49DB-97FC-3FD50AC68FE7}"/>
              </a:ext>
            </a:extLst>
          </p:cNvPr>
          <p:cNvPicPr>
            <a:picLocks noChangeAspect="1"/>
          </p:cNvPicPr>
          <p:nvPr/>
        </p:nvPicPr>
        <p:blipFill rotWithShape="1">
          <a:blip r:embed="rId2"/>
          <a:srcRect l="4014" r="20998" b="9090"/>
          <a:stretch/>
        </p:blipFill>
        <p:spPr>
          <a:xfrm>
            <a:off x="3522468" y="10"/>
            <a:ext cx="8669532" cy="6857990"/>
          </a:xfrm>
          <a:prstGeom prst="rect">
            <a:avLst/>
          </a:prstGeom>
        </p:spPr>
      </p:pic>
      <p:sp>
        <p:nvSpPr>
          <p:cNvPr id="17" name="Rectangle 1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9ABAAB-7F63-484C-89F0-452FFB220C16}"/>
              </a:ext>
            </a:extLst>
          </p:cNvPr>
          <p:cNvSpPr>
            <a:spLocks noGrp="1"/>
          </p:cNvSpPr>
          <p:nvPr>
            <p:ph type="title"/>
          </p:nvPr>
        </p:nvSpPr>
        <p:spPr>
          <a:xfrm>
            <a:off x="371094" y="1030981"/>
            <a:ext cx="3438144" cy="1124712"/>
          </a:xfrm>
        </p:spPr>
        <p:txBody>
          <a:bodyPr vert="horz" lIns="91440" tIns="45720" rIns="91440" bIns="45720" rtlCol="0" anchor="b">
            <a:normAutofit fontScale="90000"/>
          </a:bodyPr>
          <a:lstStyle/>
          <a:p>
            <a:r>
              <a:rPr lang="en-US" sz="2600" dirty="0" err="1"/>
              <a:t>Erikoistila</a:t>
            </a:r>
            <a:r>
              <a:rPr lang="en-US" sz="2600" dirty="0"/>
              <a:t> </a:t>
            </a:r>
            <a:r>
              <a:rPr lang="en-US" sz="2600" dirty="0" err="1"/>
              <a:t>vai</a:t>
            </a:r>
            <a:r>
              <a:rPr lang="en-US" sz="2600" dirty="0"/>
              <a:t> </a:t>
            </a:r>
            <a:r>
              <a:rPr lang="en-US" sz="2600" dirty="0" err="1"/>
              <a:t>tavallinen</a:t>
            </a:r>
            <a:r>
              <a:rPr lang="en-US" sz="2600" dirty="0"/>
              <a:t> </a:t>
            </a:r>
            <a:r>
              <a:rPr lang="en-US" sz="2600" dirty="0" err="1"/>
              <a:t>luokkahuone</a:t>
            </a:r>
            <a:r>
              <a:rPr lang="en-US" sz="2600" dirty="0"/>
              <a:t>?</a:t>
            </a:r>
            <a:br>
              <a:rPr lang="en-US" sz="2600" dirty="0"/>
            </a:br>
            <a:br>
              <a:rPr lang="en-US" sz="2600" dirty="0"/>
            </a:br>
            <a:r>
              <a:rPr lang="en-US" sz="2600" dirty="0" err="1"/>
              <a:t>Artikkelissa</a:t>
            </a:r>
            <a:r>
              <a:rPr lang="en-US" sz="2600" dirty="0"/>
              <a:t> on </a:t>
            </a:r>
            <a:r>
              <a:rPr lang="en-US" sz="2600" dirty="0" err="1"/>
              <a:t>esillä</a:t>
            </a:r>
            <a:r>
              <a:rPr lang="en-US" sz="2600" dirty="0"/>
              <a:t> </a:t>
            </a:r>
            <a:r>
              <a:rPr lang="en-US" sz="2600" dirty="0" err="1"/>
              <a:t>malli</a:t>
            </a:r>
            <a:r>
              <a:rPr lang="en-US" sz="2600" dirty="0"/>
              <a:t>, </a:t>
            </a:r>
            <a:r>
              <a:rPr lang="en-US" sz="2600" dirty="0" err="1"/>
              <a:t>jossa</a:t>
            </a:r>
            <a:r>
              <a:rPr lang="en-US" sz="2600" dirty="0"/>
              <a:t> on </a:t>
            </a:r>
            <a:r>
              <a:rPr lang="en-US" sz="2600" dirty="0" err="1"/>
              <a:t>erillinen</a:t>
            </a:r>
            <a:r>
              <a:rPr lang="en-US" sz="2600" dirty="0"/>
              <a:t> </a:t>
            </a:r>
            <a:r>
              <a:rPr lang="en-US" sz="2600" dirty="0" err="1"/>
              <a:t>tekninen</a:t>
            </a:r>
            <a:r>
              <a:rPr lang="en-US" sz="2600" dirty="0"/>
              <a:t> </a:t>
            </a:r>
            <a:r>
              <a:rPr lang="en-US" sz="2600" dirty="0" err="1"/>
              <a:t>henkilö</a:t>
            </a:r>
            <a:r>
              <a:rPr lang="en-US" sz="2600" dirty="0"/>
              <a:t> </a:t>
            </a:r>
            <a:r>
              <a:rPr lang="en-US" sz="2600" dirty="0" err="1"/>
              <a:t>opetustilassa</a:t>
            </a:r>
            <a:endParaRPr lang="en-US" sz="2600" dirty="0"/>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A6B70C-4A3D-4A9F-9806-25335FFB38ED}"/>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b="0" i="0" dirty="0" err="1">
                <a:effectLst/>
              </a:rPr>
              <a:t>Raes</a:t>
            </a:r>
            <a:r>
              <a:rPr lang="en-US" sz="1700" b="0" i="0" dirty="0">
                <a:effectLst/>
              </a:rPr>
              <a:t>, A., </a:t>
            </a:r>
            <a:r>
              <a:rPr lang="en-US" sz="1700" b="0" i="0" dirty="0" err="1">
                <a:effectLst/>
              </a:rPr>
              <a:t>Detienne</a:t>
            </a:r>
            <a:r>
              <a:rPr lang="en-US" sz="1700" b="0" i="0" dirty="0">
                <a:effectLst/>
              </a:rPr>
              <a:t>, L., </a:t>
            </a:r>
            <a:r>
              <a:rPr lang="en-US" sz="1700" b="0" i="0" dirty="0" err="1">
                <a:effectLst/>
              </a:rPr>
              <a:t>Windey</a:t>
            </a:r>
            <a:r>
              <a:rPr lang="en-US" sz="1700" b="0" i="0" dirty="0">
                <a:effectLst/>
              </a:rPr>
              <a:t>, I., &amp; </a:t>
            </a:r>
            <a:r>
              <a:rPr lang="en-US" sz="1700" b="0" i="0" dirty="0" err="1">
                <a:effectLst/>
              </a:rPr>
              <a:t>Depaepe</a:t>
            </a:r>
            <a:r>
              <a:rPr lang="en-US" sz="1700" b="0" i="0" dirty="0">
                <a:effectLst/>
              </a:rPr>
              <a:t>, F. (2020). A systematic literature review on synchronous hybrid learning: Gaps identified. </a:t>
            </a:r>
            <a:r>
              <a:rPr lang="en-US" sz="1700" b="0" i="1" dirty="0">
                <a:effectLst/>
              </a:rPr>
              <a:t>Learning Environments Research</a:t>
            </a:r>
            <a:r>
              <a:rPr lang="en-US" sz="1700" b="0" i="0" dirty="0">
                <a:effectLst/>
              </a:rPr>
              <a:t>, </a:t>
            </a:r>
            <a:r>
              <a:rPr lang="en-US" sz="1700" b="0" i="1" dirty="0">
                <a:effectLst/>
              </a:rPr>
              <a:t>23</a:t>
            </a:r>
            <a:r>
              <a:rPr lang="en-US" sz="1700" b="0" i="0" dirty="0">
                <a:effectLst/>
              </a:rPr>
              <a:t>(3), 269-290.</a:t>
            </a:r>
            <a:endParaRPr lang="en-US" sz="1700" dirty="0"/>
          </a:p>
        </p:txBody>
      </p:sp>
    </p:spTree>
    <p:extLst>
      <p:ext uri="{BB962C8B-B14F-4D97-AF65-F5344CB8AC3E}">
        <p14:creationId xmlns:p14="http://schemas.microsoft.com/office/powerpoint/2010/main" val="199954046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oom with tables and chairs&#10;&#10;Description automatically generated with medium confidence">
            <a:extLst>
              <a:ext uri="{FF2B5EF4-FFF2-40B4-BE49-F238E27FC236}">
                <a16:creationId xmlns:a16="http://schemas.microsoft.com/office/drawing/2014/main" id="{1096E8DE-564D-4669-B957-17B421CF5D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519" b="1048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9E4310-4AA1-4221-978B-348D224FFD6B}"/>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dirty="0" err="1">
                <a:solidFill>
                  <a:schemeClr val="tx1">
                    <a:lumMod val="85000"/>
                    <a:lumOff val="15000"/>
                  </a:schemeClr>
                </a:solidFill>
              </a:rPr>
              <a:t>Hybridiopetustila</a:t>
            </a:r>
            <a:r>
              <a:rPr lang="en-US" sz="3600" dirty="0">
                <a:solidFill>
                  <a:schemeClr val="tx1">
                    <a:lumMod val="85000"/>
                    <a:lumOff val="15000"/>
                  </a:schemeClr>
                </a:solidFill>
              </a:rPr>
              <a:t> KTK149 </a:t>
            </a:r>
            <a:r>
              <a:rPr lang="en-US" sz="3600" dirty="0" err="1">
                <a:solidFill>
                  <a:schemeClr val="tx1">
                    <a:lumMod val="85000"/>
                    <a:lumOff val="15000"/>
                  </a:schemeClr>
                </a:solidFill>
              </a:rPr>
              <a:t>Digiluokka</a:t>
            </a:r>
            <a:r>
              <a:rPr lang="en-US" sz="3600" dirty="0">
                <a:solidFill>
                  <a:schemeClr val="tx1">
                    <a:lumMod val="85000"/>
                    <a:lumOff val="15000"/>
                  </a:schemeClr>
                </a:solidFill>
              </a:rPr>
              <a:t> </a:t>
            </a:r>
            <a:r>
              <a:rPr lang="en-US" sz="3600" b="1" dirty="0">
                <a:solidFill>
                  <a:schemeClr val="tx1">
                    <a:lumMod val="85000"/>
                    <a:lumOff val="15000"/>
                  </a:schemeClr>
                </a:solidFill>
              </a:rPr>
              <a:t>(</a:t>
            </a:r>
            <a:r>
              <a:rPr lang="en-US" sz="3600" b="1" dirty="0" err="1">
                <a:solidFill>
                  <a:schemeClr val="tx1">
                    <a:lumMod val="85000"/>
                    <a:lumOff val="15000"/>
                  </a:schemeClr>
                </a:solidFill>
              </a:rPr>
              <a:t>suunniteltu</a:t>
            </a:r>
            <a:r>
              <a:rPr lang="en-US" sz="3600" b="1" dirty="0">
                <a:solidFill>
                  <a:schemeClr val="tx1">
                    <a:lumMod val="85000"/>
                    <a:lumOff val="15000"/>
                  </a:schemeClr>
                </a:solidFill>
              </a:rPr>
              <a:t> </a:t>
            </a:r>
            <a:r>
              <a:rPr lang="en-US" sz="3600" b="1" dirty="0" err="1">
                <a:solidFill>
                  <a:schemeClr val="tx1">
                    <a:lumMod val="85000"/>
                    <a:lumOff val="15000"/>
                  </a:schemeClr>
                </a:solidFill>
              </a:rPr>
              <a:t>ennen</a:t>
            </a:r>
            <a:r>
              <a:rPr lang="en-US" sz="3600" b="1" dirty="0">
                <a:solidFill>
                  <a:schemeClr val="tx1">
                    <a:lumMod val="85000"/>
                    <a:lumOff val="15000"/>
                  </a:schemeClr>
                </a:solidFill>
              </a:rPr>
              <a:t> </a:t>
            </a:r>
            <a:r>
              <a:rPr lang="en-US" sz="3600" b="1" dirty="0" err="1">
                <a:solidFill>
                  <a:schemeClr val="tx1">
                    <a:lumMod val="85000"/>
                    <a:lumOff val="15000"/>
                  </a:schemeClr>
                </a:solidFill>
              </a:rPr>
              <a:t>koronaa</a:t>
            </a:r>
            <a:r>
              <a:rPr lang="en-US" sz="3600" b="1" dirty="0">
                <a:solidFill>
                  <a:schemeClr val="tx1">
                    <a:lumMod val="85000"/>
                    <a:lumOff val="15000"/>
                  </a:schemeClr>
                </a:solidFill>
              </a:rPr>
              <a: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012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D3FD-67E3-449B-8BF8-8C7CC2D2DA81}"/>
              </a:ext>
            </a:extLst>
          </p:cNvPr>
          <p:cNvSpPr>
            <a:spLocks noGrp="1"/>
          </p:cNvSpPr>
          <p:nvPr>
            <p:ph type="title"/>
          </p:nvPr>
        </p:nvSpPr>
        <p:spPr>
          <a:solidFill>
            <a:schemeClr val="tx1"/>
          </a:solidFill>
        </p:spPr>
        <p:txBody>
          <a:bodyPr/>
          <a:lstStyle/>
          <a:p>
            <a:r>
              <a:rPr lang="fi-FI" dirty="0">
                <a:solidFill>
                  <a:schemeClr val="bg1"/>
                </a:solidFill>
              </a:rPr>
              <a:t>Oulussa on ratkaistu tekniset haasteet</a:t>
            </a:r>
          </a:p>
        </p:txBody>
      </p:sp>
      <p:sp>
        <p:nvSpPr>
          <p:cNvPr id="3" name="Text Placeholder 2">
            <a:extLst>
              <a:ext uri="{FF2B5EF4-FFF2-40B4-BE49-F238E27FC236}">
                <a16:creationId xmlns:a16="http://schemas.microsoft.com/office/drawing/2014/main" id="{AAF479CA-E192-4949-9A19-A4D5012F42AB}"/>
              </a:ext>
            </a:extLst>
          </p:cNvPr>
          <p:cNvSpPr>
            <a:spLocks noGrp="1"/>
          </p:cNvSpPr>
          <p:nvPr>
            <p:ph type="body" idx="1"/>
          </p:nvPr>
        </p:nvSpPr>
        <p:spPr>
          <a:xfrm>
            <a:off x="844549" y="2363057"/>
            <a:ext cx="11135117" cy="1661488"/>
          </a:xfrm>
        </p:spPr>
        <p:txBody>
          <a:bodyPr>
            <a:normAutofit/>
          </a:bodyPr>
          <a:lstStyle/>
          <a:p>
            <a:r>
              <a:rPr lang="fi-FI" sz="4400" dirty="0">
                <a:solidFill>
                  <a:srgbClr val="FFFF00"/>
                </a:solidFill>
              </a:rPr>
              <a:t>Case Linnanmaa</a:t>
            </a:r>
          </a:p>
        </p:txBody>
      </p:sp>
    </p:spTree>
    <p:extLst>
      <p:ext uri="{BB962C8B-B14F-4D97-AF65-F5344CB8AC3E}">
        <p14:creationId xmlns:p14="http://schemas.microsoft.com/office/powerpoint/2010/main" val="2557490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64E684-F372-49FF-A3D2-D63C753581F4}"/>
              </a:ext>
            </a:extLst>
          </p:cNvPr>
          <p:cNvSpPr>
            <a:spLocks noGrp="1"/>
          </p:cNvSpPr>
          <p:nvPr>
            <p:ph type="title"/>
          </p:nvPr>
        </p:nvSpPr>
        <p:spPr/>
        <p:txBody>
          <a:bodyPr>
            <a:normAutofit/>
          </a:bodyPr>
          <a:lstStyle/>
          <a:p>
            <a:r>
              <a:rPr lang="fi-FI" sz="3200"/>
              <a:t>Videoyneuvotteluista hybridisaatioon</a:t>
            </a:r>
          </a:p>
        </p:txBody>
      </p:sp>
      <p:sp>
        <p:nvSpPr>
          <p:cNvPr id="3" name="Sisällön paikkamerkki 2">
            <a:extLst>
              <a:ext uri="{FF2B5EF4-FFF2-40B4-BE49-F238E27FC236}">
                <a16:creationId xmlns:a16="http://schemas.microsoft.com/office/drawing/2014/main" id="{4FEEE055-0A19-4E71-A04A-FBF35C435E58}"/>
              </a:ext>
            </a:extLst>
          </p:cNvPr>
          <p:cNvSpPr>
            <a:spLocks noGrp="1"/>
          </p:cNvSpPr>
          <p:nvPr>
            <p:ph idx="13"/>
          </p:nvPr>
        </p:nvSpPr>
        <p:spPr/>
        <p:txBody>
          <a:bodyPr vert="horz" lIns="60960" tIns="30480" rIns="60960" bIns="30480" rtlCol="0" anchor="t">
            <a:noAutofit/>
          </a:bodyPr>
          <a:lstStyle/>
          <a:p>
            <a:pPr marL="0" lvl="1" indent="0">
              <a:buNone/>
            </a:pPr>
            <a:r>
              <a:rPr lang="fi-FI" sz="1867" dirty="0"/>
              <a:t>Kehitystyön peruskiviä:</a:t>
            </a:r>
            <a:endParaRPr lang="fi-FI" sz="1867" dirty="0">
              <a:cs typeface="Arial"/>
            </a:endParaRPr>
          </a:p>
          <a:p>
            <a:pPr marL="0" lvl="1" indent="0">
              <a:buNone/>
            </a:pPr>
            <a:endParaRPr lang="fi-FI" sz="1867" dirty="0">
              <a:cs typeface="Arial"/>
            </a:endParaRPr>
          </a:p>
          <a:p>
            <a:pPr marL="360275" lvl="1" indent="-360275"/>
            <a:r>
              <a:rPr lang="fi-FI" sz="1867" dirty="0"/>
              <a:t>Henkilöstön siirtyminen kannettaviin päätelaitteisiin ja yhden päätelaitteen politiikka</a:t>
            </a:r>
            <a:endParaRPr lang="fi-FI" sz="1867" dirty="0">
              <a:cs typeface="Arial"/>
            </a:endParaRPr>
          </a:p>
          <a:p>
            <a:pPr marL="360275" lvl="1" indent="-360275"/>
            <a:r>
              <a:rPr lang="fi-FI" sz="1867" dirty="0"/>
              <a:t>Kiinteiden koneiden poisto yleisopetustiloista, auditorioista ja neuvotteluhuoneista (päällekkäisen ylläpidon poistaminen). </a:t>
            </a:r>
            <a:endParaRPr lang="fi-FI" sz="1867" dirty="0">
              <a:cs typeface="Arial"/>
            </a:endParaRPr>
          </a:p>
          <a:p>
            <a:pPr marL="360275" lvl="1" indent="-360275"/>
            <a:r>
              <a:rPr lang="fi-FI" sz="1867" dirty="0"/>
              <a:t>Universaalit </a:t>
            </a:r>
            <a:r>
              <a:rPr lang="fi-FI" sz="1867" dirty="0" err="1"/>
              <a:t>hybridi-telakkaratkaisut</a:t>
            </a:r>
            <a:r>
              <a:rPr lang="fi-FI" sz="1867" dirty="0"/>
              <a:t> käyttöön opetustiloissa.</a:t>
            </a:r>
            <a:endParaRPr lang="fi-FI" sz="1867" dirty="0">
              <a:cs typeface="Arial"/>
            </a:endParaRPr>
          </a:p>
          <a:p>
            <a:pPr marL="360275" lvl="1" indent="-360275"/>
            <a:r>
              <a:rPr lang="fi-FI" sz="1867" dirty="0"/>
              <a:t>Opetustilojen AV-laitteistojen nykyaikaistaminen </a:t>
            </a:r>
            <a:endParaRPr lang="fi-FI" sz="1867" dirty="0">
              <a:cs typeface="Arial"/>
            </a:endParaRPr>
          </a:p>
          <a:p>
            <a:pPr marL="360275" lvl="1" indent="-360275"/>
            <a:r>
              <a:rPr lang="fi-FI" sz="1867" dirty="0"/>
              <a:t>Johdolta saatu vahva selkänoja ja sitoutuminen tehtäviin muutoksiin</a:t>
            </a:r>
            <a:endParaRPr lang="fi-FI" sz="1867" dirty="0">
              <a:cs typeface="Arial"/>
            </a:endParaRPr>
          </a:p>
          <a:p>
            <a:pPr marL="360275" lvl="1" indent="-360275"/>
            <a:r>
              <a:rPr lang="fi-FI" sz="1867" dirty="0">
                <a:cs typeface="Arial"/>
              </a:rPr>
              <a:t>Opetusvälinelainaamot korkeakoulujen tiloihin helpottamaan arkea</a:t>
            </a:r>
          </a:p>
          <a:p>
            <a:pPr marL="360275" lvl="1" indent="-360275"/>
            <a:r>
              <a:rPr lang="fi-FI" sz="1867" dirty="0">
                <a:cs typeface="Arial"/>
              </a:rPr>
              <a:t>"</a:t>
            </a:r>
            <a:r>
              <a:rPr lang="fi-FI" sz="1867" dirty="0" err="1">
                <a:cs typeface="Arial" panose="020B0604020202020204"/>
              </a:rPr>
              <a:t>Keep</a:t>
            </a:r>
            <a:r>
              <a:rPr lang="fi-FI" sz="1867" dirty="0">
                <a:cs typeface="Arial" panose="020B0604020202020204"/>
              </a:rPr>
              <a:t> AV </a:t>
            </a:r>
            <a:r>
              <a:rPr lang="fi-FI" sz="1867" dirty="0" err="1">
                <a:cs typeface="Arial" panose="020B0604020202020204"/>
              </a:rPr>
              <a:t>simple</a:t>
            </a:r>
            <a:r>
              <a:rPr lang="fi-FI" sz="1867" dirty="0">
                <a:cs typeface="Arial" panose="020B0604020202020204"/>
              </a:rPr>
              <a:t>”  monimutkaisissa tiloissa myös </a:t>
            </a:r>
            <a:r>
              <a:rPr lang="fi-FI" sz="1867" dirty="0" err="1">
                <a:cs typeface="Arial" panose="020B0604020202020204"/>
              </a:rPr>
              <a:t>hybridiopetus</a:t>
            </a:r>
            <a:r>
              <a:rPr lang="fi-FI" sz="1867" dirty="0">
                <a:cs typeface="Arial" panose="020B0604020202020204"/>
              </a:rPr>
              <a:t> painike</a:t>
            </a:r>
          </a:p>
          <a:p>
            <a:pPr marL="360275" lvl="1" indent="-360275"/>
            <a:endParaRPr lang="fi-FI" sz="1867" dirty="0">
              <a:cs typeface="Arial" panose="020B0604020202020204"/>
            </a:endParaRPr>
          </a:p>
          <a:p>
            <a:pPr marL="360275" lvl="1" indent="-360275"/>
            <a:endParaRPr lang="fi-FI" dirty="0">
              <a:cs typeface="Arial" panose="020B0604020202020204"/>
            </a:endParaRPr>
          </a:p>
        </p:txBody>
      </p:sp>
    </p:spTree>
    <p:extLst>
      <p:ext uri="{BB962C8B-B14F-4D97-AF65-F5344CB8AC3E}">
        <p14:creationId xmlns:p14="http://schemas.microsoft.com/office/powerpoint/2010/main" val="1156726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37B7-CACE-4CC7-A131-71695C64BD7C}"/>
              </a:ext>
            </a:extLst>
          </p:cNvPr>
          <p:cNvSpPr>
            <a:spLocks noGrp="1"/>
          </p:cNvSpPr>
          <p:nvPr>
            <p:ph type="title"/>
          </p:nvPr>
        </p:nvSpPr>
        <p:spPr/>
        <p:txBody>
          <a:bodyPr>
            <a:normAutofit/>
          </a:bodyPr>
          <a:lstStyle/>
          <a:p>
            <a:r>
              <a:rPr lang="fi-FI" sz="3200"/>
              <a:t>Case Linnanmaa</a:t>
            </a:r>
          </a:p>
        </p:txBody>
      </p:sp>
      <p:sp>
        <p:nvSpPr>
          <p:cNvPr id="3" name="Content Placeholder 2">
            <a:extLst>
              <a:ext uri="{FF2B5EF4-FFF2-40B4-BE49-F238E27FC236}">
                <a16:creationId xmlns:a16="http://schemas.microsoft.com/office/drawing/2014/main" id="{E1153282-62A4-4253-AC6F-404EDD107292}"/>
              </a:ext>
            </a:extLst>
          </p:cNvPr>
          <p:cNvSpPr>
            <a:spLocks noGrp="1"/>
          </p:cNvSpPr>
          <p:nvPr>
            <p:ph idx="13"/>
          </p:nvPr>
        </p:nvSpPr>
        <p:spPr>
          <a:xfrm>
            <a:off x="6210300" y="584200"/>
            <a:ext cx="5637212" cy="5933831"/>
          </a:xfrm>
        </p:spPr>
        <p:txBody>
          <a:bodyPr vert="horz" lIns="60960" tIns="30480" rIns="60960" bIns="30480" rtlCol="0" anchor="t">
            <a:noAutofit/>
          </a:bodyPr>
          <a:lstStyle/>
          <a:p>
            <a:pPr marL="360275" indent="-360275"/>
            <a:r>
              <a:rPr lang="fi-FI" sz="1867" dirty="0"/>
              <a:t>Linnanmaan AV-ratkaisujen kehittäminen alkoi 2018 </a:t>
            </a:r>
            <a:r>
              <a:rPr lang="fi-FI" sz="1867" dirty="0" err="1"/>
              <a:t>Oamkissa</a:t>
            </a:r>
            <a:endParaRPr lang="fi-FI" dirty="0"/>
          </a:p>
          <a:p>
            <a:pPr marL="360275" indent="-360275"/>
            <a:r>
              <a:rPr lang="fi-FI" sz="1867" dirty="0"/>
              <a:t>Tavoitteena oli löytää yksinkertainen ja kustannustehokas AV-ratkaisu yleisiin opetustiloihin ilman ylimääräisiä laitteita niin että, kytketty laite herättää järjestelmän käyttöön</a:t>
            </a:r>
            <a:endParaRPr lang="fi-FI" sz="1867" dirty="0">
              <a:cs typeface="Arial"/>
            </a:endParaRPr>
          </a:p>
          <a:p>
            <a:pPr marL="360275" indent="-360275"/>
            <a:r>
              <a:rPr lang="fi-FI" sz="1867" dirty="0"/>
              <a:t>Testeissä käytiin läpi yleisimmät AV valmistajien merkit </a:t>
            </a:r>
            <a:r>
              <a:rPr lang="fi-FI" sz="1867" dirty="0" err="1"/>
              <a:t>Crestron</a:t>
            </a:r>
            <a:r>
              <a:rPr lang="fi-FI" sz="1867" dirty="0"/>
              <a:t>, </a:t>
            </a:r>
            <a:r>
              <a:rPr lang="fi-FI" sz="1867" dirty="0" err="1"/>
              <a:t>Extron</a:t>
            </a:r>
            <a:r>
              <a:rPr lang="fi-FI" sz="1867" dirty="0"/>
              <a:t>, Kramer ja muutamia pikku merkkejä</a:t>
            </a:r>
            <a:endParaRPr lang="fi-FI" sz="1867" dirty="0">
              <a:cs typeface="Arial" panose="020B0604020202020204"/>
            </a:endParaRPr>
          </a:p>
          <a:p>
            <a:pPr marL="360275" indent="-360275"/>
            <a:r>
              <a:rPr lang="fi-FI" sz="1867" dirty="0"/>
              <a:t>Loppujen lopuksi yksinkertaisin ja toimivin ratkaisu löytyi Hybrid usb-c telakka, näyttö,  laser projektori tai näyttö (75 ” -&gt;) kombinaatiosta</a:t>
            </a:r>
            <a:endParaRPr lang="fi-FI" sz="1867" dirty="0">
              <a:cs typeface="Arial" panose="020B0604020202020204"/>
            </a:endParaRPr>
          </a:p>
          <a:p>
            <a:pPr marL="360275" indent="-360275"/>
            <a:r>
              <a:rPr lang="fi-FI" sz="1867" dirty="0" err="1"/>
              <a:t>Älynäytöt</a:t>
            </a:r>
            <a:r>
              <a:rPr lang="fi-FI" sz="1867" dirty="0"/>
              <a:t> otettiin testien kautta käyttöön testien myöhemmässä vaiheessa.</a:t>
            </a:r>
            <a:endParaRPr lang="fi-FI" sz="1867" dirty="0">
              <a:cs typeface="Arial" panose="020B0604020202020204"/>
            </a:endParaRPr>
          </a:p>
          <a:p>
            <a:pPr marL="360275" indent="-360275"/>
            <a:r>
              <a:rPr lang="fi-FI" sz="1867" dirty="0"/>
              <a:t>Sama Hybrid telakka-näyttö kombinaatio on käytössä myös henkilökunnan työpisteillä</a:t>
            </a:r>
            <a:endParaRPr lang="fi-FI" sz="1867" dirty="0">
              <a:cs typeface="Arial" panose="020B0604020202020204"/>
            </a:endParaRPr>
          </a:p>
          <a:p>
            <a:pPr marL="360275" indent="-360275"/>
            <a:r>
              <a:rPr lang="fi-FI" sz="1867" dirty="0"/>
              <a:t>Kehitystyötä on jatkettu </a:t>
            </a:r>
            <a:r>
              <a:rPr lang="fi-FI" sz="1867" dirty="0" err="1"/>
              <a:t>linnanmaalle</a:t>
            </a:r>
            <a:r>
              <a:rPr lang="fi-FI" sz="1867" dirty="0"/>
              <a:t> siirtymisen jälkeen </a:t>
            </a:r>
            <a:endParaRPr lang="fi-FI" sz="1867" dirty="0">
              <a:cs typeface="Arial" panose="020B0604020202020204"/>
            </a:endParaRPr>
          </a:p>
          <a:p>
            <a:pPr marL="360275" indent="-360275"/>
            <a:endParaRPr lang="fi-FI" sz="2133" dirty="0">
              <a:cs typeface="Arial" panose="020B0604020202020204"/>
            </a:endParaRPr>
          </a:p>
          <a:p>
            <a:pPr marL="360275" indent="-360275"/>
            <a:endParaRPr lang="fi-FI" sz="2133" dirty="0">
              <a:cs typeface="Arial" panose="020B0604020202020204"/>
            </a:endParaRPr>
          </a:p>
          <a:p>
            <a:pPr marL="0" indent="0">
              <a:buNone/>
            </a:pPr>
            <a:endParaRPr lang="fi-FI" sz="2133" dirty="0"/>
          </a:p>
        </p:txBody>
      </p:sp>
    </p:spTree>
    <p:extLst>
      <p:ext uri="{BB962C8B-B14F-4D97-AF65-F5344CB8AC3E}">
        <p14:creationId xmlns:p14="http://schemas.microsoft.com/office/powerpoint/2010/main" val="516918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847D5D-05C2-4BA2-94C0-BBDCA881074D}"/>
              </a:ext>
            </a:extLst>
          </p:cNvPr>
          <p:cNvSpPr>
            <a:spLocks noGrp="1"/>
          </p:cNvSpPr>
          <p:nvPr>
            <p:ph type="title"/>
          </p:nvPr>
        </p:nvSpPr>
        <p:spPr>
          <a:xfrm>
            <a:off x="1451151" y="578841"/>
            <a:ext cx="3630803" cy="5657836"/>
          </a:xfrm>
        </p:spPr>
        <p:txBody>
          <a:bodyPr anchor="t">
            <a:normAutofit/>
          </a:bodyPr>
          <a:lstStyle/>
          <a:p>
            <a:r>
              <a:rPr lang="fi-FI" sz="2667" dirty="0"/>
              <a:t>Hybridi/etäopetus- ja kokoustila (YO ja Oamk)</a:t>
            </a:r>
            <a:br>
              <a:rPr lang="fi-FI" sz="2667" dirty="0"/>
            </a:br>
            <a:br>
              <a:rPr lang="fi-FI" sz="2667" dirty="0"/>
            </a:br>
            <a:r>
              <a:rPr lang="fi-FI" sz="1867" b="0" dirty="0"/>
              <a:t>Plug and play tyyppinen ratkaisu, jossa tietokoneen kytkeminen telakkaan herättää järjestelmän.</a:t>
            </a:r>
            <a:br>
              <a:rPr lang="fi-FI" sz="1867" b="0" dirty="0"/>
            </a:br>
            <a:br>
              <a:rPr lang="fi-FI" sz="1867" b="0" dirty="0"/>
            </a:br>
            <a:r>
              <a:rPr lang="fi-FI" sz="1867" b="0" dirty="0"/>
              <a:t>Sisään tuleva ja ulos lähtevä ääni </a:t>
            </a:r>
            <a:r>
              <a:rPr lang="fi-FI" sz="1867" b="0" dirty="0" err="1"/>
              <a:t>dante</a:t>
            </a:r>
            <a:r>
              <a:rPr lang="fi-FI" sz="1867" b="0" dirty="0"/>
              <a:t> järjestelmän kautta</a:t>
            </a:r>
            <a:br>
              <a:rPr lang="fi-FI" sz="1867" b="0" dirty="0"/>
            </a:br>
            <a:br>
              <a:rPr lang="fi-FI" sz="1867" b="0" dirty="0"/>
            </a:br>
            <a:r>
              <a:rPr lang="fi-FI" sz="1867" b="0" dirty="0"/>
              <a:t>Joko erillinen pitkällä jalalla seisova kamera tai kiinteä seinä asennettu kamera (Seuraavat, EPTZ ja 360 kamerat)</a:t>
            </a:r>
            <a:br>
              <a:rPr lang="fi-FI" sz="1867" b="0" dirty="0"/>
            </a:br>
            <a:br>
              <a:rPr lang="fi-FI" sz="1867" b="0" dirty="0"/>
            </a:br>
            <a:r>
              <a:rPr lang="fi-FI" sz="1867" b="0" dirty="0"/>
              <a:t>Ääni- ja </a:t>
            </a:r>
            <a:r>
              <a:rPr lang="fi-FI" sz="1867" b="0" dirty="0" err="1"/>
              <a:t>kuvalähteet</a:t>
            </a:r>
            <a:r>
              <a:rPr lang="fi-FI" sz="1867" b="0" dirty="0"/>
              <a:t> ovat automaattisesti valittuna Zoom ja </a:t>
            </a:r>
            <a:r>
              <a:rPr lang="fi-FI" sz="1867" b="0" dirty="0" err="1"/>
              <a:t>Teams</a:t>
            </a:r>
            <a:r>
              <a:rPr lang="fi-FI" sz="1867" b="0" dirty="0"/>
              <a:t> sovelluksissa</a:t>
            </a:r>
            <a:endParaRPr lang="fi-FI" sz="2667" dirty="0"/>
          </a:p>
        </p:txBody>
      </p:sp>
      <p:pic>
        <p:nvPicPr>
          <p:cNvPr id="11" name="Sisällön paikkamerkki 10">
            <a:extLst>
              <a:ext uri="{FF2B5EF4-FFF2-40B4-BE49-F238E27FC236}">
                <a16:creationId xmlns:a16="http://schemas.microsoft.com/office/drawing/2014/main" id="{35BC72EE-2366-4E2F-B3E4-9CE7542BB717}"/>
              </a:ext>
            </a:extLst>
          </p:cNvPr>
          <p:cNvPicPr>
            <a:picLocks noGrp="1" noChangeAspect="1"/>
          </p:cNvPicPr>
          <p:nvPr>
            <p:ph sz="quarter" idx="14"/>
          </p:nvPr>
        </p:nvPicPr>
        <p:blipFill>
          <a:blip r:embed="rId2"/>
          <a:stretch>
            <a:fillRect/>
          </a:stretch>
        </p:blipFill>
        <p:spPr>
          <a:xfrm>
            <a:off x="5122985" y="1164768"/>
            <a:ext cx="6944898" cy="4528465"/>
          </a:xfrm>
        </p:spPr>
      </p:pic>
    </p:spTree>
    <p:extLst>
      <p:ext uri="{BB962C8B-B14F-4D97-AF65-F5344CB8AC3E}">
        <p14:creationId xmlns:p14="http://schemas.microsoft.com/office/powerpoint/2010/main" val="3410081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C0B3B2-DA87-42F9-9E82-2364D41C2D2E}"/>
              </a:ext>
            </a:extLst>
          </p:cNvPr>
          <p:cNvSpPr>
            <a:spLocks noGrp="1"/>
          </p:cNvSpPr>
          <p:nvPr>
            <p:ph type="title"/>
          </p:nvPr>
        </p:nvSpPr>
        <p:spPr>
          <a:xfrm>
            <a:off x="1451152" y="578840"/>
            <a:ext cx="3500805" cy="4943418"/>
          </a:xfrm>
        </p:spPr>
        <p:txBody>
          <a:bodyPr>
            <a:normAutofit fontScale="90000"/>
          </a:bodyPr>
          <a:lstStyle/>
          <a:p>
            <a:r>
              <a:rPr lang="fi-FI" sz="2667" dirty="0"/>
              <a:t>Luentosali/auditorio Hybridi/etäopetus</a:t>
            </a:r>
            <a:br>
              <a:rPr lang="fi-FI" sz="2667" dirty="0"/>
            </a:br>
            <a:br>
              <a:rPr lang="fi-FI" sz="2667" dirty="0"/>
            </a:br>
            <a:r>
              <a:rPr lang="fi-FI" sz="1600" b="0" dirty="0" err="1"/>
              <a:t>Matriisipohjainen</a:t>
            </a:r>
            <a:r>
              <a:rPr lang="fi-FI" sz="1600" b="0" dirty="0"/>
              <a:t> ratkaisu jossa laitteistoa ohjataan </a:t>
            </a:r>
            <a:r>
              <a:rPr lang="fi-FI" sz="1600" b="0" dirty="0" err="1"/>
              <a:t>kosketuspaneelista</a:t>
            </a:r>
            <a:br>
              <a:rPr lang="fi-FI" sz="1600" b="0" dirty="0"/>
            </a:br>
            <a:br>
              <a:rPr lang="fi-FI" sz="1600" b="0" dirty="0"/>
            </a:br>
            <a:br>
              <a:rPr lang="fi-FI" sz="1600" b="0" dirty="0"/>
            </a:br>
            <a:r>
              <a:rPr lang="fi-FI" sz="1600" b="0" dirty="0" err="1"/>
              <a:t>Kosketuspaneelissa</a:t>
            </a:r>
            <a:r>
              <a:rPr lang="fi-FI" sz="1600" b="0" dirty="0"/>
              <a:t> hybridi opetus välilehti jossa kaikki matriisiin saapuvat </a:t>
            </a:r>
            <a:r>
              <a:rPr lang="fi-FI" sz="1600" b="0" dirty="0" err="1"/>
              <a:t>ohjelmalähteet</a:t>
            </a:r>
            <a:r>
              <a:rPr lang="fi-FI" sz="1600" b="0" dirty="0"/>
              <a:t> ovat valittavissa </a:t>
            </a:r>
            <a:r>
              <a:rPr lang="fi-FI" sz="1600" b="0" dirty="0" err="1"/>
              <a:t>uloslähteväksi</a:t>
            </a:r>
            <a:r>
              <a:rPr lang="fi-FI" sz="1600" b="0" dirty="0"/>
              <a:t> kuvaksi, joka tuodaan summa </a:t>
            </a:r>
            <a:r>
              <a:rPr lang="fi-FI" sz="1600" b="0" dirty="0" err="1"/>
              <a:t>kuvavana</a:t>
            </a:r>
            <a:r>
              <a:rPr lang="fi-FI" sz="1600" b="0" dirty="0"/>
              <a:t> ja äänenä telakan läpi tietokoneelle</a:t>
            </a:r>
            <a:br>
              <a:rPr lang="fi-FI" sz="1600" b="0" dirty="0"/>
            </a:br>
            <a:br>
              <a:rPr lang="fi-FI" sz="1600" b="0" dirty="0"/>
            </a:br>
            <a:br>
              <a:rPr lang="fi-FI" sz="1600" b="0" dirty="0"/>
            </a:br>
            <a:r>
              <a:rPr lang="fi-FI" sz="1600" b="0" dirty="0"/>
              <a:t>Tilassa on </a:t>
            </a:r>
            <a:r>
              <a:rPr lang="fi-FI" sz="1600" b="0" dirty="0" err="1"/>
              <a:t>perusvarusteluna</a:t>
            </a:r>
            <a:r>
              <a:rPr lang="fi-FI" sz="1600" b="0" dirty="0"/>
              <a:t> kiinteä </a:t>
            </a:r>
            <a:r>
              <a:rPr lang="fi-FI" sz="1600" b="0" dirty="0" err="1"/>
              <a:t>laajakuvainen</a:t>
            </a:r>
            <a:r>
              <a:rPr lang="fi-FI" sz="1600" b="0" dirty="0"/>
              <a:t> </a:t>
            </a:r>
            <a:r>
              <a:rPr lang="fi-FI" sz="1600" b="0" dirty="0" err="1"/>
              <a:t>yleiskamera</a:t>
            </a:r>
            <a:r>
              <a:rPr lang="fi-FI" sz="1600" b="0" dirty="0"/>
              <a:t> ja lisänä voidaan käyttää jalalla seisovaa </a:t>
            </a:r>
            <a:r>
              <a:rPr lang="fi-FI" sz="1600" b="0" dirty="0" err="1"/>
              <a:t>webkameraa</a:t>
            </a:r>
            <a:br>
              <a:rPr lang="fi-FI" sz="1600" b="0" dirty="0"/>
            </a:br>
            <a:br>
              <a:rPr lang="fi-FI" sz="1600" b="0" dirty="0"/>
            </a:br>
            <a:br>
              <a:rPr lang="fi-FI" sz="2667" dirty="0"/>
            </a:br>
            <a:br>
              <a:rPr lang="fi-FI" sz="2667" dirty="0"/>
            </a:br>
            <a:endParaRPr lang="fi-FI" sz="2667" dirty="0"/>
          </a:p>
        </p:txBody>
      </p:sp>
      <p:pic>
        <p:nvPicPr>
          <p:cNvPr id="6" name="Sisällön paikkamerkki 5">
            <a:extLst>
              <a:ext uri="{FF2B5EF4-FFF2-40B4-BE49-F238E27FC236}">
                <a16:creationId xmlns:a16="http://schemas.microsoft.com/office/drawing/2014/main" id="{B019461D-F9B5-43DC-9E5A-2895B3ED5646}"/>
              </a:ext>
            </a:extLst>
          </p:cNvPr>
          <p:cNvPicPr>
            <a:picLocks noGrp="1" noChangeAspect="1"/>
          </p:cNvPicPr>
          <p:nvPr>
            <p:ph idx="13"/>
          </p:nvPr>
        </p:nvPicPr>
        <p:blipFill>
          <a:blip r:embed="rId2"/>
          <a:stretch>
            <a:fillRect/>
          </a:stretch>
        </p:blipFill>
        <p:spPr>
          <a:xfrm>
            <a:off x="4954367" y="119592"/>
            <a:ext cx="7083117" cy="6348942"/>
          </a:xfrm>
        </p:spPr>
      </p:pic>
    </p:spTree>
    <p:extLst>
      <p:ext uri="{BB962C8B-B14F-4D97-AF65-F5344CB8AC3E}">
        <p14:creationId xmlns:p14="http://schemas.microsoft.com/office/powerpoint/2010/main" val="1027241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C296C7-4087-43B6-962E-5C4F41EBA9AF}"/>
              </a:ext>
            </a:extLst>
          </p:cNvPr>
          <p:cNvSpPr>
            <a:spLocks noGrp="1"/>
          </p:cNvSpPr>
          <p:nvPr>
            <p:ph type="title"/>
          </p:nvPr>
        </p:nvSpPr>
        <p:spPr>
          <a:xfrm>
            <a:off x="1451151" y="578841"/>
            <a:ext cx="10396361" cy="713065"/>
          </a:xfrm>
        </p:spPr>
        <p:txBody>
          <a:bodyPr anchor="t">
            <a:normAutofit/>
          </a:bodyPr>
          <a:lstStyle/>
          <a:p>
            <a:pPr algn="ctr"/>
            <a:r>
              <a:rPr lang="fi-FI" dirty="0"/>
              <a:t>Luentosali layout esimerkki</a:t>
            </a:r>
          </a:p>
        </p:txBody>
      </p:sp>
      <p:pic>
        <p:nvPicPr>
          <p:cNvPr id="4" name="Kuva 4">
            <a:extLst>
              <a:ext uri="{FF2B5EF4-FFF2-40B4-BE49-F238E27FC236}">
                <a16:creationId xmlns:a16="http://schemas.microsoft.com/office/drawing/2014/main" id="{93A8A107-0FDD-40A7-8E90-5B71BFD81B0D}"/>
              </a:ext>
            </a:extLst>
          </p:cNvPr>
          <p:cNvPicPr>
            <a:picLocks noGrp="1" noChangeAspect="1"/>
          </p:cNvPicPr>
          <p:nvPr>
            <p:ph sz="quarter" idx="14"/>
          </p:nvPr>
        </p:nvPicPr>
        <p:blipFill>
          <a:blip r:embed="rId2"/>
          <a:stretch>
            <a:fillRect/>
          </a:stretch>
        </p:blipFill>
        <p:spPr>
          <a:xfrm>
            <a:off x="3041115" y="1592264"/>
            <a:ext cx="7324208" cy="4284662"/>
          </a:xfrm>
          <a:noFill/>
        </p:spPr>
      </p:pic>
    </p:spTree>
    <p:extLst>
      <p:ext uri="{BB962C8B-B14F-4D97-AF65-F5344CB8AC3E}">
        <p14:creationId xmlns:p14="http://schemas.microsoft.com/office/powerpoint/2010/main" val="1630491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3248E-BE72-48F7-A286-34DF927BCC58}"/>
              </a:ext>
            </a:extLst>
          </p:cNvPr>
          <p:cNvSpPr>
            <a:spLocks noGrp="1"/>
          </p:cNvSpPr>
          <p:nvPr>
            <p:ph type="title"/>
          </p:nvPr>
        </p:nvSpPr>
        <p:spPr/>
        <p:txBody>
          <a:bodyPr/>
          <a:lstStyle/>
          <a:p>
            <a:r>
              <a:rPr lang="fi-FI"/>
              <a:t>AV-</a:t>
            </a:r>
            <a:r>
              <a:rPr lang="fi-FI" err="1"/>
              <a:t>over</a:t>
            </a:r>
            <a:r>
              <a:rPr lang="fi-FI"/>
              <a:t>-IP</a:t>
            </a:r>
          </a:p>
        </p:txBody>
      </p:sp>
      <p:sp>
        <p:nvSpPr>
          <p:cNvPr id="3" name="Content Placeholder 2">
            <a:extLst>
              <a:ext uri="{FF2B5EF4-FFF2-40B4-BE49-F238E27FC236}">
                <a16:creationId xmlns:a16="http://schemas.microsoft.com/office/drawing/2014/main" id="{3E8E988C-06B1-4F2D-B183-F76D676FF803}"/>
              </a:ext>
            </a:extLst>
          </p:cNvPr>
          <p:cNvSpPr>
            <a:spLocks noGrp="1"/>
          </p:cNvSpPr>
          <p:nvPr>
            <p:ph idx="13"/>
          </p:nvPr>
        </p:nvSpPr>
        <p:spPr/>
        <p:txBody>
          <a:bodyPr vert="horz" lIns="60960" tIns="30480" rIns="60960" bIns="30480" rtlCol="0" anchor="t">
            <a:noAutofit/>
          </a:bodyPr>
          <a:lstStyle/>
          <a:p>
            <a:pPr marL="360275" indent="-360275"/>
            <a:r>
              <a:rPr lang="fi-FI" dirty="0" err="1"/>
              <a:t>Oamkissa</a:t>
            </a:r>
            <a:r>
              <a:rPr lang="fi-FI" dirty="0"/>
              <a:t> kolmen yhdistettävän tilan </a:t>
            </a:r>
            <a:r>
              <a:rPr lang="fi-FI" dirty="0" err="1"/>
              <a:t>Nvx</a:t>
            </a:r>
            <a:r>
              <a:rPr lang="fi-FI" dirty="0"/>
              <a:t> hybridi tila toteutus</a:t>
            </a:r>
          </a:p>
          <a:p>
            <a:pPr marL="360275" indent="-360275"/>
            <a:r>
              <a:rPr lang="fi-FI" dirty="0"/>
              <a:t>Yliopistolla Atk-katu seitsemän opetustilan </a:t>
            </a:r>
            <a:r>
              <a:rPr lang="fi-FI" dirty="0" err="1"/>
              <a:t>Nvx</a:t>
            </a:r>
            <a:r>
              <a:rPr lang="fi-FI" dirty="0"/>
              <a:t> toteutus </a:t>
            </a:r>
            <a:r>
              <a:rPr lang="fi-FI" dirty="0" err="1"/>
              <a:t>linnanmaalla</a:t>
            </a:r>
            <a:r>
              <a:rPr lang="fi-FI" dirty="0"/>
              <a:t> joista yksi on </a:t>
            </a:r>
            <a:r>
              <a:rPr lang="fi-FI" dirty="0" err="1"/>
              <a:t>Blackbox</a:t>
            </a:r>
            <a:r>
              <a:rPr lang="fi-FI" dirty="0"/>
              <a:t> toteutus </a:t>
            </a:r>
            <a:r>
              <a:rPr lang="fi-FI" dirty="0" err="1"/>
              <a:t>monipuolisimpiin</a:t>
            </a:r>
            <a:r>
              <a:rPr lang="fi-FI" dirty="0"/>
              <a:t> toteutuksiin </a:t>
            </a:r>
            <a:r>
              <a:rPr lang="fi-FI" dirty="0" err="1"/>
              <a:t>striimaukset</a:t>
            </a:r>
            <a:r>
              <a:rPr lang="fi-FI" dirty="0"/>
              <a:t>, tapahtumat jne</a:t>
            </a:r>
          </a:p>
          <a:p>
            <a:pPr marL="360275" indent="-360275"/>
            <a:r>
              <a:rPr lang="fi-FI" dirty="0" err="1">
                <a:cs typeface="Arial" panose="020B0604020202020204"/>
              </a:rPr>
              <a:t>Ihmistieteiden</a:t>
            </a:r>
            <a:r>
              <a:rPr lang="fi-FI" dirty="0">
                <a:cs typeface="Arial" panose="020B0604020202020204"/>
              </a:rPr>
              <a:t> </a:t>
            </a:r>
            <a:r>
              <a:rPr lang="fi-FI" dirty="0" err="1">
                <a:cs typeface="Arial" panose="020B0604020202020204"/>
              </a:rPr>
              <a:t>tutkimusinfrassa</a:t>
            </a:r>
            <a:r>
              <a:rPr lang="fi-FI" dirty="0">
                <a:cs typeface="Arial" panose="020B0604020202020204"/>
              </a:rPr>
              <a:t> (Leaf) </a:t>
            </a:r>
            <a:r>
              <a:rPr lang="fi-FI" dirty="0" err="1">
                <a:cs typeface="Arial" panose="020B0604020202020204"/>
              </a:rPr>
              <a:t>Nvx-toteutus</a:t>
            </a:r>
            <a:endParaRPr lang="fi-FI" dirty="0">
              <a:cs typeface="Arial" panose="020B0604020202020204"/>
            </a:endParaRPr>
          </a:p>
          <a:p>
            <a:pPr marL="360275" indent="-360275"/>
            <a:endParaRPr lang="fi-FI" dirty="0">
              <a:cs typeface="Arial" panose="020B0604020202020204"/>
            </a:endParaRPr>
          </a:p>
        </p:txBody>
      </p:sp>
    </p:spTree>
    <p:extLst>
      <p:ext uri="{BB962C8B-B14F-4D97-AF65-F5344CB8AC3E}">
        <p14:creationId xmlns:p14="http://schemas.microsoft.com/office/powerpoint/2010/main" val="169755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5A72C5-2E32-4FCF-80C6-947A7634F18F}"/>
              </a:ext>
            </a:extLst>
          </p:cNvPr>
          <p:cNvSpPr>
            <a:spLocks noGrp="1"/>
          </p:cNvSpPr>
          <p:nvPr>
            <p:ph type="title"/>
          </p:nvPr>
        </p:nvSpPr>
        <p:spPr>
          <a:xfrm>
            <a:off x="1451150" y="578841"/>
            <a:ext cx="6746782" cy="442437"/>
          </a:xfrm>
        </p:spPr>
        <p:txBody>
          <a:bodyPr>
            <a:normAutofit fontScale="90000"/>
          </a:bodyPr>
          <a:lstStyle/>
          <a:p>
            <a:r>
              <a:rPr lang="fi-FI" sz="2933"/>
              <a:t>Jaettavien tilojen NVX-hybridi/etäopetus</a:t>
            </a:r>
          </a:p>
        </p:txBody>
      </p:sp>
      <p:pic>
        <p:nvPicPr>
          <p:cNvPr id="9" name="Sisällön paikkamerkki 8">
            <a:extLst>
              <a:ext uri="{FF2B5EF4-FFF2-40B4-BE49-F238E27FC236}">
                <a16:creationId xmlns:a16="http://schemas.microsoft.com/office/drawing/2014/main" id="{9F0F35D7-41DA-4558-A9B1-5F85B6E20869}"/>
              </a:ext>
            </a:extLst>
          </p:cNvPr>
          <p:cNvPicPr>
            <a:picLocks noGrp="1" noChangeAspect="1"/>
          </p:cNvPicPr>
          <p:nvPr>
            <p:ph sz="quarter" idx="14"/>
          </p:nvPr>
        </p:nvPicPr>
        <p:blipFill>
          <a:blip r:embed="rId2"/>
          <a:stretch>
            <a:fillRect/>
          </a:stretch>
        </p:blipFill>
        <p:spPr>
          <a:xfrm>
            <a:off x="593788" y="1161021"/>
            <a:ext cx="10611845" cy="5643573"/>
          </a:xfrm>
        </p:spPr>
      </p:pic>
    </p:spTree>
    <p:extLst>
      <p:ext uri="{BB962C8B-B14F-4D97-AF65-F5344CB8AC3E}">
        <p14:creationId xmlns:p14="http://schemas.microsoft.com/office/powerpoint/2010/main" val="902573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878F3-51F1-4071-9260-A6057F9DE907}"/>
              </a:ext>
            </a:extLst>
          </p:cNvPr>
          <p:cNvSpPr>
            <a:spLocks noGrp="1"/>
          </p:cNvSpPr>
          <p:nvPr>
            <p:ph type="title"/>
          </p:nvPr>
        </p:nvSpPr>
        <p:spPr>
          <a:xfrm>
            <a:off x="1333500" y="329816"/>
            <a:ext cx="10515600" cy="1325563"/>
          </a:xfrm>
        </p:spPr>
        <p:txBody>
          <a:bodyPr/>
          <a:lstStyle/>
          <a:p>
            <a:r>
              <a:rPr lang="fi-FI" dirty="0">
                <a:solidFill>
                  <a:srgbClr val="FFFF00"/>
                </a:solidFill>
                <a:highlight>
                  <a:srgbClr val="000000"/>
                </a:highlight>
              </a:rPr>
              <a:t>Perinteinen, binäärinen ajattelu</a:t>
            </a:r>
          </a:p>
        </p:txBody>
      </p:sp>
      <p:sp>
        <p:nvSpPr>
          <p:cNvPr id="4" name="Rectangle 3">
            <a:extLst>
              <a:ext uri="{FF2B5EF4-FFF2-40B4-BE49-F238E27FC236}">
                <a16:creationId xmlns:a16="http://schemas.microsoft.com/office/drawing/2014/main" id="{939FB0F4-BFA1-4563-8314-3447EE0D2F2A}"/>
              </a:ext>
            </a:extLst>
          </p:cNvPr>
          <p:cNvSpPr/>
          <p:nvPr/>
        </p:nvSpPr>
        <p:spPr>
          <a:xfrm>
            <a:off x="1655378" y="2774731"/>
            <a:ext cx="4196257" cy="197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6000" dirty="0"/>
              <a:t>Lähiopetus</a:t>
            </a:r>
            <a:br>
              <a:rPr lang="fi-FI" sz="6000" dirty="0"/>
            </a:br>
            <a:r>
              <a:rPr lang="fi-FI" sz="6000" dirty="0"/>
              <a:t>(oppiminen)</a:t>
            </a:r>
          </a:p>
        </p:txBody>
      </p:sp>
      <p:sp>
        <p:nvSpPr>
          <p:cNvPr id="5" name="Rectangle 4">
            <a:extLst>
              <a:ext uri="{FF2B5EF4-FFF2-40B4-BE49-F238E27FC236}">
                <a16:creationId xmlns:a16="http://schemas.microsoft.com/office/drawing/2014/main" id="{B37AC9E9-9604-4ED6-8547-6B5762020739}"/>
              </a:ext>
            </a:extLst>
          </p:cNvPr>
          <p:cNvSpPr/>
          <p:nvPr/>
        </p:nvSpPr>
        <p:spPr>
          <a:xfrm>
            <a:off x="6931573" y="3429000"/>
            <a:ext cx="4146330" cy="197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6000" dirty="0" err="1"/>
              <a:t>Etä</a:t>
            </a:r>
            <a:r>
              <a:rPr lang="fi-FI" sz="6000" dirty="0"/>
              <a:t>/verkko-opetus (oppiminen)</a:t>
            </a:r>
          </a:p>
        </p:txBody>
      </p:sp>
      <p:pic>
        <p:nvPicPr>
          <p:cNvPr id="7" name="Picture 6" descr="Businessman thumbs up">
            <a:extLst>
              <a:ext uri="{FF2B5EF4-FFF2-40B4-BE49-F238E27FC236}">
                <a16:creationId xmlns:a16="http://schemas.microsoft.com/office/drawing/2014/main" id="{59C33B5A-42C1-4EFF-9DF6-998F5127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37" y="103220"/>
            <a:ext cx="2166516" cy="6628656"/>
          </a:xfrm>
          <a:prstGeom prst="rect">
            <a:avLst/>
          </a:prstGeom>
        </p:spPr>
      </p:pic>
      <p:pic>
        <p:nvPicPr>
          <p:cNvPr id="11" name="Graphic 10" descr="Laptop with phone and calculator">
            <a:extLst>
              <a:ext uri="{FF2B5EF4-FFF2-40B4-BE49-F238E27FC236}">
                <a16:creationId xmlns:a16="http://schemas.microsoft.com/office/drawing/2014/main" id="{DE0A1BC9-57B1-43F4-9137-A708A51622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27731" y="-386255"/>
            <a:ext cx="4146331" cy="4146331"/>
          </a:xfrm>
          <a:prstGeom prst="rect">
            <a:avLst/>
          </a:prstGeom>
        </p:spPr>
      </p:pic>
    </p:spTree>
    <p:extLst>
      <p:ext uri="{BB962C8B-B14F-4D97-AF65-F5344CB8AC3E}">
        <p14:creationId xmlns:p14="http://schemas.microsoft.com/office/powerpoint/2010/main" val="1519822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915CB4-1338-44BD-82FC-7731610BB44F}"/>
              </a:ext>
            </a:extLst>
          </p:cNvPr>
          <p:cNvSpPr>
            <a:spLocks noGrp="1"/>
          </p:cNvSpPr>
          <p:nvPr>
            <p:ph type="title"/>
          </p:nvPr>
        </p:nvSpPr>
        <p:spPr/>
        <p:txBody>
          <a:bodyPr>
            <a:normAutofit/>
          </a:bodyPr>
          <a:lstStyle/>
          <a:p>
            <a:r>
              <a:rPr lang="fi-FI" sz="2933"/>
              <a:t>Tulevaisuuden näkymiä</a:t>
            </a:r>
          </a:p>
        </p:txBody>
      </p:sp>
      <p:sp>
        <p:nvSpPr>
          <p:cNvPr id="3" name="Sisällön paikkamerkki 2">
            <a:extLst>
              <a:ext uri="{FF2B5EF4-FFF2-40B4-BE49-F238E27FC236}">
                <a16:creationId xmlns:a16="http://schemas.microsoft.com/office/drawing/2014/main" id="{47D8EE8B-DF84-4E72-BA8E-77C32D6F0496}"/>
              </a:ext>
            </a:extLst>
          </p:cNvPr>
          <p:cNvSpPr>
            <a:spLocks noGrp="1"/>
          </p:cNvSpPr>
          <p:nvPr>
            <p:ph idx="13"/>
          </p:nvPr>
        </p:nvSpPr>
        <p:spPr/>
        <p:txBody>
          <a:bodyPr vert="horz" lIns="60960" tIns="30480" rIns="60960" bIns="30480" rtlCol="0" anchor="t">
            <a:noAutofit/>
          </a:bodyPr>
          <a:lstStyle/>
          <a:p>
            <a:pPr marL="360275" indent="-360275"/>
            <a:r>
              <a:rPr lang="fi-FI" sz="2133" dirty="0"/>
              <a:t>”Kyllä minä osaan, ei tarvi neuvoa” </a:t>
            </a:r>
            <a:r>
              <a:rPr lang="fi-FI" sz="2133" dirty="0" err="1"/>
              <a:t>saliav-koulutuksia</a:t>
            </a:r>
            <a:r>
              <a:rPr lang="fi-FI" sz="2133" dirty="0"/>
              <a:t> työpaja </a:t>
            </a:r>
            <a:r>
              <a:rPr lang="fi-FI" sz="2133" dirty="0" err="1"/>
              <a:t>mallisesti</a:t>
            </a:r>
            <a:r>
              <a:rPr lang="fi-FI" sz="2133" dirty="0"/>
              <a:t> 2022</a:t>
            </a:r>
          </a:p>
          <a:p>
            <a:pPr marL="360275" indent="-360275"/>
            <a:r>
              <a:rPr lang="fi-FI" sz="2133" dirty="0"/>
              <a:t>Pyrkimys siihen tilaan jolloin erillisiä koulutuksia ei tarvita. Järjestelmä toimii taustalla huomaamattomasti</a:t>
            </a:r>
          </a:p>
          <a:p>
            <a:pPr marL="360275" indent="-360275"/>
            <a:r>
              <a:rPr lang="fi-FI" sz="2133" dirty="0"/>
              <a:t>Yhteinen AV-verkko toteutus korkeakoulu kampuksilla (Oamk ja Yliopisto) </a:t>
            </a:r>
            <a:endParaRPr lang="fi-FI" dirty="0"/>
          </a:p>
          <a:p>
            <a:pPr marL="360275" indent="-360275"/>
            <a:r>
              <a:rPr lang="fi-FI" sz="2133" dirty="0"/>
              <a:t>Tällä hetkellä AV:lle </a:t>
            </a:r>
            <a:r>
              <a:rPr lang="fi-FI" sz="2133" dirty="0" err="1"/>
              <a:t>Oamkilla</a:t>
            </a:r>
            <a:r>
              <a:rPr lang="fi-FI" sz="2133" dirty="0"/>
              <a:t> yksi </a:t>
            </a:r>
            <a:r>
              <a:rPr lang="fi-FI" sz="2133" dirty="0" err="1"/>
              <a:t>virtuaaliverkko</a:t>
            </a:r>
            <a:r>
              <a:rPr lang="fi-FI" sz="2133" dirty="0"/>
              <a:t>, Yliopistolla kolme</a:t>
            </a:r>
            <a:endParaRPr lang="fi-FI" sz="2133" dirty="0">
              <a:cs typeface="Arial"/>
            </a:endParaRPr>
          </a:p>
          <a:p>
            <a:pPr marL="360275" indent="-360275"/>
            <a:r>
              <a:rPr lang="fi-FI" sz="2133" dirty="0"/>
              <a:t>Opetustilojen, luentosalien, auditorioiden ja </a:t>
            </a:r>
            <a:r>
              <a:rPr lang="fi-FI" sz="2133" dirty="0" err="1"/>
              <a:t>neuvottelutilojen</a:t>
            </a:r>
            <a:r>
              <a:rPr lang="fi-FI" sz="2133" dirty="0"/>
              <a:t> av-ratkaisujen yhtenäistetään korkeakoulu kampuksilla.</a:t>
            </a:r>
            <a:endParaRPr lang="fi-FI" sz="2133" dirty="0">
              <a:cs typeface="Arial"/>
            </a:endParaRPr>
          </a:p>
          <a:p>
            <a:pPr marL="360275" indent="-360275"/>
            <a:r>
              <a:rPr lang="fi-FI" sz="2133" dirty="0"/>
              <a:t>Järjestelmien jatkuva kehittäminen sillä  ”tyytyväisyys tappaa kehityksen”</a:t>
            </a:r>
            <a:endParaRPr lang="fi-FI" sz="2133" dirty="0">
              <a:cs typeface="Arial"/>
            </a:endParaRPr>
          </a:p>
          <a:p>
            <a:pPr marL="0" indent="0">
              <a:buNone/>
            </a:pPr>
            <a:endParaRPr lang="fi-FI" dirty="0"/>
          </a:p>
          <a:p>
            <a:pPr marL="0" indent="0">
              <a:buNone/>
            </a:pPr>
            <a:endParaRPr lang="fi-FI" dirty="0"/>
          </a:p>
        </p:txBody>
      </p:sp>
    </p:spTree>
    <p:extLst>
      <p:ext uri="{BB962C8B-B14F-4D97-AF65-F5344CB8AC3E}">
        <p14:creationId xmlns:p14="http://schemas.microsoft.com/office/powerpoint/2010/main" val="3165325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78D860-5289-4E91-917F-D55A5BBE8A74}"/>
              </a:ext>
            </a:extLst>
          </p:cNvPr>
          <p:cNvSpPr>
            <a:spLocks noGrp="1"/>
          </p:cNvSpPr>
          <p:nvPr>
            <p:ph type="ctrTitle"/>
          </p:nvPr>
        </p:nvSpPr>
        <p:spPr/>
        <p:txBody>
          <a:bodyPr/>
          <a:lstStyle/>
          <a:p>
            <a:r>
              <a:rPr lang="fi-FI">
                <a:cs typeface="Arial"/>
              </a:rPr>
              <a:t>Kiitos</a:t>
            </a:r>
            <a:endParaRPr lang="fi-FI"/>
          </a:p>
        </p:txBody>
      </p:sp>
      <p:sp>
        <p:nvSpPr>
          <p:cNvPr id="3" name="Alaotsikko 2">
            <a:extLst>
              <a:ext uri="{FF2B5EF4-FFF2-40B4-BE49-F238E27FC236}">
                <a16:creationId xmlns:a16="http://schemas.microsoft.com/office/drawing/2014/main" id="{39B060EF-F3DB-4B28-BD3C-2B31B07B882A}"/>
              </a:ext>
            </a:extLst>
          </p:cNvPr>
          <p:cNvSpPr>
            <a:spLocks noGrp="1"/>
          </p:cNvSpPr>
          <p:nvPr>
            <p:ph type="subTitle" idx="1"/>
          </p:nvPr>
        </p:nvSpPr>
        <p:spPr/>
        <p:txBody>
          <a:bodyPr vert="horz" lIns="60960" tIns="30480" rIns="60960" bIns="30480" rtlCol="0" anchor="t">
            <a:normAutofit/>
          </a:bodyPr>
          <a:lstStyle/>
          <a:p>
            <a:r>
              <a:rPr lang="fi-FI">
                <a:cs typeface="Arial"/>
              </a:rPr>
              <a:t>Jäikö kysyttävää?</a:t>
            </a:r>
            <a:endParaRPr lang="fi-FI"/>
          </a:p>
        </p:txBody>
      </p:sp>
    </p:spTree>
    <p:extLst>
      <p:ext uri="{BB962C8B-B14F-4D97-AF65-F5344CB8AC3E}">
        <p14:creationId xmlns:p14="http://schemas.microsoft.com/office/powerpoint/2010/main" val="1657269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F3C895-EC06-472C-AF0B-92DC8A6D8B0F}"/>
              </a:ext>
            </a:extLst>
          </p:cNvPr>
          <p:cNvSpPr>
            <a:spLocks noGrp="1"/>
          </p:cNvSpPr>
          <p:nvPr>
            <p:ph type="title"/>
          </p:nvPr>
        </p:nvSpPr>
        <p:spPr/>
        <p:txBody>
          <a:bodyPr>
            <a:normAutofit/>
          </a:bodyPr>
          <a:lstStyle/>
          <a:p>
            <a:r>
              <a:rPr lang="fi-FI" sz="2667">
                <a:cs typeface="Arial"/>
              </a:rPr>
              <a:t>Aina kannattaa kysyä maallikolta...</a:t>
            </a:r>
            <a:br>
              <a:rPr lang="fi-FI" sz="2667">
                <a:cs typeface="Arial"/>
              </a:rPr>
            </a:br>
            <a:br>
              <a:rPr lang="fi-FI" sz="2667">
                <a:cs typeface="Arial"/>
              </a:rPr>
            </a:br>
            <a:r>
              <a:rPr lang="fi-FI" sz="2667">
                <a:cs typeface="Arial"/>
              </a:rPr>
              <a:t>"onko liian vaikeaselkoinen kaavio?"</a:t>
            </a:r>
            <a:r>
              <a:rPr lang="fi-FI" sz="2133">
                <a:cs typeface="Arial"/>
              </a:rPr>
              <a:t> </a:t>
            </a:r>
            <a:endParaRPr lang="fi-FI" sz="2133"/>
          </a:p>
        </p:txBody>
      </p:sp>
      <p:pic>
        <p:nvPicPr>
          <p:cNvPr id="4" name="Kuva 4">
            <a:extLst>
              <a:ext uri="{FF2B5EF4-FFF2-40B4-BE49-F238E27FC236}">
                <a16:creationId xmlns:a16="http://schemas.microsoft.com/office/drawing/2014/main" id="{4828C8CA-97D0-4EAD-9DE2-50F03FC7D3F1}"/>
              </a:ext>
            </a:extLst>
          </p:cNvPr>
          <p:cNvPicPr>
            <a:picLocks noGrp="1" noChangeAspect="1"/>
          </p:cNvPicPr>
          <p:nvPr>
            <p:ph idx="13"/>
          </p:nvPr>
        </p:nvPicPr>
        <p:blipFill>
          <a:blip r:embed="rId2"/>
          <a:stretch>
            <a:fillRect/>
          </a:stretch>
        </p:blipFill>
        <p:spPr>
          <a:xfrm>
            <a:off x="6730146" y="607107"/>
            <a:ext cx="4425810" cy="5414839"/>
          </a:xfrm>
        </p:spPr>
      </p:pic>
    </p:spTree>
    <p:extLst>
      <p:ext uri="{BB962C8B-B14F-4D97-AF65-F5344CB8AC3E}">
        <p14:creationId xmlns:p14="http://schemas.microsoft.com/office/powerpoint/2010/main" val="1619150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B0204"/>
        </a:soli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42AC3FD5-B6E7-4DFA-9D4E-D3F7CE2609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264" y="1572830"/>
            <a:ext cx="12220528" cy="3397306"/>
          </a:xfrm>
          <a:prstGeom prst="rect">
            <a:avLst/>
          </a:prstGeom>
        </p:spPr>
      </p:pic>
      <p:sp>
        <p:nvSpPr>
          <p:cNvPr id="6" name="TextBox 5">
            <a:extLst>
              <a:ext uri="{FF2B5EF4-FFF2-40B4-BE49-F238E27FC236}">
                <a16:creationId xmlns:a16="http://schemas.microsoft.com/office/drawing/2014/main" id="{643177A9-F882-4838-BD14-6D54E2FAF31D}"/>
              </a:ext>
            </a:extLst>
          </p:cNvPr>
          <p:cNvSpPr txBox="1"/>
          <p:nvPr/>
        </p:nvSpPr>
        <p:spPr>
          <a:xfrm>
            <a:off x="728922" y="5054338"/>
            <a:ext cx="7367282" cy="230832"/>
          </a:xfrm>
          <a:prstGeom prst="rect">
            <a:avLst/>
          </a:prstGeom>
          <a:noFill/>
        </p:spPr>
        <p:txBody>
          <a:bodyPr wrap="square" rtlCol="0">
            <a:spAutoFit/>
          </a:bodyPr>
          <a:lstStyle/>
          <a:p>
            <a:r>
              <a:rPr lang="fi-FI" sz="900">
                <a:hlinkClick r:id="rId3" tooltip="http://www.flickr.com/photos/wildtexas/110252326/"/>
              </a:rPr>
              <a:t>This Photo</a:t>
            </a:r>
            <a:r>
              <a:rPr lang="fi-FI" sz="900"/>
              <a:t> by Unknown Author is licensed under </a:t>
            </a:r>
            <a:r>
              <a:rPr lang="fi-FI" sz="900">
                <a:hlinkClick r:id="rId4" tooltip="https://creativecommons.org/licenses/by/3.0/"/>
              </a:rPr>
              <a:t>CC BY</a:t>
            </a:r>
            <a:endParaRPr lang="fi-FI" sz="900"/>
          </a:p>
        </p:txBody>
      </p:sp>
    </p:spTree>
    <p:extLst>
      <p:ext uri="{BB962C8B-B14F-4D97-AF65-F5344CB8AC3E}">
        <p14:creationId xmlns:p14="http://schemas.microsoft.com/office/powerpoint/2010/main" val="3965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0D32-52AB-43E0-9A7B-5487C5DE9EB2}"/>
              </a:ext>
            </a:extLst>
          </p:cNvPr>
          <p:cNvSpPr>
            <a:spLocks noGrp="1"/>
          </p:cNvSpPr>
          <p:nvPr>
            <p:ph type="title"/>
          </p:nvPr>
        </p:nvSpPr>
        <p:spPr/>
        <p:txBody>
          <a:bodyPr/>
          <a:lstStyle/>
          <a:p>
            <a:r>
              <a:rPr lang="fi-FI" dirty="0"/>
              <a:t>Jatketaan siitä, mihin Harto lopetti..</a:t>
            </a:r>
          </a:p>
        </p:txBody>
      </p:sp>
      <p:pic>
        <p:nvPicPr>
          <p:cNvPr id="5" name="Picture 4">
            <a:extLst>
              <a:ext uri="{FF2B5EF4-FFF2-40B4-BE49-F238E27FC236}">
                <a16:creationId xmlns:a16="http://schemas.microsoft.com/office/drawing/2014/main" id="{4B08C49D-5AE6-4E2A-BA1C-1B98D7C010CA}"/>
              </a:ext>
            </a:extLst>
          </p:cNvPr>
          <p:cNvPicPr>
            <a:picLocks noChangeAspect="1"/>
          </p:cNvPicPr>
          <p:nvPr/>
        </p:nvPicPr>
        <p:blipFill>
          <a:blip r:embed="rId2"/>
          <a:stretch>
            <a:fillRect/>
          </a:stretch>
        </p:blipFill>
        <p:spPr>
          <a:xfrm>
            <a:off x="0" y="1745174"/>
            <a:ext cx="6248400" cy="5112826"/>
          </a:xfrm>
          <a:prstGeom prst="rect">
            <a:avLst/>
          </a:prstGeom>
        </p:spPr>
      </p:pic>
      <p:pic>
        <p:nvPicPr>
          <p:cNvPr id="7" name="Picture 6">
            <a:extLst>
              <a:ext uri="{FF2B5EF4-FFF2-40B4-BE49-F238E27FC236}">
                <a16:creationId xmlns:a16="http://schemas.microsoft.com/office/drawing/2014/main" id="{A84FC5A1-0681-40CF-9CDC-8D18E4F518E3}"/>
              </a:ext>
            </a:extLst>
          </p:cNvPr>
          <p:cNvPicPr>
            <a:picLocks noChangeAspect="1"/>
          </p:cNvPicPr>
          <p:nvPr/>
        </p:nvPicPr>
        <p:blipFill>
          <a:blip r:embed="rId3"/>
          <a:stretch>
            <a:fillRect/>
          </a:stretch>
        </p:blipFill>
        <p:spPr>
          <a:xfrm>
            <a:off x="6609972" y="1487964"/>
            <a:ext cx="4743828" cy="5370036"/>
          </a:xfrm>
          <a:prstGeom prst="rect">
            <a:avLst/>
          </a:prstGeom>
        </p:spPr>
      </p:pic>
      <p:sp>
        <p:nvSpPr>
          <p:cNvPr id="8" name="TextBox 7">
            <a:extLst>
              <a:ext uri="{FF2B5EF4-FFF2-40B4-BE49-F238E27FC236}">
                <a16:creationId xmlns:a16="http://schemas.microsoft.com/office/drawing/2014/main" id="{DCD70F01-2A72-4AF0-9B3D-8D5595DF3BF6}"/>
              </a:ext>
            </a:extLst>
          </p:cNvPr>
          <p:cNvSpPr txBox="1"/>
          <p:nvPr/>
        </p:nvSpPr>
        <p:spPr>
          <a:xfrm rot="19931827">
            <a:off x="3152774" y="2921169"/>
            <a:ext cx="5100948" cy="1015663"/>
          </a:xfrm>
          <a:prstGeom prst="rect">
            <a:avLst/>
          </a:prstGeom>
          <a:solidFill>
            <a:srgbClr val="FFFF00"/>
          </a:solidFill>
        </p:spPr>
        <p:txBody>
          <a:bodyPr wrap="none" rtlCol="0">
            <a:spAutoFit/>
          </a:bodyPr>
          <a:lstStyle/>
          <a:p>
            <a:r>
              <a:rPr lang="fi-FI" sz="6000" dirty="0"/>
              <a:t>Tästä jatketaan!</a:t>
            </a:r>
          </a:p>
        </p:txBody>
      </p:sp>
    </p:spTree>
    <p:extLst>
      <p:ext uri="{BB962C8B-B14F-4D97-AF65-F5344CB8AC3E}">
        <p14:creationId xmlns:p14="http://schemas.microsoft.com/office/powerpoint/2010/main" val="737330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8413AD-FE5A-4562-AEC1-EF0E204F0FC8}"/>
              </a:ext>
            </a:extLst>
          </p:cNvPr>
          <p:cNvSpPr/>
          <p:nvPr/>
        </p:nvSpPr>
        <p:spPr>
          <a:xfrm>
            <a:off x="3368277" y="1333744"/>
            <a:ext cx="5640390" cy="1754326"/>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HOT INSTRUCTION</a:t>
            </a:r>
          </a:p>
          <a:p>
            <a:pPr algn="ctr"/>
            <a:r>
              <a:rPr lang="en-US" sz="5400" b="1" spc="50" dirty="0">
                <a:ln w="0"/>
                <a:solidFill>
                  <a:schemeClr val="bg2"/>
                </a:solidFill>
                <a:effectLst>
                  <a:innerShdw blurRad="63500" dist="50800" dir="13500000">
                    <a:srgbClr val="000000">
                      <a:alpha val="50000"/>
                    </a:srgbClr>
                  </a:innerShdw>
                </a:effectLst>
              </a:rPr>
              <a:t>(Here or there)</a:t>
            </a:r>
            <a:endParaRPr lang="en-US" sz="5400" b="1" cap="none" spc="50" dirty="0">
              <a:ln w="0"/>
              <a:solidFill>
                <a:schemeClr val="bg2"/>
              </a:solidFill>
              <a:effectLst>
                <a:innerShdw blurRad="63500" dist="50800" dir="13500000">
                  <a:srgbClr val="000000">
                    <a:alpha val="50000"/>
                  </a:srgbClr>
                </a:innerShdw>
              </a:effectLst>
            </a:endParaRPr>
          </a:p>
        </p:txBody>
      </p:sp>
      <p:sp>
        <p:nvSpPr>
          <p:cNvPr id="10" name="TextBox 9">
            <a:extLst>
              <a:ext uri="{FF2B5EF4-FFF2-40B4-BE49-F238E27FC236}">
                <a16:creationId xmlns:a16="http://schemas.microsoft.com/office/drawing/2014/main" id="{CA85DCE9-B601-43B3-B337-839E1E8FF8B8}"/>
              </a:ext>
            </a:extLst>
          </p:cNvPr>
          <p:cNvSpPr txBox="1"/>
          <p:nvPr/>
        </p:nvSpPr>
        <p:spPr>
          <a:xfrm>
            <a:off x="4319427" y="4828571"/>
            <a:ext cx="7872573" cy="600164"/>
          </a:xfrm>
          <a:prstGeom prst="rect">
            <a:avLst/>
          </a:prstGeom>
          <a:noFill/>
        </p:spPr>
        <p:txBody>
          <a:bodyPr wrap="square">
            <a:spAutoFit/>
          </a:bodyPr>
          <a:lstStyle/>
          <a:p>
            <a:pPr algn="l"/>
            <a:r>
              <a:rPr lang="en-US" sz="1100" b="0" i="0" dirty="0" err="1">
                <a:solidFill>
                  <a:schemeClr val="bg1"/>
                </a:solidFill>
                <a:effectLst/>
                <a:latin typeface="-apple-system"/>
              </a:rPr>
              <a:t>Zydney</a:t>
            </a:r>
            <a:r>
              <a:rPr lang="en-US" sz="1100" b="0" i="0" dirty="0">
                <a:solidFill>
                  <a:schemeClr val="bg1"/>
                </a:solidFill>
                <a:effectLst/>
                <a:latin typeface="-apple-system"/>
              </a:rPr>
              <a:t>, J.M., </a:t>
            </a:r>
            <a:r>
              <a:rPr lang="en-US" sz="1100" b="0" i="0" dirty="0" err="1">
                <a:solidFill>
                  <a:schemeClr val="bg1"/>
                </a:solidFill>
                <a:effectLst/>
                <a:latin typeface="-apple-system"/>
              </a:rPr>
              <a:t>McKimmy</a:t>
            </a:r>
            <a:r>
              <a:rPr lang="en-US" sz="1100" b="0" i="0" dirty="0">
                <a:solidFill>
                  <a:schemeClr val="bg1"/>
                </a:solidFill>
                <a:effectLst/>
                <a:latin typeface="-apple-system"/>
              </a:rPr>
              <a:t>, P., Lindberg, R. </a:t>
            </a:r>
            <a:r>
              <a:rPr lang="en-US" sz="1100" b="0" i="1" dirty="0">
                <a:solidFill>
                  <a:schemeClr val="bg1"/>
                </a:solidFill>
                <a:effectLst/>
                <a:latin typeface="-apple-system"/>
              </a:rPr>
              <a:t>et al.</a:t>
            </a:r>
            <a:r>
              <a:rPr lang="en-US" sz="1100" b="0" i="0" dirty="0">
                <a:solidFill>
                  <a:schemeClr val="bg1"/>
                </a:solidFill>
                <a:effectLst/>
                <a:latin typeface="-apple-system"/>
              </a:rPr>
              <a:t> Here or There Instruction: Lessons Learned in Implementing Innovative Approaches to Blended Synchronous Learning. </a:t>
            </a:r>
            <a:r>
              <a:rPr lang="en-US" sz="1100" b="0" i="1" dirty="0" err="1">
                <a:solidFill>
                  <a:schemeClr val="bg1"/>
                </a:solidFill>
                <a:effectLst/>
                <a:latin typeface="-apple-system"/>
              </a:rPr>
              <a:t>TechTrends</a:t>
            </a:r>
            <a:r>
              <a:rPr lang="en-US" sz="1100" b="0" i="0" dirty="0">
                <a:solidFill>
                  <a:schemeClr val="bg1"/>
                </a:solidFill>
                <a:effectLst/>
                <a:latin typeface="-apple-system"/>
              </a:rPr>
              <a:t> </a:t>
            </a:r>
            <a:r>
              <a:rPr lang="en-US" sz="1100" b="1" i="0" dirty="0">
                <a:solidFill>
                  <a:schemeClr val="bg1"/>
                </a:solidFill>
                <a:effectLst/>
                <a:latin typeface="-apple-system"/>
              </a:rPr>
              <a:t>63, </a:t>
            </a:r>
            <a:r>
              <a:rPr lang="en-US" sz="1100" b="0" i="0" dirty="0">
                <a:solidFill>
                  <a:schemeClr val="bg1"/>
                </a:solidFill>
                <a:effectLst/>
                <a:latin typeface="-apple-system"/>
              </a:rPr>
              <a:t>123–132 (2019). https://doi.org/10.1007/s11528-018-0344-z</a:t>
            </a:r>
            <a:br>
              <a:rPr lang="en-US" sz="1100" dirty="0"/>
            </a:br>
            <a:endParaRPr lang="fi-FI" sz="1100" dirty="0"/>
          </a:p>
        </p:txBody>
      </p:sp>
      <p:sp>
        <p:nvSpPr>
          <p:cNvPr id="12" name="TextBox 11">
            <a:extLst>
              <a:ext uri="{FF2B5EF4-FFF2-40B4-BE49-F238E27FC236}">
                <a16:creationId xmlns:a16="http://schemas.microsoft.com/office/drawing/2014/main" id="{3A74DD13-7853-4C25-8F5B-71E24B58FA5C}"/>
              </a:ext>
            </a:extLst>
          </p:cNvPr>
          <p:cNvSpPr txBox="1"/>
          <p:nvPr/>
        </p:nvSpPr>
        <p:spPr>
          <a:xfrm>
            <a:off x="3368277" y="3169766"/>
            <a:ext cx="6097712" cy="1200329"/>
          </a:xfrm>
          <a:prstGeom prst="rect">
            <a:avLst/>
          </a:prstGeom>
          <a:noFill/>
        </p:spPr>
        <p:txBody>
          <a:bodyPr wrap="square">
            <a:spAutoFit/>
          </a:bodyPr>
          <a:lstStyle/>
          <a:p>
            <a:r>
              <a:rPr lang="en-US" b="0" i="0" dirty="0">
                <a:solidFill>
                  <a:schemeClr val="bg1"/>
                </a:solidFill>
                <a:effectLst/>
                <a:latin typeface="Georgia" panose="02040502050405020303" pitchFamily="18" charset="0"/>
              </a:rPr>
              <a:t>blended synchronous approach that enables students from on-campus (“here”) or a remote location (“there”) to participate together in class activities in real time. (</a:t>
            </a:r>
            <a:r>
              <a:rPr lang="en-US" b="0" i="0" dirty="0" err="1">
                <a:solidFill>
                  <a:schemeClr val="bg1"/>
                </a:solidFill>
                <a:effectLst/>
                <a:latin typeface="Georgia" panose="02040502050405020303" pitchFamily="18" charset="0"/>
              </a:rPr>
              <a:t>Zydney</a:t>
            </a:r>
            <a:r>
              <a:rPr lang="en-US" b="0" i="0" dirty="0">
                <a:solidFill>
                  <a:schemeClr val="bg1"/>
                </a:solidFill>
                <a:effectLst/>
                <a:latin typeface="Georgia" panose="02040502050405020303" pitchFamily="18" charset="0"/>
              </a:rPr>
              <a:t> et. Al, 2018)</a:t>
            </a:r>
            <a:endParaRPr lang="fi-FI" dirty="0">
              <a:solidFill>
                <a:schemeClr val="bg1"/>
              </a:solidFill>
            </a:endParaRPr>
          </a:p>
        </p:txBody>
      </p:sp>
    </p:spTree>
    <p:extLst>
      <p:ext uri="{BB962C8B-B14F-4D97-AF65-F5344CB8AC3E}">
        <p14:creationId xmlns:p14="http://schemas.microsoft.com/office/powerpoint/2010/main" val="911074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firefighters spraying high pressure water to  fire">
            <a:extLst>
              <a:ext uri="{FF2B5EF4-FFF2-40B4-BE49-F238E27FC236}">
                <a16:creationId xmlns:a16="http://schemas.microsoft.com/office/drawing/2014/main" id="{904F5D6D-1DF7-4C9F-9088-8D6710B153A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4759" b="10972"/>
          <a:stretch/>
        </p:blipFill>
        <p:spPr>
          <a:xfrm>
            <a:off x="0" y="-1"/>
            <a:ext cx="12191980" cy="6857999"/>
          </a:xfrm>
          <a:prstGeom prst="rect">
            <a:avLst/>
          </a:prstGeom>
        </p:spPr>
      </p:pic>
      <p:sp>
        <p:nvSpPr>
          <p:cNvPr id="2" name="Title 1">
            <a:extLst>
              <a:ext uri="{FF2B5EF4-FFF2-40B4-BE49-F238E27FC236}">
                <a16:creationId xmlns:a16="http://schemas.microsoft.com/office/drawing/2014/main" id="{DE87C559-034B-4CC9-91F1-970704E89518}"/>
              </a:ext>
            </a:extLst>
          </p:cNvPr>
          <p:cNvSpPr>
            <a:spLocks noGrp="1"/>
          </p:cNvSpPr>
          <p:nvPr>
            <p:ph type="title"/>
          </p:nvPr>
        </p:nvSpPr>
        <p:spPr>
          <a:xfrm>
            <a:off x="1523990" y="1263161"/>
            <a:ext cx="9144000" cy="2900518"/>
          </a:xfrm>
        </p:spPr>
        <p:txBody>
          <a:bodyPr vert="horz" lIns="91440" tIns="45720" rIns="91440" bIns="45720" rtlCol="0" anchor="b">
            <a:normAutofit/>
          </a:bodyPr>
          <a:lstStyle/>
          <a:p>
            <a:pPr algn="ctr"/>
            <a:r>
              <a:rPr lang="en-US" sz="6000" b="1" dirty="0" err="1">
                <a:solidFill>
                  <a:srgbClr val="FFFFFF"/>
                </a:solidFill>
              </a:rPr>
              <a:t>Hätäetäopetus</a:t>
            </a:r>
            <a:r>
              <a:rPr lang="en-US" sz="6000" b="1" dirty="0">
                <a:solidFill>
                  <a:srgbClr val="FFFFFF"/>
                </a:solidFill>
              </a:rPr>
              <a:t> = korona-</a:t>
            </a:r>
            <a:r>
              <a:rPr lang="en-US" sz="6000" b="1" dirty="0" err="1">
                <a:solidFill>
                  <a:srgbClr val="FFFFFF"/>
                </a:solidFill>
              </a:rPr>
              <a:t>ajan</a:t>
            </a:r>
            <a:r>
              <a:rPr lang="en-US" sz="6000" b="1" dirty="0">
                <a:solidFill>
                  <a:srgbClr val="FFFFFF"/>
                </a:solidFill>
              </a:rPr>
              <a:t> </a:t>
            </a:r>
            <a:r>
              <a:rPr lang="en-US" sz="6000" b="1" dirty="0" err="1">
                <a:solidFill>
                  <a:srgbClr val="FFFFFF"/>
                </a:solidFill>
              </a:rPr>
              <a:t>etä-opetus</a:t>
            </a:r>
            <a:endParaRPr lang="en-US" sz="6000" b="1" dirty="0">
              <a:solidFill>
                <a:srgbClr val="FFFFFF"/>
              </a:solidFill>
            </a:endParaRPr>
          </a:p>
        </p:txBody>
      </p:sp>
      <p:sp>
        <p:nvSpPr>
          <p:cNvPr id="6" name="TextBox 5">
            <a:extLst>
              <a:ext uri="{FF2B5EF4-FFF2-40B4-BE49-F238E27FC236}">
                <a16:creationId xmlns:a16="http://schemas.microsoft.com/office/drawing/2014/main" id="{C5D1708C-3F20-4D6B-B328-B0E367882ED4}"/>
              </a:ext>
            </a:extLst>
          </p:cNvPr>
          <p:cNvSpPr txBox="1"/>
          <p:nvPr/>
        </p:nvSpPr>
        <p:spPr>
          <a:xfrm>
            <a:off x="303809" y="5594839"/>
            <a:ext cx="11670095" cy="954107"/>
          </a:xfrm>
          <a:prstGeom prst="rect">
            <a:avLst/>
          </a:prstGeom>
          <a:noFill/>
        </p:spPr>
        <p:txBody>
          <a:bodyPr wrap="square" rtlCol="0">
            <a:spAutoFit/>
          </a:bodyPr>
          <a:lstStyle/>
          <a:p>
            <a:r>
              <a:rPr lang="fi-FI" sz="2800" dirty="0"/>
              <a:t>Hätäetäopetuksen kokemuksia ei voi yleistää (hybridi)etäopetukseen, mutta ne ovat toimineet ”herättelijänä” monelle</a:t>
            </a:r>
          </a:p>
        </p:txBody>
      </p:sp>
      <p:sp>
        <p:nvSpPr>
          <p:cNvPr id="14" name="TextBox 13">
            <a:extLst>
              <a:ext uri="{FF2B5EF4-FFF2-40B4-BE49-F238E27FC236}">
                <a16:creationId xmlns:a16="http://schemas.microsoft.com/office/drawing/2014/main" id="{028C5B32-FC3A-4305-8428-556731C8500E}"/>
              </a:ext>
            </a:extLst>
          </p:cNvPr>
          <p:cNvSpPr txBox="1"/>
          <p:nvPr/>
        </p:nvSpPr>
        <p:spPr>
          <a:xfrm>
            <a:off x="3048000" y="4221911"/>
            <a:ext cx="6096000" cy="923330"/>
          </a:xfrm>
          <a:prstGeom prst="rect">
            <a:avLst/>
          </a:prstGeom>
          <a:solidFill>
            <a:schemeClr val="tx1"/>
          </a:solidFill>
        </p:spPr>
        <p:txBody>
          <a:bodyPr wrap="square">
            <a:spAutoFit/>
          </a:bodyPr>
          <a:lstStyle/>
          <a:p>
            <a:r>
              <a:rPr lang="en-US" b="0" i="0" dirty="0">
                <a:solidFill>
                  <a:srgbClr val="333333"/>
                </a:solidFill>
                <a:effectLst/>
                <a:latin typeface="Georgia" panose="02040502050405020303" pitchFamily="18" charset="0"/>
              </a:rPr>
              <a:t>The situation has led to emergency remote teaching, which is not equal to pedagogically and theoretically grounded online learning (Hodges et al., </a:t>
            </a:r>
            <a:r>
              <a:rPr lang="en-US" b="0" i="0" dirty="0">
                <a:solidFill>
                  <a:srgbClr val="004B83"/>
                </a:solidFill>
                <a:effectLst/>
                <a:latin typeface="Georgia" panose="02040502050405020303" pitchFamily="18" charset="0"/>
                <a:hlinkClick r:id="rId3" tooltip="Hodges, C., Moore, S., Lockee, B., Trust, T., &amp; Bond, A. (2020). The difference between emergency remote teaching and online learning. EDUCAUSE Review. Retrieved from &#10;                  https://er.educause.edu/articles/2020/3/the-difference-between-emergency-remote-teaching-and-online-learning&#10;                  &#10;                "/>
              </a:rPr>
              <a:t>2020</a:t>
            </a:r>
            <a:r>
              <a:rPr lang="en-US" b="0" i="0" dirty="0">
                <a:solidFill>
                  <a:srgbClr val="333333"/>
                </a:solidFill>
                <a:effectLst/>
                <a:latin typeface="Georgia" panose="02040502050405020303" pitchFamily="18" charset="0"/>
              </a:rPr>
              <a:t>).</a:t>
            </a:r>
            <a:endParaRPr lang="fi-FI" dirty="0"/>
          </a:p>
        </p:txBody>
      </p:sp>
      <p:sp>
        <p:nvSpPr>
          <p:cNvPr id="18" name="TextBox 17">
            <a:extLst>
              <a:ext uri="{FF2B5EF4-FFF2-40B4-BE49-F238E27FC236}">
                <a16:creationId xmlns:a16="http://schemas.microsoft.com/office/drawing/2014/main" id="{E81A4125-75B1-4681-96D7-12371E794B6A}"/>
              </a:ext>
            </a:extLst>
          </p:cNvPr>
          <p:cNvSpPr txBox="1"/>
          <p:nvPr/>
        </p:nvSpPr>
        <p:spPr>
          <a:xfrm>
            <a:off x="1523990" y="0"/>
            <a:ext cx="9229735" cy="2308324"/>
          </a:xfrm>
          <a:prstGeom prst="rect">
            <a:avLst/>
          </a:prstGeom>
          <a:solidFill>
            <a:schemeClr val="tx1"/>
          </a:solidFill>
        </p:spPr>
        <p:txBody>
          <a:bodyPr wrap="square">
            <a:spAutoFit/>
          </a:bodyPr>
          <a:lstStyle/>
          <a:p>
            <a:r>
              <a:rPr lang="en-US" b="0" i="0" dirty="0">
                <a:solidFill>
                  <a:srgbClr val="333333"/>
                </a:solidFill>
                <a:effectLst/>
                <a:latin typeface="Georgia" panose="02040502050405020303" pitchFamily="18" charset="0"/>
              </a:rPr>
              <a:t>During the </a:t>
            </a:r>
            <a:r>
              <a:rPr lang="en-US" b="1" i="0" dirty="0">
                <a:solidFill>
                  <a:srgbClr val="333333"/>
                </a:solidFill>
                <a:effectLst/>
                <a:latin typeface="Georgia" panose="02040502050405020303" pitchFamily="18" charset="0"/>
              </a:rPr>
              <a:t>Covid-19 pandemic</a:t>
            </a:r>
            <a:r>
              <a:rPr lang="en-US" b="0" i="0" dirty="0">
                <a:solidFill>
                  <a:srgbClr val="333333"/>
                </a:solidFill>
                <a:effectLst/>
                <a:latin typeface="Georgia" panose="02040502050405020303" pitchFamily="18" charset="0"/>
              </a:rPr>
              <a:t>, educational institutions have strived to find means to ensure students can continue their studies despite the crisis and social distancing. This </a:t>
            </a:r>
            <a:r>
              <a:rPr lang="en-US" b="1" i="0" dirty="0">
                <a:solidFill>
                  <a:srgbClr val="333333"/>
                </a:solidFill>
                <a:effectLst/>
                <a:latin typeface="Georgia" panose="02040502050405020303" pitchFamily="18" charset="0"/>
              </a:rPr>
              <a:t>has created an unprecedented push to online learning</a:t>
            </a:r>
            <a:r>
              <a:rPr lang="en-US" b="0" i="0" dirty="0">
                <a:solidFill>
                  <a:srgbClr val="333333"/>
                </a:solidFill>
                <a:effectLst/>
                <a:latin typeface="Georgia" panose="02040502050405020303" pitchFamily="18" charset="0"/>
              </a:rPr>
              <a:t>. </a:t>
            </a:r>
          </a:p>
          <a:p>
            <a:endParaRPr lang="en-US" dirty="0">
              <a:solidFill>
                <a:srgbClr val="333333"/>
              </a:solidFill>
              <a:latin typeface="Georgia" panose="02040502050405020303" pitchFamily="18" charset="0"/>
            </a:endParaRPr>
          </a:p>
          <a:p>
            <a:r>
              <a:rPr lang="en-US" b="0" i="0" dirty="0">
                <a:solidFill>
                  <a:srgbClr val="333333"/>
                </a:solidFill>
                <a:effectLst/>
                <a:latin typeface="Georgia" panose="02040502050405020303" pitchFamily="18" charset="0"/>
              </a:rPr>
              <a:t>In many cases, </a:t>
            </a:r>
            <a:r>
              <a:rPr lang="en-US" b="1" i="0" dirty="0">
                <a:solidFill>
                  <a:srgbClr val="333333"/>
                </a:solidFill>
                <a:effectLst/>
                <a:latin typeface="Georgia" panose="02040502050405020303" pitchFamily="18" charset="0"/>
              </a:rPr>
              <a:t>to ensure the continuation of studies, educational institutions have proceeded to find quick fixes with ed-tech</a:t>
            </a:r>
            <a:r>
              <a:rPr lang="en-US" b="0" i="0" dirty="0">
                <a:solidFill>
                  <a:srgbClr val="333333"/>
                </a:solidFill>
                <a:effectLst/>
                <a:latin typeface="Georgia" panose="02040502050405020303" pitchFamily="18" charset="0"/>
              </a:rPr>
              <a:t>. This has created a sellers’ market, where ed-tech companies have eagerly jumped on the opportunity to provide their services. </a:t>
            </a:r>
            <a:r>
              <a:rPr lang="en-US" dirty="0">
                <a:solidFill>
                  <a:srgbClr val="333333"/>
                </a:solidFill>
                <a:latin typeface="Georgia" panose="02040502050405020303" pitchFamily="18" charset="0"/>
              </a:rPr>
              <a:t>(</a:t>
            </a:r>
            <a:r>
              <a:rPr lang="en-US" b="0" i="0" dirty="0">
                <a:solidFill>
                  <a:srgbClr val="333333"/>
                </a:solidFill>
                <a:effectLst/>
                <a:latin typeface="Georgia" panose="02040502050405020303" pitchFamily="18" charset="0"/>
              </a:rPr>
              <a:t>T</a:t>
            </a:r>
            <a:r>
              <a:rPr lang="fi-FI" b="0" i="0" dirty="0">
                <a:solidFill>
                  <a:srgbClr val="333333"/>
                </a:solidFill>
                <a:effectLst/>
                <a:latin typeface="-apple-system"/>
              </a:rPr>
              <a:t>eräs, M., Suoranta, J., Teräs, H. </a:t>
            </a:r>
            <a:r>
              <a:rPr lang="fi-FI" b="0" i="1" dirty="0">
                <a:solidFill>
                  <a:srgbClr val="333333"/>
                </a:solidFill>
                <a:effectLst/>
                <a:latin typeface="-apple-system"/>
              </a:rPr>
              <a:t>et al.,2020)</a:t>
            </a:r>
            <a:endParaRPr lang="fi-FI" dirty="0"/>
          </a:p>
        </p:txBody>
      </p:sp>
    </p:spTree>
    <p:extLst>
      <p:ext uri="{BB962C8B-B14F-4D97-AF65-F5344CB8AC3E}">
        <p14:creationId xmlns:p14="http://schemas.microsoft.com/office/powerpoint/2010/main" val="390467615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E27239-6F1D-46BC-A5B0-1568D7A7DB98}"/>
              </a:ext>
            </a:extLst>
          </p:cNvPr>
          <p:cNvPicPr>
            <a:picLocks noChangeAspect="1"/>
          </p:cNvPicPr>
          <p:nvPr/>
        </p:nvPicPr>
        <p:blipFill>
          <a:blip r:embed="rId2"/>
          <a:stretch>
            <a:fillRect/>
          </a:stretch>
        </p:blipFill>
        <p:spPr>
          <a:xfrm>
            <a:off x="6423922" y="404523"/>
            <a:ext cx="5411192" cy="5196177"/>
          </a:xfrm>
          <a:prstGeom prst="rect">
            <a:avLst/>
          </a:prstGeom>
        </p:spPr>
      </p:pic>
      <p:sp>
        <p:nvSpPr>
          <p:cNvPr id="7" name="TextBox 6">
            <a:extLst>
              <a:ext uri="{FF2B5EF4-FFF2-40B4-BE49-F238E27FC236}">
                <a16:creationId xmlns:a16="http://schemas.microsoft.com/office/drawing/2014/main" id="{160422DB-53DE-4B54-8E5D-5CE48E7DF73B}"/>
              </a:ext>
            </a:extLst>
          </p:cNvPr>
          <p:cNvSpPr txBox="1"/>
          <p:nvPr/>
        </p:nvSpPr>
        <p:spPr>
          <a:xfrm>
            <a:off x="262502" y="148169"/>
            <a:ext cx="4972050" cy="646331"/>
          </a:xfrm>
          <a:prstGeom prst="rect">
            <a:avLst/>
          </a:prstGeom>
          <a:noFill/>
        </p:spPr>
        <p:txBody>
          <a:bodyPr wrap="square" rtlCol="0">
            <a:spAutoFit/>
          </a:bodyPr>
          <a:lstStyle/>
          <a:p>
            <a:r>
              <a:rPr lang="fi-FI" sz="3600" dirty="0"/>
              <a:t>Kyseessä ei ole uusi ilmiö. </a:t>
            </a:r>
          </a:p>
        </p:txBody>
      </p:sp>
      <p:sp>
        <p:nvSpPr>
          <p:cNvPr id="9" name="TextBox 8">
            <a:extLst>
              <a:ext uri="{FF2B5EF4-FFF2-40B4-BE49-F238E27FC236}">
                <a16:creationId xmlns:a16="http://schemas.microsoft.com/office/drawing/2014/main" id="{349C8A52-FD30-438E-AA6D-808F298DF8EC}"/>
              </a:ext>
            </a:extLst>
          </p:cNvPr>
          <p:cNvSpPr txBox="1"/>
          <p:nvPr/>
        </p:nvSpPr>
        <p:spPr>
          <a:xfrm>
            <a:off x="9334500" y="5693628"/>
            <a:ext cx="2661153" cy="830997"/>
          </a:xfrm>
          <a:prstGeom prst="rect">
            <a:avLst/>
          </a:prstGeom>
          <a:noFill/>
        </p:spPr>
        <p:txBody>
          <a:bodyPr wrap="square">
            <a:spAutoFit/>
          </a:bodyPr>
          <a:lstStyle/>
          <a:p>
            <a:r>
              <a:rPr lang="en-US" sz="1200" b="0" i="0" dirty="0">
                <a:solidFill>
                  <a:srgbClr val="202122"/>
                </a:solidFill>
                <a:effectLst/>
                <a:latin typeface="Arial" panose="020B0604020202020204" pitchFamily="34" charset="0"/>
              </a:rPr>
              <a:t>Martyn, Margie (2003). "The hybrid online model: Good practice". </a:t>
            </a:r>
            <a:r>
              <a:rPr lang="en-US" sz="1200" b="0" i="1" dirty="0">
                <a:solidFill>
                  <a:srgbClr val="202122"/>
                </a:solidFill>
                <a:effectLst/>
                <a:latin typeface="Arial" panose="020B0604020202020204" pitchFamily="34" charset="0"/>
              </a:rPr>
              <a:t>Educause Quarterly</a:t>
            </a:r>
            <a:r>
              <a:rPr lang="en-US" sz="1200" b="0" i="0" dirty="0">
                <a:solidFill>
                  <a:srgbClr val="202122"/>
                </a:solidFill>
                <a:effectLst/>
                <a:latin typeface="Arial" panose="020B0604020202020204" pitchFamily="34" charset="0"/>
              </a:rPr>
              <a:t>: 18–23.</a:t>
            </a:r>
            <a:endParaRPr lang="fi-FI" sz="1200" dirty="0"/>
          </a:p>
        </p:txBody>
      </p:sp>
      <p:sp>
        <p:nvSpPr>
          <p:cNvPr id="11" name="TextBox 10">
            <a:extLst>
              <a:ext uri="{FF2B5EF4-FFF2-40B4-BE49-F238E27FC236}">
                <a16:creationId xmlns:a16="http://schemas.microsoft.com/office/drawing/2014/main" id="{A8929A93-A4F0-4D21-B599-A448B519E8D5}"/>
              </a:ext>
            </a:extLst>
          </p:cNvPr>
          <p:cNvSpPr txBox="1"/>
          <p:nvPr/>
        </p:nvSpPr>
        <p:spPr>
          <a:xfrm>
            <a:off x="262502" y="794501"/>
            <a:ext cx="519926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i-FI" sz="1800" dirty="0"/>
              <a:t>Sulautuva oppiminen (</a:t>
            </a:r>
            <a:r>
              <a:rPr lang="fi-FI" sz="1800" dirty="0" err="1"/>
              <a:t>blended</a:t>
            </a:r>
            <a:r>
              <a:rPr lang="fi-FI" sz="1800" dirty="0"/>
              <a:t> </a:t>
            </a:r>
            <a:r>
              <a:rPr lang="fi-FI" sz="1800" dirty="0" err="1"/>
              <a:t>learning</a:t>
            </a:r>
            <a:r>
              <a:rPr lang="fi-FI" sz="1800" dirty="0"/>
              <a:t>) on yleisesti tunnettu myös nimellä </a:t>
            </a:r>
            <a:r>
              <a:rPr lang="fi-FI" sz="1800" dirty="0" err="1"/>
              <a:t>hybrid</a:t>
            </a:r>
            <a:r>
              <a:rPr lang="fi-FI" sz="1800" dirty="0"/>
              <a:t> </a:t>
            </a:r>
            <a:r>
              <a:rPr lang="fi-FI" sz="1800" dirty="0" err="1"/>
              <a:t>learning</a:t>
            </a:r>
            <a:endParaRPr lang="fi-FI" dirty="0"/>
          </a:p>
        </p:txBody>
      </p:sp>
      <p:pic>
        <p:nvPicPr>
          <p:cNvPr id="15" name="Picture 14">
            <a:extLst>
              <a:ext uri="{FF2B5EF4-FFF2-40B4-BE49-F238E27FC236}">
                <a16:creationId xmlns:a16="http://schemas.microsoft.com/office/drawing/2014/main" id="{EE202881-D1B0-4FAA-BA36-F8C9E0527D12}"/>
              </a:ext>
            </a:extLst>
          </p:cNvPr>
          <p:cNvPicPr>
            <a:picLocks noChangeAspect="1"/>
          </p:cNvPicPr>
          <p:nvPr/>
        </p:nvPicPr>
        <p:blipFill>
          <a:blip r:embed="rId3"/>
          <a:stretch>
            <a:fillRect/>
          </a:stretch>
        </p:blipFill>
        <p:spPr>
          <a:xfrm>
            <a:off x="114300" y="1489268"/>
            <a:ext cx="3739893" cy="5091734"/>
          </a:xfrm>
          <a:prstGeom prst="rect">
            <a:avLst/>
          </a:prstGeom>
        </p:spPr>
      </p:pic>
      <p:sp>
        <p:nvSpPr>
          <p:cNvPr id="17" name="TextBox 16">
            <a:extLst>
              <a:ext uri="{FF2B5EF4-FFF2-40B4-BE49-F238E27FC236}">
                <a16:creationId xmlns:a16="http://schemas.microsoft.com/office/drawing/2014/main" id="{D32C1F12-7828-4A8C-8550-22DF3B7A4EAF}"/>
              </a:ext>
            </a:extLst>
          </p:cNvPr>
          <p:cNvSpPr txBox="1"/>
          <p:nvPr/>
        </p:nvSpPr>
        <p:spPr>
          <a:xfrm>
            <a:off x="0" y="6581001"/>
            <a:ext cx="4996684" cy="276999"/>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Weller, M. (2020). </a:t>
            </a:r>
            <a:r>
              <a:rPr lang="en-US" sz="1200" b="0" i="1" dirty="0">
                <a:solidFill>
                  <a:srgbClr val="222222"/>
                </a:solidFill>
                <a:effectLst/>
                <a:latin typeface="Arial" panose="020B0604020202020204" pitchFamily="34" charset="0"/>
              </a:rPr>
              <a:t>25 years of ed tech</a:t>
            </a:r>
            <a:r>
              <a:rPr lang="en-US" sz="1200" b="0" i="0" dirty="0">
                <a:solidFill>
                  <a:srgbClr val="222222"/>
                </a:solidFill>
                <a:effectLst/>
                <a:latin typeface="Arial" panose="020B0604020202020204" pitchFamily="34" charset="0"/>
              </a:rPr>
              <a:t>. Athabasca University Press.</a:t>
            </a:r>
            <a:endParaRPr lang="fi-FI" sz="1200" dirty="0"/>
          </a:p>
        </p:txBody>
      </p:sp>
      <p:cxnSp>
        <p:nvCxnSpPr>
          <p:cNvPr id="19" name="Straight Connector 18">
            <a:extLst>
              <a:ext uri="{FF2B5EF4-FFF2-40B4-BE49-F238E27FC236}">
                <a16:creationId xmlns:a16="http://schemas.microsoft.com/office/drawing/2014/main" id="{E52AC19B-B926-452C-9ABD-A7F72F41FF5C}"/>
              </a:ext>
            </a:extLst>
          </p:cNvPr>
          <p:cNvCxnSpPr>
            <a:cxnSpLocks/>
          </p:cNvCxnSpPr>
          <p:nvPr/>
        </p:nvCxnSpPr>
        <p:spPr>
          <a:xfrm>
            <a:off x="361950" y="3324225"/>
            <a:ext cx="48726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ECC45E3-F653-4DBB-9B3A-604496B7FEB5}"/>
              </a:ext>
            </a:extLst>
          </p:cNvPr>
          <p:cNvSpPr txBox="1"/>
          <p:nvPr/>
        </p:nvSpPr>
        <p:spPr>
          <a:xfrm>
            <a:off x="3634302" y="3086099"/>
            <a:ext cx="2047355" cy="261610"/>
          </a:xfrm>
          <a:prstGeom prst="rect">
            <a:avLst/>
          </a:prstGeom>
          <a:noFill/>
        </p:spPr>
        <p:txBody>
          <a:bodyPr wrap="none" rtlCol="0">
            <a:spAutoFit/>
          </a:bodyPr>
          <a:lstStyle/>
          <a:p>
            <a:r>
              <a:rPr lang="fi-FI" sz="1100" dirty="0" err="1">
                <a:solidFill>
                  <a:srgbClr val="FF0000"/>
                </a:solidFill>
              </a:rPr>
              <a:t>Blended</a:t>
            </a:r>
            <a:r>
              <a:rPr lang="fi-FI" sz="1100" dirty="0">
                <a:solidFill>
                  <a:srgbClr val="FF0000"/>
                </a:solidFill>
              </a:rPr>
              <a:t> </a:t>
            </a:r>
            <a:r>
              <a:rPr lang="fi-FI" sz="1100" dirty="0" err="1">
                <a:solidFill>
                  <a:srgbClr val="FF0000"/>
                </a:solidFill>
              </a:rPr>
              <a:t>learning</a:t>
            </a:r>
            <a:r>
              <a:rPr lang="fi-FI" sz="1100" dirty="0">
                <a:solidFill>
                  <a:srgbClr val="FF0000"/>
                </a:solidFill>
              </a:rPr>
              <a:t> (</a:t>
            </a:r>
            <a:r>
              <a:rPr lang="fi-FI" sz="1100" dirty="0" err="1">
                <a:solidFill>
                  <a:srgbClr val="FF0000"/>
                </a:solidFill>
              </a:rPr>
              <a:t>Driscoll</a:t>
            </a:r>
            <a:r>
              <a:rPr lang="fi-FI" sz="1100" dirty="0">
                <a:solidFill>
                  <a:srgbClr val="FF0000"/>
                </a:solidFill>
              </a:rPr>
              <a:t>, 2002)</a:t>
            </a:r>
          </a:p>
        </p:txBody>
      </p:sp>
    </p:spTree>
    <p:extLst>
      <p:ext uri="{BB962C8B-B14F-4D97-AF65-F5344CB8AC3E}">
        <p14:creationId xmlns:p14="http://schemas.microsoft.com/office/powerpoint/2010/main" val="37465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6DF1-092E-4BB4-9A22-F166D41FC0E8}"/>
              </a:ext>
            </a:extLst>
          </p:cNvPr>
          <p:cNvSpPr>
            <a:spLocks noGrp="1"/>
          </p:cNvSpPr>
          <p:nvPr>
            <p:ph type="title"/>
          </p:nvPr>
        </p:nvSpPr>
        <p:spPr>
          <a:xfrm>
            <a:off x="5076825" y="365125"/>
            <a:ext cx="6915150" cy="1325563"/>
          </a:xfrm>
        </p:spPr>
        <p:txBody>
          <a:bodyPr>
            <a:normAutofit fontScale="90000"/>
          </a:bodyPr>
          <a:lstStyle/>
          <a:p>
            <a:r>
              <a:rPr lang="fi-FI" dirty="0">
                <a:latin typeface="Amasis MT Pro Black" panose="02040A04050005020304" pitchFamily="18" charset="0"/>
              </a:rPr>
              <a:t>Hybridi on kuuma termi muuallakin kuin automarkkinoilla</a:t>
            </a:r>
          </a:p>
        </p:txBody>
      </p:sp>
      <p:pic>
        <p:nvPicPr>
          <p:cNvPr id="5" name="Picture 4">
            <a:extLst>
              <a:ext uri="{FF2B5EF4-FFF2-40B4-BE49-F238E27FC236}">
                <a16:creationId xmlns:a16="http://schemas.microsoft.com/office/drawing/2014/main" id="{585CBFE4-034C-4E99-84E5-0CD3114EBFD3}"/>
              </a:ext>
            </a:extLst>
          </p:cNvPr>
          <p:cNvPicPr>
            <a:picLocks noChangeAspect="1"/>
          </p:cNvPicPr>
          <p:nvPr/>
        </p:nvPicPr>
        <p:blipFill>
          <a:blip r:embed="rId2"/>
          <a:stretch>
            <a:fillRect/>
          </a:stretch>
        </p:blipFill>
        <p:spPr>
          <a:xfrm>
            <a:off x="0" y="0"/>
            <a:ext cx="5186362" cy="6858000"/>
          </a:xfrm>
          <a:prstGeom prst="rect">
            <a:avLst/>
          </a:prstGeom>
        </p:spPr>
      </p:pic>
      <p:sp>
        <p:nvSpPr>
          <p:cNvPr id="7" name="TextBox 6">
            <a:extLst>
              <a:ext uri="{FF2B5EF4-FFF2-40B4-BE49-F238E27FC236}">
                <a16:creationId xmlns:a16="http://schemas.microsoft.com/office/drawing/2014/main" id="{F02A39D5-2A65-4914-BCD4-D9AA23018E6C}"/>
              </a:ext>
            </a:extLst>
          </p:cNvPr>
          <p:cNvSpPr txBox="1"/>
          <p:nvPr/>
        </p:nvSpPr>
        <p:spPr>
          <a:xfrm>
            <a:off x="6219825" y="6215876"/>
            <a:ext cx="6096000" cy="553998"/>
          </a:xfrm>
          <a:prstGeom prst="rect">
            <a:avLst/>
          </a:prstGeom>
          <a:noFill/>
        </p:spPr>
        <p:txBody>
          <a:bodyPr wrap="square">
            <a:spAutoFit/>
          </a:bodyPr>
          <a:lstStyle/>
          <a:p>
            <a:pPr algn="l"/>
            <a:r>
              <a:rPr lang="fi-FI" sz="1000" b="0" i="0" u="none" strike="noStrike" baseline="0" dirty="0">
                <a:solidFill>
                  <a:srgbClr val="000000"/>
                </a:solidFill>
                <a:latin typeface="ArialUnicodeMS"/>
              </a:rPr>
              <a:t>Valtonen T., </a:t>
            </a:r>
            <a:r>
              <a:rPr lang="fi-FI" sz="1000" b="0" i="0" u="none" strike="noStrike" baseline="0" dirty="0" err="1">
                <a:solidFill>
                  <a:srgbClr val="000000"/>
                </a:solidFill>
                <a:latin typeface="ArialUnicodeMS"/>
              </a:rPr>
              <a:t>López-Pernas</a:t>
            </a:r>
            <a:r>
              <a:rPr lang="fi-FI" sz="1000" b="0" i="0" u="none" strike="noStrike" baseline="0" dirty="0">
                <a:solidFill>
                  <a:srgbClr val="000000"/>
                </a:solidFill>
                <a:latin typeface="ArialUnicodeMS"/>
              </a:rPr>
              <a:t> S., </a:t>
            </a:r>
            <a:r>
              <a:rPr lang="fi-FI" sz="1000" b="0" i="0" u="none" strike="noStrike" baseline="0" dirty="0" err="1">
                <a:solidFill>
                  <a:srgbClr val="000000"/>
                </a:solidFill>
                <a:latin typeface="ArialUnicodeMS"/>
              </a:rPr>
              <a:t>Saqr</a:t>
            </a:r>
            <a:r>
              <a:rPr lang="fi-FI" sz="1000" b="0" i="0" u="none" strike="noStrike" baseline="0" dirty="0">
                <a:solidFill>
                  <a:srgbClr val="000000"/>
                </a:solidFill>
                <a:latin typeface="ArialUnicodeMS"/>
              </a:rPr>
              <a:t> M., Vartiainen H., Sointu E.T. &amp; Tedre</a:t>
            </a:r>
          </a:p>
          <a:p>
            <a:pPr algn="l"/>
            <a:r>
              <a:rPr lang="en-US" sz="1000" b="0" i="0" u="none" strike="noStrike" baseline="0" dirty="0">
                <a:solidFill>
                  <a:srgbClr val="000000"/>
                </a:solidFill>
                <a:latin typeface="ArialUnicodeMS"/>
              </a:rPr>
              <a:t>M., The nature and building blocks of educational technology research, </a:t>
            </a:r>
            <a:r>
              <a:rPr lang="en-US" sz="1000" b="0" i="1" u="none" strike="noStrike" baseline="0" dirty="0">
                <a:solidFill>
                  <a:srgbClr val="000000"/>
                </a:solidFill>
                <a:latin typeface="Arial,Italic"/>
              </a:rPr>
              <a:t>Computers in Human Behavior</a:t>
            </a:r>
          </a:p>
          <a:p>
            <a:pPr algn="l"/>
            <a:r>
              <a:rPr lang="pt-BR" sz="1000" b="0" i="0" u="none" strike="noStrike" baseline="0" dirty="0">
                <a:solidFill>
                  <a:srgbClr val="000000"/>
                </a:solidFill>
                <a:latin typeface="ArialUnicodeMS"/>
              </a:rPr>
              <a:t>(2022), doi: </a:t>
            </a:r>
            <a:r>
              <a:rPr lang="pt-BR" sz="1000" b="0" i="0" u="none" strike="noStrike" baseline="0" dirty="0">
                <a:solidFill>
                  <a:srgbClr val="0000FF"/>
                </a:solidFill>
                <a:latin typeface="ArialUnicodeMS"/>
              </a:rPr>
              <a:t>https://doi.org/10.1016/j.chb.2021.107123</a:t>
            </a:r>
            <a:r>
              <a:rPr lang="pt-BR" sz="1000" b="0" i="0" u="none" strike="noStrike" baseline="0" dirty="0">
                <a:solidFill>
                  <a:srgbClr val="000000"/>
                </a:solidFill>
                <a:latin typeface="ArialUnicodeMS"/>
              </a:rPr>
              <a:t>.</a:t>
            </a:r>
            <a:endParaRPr lang="fi-FI" sz="1000" dirty="0"/>
          </a:p>
        </p:txBody>
      </p:sp>
      <p:pic>
        <p:nvPicPr>
          <p:cNvPr id="9" name="Picture 8">
            <a:extLst>
              <a:ext uri="{FF2B5EF4-FFF2-40B4-BE49-F238E27FC236}">
                <a16:creationId xmlns:a16="http://schemas.microsoft.com/office/drawing/2014/main" id="{FCFDEA06-A180-48FD-9A16-777DAC8A9505}"/>
              </a:ext>
            </a:extLst>
          </p:cNvPr>
          <p:cNvPicPr>
            <a:picLocks noChangeAspect="1"/>
          </p:cNvPicPr>
          <p:nvPr/>
        </p:nvPicPr>
        <p:blipFill>
          <a:blip r:embed="rId3"/>
          <a:stretch>
            <a:fillRect/>
          </a:stretch>
        </p:blipFill>
        <p:spPr>
          <a:xfrm>
            <a:off x="5186362" y="2055813"/>
            <a:ext cx="2724530" cy="1857634"/>
          </a:xfrm>
          <a:prstGeom prst="rect">
            <a:avLst/>
          </a:prstGeom>
        </p:spPr>
      </p:pic>
      <p:pic>
        <p:nvPicPr>
          <p:cNvPr id="11" name="Picture 10">
            <a:extLst>
              <a:ext uri="{FF2B5EF4-FFF2-40B4-BE49-F238E27FC236}">
                <a16:creationId xmlns:a16="http://schemas.microsoft.com/office/drawing/2014/main" id="{F43AB412-02B3-4924-B946-0AC8BFA37D38}"/>
              </a:ext>
            </a:extLst>
          </p:cNvPr>
          <p:cNvPicPr>
            <a:picLocks noChangeAspect="1"/>
          </p:cNvPicPr>
          <p:nvPr/>
        </p:nvPicPr>
        <p:blipFill>
          <a:blip r:embed="rId4"/>
          <a:stretch>
            <a:fillRect/>
          </a:stretch>
        </p:blipFill>
        <p:spPr>
          <a:xfrm>
            <a:off x="7963468" y="2055814"/>
            <a:ext cx="2843529" cy="1857634"/>
          </a:xfrm>
          <a:prstGeom prst="rect">
            <a:avLst/>
          </a:prstGeom>
        </p:spPr>
      </p:pic>
      <p:pic>
        <p:nvPicPr>
          <p:cNvPr id="13" name="Picture 12">
            <a:extLst>
              <a:ext uri="{FF2B5EF4-FFF2-40B4-BE49-F238E27FC236}">
                <a16:creationId xmlns:a16="http://schemas.microsoft.com/office/drawing/2014/main" id="{79977429-64B1-40CA-B3E5-B75AB8E676C4}"/>
              </a:ext>
            </a:extLst>
          </p:cNvPr>
          <p:cNvPicPr>
            <a:picLocks noChangeAspect="1"/>
          </p:cNvPicPr>
          <p:nvPr/>
        </p:nvPicPr>
        <p:blipFill>
          <a:blip r:embed="rId5"/>
          <a:stretch>
            <a:fillRect/>
          </a:stretch>
        </p:blipFill>
        <p:spPr>
          <a:xfrm>
            <a:off x="5186362" y="3993116"/>
            <a:ext cx="2543530" cy="1876687"/>
          </a:xfrm>
          <a:prstGeom prst="rect">
            <a:avLst/>
          </a:prstGeom>
        </p:spPr>
      </p:pic>
      <p:sp>
        <p:nvSpPr>
          <p:cNvPr id="15" name="TextBox 14">
            <a:extLst>
              <a:ext uri="{FF2B5EF4-FFF2-40B4-BE49-F238E27FC236}">
                <a16:creationId xmlns:a16="http://schemas.microsoft.com/office/drawing/2014/main" id="{556B992D-3A63-4622-BA22-0229C0650568}"/>
              </a:ext>
            </a:extLst>
          </p:cNvPr>
          <p:cNvSpPr txBox="1"/>
          <p:nvPr/>
        </p:nvSpPr>
        <p:spPr>
          <a:xfrm>
            <a:off x="8303418" y="4348500"/>
            <a:ext cx="3078956" cy="1631216"/>
          </a:xfrm>
          <a:prstGeom prst="rect">
            <a:avLst/>
          </a:prstGeom>
          <a:noFill/>
        </p:spPr>
        <p:txBody>
          <a:bodyPr wrap="square">
            <a:spAutoFit/>
          </a:bodyPr>
          <a:lstStyle/>
          <a:p>
            <a:pPr algn="l"/>
            <a:r>
              <a:rPr lang="en-US" sz="1400" b="1" i="0" dirty="0">
                <a:solidFill>
                  <a:srgbClr val="222222"/>
                </a:solidFill>
                <a:effectLst/>
                <a:latin typeface="Arial" panose="020B0604020202020204" pitchFamily="34" charset="0"/>
              </a:rPr>
              <a:t>5. </a:t>
            </a:r>
            <a:r>
              <a:rPr lang="en-US" sz="1400" b="1" i="0" dirty="0" err="1">
                <a:solidFill>
                  <a:srgbClr val="222222"/>
                </a:solidFill>
                <a:effectLst/>
                <a:latin typeface="Arial" panose="020B0604020202020204" pitchFamily="34" charset="0"/>
              </a:rPr>
              <a:t>Siteeratuin</a:t>
            </a:r>
            <a:r>
              <a:rPr lang="en-US" sz="1400" b="1" i="0" dirty="0">
                <a:solidFill>
                  <a:srgbClr val="222222"/>
                </a:solidFill>
                <a:effectLst/>
                <a:latin typeface="Arial" panose="020B0604020202020204" pitchFamily="34" charset="0"/>
              </a:rPr>
              <a:t> </a:t>
            </a:r>
            <a:r>
              <a:rPr lang="en-US" sz="1400" b="1" i="0" dirty="0" err="1">
                <a:solidFill>
                  <a:srgbClr val="222222"/>
                </a:solidFill>
                <a:effectLst/>
                <a:latin typeface="Arial" panose="020B0604020202020204" pitchFamily="34" charset="0"/>
              </a:rPr>
              <a:t>artikkeli</a:t>
            </a:r>
            <a:endParaRPr lang="en-US" sz="1400" b="1" i="0" dirty="0">
              <a:solidFill>
                <a:srgbClr val="222222"/>
              </a:solidFill>
              <a:effectLst/>
              <a:latin typeface="Arial" panose="020B0604020202020204" pitchFamily="34" charset="0"/>
            </a:endParaRPr>
          </a:p>
          <a:p>
            <a:pPr algn="l"/>
            <a:r>
              <a:rPr lang="en-US" sz="1400" b="0" i="0" dirty="0">
                <a:solidFill>
                  <a:srgbClr val="222222"/>
                </a:solidFill>
                <a:effectLst/>
                <a:latin typeface="Arial" panose="020B0604020202020204" pitchFamily="34" charset="0"/>
              </a:rPr>
              <a:t>O'Flaherty, J., &amp; Phillips, C. (2015). The use of flipped classrooms in higher education: A scoping review. </a:t>
            </a:r>
            <a:r>
              <a:rPr lang="en-US" sz="1400" b="0" i="1" dirty="0">
                <a:solidFill>
                  <a:srgbClr val="222222"/>
                </a:solidFill>
                <a:effectLst/>
                <a:latin typeface="Arial" panose="020B0604020202020204" pitchFamily="34" charset="0"/>
              </a:rPr>
              <a:t>The internet and higher education</a:t>
            </a:r>
            <a:r>
              <a:rPr lang="en-US" sz="1400" b="0" i="0" dirty="0">
                <a:solidFill>
                  <a:srgbClr val="222222"/>
                </a:solidFill>
                <a:effectLst/>
                <a:latin typeface="Arial" panose="020B0604020202020204" pitchFamily="34" charset="0"/>
              </a:rPr>
              <a:t>, </a:t>
            </a:r>
            <a:r>
              <a:rPr lang="en-US" sz="1400" b="0" i="1" dirty="0">
                <a:solidFill>
                  <a:srgbClr val="222222"/>
                </a:solidFill>
                <a:effectLst/>
                <a:latin typeface="Arial" panose="020B0604020202020204" pitchFamily="34" charset="0"/>
              </a:rPr>
              <a:t>25</a:t>
            </a:r>
            <a:r>
              <a:rPr lang="en-US" sz="1400" b="0" i="0" dirty="0">
                <a:solidFill>
                  <a:srgbClr val="222222"/>
                </a:solidFill>
                <a:effectLst/>
                <a:latin typeface="Arial" panose="020B0604020202020204" pitchFamily="34" charset="0"/>
              </a:rPr>
              <a:t>, 85-95.</a:t>
            </a:r>
          </a:p>
          <a:p>
            <a:pPr algn="l"/>
            <a:endParaRPr lang="en-US" sz="800" dirty="0">
              <a:solidFill>
                <a:srgbClr val="222222"/>
              </a:solidFill>
              <a:latin typeface="Arial" panose="020B0604020202020204" pitchFamily="34" charset="0"/>
            </a:endParaRPr>
          </a:p>
          <a:p>
            <a:pPr algn="l"/>
            <a:r>
              <a:rPr lang="en-US" sz="800" dirty="0">
                <a:solidFill>
                  <a:srgbClr val="222222"/>
                </a:solidFill>
                <a:latin typeface="Arial" panose="020B0604020202020204" pitchFamily="34" charset="0"/>
              </a:rPr>
              <a:t>Muut </a:t>
            </a:r>
            <a:r>
              <a:rPr lang="en-US" sz="800" dirty="0" err="1">
                <a:solidFill>
                  <a:srgbClr val="222222"/>
                </a:solidFill>
                <a:latin typeface="Arial" panose="020B0604020202020204" pitchFamily="34" charset="0"/>
              </a:rPr>
              <a:t>tähän</a:t>
            </a:r>
            <a:r>
              <a:rPr lang="en-US" sz="800" dirty="0">
                <a:solidFill>
                  <a:srgbClr val="222222"/>
                </a:solidFill>
                <a:latin typeface="Arial" panose="020B0604020202020204" pitchFamily="34" charset="0"/>
              </a:rPr>
              <a:t> </a:t>
            </a:r>
            <a:r>
              <a:rPr lang="en-US" sz="800" dirty="0" err="1">
                <a:solidFill>
                  <a:srgbClr val="222222"/>
                </a:solidFill>
                <a:latin typeface="Arial" panose="020B0604020202020204" pitchFamily="34" charset="0"/>
              </a:rPr>
              <a:t>vielä</a:t>
            </a:r>
            <a:r>
              <a:rPr lang="en-US" sz="800" dirty="0">
                <a:solidFill>
                  <a:srgbClr val="222222"/>
                </a:solidFill>
                <a:latin typeface="Arial" panose="020B0604020202020204" pitchFamily="34" charset="0"/>
              </a:rPr>
              <a:t>..!</a:t>
            </a:r>
            <a:endParaRPr lang="fi-FI" sz="800" dirty="0"/>
          </a:p>
        </p:txBody>
      </p:sp>
      <p:sp>
        <p:nvSpPr>
          <p:cNvPr id="16" name="TextBox 15">
            <a:extLst>
              <a:ext uri="{FF2B5EF4-FFF2-40B4-BE49-F238E27FC236}">
                <a16:creationId xmlns:a16="http://schemas.microsoft.com/office/drawing/2014/main" id="{F7603047-F326-4202-8E4F-DFEA9334D208}"/>
              </a:ext>
            </a:extLst>
          </p:cNvPr>
          <p:cNvSpPr txBox="1"/>
          <p:nvPr/>
        </p:nvSpPr>
        <p:spPr>
          <a:xfrm>
            <a:off x="5238938" y="1770357"/>
            <a:ext cx="5962462" cy="646331"/>
          </a:xfrm>
          <a:prstGeom prst="rect">
            <a:avLst/>
          </a:prstGeom>
          <a:noFill/>
        </p:spPr>
        <p:txBody>
          <a:bodyPr wrap="square" rtlCol="0">
            <a:spAutoFit/>
          </a:bodyPr>
          <a:lstStyle/>
          <a:p>
            <a:r>
              <a:rPr lang="fi-FI" dirty="0">
                <a:solidFill>
                  <a:srgbClr val="000000"/>
                </a:solidFill>
                <a:latin typeface="Charis SIL"/>
              </a:rPr>
              <a:t>Valtonen et. </a:t>
            </a:r>
            <a:r>
              <a:rPr lang="fi-FI" dirty="0" err="1">
                <a:solidFill>
                  <a:srgbClr val="000000"/>
                </a:solidFill>
                <a:latin typeface="Charis SIL"/>
              </a:rPr>
              <a:t>Al</a:t>
            </a:r>
            <a:r>
              <a:rPr lang="fi-FI" dirty="0">
                <a:solidFill>
                  <a:srgbClr val="000000"/>
                </a:solidFill>
                <a:latin typeface="Charis SIL"/>
              </a:rPr>
              <a:t> (2022) analysoineet </a:t>
            </a:r>
            <a:r>
              <a:rPr lang="fi-FI" sz="1800" b="0" i="0" u="none" strike="noStrike" baseline="0" dirty="0">
                <a:solidFill>
                  <a:srgbClr val="000000"/>
                </a:solidFill>
                <a:latin typeface="Charis SIL"/>
              </a:rPr>
              <a:t>30,632 alan tieteellistä julkaisua </a:t>
            </a:r>
            <a:endParaRPr lang="fi-FI" dirty="0"/>
          </a:p>
        </p:txBody>
      </p:sp>
    </p:spTree>
    <p:extLst>
      <p:ext uri="{BB962C8B-B14F-4D97-AF65-F5344CB8AC3E}">
        <p14:creationId xmlns:p14="http://schemas.microsoft.com/office/powerpoint/2010/main" val="1802870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alea tausta">
  <a:themeElements>
    <a:clrScheme name="Vaalea tausta">
      <a:dk1>
        <a:srgbClr val="000000"/>
      </a:dk1>
      <a:lt1>
        <a:srgbClr val="FFFFFF"/>
      </a:lt1>
      <a:dk2>
        <a:srgbClr val="23408F"/>
      </a:dk2>
      <a:lt2>
        <a:srgbClr val="BCBDC0"/>
      </a:lt2>
      <a:accent1>
        <a:srgbClr val="23408F"/>
      </a:accent1>
      <a:accent2>
        <a:srgbClr val="67686A"/>
      </a:accent2>
      <a:accent3>
        <a:srgbClr val="662D91"/>
      </a:accent3>
      <a:accent4>
        <a:srgbClr val="00AEEF"/>
      </a:accent4>
      <a:accent5>
        <a:srgbClr val="EB008C"/>
      </a:accent5>
      <a:accent6>
        <a:srgbClr val="39B54A"/>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Oulu_Esityspohja_FIN_2020_HD.pptx" id="{7D3A8C00-3502-9C4F-94D0-A93DC6CD7A91}" vid="{A722A3CB-5527-0047-AC17-21C6DECD969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424D629EED8A994E87A1EBA5FF75C127" ma:contentTypeVersion="43" ma:contentTypeDescription="Luo uusi asiakirja." ma:contentTypeScope="" ma:versionID="90a07474bb5b1e8609ea6540626379e3">
  <xsd:schema xmlns:xsd="http://www.w3.org/2001/XMLSchema" xmlns:xs="http://www.w3.org/2001/XMLSchema" xmlns:p="http://schemas.microsoft.com/office/2006/metadata/properties" xmlns:ns3="046ad16b-5a76-4ab5-bc65-f148a83082aa" xmlns:ns4="3387ee22-30b9-4a16-b825-5518a08f0827" targetNamespace="http://schemas.microsoft.com/office/2006/metadata/properties" ma:root="true" ma:fieldsID="e019c3ebb122287ea098d03a4c7e2764" ns3:_="" ns4:_="">
    <xsd:import namespace="046ad16b-5a76-4ab5-bc65-f148a83082aa"/>
    <xsd:import namespace="3387ee22-30b9-4a16-b825-5518a08f0827"/>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Leaders" minOccurs="0"/>
                <xsd:element ref="ns4:Members" minOccurs="0"/>
                <xsd:element ref="ns4:Member_Groups" minOccurs="0"/>
                <xsd:element ref="ns4:Invited_Leaders" minOccurs="0"/>
                <xsd:element ref="ns4:Invited_Members" minOccurs="0"/>
                <xsd:element ref="ns4:Has_Teacher_Only_SectionGroup" minOccurs="0"/>
                <xsd:element ref="ns4:CultureName" minOccurs="0"/>
                <xsd:element ref="ns4:Is_Collaboration_Space_Locked" minOccurs="0"/>
                <xsd:element ref="ns3:LastSharedByUser" minOccurs="0"/>
                <xsd:element ref="ns3:LastSharedByTime" minOccurs="0"/>
                <xsd:element ref="ns4:Self_Registration_Enabled0" minOccurs="0"/>
                <xsd:element ref="ns4:Has_Leaders_Only_SectionGroup" minOccurs="0"/>
                <xsd:element ref="ns4:MediaServiceMetadata" minOccurs="0"/>
                <xsd:element ref="ns4:MediaServiceFastMetadata" minOccurs="0"/>
                <xsd:element ref="ns4:TeamsChannelId" minOccurs="0"/>
                <xsd:element ref="ns4:Templates" minOccurs="0"/>
                <xsd:element ref="ns4:IsNotebookLocked" minOccurs="0"/>
                <xsd:element ref="ns4:Math_Settings" minOccurs="0"/>
                <xsd:element ref="ns4:Distribution_Groups" minOccurs="0"/>
                <xsd:element ref="ns4:LMS_Mappings"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ad16b-5a76-4ab5-bc65-f148a83082aa"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element name="LastSharedByUser" ma:index="30" nillable="true" ma:displayName="Käyttäjä jakanut viimeksi" ma:description="" ma:internalName="LastSharedByUser" ma:readOnly="true">
      <xsd:simpleType>
        <xsd:restriction base="dms:Note">
          <xsd:maxLength value="255"/>
        </xsd:restriction>
      </xsd:simpleType>
    </xsd:element>
    <xsd:element name="LastSharedByTime" ma:index="31" nillable="true" ma:displayName="Jaettu viimeksi ajankohtan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387ee22-30b9-4a16-b825-5518a08f0827"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Leaders" ma:index="22"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3"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4"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5" nillable="true" ma:displayName="Invited Leaders" ma:internalName="Invited_Leaders">
      <xsd:simpleType>
        <xsd:restriction base="dms:Note">
          <xsd:maxLength value="255"/>
        </xsd:restriction>
      </xsd:simpleType>
    </xsd:element>
    <xsd:element name="Invited_Members" ma:index="26" nillable="true" ma:displayName="Invited Members" ma:internalName="Invited_Members">
      <xsd:simpleType>
        <xsd:restriction base="dms:Note">
          <xsd:maxLength value="255"/>
        </xsd:restriction>
      </xsd:simpleType>
    </xsd:element>
    <xsd:element name="Has_Teacher_Only_SectionGroup" ma:index="27" nillable="true" ma:displayName="Has Teacher Only SectionGroup" ma:internalName="Has_Teacher_Only_SectionGroup">
      <xsd:simpleType>
        <xsd:restriction base="dms:Boolean"/>
      </xsd:simpleType>
    </xsd:element>
    <xsd:element name="CultureName" ma:index="28" nillable="true" ma:displayName="Culture Name" ma:internalName="CultureName">
      <xsd:simpleType>
        <xsd:restriction base="dms:Text"/>
      </xsd:simpleType>
    </xsd:element>
    <xsd:element name="Is_Collaboration_Space_Locked" ma:index="29" nillable="true" ma:displayName="Is Collaboration Space Locked" ma:internalName="Is_Collaboration_Space_Locked">
      <xsd:simpleType>
        <xsd:restriction base="dms:Boolean"/>
      </xsd:simpleType>
    </xsd:element>
    <xsd:element name="Self_Registration_Enabled0" ma:index="32" nillable="true" ma:displayName="Self Registration Enabled" ma:internalName="Self_Registration_Enabled0">
      <xsd:simpleType>
        <xsd:restriction base="dms:Boolean"/>
      </xsd:simpleType>
    </xsd:element>
    <xsd:element name="Has_Leaders_Only_SectionGroup" ma:index="33" nillable="true" ma:displayName="Has Leaders Only SectionGroup" ma:internalName="Has_Leaders_Only_SectionGroup">
      <xsd:simpleType>
        <xsd:restriction base="dms:Boolean"/>
      </xsd:simpleType>
    </xsd:element>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TeamsChannelId" ma:index="36" nillable="true" ma:displayName="Teams Channel Id" ma:internalName="TeamsChannelId">
      <xsd:simpleType>
        <xsd:restriction base="dms:Text"/>
      </xsd:simpleType>
    </xsd:element>
    <xsd:element name="Templates" ma:index="37" nillable="true" ma:displayName="Templates" ma:internalName="Templates">
      <xsd:simpleType>
        <xsd:restriction base="dms:Note">
          <xsd:maxLength value="255"/>
        </xsd:restriction>
      </xsd:simpleType>
    </xsd:element>
    <xsd:element name="IsNotebookLocked" ma:index="38" nillable="true" ma:displayName="Is Notebook Locked" ma:internalName="IsNotebookLocked">
      <xsd:simpleType>
        <xsd:restriction base="dms:Boolean"/>
      </xsd:simpleType>
    </xsd:element>
    <xsd:element name="Math_Settings" ma:index="39" nillable="true" ma:displayName="Math Settings" ma:internalName="Math_Settings">
      <xsd:simpleType>
        <xsd:restriction base="dms:Text"/>
      </xsd:simpleType>
    </xsd:element>
    <xsd:element name="Distribution_Groups" ma:index="40" nillable="true" ma:displayName="Distribution Groups" ma:internalName="Distribution_Groups">
      <xsd:simpleType>
        <xsd:restriction base="dms:Note">
          <xsd:maxLength value="255"/>
        </xsd:restriction>
      </xsd:simpleType>
    </xsd:element>
    <xsd:element name="LMS_Mappings" ma:index="41" nillable="true" ma:displayName="LMS Mappings" ma:internalName="LMS_Mappings">
      <xsd:simpleType>
        <xsd:restriction base="dms:Note">
          <xsd:maxLength value="255"/>
        </xsd:restriction>
      </xsd:simpleType>
    </xsd:element>
    <xsd:element name="MediaServiceAutoKeyPoints" ma:index="42" nillable="true" ma:displayName="MediaServiceAutoKeyPoints" ma:hidden="true" ma:internalName="MediaServiceAutoKeyPoints" ma:readOnly="true">
      <xsd:simpleType>
        <xsd:restriction base="dms:Note"/>
      </xsd:simpleType>
    </xsd:element>
    <xsd:element name="MediaServiceKeyPoints" ma:index="43" nillable="true" ma:displayName="KeyPoints" ma:internalName="MediaServiceKeyPoints" ma:readOnly="true">
      <xsd:simpleType>
        <xsd:restriction base="dms:Note">
          <xsd:maxLength value="255"/>
        </xsd:restriction>
      </xsd:simpleType>
    </xsd:element>
    <xsd:element name="MediaServiceDateTaken" ma:index="44" nillable="true" ma:displayName="MediaServiceDateTaken" ma:hidden="true" ma:internalName="MediaServiceDateTaken" ma:readOnly="true">
      <xsd:simpleType>
        <xsd:restriction base="dms:Text"/>
      </xsd:simpleType>
    </xsd:element>
    <xsd:element name="MediaServiceAutoTags" ma:index="45" nillable="true" ma:displayName="Tags" ma:internalName="MediaServiceAutoTags" ma:readOnly="true">
      <xsd:simpleType>
        <xsd:restriction base="dms:Text"/>
      </xsd:simpleType>
    </xsd:element>
    <xsd:element name="MediaServiceLocation" ma:index="46" nillable="true" ma:displayName="Location" ma:internalName="MediaServiceLocation" ma:readOnly="true">
      <xsd:simpleType>
        <xsd:restriction base="dms:Text"/>
      </xsd:simpleType>
    </xsd:element>
    <xsd:element name="MediaServiceGenerationTime" ma:index="47" nillable="true" ma:displayName="MediaServiceGenerationTime" ma:hidden="true" ma:internalName="MediaServiceGenerationTime" ma:readOnly="true">
      <xsd:simpleType>
        <xsd:restriction base="dms:Text"/>
      </xsd:simpleType>
    </xsd:element>
    <xsd:element name="MediaServiceEventHashCode" ma:index="48" nillable="true" ma:displayName="MediaServiceEventHashCode" ma:hidden="true" ma:internalName="MediaServiceEventHashCode" ma:readOnly="true">
      <xsd:simpleType>
        <xsd:restriction base="dms:Text"/>
      </xsd:simpleType>
    </xsd:element>
    <xsd:element name="MediaServiceOCR" ma:index="49" nillable="true" ma:displayName="Extracted Text" ma:internalName="MediaServiceOCR"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vited_Students xmlns="3387ee22-30b9-4a16-b825-5518a08f0827" xsi:nil="true"/>
    <Distribution_Groups xmlns="3387ee22-30b9-4a16-b825-5518a08f0827" xsi:nil="true"/>
    <Math_Settings xmlns="3387ee22-30b9-4a16-b825-5518a08f0827" xsi:nil="true"/>
    <Invited_Members xmlns="3387ee22-30b9-4a16-b825-5518a08f0827" xsi:nil="true"/>
    <FolderType xmlns="3387ee22-30b9-4a16-b825-5518a08f0827" xsi:nil="true"/>
    <Teachers xmlns="3387ee22-30b9-4a16-b825-5518a08f0827">
      <UserInfo>
        <DisplayName/>
        <AccountId xsi:nil="true"/>
        <AccountType/>
      </UserInfo>
    </Teachers>
    <Student_Groups xmlns="3387ee22-30b9-4a16-b825-5518a08f0827">
      <UserInfo>
        <DisplayName/>
        <AccountId xsi:nil="true"/>
        <AccountType/>
      </UserInfo>
    </Student_Groups>
    <Leaders xmlns="3387ee22-30b9-4a16-b825-5518a08f0827">
      <UserInfo>
        <DisplayName/>
        <AccountId xsi:nil="true"/>
        <AccountType/>
      </UserInfo>
    </Leaders>
    <Self_Registration_Enabled xmlns="3387ee22-30b9-4a16-b825-5518a08f0827" xsi:nil="true"/>
    <Students xmlns="3387ee22-30b9-4a16-b825-5518a08f0827">
      <UserInfo>
        <DisplayName/>
        <AccountId xsi:nil="true"/>
        <AccountType/>
      </UserInfo>
    </Students>
    <CultureName xmlns="3387ee22-30b9-4a16-b825-5518a08f0827" xsi:nil="true"/>
    <Self_Registration_Enabled0 xmlns="3387ee22-30b9-4a16-b825-5518a08f0827" xsi:nil="true"/>
    <Is_Collaboration_Space_Locked xmlns="3387ee22-30b9-4a16-b825-5518a08f0827" xsi:nil="true"/>
    <IsNotebookLocked xmlns="3387ee22-30b9-4a16-b825-5518a08f0827" xsi:nil="true"/>
    <LMS_Mappings xmlns="3387ee22-30b9-4a16-b825-5518a08f0827" xsi:nil="true"/>
    <Owner xmlns="3387ee22-30b9-4a16-b825-5518a08f0827">
      <UserInfo>
        <DisplayName/>
        <AccountId xsi:nil="true"/>
        <AccountType/>
      </UserInfo>
    </Owner>
    <Members xmlns="3387ee22-30b9-4a16-b825-5518a08f0827">
      <UserInfo>
        <DisplayName/>
        <AccountId xsi:nil="true"/>
        <AccountType/>
      </UserInfo>
    </Members>
    <Has_Teacher_Only_SectionGroup xmlns="3387ee22-30b9-4a16-b825-5518a08f0827" xsi:nil="true"/>
    <DefaultSectionNames xmlns="3387ee22-30b9-4a16-b825-5518a08f0827" xsi:nil="true"/>
    <AppVersion xmlns="3387ee22-30b9-4a16-b825-5518a08f0827" xsi:nil="true"/>
    <Invited_Teachers xmlns="3387ee22-30b9-4a16-b825-5518a08f0827" xsi:nil="true"/>
    <Invited_Leaders xmlns="3387ee22-30b9-4a16-b825-5518a08f0827" xsi:nil="true"/>
    <TeamsChannelId xmlns="3387ee22-30b9-4a16-b825-5518a08f0827" xsi:nil="true"/>
    <NotebookType xmlns="3387ee22-30b9-4a16-b825-5518a08f0827" xsi:nil="true"/>
    <Member_Groups xmlns="3387ee22-30b9-4a16-b825-5518a08f0827">
      <UserInfo>
        <DisplayName/>
        <AccountId xsi:nil="true"/>
        <AccountType/>
      </UserInfo>
    </Member_Groups>
    <Has_Leaders_Only_SectionGroup xmlns="3387ee22-30b9-4a16-b825-5518a08f0827" xsi:nil="true"/>
    <Templates xmlns="3387ee22-30b9-4a16-b825-5518a08f0827" xsi:nil="true"/>
  </documentManagement>
</p:properties>
</file>

<file path=customXml/itemProps1.xml><?xml version="1.0" encoding="utf-8"?>
<ds:datastoreItem xmlns:ds="http://schemas.openxmlformats.org/officeDocument/2006/customXml" ds:itemID="{3ACF4E3F-0526-43D4-9100-24DA8986D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ad16b-5a76-4ab5-bc65-f148a83082aa"/>
    <ds:schemaRef ds:uri="3387ee22-30b9-4a16-b825-5518a08f08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A952A7-63D6-4522-A599-11EF337E9D3B}">
  <ds:schemaRefs>
    <ds:schemaRef ds:uri="http://schemas.microsoft.com/sharepoint/v3/contenttype/forms"/>
  </ds:schemaRefs>
</ds:datastoreItem>
</file>

<file path=customXml/itemProps3.xml><?xml version="1.0" encoding="utf-8"?>
<ds:datastoreItem xmlns:ds="http://schemas.openxmlformats.org/officeDocument/2006/customXml" ds:itemID="{87656E67-AC23-495E-B253-9A343DCE0A7F}">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387ee22-30b9-4a16-b825-5518a08f0827"/>
    <ds:schemaRef ds:uri="http://purl.org/dc/elements/1.1/"/>
    <ds:schemaRef ds:uri="046ad16b-5a76-4ab5-bc65-f148a83082a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2860</TotalTime>
  <Words>2208</Words>
  <Application>Microsoft Office PowerPoint</Application>
  <PresentationFormat>Widescreen</PresentationFormat>
  <Paragraphs>176</Paragraphs>
  <Slides>32</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32</vt:i4>
      </vt:variant>
    </vt:vector>
  </HeadingPairs>
  <TitlesOfParts>
    <vt:vector size="48" baseType="lpstr">
      <vt:lpstr>Amasis MT Pro Black</vt:lpstr>
      <vt:lpstr>-apple-system</vt:lpstr>
      <vt:lpstr>Arial</vt:lpstr>
      <vt:lpstr>Arial,Italic</vt:lpstr>
      <vt:lpstr>ArialUnicodeMS</vt:lpstr>
      <vt:lpstr>Calibri</vt:lpstr>
      <vt:lpstr>Calibri Light</vt:lpstr>
      <vt:lpstr>Charis SIL</vt:lpstr>
      <vt:lpstr>Garamond-Book</vt:lpstr>
      <vt:lpstr>Georgia</vt:lpstr>
      <vt:lpstr>Helvetica Neue</vt:lpstr>
      <vt:lpstr>nunito sans</vt:lpstr>
      <vt:lpstr>Source Sans Pro</vt:lpstr>
      <vt:lpstr>Verdana</vt:lpstr>
      <vt:lpstr>Office Theme</vt:lpstr>
      <vt:lpstr>Vaalea tausta</vt:lpstr>
      <vt:lpstr>Hybridiopetus on täällä, oletko valmis?  Näkemysten ja kokemusten jakamista kokeilevalla otteella!</vt:lpstr>
      <vt:lpstr>Tämän toimintasession rakenne:</vt:lpstr>
      <vt:lpstr>Perinteinen, binäärinen ajattelu</vt:lpstr>
      <vt:lpstr>PowerPoint Presentation</vt:lpstr>
      <vt:lpstr>Jatketaan siitä, mihin Harto lopetti..</vt:lpstr>
      <vt:lpstr>PowerPoint Presentation</vt:lpstr>
      <vt:lpstr>Hätäetäopetus = korona-ajan etä-opetus</vt:lpstr>
      <vt:lpstr>PowerPoint Presentation</vt:lpstr>
      <vt:lpstr>Hybridi on kuuma termi muuallakin kuin automarkkinoilla</vt:lpstr>
      <vt:lpstr>Korona-ajan hybridimalli..</vt:lpstr>
      <vt:lpstr>Mitäs se sellainen hybridiopetus/oppiminen on? Muotitermi..</vt:lpstr>
      <vt:lpstr>PowerPoint Presentation</vt:lpstr>
      <vt:lpstr>Hybridi virtuaali luokkahuone</vt:lpstr>
      <vt:lpstr>Hybridiopetus(oppimis)malleja</vt:lpstr>
      <vt:lpstr>PowerPoint Presentation</vt:lpstr>
      <vt:lpstr>Hybridiopetuksen haasteita</vt:lpstr>
      <vt:lpstr>Oppimisen työkalut jättävät toivomisen varaa..</vt:lpstr>
      <vt:lpstr>Opettajalta edellytetään (radikaalia) muutosta..</vt:lpstr>
      <vt:lpstr>Vai edellytetäänkö sittenkään..</vt:lpstr>
      <vt:lpstr>Erikoistila vai tavallinen luokkahuone?  Artikkelissa on esillä malli, jossa on erillinen tekninen henkilö opetustilassa</vt:lpstr>
      <vt:lpstr>Hybridiopetustila KTK149 Digiluokka (suunniteltu ennen koronaa)</vt:lpstr>
      <vt:lpstr>Oulussa on ratkaistu tekniset haasteet</vt:lpstr>
      <vt:lpstr>Videoyneuvotteluista hybridisaatioon</vt:lpstr>
      <vt:lpstr>Case Linnanmaa</vt:lpstr>
      <vt:lpstr>Hybridi/etäopetus- ja kokoustila (YO ja Oamk)  Plug and play tyyppinen ratkaisu, jossa tietokoneen kytkeminen telakkaan herättää järjestelmän.  Sisään tuleva ja ulos lähtevä ääni dante järjestelmän kautta  Joko erillinen pitkällä jalalla seisova kamera tai kiinteä seinä asennettu kamera (Seuraavat, EPTZ ja 360 kamerat)  Ääni- ja kuvalähteet ovat automaattisesti valittuna Zoom ja Teams sovelluksissa</vt:lpstr>
      <vt:lpstr>Luentosali/auditorio Hybridi/etäopetus  Matriisipohjainen ratkaisu jossa laitteistoa ohjataan kosketuspaneelista   Kosketuspaneelissa hybridi opetus välilehti jossa kaikki matriisiin saapuvat ohjelmalähteet ovat valittavissa uloslähteväksi kuvaksi, joka tuodaan summa kuvavana ja äänenä telakan läpi tietokoneelle   Tilassa on perusvarusteluna kiinteä laajakuvainen yleiskamera ja lisänä voidaan käyttää jalalla seisovaa webkameraa    </vt:lpstr>
      <vt:lpstr>Luentosali layout esimerkki</vt:lpstr>
      <vt:lpstr>AV-over-IP</vt:lpstr>
      <vt:lpstr>Jaettavien tilojen NVX-hybridi/etäopetus</vt:lpstr>
      <vt:lpstr>Tulevaisuuden näkymiä</vt:lpstr>
      <vt:lpstr>Kiitos</vt:lpstr>
      <vt:lpstr>Aina kannattaa kysyä maallikolta...  "onko liian vaikeaselkoinen kaavio?"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Jari Laru</dc:creator>
  <cp:lastModifiedBy>Jari Laru</cp:lastModifiedBy>
  <cp:revision>35</cp:revision>
  <dcterms:created xsi:type="dcterms:W3CDTF">2021-12-01T10:50:29Z</dcterms:created>
  <dcterms:modified xsi:type="dcterms:W3CDTF">2021-12-03T10:31:12Z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0x010100424D629EED8A994E87A1EBA5FF75C127</vt:lpwstr>
  </property>
</Properties>
</file>