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3" r:id="rId9"/>
    <p:sldId id="265" r:id="rId10"/>
    <p:sldId id="264" r:id="rId11"/>
    <p:sldId id="268" r:id="rId12"/>
    <p:sldId id="270" r:id="rId13"/>
    <p:sldId id="272" r:id="rId14"/>
    <p:sldId id="269" r:id="rId15"/>
    <p:sldId id="266" r:id="rId16"/>
    <p:sldId id="273" r:id="rId17"/>
    <p:sldId id="276" r:id="rId18"/>
    <p:sldId id="274" r:id="rId19"/>
    <p:sldId id="275" r:id="rId20"/>
    <p:sldId id="262"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8276C-4A94-4725-96F4-6ABD061699B0}" v="2" dt="2024-11-15T07:59:1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CD83E-FC63-415F-8774-57795D3A617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FED1178-DA07-4461-B5BD-E88517A0EADD}">
      <dgm:prSet/>
      <dgm:spPr/>
      <dgm:t>
        <a:bodyPr/>
        <a:lstStyle/>
        <a:p>
          <a:r>
            <a:rPr lang="fi-FI"/>
            <a:t>Peseytyminen ja pukeutuminen</a:t>
          </a:r>
          <a:endParaRPr lang="en-US"/>
        </a:p>
      </dgm:t>
    </dgm:pt>
    <dgm:pt modelId="{7E97A931-79E8-4A3F-A2F0-D35782A553EB}" type="parTrans" cxnId="{DD5956A5-7077-4D84-A594-A2281809B220}">
      <dgm:prSet/>
      <dgm:spPr/>
      <dgm:t>
        <a:bodyPr/>
        <a:lstStyle/>
        <a:p>
          <a:endParaRPr lang="en-US"/>
        </a:p>
      </dgm:t>
    </dgm:pt>
    <dgm:pt modelId="{41A89D6F-9230-4C1D-A4D8-848C3E0CC47A}" type="sibTrans" cxnId="{DD5956A5-7077-4D84-A594-A2281809B220}">
      <dgm:prSet/>
      <dgm:spPr/>
      <dgm:t>
        <a:bodyPr/>
        <a:lstStyle/>
        <a:p>
          <a:endParaRPr lang="en-US"/>
        </a:p>
      </dgm:t>
    </dgm:pt>
    <dgm:pt modelId="{C045AC6D-5473-4F35-B152-A5150FC0593D}">
      <dgm:prSet/>
      <dgm:spPr/>
      <dgm:t>
        <a:bodyPr/>
        <a:lstStyle/>
        <a:p>
          <a:r>
            <a:rPr lang="fi-FI"/>
            <a:t>Suun hygienia ja hoito</a:t>
          </a:r>
          <a:endParaRPr lang="en-US"/>
        </a:p>
      </dgm:t>
    </dgm:pt>
    <dgm:pt modelId="{0ABB265B-8D0F-40FC-BFBB-B20D4B51D3E0}" type="parTrans" cxnId="{912EF4B5-40D2-4CB1-A316-C1A2EF71DBC1}">
      <dgm:prSet/>
      <dgm:spPr/>
      <dgm:t>
        <a:bodyPr/>
        <a:lstStyle/>
        <a:p>
          <a:endParaRPr lang="en-US"/>
        </a:p>
      </dgm:t>
    </dgm:pt>
    <dgm:pt modelId="{FCDB2330-4819-436A-8819-4CBA0D6D57D5}" type="sibTrans" cxnId="{912EF4B5-40D2-4CB1-A316-C1A2EF71DBC1}">
      <dgm:prSet/>
      <dgm:spPr/>
      <dgm:t>
        <a:bodyPr/>
        <a:lstStyle/>
        <a:p>
          <a:endParaRPr lang="en-US"/>
        </a:p>
      </dgm:t>
    </dgm:pt>
    <dgm:pt modelId="{EDD36FBC-93EE-44B7-9CF0-63BB1B678A55}">
      <dgm:prSet/>
      <dgm:spPr/>
      <dgm:t>
        <a:bodyPr/>
        <a:lstStyle/>
        <a:p>
          <a:r>
            <a:rPr lang="fi-FI"/>
            <a:t>Hiusten hoito</a:t>
          </a:r>
          <a:endParaRPr lang="en-US"/>
        </a:p>
      </dgm:t>
    </dgm:pt>
    <dgm:pt modelId="{61ECACC0-85DA-476E-B1A0-4901EFDE025D}" type="parTrans" cxnId="{899279DA-B70D-4491-A2B1-15FDCEAE994D}">
      <dgm:prSet/>
      <dgm:spPr/>
      <dgm:t>
        <a:bodyPr/>
        <a:lstStyle/>
        <a:p>
          <a:endParaRPr lang="en-US"/>
        </a:p>
      </dgm:t>
    </dgm:pt>
    <dgm:pt modelId="{9D5ADD17-8254-4188-AEA4-3C2E6305F4B7}" type="sibTrans" cxnId="{899279DA-B70D-4491-A2B1-15FDCEAE994D}">
      <dgm:prSet/>
      <dgm:spPr/>
      <dgm:t>
        <a:bodyPr/>
        <a:lstStyle/>
        <a:p>
          <a:endParaRPr lang="en-US"/>
        </a:p>
      </dgm:t>
    </dgm:pt>
    <dgm:pt modelId="{A181F61F-B2E5-4349-8505-7A9A550A4C40}">
      <dgm:prSet/>
      <dgm:spPr/>
      <dgm:t>
        <a:bodyPr/>
        <a:lstStyle/>
        <a:p>
          <a:r>
            <a:rPr lang="fi-FI"/>
            <a:t>Jalkojen hoito</a:t>
          </a:r>
          <a:endParaRPr lang="en-US"/>
        </a:p>
      </dgm:t>
    </dgm:pt>
    <dgm:pt modelId="{19AA67E2-9C5B-4B6D-994F-8F3D8B605D9C}" type="parTrans" cxnId="{2B5F2E81-D46B-42A7-B7B2-26962468EB4E}">
      <dgm:prSet/>
      <dgm:spPr/>
      <dgm:t>
        <a:bodyPr/>
        <a:lstStyle/>
        <a:p>
          <a:endParaRPr lang="en-US"/>
        </a:p>
      </dgm:t>
    </dgm:pt>
    <dgm:pt modelId="{7B4A0B7F-8D1F-4E51-A63E-6FAFC43AC9DC}" type="sibTrans" cxnId="{2B5F2E81-D46B-42A7-B7B2-26962468EB4E}">
      <dgm:prSet/>
      <dgm:spPr/>
      <dgm:t>
        <a:bodyPr/>
        <a:lstStyle/>
        <a:p>
          <a:endParaRPr lang="en-US"/>
        </a:p>
      </dgm:t>
    </dgm:pt>
    <dgm:pt modelId="{B37A99C0-0C5C-4E10-B67F-6FD716F98F8B}">
      <dgm:prSet/>
      <dgm:spPr/>
      <dgm:t>
        <a:bodyPr/>
        <a:lstStyle/>
        <a:p>
          <a:r>
            <a:rPr lang="fi-FI"/>
            <a:t>Parran ajaminen ja hoito</a:t>
          </a:r>
          <a:endParaRPr lang="en-US"/>
        </a:p>
      </dgm:t>
    </dgm:pt>
    <dgm:pt modelId="{A48BAD47-8152-4BEB-893B-7BE69F68045E}" type="parTrans" cxnId="{1127B5C2-6653-41E6-AFE8-57FA574964F6}">
      <dgm:prSet/>
      <dgm:spPr/>
      <dgm:t>
        <a:bodyPr/>
        <a:lstStyle/>
        <a:p>
          <a:endParaRPr lang="en-US"/>
        </a:p>
      </dgm:t>
    </dgm:pt>
    <dgm:pt modelId="{FA731C96-FF84-4D97-88CA-F479E4391CE5}" type="sibTrans" cxnId="{1127B5C2-6653-41E6-AFE8-57FA574964F6}">
      <dgm:prSet/>
      <dgm:spPr/>
      <dgm:t>
        <a:bodyPr/>
        <a:lstStyle/>
        <a:p>
          <a:endParaRPr lang="en-US"/>
        </a:p>
      </dgm:t>
    </dgm:pt>
    <dgm:pt modelId="{26513E35-30F1-4123-82D6-388D69DAB5AC}" type="pres">
      <dgm:prSet presAssocID="{B75CD83E-FC63-415F-8774-57795D3A617A}" presName="diagram" presStyleCnt="0">
        <dgm:presLayoutVars>
          <dgm:dir/>
          <dgm:resizeHandles val="exact"/>
        </dgm:presLayoutVars>
      </dgm:prSet>
      <dgm:spPr/>
    </dgm:pt>
    <dgm:pt modelId="{256BF540-B86B-40EC-A855-B0EF897D0584}" type="pres">
      <dgm:prSet presAssocID="{AFED1178-DA07-4461-B5BD-E88517A0EADD}" presName="node" presStyleLbl="node1" presStyleIdx="0" presStyleCnt="5">
        <dgm:presLayoutVars>
          <dgm:bulletEnabled val="1"/>
        </dgm:presLayoutVars>
      </dgm:prSet>
      <dgm:spPr/>
    </dgm:pt>
    <dgm:pt modelId="{FFAFD114-B2AA-44F0-B3CC-C5989BB1E03E}" type="pres">
      <dgm:prSet presAssocID="{41A89D6F-9230-4C1D-A4D8-848C3E0CC47A}" presName="sibTrans" presStyleCnt="0"/>
      <dgm:spPr/>
    </dgm:pt>
    <dgm:pt modelId="{22ED8655-0FC5-4C9E-A34A-2960D058C336}" type="pres">
      <dgm:prSet presAssocID="{C045AC6D-5473-4F35-B152-A5150FC0593D}" presName="node" presStyleLbl="node1" presStyleIdx="1" presStyleCnt="5">
        <dgm:presLayoutVars>
          <dgm:bulletEnabled val="1"/>
        </dgm:presLayoutVars>
      </dgm:prSet>
      <dgm:spPr/>
    </dgm:pt>
    <dgm:pt modelId="{60B87F10-1E5E-4D28-B920-4F1F48CE4B66}" type="pres">
      <dgm:prSet presAssocID="{FCDB2330-4819-436A-8819-4CBA0D6D57D5}" presName="sibTrans" presStyleCnt="0"/>
      <dgm:spPr/>
    </dgm:pt>
    <dgm:pt modelId="{361CE69F-30C2-434E-9D30-22DDFDBC69B5}" type="pres">
      <dgm:prSet presAssocID="{EDD36FBC-93EE-44B7-9CF0-63BB1B678A55}" presName="node" presStyleLbl="node1" presStyleIdx="2" presStyleCnt="5">
        <dgm:presLayoutVars>
          <dgm:bulletEnabled val="1"/>
        </dgm:presLayoutVars>
      </dgm:prSet>
      <dgm:spPr/>
    </dgm:pt>
    <dgm:pt modelId="{2E18721A-C8BB-4394-AE90-C93CD53E80C3}" type="pres">
      <dgm:prSet presAssocID="{9D5ADD17-8254-4188-AEA4-3C2E6305F4B7}" presName="sibTrans" presStyleCnt="0"/>
      <dgm:spPr/>
    </dgm:pt>
    <dgm:pt modelId="{5C1F582A-C351-4A70-B708-8E406B5F50D4}" type="pres">
      <dgm:prSet presAssocID="{A181F61F-B2E5-4349-8505-7A9A550A4C40}" presName="node" presStyleLbl="node1" presStyleIdx="3" presStyleCnt="5">
        <dgm:presLayoutVars>
          <dgm:bulletEnabled val="1"/>
        </dgm:presLayoutVars>
      </dgm:prSet>
      <dgm:spPr/>
    </dgm:pt>
    <dgm:pt modelId="{292876BF-8E8E-42FC-AACD-5AE9DE39033C}" type="pres">
      <dgm:prSet presAssocID="{7B4A0B7F-8D1F-4E51-A63E-6FAFC43AC9DC}" presName="sibTrans" presStyleCnt="0"/>
      <dgm:spPr/>
    </dgm:pt>
    <dgm:pt modelId="{5B9B5F35-56DE-40EB-A43A-339AB5D93217}" type="pres">
      <dgm:prSet presAssocID="{B37A99C0-0C5C-4E10-B67F-6FD716F98F8B}" presName="node" presStyleLbl="node1" presStyleIdx="4" presStyleCnt="5">
        <dgm:presLayoutVars>
          <dgm:bulletEnabled val="1"/>
        </dgm:presLayoutVars>
      </dgm:prSet>
      <dgm:spPr/>
    </dgm:pt>
  </dgm:ptLst>
  <dgm:cxnLst>
    <dgm:cxn modelId="{9DB8B103-4868-4450-81E4-7F8AB67452B2}" type="presOf" srcId="{EDD36FBC-93EE-44B7-9CF0-63BB1B678A55}" destId="{361CE69F-30C2-434E-9D30-22DDFDBC69B5}" srcOrd="0" destOrd="0" presId="urn:microsoft.com/office/officeart/2005/8/layout/default"/>
    <dgm:cxn modelId="{D8178728-86E3-45FD-A22F-09DEF15A1CD7}" type="presOf" srcId="{C045AC6D-5473-4F35-B152-A5150FC0593D}" destId="{22ED8655-0FC5-4C9E-A34A-2960D058C336}" srcOrd="0" destOrd="0" presId="urn:microsoft.com/office/officeart/2005/8/layout/default"/>
    <dgm:cxn modelId="{9693402C-D01A-4278-84B7-9483ED58ECEE}" type="presOf" srcId="{B75CD83E-FC63-415F-8774-57795D3A617A}" destId="{26513E35-30F1-4123-82D6-388D69DAB5AC}" srcOrd="0" destOrd="0" presId="urn:microsoft.com/office/officeart/2005/8/layout/default"/>
    <dgm:cxn modelId="{7CD52B43-8EAE-43EB-86B5-1C1810EBF6C1}" type="presOf" srcId="{A181F61F-B2E5-4349-8505-7A9A550A4C40}" destId="{5C1F582A-C351-4A70-B708-8E406B5F50D4}" srcOrd="0" destOrd="0" presId="urn:microsoft.com/office/officeart/2005/8/layout/default"/>
    <dgm:cxn modelId="{42BBE447-E392-4775-ADF2-91254BC1EE9C}" type="presOf" srcId="{AFED1178-DA07-4461-B5BD-E88517A0EADD}" destId="{256BF540-B86B-40EC-A855-B0EF897D0584}" srcOrd="0" destOrd="0" presId="urn:microsoft.com/office/officeart/2005/8/layout/default"/>
    <dgm:cxn modelId="{D344607F-4AFE-4887-AB76-BC6DA9263A70}" type="presOf" srcId="{B37A99C0-0C5C-4E10-B67F-6FD716F98F8B}" destId="{5B9B5F35-56DE-40EB-A43A-339AB5D93217}" srcOrd="0" destOrd="0" presId="urn:microsoft.com/office/officeart/2005/8/layout/default"/>
    <dgm:cxn modelId="{2B5F2E81-D46B-42A7-B7B2-26962468EB4E}" srcId="{B75CD83E-FC63-415F-8774-57795D3A617A}" destId="{A181F61F-B2E5-4349-8505-7A9A550A4C40}" srcOrd="3" destOrd="0" parTransId="{19AA67E2-9C5B-4B6D-994F-8F3D8B605D9C}" sibTransId="{7B4A0B7F-8D1F-4E51-A63E-6FAFC43AC9DC}"/>
    <dgm:cxn modelId="{DD5956A5-7077-4D84-A594-A2281809B220}" srcId="{B75CD83E-FC63-415F-8774-57795D3A617A}" destId="{AFED1178-DA07-4461-B5BD-E88517A0EADD}" srcOrd="0" destOrd="0" parTransId="{7E97A931-79E8-4A3F-A2F0-D35782A553EB}" sibTransId="{41A89D6F-9230-4C1D-A4D8-848C3E0CC47A}"/>
    <dgm:cxn modelId="{912EF4B5-40D2-4CB1-A316-C1A2EF71DBC1}" srcId="{B75CD83E-FC63-415F-8774-57795D3A617A}" destId="{C045AC6D-5473-4F35-B152-A5150FC0593D}" srcOrd="1" destOrd="0" parTransId="{0ABB265B-8D0F-40FC-BFBB-B20D4B51D3E0}" sibTransId="{FCDB2330-4819-436A-8819-4CBA0D6D57D5}"/>
    <dgm:cxn modelId="{1127B5C2-6653-41E6-AFE8-57FA574964F6}" srcId="{B75CD83E-FC63-415F-8774-57795D3A617A}" destId="{B37A99C0-0C5C-4E10-B67F-6FD716F98F8B}" srcOrd="4" destOrd="0" parTransId="{A48BAD47-8152-4BEB-893B-7BE69F68045E}" sibTransId="{FA731C96-FF84-4D97-88CA-F479E4391CE5}"/>
    <dgm:cxn modelId="{899279DA-B70D-4491-A2B1-15FDCEAE994D}" srcId="{B75CD83E-FC63-415F-8774-57795D3A617A}" destId="{EDD36FBC-93EE-44B7-9CF0-63BB1B678A55}" srcOrd="2" destOrd="0" parTransId="{61ECACC0-85DA-476E-B1A0-4901EFDE025D}" sibTransId="{9D5ADD17-8254-4188-AEA4-3C2E6305F4B7}"/>
    <dgm:cxn modelId="{57A17F2D-8D16-4981-906C-1DF938035710}" type="presParOf" srcId="{26513E35-30F1-4123-82D6-388D69DAB5AC}" destId="{256BF540-B86B-40EC-A855-B0EF897D0584}" srcOrd="0" destOrd="0" presId="urn:microsoft.com/office/officeart/2005/8/layout/default"/>
    <dgm:cxn modelId="{1C8E3D4D-B751-4A5B-B9CD-9BE15BAC3520}" type="presParOf" srcId="{26513E35-30F1-4123-82D6-388D69DAB5AC}" destId="{FFAFD114-B2AA-44F0-B3CC-C5989BB1E03E}" srcOrd="1" destOrd="0" presId="urn:microsoft.com/office/officeart/2005/8/layout/default"/>
    <dgm:cxn modelId="{26ACFB77-70FA-4537-A406-924B31A86753}" type="presParOf" srcId="{26513E35-30F1-4123-82D6-388D69DAB5AC}" destId="{22ED8655-0FC5-4C9E-A34A-2960D058C336}" srcOrd="2" destOrd="0" presId="urn:microsoft.com/office/officeart/2005/8/layout/default"/>
    <dgm:cxn modelId="{C8D7C12D-2E0D-4722-B1AF-3248AE8C73B7}" type="presParOf" srcId="{26513E35-30F1-4123-82D6-388D69DAB5AC}" destId="{60B87F10-1E5E-4D28-B920-4F1F48CE4B66}" srcOrd="3" destOrd="0" presId="urn:microsoft.com/office/officeart/2005/8/layout/default"/>
    <dgm:cxn modelId="{1C707BFF-0E53-43F2-9DF7-B515C5A0F5E4}" type="presParOf" srcId="{26513E35-30F1-4123-82D6-388D69DAB5AC}" destId="{361CE69F-30C2-434E-9D30-22DDFDBC69B5}" srcOrd="4" destOrd="0" presId="urn:microsoft.com/office/officeart/2005/8/layout/default"/>
    <dgm:cxn modelId="{EFE5F28B-BADD-4050-B2A1-85B0ACAC9F48}" type="presParOf" srcId="{26513E35-30F1-4123-82D6-388D69DAB5AC}" destId="{2E18721A-C8BB-4394-AE90-C93CD53E80C3}" srcOrd="5" destOrd="0" presId="urn:microsoft.com/office/officeart/2005/8/layout/default"/>
    <dgm:cxn modelId="{3FBC1222-5B13-4AF3-9464-C5972B506C89}" type="presParOf" srcId="{26513E35-30F1-4123-82D6-388D69DAB5AC}" destId="{5C1F582A-C351-4A70-B708-8E406B5F50D4}" srcOrd="6" destOrd="0" presId="urn:microsoft.com/office/officeart/2005/8/layout/default"/>
    <dgm:cxn modelId="{4AD9794F-47C1-42BB-AD91-53C95932F02D}" type="presParOf" srcId="{26513E35-30F1-4123-82D6-388D69DAB5AC}" destId="{292876BF-8E8E-42FC-AACD-5AE9DE39033C}" srcOrd="7" destOrd="0" presId="urn:microsoft.com/office/officeart/2005/8/layout/default"/>
    <dgm:cxn modelId="{B80E59DD-84A3-4725-B2CB-45FC2E9B1645}" type="presParOf" srcId="{26513E35-30F1-4123-82D6-388D69DAB5AC}" destId="{5B9B5F35-56DE-40EB-A43A-339AB5D9321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5589A-D2B1-4B7F-A9D8-BF635B94364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BE32736-1475-41F3-9E6A-0F9F85F8B02F}">
      <dgm:prSet/>
      <dgm:spPr/>
      <dgm:t>
        <a:bodyPr/>
        <a:lstStyle/>
        <a:p>
          <a:r>
            <a:rPr lang="fi-FI"/>
            <a:t>On tärkeä kertoa, mitä tapahtuu ja miksi (esim. mennään suihkuun, riisuudutaan ennen suihkuun menoa, avustan sinua suihkussa). </a:t>
          </a:r>
          <a:endParaRPr lang="en-US"/>
        </a:p>
      </dgm:t>
    </dgm:pt>
    <dgm:pt modelId="{21C9CF04-2BE6-43C5-8406-A46D18EA1ACC}" type="parTrans" cxnId="{0B0CC549-1D50-444D-83C3-77DD99AE68AC}">
      <dgm:prSet/>
      <dgm:spPr/>
      <dgm:t>
        <a:bodyPr/>
        <a:lstStyle/>
        <a:p>
          <a:endParaRPr lang="en-US"/>
        </a:p>
      </dgm:t>
    </dgm:pt>
    <dgm:pt modelId="{339519D7-3047-4A01-ADD9-BC5179C18049}" type="sibTrans" cxnId="{0B0CC549-1D50-444D-83C3-77DD99AE68AC}">
      <dgm:prSet/>
      <dgm:spPr/>
      <dgm:t>
        <a:bodyPr/>
        <a:lstStyle/>
        <a:p>
          <a:endParaRPr lang="en-US"/>
        </a:p>
      </dgm:t>
    </dgm:pt>
    <dgm:pt modelId="{005CDB84-6733-431A-9431-926DF5D6A740}">
      <dgm:prSet/>
      <dgm:spPr/>
      <dgm:t>
        <a:bodyPr/>
        <a:lstStyle/>
        <a:p>
          <a:r>
            <a:rPr lang="fi-FI"/>
            <a:t>Tämä korostuu muistisairaan kohdalla, koska hän ei välttämättä muista, että häntä on avustettu aiemmin pesuissa.</a:t>
          </a:r>
          <a:endParaRPr lang="en-US"/>
        </a:p>
      </dgm:t>
    </dgm:pt>
    <dgm:pt modelId="{2AB44C5C-A4FA-4488-BEE3-E2A947EDEB15}" type="parTrans" cxnId="{964E9259-C1EC-4466-BC98-8760C8F69F55}">
      <dgm:prSet/>
      <dgm:spPr/>
      <dgm:t>
        <a:bodyPr/>
        <a:lstStyle/>
        <a:p>
          <a:endParaRPr lang="en-US"/>
        </a:p>
      </dgm:t>
    </dgm:pt>
    <dgm:pt modelId="{5FFC4CF5-F60E-4394-A553-43758F01C700}" type="sibTrans" cxnId="{964E9259-C1EC-4466-BC98-8760C8F69F55}">
      <dgm:prSet/>
      <dgm:spPr/>
      <dgm:t>
        <a:bodyPr/>
        <a:lstStyle/>
        <a:p>
          <a:endParaRPr lang="en-US"/>
        </a:p>
      </dgm:t>
    </dgm:pt>
    <dgm:pt modelId="{81A2A803-D383-4F7B-A37F-480A02D570E9}" type="pres">
      <dgm:prSet presAssocID="{A645589A-D2B1-4B7F-A9D8-BF635B943649}" presName="Name0" presStyleCnt="0">
        <dgm:presLayoutVars>
          <dgm:dir/>
          <dgm:animLvl val="lvl"/>
          <dgm:resizeHandles val="exact"/>
        </dgm:presLayoutVars>
      </dgm:prSet>
      <dgm:spPr/>
    </dgm:pt>
    <dgm:pt modelId="{4D258AE2-7104-489B-B214-E57F84DA7B29}" type="pres">
      <dgm:prSet presAssocID="{005CDB84-6733-431A-9431-926DF5D6A740}" presName="boxAndChildren" presStyleCnt="0"/>
      <dgm:spPr/>
    </dgm:pt>
    <dgm:pt modelId="{7CE5268E-FB62-4D5B-AC0F-CEC1FF36DDE8}" type="pres">
      <dgm:prSet presAssocID="{005CDB84-6733-431A-9431-926DF5D6A740}" presName="parentTextBox" presStyleLbl="node1" presStyleIdx="0" presStyleCnt="2"/>
      <dgm:spPr/>
    </dgm:pt>
    <dgm:pt modelId="{FAD7C521-C9FF-43D8-81F0-E88B118226E3}" type="pres">
      <dgm:prSet presAssocID="{339519D7-3047-4A01-ADD9-BC5179C18049}" presName="sp" presStyleCnt="0"/>
      <dgm:spPr/>
    </dgm:pt>
    <dgm:pt modelId="{344BC8C3-7851-4D1E-9056-C5DC58B22EBC}" type="pres">
      <dgm:prSet presAssocID="{5BE32736-1475-41F3-9E6A-0F9F85F8B02F}" presName="arrowAndChildren" presStyleCnt="0"/>
      <dgm:spPr/>
    </dgm:pt>
    <dgm:pt modelId="{6E720FCD-7A1F-4723-8EBF-752BFAFD778D}" type="pres">
      <dgm:prSet presAssocID="{5BE32736-1475-41F3-9E6A-0F9F85F8B02F}" presName="parentTextArrow" presStyleLbl="node1" presStyleIdx="1" presStyleCnt="2"/>
      <dgm:spPr/>
    </dgm:pt>
  </dgm:ptLst>
  <dgm:cxnLst>
    <dgm:cxn modelId="{0B0CC549-1D50-444D-83C3-77DD99AE68AC}" srcId="{A645589A-D2B1-4B7F-A9D8-BF635B943649}" destId="{5BE32736-1475-41F3-9E6A-0F9F85F8B02F}" srcOrd="0" destOrd="0" parTransId="{21C9CF04-2BE6-43C5-8406-A46D18EA1ACC}" sibTransId="{339519D7-3047-4A01-ADD9-BC5179C18049}"/>
    <dgm:cxn modelId="{964E9259-C1EC-4466-BC98-8760C8F69F55}" srcId="{A645589A-D2B1-4B7F-A9D8-BF635B943649}" destId="{005CDB84-6733-431A-9431-926DF5D6A740}" srcOrd="1" destOrd="0" parTransId="{2AB44C5C-A4FA-4488-BEE3-E2A947EDEB15}" sibTransId="{5FFC4CF5-F60E-4394-A553-43758F01C700}"/>
    <dgm:cxn modelId="{8FB45C8C-FA04-446F-B33E-BEBFDFE6CF09}" type="presOf" srcId="{A645589A-D2B1-4B7F-A9D8-BF635B943649}" destId="{81A2A803-D383-4F7B-A37F-480A02D570E9}" srcOrd="0" destOrd="0" presId="urn:microsoft.com/office/officeart/2005/8/layout/process4"/>
    <dgm:cxn modelId="{13009E8E-E39F-4596-811E-D4977CF39107}" type="presOf" srcId="{005CDB84-6733-431A-9431-926DF5D6A740}" destId="{7CE5268E-FB62-4D5B-AC0F-CEC1FF36DDE8}" srcOrd="0" destOrd="0" presId="urn:microsoft.com/office/officeart/2005/8/layout/process4"/>
    <dgm:cxn modelId="{C39620E9-A080-4234-8ED3-18C9396B4856}" type="presOf" srcId="{5BE32736-1475-41F3-9E6A-0F9F85F8B02F}" destId="{6E720FCD-7A1F-4723-8EBF-752BFAFD778D}" srcOrd="0" destOrd="0" presId="urn:microsoft.com/office/officeart/2005/8/layout/process4"/>
    <dgm:cxn modelId="{6D1A6A79-59D0-4289-B6B4-88C30D43E312}" type="presParOf" srcId="{81A2A803-D383-4F7B-A37F-480A02D570E9}" destId="{4D258AE2-7104-489B-B214-E57F84DA7B29}" srcOrd="0" destOrd="0" presId="urn:microsoft.com/office/officeart/2005/8/layout/process4"/>
    <dgm:cxn modelId="{B89A3D52-FCAD-430F-BD2C-3C0A83F04911}" type="presParOf" srcId="{4D258AE2-7104-489B-B214-E57F84DA7B29}" destId="{7CE5268E-FB62-4D5B-AC0F-CEC1FF36DDE8}" srcOrd="0" destOrd="0" presId="urn:microsoft.com/office/officeart/2005/8/layout/process4"/>
    <dgm:cxn modelId="{88FFF583-A25C-4270-8317-B34CF660D069}" type="presParOf" srcId="{81A2A803-D383-4F7B-A37F-480A02D570E9}" destId="{FAD7C521-C9FF-43D8-81F0-E88B118226E3}" srcOrd="1" destOrd="0" presId="urn:microsoft.com/office/officeart/2005/8/layout/process4"/>
    <dgm:cxn modelId="{B596A1DE-0E46-4335-B931-E113A3A7299C}" type="presParOf" srcId="{81A2A803-D383-4F7B-A37F-480A02D570E9}" destId="{344BC8C3-7851-4D1E-9056-C5DC58B22EBC}" srcOrd="2" destOrd="0" presId="urn:microsoft.com/office/officeart/2005/8/layout/process4"/>
    <dgm:cxn modelId="{AB821E51-DE6E-4317-9622-3C599BF8275D}" type="presParOf" srcId="{344BC8C3-7851-4D1E-9056-C5DC58B22EBC}" destId="{6E720FCD-7A1F-4723-8EBF-752BFAFD778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BF540-B86B-40EC-A855-B0EF897D0584}">
      <dsp:nvSpPr>
        <dsp:cNvPr id="0" name=""/>
        <dsp:cNvSpPr/>
      </dsp:nvSpPr>
      <dsp:spPr>
        <a:xfrm>
          <a:off x="362021"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kern="1200"/>
            <a:t>Peseytyminen ja pukeutuminen</a:t>
          </a:r>
          <a:endParaRPr lang="en-US" sz="4200" kern="1200"/>
        </a:p>
      </dsp:txBody>
      <dsp:txXfrm>
        <a:off x="362021" y="601"/>
        <a:ext cx="3221558" cy="1932934"/>
      </dsp:txXfrm>
    </dsp:sp>
    <dsp:sp modelId="{22ED8655-0FC5-4C9E-A34A-2960D058C336}">
      <dsp:nvSpPr>
        <dsp:cNvPr id="0" name=""/>
        <dsp:cNvSpPr/>
      </dsp:nvSpPr>
      <dsp:spPr>
        <a:xfrm>
          <a:off x="3905735" y="601"/>
          <a:ext cx="3221558" cy="1932934"/>
        </a:xfrm>
        <a:prstGeom prst="rect">
          <a:avLst/>
        </a:prstGeom>
        <a:solidFill>
          <a:schemeClr val="accent2">
            <a:hueOff val="-376027"/>
            <a:satOff val="-2641"/>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kern="1200"/>
            <a:t>Suun hygienia ja hoito</a:t>
          </a:r>
          <a:endParaRPr lang="en-US" sz="4200" kern="1200"/>
        </a:p>
      </dsp:txBody>
      <dsp:txXfrm>
        <a:off x="3905735" y="601"/>
        <a:ext cx="3221558" cy="1932934"/>
      </dsp:txXfrm>
    </dsp:sp>
    <dsp:sp modelId="{361CE69F-30C2-434E-9D30-22DDFDBC69B5}">
      <dsp:nvSpPr>
        <dsp:cNvPr id="0" name=""/>
        <dsp:cNvSpPr/>
      </dsp:nvSpPr>
      <dsp:spPr>
        <a:xfrm>
          <a:off x="7449449" y="601"/>
          <a:ext cx="3221558" cy="1932934"/>
        </a:xfrm>
        <a:prstGeom prst="rect">
          <a:avLst/>
        </a:prstGeom>
        <a:solidFill>
          <a:schemeClr val="accent2">
            <a:hueOff val="-752055"/>
            <a:satOff val="-5282"/>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kern="1200"/>
            <a:t>Hiusten hoito</a:t>
          </a:r>
          <a:endParaRPr lang="en-US" sz="4200" kern="1200"/>
        </a:p>
      </dsp:txBody>
      <dsp:txXfrm>
        <a:off x="7449449" y="601"/>
        <a:ext cx="3221558" cy="1932934"/>
      </dsp:txXfrm>
    </dsp:sp>
    <dsp:sp modelId="{5C1F582A-C351-4A70-B708-8E406B5F50D4}">
      <dsp:nvSpPr>
        <dsp:cNvPr id="0" name=""/>
        <dsp:cNvSpPr/>
      </dsp:nvSpPr>
      <dsp:spPr>
        <a:xfrm>
          <a:off x="2133878" y="2255692"/>
          <a:ext cx="3221558" cy="1932934"/>
        </a:xfrm>
        <a:prstGeom prst="rect">
          <a:avLst/>
        </a:prstGeom>
        <a:solidFill>
          <a:schemeClr val="accent2">
            <a:hueOff val="-1128082"/>
            <a:satOff val="-7923"/>
            <a:lumOff val="22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kern="1200"/>
            <a:t>Jalkojen hoito</a:t>
          </a:r>
          <a:endParaRPr lang="en-US" sz="4200" kern="1200"/>
        </a:p>
      </dsp:txBody>
      <dsp:txXfrm>
        <a:off x="2133878" y="2255692"/>
        <a:ext cx="3221558" cy="1932934"/>
      </dsp:txXfrm>
    </dsp:sp>
    <dsp:sp modelId="{5B9B5F35-56DE-40EB-A43A-339AB5D93217}">
      <dsp:nvSpPr>
        <dsp:cNvPr id="0" name=""/>
        <dsp:cNvSpPr/>
      </dsp:nvSpPr>
      <dsp:spPr>
        <a:xfrm>
          <a:off x="5677592" y="2255692"/>
          <a:ext cx="3221558" cy="1932934"/>
        </a:xfrm>
        <a:prstGeom prst="rect">
          <a:avLst/>
        </a:prstGeom>
        <a:solidFill>
          <a:schemeClr val="accent2">
            <a:hueOff val="-1504110"/>
            <a:satOff val="-10564"/>
            <a:lumOff val="2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kern="1200"/>
            <a:t>Parran ajaminen ja hoito</a:t>
          </a:r>
          <a:endParaRPr lang="en-US" sz="4200" kern="1200"/>
        </a:p>
      </dsp:txBody>
      <dsp:txXfrm>
        <a:off x="5677592" y="2255692"/>
        <a:ext cx="3221558" cy="1932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5268E-FB62-4D5B-AC0F-CEC1FF36DDE8}">
      <dsp:nvSpPr>
        <dsp:cNvPr id="0" name=""/>
        <dsp:cNvSpPr/>
      </dsp:nvSpPr>
      <dsp:spPr>
        <a:xfrm>
          <a:off x="0" y="2005135"/>
          <a:ext cx="7630160" cy="131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Tämä korostuu muistisairaan kohdalla, koska hän ei välttämättä muista, että häntä on avustettu aiemmin pesuissa.</a:t>
          </a:r>
          <a:endParaRPr lang="en-US" sz="2500" kern="1200"/>
        </a:p>
      </dsp:txBody>
      <dsp:txXfrm>
        <a:off x="0" y="2005135"/>
        <a:ext cx="7630160" cy="1315585"/>
      </dsp:txXfrm>
    </dsp:sp>
    <dsp:sp modelId="{6E720FCD-7A1F-4723-8EBF-752BFAFD778D}">
      <dsp:nvSpPr>
        <dsp:cNvPr id="0" name=""/>
        <dsp:cNvSpPr/>
      </dsp:nvSpPr>
      <dsp:spPr>
        <a:xfrm rot="10800000">
          <a:off x="0" y="1498"/>
          <a:ext cx="7630160" cy="202337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On tärkeä kertoa, mitä tapahtuu ja miksi (esim. mennään suihkuun, riisuudutaan ennen suihkuun menoa, avustan sinua suihkussa). </a:t>
          </a:r>
          <a:endParaRPr lang="en-US" sz="2500" kern="1200"/>
        </a:p>
      </dsp:txBody>
      <dsp:txXfrm rot="10800000">
        <a:off x="0" y="1498"/>
        <a:ext cx="7630160" cy="13147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November 15,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7506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November 15,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0486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November 15,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1979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November 15,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063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November 15,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731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November 15,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89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November 15,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5538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November 15,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064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November 15,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0989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November 15,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0016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November 15,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580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Friday, November 15,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3551636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19DE0E-F039-443E-AF60-E4B6AA72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ADA6363A-3872-FCC7-62A2-2E99A6CA4A17}"/>
              </a:ext>
            </a:extLst>
          </p:cNvPr>
          <p:cNvSpPr>
            <a:spLocks noGrp="1"/>
          </p:cNvSpPr>
          <p:nvPr>
            <p:ph type="ctrTitle"/>
          </p:nvPr>
        </p:nvSpPr>
        <p:spPr>
          <a:xfrm>
            <a:off x="920151" y="2920878"/>
            <a:ext cx="6292690" cy="2992576"/>
          </a:xfrm>
        </p:spPr>
        <p:txBody>
          <a:bodyPr anchor="t">
            <a:normAutofit/>
          </a:bodyPr>
          <a:lstStyle/>
          <a:p>
            <a:pPr algn="l"/>
            <a:r>
              <a:rPr lang="fi-FI" dirty="0">
                <a:solidFill>
                  <a:schemeClr val="bg1"/>
                </a:solidFill>
              </a:rPr>
              <a:t>Ikääntyneen hygienia</a:t>
            </a:r>
          </a:p>
        </p:txBody>
      </p:sp>
      <p:pic>
        <p:nvPicPr>
          <p:cNvPr id="4" name="Picture 3">
            <a:extLst>
              <a:ext uri="{FF2B5EF4-FFF2-40B4-BE49-F238E27FC236}">
                <a16:creationId xmlns:a16="http://schemas.microsoft.com/office/drawing/2014/main" id="{0541D84A-9E7B-A9F9-EBF2-5CE182E8BA59}"/>
              </a:ext>
            </a:extLst>
          </p:cNvPr>
          <p:cNvPicPr>
            <a:picLocks noChangeAspect="1"/>
          </p:cNvPicPr>
          <p:nvPr/>
        </p:nvPicPr>
        <p:blipFill rotWithShape="1">
          <a:blip r:embed="rId2"/>
          <a:srcRect l="38006" r="17755"/>
          <a:stretch/>
        </p:blipFill>
        <p:spPr>
          <a:xfrm>
            <a:off x="8104092" y="10"/>
            <a:ext cx="4099858" cy="6857990"/>
          </a:xfrm>
          <a:prstGeom prst="rect">
            <a:avLst/>
          </a:prstGeom>
        </p:spPr>
      </p:pic>
      <p:pic>
        <p:nvPicPr>
          <p:cNvPr id="3" name="Kuva 2">
            <a:extLst>
              <a:ext uri="{FF2B5EF4-FFF2-40B4-BE49-F238E27FC236}">
                <a16:creationId xmlns:a16="http://schemas.microsoft.com/office/drawing/2014/main" id="{C3AD0213-67C8-93F7-7445-2FB5AC195C16}"/>
              </a:ext>
            </a:extLst>
          </p:cNvPr>
          <p:cNvPicPr>
            <a:picLocks noChangeAspect="1"/>
          </p:cNvPicPr>
          <p:nvPr/>
        </p:nvPicPr>
        <p:blipFill>
          <a:blip r:embed="rId3"/>
          <a:stretch>
            <a:fillRect/>
          </a:stretch>
        </p:blipFill>
        <p:spPr>
          <a:xfrm>
            <a:off x="310999" y="5536771"/>
            <a:ext cx="2782166" cy="1080135"/>
          </a:xfrm>
          <a:prstGeom prst="rect">
            <a:avLst/>
          </a:prstGeom>
        </p:spPr>
      </p:pic>
      <p:pic>
        <p:nvPicPr>
          <p:cNvPr id="5" name="Kuva 4">
            <a:extLst>
              <a:ext uri="{FF2B5EF4-FFF2-40B4-BE49-F238E27FC236}">
                <a16:creationId xmlns:a16="http://schemas.microsoft.com/office/drawing/2014/main" id="{9E6F15EC-6F93-02DE-7E5E-F62E9E516EF4}"/>
              </a:ext>
            </a:extLst>
          </p:cNvPr>
          <p:cNvPicPr>
            <a:picLocks noChangeAspect="1"/>
          </p:cNvPicPr>
          <p:nvPr/>
        </p:nvPicPr>
        <p:blipFill>
          <a:blip r:embed="rId4"/>
          <a:stretch>
            <a:fillRect/>
          </a:stretch>
        </p:blipFill>
        <p:spPr>
          <a:xfrm>
            <a:off x="8543668" y="172277"/>
            <a:ext cx="3630848" cy="1453323"/>
          </a:xfrm>
          <a:prstGeom prst="rect">
            <a:avLst/>
          </a:prstGeom>
        </p:spPr>
      </p:pic>
    </p:spTree>
    <p:extLst>
      <p:ext uri="{BB962C8B-B14F-4D97-AF65-F5344CB8AC3E}">
        <p14:creationId xmlns:p14="http://schemas.microsoft.com/office/powerpoint/2010/main" val="12432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15A83-FFB3-2A22-84E6-FAD5FB04889D}"/>
              </a:ext>
            </a:extLst>
          </p:cNvPr>
          <p:cNvSpPr>
            <a:spLocks noGrp="1"/>
          </p:cNvSpPr>
          <p:nvPr>
            <p:ph type="title"/>
          </p:nvPr>
        </p:nvSpPr>
        <p:spPr>
          <a:xfrm>
            <a:off x="571500" y="471487"/>
            <a:ext cx="10241280" cy="629793"/>
          </a:xfrm>
        </p:spPr>
        <p:txBody>
          <a:bodyPr/>
          <a:lstStyle/>
          <a:p>
            <a:r>
              <a:rPr lang="fi-FI" dirty="0"/>
              <a:t>Ihon ja jalkojen hoito</a:t>
            </a:r>
          </a:p>
        </p:txBody>
      </p:sp>
      <p:sp>
        <p:nvSpPr>
          <p:cNvPr id="3" name="Sisällön paikkamerkki 2">
            <a:extLst>
              <a:ext uri="{FF2B5EF4-FFF2-40B4-BE49-F238E27FC236}">
                <a16:creationId xmlns:a16="http://schemas.microsoft.com/office/drawing/2014/main" id="{0ED11D4D-BA31-BD33-4A94-688852382385}"/>
              </a:ext>
            </a:extLst>
          </p:cNvPr>
          <p:cNvSpPr>
            <a:spLocks noGrp="1"/>
          </p:cNvSpPr>
          <p:nvPr>
            <p:ph idx="1"/>
          </p:nvPr>
        </p:nvSpPr>
        <p:spPr>
          <a:xfrm>
            <a:off x="357187" y="1600772"/>
            <a:ext cx="11477625" cy="4785741"/>
          </a:xfrm>
        </p:spPr>
        <p:txBody>
          <a:bodyPr/>
          <a:lstStyle/>
          <a:p>
            <a:r>
              <a:rPr lang="fi-FI" dirty="0"/>
              <a:t>Iän myötä iho ohenee, kuivuu, hiertyy ja hankautuu aiempaa helpommin.</a:t>
            </a:r>
          </a:p>
          <a:p>
            <a:r>
              <a:rPr lang="fi-FI" dirty="0"/>
              <a:t>Ihon kuntoa tulee seurata päivittäin.</a:t>
            </a:r>
          </a:p>
          <a:p>
            <a:r>
              <a:rPr lang="fi-FI" dirty="0"/>
              <a:t>Kuiva iho kutisee ja jos kutinan takia ikääntynyt raapii ihoa voi se infektoitua tai altistua ihotaudeille. </a:t>
            </a:r>
          </a:p>
          <a:p>
            <a:r>
              <a:rPr lang="fi-FI" dirty="0"/>
              <a:t>Rasvaaminen säännöllisesti auttaa pitämään ihoa paremmassa kunnossa. Myös ei-huuhdeltavia perusvoiteita tai emulsiomaista perusvoidetta voi käyttää saippuan tilalla.</a:t>
            </a:r>
          </a:p>
          <a:p>
            <a:r>
              <a:rPr lang="fi-FI" dirty="0"/>
              <a:t>Pesutuotteet tulisi valita aina yksilöllisesti.</a:t>
            </a:r>
          </a:p>
          <a:p>
            <a:endParaRPr lang="fi-FI" dirty="0"/>
          </a:p>
        </p:txBody>
      </p:sp>
    </p:spTree>
    <p:extLst>
      <p:ext uri="{BB962C8B-B14F-4D97-AF65-F5344CB8AC3E}">
        <p14:creationId xmlns:p14="http://schemas.microsoft.com/office/powerpoint/2010/main" val="410970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18AC801-21D3-9E7E-F363-7803C98040FA}"/>
              </a:ext>
            </a:extLst>
          </p:cNvPr>
          <p:cNvSpPr>
            <a:spLocks noGrp="1"/>
          </p:cNvSpPr>
          <p:nvPr>
            <p:ph idx="1"/>
          </p:nvPr>
        </p:nvSpPr>
        <p:spPr>
          <a:xfrm>
            <a:off x="390525" y="323850"/>
            <a:ext cx="11222355" cy="5747766"/>
          </a:xfrm>
        </p:spPr>
        <p:txBody>
          <a:bodyPr>
            <a:normAutofit/>
          </a:bodyPr>
          <a:lstStyle/>
          <a:p>
            <a:r>
              <a:rPr lang="fi-FI" dirty="0"/>
              <a:t>Kiinnitä erityistä huomiota taipeiden, ihopoimujen, sormien/varpaiden välien sekä rintojen alusten puhtauteen, kuivattamiseen ja hoitoon.</a:t>
            </a:r>
          </a:p>
          <a:p>
            <a:pPr marL="0" indent="0">
              <a:buNone/>
            </a:pPr>
            <a:endParaRPr lang="fi-FI" dirty="0"/>
          </a:p>
          <a:p>
            <a:r>
              <a:rPr lang="fi-FI" dirty="0"/>
              <a:t>Jalkojen ja kynsien hoitamiseen tulee kiinnittää huomiota. Tämä on tärkeää mm. ihon kunnossa pysymisen ja liikkumisen sekä toimintakyvynkin kannalta. Erityistä huomiota vaaditaan vielä tietyissä sairauksissa (esim. diabetes, reuma).</a:t>
            </a:r>
          </a:p>
          <a:p>
            <a:pPr marL="0" indent="0">
              <a:buNone/>
            </a:pPr>
            <a:endParaRPr lang="fi-FI" dirty="0"/>
          </a:p>
          <a:p>
            <a:r>
              <a:rPr lang="fi-FI" dirty="0"/>
              <a:t>Jalat pestään haalealla vedellä ja kuivataan. Tämän jälkeen jalkaterät ja varpaiden välit kuivataan huolellisesti, jotta vesi ei jää hautumaan. Jos iho on päässyt hautumaan tai rikkoutumaan, voidaan talkkia, villaa tai varvassukkia käyttää varvasväleihin. Varvasväleihin ei käytetä rasvaa (pl. hoitovoiteet). </a:t>
            </a:r>
          </a:p>
          <a:p>
            <a:pPr marL="0" indent="0">
              <a:buNone/>
            </a:pPr>
            <a:endParaRPr lang="fi-FI" dirty="0"/>
          </a:p>
          <a:p>
            <a:endParaRPr lang="fi-FI" dirty="0"/>
          </a:p>
          <a:p>
            <a:endParaRPr lang="fi-FI" dirty="0"/>
          </a:p>
        </p:txBody>
      </p:sp>
    </p:spTree>
    <p:extLst>
      <p:ext uri="{BB962C8B-B14F-4D97-AF65-F5344CB8AC3E}">
        <p14:creationId xmlns:p14="http://schemas.microsoft.com/office/powerpoint/2010/main" val="166261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40D26BA5-B35D-3660-7A0F-16DDBBEA6ECC}"/>
              </a:ext>
            </a:extLst>
          </p:cNvPr>
          <p:cNvSpPr>
            <a:spLocks noGrp="1"/>
          </p:cNvSpPr>
          <p:nvPr>
            <p:ph idx="1"/>
          </p:nvPr>
        </p:nvSpPr>
        <p:spPr>
          <a:xfrm>
            <a:off x="142240" y="284480"/>
            <a:ext cx="7973060" cy="6109121"/>
          </a:xfrm>
        </p:spPr>
        <p:txBody>
          <a:bodyPr>
            <a:normAutofit/>
          </a:bodyPr>
          <a:lstStyle/>
          <a:p>
            <a:pPr>
              <a:lnSpc>
                <a:spcPct val="110000"/>
              </a:lnSpc>
            </a:pPr>
            <a:r>
              <a:rPr lang="fi-FI" sz="2800" dirty="0"/>
              <a:t>Jalat kannattaa rasvata heti pesun jälkeen (sitoo kosteuden ihoon).</a:t>
            </a:r>
          </a:p>
          <a:p>
            <a:pPr>
              <a:lnSpc>
                <a:spcPct val="110000"/>
              </a:lnSpc>
            </a:pPr>
            <a:endParaRPr lang="fi-FI" sz="2800" dirty="0"/>
          </a:p>
          <a:p>
            <a:pPr>
              <a:lnSpc>
                <a:spcPct val="110000"/>
              </a:lnSpc>
            </a:pPr>
            <a:r>
              <a:rPr lang="fi-FI" sz="2800" dirty="0"/>
              <a:t>Ihon kunto vaikuttaa sopivan rasvan valintaan (jalat 30-80 %, sääret 10-20 %). Voide tulee olla sitä rasvaisempi, mitä kuivempi iho on.</a:t>
            </a:r>
          </a:p>
          <a:p>
            <a:pPr>
              <a:lnSpc>
                <a:spcPct val="110000"/>
              </a:lnSpc>
            </a:pPr>
            <a:endParaRPr lang="fi-FI" sz="2800" dirty="0"/>
          </a:p>
          <a:p>
            <a:pPr marL="0" indent="0">
              <a:lnSpc>
                <a:spcPct val="110000"/>
              </a:lnSpc>
              <a:buNone/>
            </a:pPr>
            <a:endParaRPr lang="fi-FI" sz="2800" dirty="0"/>
          </a:p>
          <a:p>
            <a:pPr>
              <a:lnSpc>
                <a:spcPct val="110000"/>
              </a:lnSpc>
            </a:pPr>
            <a:endParaRPr lang="fi-FI" sz="2800" dirty="0"/>
          </a:p>
          <a:p>
            <a:pPr marL="0" indent="0">
              <a:lnSpc>
                <a:spcPct val="110000"/>
              </a:lnSpc>
              <a:buNone/>
            </a:pPr>
            <a:endParaRPr lang="fi-FI" sz="2800" dirty="0"/>
          </a:p>
          <a:p>
            <a:pPr marL="0" indent="0">
              <a:lnSpc>
                <a:spcPct val="110000"/>
              </a:lnSpc>
              <a:buNone/>
            </a:pPr>
            <a:endParaRPr lang="fi-FI" sz="1800" dirty="0"/>
          </a:p>
        </p:txBody>
      </p:sp>
      <p:sp>
        <p:nvSpPr>
          <p:cNvPr id="25"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255ECC35-FC2B-A807-49B5-70774C0827D7}"/>
              </a:ext>
            </a:extLst>
          </p:cNvPr>
          <p:cNvPicPr>
            <a:picLocks noChangeAspect="1"/>
          </p:cNvPicPr>
          <p:nvPr/>
        </p:nvPicPr>
        <p:blipFill rotWithShape="1">
          <a:blip r:embed="rId2"/>
          <a:srcRect l="24655" r="27709" b="-2"/>
          <a:stretch/>
        </p:blipFill>
        <p:spPr>
          <a:xfrm>
            <a:off x="8115300" y="-12515"/>
            <a:ext cx="4076700" cy="6418631"/>
          </a:xfrm>
          <a:prstGeom prst="rect">
            <a:avLst/>
          </a:prstGeom>
        </p:spPr>
      </p:pic>
    </p:spTree>
    <p:extLst>
      <p:ext uri="{BB962C8B-B14F-4D97-AF65-F5344CB8AC3E}">
        <p14:creationId xmlns:p14="http://schemas.microsoft.com/office/powerpoint/2010/main" val="214510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EC9D9-6229-EC46-C289-4B622811E763}"/>
              </a:ext>
            </a:extLst>
          </p:cNvPr>
          <p:cNvSpPr>
            <a:spLocks noGrp="1"/>
          </p:cNvSpPr>
          <p:nvPr>
            <p:ph type="title"/>
          </p:nvPr>
        </p:nvSpPr>
        <p:spPr>
          <a:xfrm>
            <a:off x="457200" y="433387"/>
            <a:ext cx="11079480" cy="705993"/>
          </a:xfrm>
        </p:spPr>
        <p:txBody>
          <a:bodyPr/>
          <a:lstStyle/>
          <a:p>
            <a:r>
              <a:rPr lang="fi-FI" dirty="0"/>
              <a:t>Kynsien leikkaaminen</a:t>
            </a:r>
          </a:p>
        </p:txBody>
      </p:sp>
      <p:sp>
        <p:nvSpPr>
          <p:cNvPr id="3" name="Sisällön paikkamerkki 2">
            <a:extLst>
              <a:ext uri="{FF2B5EF4-FFF2-40B4-BE49-F238E27FC236}">
                <a16:creationId xmlns:a16="http://schemas.microsoft.com/office/drawing/2014/main" id="{55B4BE53-A519-3804-6B88-652B3CBAB264}"/>
              </a:ext>
            </a:extLst>
          </p:cNvPr>
          <p:cNvSpPr>
            <a:spLocks noGrp="1"/>
          </p:cNvSpPr>
          <p:nvPr>
            <p:ph idx="1"/>
          </p:nvPr>
        </p:nvSpPr>
        <p:spPr>
          <a:xfrm>
            <a:off x="457200" y="1304925"/>
            <a:ext cx="11155680" cy="4766691"/>
          </a:xfrm>
        </p:spPr>
        <p:txBody>
          <a:bodyPr/>
          <a:lstStyle/>
          <a:p>
            <a:r>
              <a:rPr lang="fi-FI" sz="2400" dirty="0"/>
              <a:t>Kynsien leikkaaminen on tärkeä osa jalkojen terveydestä huolehtimista. </a:t>
            </a:r>
          </a:p>
          <a:p>
            <a:endParaRPr lang="fi-FI" dirty="0"/>
          </a:p>
          <a:p>
            <a:r>
              <a:rPr lang="fi-FI" sz="2400" dirty="0"/>
              <a:t>Kynnet leikataan pesun jälkeen</a:t>
            </a:r>
          </a:p>
          <a:p>
            <a:endParaRPr lang="fi-FI" dirty="0"/>
          </a:p>
          <a:p>
            <a:r>
              <a:rPr lang="fi-FI" sz="2400" dirty="0"/>
              <a:t>Varpaankynnet leikataan suoriksi varpaan pään muotoon (reunaa ei pyöristetä). Kun tunnet kynnen reunan varpaan päätä painaessa, on se sopivan pituinen.</a:t>
            </a:r>
          </a:p>
          <a:p>
            <a:endParaRPr lang="fi-FI" dirty="0"/>
          </a:p>
          <a:p>
            <a:r>
              <a:rPr lang="fi-FI" dirty="0"/>
              <a:t>Välineet, joilla kynsiä hoidetaan tulisi olla henkilökohtaiset (ehkäisee jalka- ja kynsisilsan leviämistä). </a:t>
            </a:r>
            <a:endParaRPr lang="fi-FI" sz="2400" dirty="0"/>
          </a:p>
          <a:p>
            <a:endParaRPr lang="fi-FI" dirty="0"/>
          </a:p>
        </p:txBody>
      </p:sp>
    </p:spTree>
    <p:extLst>
      <p:ext uri="{BB962C8B-B14F-4D97-AF65-F5344CB8AC3E}">
        <p14:creationId xmlns:p14="http://schemas.microsoft.com/office/powerpoint/2010/main" val="345373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43CFF5-3073-44B6-9A56-4CAF096FF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6015544-73A5-194F-553B-F78A76EEF1BD}"/>
              </a:ext>
            </a:extLst>
          </p:cNvPr>
          <p:cNvSpPr>
            <a:spLocks noGrp="1"/>
          </p:cNvSpPr>
          <p:nvPr>
            <p:ph idx="1"/>
          </p:nvPr>
        </p:nvSpPr>
        <p:spPr>
          <a:xfrm>
            <a:off x="264160" y="233680"/>
            <a:ext cx="8270240" cy="5437845"/>
          </a:xfrm>
        </p:spPr>
        <p:txBody>
          <a:bodyPr anchor="t">
            <a:normAutofit/>
          </a:bodyPr>
          <a:lstStyle/>
          <a:p>
            <a:r>
              <a:rPr lang="fi-FI" sz="2800" dirty="0"/>
              <a:t>Jos huomaat syviä haavoja tai poikkeavaa asiakkaan jalkojen ihossa/jalkaterissä niin kerro asiasta hoitajalle.</a:t>
            </a:r>
          </a:p>
          <a:p>
            <a:pPr marL="0" indent="0">
              <a:buNone/>
            </a:pPr>
            <a:endParaRPr lang="fi-FI" sz="2800" dirty="0"/>
          </a:p>
          <a:p>
            <a:r>
              <a:rPr lang="fi-FI" sz="2800" dirty="0"/>
              <a:t>Tarvittaessa asiakas ohjataan jalkojenhoitajalle/jalkaterapeutille.</a:t>
            </a:r>
          </a:p>
          <a:p>
            <a:endParaRPr lang="fi-FI" sz="2800" dirty="0"/>
          </a:p>
          <a:p>
            <a:r>
              <a:rPr lang="fi-FI" sz="2800" dirty="0"/>
              <a:t>Kannusta myös jalkojen omahoitoon, jos se on asiakkaalla mahdollista!</a:t>
            </a:r>
          </a:p>
          <a:p>
            <a:pPr marL="0" indent="0">
              <a:buNone/>
            </a:pPr>
            <a:endParaRPr lang="fi-FI" sz="1600" dirty="0"/>
          </a:p>
        </p:txBody>
      </p:sp>
      <p:pic>
        <p:nvPicPr>
          <p:cNvPr id="4" name="Kuva 3">
            <a:extLst>
              <a:ext uri="{FF2B5EF4-FFF2-40B4-BE49-F238E27FC236}">
                <a16:creationId xmlns:a16="http://schemas.microsoft.com/office/drawing/2014/main" id="{CFBAB4DA-FDBA-F418-38E6-B4AA6164F3CD}"/>
              </a:ext>
            </a:extLst>
          </p:cNvPr>
          <p:cNvPicPr>
            <a:picLocks noChangeAspect="1"/>
          </p:cNvPicPr>
          <p:nvPr/>
        </p:nvPicPr>
        <p:blipFill>
          <a:blip r:embed="rId2"/>
          <a:stretch>
            <a:fillRect/>
          </a:stretch>
        </p:blipFill>
        <p:spPr>
          <a:xfrm>
            <a:off x="8815185" y="2654300"/>
            <a:ext cx="2986037" cy="3126740"/>
          </a:xfrm>
          <a:prstGeom prst="rect">
            <a:avLst/>
          </a:prstGeom>
        </p:spPr>
      </p:pic>
      <p:sp>
        <p:nvSpPr>
          <p:cNvPr id="11" name="Rectangle 10">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39186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391868"/>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kstiruutu 4">
            <a:extLst>
              <a:ext uri="{FF2B5EF4-FFF2-40B4-BE49-F238E27FC236}">
                <a16:creationId xmlns:a16="http://schemas.microsoft.com/office/drawing/2014/main" id="{B56FB993-7A1D-0798-97B5-ACAAAD730827}"/>
              </a:ext>
            </a:extLst>
          </p:cNvPr>
          <p:cNvSpPr txBox="1"/>
          <p:nvPr/>
        </p:nvSpPr>
        <p:spPr>
          <a:xfrm>
            <a:off x="8815185" y="5882640"/>
            <a:ext cx="2472575" cy="369332"/>
          </a:xfrm>
          <a:prstGeom prst="rect">
            <a:avLst/>
          </a:prstGeom>
          <a:noFill/>
        </p:spPr>
        <p:txBody>
          <a:bodyPr wrap="square" rtlCol="0">
            <a:spAutoFit/>
          </a:bodyPr>
          <a:lstStyle/>
          <a:p>
            <a:r>
              <a:rPr lang="fi-FI" dirty="0"/>
              <a:t>Kuva: </a:t>
            </a:r>
            <a:r>
              <a:rPr lang="fi-FI" dirty="0" err="1"/>
              <a:t>Pixabay</a:t>
            </a:r>
            <a:endParaRPr lang="fi-FI" dirty="0"/>
          </a:p>
        </p:txBody>
      </p:sp>
    </p:spTree>
    <p:extLst>
      <p:ext uri="{BB962C8B-B14F-4D97-AF65-F5344CB8AC3E}">
        <p14:creationId xmlns:p14="http://schemas.microsoft.com/office/powerpoint/2010/main" val="241153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D6AC9-E084-C213-F12D-0FB4C54E88CF}"/>
              </a:ext>
            </a:extLst>
          </p:cNvPr>
          <p:cNvSpPr>
            <a:spLocks noGrp="1"/>
          </p:cNvSpPr>
          <p:nvPr>
            <p:ph type="title"/>
          </p:nvPr>
        </p:nvSpPr>
        <p:spPr>
          <a:xfrm>
            <a:off x="304800" y="169164"/>
            <a:ext cx="10744200" cy="707136"/>
          </a:xfrm>
        </p:spPr>
        <p:txBody>
          <a:bodyPr/>
          <a:lstStyle/>
          <a:p>
            <a:r>
              <a:rPr lang="fi-FI" dirty="0"/>
              <a:t>intiimihygienia</a:t>
            </a:r>
          </a:p>
        </p:txBody>
      </p:sp>
      <p:sp>
        <p:nvSpPr>
          <p:cNvPr id="3" name="Sisällön paikkamerkki 2">
            <a:extLst>
              <a:ext uri="{FF2B5EF4-FFF2-40B4-BE49-F238E27FC236}">
                <a16:creationId xmlns:a16="http://schemas.microsoft.com/office/drawing/2014/main" id="{250E837D-5066-A302-5B62-13831D81226E}"/>
              </a:ext>
            </a:extLst>
          </p:cNvPr>
          <p:cNvSpPr>
            <a:spLocks noGrp="1"/>
          </p:cNvSpPr>
          <p:nvPr>
            <p:ph idx="1"/>
          </p:nvPr>
        </p:nvSpPr>
        <p:spPr>
          <a:xfrm>
            <a:off x="304800" y="1085850"/>
            <a:ext cx="11308080" cy="4985766"/>
          </a:xfrm>
        </p:spPr>
        <p:txBody>
          <a:bodyPr>
            <a:normAutofit lnSpcReduction="10000"/>
          </a:bodyPr>
          <a:lstStyle/>
          <a:p>
            <a:r>
              <a:rPr lang="fi-FI" dirty="0"/>
              <a:t>Intiimialueiden hygieniasta tulee huolehtia päivittäin.</a:t>
            </a:r>
          </a:p>
          <a:p>
            <a:pPr marL="0" indent="0">
              <a:buNone/>
            </a:pPr>
            <a:endParaRPr lang="fi-FI" dirty="0"/>
          </a:p>
          <a:p>
            <a:r>
              <a:rPr lang="fi-FI" dirty="0"/>
              <a:t>Hygienian merkitys korostuu, jos asiakkaalla on virtsan- tai ulosteenpidätysongelmia. Myös inkontinenssikäyttö lisää hygieniasta huolehtimisen tarvetta.</a:t>
            </a:r>
          </a:p>
          <a:p>
            <a:endParaRPr lang="fi-FI" dirty="0"/>
          </a:p>
          <a:p>
            <a:r>
              <a:rPr lang="fi-FI" dirty="0"/>
              <a:t>Soveltuvan inkontinenssisuojan/vaipan valinta on tärkeää. Suojan tulisi olla viimeisin vaihtoehto.</a:t>
            </a:r>
          </a:p>
          <a:p>
            <a:pPr marL="0" indent="0">
              <a:buNone/>
            </a:pPr>
            <a:endParaRPr lang="fi-FI" dirty="0"/>
          </a:p>
          <a:p>
            <a:r>
              <a:rPr lang="fi-FI" dirty="0"/>
              <a:t>Ihon rikkoontumiselle altistavat mm. kosteus ja kuumuus sekä se, ettei kosteus pääse haihtumaan iholta.</a:t>
            </a:r>
          </a:p>
        </p:txBody>
      </p:sp>
    </p:spTree>
    <p:extLst>
      <p:ext uri="{BB962C8B-B14F-4D97-AF65-F5344CB8AC3E}">
        <p14:creationId xmlns:p14="http://schemas.microsoft.com/office/powerpoint/2010/main" val="338053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BC1C5A-A6F2-4F5F-CB97-AD7F90950D62}"/>
              </a:ext>
            </a:extLst>
          </p:cNvPr>
          <p:cNvSpPr>
            <a:spLocks noGrp="1"/>
          </p:cNvSpPr>
          <p:nvPr>
            <p:ph type="title"/>
          </p:nvPr>
        </p:nvSpPr>
        <p:spPr>
          <a:xfrm>
            <a:off x="428625" y="169164"/>
            <a:ext cx="10822305" cy="1234440"/>
          </a:xfrm>
        </p:spPr>
        <p:txBody>
          <a:bodyPr/>
          <a:lstStyle/>
          <a:p>
            <a:r>
              <a:rPr lang="fi-FI" dirty="0"/>
              <a:t>Intiimihygieniassa huomioitavia asioita</a:t>
            </a:r>
          </a:p>
        </p:txBody>
      </p:sp>
      <p:sp>
        <p:nvSpPr>
          <p:cNvPr id="3" name="Sisällön paikkamerkki 2">
            <a:extLst>
              <a:ext uri="{FF2B5EF4-FFF2-40B4-BE49-F238E27FC236}">
                <a16:creationId xmlns:a16="http://schemas.microsoft.com/office/drawing/2014/main" id="{AB486392-1C68-01D4-0E26-BE08D6997126}"/>
              </a:ext>
            </a:extLst>
          </p:cNvPr>
          <p:cNvSpPr>
            <a:spLocks noGrp="1"/>
          </p:cNvSpPr>
          <p:nvPr>
            <p:ph idx="1"/>
          </p:nvPr>
        </p:nvSpPr>
        <p:spPr>
          <a:xfrm>
            <a:off x="342901" y="2112264"/>
            <a:ext cx="11269980" cy="3959352"/>
          </a:xfrm>
        </p:spPr>
        <p:txBody>
          <a:bodyPr/>
          <a:lstStyle/>
          <a:p>
            <a:r>
              <a:rPr lang="fi-FI" dirty="0"/>
              <a:t>Alapesu tehdään päivittäin vedellä. </a:t>
            </a:r>
          </a:p>
          <a:p>
            <a:r>
              <a:rPr lang="fi-FI" dirty="0"/>
              <a:t>Pesu voidaan tehdä wc-istuimella, suihkutuolilla tai vuoteessa.</a:t>
            </a:r>
          </a:p>
          <a:p>
            <a:r>
              <a:rPr lang="fi-FI" dirty="0"/>
              <a:t>Jos pesu tehdään vuoteessa käytetään pesulappuja ja puhdistuspyyhkeitä. Pesu voidaan suorittaa alusastian tai saniteettisuojan päällä.</a:t>
            </a:r>
          </a:p>
          <a:p>
            <a:r>
              <a:rPr lang="fi-FI" dirty="0"/>
              <a:t>Hoiva-avustaja käyttää pesuja tehdessään suojakäsineitä. </a:t>
            </a:r>
          </a:p>
          <a:p>
            <a:r>
              <a:rPr lang="fi-FI" dirty="0"/>
              <a:t>Pyyhi/suihkuta aina puhtaasta likaiseen. </a:t>
            </a:r>
          </a:p>
          <a:p>
            <a:pPr marL="0" indent="0">
              <a:buNone/>
            </a:pPr>
            <a:endParaRPr lang="fi-FI" dirty="0"/>
          </a:p>
          <a:p>
            <a:endParaRPr lang="fi-FI" dirty="0"/>
          </a:p>
        </p:txBody>
      </p:sp>
    </p:spTree>
    <p:extLst>
      <p:ext uri="{BB962C8B-B14F-4D97-AF65-F5344CB8AC3E}">
        <p14:creationId xmlns:p14="http://schemas.microsoft.com/office/powerpoint/2010/main" val="423108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613225-B294-9FFC-1847-2D40C9AF13A1}"/>
              </a:ext>
            </a:extLst>
          </p:cNvPr>
          <p:cNvSpPr>
            <a:spLocks noGrp="1"/>
          </p:cNvSpPr>
          <p:nvPr>
            <p:ph type="title"/>
          </p:nvPr>
        </p:nvSpPr>
        <p:spPr>
          <a:xfrm>
            <a:off x="409575" y="395287"/>
            <a:ext cx="11203305" cy="782193"/>
          </a:xfrm>
        </p:spPr>
        <p:txBody>
          <a:bodyPr/>
          <a:lstStyle/>
          <a:p>
            <a:r>
              <a:rPr lang="fi-FI" dirty="0"/>
              <a:t>Huomioi tilanteessa myös</a:t>
            </a:r>
          </a:p>
        </p:txBody>
      </p:sp>
      <p:sp>
        <p:nvSpPr>
          <p:cNvPr id="3" name="Sisällön paikkamerkki 2">
            <a:extLst>
              <a:ext uri="{FF2B5EF4-FFF2-40B4-BE49-F238E27FC236}">
                <a16:creationId xmlns:a16="http://schemas.microsoft.com/office/drawing/2014/main" id="{45E2F99B-14D9-7132-8E0E-D567928D7BD0}"/>
              </a:ext>
            </a:extLst>
          </p:cNvPr>
          <p:cNvSpPr>
            <a:spLocks noGrp="1"/>
          </p:cNvSpPr>
          <p:nvPr>
            <p:ph idx="1"/>
          </p:nvPr>
        </p:nvSpPr>
        <p:spPr>
          <a:xfrm>
            <a:off x="409575" y="1447800"/>
            <a:ext cx="11203305" cy="4623816"/>
          </a:xfrm>
        </p:spPr>
        <p:txBody>
          <a:bodyPr/>
          <a:lstStyle/>
          <a:p>
            <a:r>
              <a:rPr lang="fi-FI" dirty="0"/>
              <a:t>Tilanne saattaa olla asiakkaalle arkaluontoinen.</a:t>
            </a:r>
          </a:p>
          <a:p>
            <a:r>
              <a:rPr lang="fi-FI" dirty="0"/>
              <a:t>Pidä ilmapiiri luontevana ja arvostavana. </a:t>
            </a:r>
          </a:p>
          <a:p>
            <a:r>
              <a:rPr lang="fi-FI" dirty="0"/>
              <a:t>Toimi rauhassa.</a:t>
            </a:r>
          </a:p>
          <a:p>
            <a:r>
              <a:rPr lang="fi-FI" dirty="0"/>
              <a:t>Huomioi veden sopiva lämpötila.</a:t>
            </a:r>
          </a:p>
          <a:p>
            <a:r>
              <a:rPr lang="fi-FI" dirty="0"/>
              <a:t>Huomioi, miten kosketat.</a:t>
            </a:r>
          </a:p>
          <a:p>
            <a:r>
              <a:rPr lang="fi-FI" dirty="0"/>
              <a:t>Muista yksityisyys.</a:t>
            </a:r>
          </a:p>
          <a:p>
            <a:r>
              <a:rPr lang="fi-FI" dirty="0"/>
              <a:t>Selitä, mitä teet!</a:t>
            </a:r>
          </a:p>
        </p:txBody>
      </p:sp>
    </p:spTree>
    <p:extLst>
      <p:ext uri="{BB962C8B-B14F-4D97-AF65-F5344CB8AC3E}">
        <p14:creationId xmlns:p14="http://schemas.microsoft.com/office/powerpoint/2010/main" val="131745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BFFC5-0386-FF10-1146-BE0058C46B27}"/>
              </a:ext>
            </a:extLst>
          </p:cNvPr>
          <p:cNvSpPr>
            <a:spLocks noGrp="1"/>
          </p:cNvSpPr>
          <p:nvPr>
            <p:ph type="title"/>
          </p:nvPr>
        </p:nvSpPr>
        <p:spPr>
          <a:xfrm>
            <a:off x="503872" y="304800"/>
            <a:ext cx="11184255" cy="734568"/>
          </a:xfrm>
        </p:spPr>
        <p:txBody>
          <a:bodyPr/>
          <a:lstStyle/>
          <a:p>
            <a:r>
              <a:rPr lang="fi-FI" dirty="0"/>
              <a:t>WC:ssä käymisen tavat</a:t>
            </a:r>
          </a:p>
        </p:txBody>
      </p:sp>
      <p:sp>
        <p:nvSpPr>
          <p:cNvPr id="3" name="Sisällön paikkamerkki 2">
            <a:extLst>
              <a:ext uri="{FF2B5EF4-FFF2-40B4-BE49-F238E27FC236}">
                <a16:creationId xmlns:a16="http://schemas.microsoft.com/office/drawing/2014/main" id="{90D24F8C-F194-FC3B-F010-D1915852B4A8}"/>
              </a:ext>
            </a:extLst>
          </p:cNvPr>
          <p:cNvSpPr>
            <a:spLocks noGrp="1"/>
          </p:cNvSpPr>
          <p:nvPr>
            <p:ph idx="1"/>
          </p:nvPr>
        </p:nvSpPr>
        <p:spPr>
          <a:xfrm>
            <a:off x="247650" y="1276350"/>
            <a:ext cx="11365230" cy="4795266"/>
          </a:xfrm>
        </p:spPr>
        <p:txBody>
          <a:bodyPr>
            <a:normAutofit lnSpcReduction="10000"/>
          </a:bodyPr>
          <a:lstStyle/>
          <a:p>
            <a:r>
              <a:rPr lang="fi-FI" b="1" dirty="0"/>
              <a:t>Aikataulun mukainen:</a:t>
            </a:r>
          </a:p>
          <a:p>
            <a:pPr marL="0" indent="0">
              <a:buNone/>
            </a:pPr>
            <a:r>
              <a:rPr lang="fi-FI" dirty="0"/>
              <a:t>Asiakas ohjataan wc:hen tasaisin väliajoin, oli hänellä hätä tai ei.</a:t>
            </a:r>
          </a:p>
          <a:p>
            <a:pPr marL="0" indent="0">
              <a:buNone/>
            </a:pPr>
            <a:endParaRPr lang="fi-FI" dirty="0"/>
          </a:p>
          <a:p>
            <a:r>
              <a:rPr lang="fi-FI" b="1" dirty="0"/>
              <a:t>Johdateltu:</a:t>
            </a:r>
          </a:p>
          <a:p>
            <a:pPr marL="0" indent="0">
              <a:buNone/>
            </a:pPr>
            <a:r>
              <a:rPr lang="fi-FI" dirty="0"/>
              <a:t>Ikääntyneelle tarjotaan säännöllisesti wc-käyntiin apua ja autetaan, kun hänellä on hätä. Ikääntyneen kyetessä omatoimisiin wc-käynteihin muistutetaan häntä siitä.</a:t>
            </a:r>
            <a:r>
              <a:rPr lang="fi-FI" dirty="0">
                <a:sym typeface="Wingdings" panose="05000000000000000000" pitchFamily="2" charset="2"/>
              </a:rPr>
              <a:t> aktiivisempi hoitomalli</a:t>
            </a:r>
          </a:p>
          <a:p>
            <a:pPr marL="0" indent="0">
              <a:buNone/>
            </a:pPr>
            <a:endParaRPr lang="fi-FI" dirty="0">
              <a:sym typeface="Wingdings" panose="05000000000000000000" pitchFamily="2" charset="2"/>
            </a:endParaRPr>
          </a:p>
          <a:p>
            <a:pPr marL="0" indent="0">
              <a:buNone/>
            </a:pPr>
            <a:r>
              <a:rPr lang="fi-FI" dirty="0">
                <a:sym typeface="Wingdings" panose="05000000000000000000" pitchFamily="2" charset="2"/>
              </a:rPr>
              <a:t>Huomioithan, että äkillisesti alkaneesta virtsankarkailusta kannattaa kertoa hoitajalle, kyseessä voi olla esim. virtsatieinfektio.</a:t>
            </a:r>
            <a:endParaRPr lang="fi-FI" dirty="0"/>
          </a:p>
        </p:txBody>
      </p:sp>
    </p:spTree>
    <p:extLst>
      <p:ext uri="{BB962C8B-B14F-4D97-AF65-F5344CB8AC3E}">
        <p14:creationId xmlns:p14="http://schemas.microsoft.com/office/powerpoint/2010/main" val="419433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4B547B-E762-5E3B-0819-57974993930C}"/>
              </a:ext>
            </a:extLst>
          </p:cNvPr>
          <p:cNvSpPr>
            <a:spLocks noGrp="1"/>
          </p:cNvSpPr>
          <p:nvPr>
            <p:ph type="title"/>
          </p:nvPr>
        </p:nvSpPr>
        <p:spPr>
          <a:xfrm>
            <a:off x="589597" y="443103"/>
            <a:ext cx="11012805" cy="1234440"/>
          </a:xfrm>
        </p:spPr>
        <p:txBody>
          <a:bodyPr>
            <a:normAutofit fontScale="90000"/>
          </a:bodyPr>
          <a:lstStyle/>
          <a:p>
            <a:r>
              <a:rPr lang="fi-FI" dirty="0"/>
              <a:t>Tavat pesuissa ja wc:ssä avustamiseen sekä jalkojen hoitoon</a:t>
            </a:r>
          </a:p>
        </p:txBody>
      </p:sp>
      <p:sp>
        <p:nvSpPr>
          <p:cNvPr id="3" name="Sisällön paikkamerkki 2">
            <a:extLst>
              <a:ext uri="{FF2B5EF4-FFF2-40B4-BE49-F238E27FC236}">
                <a16:creationId xmlns:a16="http://schemas.microsoft.com/office/drawing/2014/main" id="{7737D531-BC55-8E8F-A666-3F3F3E535E32}"/>
              </a:ext>
            </a:extLst>
          </p:cNvPr>
          <p:cNvSpPr>
            <a:spLocks noGrp="1"/>
          </p:cNvSpPr>
          <p:nvPr>
            <p:ph idx="1"/>
          </p:nvPr>
        </p:nvSpPr>
        <p:spPr>
          <a:xfrm>
            <a:off x="589597" y="2112264"/>
            <a:ext cx="11023283" cy="3959352"/>
          </a:xfrm>
        </p:spPr>
        <p:txBody>
          <a:bodyPr/>
          <a:lstStyle/>
          <a:p>
            <a:pPr marL="0" indent="0">
              <a:buNone/>
            </a:pPr>
            <a:r>
              <a:rPr lang="fi-FI" b="1" dirty="0"/>
              <a:t>Keskustelkaa ryhmässä: </a:t>
            </a:r>
          </a:p>
          <a:p>
            <a:pPr marL="0" indent="0">
              <a:buNone/>
            </a:pPr>
            <a:r>
              <a:rPr lang="fi-FI" dirty="0"/>
              <a:t>Miten olette avustaneet pesuissa?</a:t>
            </a:r>
          </a:p>
          <a:p>
            <a:pPr marL="0" indent="0">
              <a:buNone/>
            </a:pPr>
            <a:r>
              <a:rPr lang="fi-FI" dirty="0"/>
              <a:t>Miten avustatte wc:ssä? </a:t>
            </a:r>
          </a:p>
          <a:p>
            <a:pPr marL="0" indent="0">
              <a:buNone/>
            </a:pPr>
            <a:r>
              <a:rPr lang="fi-FI" dirty="0"/>
              <a:t>Millaisia tapoja työpaikalla on jalkojen hoitoon?,</a:t>
            </a:r>
          </a:p>
          <a:p>
            <a:pPr marL="0" indent="0">
              <a:buNone/>
            </a:pPr>
            <a:r>
              <a:rPr lang="fi-FI" dirty="0"/>
              <a:t>Mitä asioita tarkkailette, kun pesujen ja wc-käyntien yhteydessä?</a:t>
            </a:r>
          </a:p>
          <a:p>
            <a:pPr marL="0" indent="0">
              <a:buNone/>
            </a:pPr>
            <a:endParaRPr lang="fi-FI" dirty="0"/>
          </a:p>
        </p:txBody>
      </p:sp>
    </p:spTree>
    <p:extLst>
      <p:ext uri="{BB962C8B-B14F-4D97-AF65-F5344CB8AC3E}">
        <p14:creationId xmlns:p14="http://schemas.microsoft.com/office/powerpoint/2010/main" val="311707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D0F4623-4307-9F77-6AD5-31825E2C7C70}"/>
              </a:ext>
            </a:extLst>
          </p:cNvPr>
          <p:cNvSpPr>
            <a:spLocks noGrp="1"/>
          </p:cNvSpPr>
          <p:nvPr>
            <p:ph type="title"/>
          </p:nvPr>
        </p:nvSpPr>
        <p:spPr>
          <a:xfrm>
            <a:off x="416560" y="164795"/>
            <a:ext cx="5268036" cy="1621700"/>
          </a:xfrm>
        </p:spPr>
        <p:txBody>
          <a:bodyPr anchor="b">
            <a:normAutofit/>
          </a:bodyPr>
          <a:lstStyle/>
          <a:p>
            <a:r>
              <a:rPr lang="fi-FI" sz="3300" dirty="0"/>
              <a:t>Ikääntyneen henkilökohtainen hygienia</a:t>
            </a:r>
          </a:p>
        </p:txBody>
      </p:sp>
      <p:sp>
        <p:nvSpPr>
          <p:cNvPr id="3" name="Sisällön paikkamerkki 2">
            <a:extLst>
              <a:ext uri="{FF2B5EF4-FFF2-40B4-BE49-F238E27FC236}">
                <a16:creationId xmlns:a16="http://schemas.microsoft.com/office/drawing/2014/main" id="{902D4182-35EB-6AED-7A6E-2EFCE613DC2B}"/>
              </a:ext>
            </a:extLst>
          </p:cNvPr>
          <p:cNvSpPr>
            <a:spLocks noGrp="1"/>
          </p:cNvSpPr>
          <p:nvPr>
            <p:ph idx="1"/>
          </p:nvPr>
        </p:nvSpPr>
        <p:spPr>
          <a:xfrm>
            <a:off x="162560" y="1971040"/>
            <a:ext cx="6884953" cy="4262071"/>
          </a:xfrm>
        </p:spPr>
        <p:txBody>
          <a:bodyPr anchor="t">
            <a:normAutofit fontScale="92500" lnSpcReduction="10000"/>
          </a:bodyPr>
          <a:lstStyle/>
          <a:p>
            <a:r>
              <a:rPr lang="fi-FI" dirty="0"/>
              <a:t>Puhtauskäsityksiin vaikuttavat mm. tavat, tottumukset ja kulttuuri.</a:t>
            </a:r>
          </a:p>
          <a:p>
            <a:pPr marL="0" indent="0">
              <a:buNone/>
            </a:pPr>
            <a:endParaRPr lang="fi-FI" dirty="0"/>
          </a:p>
          <a:p>
            <a:r>
              <a:rPr lang="fi-FI" dirty="0"/>
              <a:t>Jokaisella meistä, myös ikääntyneillä, on omia tapoja huolehtia hygieniastaan</a:t>
            </a:r>
            <a:r>
              <a:rPr lang="fi-FI" dirty="0">
                <a:sym typeface="Wingdings" panose="05000000000000000000" pitchFamily="2" charset="2"/>
              </a:rPr>
              <a:t> Näiden tunteminen auttaa ikääntyneen peseytymiskäyttäytymisen ymmärtämisessä.</a:t>
            </a:r>
            <a:endParaRPr lang="fi-FI" dirty="0"/>
          </a:p>
          <a:p>
            <a:pPr marL="0" indent="0">
              <a:buNone/>
            </a:pPr>
            <a:endParaRPr lang="fi-FI" dirty="0"/>
          </a:p>
          <a:p>
            <a:r>
              <a:rPr lang="fi-FI" dirty="0"/>
              <a:t>Erilaiset asiat (sairaudet, vaikeudet, sosiaalisten kontaktien vähyys, toimintakyvyn heikentyminen) saattavat kuitenkin vaikuttaa henkilökohtaisesta hygieniasta huolehtimiseen.</a:t>
            </a:r>
          </a:p>
          <a:p>
            <a:pPr marL="0" indent="0">
              <a:buNone/>
            </a:pPr>
            <a:endParaRPr lang="fi-FI" sz="1600" dirty="0"/>
          </a:p>
        </p:txBody>
      </p:sp>
      <p:pic>
        <p:nvPicPr>
          <p:cNvPr id="6" name="Kuva 5" descr="Person in bathtub">
            <a:extLst>
              <a:ext uri="{FF2B5EF4-FFF2-40B4-BE49-F238E27FC236}">
                <a16:creationId xmlns:a16="http://schemas.microsoft.com/office/drawing/2014/main" id="{6A993804-3DE1-D390-B226-93791DA9CBF0}"/>
              </a:ext>
            </a:extLst>
          </p:cNvPr>
          <p:cNvPicPr>
            <a:picLocks noChangeAspect="1"/>
          </p:cNvPicPr>
          <p:nvPr/>
        </p:nvPicPr>
        <p:blipFill rotWithShape="1">
          <a:blip r:embed="rId2">
            <a:extLst>
              <a:ext uri="{28A0092B-C50C-407E-A947-70E740481C1C}">
                <a14:useLocalDpi xmlns:a14="http://schemas.microsoft.com/office/drawing/2010/main" val="0"/>
              </a:ext>
            </a:extLst>
          </a:blip>
          <a:srcRect l="13850" r="19399"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473EE157-DD1A-860B-B5C4-EA05C482C8C1}"/>
              </a:ext>
            </a:extLst>
          </p:cNvPr>
          <p:cNvSpPr txBox="1"/>
          <p:nvPr/>
        </p:nvSpPr>
        <p:spPr>
          <a:xfrm>
            <a:off x="7833360" y="5586780"/>
            <a:ext cx="2631440" cy="646331"/>
          </a:xfrm>
          <a:prstGeom prst="rect">
            <a:avLst/>
          </a:prstGeom>
          <a:noFill/>
        </p:spPr>
        <p:txBody>
          <a:bodyPr wrap="square" rtlCol="0">
            <a:spAutoFit/>
          </a:bodyPr>
          <a:lstStyle/>
          <a:p>
            <a:r>
              <a:rPr lang="fi-FI" dirty="0"/>
              <a:t>Kuva: PowerPoint kuvapankki</a:t>
            </a:r>
          </a:p>
        </p:txBody>
      </p:sp>
    </p:spTree>
    <p:extLst>
      <p:ext uri="{BB962C8B-B14F-4D97-AF65-F5344CB8AC3E}">
        <p14:creationId xmlns:p14="http://schemas.microsoft.com/office/powerpoint/2010/main" val="87538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442B92-6604-BFC5-1456-EBDA1A889EF1}"/>
              </a:ext>
            </a:extLst>
          </p:cNvPr>
          <p:cNvSpPr>
            <a:spLocks noGrp="1"/>
          </p:cNvSpPr>
          <p:nvPr>
            <p:ph type="title"/>
          </p:nvPr>
        </p:nvSpPr>
        <p:spPr>
          <a:xfrm>
            <a:off x="594360" y="404812"/>
            <a:ext cx="11003280" cy="763143"/>
          </a:xfrm>
        </p:spPr>
        <p:txBody>
          <a:bodyPr/>
          <a:lstStyle/>
          <a:p>
            <a:r>
              <a:rPr lang="fi-FI" dirty="0"/>
              <a:t>lähteet</a:t>
            </a:r>
          </a:p>
        </p:txBody>
      </p:sp>
      <p:sp>
        <p:nvSpPr>
          <p:cNvPr id="3" name="Sisällön paikkamerkki 2">
            <a:extLst>
              <a:ext uri="{FF2B5EF4-FFF2-40B4-BE49-F238E27FC236}">
                <a16:creationId xmlns:a16="http://schemas.microsoft.com/office/drawing/2014/main" id="{33F6C4A2-361D-88A8-6193-B5BA51050799}"/>
              </a:ext>
            </a:extLst>
          </p:cNvPr>
          <p:cNvSpPr>
            <a:spLocks noGrp="1"/>
          </p:cNvSpPr>
          <p:nvPr>
            <p:ph idx="1"/>
          </p:nvPr>
        </p:nvSpPr>
        <p:spPr>
          <a:xfrm>
            <a:off x="400050" y="1000125"/>
            <a:ext cx="11212831" cy="5071491"/>
          </a:xfrm>
        </p:spPr>
        <p:txBody>
          <a:bodyPr>
            <a:normAutofit/>
          </a:bodyPr>
          <a:lstStyle/>
          <a:p>
            <a:pPr marL="0" indent="0">
              <a:buNone/>
            </a:pPr>
            <a:endParaRPr lang="fi-FI" dirty="0"/>
          </a:p>
          <a:p>
            <a:r>
              <a:rPr lang="fi-FI" dirty="0" err="1"/>
              <a:t>Kan</a:t>
            </a:r>
            <a:r>
              <a:rPr lang="fi-FI" dirty="0"/>
              <a:t>, S. 2022. Ikääntyneiden osallisuus ja kuntoutuminen. Helsinki: Suvi </a:t>
            </a:r>
            <a:r>
              <a:rPr lang="fi-FI" dirty="0" err="1"/>
              <a:t>Kan</a:t>
            </a:r>
            <a:r>
              <a:rPr lang="fi-FI" dirty="0"/>
              <a:t> ja Sanoma Pro Oy.</a:t>
            </a:r>
          </a:p>
          <a:p>
            <a:endParaRPr lang="fi-FI" dirty="0"/>
          </a:p>
          <a:p>
            <a:r>
              <a:rPr lang="fi-FI" dirty="0"/>
              <a:t>Pehkonen, R. &amp; Haavisto, M. 2023. Henkilökohtainen hygienia. Teoksessa Haavisto, M., Kakko, K., </a:t>
            </a:r>
            <a:r>
              <a:rPr lang="fi-FI" dirty="0" err="1"/>
              <a:t>Mäkimartti</a:t>
            </a:r>
            <a:r>
              <a:rPr lang="fi-FI" dirty="0"/>
              <a:t>, P. &amp; Pikkarainen, L. (toim.) </a:t>
            </a:r>
            <a:r>
              <a:rPr lang="fi-FI" i="1" dirty="0"/>
              <a:t>Vanhuksen hoidon hyvät käytännöt. s. 235 – 248. </a:t>
            </a:r>
            <a:r>
              <a:rPr lang="fi-FI" dirty="0"/>
              <a:t>Duodecim. </a:t>
            </a:r>
          </a:p>
          <a:p>
            <a:pPr marL="0" indent="0">
              <a:buNone/>
            </a:pPr>
            <a:endParaRPr lang="fi-FI" dirty="0"/>
          </a:p>
          <a:p>
            <a:r>
              <a:rPr lang="fi-FI" dirty="0" err="1"/>
              <a:t>Stolt</a:t>
            </a:r>
            <a:r>
              <a:rPr lang="fi-FI" dirty="0"/>
              <a:t>, M. 2023. Jalkaterveys. Teoksessa Haavisto, M., Kakko, K., </a:t>
            </a:r>
            <a:r>
              <a:rPr lang="fi-FI" dirty="0" err="1"/>
              <a:t>Mäkimartti</a:t>
            </a:r>
            <a:r>
              <a:rPr lang="fi-FI" dirty="0"/>
              <a:t>, P. &amp; Pikkarainen, L. (toim.) </a:t>
            </a:r>
            <a:r>
              <a:rPr lang="fi-FI" i="1" dirty="0"/>
              <a:t>Vanhuksen hoidon hyvät käytännöt. s. 235 – 248. </a:t>
            </a:r>
            <a:r>
              <a:rPr lang="fi-FI" dirty="0"/>
              <a:t>Duodecim. </a:t>
            </a:r>
          </a:p>
          <a:p>
            <a:pPr marL="0" indent="0">
              <a:buNone/>
            </a:pPr>
            <a:endParaRPr lang="fi-FI" dirty="0"/>
          </a:p>
          <a:p>
            <a:endParaRPr lang="fi-FI" dirty="0"/>
          </a:p>
        </p:txBody>
      </p:sp>
    </p:spTree>
    <p:extLst>
      <p:ext uri="{BB962C8B-B14F-4D97-AF65-F5344CB8AC3E}">
        <p14:creationId xmlns:p14="http://schemas.microsoft.com/office/powerpoint/2010/main" val="227105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2A573D3-DE16-6428-91ED-77E437F73D3D}"/>
              </a:ext>
            </a:extLst>
          </p:cNvPr>
          <p:cNvSpPr>
            <a:spLocks noGrp="1"/>
          </p:cNvSpPr>
          <p:nvPr>
            <p:ph type="title"/>
          </p:nvPr>
        </p:nvSpPr>
        <p:spPr>
          <a:xfrm>
            <a:off x="1157084" y="374427"/>
            <a:ext cx="10374517" cy="971512"/>
          </a:xfrm>
        </p:spPr>
        <p:txBody>
          <a:bodyPr anchor="ctr">
            <a:normAutofit/>
          </a:bodyPr>
          <a:lstStyle/>
          <a:p>
            <a:r>
              <a:rPr lang="fi-FI" sz="3200" dirty="0">
                <a:solidFill>
                  <a:schemeClr val="bg1"/>
                </a:solidFill>
              </a:rPr>
              <a:t>Henkilökohtainen hygienia</a:t>
            </a:r>
          </a:p>
        </p:txBody>
      </p:sp>
      <p:graphicFrame>
        <p:nvGraphicFramePr>
          <p:cNvPr id="25" name="Sisällön paikkamerkki 2">
            <a:extLst>
              <a:ext uri="{FF2B5EF4-FFF2-40B4-BE49-F238E27FC236}">
                <a16:creationId xmlns:a16="http://schemas.microsoft.com/office/drawing/2014/main" id="{BA4DC51A-25B5-38F8-ACDF-0AE0CC617A07}"/>
              </a:ext>
            </a:extLst>
          </p:cNvPr>
          <p:cNvGraphicFramePr>
            <a:graphicFrameLocks noGrp="1"/>
          </p:cNvGraphicFramePr>
          <p:nvPr>
            <p:ph idx="1"/>
            <p:extLst>
              <p:ext uri="{D42A27DB-BD31-4B8C-83A1-F6EECF244321}">
                <p14:modId xmlns:p14="http://schemas.microsoft.com/office/powerpoint/2010/main" val="3309448994"/>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2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60B8C-6AEB-7133-3065-4A6306DC4C53}"/>
              </a:ext>
            </a:extLst>
          </p:cNvPr>
          <p:cNvSpPr>
            <a:spLocks noGrp="1"/>
          </p:cNvSpPr>
          <p:nvPr>
            <p:ph type="title"/>
          </p:nvPr>
        </p:nvSpPr>
        <p:spPr>
          <a:xfrm>
            <a:off x="477520" y="257048"/>
            <a:ext cx="10241280" cy="911352"/>
          </a:xfrm>
        </p:spPr>
        <p:txBody>
          <a:bodyPr/>
          <a:lstStyle/>
          <a:p>
            <a:r>
              <a:rPr lang="fi-FI" dirty="0"/>
              <a:t>peseytyminen</a:t>
            </a:r>
          </a:p>
        </p:txBody>
      </p:sp>
      <p:sp>
        <p:nvSpPr>
          <p:cNvPr id="3" name="Sisällön paikkamerkki 2">
            <a:extLst>
              <a:ext uri="{FF2B5EF4-FFF2-40B4-BE49-F238E27FC236}">
                <a16:creationId xmlns:a16="http://schemas.microsoft.com/office/drawing/2014/main" id="{4AE99C7D-F95F-6FB7-0E61-7E8B769F7FC0}"/>
              </a:ext>
            </a:extLst>
          </p:cNvPr>
          <p:cNvSpPr>
            <a:spLocks noGrp="1"/>
          </p:cNvSpPr>
          <p:nvPr>
            <p:ph idx="1"/>
          </p:nvPr>
        </p:nvSpPr>
        <p:spPr>
          <a:xfrm>
            <a:off x="477520" y="1635760"/>
            <a:ext cx="11135360" cy="4435856"/>
          </a:xfrm>
        </p:spPr>
        <p:txBody>
          <a:bodyPr/>
          <a:lstStyle/>
          <a:p>
            <a:r>
              <a:rPr lang="fi-FI" dirty="0"/>
              <a:t>Peseytymisen tavoitteena saada puhtaaksi liasta ja hiestä.</a:t>
            </a:r>
          </a:p>
          <a:p>
            <a:endParaRPr lang="fi-FI" dirty="0"/>
          </a:p>
          <a:p>
            <a:r>
              <a:rPr lang="fi-FI" dirty="0"/>
              <a:t>Vanhemmiten iho ei kuitenkaan tarvitse pesua välttämättä kovin usein. </a:t>
            </a:r>
          </a:p>
          <a:p>
            <a:endParaRPr lang="fi-FI" dirty="0"/>
          </a:p>
          <a:p>
            <a:r>
              <a:rPr lang="fi-FI" dirty="0"/>
              <a:t>Ihon kuivumiseen on myös tärkeä kiinnittää huomiota</a:t>
            </a:r>
            <a:r>
              <a:rPr lang="fi-FI" dirty="0">
                <a:sym typeface="Wingdings" panose="05000000000000000000" pitchFamily="2" charset="2"/>
              </a:rPr>
              <a:t> osapesuja voi tehdä kokopesujen sijaan.</a:t>
            </a:r>
            <a:endParaRPr lang="fi-FI" dirty="0"/>
          </a:p>
          <a:p>
            <a:endParaRPr lang="fi-FI" dirty="0"/>
          </a:p>
          <a:p>
            <a:r>
              <a:rPr lang="fi-FI" dirty="0"/>
              <a:t>Arvokas vanhuus sisältää mahdollisuuden puhtauteen.</a:t>
            </a:r>
          </a:p>
          <a:p>
            <a:endParaRPr lang="fi-FI" dirty="0"/>
          </a:p>
          <a:p>
            <a:endParaRPr lang="fi-FI" dirty="0"/>
          </a:p>
        </p:txBody>
      </p:sp>
    </p:spTree>
    <p:extLst>
      <p:ext uri="{BB962C8B-B14F-4D97-AF65-F5344CB8AC3E}">
        <p14:creationId xmlns:p14="http://schemas.microsoft.com/office/powerpoint/2010/main" val="45499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DAB55E-5FB8-4407-B0AF-EB448B4FA5D5}"/>
              </a:ext>
            </a:extLst>
          </p:cNvPr>
          <p:cNvSpPr>
            <a:spLocks noGrp="1"/>
          </p:cNvSpPr>
          <p:nvPr>
            <p:ph type="title"/>
          </p:nvPr>
        </p:nvSpPr>
        <p:spPr>
          <a:xfrm>
            <a:off x="568960" y="287528"/>
            <a:ext cx="11043920" cy="1234440"/>
          </a:xfrm>
        </p:spPr>
        <p:txBody>
          <a:bodyPr/>
          <a:lstStyle/>
          <a:p>
            <a:r>
              <a:rPr lang="fi-FI" dirty="0"/>
              <a:t>Hoiva-avustaja apuna peseytymisessä</a:t>
            </a:r>
          </a:p>
        </p:txBody>
      </p:sp>
      <p:sp>
        <p:nvSpPr>
          <p:cNvPr id="3" name="Sisällön paikkamerkki 2">
            <a:extLst>
              <a:ext uri="{FF2B5EF4-FFF2-40B4-BE49-F238E27FC236}">
                <a16:creationId xmlns:a16="http://schemas.microsoft.com/office/drawing/2014/main" id="{47F5CDC2-008E-377B-5FE5-4FF75E8AD0A4}"/>
              </a:ext>
            </a:extLst>
          </p:cNvPr>
          <p:cNvSpPr>
            <a:spLocks noGrp="1"/>
          </p:cNvSpPr>
          <p:nvPr>
            <p:ph idx="1"/>
          </p:nvPr>
        </p:nvSpPr>
        <p:spPr>
          <a:xfrm>
            <a:off x="487680" y="1645920"/>
            <a:ext cx="11460480" cy="4425696"/>
          </a:xfrm>
        </p:spPr>
        <p:txBody>
          <a:bodyPr/>
          <a:lstStyle/>
          <a:p>
            <a:r>
              <a:rPr lang="fi-FI" dirty="0"/>
              <a:t>Hoiva-avustaja voi avustaa ikääntynyttä monin eri tavoin peseytymisessä.</a:t>
            </a:r>
          </a:p>
          <a:p>
            <a:r>
              <a:rPr lang="fi-FI" dirty="0"/>
              <a:t>Avustaa voi mm. ohjeistamalla, avustamalla alkuun, auttamalla tarpeen vaatiessa tai huolehtimalla kokonaan ikääntyneen puhtaudesta.</a:t>
            </a:r>
          </a:p>
          <a:p>
            <a:r>
              <a:rPr lang="fi-FI" dirty="0"/>
              <a:t>Avun tarpeeseen vaikuttaa ikääntyneen tilanne ja toimintakyky.</a:t>
            </a:r>
          </a:p>
          <a:p>
            <a:r>
              <a:rPr lang="fi-FI" dirty="0"/>
              <a:t>Omatoimisuutta ja omaa itsenäistä tekemistä tuetaan mahdollisimman paljon. Tätä voi toteuttaa pienikin vaihe kerrallaan, jos pesu kokonaisuudessaan on vaikea suorittaa omatoimisesti.</a:t>
            </a:r>
          </a:p>
          <a:p>
            <a:r>
              <a:rPr lang="fi-FI" dirty="0"/>
              <a:t>Myös ikääntyneen toiveita kuunnellaan.</a:t>
            </a:r>
          </a:p>
        </p:txBody>
      </p:sp>
    </p:spTree>
    <p:extLst>
      <p:ext uri="{BB962C8B-B14F-4D97-AF65-F5344CB8AC3E}">
        <p14:creationId xmlns:p14="http://schemas.microsoft.com/office/powerpoint/2010/main" val="30594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6205CF3-2140-6F32-7B18-C5B4AE3AFD20}"/>
              </a:ext>
            </a:extLst>
          </p:cNvPr>
          <p:cNvSpPr>
            <a:spLocks noGrp="1"/>
          </p:cNvSpPr>
          <p:nvPr>
            <p:ph idx="1"/>
          </p:nvPr>
        </p:nvSpPr>
        <p:spPr>
          <a:xfrm>
            <a:off x="182880" y="542925"/>
            <a:ext cx="11430000" cy="5528691"/>
          </a:xfrm>
        </p:spPr>
        <p:txBody>
          <a:bodyPr>
            <a:normAutofit lnSpcReduction="10000"/>
          </a:bodyPr>
          <a:lstStyle/>
          <a:p>
            <a:r>
              <a:rPr lang="fi-FI" dirty="0"/>
              <a:t>Yksityisyys pesutilanteessa on tärkeää. Riisuutuminen ja peseytyminen voi olla jännittävää</a:t>
            </a:r>
            <a:r>
              <a:rPr lang="fi-FI" dirty="0">
                <a:sym typeface="Wingdings" panose="05000000000000000000" pitchFamily="2" charset="2"/>
              </a:rPr>
              <a:t> keskustelu, ilmapiirin tekeminen hyväksyväksi ja tutustuminen voivat vähentää jännitystä.</a:t>
            </a:r>
          </a:p>
          <a:p>
            <a:pPr marL="0" indent="0">
              <a:buNone/>
            </a:pPr>
            <a:endParaRPr lang="fi-FI" dirty="0">
              <a:sym typeface="Wingdings" panose="05000000000000000000" pitchFamily="2" charset="2"/>
            </a:endParaRPr>
          </a:p>
          <a:p>
            <a:r>
              <a:rPr lang="fi-FI" dirty="0">
                <a:sym typeface="Wingdings" panose="05000000000000000000" pitchFamily="2" charset="2"/>
              </a:rPr>
              <a:t>Myös itse suihkutila (lämpötila, kolkkous, kaikuminen) saattavat pelottaa ikääntynyttä.</a:t>
            </a:r>
          </a:p>
          <a:p>
            <a:endParaRPr lang="fi-FI" dirty="0">
              <a:sym typeface="Wingdings" panose="05000000000000000000" pitchFamily="2" charset="2"/>
            </a:endParaRPr>
          </a:p>
          <a:p>
            <a:r>
              <a:rPr lang="fi-FI" dirty="0">
                <a:sym typeface="Wingdings" panose="05000000000000000000" pitchFamily="2" charset="2"/>
              </a:rPr>
              <a:t>Peseytymistilanteessa tuleekin miettiä pesutilan ja suihkuveden lämpötila, sauna mahdollisuuksien mukaan, sopivat pesuvälineet ja turvallisuutta lisäävät apuvälineet (suihkutuoli, tukikaiteet, liukuesteet, pesulaveri/suihkuvaunu).</a:t>
            </a:r>
          </a:p>
          <a:p>
            <a:pPr marL="0" indent="0">
              <a:buNone/>
            </a:pPr>
            <a:endParaRPr lang="fi-FI" dirty="0">
              <a:sym typeface="Wingdings" panose="05000000000000000000" pitchFamily="2" charset="2"/>
            </a:endParaRPr>
          </a:p>
          <a:p>
            <a:r>
              <a:rPr lang="fi-FI" dirty="0">
                <a:sym typeface="Wingdings" panose="05000000000000000000" pitchFamily="2" charset="2"/>
              </a:rPr>
              <a:t>Turvallisuus on tärkeä huomioida suihkussa/peseytymisten yhteydessä! </a:t>
            </a:r>
            <a:r>
              <a:rPr lang="fi-FI" b="1" dirty="0">
                <a:sym typeface="Wingdings" panose="05000000000000000000" pitchFamily="2" charset="2"/>
              </a:rPr>
              <a:t>Mitkä tekijät vaikuttavat suihkussa turvallisuuteen?</a:t>
            </a:r>
          </a:p>
          <a:p>
            <a:pPr marL="0" indent="0">
              <a:buNone/>
            </a:pPr>
            <a:endParaRPr lang="fi-FI" dirty="0">
              <a:sym typeface="Wingdings" panose="05000000000000000000" pitchFamily="2" charset="2"/>
            </a:endParaRPr>
          </a:p>
        </p:txBody>
      </p:sp>
    </p:spTree>
    <p:extLst>
      <p:ext uri="{BB962C8B-B14F-4D97-AF65-F5344CB8AC3E}">
        <p14:creationId xmlns:p14="http://schemas.microsoft.com/office/powerpoint/2010/main" val="98332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ADA53-B7A5-F6BD-2C92-CE4D71CA11C9}"/>
              </a:ext>
            </a:extLst>
          </p:cNvPr>
          <p:cNvSpPr>
            <a:spLocks noGrp="1"/>
          </p:cNvSpPr>
          <p:nvPr>
            <p:ph type="title"/>
          </p:nvPr>
        </p:nvSpPr>
        <p:spPr>
          <a:xfrm>
            <a:off x="657225" y="352424"/>
            <a:ext cx="9582150" cy="648843"/>
          </a:xfrm>
        </p:spPr>
        <p:txBody>
          <a:bodyPr/>
          <a:lstStyle/>
          <a:p>
            <a:r>
              <a:rPr lang="fi-FI" dirty="0"/>
              <a:t>Päivittäinen peseytyminen</a:t>
            </a:r>
          </a:p>
        </p:txBody>
      </p:sp>
      <p:sp>
        <p:nvSpPr>
          <p:cNvPr id="3" name="Sisällön paikkamerkki 2">
            <a:extLst>
              <a:ext uri="{FF2B5EF4-FFF2-40B4-BE49-F238E27FC236}">
                <a16:creationId xmlns:a16="http://schemas.microsoft.com/office/drawing/2014/main" id="{2B2622B1-155A-CE2B-AB3E-785689054EFB}"/>
              </a:ext>
            </a:extLst>
          </p:cNvPr>
          <p:cNvSpPr>
            <a:spLocks noGrp="1"/>
          </p:cNvSpPr>
          <p:nvPr>
            <p:ph idx="1"/>
          </p:nvPr>
        </p:nvSpPr>
        <p:spPr>
          <a:xfrm>
            <a:off x="400050" y="1304925"/>
            <a:ext cx="11212830" cy="4766691"/>
          </a:xfrm>
        </p:spPr>
        <p:txBody>
          <a:bodyPr/>
          <a:lstStyle/>
          <a:p>
            <a:r>
              <a:rPr lang="fi-FI" dirty="0"/>
              <a:t>Päivittäinen peseytyminen/pesut toteutetaan juoksevalla vedellä ja miedolla pesuaineella tai pesulapuilla.</a:t>
            </a:r>
          </a:p>
          <a:p>
            <a:r>
              <a:rPr lang="fi-FI" dirty="0"/>
              <a:t>Päivittäin pestään: </a:t>
            </a:r>
          </a:p>
          <a:p>
            <a:pPr marL="0" indent="0">
              <a:buNone/>
            </a:pPr>
            <a:r>
              <a:rPr lang="fi-FI" dirty="0"/>
              <a:t>- kasvot</a:t>
            </a:r>
          </a:p>
          <a:p>
            <a:pPr marL="0" indent="0">
              <a:buNone/>
            </a:pPr>
            <a:r>
              <a:rPr lang="fi-FI" dirty="0"/>
              <a:t>- suu/suuhygienia</a:t>
            </a:r>
          </a:p>
          <a:p>
            <a:pPr marL="0" indent="0">
              <a:buNone/>
            </a:pPr>
            <a:r>
              <a:rPr lang="fi-FI" dirty="0"/>
              <a:t>- kädet</a:t>
            </a:r>
          </a:p>
          <a:p>
            <a:pPr marL="0" indent="0">
              <a:buNone/>
            </a:pPr>
            <a:r>
              <a:rPr lang="fi-FI" dirty="0"/>
              <a:t>- kainalot</a:t>
            </a:r>
          </a:p>
          <a:p>
            <a:pPr marL="0" indent="0">
              <a:buNone/>
            </a:pPr>
            <a:r>
              <a:rPr lang="fi-FI" dirty="0"/>
              <a:t>- genitaalialueiden puhdistus</a:t>
            </a:r>
          </a:p>
        </p:txBody>
      </p:sp>
    </p:spTree>
    <p:extLst>
      <p:ext uri="{BB962C8B-B14F-4D97-AF65-F5344CB8AC3E}">
        <p14:creationId xmlns:p14="http://schemas.microsoft.com/office/powerpoint/2010/main" val="57030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811736A-EDBA-BC07-5086-619662D0E080}"/>
              </a:ext>
            </a:extLst>
          </p:cNvPr>
          <p:cNvSpPr>
            <a:spLocks noGrp="1"/>
          </p:cNvSpPr>
          <p:nvPr>
            <p:ph type="title"/>
          </p:nvPr>
        </p:nvSpPr>
        <p:spPr>
          <a:xfrm>
            <a:off x="415036" y="305889"/>
            <a:ext cx="5929422" cy="1852976"/>
          </a:xfrm>
        </p:spPr>
        <p:txBody>
          <a:bodyPr>
            <a:normAutofit/>
          </a:bodyPr>
          <a:lstStyle/>
          <a:p>
            <a:r>
              <a:rPr lang="fi-FI" sz="4000" dirty="0"/>
              <a:t>Muistisairaan avustaminen pesuissa</a:t>
            </a:r>
          </a:p>
        </p:txBody>
      </p:sp>
      <p:graphicFrame>
        <p:nvGraphicFramePr>
          <p:cNvPr id="18" name="Sisällön paikkamerkki 2">
            <a:extLst>
              <a:ext uri="{FF2B5EF4-FFF2-40B4-BE49-F238E27FC236}">
                <a16:creationId xmlns:a16="http://schemas.microsoft.com/office/drawing/2014/main" id="{628A4697-D912-1BB6-CD4D-2B82AE36AFED}"/>
              </a:ext>
            </a:extLst>
          </p:cNvPr>
          <p:cNvGraphicFramePr>
            <a:graphicFrameLocks noGrp="1"/>
          </p:cNvGraphicFramePr>
          <p:nvPr>
            <p:ph idx="1"/>
          </p:nvPr>
        </p:nvGraphicFramePr>
        <p:xfrm>
          <a:off x="314960" y="2621381"/>
          <a:ext cx="7630160" cy="332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Suihkusta tuleva vesi">
            <a:extLst>
              <a:ext uri="{FF2B5EF4-FFF2-40B4-BE49-F238E27FC236}">
                <a16:creationId xmlns:a16="http://schemas.microsoft.com/office/drawing/2014/main" id="{866D87F6-6868-211E-E421-6AA2894D0C69}"/>
              </a:ext>
            </a:extLst>
          </p:cNvPr>
          <p:cNvPicPr>
            <a:picLocks noChangeAspect="1"/>
          </p:cNvPicPr>
          <p:nvPr/>
        </p:nvPicPr>
        <p:blipFill rotWithShape="1">
          <a:blip r:embed="rId7">
            <a:extLst>
              <a:ext uri="{28A0092B-C50C-407E-A947-70E740481C1C}">
                <a14:useLocalDpi xmlns:a14="http://schemas.microsoft.com/office/drawing/2010/main" val="0"/>
              </a:ext>
            </a:extLst>
          </a:blip>
          <a:srcRect l="1588" r="50776" b="-2"/>
          <a:stretch/>
        </p:blipFill>
        <p:spPr>
          <a:xfrm>
            <a:off x="8115300" y="-12515"/>
            <a:ext cx="4076700" cy="6418631"/>
          </a:xfrm>
          <a:prstGeom prst="rect">
            <a:avLst/>
          </a:prstGeom>
        </p:spPr>
      </p:pic>
      <p:sp>
        <p:nvSpPr>
          <p:cNvPr id="6" name="Tekstiruutu 5">
            <a:extLst>
              <a:ext uri="{FF2B5EF4-FFF2-40B4-BE49-F238E27FC236}">
                <a16:creationId xmlns:a16="http://schemas.microsoft.com/office/drawing/2014/main" id="{45FF5037-E6E6-F896-815A-9C089C964AFD}"/>
              </a:ext>
            </a:extLst>
          </p:cNvPr>
          <p:cNvSpPr txBox="1"/>
          <p:nvPr/>
        </p:nvSpPr>
        <p:spPr>
          <a:xfrm>
            <a:off x="8115298" y="6406115"/>
            <a:ext cx="3975102" cy="369332"/>
          </a:xfrm>
          <a:prstGeom prst="rect">
            <a:avLst/>
          </a:prstGeom>
          <a:noFill/>
        </p:spPr>
        <p:txBody>
          <a:bodyPr wrap="square" rtlCol="0">
            <a:spAutoFit/>
          </a:bodyPr>
          <a:lstStyle/>
          <a:p>
            <a:r>
              <a:rPr lang="fi-FI" dirty="0"/>
              <a:t>Kuva: PowerPoint kuvapankki</a:t>
            </a:r>
          </a:p>
        </p:txBody>
      </p:sp>
    </p:spTree>
    <p:extLst>
      <p:ext uri="{BB962C8B-B14F-4D97-AF65-F5344CB8AC3E}">
        <p14:creationId xmlns:p14="http://schemas.microsoft.com/office/powerpoint/2010/main" val="261929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85627FEF-A471-664C-AE31-0EEDB9F022CB}"/>
              </a:ext>
            </a:extLst>
          </p:cNvPr>
          <p:cNvSpPr>
            <a:spLocks noGrp="1"/>
          </p:cNvSpPr>
          <p:nvPr>
            <p:ph idx="1"/>
          </p:nvPr>
        </p:nvSpPr>
        <p:spPr>
          <a:xfrm>
            <a:off x="396240" y="1727201"/>
            <a:ext cx="6994699" cy="5567680"/>
          </a:xfrm>
        </p:spPr>
        <p:txBody>
          <a:bodyPr>
            <a:normAutofit/>
          </a:bodyPr>
          <a:lstStyle/>
          <a:p>
            <a:r>
              <a:rPr lang="fi-FI" sz="2800" b="1" dirty="0">
                <a:sym typeface="Wingdings" panose="05000000000000000000" pitchFamily="2" charset="2"/>
              </a:rPr>
              <a:t>Huomioithan, että peseytymisen avustaminen voi olla aluksi jännittävää myös itsellesi. Tästäkin voi puhua työpaikkaohjaajan kanssa ja miettiä, miten jännitystä voisi helpottaa!</a:t>
            </a:r>
            <a:endParaRPr lang="fi-FI" sz="2800" b="1" dirty="0"/>
          </a:p>
          <a:p>
            <a:pPr marL="0" indent="0">
              <a:buNone/>
            </a:pPr>
            <a:endParaRPr lang="fi-FI" sz="1800" dirty="0"/>
          </a:p>
        </p:txBody>
      </p:sp>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miankka kylpyammeen kyljessä">
            <a:extLst>
              <a:ext uri="{FF2B5EF4-FFF2-40B4-BE49-F238E27FC236}">
                <a16:creationId xmlns:a16="http://schemas.microsoft.com/office/drawing/2014/main" id="{3BB3C279-9CB3-547F-8BDA-5DCA2208362E}"/>
              </a:ext>
            </a:extLst>
          </p:cNvPr>
          <p:cNvPicPr>
            <a:picLocks noChangeAspect="1"/>
          </p:cNvPicPr>
          <p:nvPr/>
        </p:nvPicPr>
        <p:blipFill rotWithShape="1">
          <a:blip r:embed="rId2">
            <a:extLst>
              <a:ext uri="{28A0092B-C50C-407E-A947-70E740481C1C}">
                <a14:useLocalDpi xmlns:a14="http://schemas.microsoft.com/office/drawing/2010/main" val="0"/>
              </a:ext>
            </a:extLst>
          </a:blip>
          <a:srcRect l="13644" r="44119" b="-1"/>
          <a:stretch/>
        </p:blipFill>
        <p:spPr>
          <a:xfrm>
            <a:off x="8115300" y="-12515"/>
            <a:ext cx="4076700" cy="6418631"/>
          </a:xfrm>
          <a:prstGeom prst="rect">
            <a:avLst/>
          </a:prstGeom>
        </p:spPr>
      </p:pic>
    </p:spTree>
    <p:extLst>
      <p:ext uri="{BB962C8B-B14F-4D97-AF65-F5344CB8AC3E}">
        <p14:creationId xmlns:p14="http://schemas.microsoft.com/office/powerpoint/2010/main" val="1088644636"/>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203923"/>
      </a:dk2>
      <a:lt2>
        <a:srgbClr val="E8E3E2"/>
      </a:lt2>
      <a:accent1>
        <a:srgbClr val="22B1C0"/>
      </a:accent1>
      <a:accent2>
        <a:srgbClr val="14B783"/>
      </a:accent2>
      <a:accent3>
        <a:srgbClr val="21B949"/>
      </a:accent3>
      <a:accent4>
        <a:srgbClr val="2EBB14"/>
      </a:accent4>
      <a:accent5>
        <a:srgbClr val="74B320"/>
      </a:accent5>
      <a:accent6>
        <a:srgbClr val="A4A612"/>
      </a:accent6>
      <a:hlink>
        <a:srgbClr val="569030"/>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574</TotalTime>
  <Words>1017</Words>
  <Application>Microsoft Office PowerPoint</Application>
  <PresentationFormat>Laajakuva</PresentationFormat>
  <Paragraphs>123</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Tw Cen MT</vt:lpstr>
      <vt:lpstr>Wingdings</vt:lpstr>
      <vt:lpstr>GradientRiseVTI</vt:lpstr>
      <vt:lpstr>Ikääntyneen hygienia</vt:lpstr>
      <vt:lpstr>Ikääntyneen henkilökohtainen hygienia</vt:lpstr>
      <vt:lpstr>Henkilökohtainen hygienia</vt:lpstr>
      <vt:lpstr>peseytyminen</vt:lpstr>
      <vt:lpstr>Hoiva-avustaja apuna peseytymisessä</vt:lpstr>
      <vt:lpstr>PowerPoint-esitys</vt:lpstr>
      <vt:lpstr>Päivittäinen peseytyminen</vt:lpstr>
      <vt:lpstr>Muistisairaan avustaminen pesuissa</vt:lpstr>
      <vt:lpstr>PowerPoint-esitys</vt:lpstr>
      <vt:lpstr>Ihon ja jalkojen hoito</vt:lpstr>
      <vt:lpstr>PowerPoint-esitys</vt:lpstr>
      <vt:lpstr>PowerPoint-esitys</vt:lpstr>
      <vt:lpstr>Kynsien leikkaaminen</vt:lpstr>
      <vt:lpstr>PowerPoint-esitys</vt:lpstr>
      <vt:lpstr>intiimihygienia</vt:lpstr>
      <vt:lpstr>Intiimihygieniassa huomioitavia asioita</vt:lpstr>
      <vt:lpstr>Huomioi tilanteessa myös</vt:lpstr>
      <vt:lpstr>WC:ssä käymisen tavat</vt:lpstr>
      <vt:lpstr>Tavat pesuissa ja wc:ssä avustamiseen sekä jalkojen hoitoon</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Ikääntyneen hygienia</dc:title>
  <dc:creator>Heini Toivonen</dc:creator>
  <cp:lastModifiedBy>Heini Toivonen</cp:lastModifiedBy>
  <cp:revision>53</cp:revision>
  <dcterms:created xsi:type="dcterms:W3CDTF">2024-02-19T17:31:17Z</dcterms:created>
  <dcterms:modified xsi:type="dcterms:W3CDTF">2024-11-15T08:00:06Z</dcterms:modified>
</cp:coreProperties>
</file>