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9" r:id="rId5"/>
  </p:sldMasterIdLst>
  <p:notesMasterIdLst>
    <p:notesMasterId r:id="rId36"/>
  </p:notesMasterIdLst>
  <p:sldIdLst>
    <p:sldId id="256" r:id="rId6"/>
    <p:sldId id="292" r:id="rId7"/>
    <p:sldId id="257" r:id="rId8"/>
    <p:sldId id="266" r:id="rId9"/>
    <p:sldId id="265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74" r:id="rId18"/>
    <p:sldId id="275" r:id="rId19"/>
    <p:sldId id="276" r:id="rId20"/>
    <p:sldId id="277" r:id="rId21"/>
    <p:sldId id="278" r:id="rId22"/>
    <p:sldId id="279" r:id="rId23"/>
    <p:sldId id="280" r:id="rId24"/>
    <p:sldId id="281" r:id="rId25"/>
    <p:sldId id="282" r:id="rId26"/>
    <p:sldId id="283" r:id="rId27"/>
    <p:sldId id="284" r:id="rId28"/>
    <p:sldId id="285" r:id="rId29"/>
    <p:sldId id="286" r:id="rId30"/>
    <p:sldId id="287" r:id="rId31"/>
    <p:sldId id="288" r:id="rId32"/>
    <p:sldId id="289" r:id="rId33"/>
    <p:sldId id="291" r:id="rId34"/>
    <p:sldId id="290" r:id="rId35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01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18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slide" Target="slides/slide21.xml"/><Relationship Id="rId39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openxmlformats.org/officeDocument/2006/relationships/slide" Target="slides/slide16.xml"/><Relationship Id="rId34" Type="http://schemas.openxmlformats.org/officeDocument/2006/relationships/slide" Target="slides/slide29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slide" Target="slides/slide20.xml"/><Relationship Id="rId33" Type="http://schemas.openxmlformats.org/officeDocument/2006/relationships/slide" Target="slides/slide28.xml"/><Relationship Id="rId38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29" Type="http://schemas.openxmlformats.org/officeDocument/2006/relationships/slide" Target="slides/slide24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slide" Target="slides/slide19.xml"/><Relationship Id="rId32" Type="http://schemas.openxmlformats.org/officeDocument/2006/relationships/slide" Target="slides/slide27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slide" Target="slides/slide23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31" Type="http://schemas.openxmlformats.org/officeDocument/2006/relationships/slide" Target="slides/slide26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slide" Target="slides/slide22.xml"/><Relationship Id="rId30" Type="http://schemas.openxmlformats.org/officeDocument/2006/relationships/slide" Target="slides/slide25.xml"/><Relationship Id="rId35" Type="http://schemas.openxmlformats.org/officeDocument/2006/relationships/slide" Target="slides/slide30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52DE3DC-FFA5-4B06-8CE1-A4327DB2171A}" type="datetimeFigureOut">
              <a:rPr lang="fi-FI" smtClean="0"/>
              <a:t>30.10.2020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06609CB-CAF6-4571-BA04-25E12737EAA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6266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Kuva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1716506" y="6192671"/>
            <a:ext cx="966537" cy="365125"/>
          </a:xfrm>
        </p:spPr>
        <p:txBody>
          <a:bodyPr/>
          <a:lstStyle/>
          <a:p>
            <a:fld id="{308255F3-F20B-4B87-BA2E-E1B81D1F1716}" type="datetime1">
              <a:rPr lang="fi-FI" smtClean="0"/>
              <a:t>30.10.2020</a:t>
            </a:fld>
            <a:endParaRPr lang="fi-FI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dirty="0" smtClean="0"/>
              <a:t>kiertotalousamk.fi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628747199"/>
      </p:ext>
    </p:extLst>
  </p:cSld>
  <p:clrMapOvr>
    <a:masterClrMapping/>
  </p:clrMapOvr>
  <p:timing>
    <p:tnLst>
      <p:par>
        <p:cTn id="1" dur="indefinite" restart="never" nodeType="tmRoot"/>
      </p:par>
    </p:tnLst>
  </p:timing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Kuva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kiertotalousamk.fi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8560391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Kuva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kiertotalousamk.fi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9030913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Kuva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4"/>
            <a:ext cx="10515600" cy="1089442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kiertotalousamk.fi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10854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Kuva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199790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199790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kiertotalousamk.fi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6840297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1_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Kuva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Muokkaa </a:t>
            </a:r>
            <a:r>
              <a:rPr lang="fi-FI" dirty="0" err="1" smtClean="0"/>
              <a:t>perustyyl</a:t>
            </a:r>
            <a:r>
              <a:rPr lang="fi-FI" dirty="0" smtClean="0"/>
              <a:t>. </a:t>
            </a:r>
            <a:r>
              <a:rPr lang="fi-FI" dirty="0" err="1" smtClean="0"/>
              <a:t>napsautt</a:t>
            </a:r>
            <a:r>
              <a:rPr lang="fi-FI" dirty="0" smtClean="0"/>
              <a:t>.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690688"/>
            <a:ext cx="5181600" cy="4351338"/>
          </a:xfrm>
        </p:spPr>
        <p:txBody>
          <a:bodyPr/>
          <a:lstStyle>
            <a:lvl1pPr marL="457200" indent="-457200">
              <a:buFont typeface="Arial" panose="020B0604020202020204" pitchFamily="34" charset="0"/>
              <a:buChar char="•"/>
              <a:defRPr/>
            </a:lvl1pPr>
          </a:lstStyle>
          <a:p>
            <a:pPr lvl="0"/>
            <a:r>
              <a:rPr lang="fi-FI" dirty="0" smtClean="0"/>
              <a:t>Muokkaa tekstin perustyylejä</a:t>
            </a:r>
          </a:p>
          <a:p>
            <a:pPr lvl="1"/>
            <a:r>
              <a:rPr lang="fi-FI" dirty="0" smtClean="0"/>
              <a:t>toinen taso</a:t>
            </a:r>
          </a:p>
          <a:p>
            <a:pPr lvl="2"/>
            <a:r>
              <a:rPr lang="fi-FI" dirty="0" smtClean="0"/>
              <a:t>kolmas taso</a:t>
            </a:r>
          </a:p>
          <a:p>
            <a:pPr lvl="3"/>
            <a:r>
              <a:rPr lang="fi-FI" dirty="0" smtClean="0"/>
              <a:t>neljäs taso</a:t>
            </a:r>
          </a:p>
          <a:p>
            <a:pPr lvl="4"/>
            <a:r>
              <a:rPr lang="fi-FI" dirty="0" smtClean="0"/>
              <a:t>viides taso</a:t>
            </a:r>
            <a:endParaRPr lang="fi-FI" dirty="0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216401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kiertotalousamk.fi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0986731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Kuva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kiertotalousamk.fi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74686067"/>
      </p:ext>
    </p:extLst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>
        <p15:guide id="1" orient="horz" pos="402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dirty="0" smtClean="0"/>
              <a:t>Muokkaa </a:t>
            </a:r>
            <a:r>
              <a:rPr lang="fi-FI" dirty="0" err="1" smtClean="0"/>
              <a:t>perustyyl</a:t>
            </a:r>
            <a:r>
              <a:rPr lang="fi-FI" dirty="0" smtClean="0"/>
              <a:t>. </a:t>
            </a:r>
            <a:r>
              <a:rPr lang="fi-FI" dirty="0" err="1" smtClean="0"/>
              <a:t>napsautt</a:t>
            </a:r>
            <a:r>
              <a:rPr lang="fi-FI" dirty="0" smtClean="0"/>
              <a:t>.</a:t>
            </a:r>
            <a:endParaRPr lang="fi-FI" dirty="0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16128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dirty="0" smtClean="0"/>
              <a:t>Muokkaa tekstin perustyylejä</a:t>
            </a:r>
          </a:p>
          <a:p>
            <a:pPr lvl="1"/>
            <a:r>
              <a:rPr lang="fi-FI" dirty="0" smtClean="0"/>
              <a:t>toinen taso</a:t>
            </a:r>
          </a:p>
          <a:p>
            <a:pPr lvl="2"/>
            <a:r>
              <a:rPr lang="fi-FI" dirty="0" smtClean="0"/>
              <a:t>kolmas taso</a:t>
            </a:r>
          </a:p>
          <a:p>
            <a:pPr lvl="3"/>
            <a:r>
              <a:rPr lang="fi-FI" dirty="0" smtClean="0"/>
              <a:t>neljäs taso</a:t>
            </a:r>
          </a:p>
          <a:p>
            <a:pPr lvl="4"/>
            <a:r>
              <a:rPr lang="fi-FI" dirty="0" smtClean="0"/>
              <a:t>viides taso</a:t>
            </a:r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353E9E-8905-47D9-8774-71C2D0812B6B}" type="datetime1">
              <a:rPr lang="fi-FI" smtClean="0"/>
              <a:t>30.10.2020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192671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fi-FI" dirty="0" smtClean="0"/>
              <a:t>kiertotalousamk.fi</a:t>
            </a:r>
            <a:endParaRPr lang="fi-FI" dirty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2966C3-9558-4BBB-9775-7D1DA6AA08C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527115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701" r:id="rId3"/>
    <p:sldLayoutId id="2147483692" r:id="rId4"/>
    <p:sldLayoutId id="2147483693" r:id="rId5"/>
    <p:sldLayoutId id="2147483702" r:id="rId6"/>
    <p:sldLayoutId id="2147483695" r:id="rId7"/>
  </p:sldLayoutIdLst>
  <p:timing>
    <p:tnLst>
      <p:par>
        <p:cTn id="1" dur="indefinite" restart="never" nodeType="tmRoot"/>
      </p:par>
    </p:tnLst>
  </p:timing>
  <p:hf sldNum="0"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Microsoft Sans Serif" panose="020B0604020202020204" pitchFamily="34" charset="0"/>
          <a:ea typeface="Microsoft Sans Serif" panose="020B0604020202020204" pitchFamily="34" charset="0"/>
          <a:cs typeface="Microsoft Sans Serif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hyperlink" Target="https://www.kiertokassi.fi/artikkeli/optikassi-tutkimus-selvitti-kauppakassien-elinkaarivaikutukset/" TargetMode="Externa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hyperlink" Target="https://mst.dk/service/publikationer/publikationsarkiv/2018/mar/plastposer-lca/" TargetMode="Externa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hyperlink" Target="https://mst.dk/service/publikationer/publikationsarkiv/2018/mar/plastposer-lca/" TargetMode="Externa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hyperlink" Target="https://helda.helsinki.fi/bitstream/handle/10138/38000/SY2_2009_Ostoskassien.pdf?sequence=1" TargetMode="Externa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9GMbRG9CZJw" TargetMode="External"/><Relationship Id="rId2" Type="http://schemas.openxmlformats.org/officeDocument/2006/relationships/hyperlink" Target="https://yle.fi/aihe/i-love-muovi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hyperlink" Target="https://www.hyvinkaa.fi/asuinymparisto-ja-rakentaminen/ymparistokeskuksen-julkaisuja-ja-raportteja/muoviselvitys-tiedote-25.11.2019/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>
                <a:latin typeface="Trebuchet MS" panose="020B0603020202020204" pitchFamily="34" charset="0"/>
              </a:rPr>
              <a:t>Hyvä, paha muovi</a:t>
            </a:r>
            <a:br>
              <a:rPr lang="fi-FI" dirty="0">
                <a:latin typeface="Trebuchet MS" panose="020B0603020202020204" pitchFamily="34" charset="0"/>
              </a:rPr>
            </a:br>
            <a:endParaRPr lang="fi-FI" dirty="0">
              <a:latin typeface="Trebuchet MS" panose="020B0603020202020204" pitchFamily="34" charset="0"/>
            </a:endParaRP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fi-FI" dirty="0"/>
              <a:t/>
            </a:r>
            <a:br>
              <a:rPr lang="fi-FI" dirty="0"/>
            </a:br>
            <a:r>
              <a:rPr lang="fi-FI" dirty="0"/>
              <a:t>Liisa Lehtinen, Turku AMK</a:t>
            </a:r>
          </a:p>
          <a:p>
            <a:r>
              <a:rPr lang="fi-FI" dirty="0" smtClean="0"/>
              <a:t>Hannu Oksanen, Savonia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EDBEC-BDFD-41C9-A00C-68FA1EF50EC5}" type="datetime1">
              <a:rPr lang="fi-FI" smtClean="0"/>
              <a:t>30.10.2020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kiertotalousamk.fi</a:t>
            </a:r>
            <a:endParaRPr lang="fi-FI" dirty="0"/>
          </a:p>
        </p:txBody>
      </p:sp>
      <p:pic>
        <p:nvPicPr>
          <p:cNvPr id="6" name="Kuva 5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61251" y="6096001"/>
            <a:ext cx="2731389" cy="4617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22866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62075" y="346837"/>
            <a:ext cx="10515600" cy="1325563"/>
          </a:xfrm>
        </p:spPr>
        <p:txBody>
          <a:bodyPr>
            <a:normAutofit/>
          </a:bodyPr>
          <a:lstStyle/>
          <a:p>
            <a:r>
              <a:rPr lang="fi-FI" sz="3600" dirty="0" smtClean="0">
                <a:latin typeface="Trebuchet MS" panose="020B0603020202020204" pitchFamily="34" charset="0"/>
              </a:rPr>
              <a:t>Muovien käyttökohteet: logistiikka</a:t>
            </a:r>
            <a:endParaRPr lang="fi-FI" sz="3600" dirty="0">
              <a:latin typeface="Trebuchet MS" panose="020B0603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24915" y="1761617"/>
            <a:ext cx="10191749" cy="419979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fi-FI" sz="1800" cap="all" dirty="0" smtClean="0"/>
              <a:t>Kulkuvälineet</a:t>
            </a:r>
          </a:p>
          <a:p>
            <a:r>
              <a:rPr lang="fi-FI" sz="1800" b="1" dirty="0" smtClean="0"/>
              <a:t>Keveys</a:t>
            </a:r>
            <a:r>
              <a:rPr lang="fi-FI" sz="1800" dirty="0" smtClean="0"/>
              <a:t>: lentokoneet, laivat, veneet, autot, skootterit…</a:t>
            </a:r>
          </a:p>
          <a:p>
            <a:r>
              <a:rPr lang="fi-FI" sz="1800" b="1" dirty="0" smtClean="0"/>
              <a:t>Turvallisuus</a:t>
            </a:r>
            <a:r>
              <a:rPr lang="fi-FI" sz="1800" dirty="0" smtClean="0"/>
              <a:t>, muovi absorboi energiaa törmäyksessä.</a:t>
            </a:r>
          </a:p>
          <a:p>
            <a:r>
              <a:rPr lang="fi-FI" sz="1800" dirty="0" smtClean="0"/>
              <a:t>Tuulilasin muovikerros mahdollistaa älyn tuulilaseihin.</a:t>
            </a:r>
          </a:p>
          <a:p>
            <a:r>
              <a:rPr lang="fi-FI" sz="1800" dirty="0" smtClean="0"/>
              <a:t>Auton painosta muovin osuus 12-15 % mutta materiaalien kokonaistilavuudesta 50 %</a:t>
            </a:r>
          </a:p>
          <a:p>
            <a:pPr marL="0" indent="0">
              <a:buNone/>
            </a:pPr>
            <a:r>
              <a:rPr lang="fi-FI" sz="1800" cap="all" dirty="0" smtClean="0"/>
              <a:t>Kuljetuspakkaukset</a:t>
            </a:r>
          </a:p>
          <a:p>
            <a:r>
              <a:rPr lang="fi-FI" sz="1800" dirty="0"/>
              <a:t>L</a:t>
            </a:r>
            <a:r>
              <a:rPr lang="fi-FI" sz="1800" dirty="0" smtClean="0"/>
              <a:t>astauslavat, tarjottimet</a:t>
            </a:r>
          </a:p>
          <a:p>
            <a:pPr lvl="1"/>
            <a:r>
              <a:rPr lang="fi-FI" sz="1800" b="1" dirty="0" smtClean="0"/>
              <a:t>Hygieenisyys</a:t>
            </a:r>
            <a:r>
              <a:rPr lang="fi-FI" sz="1800" dirty="0" smtClean="0"/>
              <a:t>, ei (puu)tuholaisia</a:t>
            </a:r>
          </a:p>
          <a:p>
            <a:r>
              <a:rPr lang="fi-FI" sz="1800" dirty="0" smtClean="0"/>
              <a:t>Uudelleen käytettävät leipomolaatikot, vihanneslaatikot </a:t>
            </a:r>
          </a:p>
          <a:p>
            <a:pPr lvl="1"/>
            <a:r>
              <a:rPr lang="fi-FI" sz="1800" dirty="0" smtClean="0"/>
              <a:t>Taittuvat kasaan, lisäkeveys rei’ityksellä</a:t>
            </a:r>
          </a:p>
          <a:p>
            <a:r>
              <a:rPr lang="fi-FI" sz="1800" dirty="0" err="1" smtClean="0"/>
              <a:t>Kiriste</a:t>
            </a:r>
            <a:r>
              <a:rPr lang="fi-FI" sz="1800" dirty="0" smtClean="0"/>
              <a:t>- ja kutistekalvot </a:t>
            </a:r>
          </a:p>
          <a:p>
            <a:pPr lvl="1"/>
            <a:r>
              <a:rPr lang="fi-FI" sz="1800" dirty="0" smtClean="0"/>
              <a:t>Automatisoitu pakkaaminen</a:t>
            </a:r>
            <a:endParaRPr lang="fi-FI" sz="1800" dirty="0"/>
          </a:p>
        </p:txBody>
      </p:sp>
      <p:pic>
        <p:nvPicPr>
          <p:cNvPr id="4" name="Kuva 3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9379" y="6079625"/>
            <a:ext cx="2731389" cy="4617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71917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13688" y="383413"/>
            <a:ext cx="10515600" cy="1325563"/>
          </a:xfrm>
        </p:spPr>
        <p:txBody>
          <a:bodyPr>
            <a:normAutofit/>
          </a:bodyPr>
          <a:lstStyle/>
          <a:p>
            <a:r>
              <a:rPr lang="fi-FI" sz="3600" dirty="0" smtClean="0">
                <a:latin typeface="Trebuchet MS" panose="020B0603020202020204" pitchFamily="34" charset="0"/>
              </a:rPr>
              <a:t>Muovien käyttökohteet: rakentaminen</a:t>
            </a:r>
            <a:endParaRPr lang="fi-FI" sz="3600" dirty="0">
              <a:latin typeface="Trebuchet MS" panose="020B0603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13688" y="1779905"/>
            <a:ext cx="10628376" cy="4199790"/>
          </a:xfrm>
        </p:spPr>
        <p:txBody>
          <a:bodyPr>
            <a:normAutofit/>
          </a:bodyPr>
          <a:lstStyle/>
          <a:p>
            <a:r>
              <a:rPr lang="fi-FI" sz="1800" dirty="0" smtClean="0"/>
              <a:t>Historiassa paljon negatiivisia kokemuksia, kun muovilla on suoraan korvattu puuta ilman kokemusta ja maalaisjärkeä</a:t>
            </a:r>
          </a:p>
          <a:p>
            <a:r>
              <a:rPr lang="fi-FI" sz="1800" dirty="0" smtClean="0"/>
              <a:t>Vesijohtoputket</a:t>
            </a:r>
          </a:p>
          <a:p>
            <a:r>
              <a:rPr lang="fi-FI" sz="1800" dirty="0"/>
              <a:t>S</a:t>
            </a:r>
            <a:r>
              <a:rPr lang="fi-FI" sz="1800" dirty="0" smtClean="0"/>
              <a:t>ade- ja jätevesijärjestelmät</a:t>
            </a:r>
          </a:p>
          <a:p>
            <a:r>
              <a:rPr lang="fi-FI" sz="1800" dirty="0" smtClean="0"/>
              <a:t>Ikkunanpuitteet ja listat</a:t>
            </a:r>
          </a:p>
          <a:p>
            <a:r>
              <a:rPr lang="fi-FI" sz="1800" dirty="0" smtClean="0"/>
              <a:t>LVIS-tarvikkeet, liittimet, kaapelien ja lämmöneristeet</a:t>
            </a:r>
          </a:p>
          <a:p>
            <a:r>
              <a:rPr lang="fi-FI" sz="1800" dirty="0"/>
              <a:t>M</a:t>
            </a:r>
            <a:r>
              <a:rPr lang="fi-FI" sz="1800" dirty="0" smtClean="0"/>
              <a:t>uovimatot, tapetit, työtasot, betonipinnoitteet</a:t>
            </a:r>
          </a:p>
          <a:p>
            <a:r>
              <a:rPr lang="fi-FI" sz="1800" dirty="0"/>
              <a:t>L</a:t>
            </a:r>
            <a:r>
              <a:rPr lang="fi-FI" sz="1800" dirty="0" smtClean="0"/>
              <a:t>iimat, lakat</a:t>
            </a:r>
          </a:p>
          <a:p>
            <a:r>
              <a:rPr lang="fi-FI" sz="1800" dirty="0" err="1"/>
              <a:t>G</a:t>
            </a:r>
            <a:r>
              <a:rPr lang="fi-FI" sz="1800" dirty="0" err="1" smtClean="0"/>
              <a:t>eokankaat</a:t>
            </a:r>
            <a:endParaRPr lang="fi-FI" sz="1800" dirty="0"/>
          </a:p>
        </p:txBody>
      </p:sp>
      <p:pic>
        <p:nvPicPr>
          <p:cNvPr id="7" name="Kuva 6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9379" y="6079625"/>
            <a:ext cx="2731389" cy="4617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180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ctr">
            <a:normAutofit/>
          </a:bodyPr>
          <a:lstStyle/>
          <a:p>
            <a:r>
              <a:rPr lang="fi-FI" sz="3600" dirty="0">
                <a:latin typeface="Trebuchet MS" panose="020B0603020202020204" pitchFamily="34" charset="0"/>
              </a:rPr>
              <a:t>Muovien käyttökohteet: maatalous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fi-FI" dirty="0" smtClean="0"/>
              <a:t>Auma-, paali- ja katemuovit</a:t>
            </a:r>
          </a:p>
          <a:p>
            <a:r>
              <a:rPr lang="fi-FI" dirty="0" smtClean="0"/>
              <a:t>tihku- ja kasteluletkut</a:t>
            </a:r>
          </a:p>
          <a:p>
            <a:r>
              <a:rPr lang="fi-FI" dirty="0" smtClean="0"/>
              <a:t>lannoite- ja suursäkit, kanisterit</a:t>
            </a:r>
          </a:p>
          <a:p>
            <a:r>
              <a:rPr lang="fi-FI" dirty="0" smtClean="0"/>
              <a:t>Muovit muuttaneet merkittävästi työmenetelmiä</a:t>
            </a:r>
            <a:endParaRPr lang="fi-FI" dirty="0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fi-FI"/>
          </a:p>
        </p:txBody>
      </p:sp>
      <p:pic>
        <p:nvPicPr>
          <p:cNvPr id="5" name="Kuva 4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9379" y="6079625"/>
            <a:ext cx="2731389" cy="4617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04389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94816" y="255397"/>
            <a:ext cx="10515600" cy="1325563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z="3600" dirty="0">
                <a:latin typeface="Trebuchet MS" panose="020B0603020202020204" pitchFamily="34" charset="0"/>
              </a:rPr>
              <a:t>Muovien käyttökohteet: terveydenhuolto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8824" y="1688465"/>
            <a:ext cx="10079736" cy="4199790"/>
          </a:xfrm>
        </p:spPr>
        <p:txBody>
          <a:bodyPr>
            <a:normAutofit/>
          </a:bodyPr>
          <a:lstStyle/>
          <a:p>
            <a:r>
              <a:rPr lang="fi-FI" sz="1800" dirty="0" smtClean="0"/>
              <a:t>Turvallisuus, hygieenisyys, kosteuden suojaus</a:t>
            </a:r>
          </a:p>
          <a:p>
            <a:r>
              <a:rPr lang="fi-FI" sz="1800" dirty="0" smtClean="0"/>
              <a:t>Hyvä kemikaalinkesto ja steriloitavuus</a:t>
            </a:r>
          </a:p>
          <a:p>
            <a:pPr lvl="0"/>
            <a:r>
              <a:rPr lang="fi-FI" sz="1800" dirty="0" smtClean="0"/>
              <a:t>Sairaalassa paljon kertakäyttötuotteita ja –tekstiilejä hygieenisyyden vuoksi, materiaali- ja resurssitehokkuus </a:t>
            </a:r>
            <a:endParaRPr lang="fi-FI" sz="1800" dirty="0">
              <a:solidFill>
                <a:prstClr val="black"/>
              </a:solidFill>
            </a:endParaRPr>
          </a:p>
          <a:p>
            <a:r>
              <a:rPr lang="fi-FI" sz="1800" dirty="0" smtClean="0"/>
              <a:t>Kertakäyttöiset muovipohjaiset tekstiilit poltetaan ja ene</a:t>
            </a:r>
            <a:r>
              <a:rPr lang="fi-FI" sz="1800" dirty="0"/>
              <a:t>rgia saadaan talteen (öljyä!)</a:t>
            </a:r>
          </a:p>
          <a:p>
            <a:r>
              <a:rPr lang="fi-FI" sz="1800" dirty="0" smtClean="0"/>
              <a:t>Leikkaustarvikkeet steriloidaan muovipakkauksessa</a:t>
            </a:r>
          </a:p>
          <a:p>
            <a:r>
              <a:rPr lang="fi-FI" sz="1800" dirty="0" smtClean="0"/>
              <a:t>Siteet, taitokset, tuet</a:t>
            </a:r>
          </a:p>
          <a:p>
            <a:r>
              <a:rPr lang="fi-FI" sz="1800" dirty="0" smtClean="0"/>
              <a:t>Verituotteiden, suolaliuosten ym. suoneentiputettavien nesteiden pakkaus</a:t>
            </a:r>
          </a:p>
          <a:p>
            <a:r>
              <a:rPr lang="fi-FI" sz="1800" dirty="0" smtClean="0"/>
              <a:t>Tutkimus- ja hoitolaitteet</a:t>
            </a:r>
          </a:p>
          <a:p>
            <a:r>
              <a:rPr lang="fi-FI" sz="1800" dirty="0" smtClean="0"/>
              <a:t>Terveyssiteet ja vaipat, käyttömukavuus </a:t>
            </a:r>
            <a:r>
              <a:rPr lang="fi-FI" sz="1800" dirty="0" err="1" smtClean="0"/>
              <a:t>absorbenttien</a:t>
            </a:r>
            <a:r>
              <a:rPr lang="fi-FI" sz="1800" dirty="0" smtClean="0"/>
              <a:t> avulla aivan toisella tasolla kuin luonnonkuituisena.</a:t>
            </a:r>
            <a:endParaRPr lang="fi-FI" sz="1800" dirty="0"/>
          </a:p>
        </p:txBody>
      </p:sp>
      <p:pic>
        <p:nvPicPr>
          <p:cNvPr id="8" name="Kuva 7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9379" y="6079625"/>
            <a:ext cx="2731389" cy="4617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24276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1120" y="282829"/>
            <a:ext cx="10515600" cy="969899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z="3600" dirty="0">
                <a:latin typeface="Trebuchet MS" panose="020B0603020202020204" pitchFamily="34" charset="0"/>
              </a:rPr>
              <a:t>Muovien käyttökohteet: elektroniikka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41120" y="1690688"/>
            <a:ext cx="10244328" cy="4199790"/>
          </a:xfrm>
        </p:spPr>
        <p:txBody>
          <a:bodyPr>
            <a:normAutofit/>
          </a:bodyPr>
          <a:lstStyle/>
          <a:p>
            <a:r>
              <a:rPr lang="fi-FI" sz="1800" dirty="0"/>
              <a:t>Teknisten muovien kehittyminen </a:t>
            </a:r>
            <a:r>
              <a:rPr lang="fi-FI" sz="1800" dirty="0" smtClean="0"/>
              <a:t>tuonut koteihin  mm. kodinkoneet</a:t>
            </a:r>
            <a:r>
              <a:rPr lang="fi-FI" sz="1800" dirty="0"/>
              <a:t>, tietokoneet, älypuhelimet, tablettitietokoneet, aktiivisuusrannekkeet, LCD-televisiot, pelikonsolit ja -ohjaimet, </a:t>
            </a:r>
            <a:r>
              <a:rPr lang="fi-FI" sz="1800" dirty="0" err="1"/>
              <a:t>dronet</a:t>
            </a:r>
            <a:r>
              <a:rPr lang="fi-FI" sz="1800" dirty="0"/>
              <a:t> ja monet muut viihde-elektroniikan </a:t>
            </a:r>
            <a:r>
              <a:rPr lang="fi-FI" sz="1800" dirty="0" smtClean="0"/>
              <a:t>laitteet Lisäksi mm mittauslaitteet, </a:t>
            </a:r>
            <a:r>
              <a:rPr lang="fi-FI" sz="1800" dirty="0"/>
              <a:t>terveydenhuollon </a:t>
            </a:r>
            <a:r>
              <a:rPr lang="fi-FI" sz="1800" dirty="0" smtClean="0"/>
              <a:t>laitteet, lämpöpumput </a:t>
            </a:r>
            <a:r>
              <a:rPr lang="fi-FI" sz="1800" dirty="0"/>
              <a:t>ja </a:t>
            </a:r>
            <a:r>
              <a:rPr lang="fi-FI" sz="1800" dirty="0" smtClean="0"/>
              <a:t>tulostimet. Ei pelkästään runkoina, vaan myös toiminnallisina osina. </a:t>
            </a:r>
          </a:p>
          <a:p>
            <a:r>
              <a:rPr lang="fi-FI" sz="1800" dirty="0" smtClean="0"/>
              <a:t>Muovit ovat </a:t>
            </a:r>
            <a:r>
              <a:rPr lang="fi-FI" sz="1800" dirty="0"/>
              <a:t>käytännössä mahdollistaneet nykyaikaiset </a:t>
            </a:r>
            <a:r>
              <a:rPr lang="fi-FI" sz="1800" dirty="0" smtClean="0"/>
              <a:t>elektroniikkalaitteet.</a:t>
            </a:r>
          </a:p>
          <a:p>
            <a:r>
              <a:rPr lang="fi-FI" sz="1800" dirty="0" smtClean="0"/>
              <a:t>Muovien suojausominaisuudet, keveys, eristävyys, johdottaminen, joustavuus tuotesuunnittelussa, </a:t>
            </a:r>
            <a:r>
              <a:rPr lang="fi-FI" sz="1800" dirty="0"/>
              <a:t>turvallisuus, </a:t>
            </a:r>
            <a:r>
              <a:rPr lang="fi-FI" sz="1800" dirty="0" err="1"/>
              <a:t>termomekaaninen</a:t>
            </a:r>
            <a:r>
              <a:rPr lang="fi-FI" sz="1800" dirty="0"/>
              <a:t> lujuus, hyvä kulutuksenkesto, vähäinen lämmönjohtuminen metalleihin </a:t>
            </a:r>
            <a:r>
              <a:rPr lang="fi-FI" sz="1800" dirty="0" smtClean="0"/>
              <a:t>verrattuna, kemiallinen kestävyys</a:t>
            </a:r>
          </a:p>
          <a:p>
            <a:r>
              <a:rPr lang="fi-FI" sz="1800" dirty="0" smtClean="0"/>
              <a:t>Räätälöitävät ominaisuudet: antistaattisuus</a:t>
            </a:r>
            <a:r>
              <a:rPr lang="fi-FI" sz="1800" dirty="0"/>
              <a:t>, </a:t>
            </a:r>
            <a:r>
              <a:rPr lang="fi-FI" sz="1800" dirty="0" smtClean="0"/>
              <a:t>sähkönjohtavuus, puolijohtavuus, jne.</a:t>
            </a:r>
          </a:p>
          <a:p>
            <a:r>
              <a:rPr lang="fi-FI" sz="1800" dirty="0" smtClean="0"/>
              <a:t>Elektroniikan muoveissa haasteita kierrätettävyydessä johtuen lisätyistä apuaineista, kuten palosuoja-aineista tai </a:t>
            </a:r>
            <a:r>
              <a:rPr lang="fi-FI" sz="1800" dirty="0" err="1" smtClean="0"/>
              <a:t>elektroniikasat</a:t>
            </a:r>
            <a:r>
              <a:rPr lang="fi-FI" sz="1800" dirty="0" smtClean="0"/>
              <a:t> peräisin olevista aineista, kuten </a:t>
            </a:r>
            <a:r>
              <a:rPr lang="fi-FI" sz="1800" dirty="0"/>
              <a:t>lyijystä, kuparista sekä erilaisista hapoista tavallisen rasvan ja lian </a:t>
            </a:r>
            <a:r>
              <a:rPr lang="fi-FI" sz="1800" dirty="0" smtClean="0"/>
              <a:t>lisäksi.</a:t>
            </a:r>
            <a:endParaRPr lang="fi-FI" sz="1800" dirty="0"/>
          </a:p>
        </p:txBody>
      </p:sp>
      <p:pic>
        <p:nvPicPr>
          <p:cNvPr id="5" name="Kuva 4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9379" y="6079625"/>
            <a:ext cx="2731389" cy="4617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938182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22832" y="273685"/>
            <a:ext cx="10515600" cy="659003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z="3600" dirty="0">
                <a:latin typeface="Trebuchet MS" panose="020B0603020202020204" pitchFamily="34" charset="0"/>
              </a:rPr>
              <a:t>Muovien käyttökohteet: tekstiilit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22832" y="1024128"/>
            <a:ext cx="10515600" cy="4161289"/>
          </a:xfrm>
        </p:spPr>
        <p:txBody>
          <a:bodyPr>
            <a:noAutofit/>
          </a:bodyPr>
          <a:lstStyle/>
          <a:p>
            <a:r>
              <a:rPr lang="fi-FI" sz="1800" dirty="0"/>
              <a:t>Muovipohjaiset kuidut muuttaneet </a:t>
            </a:r>
            <a:r>
              <a:rPr lang="fi-FI" sz="1800" dirty="0" smtClean="0"/>
              <a:t>merkittävästi teollisuutta.</a:t>
            </a:r>
          </a:p>
          <a:p>
            <a:r>
              <a:rPr lang="fi-FI" sz="1800" dirty="0" smtClean="0"/>
              <a:t>Tänä päivänä muovia on lähes kaikissa vaatteissa vähintään sekoitteena.</a:t>
            </a:r>
          </a:p>
          <a:p>
            <a:r>
              <a:rPr lang="fi-FI" sz="1800" dirty="0" smtClean="0"/>
              <a:t>Synteettiset kuidut</a:t>
            </a:r>
          </a:p>
          <a:p>
            <a:pPr lvl="1"/>
            <a:r>
              <a:rPr lang="fi-FI" sz="1800" dirty="0" smtClean="0"/>
              <a:t>Akryyli, polyamidi ja polyesteri</a:t>
            </a:r>
          </a:p>
          <a:p>
            <a:r>
              <a:rPr lang="fi-FI" sz="1800" dirty="0" smtClean="0"/>
              <a:t>Puolisynteettiset muuntokuidut</a:t>
            </a:r>
          </a:p>
          <a:p>
            <a:pPr lvl="1"/>
            <a:r>
              <a:rPr lang="fi-FI" sz="1800" dirty="0" smtClean="0"/>
              <a:t>Viskoosi, modaali, </a:t>
            </a:r>
            <a:r>
              <a:rPr lang="fi-FI" sz="1800" dirty="0" err="1" smtClean="0"/>
              <a:t>lyocell</a:t>
            </a:r>
            <a:endParaRPr lang="fi-FI" sz="1800" dirty="0" smtClean="0"/>
          </a:p>
          <a:p>
            <a:r>
              <a:rPr lang="fi-FI" sz="1800" dirty="0" smtClean="0"/>
              <a:t>Edullisuus ja materiaalitehokkuus luonut myös kyseenalaisen ilmiön: halpavaatteet</a:t>
            </a:r>
          </a:p>
          <a:p>
            <a:r>
              <a:rPr lang="fi-FI" sz="1800" dirty="0"/>
              <a:t>K</a:t>
            </a:r>
            <a:r>
              <a:rPr lang="fi-FI" sz="1800" dirty="0" smtClean="0"/>
              <a:t>einokuituja tarvitaan, koska luonnonkuidut eivät riitä kattamaan materiaalitarvetta</a:t>
            </a:r>
          </a:p>
          <a:p>
            <a:pPr lvl="1"/>
            <a:r>
              <a:rPr lang="fi-FI" sz="1200" dirty="0" smtClean="0"/>
              <a:t>Luonnonkuitujen käyttö ympäristönäkökulmasta kestämätöntä</a:t>
            </a:r>
          </a:p>
          <a:p>
            <a:pPr lvl="2"/>
            <a:r>
              <a:rPr lang="fi-FI" sz="1200" dirty="0" smtClean="0"/>
              <a:t>Vedenkulutus, kemikaalikuorma, hiilidioksidipäästöt, eettisyys ja </a:t>
            </a:r>
            <a:r>
              <a:rPr lang="fi-FI" sz="1200" dirty="0" err="1" smtClean="0"/>
              <a:t>biodiversiteetti</a:t>
            </a:r>
            <a:r>
              <a:rPr lang="fi-FI" sz="1200" dirty="0" smtClean="0"/>
              <a:t> ongelmallisia</a:t>
            </a:r>
          </a:p>
          <a:p>
            <a:r>
              <a:rPr lang="fi-FI" sz="1800" dirty="0" smtClean="0"/>
              <a:t>Mikromuoveja voi ehkäistä pesupussilla</a:t>
            </a:r>
          </a:p>
          <a:p>
            <a:r>
              <a:rPr lang="fi-FI" sz="1800" dirty="0" smtClean="0"/>
              <a:t>Mikromuovit saadaan myös hyvin talteen vedenpuhdistamolla</a:t>
            </a:r>
          </a:p>
          <a:p>
            <a:r>
              <a:rPr lang="fi-FI" sz="1800" dirty="0" smtClean="0"/>
              <a:t>Keinokuituja myös teknisissä tekstiileissä: kuitu- ja suodatinkankaat, kasvomaskit, rainat, verkot, köydet, matot, autonrenkaat</a:t>
            </a:r>
          </a:p>
          <a:p>
            <a:r>
              <a:rPr lang="fi-FI" sz="1800" dirty="0" smtClean="0"/>
              <a:t>Materiaalien räätälöitävyys!</a:t>
            </a:r>
            <a:endParaRPr lang="fi-FI" sz="1800" dirty="0"/>
          </a:p>
        </p:txBody>
      </p:sp>
      <p:pic>
        <p:nvPicPr>
          <p:cNvPr id="5" name="Kuva 4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9379" y="6079625"/>
            <a:ext cx="2731389" cy="4617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6155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50264" y="456565"/>
            <a:ext cx="10515600" cy="750443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z="3600" dirty="0">
                <a:latin typeface="Trebuchet MS" panose="020B0603020202020204" pitchFamily="34" charset="0"/>
              </a:rPr>
              <a:t>Muita muovituotteita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50264" y="1688465"/>
            <a:ext cx="10152888" cy="4199790"/>
          </a:xfrm>
        </p:spPr>
        <p:txBody>
          <a:bodyPr>
            <a:normAutofit/>
          </a:bodyPr>
          <a:lstStyle/>
          <a:p>
            <a:r>
              <a:rPr lang="fi-FI" sz="1800" dirty="0" smtClean="0"/>
              <a:t>Muutakin kuin ämpäri!</a:t>
            </a:r>
          </a:p>
          <a:p>
            <a:r>
              <a:rPr lang="fi-FI" sz="1800" dirty="0" smtClean="0"/>
              <a:t>Kodinhoito: Astiat, ruuanlaittovälineet, siivoustarvikkeet, hygienia- ja kauneudenhoitotuotteet</a:t>
            </a:r>
          </a:p>
          <a:p>
            <a:r>
              <a:rPr lang="fi-FI" sz="1800" dirty="0" smtClean="0"/>
              <a:t>Vapaa-aika: Lelut ja puutarhatuotteet, </a:t>
            </a:r>
            <a:r>
              <a:rPr lang="fi-FI" sz="1800" dirty="0" err="1" smtClean="0"/>
              <a:t>polyrottinkiset</a:t>
            </a:r>
            <a:r>
              <a:rPr lang="fi-FI" sz="1800" dirty="0" smtClean="0"/>
              <a:t> ja komposiitista valmistetut puutarhakalusteet</a:t>
            </a:r>
          </a:p>
          <a:p>
            <a:r>
              <a:rPr lang="fi-FI" sz="1800" dirty="0" smtClean="0"/>
              <a:t>Retkeily: muovien keveys, vettähylkivyys ja käyttömukavuus</a:t>
            </a:r>
          </a:p>
          <a:p>
            <a:r>
              <a:rPr lang="fi-FI" sz="1800" dirty="0" smtClean="0"/>
              <a:t>Urheilu: Mailat, pallot ja urheiluvälineet, räätälöitäviä, jäykkyyttä kuitulujitteilla</a:t>
            </a:r>
          </a:p>
          <a:p>
            <a:r>
              <a:rPr lang="fi-FI" sz="1800" dirty="0" smtClean="0"/>
              <a:t>Kehossa: hiuslisäkkeet, irtoripset ja rakennekynnet, silmälasit, lonkkanivelet, implantit, muovipaikat, ehkäisykierukka</a:t>
            </a:r>
          </a:p>
          <a:p>
            <a:r>
              <a:rPr lang="fi-FI" sz="1800" dirty="0" smtClean="0"/>
              <a:t>On eroa, käytämmekö korkealaatuisia räätälöityjä tuotteita vai </a:t>
            </a:r>
            <a:r>
              <a:rPr lang="fi-FI" sz="1800" dirty="0" err="1" smtClean="0"/>
              <a:t>massakulutammeko</a:t>
            </a:r>
            <a:r>
              <a:rPr lang="fi-FI" sz="1800" dirty="0" smtClean="0"/>
              <a:t> heikkolaatuista kertakäyttötavaraa!</a:t>
            </a:r>
          </a:p>
          <a:p>
            <a:pPr marL="0" indent="0">
              <a:buNone/>
            </a:pPr>
            <a:endParaRPr lang="fi-FI" sz="1800" dirty="0"/>
          </a:p>
        </p:txBody>
      </p:sp>
      <p:pic>
        <p:nvPicPr>
          <p:cNvPr id="5" name="Kuva 4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9379" y="6079625"/>
            <a:ext cx="2731389" cy="4617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19842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1120" y="355981"/>
            <a:ext cx="10515600" cy="1052195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z="3600" dirty="0">
                <a:latin typeface="Trebuchet MS" panose="020B0603020202020204" pitchFamily="34" charset="0"/>
              </a:rPr>
              <a:t>Oikea materiaali oikeaan paikkaan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41120" y="1472184"/>
            <a:ext cx="9787128" cy="4288055"/>
          </a:xfrm>
        </p:spPr>
        <p:txBody>
          <a:bodyPr>
            <a:normAutofit fontScale="85000" lnSpcReduction="20000"/>
          </a:bodyPr>
          <a:lstStyle/>
          <a:p>
            <a:r>
              <a:rPr lang="fi-FI" dirty="0" smtClean="0"/>
              <a:t>Kertakäyttöinen tuote on tehtävä mahdollisimman pienellä energialla ja materiaalin kulutuksella</a:t>
            </a:r>
          </a:p>
          <a:p>
            <a:r>
              <a:rPr lang="fi-FI" dirty="0" smtClean="0"/>
              <a:t>Muovi </a:t>
            </a:r>
            <a:r>
              <a:rPr lang="fi-FI" dirty="0"/>
              <a:t>onkin laskenut näiden tuotteiden hintoja merkittävästi</a:t>
            </a:r>
          </a:p>
          <a:p>
            <a:r>
              <a:rPr lang="fi-FI" dirty="0" smtClean="0"/>
              <a:t>Esimerkiksi biopohjaisten muovien ongelmana on ominaisuuksiltaan vaihteleva raaka-aine, jolloin joudutaan valmistamaan paksumpiseinämäisiä tuotteita ja materiaalitehokkuus kärsii</a:t>
            </a:r>
          </a:p>
          <a:p>
            <a:r>
              <a:rPr lang="fi-FI" dirty="0" smtClean="0"/>
              <a:t>Hinta on korkeampi, jolloin asiakas ei niitä lopulta edes osta</a:t>
            </a:r>
          </a:p>
          <a:p>
            <a:r>
              <a:rPr lang="fi-FI" dirty="0" smtClean="0"/>
              <a:t>Pitkän käyttöiän tuote on taas tehtävä kestäväksi</a:t>
            </a:r>
          </a:p>
          <a:p>
            <a:r>
              <a:rPr lang="fi-FI" dirty="0" smtClean="0"/>
              <a:t>Nykyisin kestohyödykkeidenkin käyttöaika on lyhyt, siksi ”ikuinen” materiaali ei ole tarkoituksenmukainen </a:t>
            </a:r>
          </a:p>
          <a:p>
            <a:pPr lvl="1"/>
            <a:r>
              <a:rPr lang="fi-FI" dirty="0" smtClean="0"/>
              <a:t>Tuote ei saa olla huonoksi suunniteltu, jotta asiakas ostaisi pian uuden!</a:t>
            </a:r>
          </a:p>
          <a:p>
            <a:pPr lvl="1"/>
            <a:r>
              <a:rPr lang="fi-FI" dirty="0" smtClean="0"/>
              <a:t>Asiakkaan vastuulla on sitoutua ostamaansa tuotteeseen: ei vaihdeta muodin vaihtuessa!</a:t>
            </a:r>
            <a:endParaRPr lang="fi-FI" dirty="0"/>
          </a:p>
        </p:txBody>
      </p:sp>
      <p:pic>
        <p:nvPicPr>
          <p:cNvPr id="5" name="Kuva 4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9379" y="6079625"/>
            <a:ext cx="2731389" cy="4617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93571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7696" y="328549"/>
            <a:ext cx="10515600" cy="988187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z="3600" dirty="0">
                <a:latin typeface="Trebuchet MS" panose="020B0603020202020204" pitchFamily="34" charset="0"/>
              </a:rPr>
              <a:t>Muovi ja ruokahävikki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7696" y="1633601"/>
            <a:ext cx="10515600" cy="416128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i-FI" sz="1800" dirty="0" smtClean="0"/>
              <a:t>Elintarvikkeen kohdalla ympäristön kannalta on  aina merkittävämpää, että ruoka säilyy hyvänä ja se syödään kuin itse pakkauksen ympäristövaikutukset.</a:t>
            </a:r>
          </a:p>
          <a:p>
            <a:r>
              <a:rPr lang="fi-FI" sz="1800" dirty="0" smtClean="0"/>
              <a:t>Jos 1 kinkkusiivu heitetään hukkaan, on sen tuoman hävikin ympäristövaikutukset suuremmat kuin itse pakkauksen</a:t>
            </a:r>
          </a:p>
          <a:p>
            <a:r>
              <a:rPr lang="fi-FI" sz="1800" dirty="0" smtClean="0"/>
              <a:t>Sama koskee yhtä leipäsiivua</a:t>
            </a:r>
          </a:p>
          <a:p>
            <a:pPr marL="0" indent="0">
              <a:buNone/>
            </a:pPr>
            <a:r>
              <a:rPr lang="fi-FI" sz="1800" dirty="0" smtClean="0"/>
              <a:t>Pelkästään poistamalla ruokahävikki riittäisi ruoka helposti jopa 9 miljardille ihmiselle.</a:t>
            </a:r>
          </a:p>
          <a:p>
            <a:pPr marL="0" indent="0">
              <a:buNone/>
            </a:pPr>
            <a:r>
              <a:rPr lang="fi-FI" sz="1800" dirty="0" smtClean="0"/>
              <a:t>Modernissa maailmassa tarvitaan elintarvikepakkauksia, jotta ruoka saadaan jaettua tehokkaasti ja turvallisesti.</a:t>
            </a:r>
          </a:p>
          <a:p>
            <a:pPr marL="0" indent="0">
              <a:buNone/>
            </a:pPr>
            <a:endParaRPr lang="fi-FI" sz="1800" dirty="0"/>
          </a:p>
        </p:txBody>
      </p:sp>
      <p:pic>
        <p:nvPicPr>
          <p:cNvPr id="4" name="Kuva 3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9379" y="6079625"/>
            <a:ext cx="2731389" cy="4617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39421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9992" y="456565"/>
            <a:ext cx="10515600" cy="1088771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z="3600" dirty="0">
                <a:latin typeface="Trebuchet MS" panose="020B0603020202020204" pitchFamily="34" charset="0"/>
              </a:rPr>
              <a:t>Muovipakkausten lainsäädäntö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59408" y="1789049"/>
            <a:ext cx="10515600" cy="4161289"/>
          </a:xfrm>
        </p:spPr>
        <p:txBody>
          <a:bodyPr>
            <a:normAutofit/>
          </a:bodyPr>
          <a:lstStyle/>
          <a:p>
            <a:r>
              <a:rPr lang="fi-FI" sz="1800" dirty="0" smtClean="0"/>
              <a:t>Sekä pakkauksien että muovien käyttöä ja turvallisuutta säädellään monilla laeilla</a:t>
            </a:r>
          </a:p>
          <a:p>
            <a:r>
              <a:rPr lang="fi-FI" sz="1800" dirty="0" smtClean="0"/>
              <a:t>Pakkausmateriaalin määrä, pakkauksen koko ja paino on minimoitava. eli ylipakkaaminen on lailla kielletty</a:t>
            </a:r>
          </a:p>
          <a:p>
            <a:r>
              <a:rPr lang="fi-FI" sz="1800" dirty="0" smtClean="0"/>
              <a:t>Elintarvikkeiden kanssa kosketuksiin tulevat materiaalit tulee olla testattuja ja turvallisia</a:t>
            </a:r>
          </a:p>
          <a:p>
            <a:r>
              <a:rPr lang="fi-FI" sz="1800" dirty="0" smtClean="0"/>
              <a:t>Elintarvikekäyttöön-sana tai astiamerkki</a:t>
            </a:r>
          </a:p>
          <a:p>
            <a:r>
              <a:rPr lang="fi-FI" sz="1800" dirty="0"/>
              <a:t>A</a:t>
            </a:r>
            <a:r>
              <a:rPr lang="fi-FI" sz="1800" dirty="0" smtClean="0"/>
              <a:t>sianmukaiset pakkausmerkinnät</a:t>
            </a:r>
          </a:p>
          <a:p>
            <a:r>
              <a:rPr lang="fi-FI" sz="1800" dirty="0" smtClean="0"/>
              <a:t>Kuluttajan vastuulla on lukea ohjeet ja ymmärtää, mitä voi laittaa mikroon tai uuniin</a:t>
            </a:r>
            <a:endParaRPr lang="fi-FI" sz="1800" dirty="0"/>
          </a:p>
        </p:txBody>
      </p:sp>
      <p:pic>
        <p:nvPicPr>
          <p:cNvPr id="4" name="Kuva 3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9379" y="6079625"/>
            <a:ext cx="2731389" cy="4617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28181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019848"/>
          </a:xfrm>
        </p:spPr>
        <p:txBody>
          <a:bodyPr/>
          <a:lstStyle/>
          <a:p>
            <a:r>
              <a:rPr lang="fi-FI" dirty="0">
                <a:latin typeface="Trebuchet MS" panose="020B0603020202020204" pitchFamily="34" charset="0"/>
              </a:rPr>
              <a:t>Hyvä, paha muovi</a:t>
            </a:r>
            <a:endParaRPr lang="fi-FI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/>
              <a:t>Materiaali on tarkoitettu tukimateriaaliksi</a:t>
            </a:r>
          </a:p>
          <a:p>
            <a:r>
              <a:rPr lang="fi-FI" dirty="0"/>
              <a:t>Hyvä, paha muovi: vähennä viisaasti kirjan tueksi.</a:t>
            </a:r>
          </a:p>
          <a:p>
            <a:r>
              <a:rPr lang="fi-FI" sz="1400" dirty="0"/>
              <a:t>Kohvakka, J. ja Lehtinen, L. : Hyvä, paha muovi: vähennä viisaasti. </a:t>
            </a:r>
            <a:r>
              <a:rPr lang="fi-FI" sz="1400" dirty="0" err="1"/>
              <a:t>Livonia</a:t>
            </a:r>
            <a:r>
              <a:rPr lang="fi-FI" sz="1400" dirty="0"/>
              <a:t> </a:t>
            </a:r>
            <a:r>
              <a:rPr lang="fi-FI" sz="1400" dirty="0" err="1"/>
              <a:t>Print</a:t>
            </a:r>
            <a:r>
              <a:rPr lang="fi-FI" sz="1400" dirty="0"/>
              <a:t>. 2019.</a:t>
            </a:r>
            <a:endParaRPr lang="fi-FI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255F3-F20B-4B87-BA2E-E1B81D1F1716}" type="datetime1">
              <a:rPr lang="fi-FI" smtClean="0"/>
              <a:t>30.10.2020</a:t>
            </a:fld>
            <a:endParaRPr lang="fi-FI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kiertotalousamk.fi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52247787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59408" y="319405"/>
            <a:ext cx="10515600" cy="1325563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z="3600" dirty="0">
                <a:latin typeface="Trebuchet MS" panose="020B0603020202020204" pitchFamily="34" charset="0"/>
              </a:rPr>
              <a:t>Materiaalien ympäristövaikutukset ja </a:t>
            </a:r>
            <a:br>
              <a:rPr lang="fi-FI" sz="3600" dirty="0">
                <a:latin typeface="Trebuchet MS" panose="020B0603020202020204" pitchFamily="34" charset="0"/>
              </a:rPr>
            </a:br>
            <a:r>
              <a:rPr lang="fi-FI" sz="3600" dirty="0">
                <a:latin typeface="Trebuchet MS" panose="020B0603020202020204" pitchFamily="34" charset="0"/>
              </a:rPr>
              <a:t>niiden mittaaminen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59408" y="1761617"/>
            <a:ext cx="10515600" cy="4161289"/>
          </a:xfrm>
        </p:spPr>
        <p:txBody>
          <a:bodyPr>
            <a:normAutofit/>
          </a:bodyPr>
          <a:lstStyle/>
          <a:p>
            <a:r>
              <a:rPr lang="fi-FI" sz="1800" dirty="0" smtClean="0"/>
              <a:t>Pyrittävä mittaamaan mahdollisimman monipuolisesti, jotta ei menetä kokonaiskuvaa</a:t>
            </a:r>
          </a:p>
          <a:p>
            <a:r>
              <a:rPr lang="fi-FI" sz="1800" dirty="0" err="1" smtClean="0"/>
              <a:t>Mittarointi</a:t>
            </a:r>
            <a:r>
              <a:rPr lang="fi-FI" sz="1800" dirty="0" smtClean="0"/>
              <a:t> on aina keinotekoista simulointia, josta muodostuva virhe olisi ymmärrettävä</a:t>
            </a:r>
          </a:p>
          <a:p>
            <a:pPr marL="0" indent="0">
              <a:buNone/>
            </a:pPr>
            <a:endParaRPr lang="fi-FI" sz="1800" cap="all" dirty="0" smtClean="0"/>
          </a:p>
          <a:p>
            <a:pPr marL="0" indent="0">
              <a:buNone/>
            </a:pPr>
            <a:r>
              <a:rPr lang="fi-FI" sz="1800" cap="all" dirty="0" smtClean="0"/>
              <a:t>Mittareita</a:t>
            </a:r>
            <a:r>
              <a:rPr lang="fi-FI" sz="1800" dirty="0" smtClean="0"/>
              <a:t>:</a:t>
            </a:r>
          </a:p>
          <a:p>
            <a:r>
              <a:rPr lang="fi-FI" sz="1800" dirty="0" smtClean="0"/>
              <a:t>Kestävä kehitys: sosiaalinen, taloudellinen ja ekologinen kestävä kehitys</a:t>
            </a:r>
          </a:p>
          <a:p>
            <a:r>
              <a:rPr lang="fi-FI" sz="1800" dirty="0" smtClean="0"/>
              <a:t>Elinkaarianalyysi (LCA): Potentiaaliset vaikutukset maahan, ilmaan, vesistöön, elimistöön, otsonikerrokseen, </a:t>
            </a:r>
            <a:r>
              <a:rPr lang="fi-FI" sz="1800" dirty="0" err="1" smtClean="0"/>
              <a:t>yms</a:t>
            </a:r>
            <a:endParaRPr lang="fi-FI" sz="1800" dirty="0" smtClean="0"/>
          </a:p>
          <a:p>
            <a:pPr lvl="1"/>
            <a:r>
              <a:rPr lang="fi-FI" sz="1800" dirty="0" err="1" smtClean="0"/>
              <a:t>LCA:sta</a:t>
            </a:r>
            <a:r>
              <a:rPr lang="fi-FI" sz="1800" dirty="0" smtClean="0"/>
              <a:t> irrotetut hiili- ja vesijalanjälki yksipuolistavat </a:t>
            </a:r>
            <a:r>
              <a:rPr lang="fi-FI" sz="1800" u="sng" dirty="0" smtClean="0"/>
              <a:t>aina</a:t>
            </a:r>
            <a:r>
              <a:rPr lang="fi-FI" sz="1800" dirty="0" smtClean="0"/>
              <a:t> todellisuutta </a:t>
            </a:r>
          </a:p>
          <a:p>
            <a:r>
              <a:rPr lang="fi-FI" sz="1800" dirty="0" smtClean="0"/>
              <a:t>Materiaali- ja resurssitehokkuus</a:t>
            </a:r>
          </a:p>
          <a:p>
            <a:r>
              <a:rPr lang="fi-FI" sz="1800" dirty="0" smtClean="0"/>
              <a:t>Jätteiden etusijajärjestys</a:t>
            </a:r>
          </a:p>
          <a:p>
            <a:r>
              <a:rPr lang="fi-FI" sz="1800" dirty="0" smtClean="0"/>
              <a:t>CE-merkinnät, joutsen-merkki ja muut ympäristömerkit</a:t>
            </a:r>
            <a:endParaRPr lang="fi-FI" sz="1800" dirty="0"/>
          </a:p>
        </p:txBody>
      </p:sp>
      <p:pic>
        <p:nvPicPr>
          <p:cNvPr id="4" name="Kuva 3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9379" y="6079625"/>
            <a:ext cx="2731389" cy="4617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83634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1120" y="282829"/>
            <a:ext cx="10515600" cy="1325563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z="3600" dirty="0">
                <a:latin typeface="Trebuchet MS" panose="020B0603020202020204" pitchFamily="34" charset="0"/>
              </a:rPr>
              <a:t>Muovien kiertotalous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41120" y="1734185"/>
            <a:ext cx="10515600" cy="4161289"/>
          </a:xfrm>
        </p:spPr>
        <p:txBody>
          <a:bodyPr>
            <a:normAutofit/>
          </a:bodyPr>
          <a:lstStyle/>
          <a:p>
            <a:r>
              <a:rPr lang="fi-FI" sz="1800" dirty="0"/>
              <a:t>Muovijäte vietiin </a:t>
            </a:r>
            <a:r>
              <a:rPr lang="fi-FI" sz="1800" dirty="0" smtClean="0"/>
              <a:t>ennen Kiinaan</a:t>
            </a:r>
            <a:r>
              <a:rPr lang="fi-FI" sz="1800" dirty="0"/>
              <a:t>, </a:t>
            </a:r>
            <a:r>
              <a:rPr lang="fi-FI" sz="1800" dirty="0" err="1"/>
              <a:t>entäs</a:t>
            </a:r>
            <a:r>
              <a:rPr lang="fi-FI" sz="1800" dirty="0"/>
              <a:t> nyt?</a:t>
            </a:r>
          </a:p>
          <a:p>
            <a:r>
              <a:rPr lang="fi-FI" sz="1800" dirty="0" smtClean="0"/>
              <a:t>Lineaarisesta kuluttamisesta sykliseen malliin</a:t>
            </a:r>
          </a:p>
          <a:p>
            <a:r>
              <a:rPr lang="fi-FI" sz="1800" dirty="0" smtClean="0"/>
              <a:t>Pakkausten kiristyvät kierrätystavoitteet</a:t>
            </a:r>
          </a:p>
          <a:p>
            <a:r>
              <a:rPr lang="fi-FI" sz="1800" dirty="0" smtClean="0"/>
              <a:t>EU:n muovistrategia</a:t>
            </a:r>
          </a:p>
          <a:p>
            <a:r>
              <a:rPr lang="fi-FI" sz="1800" dirty="0" smtClean="0"/>
              <a:t>Kertakäyttöisten muovien kielto</a:t>
            </a:r>
          </a:p>
          <a:p>
            <a:r>
              <a:rPr lang="fi-FI" sz="1800" dirty="0" smtClean="0"/>
              <a:t>Suomen muovitiekartta</a:t>
            </a:r>
          </a:p>
          <a:p>
            <a:r>
              <a:rPr lang="fi-FI" sz="1800" dirty="0" err="1" smtClean="0"/>
              <a:t>Palpa</a:t>
            </a:r>
            <a:r>
              <a:rPr lang="fi-FI" sz="1800" dirty="0" smtClean="0"/>
              <a:t>-palautuspullojärjestelmä kansainvälisesti merkittävä esimerkki toimivasta kierrätysjärjestelmästä</a:t>
            </a:r>
          </a:p>
          <a:p>
            <a:r>
              <a:rPr lang="fi-FI" sz="1800" dirty="0" smtClean="0"/>
              <a:t>Kiertotalous vaatii tuotteiden uudelleen suunnittelun</a:t>
            </a:r>
          </a:p>
          <a:p>
            <a:r>
              <a:rPr lang="fi-FI" sz="1800" dirty="0" smtClean="0"/>
              <a:t>Toimittava </a:t>
            </a:r>
            <a:r>
              <a:rPr lang="fi-FI" sz="1800" dirty="0"/>
              <a:t>jätteiden etusijajärjestyksen </a:t>
            </a:r>
            <a:r>
              <a:rPr lang="fi-FI" sz="1800" dirty="0" smtClean="0"/>
              <a:t>mukaisesti</a:t>
            </a:r>
          </a:p>
          <a:p>
            <a:r>
              <a:rPr lang="fi-FI" sz="1800" dirty="0" smtClean="0"/>
              <a:t>Biohajoavilla muoveilla ei ole loogista paikkaa jätteiden käsittelyssä</a:t>
            </a:r>
            <a:endParaRPr lang="fi-FI" sz="1800" dirty="0"/>
          </a:p>
          <a:p>
            <a:endParaRPr lang="fi-FI" sz="1800" dirty="0" smtClean="0"/>
          </a:p>
        </p:txBody>
      </p:sp>
      <p:pic>
        <p:nvPicPr>
          <p:cNvPr id="4" name="Kuva 3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9379" y="6079625"/>
            <a:ext cx="2731389" cy="4617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96348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2231136" y="1736422"/>
            <a:ext cx="9144000" cy="295421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l"/>
            <a:r>
              <a:rPr lang="fi-FI" sz="3600" dirty="0">
                <a:latin typeface="Trebuchet MS" panose="020B0603020202020204" pitchFamily="34" charset="0"/>
              </a:rPr>
              <a:t>Suosi kotimaisia uusiomuoveista valmistettuja tuotteita. Muovi saadaan kunnolla kiertämään vain luomalla markkinat uusiomuovituotteille</a:t>
            </a:r>
          </a:p>
        </p:txBody>
      </p:sp>
      <p:pic>
        <p:nvPicPr>
          <p:cNvPr id="3" name="Kuva 2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73443" y="6128393"/>
            <a:ext cx="2731389" cy="4617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06680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8280" y="365125"/>
            <a:ext cx="10515600" cy="1325563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z="3600" dirty="0">
                <a:latin typeface="Trebuchet MS" panose="020B0603020202020204" pitchFamily="34" charset="0"/>
              </a:rPr>
              <a:t>Miten vähennämme muovien käyttöä?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78280" y="1690688"/>
            <a:ext cx="10515600" cy="4161289"/>
          </a:xfrm>
        </p:spPr>
        <p:txBody>
          <a:bodyPr>
            <a:normAutofit/>
          </a:bodyPr>
          <a:lstStyle/>
          <a:p>
            <a:r>
              <a:rPr lang="fi-FI" sz="1800" dirty="0" smtClean="0"/>
              <a:t>Kuluttamisen vähentäminen</a:t>
            </a:r>
          </a:p>
          <a:p>
            <a:pPr lvl="1"/>
            <a:r>
              <a:rPr lang="fi-FI" sz="1800" dirty="0"/>
              <a:t>H</a:t>
            </a:r>
            <a:r>
              <a:rPr lang="fi-FI" sz="1800" dirty="0" smtClean="0"/>
              <a:t>ankitaan vain tarpeeseen</a:t>
            </a:r>
          </a:p>
          <a:p>
            <a:r>
              <a:rPr lang="fi-FI" sz="1800" dirty="0" smtClean="0"/>
              <a:t>Kertakäyttöisten korvaaminen kestohyödykkeillä</a:t>
            </a:r>
          </a:p>
          <a:p>
            <a:r>
              <a:rPr lang="fi-FI" sz="1800" dirty="0" smtClean="0"/>
              <a:t>Pantilliset pakkaukset</a:t>
            </a:r>
          </a:p>
          <a:p>
            <a:r>
              <a:rPr lang="fi-FI" sz="1800" dirty="0" smtClean="0"/>
              <a:t>Lajitellaan ja kierrätetään</a:t>
            </a:r>
          </a:p>
          <a:p>
            <a:r>
              <a:rPr lang="fi-FI" sz="1800" dirty="0" smtClean="0"/>
              <a:t>Eläinperäisistä tuotteista ja eineksistä luopumalla luovut usein myös kierrätyksen kannalta vaativista muovilaminaateista.</a:t>
            </a:r>
          </a:p>
          <a:p>
            <a:r>
              <a:rPr lang="fi-FI" sz="1800" dirty="0" smtClean="0"/>
              <a:t>Muista tärkein: pakkaus takaa, että ruoka ei mene hukkaan.</a:t>
            </a:r>
            <a:endParaRPr lang="fi-FI" sz="1800" dirty="0"/>
          </a:p>
        </p:txBody>
      </p:sp>
      <p:pic>
        <p:nvPicPr>
          <p:cNvPr id="4" name="Kuva 3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9379" y="6079625"/>
            <a:ext cx="2731389" cy="4617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83462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7424" y="779590"/>
            <a:ext cx="10515600" cy="1090649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z="3600" dirty="0">
                <a:latin typeface="Trebuchet MS" panose="020B0603020202020204" pitchFamily="34" charset="0"/>
              </a:rPr>
              <a:t>Pieni tarina muovikassista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87424" y="2371562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i-FI" sz="1800" dirty="0"/>
              <a:t>Muovikassit ovat nousseet muoviroskaamisen symboliksi, koska edullisuutensa, kätevyytensä ja mainosarvonsa vuoksi ne ovat vallanneet maailman, ja kestävyytensä ansiosta ne säilyvät luonnossa pitkään. </a:t>
            </a:r>
            <a:endParaRPr lang="fi-FI" sz="1800" dirty="0" smtClean="0"/>
          </a:p>
          <a:p>
            <a:pPr marL="0" indent="0">
              <a:buNone/>
            </a:pPr>
            <a:r>
              <a:rPr lang="fi-FI" sz="1800" dirty="0" smtClean="0"/>
              <a:t>Ihmisen </a:t>
            </a:r>
            <a:r>
              <a:rPr lang="fi-FI" sz="1800" dirty="0"/>
              <a:t>välinpitämättömyydestä johtuen niitä on löydetty niin Himalajan huipulta, napajäätiköiltä kuin Mariaanien haudastakin. </a:t>
            </a:r>
            <a:endParaRPr lang="fi-FI" sz="1800" dirty="0" smtClean="0"/>
          </a:p>
          <a:p>
            <a:pPr marL="0" indent="0">
              <a:buNone/>
            </a:pPr>
            <a:r>
              <a:rPr lang="fi-FI" sz="1800" dirty="0" smtClean="0"/>
              <a:t>Kaupat ovatkin sitoutuneet muovikassien käytön vähentämiseen tähtäävään Green </a:t>
            </a:r>
            <a:r>
              <a:rPr lang="fi-FI" sz="1800" dirty="0" err="1" smtClean="0"/>
              <a:t>Deal</a:t>
            </a:r>
            <a:r>
              <a:rPr lang="fi-FI" sz="1800" dirty="0" smtClean="0"/>
              <a:t> -sopimukseen. </a:t>
            </a:r>
          </a:p>
          <a:p>
            <a:pPr marL="0" indent="0">
              <a:buNone/>
            </a:pPr>
            <a:r>
              <a:rPr lang="fi-FI" sz="1800" dirty="0" smtClean="0"/>
              <a:t>Mutta </a:t>
            </a:r>
            <a:r>
              <a:rPr lang="fi-FI" sz="1800" dirty="0"/>
              <a:t>entä jos korvaamme muovikassin </a:t>
            </a:r>
            <a:r>
              <a:rPr lang="fi-FI" sz="1800" dirty="0" smtClean="0"/>
              <a:t>biohajoavalla</a:t>
            </a:r>
            <a:r>
              <a:rPr lang="fi-FI" sz="1800" dirty="0"/>
              <a:t>, paperi- tai kestokassilla? Pelastuuko maailma?</a:t>
            </a:r>
          </a:p>
          <a:p>
            <a:pPr marL="0" indent="0">
              <a:buNone/>
            </a:pPr>
            <a:endParaRPr lang="fi-FI" sz="1800" dirty="0"/>
          </a:p>
        </p:txBody>
      </p:sp>
      <p:pic>
        <p:nvPicPr>
          <p:cNvPr id="4" name="Kuva 3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9379" y="6079625"/>
            <a:ext cx="2731389" cy="4617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13339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8873" y="264541"/>
            <a:ext cx="10515600" cy="1007511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z="3600" dirty="0">
                <a:latin typeface="Trebuchet MS" panose="020B0603020202020204" pitchFamily="34" charset="0"/>
              </a:rPr>
              <a:t>Essi-kierrätysmuovikassin ilmastovaikutukset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48872" y="1264139"/>
            <a:ext cx="10515601" cy="119053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i-FI" sz="1800" dirty="0"/>
              <a:t>Jotta </a:t>
            </a:r>
            <a:r>
              <a:rPr lang="fi-FI" sz="1800" dirty="0" smtClean="0"/>
              <a:t>kasvihuonepäästöt olisivat yhtä pienet, kuin Essi-kierrätysmuovikassilla </a:t>
            </a:r>
            <a:r>
              <a:rPr lang="fi-FI" sz="1800" dirty="0"/>
              <a:t>(60 % kierrätysmateriaalia</a:t>
            </a:r>
            <a:r>
              <a:rPr lang="fi-FI" sz="1800" dirty="0" smtClean="0"/>
              <a:t>), pitäisi eri kassityyppejä keskimäärin </a:t>
            </a:r>
            <a:r>
              <a:rPr lang="fi-FI" sz="1800" dirty="0"/>
              <a:t>käyttää:</a:t>
            </a:r>
          </a:p>
          <a:p>
            <a:endParaRPr lang="fi-FI" sz="1800" dirty="0"/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719127"/>
              </p:ext>
            </p:extLst>
          </p:nvPr>
        </p:nvGraphicFramePr>
        <p:xfrm>
          <a:off x="2833739" y="2170174"/>
          <a:ext cx="6145841" cy="3212478"/>
        </p:xfrm>
        <a:graphic>
          <a:graphicData uri="http://schemas.openxmlformats.org/drawingml/2006/table">
            <a:tbl>
              <a:tblPr firstRow="1" bandRow="1">
                <a:tableStyleId>{9DCAF9ED-07DC-4A11-8D7F-57B35C25682E}</a:tableStyleId>
              </a:tblPr>
              <a:tblGrid>
                <a:gridCol w="3937479">
                  <a:extLst>
                    <a:ext uri="{9D8B030D-6E8A-4147-A177-3AD203B41FA5}">
                      <a16:colId xmlns:a16="http://schemas.microsoft.com/office/drawing/2014/main" val="1478292505"/>
                    </a:ext>
                  </a:extLst>
                </a:gridCol>
                <a:gridCol w="2208362">
                  <a:extLst>
                    <a:ext uri="{9D8B030D-6E8A-4147-A177-3AD203B41FA5}">
                      <a16:colId xmlns:a16="http://schemas.microsoft.com/office/drawing/2014/main" val="267586961"/>
                    </a:ext>
                  </a:extLst>
                </a:gridCol>
              </a:tblGrid>
              <a:tr h="535413">
                <a:tc>
                  <a:txBody>
                    <a:bodyPr/>
                    <a:lstStyle/>
                    <a:p>
                      <a:r>
                        <a:rPr lang="fi-FI" sz="1800" dirty="0" smtClean="0"/>
                        <a:t>Kassityyppi</a:t>
                      </a:r>
                      <a:endParaRPr lang="fi-FI" sz="1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i-FI" sz="1800" dirty="0" smtClean="0"/>
                        <a:t>Käyttökerrat</a:t>
                      </a:r>
                      <a:endParaRPr lang="fi-FI" sz="1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59377951"/>
                  </a:ext>
                </a:extLst>
              </a:tr>
              <a:tr h="535413">
                <a:tc>
                  <a:txBody>
                    <a:bodyPr/>
                    <a:lstStyle/>
                    <a:p>
                      <a:r>
                        <a:rPr lang="fi-FI" sz="1800" dirty="0" smtClean="0"/>
                        <a:t>Essi-kierrätysmuovikassit</a:t>
                      </a:r>
                      <a:endParaRPr lang="fi-FI" sz="1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800" dirty="0" smtClean="0"/>
                        <a:t>1</a:t>
                      </a:r>
                      <a:endParaRPr lang="fi-FI" sz="1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15356239"/>
                  </a:ext>
                </a:extLst>
              </a:tr>
              <a:tr h="535413">
                <a:tc>
                  <a:txBody>
                    <a:bodyPr/>
                    <a:lstStyle/>
                    <a:p>
                      <a:r>
                        <a:rPr lang="fi-FI" sz="1800" dirty="0" smtClean="0"/>
                        <a:t>Puuvillakassi</a:t>
                      </a:r>
                      <a:endParaRPr lang="fi-FI" sz="1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800" dirty="0" smtClean="0"/>
                        <a:t>251</a:t>
                      </a:r>
                      <a:endParaRPr lang="fi-FI" sz="1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46173376"/>
                  </a:ext>
                </a:extLst>
              </a:tr>
              <a:tr h="535413">
                <a:tc>
                  <a:txBody>
                    <a:bodyPr/>
                    <a:lstStyle/>
                    <a:p>
                      <a:r>
                        <a:rPr lang="fi-FI" sz="1800" dirty="0" smtClean="0"/>
                        <a:t>Biohajoava</a:t>
                      </a:r>
                      <a:r>
                        <a:rPr lang="fi-FI" sz="1800" baseline="0" dirty="0" smtClean="0"/>
                        <a:t> muovikassi</a:t>
                      </a:r>
                      <a:endParaRPr lang="fi-FI" sz="1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800" dirty="0" smtClean="0"/>
                        <a:t>6</a:t>
                      </a:r>
                      <a:endParaRPr lang="fi-FI" sz="1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50516565"/>
                  </a:ext>
                </a:extLst>
              </a:tr>
              <a:tr h="535413">
                <a:tc>
                  <a:txBody>
                    <a:bodyPr/>
                    <a:lstStyle/>
                    <a:p>
                      <a:r>
                        <a:rPr lang="fi-FI" sz="1800" dirty="0" smtClean="0"/>
                        <a:t>Paperikassi</a:t>
                      </a:r>
                      <a:endParaRPr lang="fi-FI" sz="1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800" dirty="0" smtClean="0"/>
                        <a:t>4</a:t>
                      </a:r>
                      <a:endParaRPr lang="fi-FI" sz="1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93470030"/>
                  </a:ext>
                </a:extLst>
              </a:tr>
              <a:tr h="535413">
                <a:tc>
                  <a:txBody>
                    <a:bodyPr/>
                    <a:lstStyle/>
                    <a:p>
                      <a:r>
                        <a:rPr lang="fi-FI" sz="1800" dirty="0" smtClean="0"/>
                        <a:t>Tavallinen muovikassi</a:t>
                      </a:r>
                      <a:endParaRPr lang="fi-FI" sz="1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800" dirty="0" smtClean="0"/>
                        <a:t>4</a:t>
                      </a:r>
                      <a:endParaRPr lang="fi-FI" sz="1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99874762"/>
                  </a:ext>
                </a:extLst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2495409" y="5695999"/>
            <a:ext cx="842252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200" dirty="0" smtClean="0"/>
              <a:t>Lähde: </a:t>
            </a:r>
            <a:r>
              <a:rPr lang="fi-FI" sz="1200" dirty="0" smtClean="0">
                <a:hlinkClick r:id="rId2"/>
              </a:rPr>
              <a:t>https</a:t>
            </a:r>
            <a:r>
              <a:rPr lang="fi-FI" sz="1200" dirty="0">
                <a:hlinkClick r:id="rId2"/>
              </a:rPr>
              <a:t>://www.kiertokassi.fi/artikkeli/optikassi-tutkimus-selvitti-kauppakassien-elinkaarivaikutukset</a:t>
            </a:r>
            <a:r>
              <a:rPr lang="fi-FI" sz="1200" dirty="0" smtClean="0">
                <a:hlinkClick r:id="rId2"/>
              </a:rPr>
              <a:t>/</a:t>
            </a:r>
            <a:endParaRPr lang="fi-FI" sz="1200" dirty="0" smtClean="0"/>
          </a:p>
          <a:p>
            <a:endParaRPr lang="fi-FI" sz="1200" dirty="0"/>
          </a:p>
        </p:txBody>
      </p:sp>
      <p:pic>
        <p:nvPicPr>
          <p:cNvPr id="6" name="Kuva 5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9379" y="6079625"/>
            <a:ext cx="2731389" cy="4617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99113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8328" y="169920"/>
            <a:ext cx="10912415" cy="1038593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z="3600" dirty="0">
                <a:latin typeface="Trebuchet MS" panose="020B0603020202020204" pitchFamily="34" charset="0"/>
              </a:rPr>
              <a:t>Kauppakassien ilmasto ja ympäristövaikutukset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89225" y="1044782"/>
            <a:ext cx="9729879" cy="101059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i-FI" sz="1800" dirty="0"/>
              <a:t>Jotta </a:t>
            </a:r>
            <a:r>
              <a:rPr lang="fi-FI" sz="1800" dirty="0" smtClean="0"/>
              <a:t>vaikutus ilmastonmuutokseen tai ympäristöön olisivat yhtä pienet kuin tavallisella muovikassilla (joka käytetään lopuksi roskapussina ja poltetaan), pitäisi eri kassityyppejä keskimäärin käyttää uudelleen seuraavasti:</a:t>
            </a:r>
            <a:endParaRPr lang="fi-FI" sz="1800" dirty="0"/>
          </a:p>
          <a:p>
            <a:endParaRPr lang="fi-FI" sz="1800" dirty="0"/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19331665"/>
              </p:ext>
            </p:extLst>
          </p:nvPr>
        </p:nvGraphicFramePr>
        <p:xfrm>
          <a:off x="1389225" y="1952646"/>
          <a:ext cx="9172495" cy="3971186"/>
        </p:xfrm>
        <a:graphic>
          <a:graphicData uri="http://schemas.openxmlformats.org/drawingml/2006/table">
            <a:tbl>
              <a:tblPr firstRow="1" bandRow="1">
                <a:tableStyleId>{9DCAF9ED-07DC-4A11-8D7F-57B35C25682E}</a:tableStyleId>
              </a:tblPr>
              <a:tblGrid>
                <a:gridCol w="3813314">
                  <a:extLst>
                    <a:ext uri="{9D8B030D-6E8A-4147-A177-3AD203B41FA5}">
                      <a16:colId xmlns:a16="http://schemas.microsoft.com/office/drawing/2014/main" val="1478292505"/>
                    </a:ext>
                  </a:extLst>
                </a:gridCol>
                <a:gridCol w="2568271">
                  <a:extLst>
                    <a:ext uri="{9D8B030D-6E8A-4147-A177-3AD203B41FA5}">
                      <a16:colId xmlns:a16="http://schemas.microsoft.com/office/drawing/2014/main" val="267586961"/>
                    </a:ext>
                  </a:extLst>
                </a:gridCol>
                <a:gridCol w="2790910">
                  <a:extLst>
                    <a:ext uri="{9D8B030D-6E8A-4147-A177-3AD203B41FA5}">
                      <a16:colId xmlns:a16="http://schemas.microsoft.com/office/drawing/2014/main" val="4164104236"/>
                    </a:ext>
                  </a:extLst>
                </a:gridCol>
              </a:tblGrid>
              <a:tr h="699879">
                <a:tc>
                  <a:txBody>
                    <a:bodyPr/>
                    <a:lstStyle/>
                    <a:p>
                      <a:r>
                        <a:rPr lang="fi-FI" sz="1800" dirty="0" smtClean="0"/>
                        <a:t>Kassityyppi</a:t>
                      </a:r>
                      <a:endParaRPr lang="fi-FI" sz="1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800" dirty="0" smtClean="0"/>
                        <a:t>Uudelleenkäyttökerrat</a:t>
                      </a:r>
                    </a:p>
                    <a:p>
                      <a:pPr algn="ctr"/>
                      <a:r>
                        <a:rPr lang="fi-FI" sz="1800" dirty="0" smtClean="0"/>
                        <a:t>Ilmastonmuutos</a:t>
                      </a:r>
                      <a:endParaRPr lang="fi-FI" sz="1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800" dirty="0" smtClean="0"/>
                        <a:t>Uudelleenkäyttökerrat</a:t>
                      </a:r>
                    </a:p>
                    <a:p>
                      <a:pPr algn="ctr"/>
                      <a:r>
                        <a:rPr lang="fi-FI" sz="1800" dirty="0" smtClean="0"/>
                        <a:t>Kaikki vaikutusluokat</a:t>
                      </a:r>
                      <a:endParaRPr lang="fi-FI" sz="1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59377951"/>
                  </a:ext>
                </a:extLst>
              </a:tr>
              <a:tr h="398146">
                <a:tc>
                  <a:txBody>
                    <a:bodyPr/>
                    <a:lstStyle/>
                    <a:p>
                      <a:r>
                        <a:rPr lang="fi-FI" sz="1800" dirty="0" smtClean="0"/>
                        <a:t>LDPE</a:t>
                      </a:r>
                      <a:r>
                        <a:rPr lang="fi-FI" sz="1800" baseline="0" dirty="0" smtClean="0"/>
                        <a:t> tavallinen</a:t>
                      </a:r>
                      <a:endParaRPr lang="fi-FI" sz="1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800" dirty="0" smtClean="0"/>
                        <a:t>0</a:t>
                      </a:r>
                      <a:endParaRPr lang="fi-FI" sz="1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800" dirty="0" smtClean="0"/>
                        <a:t>0</a:t>
                      </a:r>
                      <a:endParaRPr lang="fi-FI" sz="1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15356239"/>
                  </a:ext>
                </a:extLst>
              </a:tr>
              <a:tr h="398146">
                <a:tc>
                  <a:txBody>
                    <a:bodyPr/>
                    <a:lstStyle/>
                    <a:p>
                      <a:r>
                        <a:rPr lang="fi-FI" sz="1800" dirty="0" smtClean="0"/>
                        <a:t>LDPE kierrätysmuovi</a:t>
                      </a:r>
                      <a:endParaRPr lang="fi-FI" sz="1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800" dirty="0" smtClean="0"/>
                        <a:t>1,2</a:t>
                      </a:r>
                      <a:endParaRPr lang="fi-FI" sz="1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800" dirty="0" smtClean="0"/>
                        <a:t>1,6</a:t>
                      </a:r>
                      <a:endParaRPr lang="fi-FI" sz="1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46173376"/>
                  </a:ext>
                </a:extLst>
              </a:tr>
              <a:tr h="445110">
                <a:tc>
                  <a:txBody>
                    <a:bodyPr/>
                    <a:lstStyle/>
                    <a:p>
                      <a:r>
                        <a:rPr lang="fi-FI" sz="1800" dirty="0" smtClean="0"/>
                        <a:t>PET kestokassi kierrätysmuovi</a:t>
                      </a:r>
                      <a:endParaRPr lang="fi-FI" sz="1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800" dirty="0" smtClean="0"/>
                        <a:t>8,6</a:t>
                      </a:r>
                      <a:endParaRPr lang="fi-FI" sz="1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800" dirty="0" smtClean="0"/>
                        <a:t>96</a:t>
                      </a:r>
                      <a:endParaRPr lang="fi-FI" sz="1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50516565"/>
                  </a:ext>
                </a:extLst>
              </a:tr>
              <a:tr h="437321">
                <a:tc>
                  <a:txBody>
                    <a:bodyPr/>
                    <a:lstStyle/>
                    <a:p>
                      <a:r>
                        <a:rPr lang="fi-FI" sz="1800" dirty="0" smtClean="0"/>
                        <a:t>PET kestokassi neitseellinen</a:t>
                      </a:r>
                      <a:r>
                        <a:rPr lang="fi-FI" sz="1800" baseline="0" dirty="0" smtClean="0"/>
                        <a:t> muovi</a:t>
                      </a:r>
                      <a:endParaRPr lang="fi-FI" sz="1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800" dirty="0" smtClean="0"/>
                        <a:t>1,9</a:t>
                      </a:r>
                      <a:endParaRPr lang="fi-FI" sz="1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800" dirty="0" smtClean="0"/>
                        <a:t>35</a:t>
                      </a:r>
                      <a:endParaRPr lang="fi-FI" sz="1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93470030"/>
                  </a:ext>
                </a:extLst>
              </a:tr>
              <a:tr h="398146">
                <a:tc>
                  <a:txBody>
                    <a:bodyPr/>
                    <a:lstStyle/>
                    <a:p>
                      <a:r>
                        <a:rPr lang="fi-FI" sz="1800" dirty="0" smtClean="0"/>
                        <a:t>Biohajoava</a:t>
                      </a:r>
                      <a:r>
                        <a:rPr lang="fi-FI" sz="1800" baseline="0" dirty="0" smtClean="0"/>
                        <a:t> muovikassi</a:t>
                      </a:r>
                      <a:endParaRPr lang="fi-FI" sz="1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800" dirty="0" smtClean="0"/>
                        <a:t>-0,8</a:t>
                      </a:r>
                      <a:endParaRPr lang="fi-FI" sz="1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800" dirty="0" smtClean="0"/>
                        <a:t>42</a:t>
                      </a:r>
                      <a:endParaRPr lang="fi-FI" sz="1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557798"/>
                  </a:ext>
                </a:extLst>
              </a:tr>
              <a:tr h="39814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800" dirty="0" smtClean="0"/>
                        <a:t>Puuvillakassi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800" dirty="0" smtClean="0"/>
                        <a:t>52</a:t>
                      </a:r>
                      <a:endParaRPr lang="fi-FI" sz="1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800" dirty="0" smtClean="0"/>
                        <a:t>7100</a:t>
                      </a:r>
                      <a:endParaRPr lang="fi-FI" sz="1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14289925"/>
                  </a:ext>
                </a:extLst>
              </a:tr>
              <a:tr h="39814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800" dirty="0" smtClean="0"/>
                        <a:t>Luomupuuvillakassi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800" dirty="0" smtClean="0"/>
                        <a:t>149</a:t>
                      </a:r>
                      <a:endParaRPr lang="fi-FI" sz="1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800" dirty="0" smtClean="0"/>
                        <a:t>20000</a:t>
                      </a:r>
                      <a:endParaRPr lang="fi-FI" sz="1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20067490"/>
                  </a:ext>
                </a:extLst>
              </a:tr>
              <a:tr h="39814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800" dirty="0" smtClean="0"/>
                        <a:t>Paperikassi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800" dirty="0" smtClean="0"/>
                        <a:t>-1,3</a:t>
                      </a:r>
                      <a:endParaRPr lang="fi-FI" sz="1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800" dirty="0" smtClean="0"/>
                        <a:t>43</a:t>
                      </a:r>
                      <a:endParaRPr lang="fi-FI" sz="1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4184710"/>
                  </a:ext>
                </a:extLst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4857717" y="6044199"/>
            <a:ext cx="6450407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200" dirty="0" smtClean="0"/>
              <a:t>Lähde: </a:t>
            </a:r>
            <a:r>
              <a:rPr lang="fi-FI" sz="1200" dirty="0" smtClean="0">
                <a:hlinkClick r:id="rId2"/>
              </a:rPr>
              <a:t>https</a:t>
            </a:r>
            <a:r>
              <a:rPr lang="fi-FI" sz="1200" dirty="0">
                <a:hlinkClick r:id="rId2"/>
              </a:rPr>
              <a:t>://mst.dk/service/publikationer/publikationsarkiv/2018/mar/plastposer-lca/</a:t>
            </a:r>
            <a:endParaRPr lang="fi-FI" sz="1200" dirty="0"/>
          </a:p>
          <a:p>
            <a:endParaRPr lang="fi-FI" dirty="0"/>
          </a:p>
        </p:txBody>
      </p:sp>
      <p:pic>
        <p:nvPicPr>
          <p:cNvPr id="6" name="Kuva 5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9379" y="6079625"/>
            <a:ext cx="2731389" cy="4617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46211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97152" y="346837"/>
            <a:ext cx="10515600" cy="1325563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z="3600" dirty="0">
                <a:latin typeface="Trebuchet MS" panose="020B0603020202020204" pitchFamily="34" charset="0"/>
              </a:rPr>
              <a:t>Tehtävä: ostoskassien elinkaarianalyysi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14856" y="1805502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i-FI" sz="1800" dirty="0" smtClean="0"/>
              <a:t>Tutustu erilaisien kauppakassien elinkaarianalyysejä </a:t>
            </a:r>
            <a:r>
              <a:rPr lang="fi-FI" sz="1800" dirty="0"/>
              <a:t>vertailevaan </a:t>
            </a:r>
            <a:r>
              <a:rPr lang="fi-FI" sz="1800" dirty="0" smtClean="0"/>
              <a:t>tutkimukseen (englanninkielinen) osoitteessa: </a:t>
            </a:r>
            <a:r>
              <a:rPr lang="fi-FI" sz="1800" dirty="0" smtClean="0">
                <a:hlinkClick r:id="rId2"/>
              </a:rPr>
              <a:t>https</a:t>
            </a:r>
            <a:r>
              <a:rPr lang="fi-FI" sz="1800" dirty="0">
                <a:hlinkClick r:id="rId2"/>
              </a:rPr>
              <a:t>://mst.dk/service/publikationer/publikationsarkiv/2018/mar/plastposer-lca</a:t>
            </a:r>
            <a:r>
              <a:rPr lang="fi-FI" sz="1800" dirty="0" smtClean="0">
                <a:hlinkClick r:id="rId2"/>
              </a:rPr>
              <a:t>/</a:t>
            </a:r>
            <a:endParaRPr lang="fi-FI" sz="1800" dirty="0" smtClean="0"/>
          </a:p>
          <a:p>
            <a:pPr marL="0" indent="0">
              <a:buNone/>
            </a:pPr>
            <a:r>
              <a:rPr lang="fi-FI" sz="1800" dirty="0" smtClean="0"/>
              <a:t>Perehdy raportin sisältöön ja pohdiskele oppimaasi raportissa. </a:t>
            </a:r>
          </a:p>
          <a:p>
            <a:pPr marL="0" indent="0">
              <a:buNone/>
            </a:pPr>
            <a:endParaRPr lang="fi-FI" sz="1800" dirty="0" smtClean="0"/>
          </a:p>
          <a:p>
            <a:pPr marL="0" indent="0">
              <a:buNone/>
            </a:pPr>
            <a:r>
              <a:rPr lang="fi-FI" sz="1800" dirty="0" smtClean="0"/>
              <a:t>Raportointimuoto: Vapaavalintainen. Kirjoita löydöksistäsi esim. essee (</a:t>
            </a:r>
            <a:r>
              <a:rPr lang="fi-FI" sz="1800" dirty="0" err="1" smtClean="0"/>
              <a:t>max</a:t>
            </a:r>
            <a:r>
              <a:rPr lang="fi-FI" sz="1800" dirty="0" smtClean="0"/>
              <a:t> 2 A4), PP-esitys tai vastaava (</a:t>
            </a:r>
            <a:r>
              <a:rPr lang="fi-FI" sz="1800" dirty="0" err="1" smtClean="0"/>
              <a:t>max</a:t>
            </a:r>
            <a:r>
              <a:rPr lang="fi-FI" sz="1800" dirty="0" smtClean="0"/>
              <a:t> 10 sivua) tai video </a:t>
            </a:r>
            <a:r>
              <a:rPr lang="fi-FI" sz="1800" dirty="0" err="1" smtClean="0"/>
              <a:t>max</a:t>
            </a:r>
            <a:r>
              <a:rPr lang="fi-FI" sz="1800" dirty="0" smtClean="0"/>
              <a:t> 3 min.</a:t>
            </a:r>
          </a:p>
          <a:p>
            <a:pPr marL="0" indent="0">
              <a:buNone/>
            </a:pPr>
            <a:endParaRPr lang="fi-FI" sz="1800" dirty="0"/>
          </a:p>
        </p:txBody>
      </p:sp>
      <p:pic>
        <p:nvPicPr>
          <p:cNvPr id="4" name="Kuva 3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9379" y="6079625"/>
            <a:ext cx="2731389" cy="4617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70381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68552" y="529717"/>
            <a:ext cx="10515600" cy="1015619"/>
          </a:xfrm>
        </p:spPr>
        <p:txBody>
          <a:bodyPr vert="horz" lIns="91440" tIns="45720" rIns="91440" bIns="45720" rtlCol="0" anchor="ctr">
            <a:normAutofit fontScale="90000"/>
          </a:bodyPr>
          <a:lstStyle/>
          <a:p>
            <a:r>
              <a:rPr lang="fi-FI" sz="2200" dirty="0">
                <a:latin typeface="Trebuchet MS" panose="020B0603020202020204" pitchFamily="34" charset="0"/>
              </a:rPr>
              <a:t>Vaihtoehtoinen tehtävä: </a:t>
            </a:r>
            <a:r>
              <a:rPr lang="fi-FI" sz="3600" dirty="0">
                <a:latin typeface="Trebuchet MS" panose="020B0603020202020204" pitchFamily="34" charset="0"/>
              </a:rPr>
              <a:t/>
            </a:r>
            <a:br>
              <a:rPr lang="fi-FI" sz="3600" dirty="0">
                <a:latin typeface="Trebuchet MS" panose="020B0603020202020204" pitchFamily="34" charset="0"/>
              </a:rPr>
            </a:br>
            <a:r>
              <a:rPr lang="fi-FI" sz="4000" dirty="0">
                <a:latin typeface="Trebuchet MS" panose="020B0603020202020204" pitchFamily="34" charset="0"/>
              </a:rPr>
              <a:t>Ostoskassien ilmastovaikutukset</a:t>
            </a:r>
            <a:r>
              <a:rPr lang="fi-FI" sz="3600" dirty="0">
                <a:latin typeface="Trebuchet MS" panose="020B0603020202020204" pitchFamily="34" charset="0"/>
              </a:rPr>
              <a:t/>
            </a:r>
            <a:br>
              <a:rPr lang="fi-FI" sz="3600" dirty="0">
                <a:latin typeface="Trebuchet MS" panose="020B0603020202020204" pitchFamily="34" charset="0"/>
              </a:rPr>
            </a:br>
            <a:endParaRPr lang="fi-FI" sz="3600" dirty="0">
              <a:latin typeface="Trebuchet MS" panose="020B0603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68552" y="1690688"/>
            <a:ext cx="10152888" cy="416128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i-FI" sz="1800" dirty="0" smtClean="0"/>
              <a:t>Tutustu suomalaiseen </a:t>
            </a:r>
            <a:r>
              <a:rPr lang="fi-FI" sz="1800" dirty="0"/>
              <a:t>vertailuun ostoskassien ilmastovaikutuksista (suomeksi) osoitteessa: </a:t>
            </a:r>
            <a:r>
              <a:rPr lang="fi-FI" sz="1800" dirty="0">
                <a:hlinkClick r:id="rId2"/>
              </a:rPr>
              <a:t>https://helda.helsinki.fi/bitstream/handle/10138/38000/SY2_2009_Ostoskassien.pdf?sequence=1</a:t>
            </a:r>
            <a:endParaRPr lang="fi-FI" sz="1800" dirty="0"/>
          </a:p>
          <a:p>
            <a:pPr marL="0" indent="0">
              <a:buNone/>
            </a:pPr>
            <a:r>
              <a:rPr lang="fi-FI" sz="1800" dirty="0"/>
              <a:t>Perehdy raportin sisältöön ja </a:t>
            </a:r>
            <a:r>
              <a:rPr lang="fi-FI" sz="1800" dirty="0" smtClean="0"/>
              <a:t>raportoi </a:t>
            </a:r>
            <a:r>
              <a:rPr lang="fi-FI" sz="1800" dirty="0" err="1" smtClean="0"/>
              <a:t>mind</a:t>
            </a:r>
            <a:r>
              <a:rPr lang="fi-FI" sz="1800" dirty="0" smtClean="0"/>
              <a:t> </a:t>
            </a:r>
            <a:r>
              <a:rPr lang="fi-FI" sz="1800" dirty="0" err="1" smtClean="0"/>
              <a:t>mapillä</a:t>
            </a:r>
            <a:r>
              <a:rPr lang="fi-FI" sz="1800" dirty="0" smtClean="0"/>
              <a:t>, mistä eri vaihtoehtojen ilmastovaikutukset syntyvät. </a:t>
            </a:r>
          </a:p>
          <a:p>
            <a:pPr marL="0" indent="0">
              <a:buNone/>
            </a:pPr>
            <a:r>
              <a:rPr lang="fi-FI" sz="1800" dirty="0" smtClean="0">
                <a:solidFill>
                  <a:srgbClr val="7030A0"/>
                </a:solidFill>
              </a:rPr>
              <a:t>Millaisia havaintoja voit tehdä elinympäristöstäsi ostoskassien suhteen? </a:t>
            </a:r>
            <a:endParaRPr lang="fi-FI" sz="1800" dirty="0">
              <a:solidFill>
                <a:srgbClr val="7030A0"/>
              </a:solidFill>
            </a:endParaRPr>
          </a:p>
          <a:p>
            <a:pPr marL="0" indent="0">
              <a:buNone/>
            </a:pPr>
            <a:r>
              <a:rPr lang="fi-FI" sz="1800" dirty="0" smtClean="0"/>
              <a:t>Raportointimuoto</a:t>
            </a:r>
            <a:r>
              <a:rPr lang="fi-FI" sz="1800" dirty="0"/>
              <a:t>: </a:t>
            </a:r>
            <a:r>
              <a:rPr lang="fi-FI" sz="1800" dirty="0" smtClean="0"/>
              <a:t>Piirrä </a:t>
            </a:r>
            <a:r>
              <a:rPr lang="fi-FI" sz="1800" dirty="0" err="1" smtClean="0"/>
              <a:t>mind</a:t>
            </a:r>
            <a:r>
              <a:rPr lang="fi-FI" sz="1800" dirty="0" smtClean="0"/>
              <a:t> </a:t>
            </a:r>
            <a:r>
              <a:rPr lang="fi-FI" sz="1800" dirty="0" err="1" smtClean="0"/>
              <a:t>map</a:t>
            </a:r>
            <a:r>
              <a:rPr lang="fi-FI" sz="1800" dirty="0" smtClean="0"/>
              <a:t> esim. paperille tai koneella tai kokeile jotakin </a:t>
            </a:r>
            <a:r>
              <a:rPr lang="fi-FI" sz="1800" dirty="0" err="1" smtClean="0"/>
              <a:t>mind</a:t>
            </a:r>
            <a:r>
              <a:rPr lang="fi-FI" sz="1800" dirty="0" smtClean="0"/>
              <a:t> </a:t>
            </a:r>
            <a:r>
              <a:rPr lang="fi-FI" sz="1800" dirty="0" err="1" smtClean="0"/>
              <a:t>map</a:t>
            </a:r>
            <a:r>
              <a:rPr lang="fi-FI" sz="1800" dirty="0" smtClean="0"/>
              <a:t> –ohjelmaa, esim. </a:t>
            </a:r>
            <a:r>
              <a:rPr lang="fi-FI" sz="1800" dirty="0" err="1" smtClean="0"/>
              <a:t>MasterMind</a:t>
            </a:r>
            <a:r>
              <a:rPr lang="fi-FI" sz="1800" dirty="0" smtClean="0"/>
              <a:t>, </a:t>
            </a:r>
            <a:r>
              <a:rPr lang="fi-FI" sz="1800" dirty="0" err="1" smtClean="0"/>
              <a:t>Xmind</a:t>
            </a:r>
            <a:r>
              <a:rPr lang="fi-FI" sz="1800" dirty="0" smtClean="0"/>
              <a:t>. Muista kuitenkin, että sisältö on tärkein! Palauta tiedosto valokuva- tai pdf-muodossa. </a:t>
            </a:r>
            <a:endParaRPr lang="fi-FI" sz="1800" dirty="0"/>
          </a:p>
        </p:txBody>
      </p:sp>
      <p:pic>
        <p:nvPicPr>
          <p:cNvPr id="4" name="Kuva 3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9379" y="6079625"/>
            <a:ext cx="2731389" cy="4617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31813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68552" y="529717"/>
            <a:ext cx="10515600" cy="1015619"/>
          </a:xfrm>
        </p:spPr>
        <p:txBody>
          <a:bodyPr vert="horz" lIns="91440" tIns="45720" rIns="91440" bIns="45720" rtlCol="0" anchor="ctr">
            <a:normAutofit fontScale="90000"/>
          </a:bodyPr>
          <a:lstStyle/>
          <a:p>
            <a:r>
              <a:rPr lang="fi-FI" sz="2200" dirty="0">
                <a:latin typeface="Trebuchet MS" panose="020B0603020202020204" pitchFamily="34" charset="0"/>
              </a:rPr>
              <a:t>Vaihtoehtoinen tehtävä: </a:t>
            </a:r>
            <a:r>
              <a:rPr lang="fi-FI" sz="3600" dirty="0">
                <a:latin typeface="Trebuchet MS" panose="020B0603020202020204" pitchFamily="34" charset="0"/>
              </a:rPr>
              <a:t/>
            </a:r>
            <a:br>
              <a:rPr lang="fi-FI" sz="3600" dirty="0">
                <a:latin typeface="Trebuchet MS" panose="020B0603020202020204" pitchFamily="34" charset="0"/>
              </a:rPr>
            </a:br>
            <a:r>
              <a:rPr lang="fi-FI" sz="4000" dirty="0" smtClean="0">
                <a:latin typeface="Trebuchet MS" panose="020B0603020202020204" pitchFamily="34" charset="0"/>
              </a:rPr>
              <a:t>Päivän muovit </a:t>
            </a:r>
            <a:r>
              <a:rPr lang="fi-FI" sz="3600" dirty="0">
                <a:latin typeface="Trebuchet MS" panose="020B0603020202020204" pitchFamily="34" charset="0"/>
              </a:rPr>
              <a:t/>
            </a:r>
            <a:br>
              <a:rPr lang="fi-FI" sz="3600" dirty="0">
                <a:latin typeface="Trebuchet MS" panose="020B0603020202020204" pitchFamily="34" charset="0"/>
              </a:rPr>
            </a:br>
            <a:endParaRPr lang="fi-FI" sz="3600" dirty="0">
              <a:latin typeface="Trebuchet MS" panose="020B0603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49908" y="1731836"/>
            <a:ext cx="10152888" cy="416128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i-FI" sz="1800" dirty="0" smtClean="0"/>
              <a:t>Seuraa mitä muovituotteita käytät yhden päivän aikana.</a:t>
            </a:r>
          </a:p>
          <a:p>
            <a:pPr marL="0" indent="0">
              <a:buNone/>
            </a:pPr>
            <a:r>
              <a:rPr lang="en-US" sz="1800" dirty="0" smtClean="0"/>
              <a:t>TAI: </a:t>
            </a:r>
            <a:r>
              <a:rPr lang="en-US" sz="1800" dirty="0" err="1" smtClean="0"/>
              <a:t>Mitä</a:t>
            </a:r>
            <a:r>
              <a:rPr lang="en-US" sz="1800" dirty="0" smtClean="0"/>
              <a:t> </a:t>
            </a:r>
            <a:r>
              <a:rPr lang="en-US" sz="1800" dirty="0" err="1" smtClean="0"/>
              <a:t>muovituotteita</a:t>
            </a:r>
            <a:r>
              <a:rPr lang="en-US" sz="1800" dirty="0" smtClean="0"/>
              <a:t> </a:t>
            </a:r>
            <a:r>
              <a:rPr lang="en-US" sz="1800" dirty="0" err="1" smtClean="0"/>
              <a:t>löydät</a:t>
            </a:r>
            <a:r>
              <a:rPr lang="en-US" sz="1800" dirty="0" smtClean="0"/>
              <a:t> </a:t>
            </a:r>
            <a:r>
              <a:rPr lang="en-US" sz="1800" dirty="0" err="1" smtClean="0"/>
              <a:t>esim</a:t>
            </a:r>
            <a:r>
              <a:rPr lang="en-US" sz="1800" dirty="0" smtClean="0"/>
              <a:t>. </a:t>
            </a:r>
            <a:r>
              <a:rPr lang="en-US" sz="1800" dirty="0" err="1" smtClean="0"/>
              <a:t>keittiöstä</a:t>
            </a:r>
            <a:r>
              <a:rPr lang="en-US" sz="1800" dirty="0" smtClean="0"/>
              <a:t> tai </a:t>
            </a:r>
            <a:r>
              <a:rPr lang="en-US" sz="1800" dirty="0" err="1" smtClean="0"/>
              <a:t>jostain</a:t>
            </a:r>
            <a:r>
              <a:rPr lang="en-US" sz="1800" dirty="0" smtClean="0"/>
              <a:t> </a:t>
            </a:r>
            <a:r>
              <a:rPr lang="en-US" sz="1800" dirty="0" err="1" smtClean="0"/>
              <a:t>muusta</a:t>
            </a:r>
            <a:r>
              <a:rPr lang="en-US" sz="1800" dirty="0" smtClean="0"/>
              <a:t> </a:t>
            </a:r>
            <a:r>
              <a:rPr lang="en-US" sz="1800" dirty="0" err="1" smtClean="0"/>
              <a:t>toimintaympäristöstä</a:t>
            </a:r>
            <a:r>
              <a:rPr lang="en-US" sz="1800" dirty="0" smtClean="0"/>
              <a:t>.</a:t>
            </a:r>
            <a:endParaRPr lang="fi-FI" sz="1800" dirty="0"/>
          </a:p>
          <a:p>
            <a:pPr marL="0" indent="0">
              <a:buNone/>
            </a:pPr>
            <a:r>
              <a:rPr lang="fi-FI" sz="1800" dirty="0" smtClean="0"/>
              <a:t>Listaa muovituotteet</a:t>
            </a:r>
          </a:p>
          <a:p>
            <a:pPr marL="0" indent="0">
              <a:buNone/>
            </a:pPr>
            <a:r>
              <a:rPr lang="fi-FI" sz="1800" dirty="0" smtClean="0"/>
              <a:t>Jaottele löytämäsi tuotteet seuraavasti:</a:t>
            </a:r>
          </a:p>
          <a:p>
            <a:r>
              <a:rPr lang="fi-FI" sz="1800" dirty="0" smtClean="0"/>
              <a:t>Materiaalin mukaan</a:t>
            </a:r>
          </a:p>
          <a:p>
            <a:pPr lvl="1"/>
            <a:r>
              <a:rPr lang="fi-FI" sz="1400" dirty="0" smtClean="0"/>
              <a:t> Tunnista muovilaatu merkintöjen ja muovin ominaisuuksien mukaan.</a:t>
            </a:r>
          </a:p>
          <a:p>
            <a:r>
              <a:rPr lang="en-US" sz="1800" dirty="0" err="1" smtClean="0"/>
              <a:t>Tuotteen</a:t>
            </a:r>
            <a:r>
              <a:rPr lang="en-US" sz="1800" dirty="0" smtClean="0"/>
              <a:t> </a:t>
            </a:r>
            <a:r>
              <a:rPr lang="en-US" sz="1800" dirty="0" err="1" smtClean="0"/>
              <a:t>elinkaaren</a:t>
            </a:r>
            <a:r>
              <a:rPr lang="en-US" sz="1800" dirty="0" smtClean="0"/>
              <a:t> </a:t>
            </a:r>
            <a:r>
              <a:rPr lang="en-US" sz="1800" dirty="0" err="1" smtClean="0"/>
              <a:t>mukaan</a:t>
            </a:r>
            <a:r>
              <a:rPr lang="en-US" sz="1800" dirty="0" smtClean="0"/>
              <a:t>, </a:t>
            </a:r>
            <a:r>
              <a:rPr lang="en-US" sz="1800" dirty="0" err="1" smtClean="0"/>
              <a:t>kertakäyttö</a:t>
            </a:r>
            <a:r>
              <a:rPr lang="en-US" sz="1800" dirty="0" smtClean="0"/>
              <a:t> </a:t>
            </a:r>
            <a:r>
              <a:rPr lang="en-US" sz="1800" dirty="0" err="1" smtClean="0"/>
              <a:t>vai</a:t>
            </a:r>
            <a:r>
              <a:rPr lang="en-US" sz="1800" dirty="0" smtClean="0"/>
              <a:t> </a:t>
            </a:r>
            <a:r>
              <a:rPr lang="en-US" sz="1800" dirty="0" err="1" smtClean="0"/>
              <a:t>kestotuote</a:t>
            </a:r>
            <a:endParaRPr lang="en-US" sz="1800" dirty="0"/>
          </a:p>
          <a:p>
            <a:r>
              <a:rPr lang="en-US" sz="1800" dirty="0" err="1" smtClean="0"/>
              <a:t>Tarkastele</a:t>
            </a:r>
            <a:r>
              <a:rPr lang="en-US" sz="1800" dirty="0" smtClean="0"/>
              <a:t> </a:t>
            </a:r>
            <a:r>
              <a:rPr lang="en-US" sz="1800" dirty="0" err="1" smtClean="0"/>
              <a:t>mitkä</a:t>
            </a:r>
            <a:r>
              <a:rPr lang="en-US" sz="1800" dirty="0" smtClean="0"/>
              <a:t> </a:t>
            </a:r>
            <a:r>
              <a:rPr lang="en-US" sz="1800" dirty="0" err="1" smtClean="0"/>
              <a:t>ovat</a:t>
            </a:r>
            <a:r>
              <a:rPr lang="en-US" sz="1800" dirty="0" smtClean="0"/>
              <a:t> </a:t>
            </a:r>
            <a:r>
              <a:rPr lang="en-US" sz="1800" dirty="0" err="1" smtClean="0"/>
              <a:t>tuotteen</a:t>
            </a:r>
            <a:r>
              <a:rPr lang="en-US" sz="1800" dirty="0" smtClean="0"/>
              <a:t> </a:t>
            </a:r>
            <a:r>
              <a:rPr lang="en-US" sz="1800" dirty="0" err="1" smtClean="0"/>
              <a:t>hyvät</a:t>
            </a:r>
            <a:r>
              <a:rPr lang="en-US" sz="1800" dirty="0" smtClean="0"/>
              <a:t> </a:t>
            </a:r>
            <a:r>
              <a:rPr lang="en-US" sz="1800" dirty="0" err="1" smtClean="0"/>
              <a:t>ominaisuudet</a:t>
            </a:r>
            <a:r>
              <a:rPr lang="en-US" sz="1800" dirty="0" smtClean="0"/>
              <a:t> ja </a:t>
            </a:r>
            <a:r>
              <a:rPr lang="en-US" sz="1800" dirty="0" err="1" smtClean="0"/>
              <a:t>mitkä</a:t>
            </a:r>
            <a:r>
              <a:rPr lang="en-US" sz="1800" dirty="0" smtClean="0"/>
              <a:t> </a:t>
            </a:r>
            <a:r>
              <a:rPr lang="en-US" sz="1800" dirty="0" err="1" smtClean="0"/>
              <a:t>huonoja</a:t>
            </a:r>
            <a:r>
              <a:rPr lang="en-US" sz="1800" dirty="0" smtClean="0"/>
              <a:t> </a:t>
            </a:r>
            <a:r>
              <a:rPr lang="en-US" sz="1800" dirty="0" err="1" smtClean="0"/>
              <a:t>ominaisuuksia</a:t>
            </a:r>
            <a:r>
              <a:rPr lang="en-US" sz="1800" dirty="0"/>
              <a:t>.</a:t>
            </a:r>
            <a:endParaRPr lang="en-US" sz="1800" dirty="0" smtClean="0"/>
          </a:p>
          <a:p>
            <a:pPr marL="0" indent="0">
              <a:buNone/>
            </a:pPr>
            <a:endParaRPr lang="en-US" sz="1800" dirty="0" smtClean="0"/>
          </a:p>
          <a:p>
            <a:pPr marL="0" indent="0">
              <a:buNone/>
            </a:pPr>
            <a:r>
              <a:rPr lang="en-US" sz="1800" dirty="0" err="1" smtClean="0"/>
              <a:t>Kokoa</a:t>
            </a:r>
            <a:r>
              <a:rPr lang="en-US" sz="1800" dirty="0" smtClean="0"/>
              <a:t> </a:t>
            </a:r>
            <a:r>
              <a:rPr lang="en-US" sz="1800" dirty="0" err="1" smtClean="0"/>
              <a:t>selvityksesi</a:t>
            </a:r>
            <a:r>
              <a:rPr lang="en-US" sz="1800" dirty="0" smtClean="0"/>
              <a:t> </a:t>
            </a:r>
            <a:r>
              <a:rPr lang="en-US" sz="1800" dirty="0" err="1" smtClean="0"/>
              <a:t>havainnolliseksi</a:t>
            </a:r>
            <a:r>
              <a:rPr lang="en-US" sz="1800" dirty="0" smtClean="0"/>
              <a:t> </a:t>
            </a:r>
            <a:r>
              <a:rPr lang="en-US" sz="1800" dirty="0" err="1" smtClean="0"/>
              <a:t>taulukoksi</a:t>
            </a:r>
            <a:r>
              <a:rPr lang="en-US" sz="1800" dirty="0" smtClean="0"/>
              <a:t>. </a:t>
            </a:r>
            <a:r>
              <a:rPr lang="en-US" sz="1800" dirty="0" err="1" smtClean="0"/>
              <a:t>Palauta</a:t>
            </a:r>
            <a:r>
              <a:rPr lang="en-US" sz="1800" dirty="0" smtClean="0"/>
              <a:t> </a:t>
            </a:r>
            <a:r>
              <a:rPr lang="en-US" sz="1800" dirty="0" err="1" smtClean="0"/>
              <a:t>tehtävä</a:t>
            </a:r>
            <a:r>
              <a:rPr lang="en-US" sz="1800" dirty="0" smtClean="0"/>
              <a:t> pdf-</a:t>
            </a:r>
            <a:r>
              <a:rPr lang="en-US" sz="1800" dirty="0" err="1" smtClean="0"/>
              <a:t>tiedostona</a:t>
            </a:r>
            <a:r>
              <a:rPr lang="en-US" sz="1800" dirty="0" smtClean="0"/>
              <a:t>.</a:t>
            </a:r>
            <a:endParaRPr lang="fi-FI" sz="1800" dirty="0" smtClean="0"/>
          </a:p>
        </p:txBody>
      </p:sp>
      <p:pic>
        <p:nvPicPr>
          <p:cNvPr id="4" name="Kuva 3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9379" y="6079625"/>
            <a:ext cx="2731389" cy="4617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16264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048512" y="237109"/>
            <a:ext cx="10515600" cy="851027"/>
          </a:xfrm>
        </p:spPr>
        <p:txBody>
          <a:bodyPr>
            <a:normAutofit/>
          </a:bodyPr>
          <a:lstStyle/>
          <a:p>
            <a:r>
              <a:rPr lang="en-US" sz="3600" dirty="0" err="1" smtClean="0">
                <a:latin typeface="Trebuchet MS" panose="020B0603020202020204" pitchFamily="34" charset="0"/>
              </a:rPr>
              <a:t>Muovin</a:t>
            </a:r>
            <a:r>
              <a:rPr lang="en-US" sz="3600" dirty="0" smtClean="0">
                <a:latin typeface="Trebuchet MS" panose="020B0603020202020204" pitchFamily="34" charset="0"/>
              </a:rPr>
              <a:t> </a:t>
            </a:r>
            <a:r>
              <a:rPr lang="en-US" sz="3600" dirty="0" err="1" smtClean="0">
                <a:latin typeface="Trebuchet MS" panose="020B0603020202020204" pitchFamily="34" charset="0"/>
              </a:rPr>
              <a:t>lyhyt</a:t>
            </a:r>
            <a:r>
              <a:rPr lang="en-US" sz="3600" dirty="0" smtClean="0">
                <a:latin typeface="Trebuchet MS" panose="020B0603020202020204" pitchFamily="34" charset="0"/>
              </a:rPr>
              <a:t> </a:t>
            </a:r>
            <a:r>
              <a:rPr lang="en-US" sz="3600" dirty="0" err="1" smtClean="0">
                <a:latin typeface="Trebuchet MS" panose="020B0603020202020204" pitchFamily="34" charset="0"/>
              </a:rPr>
              <a:t>historia</a:t>
            </a:r>
            <a:endParaRPr lang="fi-FI" sz="3600" dirty="0">
              <a:latin typeface="Trebuchet MS" panose="020B0603020202020204" pitchFamily="34" charset="0"/>
            </a:endParaRP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048512" y="1122823"/>
            <a:ext cx="10515600" cy="5035160"/>
          </a:xfrm>
        </p:spPr>
        <p:txBody>
          <a:bodyPr>
            <a:noAutofit/>
          </a:bodyPr>
          <a:lstStyle/>
          <a:p>
            <a:r>
              <a:rPr lang="fi-FI" sz="1800" dirty="0"/>
              <a:t>Muovien historia on hyvin lyhyt verrattuna muihin </a:t>
            </a:r>
            <a:r>
              <a:rPr lang="fi-FI" sz="1800" dirty="0" smtClean="0"/>
              <a:t>materiaalien, niistä on vain </a:t>
            </a:r>
            <a:r>
              <a:rPr lang="fi-FI" sz="1800" dirty="0"/>
              <a:t>ihmiselämän mittainen </a:t>
            </a:r>
            <a:r>
              <a:rPr lang="fi-FI" sz="1800" dirty="0" smtClean="0"/>
              <a:t>kokemus!</a:t>
            </a:r>
            <a:endParaRPr lang="fi-FI" sz="1800" dirty="0"/>
          </a:p>
          <a:p>
            <a:r>
              <a:rPr lang="fi-FI" sz="1800" dirty="0"/>
              <a:t>Ensimmäiset muovit korvasivat norsunluuta mm. </a:t>
            </a:r>
            <a:r>
              <a:rPr lang="fi-FI" sz="1800" dirty="0" smtClean="0"/>
              <a:t>biljardipalloissa.</a:t>
            </a:r>
          </a:p>
          <a:p>
            <a:pPr lvl="1"/>
            <a:r>
              <a:rPr lang="fi-FI" sz="1400" dirty="0" smtClean="0"/>
              <a:t>Aluksi </a:t>
            </a:r>
            <a:r>
              <a:rPr lang="fi-FI" sz="1400" dirty="0"/>
              <a:t>biopohjaisia muoveja mm. maidon kaseiinista, mutta öljyn käyttö mahdollisti laadukkaamman ja tehokkaamman tuotannon ja säästi </a:t>
            </a:r>
            <a:r>
              <a:rPr lang="fi-FI" sz="1400" dirty="0" smtClean="0"/>
              <a:t>luonnonvaroja. </a:t>
            </a:r>
            <a:endParaRPr lang="fi-FI" sz="1400" dirty="0"/>
          </a:p>
          <a:p>
            <a:r>
              <a:rPr lang="fi-FI" sz="1800" dirty="0"/>
              <a:t>Muovibuumi alkoi maailmansotien jälkeen, joissa muovit olivat osoittaneet etunsa mm. sotakoneissa ja </a:t>
            </a:r>
            <a:r>
              <a:rPr lang="fi-FI" sz="1800" dirty="0" smtClean="0"/>
              <a:t>laskuvarjoissa.</a:t>
            </a:r>
            <a:endParaRPr lang="fi-FI" sz="1800" dirty="0"/>
          </a:p>
          <a:p>
            <a:r>
              <a:rPr lang="fi-FI" sz="1800" dirty="0"/>
              <a:t>Koska muovit ovat edullisia ja monipuolisia, ovat niiden käyttömäärät kasvaneet  </a:t>
            </a:r>
            <a:r>
              <a:rPr lang="fi-FI" sz="1800" dirty="0" smtClean="0"/>
              <a:t>nopeasti.</a:t>
            </a:r>
            <a:endParaRPr lang="fi-FI" sz="1800" dirty="0"/>
          </a:p>
          <a:p>
            <a:r>
              <a:rPr lang="fi-FI" sz="1800" dirty="0"/>
              <a:t>Keveys säästää energiaa valmistuksessa ja </a:t>
            </a:r>
            <a:r>
              <a:rPr lang="fi-FI" sz="1800" dirty="0" smtClean="0"/>
              <a:t>logistiikassa.</a:t>
            </a:r>
            <a:endParaRPr lang="fi-FI" sz="1800" dirty="0"/>
          </a:p>
          <a:p>
            <a:r>
              <a:rPr lang="fi-FI" sz="1800" dirty="0"/>
              <a:t>Öljyä kuluu muoveihin vain 4 % öljyn kokonaiskulutuksesta, tästä pakkausten osuus 1,7</a:t>
            </a:r>
            <a:r>
              <a:rPr lang="fi-FI" sz="1800" dirty="0" smtClean="0"/>
              <a:t>%.</a:t>
            </a:r>
            <a:endParaRPr lang="fi-FI" sz="1800" dirty="0"/>
          </a:p>
          <a:p>
            <a:r>
              <a:rPr lang="fi-FI" sz="1800" dirty="0"/>
              <a:t>Muovien tuomiin ympäristöongelmiin herätty kunnolla vasta </a:t>
            </a:r>
            <a:r>
              <a:rPr lang="fi-FI" sz="1800" dirty="0" smtClean="0"/>
              <a:t>2000-luvulla.</a:t>
            </a:r>
            <a:endParaRPr lang="fi-FI" sz="1800" dirty="0"/>
          </a:p>
          <a:p>
            <a:pPr lvl="1"/>
            <a:r>
              <a:rPr lang="fi-FI" sz="1800" dirty="0"/>
              <a:t>Muovisaaste meressä</a:t>
            </a:r>
          </a:p>
          <a:p>
            <a:pPr lvl="1"/>
            <a:r>
              <a:rPr lang="fi-FI" sz="1800" dirty="0"/>
              <a:t>Mikromuovit</a:t>
            </a:r>
          </a:p>
          <a:p>
            <a:r>
              <a:rPr lang="fi-FI" sz="1800" dirty="0"/>
              <a:t>Syynä ihmisten oma käytös</a:t>
            </a:r>
          </a:p>
          <a:p>
            <a:r>
              <a:rPr lang="fi-FI" sz="1800" dirty="0"/>
              <a:t>Jos pakkausmuovit korvattaisiin muilla materiaaleilla, kasvaisi kasvihuonekaasupäästöt 2,7 </a:t>
            </a:r>
            <a:r>
              <a:rPr lang="fi-FI" sz="1800" dirty="0" smtClean="0"/>
              <a:t>-kertaisiksi.</a:t>
            </a:r>
            <a:endParaRPr lang="fi-FI" sz="1800" dirty="0"/>
          </a:p>
          <a:p>
            <a:endParaRPr lang="fi-FI" sz="1800" dirty="0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kiertotalousamk.fi</a:t>
            </a:r>
            <a:endParaRPr lang="fi-FI"/>
          </a:p>
        </p:txBody>
      </p:sp>
      <p:pic>
        <p:nvPicPr>
          <p:cNvPr id="8" name="Kuva 7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16811" y="6096001"/>
            <a:ext cx="2731389" cy="4617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59983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266826" y="346075"/>
            <a:ext cx="10515600" cy="1325563"/>
          </a:xfrm>
        </p:spPr>
        <p:txBody>
          <a:bodyPr>
            <a:normAutofit/>
          </a:bodyPr>
          <a:lstStyle/>
          <a:p>
            <a:r>
              <a:rPr lang="en-US" sz="3600" dirty="0" err="1" smtClean="0">
                <a:latin typeface="Trebuchet MS" panose="020B0603020202020204" pitchFamily="34" charset="0"/>
              </a:rPr>
              <a:t>Linkkejä</a:t>
            </a:r>
            <a:r>
              <a:rPr lang="en-US" sz="3600" dirty="0" smtClean="0">
                <a:latin typeface="Trebuchet MS" panose="020B0603020202020204" pitchFamily="34" charset="0"/>
              </a:rPr>
              <a:t> </a:t>
            </a:r>
            <a:r>
              <a:rPr lang="en-US" sz="3600" dirty="0" err="1" smtClean="0">
                <a:latin typeface="Trebuchet MS" panose="020B0603020202020204" pitchFamily="34" charset="0"/>
              </a:rPr>
              <a:t>muovitietoon</a:t>
            </a:r>
            <a:endParaRPr lang="fi-FI" sz="3600" dirty="0">
              <a:latin typeface="Trebuchet MS" panose="020B0603020202020204" pitchFamily="34" charset="0"/>
            </a:endParaRPr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>
          <a:xfrm>
            <a:off x="4011168" y="6231430"/>
            <a:ext cx="4114800" cy="365125"/>
          </a:xfrm>
        </p:spPr>
        <p:txBody>
          <a:bodyPr/>
          <a:lstStyle/>
          <a:p>
            <a:r>
              <a:rPr lang="fi-FI" smtClean="0"/>
              <a:t>kiertotalousamk.fi</a:t>
            </a:r>
            <a:endParaRPr lang="fi-FI"/>
          </a:p>
        </p:txBody>
      </p:sp>
      <p:sp>
        <p:nvSpPr>
          <p:cNvPr id="5" name="Sisällön paikkamerkki 4"/>
          <p:cNvSpPr txBox="1">
            <a:spLocks noGrp="1"/>
          </p:cNvSpPr>
          <p:nvPr>
            <p:ph idx="1"/>
          </p:nvPr>
        </p:nvSpPr>
        <p:spPr>
          <a:xfrm>
            <a:off x="1485902" y="2218352"/>
            <a:ext cx="10296524" cy="34276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600" dirty="0">
                <a:hlinkClick r:id="rId2"/>
              </a:rPr>
              <a:t>https://</a:t>
            </a:r>
            <a:r>
              <a:rPr lang="fi-FI" sz="1600" dirty="0" smtClean="0">
                <a:hlinkClick r:id="rId2"/>
              </a:rPr>
              <a:t>yle.fi/aihe/i-love-muovi</a:t>
            </a:r>
            <a:endParaRPr lang="fi-FI" sz="1600" dirty="0" smtClean="0"/>
          </a:p>
          <a:p>
            <a:r>
              <a:rPr lang="en-US" sz="1600" b="1" dirty="0"/>
              <a:t>A brief history of plastic </a:t>
            </a:r>
            <a:r>
              <a:rPr lang="en-US" sz="1600" b="1" dirty="0" smtClean="0"/>
              <a:t>TED-Ed </a:t>
            </a:r>
            <a:r>
              <a:rPr lang="fi-FI" sz="1600" dirty="0" smtClean="0">
                <a:hlinkClick r:id="rId3"/>
              </a:rPr>
              <a:t>https</a:t>
            </a:r>
            <a:r>
              <a:rPr lang="fi-FI" sz="1600" dirty="0">
                <a:hlinkClick r:id="rId3"/>
              </a:rPr>
              <a:t>://</a:t>
            </a:r>
            <a:r>
              <a:rPr lang="fi-FI" sz="1600" dirty="0" smtClean="0">
                <a:hlinkClick r:id="rId3"/>
              </a:rPr>
              <a:t>www.youtube.com/watch?v=9GMbRG9CZJw</a:t>
            </a:r>
            <a:endParaRPr lang="fi-FI" sz="1600" dirty="0" smtClean="0"/>
          </a:p>
          <a:p>
            <a:r>
              <a:rPr lang="fi-FI" sz="1600" dirty="0" smtClean="0"/>
              <a:t>MUOVISELVITYS, Hyvinkään </a:t>
            </a:r>
            <a:r>
              <a:rPr lang="fi-FI" sz="1600" dirty="0"/>
              <a:t>kaupunki </a:t>
            </a:r>
            <a:r>
              <a:rPr lang="fi-FI" sz="1600" dirty="0" smtClean="0"/>
              <a:t>Ympäristölautakunta, Jarmo </a:t>
            </a:r>
            <a:r>
              <a:rPr lang="fi-FI" sz="1600" dirty="0"/>
              <a:t>Porokuokka </a:t>
            </a:r>
            <a:r>
              <a:rPr lang="fi-FI" sz="1600" dirty="0" smtClean="0"/>
              <a:t>2019 </a:t>
            </a:r>
            <a:r>
              <a:rPr lang="fi-FI" sz="1600" dirty="0" smtClean="0">
                <a:hlinkClick r:id="rId4"/>
              </a:rPr>
              <a:t>https</a:t>
            </a:r>
            <a:r>
              <a:rPr lang="fi-FI" sz="1600" dirty="0">
                <a:hlinkClick r:id="rId4"/>
              </a:rPr>
              <a:t>://www.hyvinkaa.fi/asuinymparisto-ja-rakentaminen/ymparistokeskuksen-julkaisuja-ja-raportteja/muoviselvitys-tiedote-25.11.2019</a:t>
            </a:r>
            <a:r>
              <a:rPr lang="fi-FI" sz="1600" dirty="0" smtClean="0">
                <a:hlinkClick r:id="rId4"/>
              </a:rPr>
              <a:t>/</a:t>
            </a:r>
            <a:endParaRPr lang="fi-FI" sz="1600" dirty="0" smtClean="0"/>
          </a:p>
          <a:p>
            <a:r>
              <a:rPr lang="fi-FI" sz="1600" dirty="0"/>
              <a:t>https://plasthouse.fi/mista-muovit-valmistetaan-ja-miten-biomuovit-siihen-liittyy/</a:t>
            </a:r>
          </a:p>
          <a:p>
            <a:endParaRPr lang="fi-FI" sz="1600" dirty="0" smtClean="0"/>
          </a:p>
          <a:p>
            <a:endParaRPr lang="fi-FI" sz="1600" dirty="0"/>
          </a:p>
          <a:p>
            <a:endParaRPr lang="fi-FI" sz="2000" dirty="0"/>
          </a:p>
          <a:p>
            <a:endParaRPr lang="fi-FI" dirty="0"/>
          </a:p>
        </p:txBody>
      </p:sp>
      <p:pic>
        <p:nvPicPr>
          <p:cNvPr id="6" name="Kuva 5"/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9379" y="6079625"/>
            <a:ext cx="2731389" cy="4617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20012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2386584" y="173703"/>
            <a:ext cx="7260336" cy="695579"/>
          </a:xfrm>
        </p:spPr>
        <p:txBody>
          <a:bodyPr>
            <a:normAutofit/>
          </a:bodyPr>
          <a:lstStyle/>
          <a:p>
            <a:r>
              <a:rPr lang="en-US" sz="3600" dirty="0" err="1">
                <a:latin typeface="Trebuchet MS" panose="020B0603020202020204" pitchFamily="34" charset="0"/>
              </a:rPr>
              <a:t>Materiaalien</a:t>
            </a:r>
            <a:r>
              <a:rPr lang="en-US" sz="3600" dirty="0">
                <a:latin typeface="Trebuchet MS" panose="020B0603020202020204" pitchFamily="34" charset="0"/>
              </a:rPr>
              <a:t> </a:t>
            </a:r>
            <a:r>
              <a:rPr lang="en-US" sz="3600" dirty="0" err="1">
                <a:latin typeface="Trebuchet MS" panose="020B0603020202020204" pitchFamily="34" charset="0"/>
              </a:rPr>
              <a:t>historia</a:t>
            </a:r>
            <a:endParaRPr lang="fi-FI" sz="3600" dirty="0">
              <a:latin typeface="Trebuchet MS" panose="020B0603020202020204" pitchFamily="34" charset="0"/>
            </a:endParaRPr>
          </a:p>
        </p:txBody>
      </p:sp>
      <p:pic>
        <p:nvPicPr>
          <p:cNvPr id="5" name="Kuva 4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48803" y="6291073"/>
            <a:ext cx="2731389" cy="461795"/>
          </a:xfrm>
          <a:prstGeom prst="rect">
            <a:avLst/>
          </a:prstGeom>
        </p:spPr>
      </p:pic>
      <p:pic>
        <p:nvPicPr>
          <p:cNvPr id="8" name="Kuva 7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986" t="10800" r="400"/>
          <a:stretch/>
        </p:blipFill>
        <p:spPr>
          <a:xfrm>
            <a:off x="2386584" y="926285"/>
            <a:ext cx="7434072" cy="53077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73959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047750" y="227609"/>
            <a:ext cx="9943853" cy="1134847"/>
          </a:xfrm>
        </p:spPr>
        <p:txBody>
          <a:bodyPr>
            <a:normAutofit/>
          </a:bodyPr>
          <a:lstStyle/>
          <a:p>
            <a:r>
              <a:rPr lang="fi-FI" sz="3600" dirty="0">
                <a:latin typeface="Trebuchet MS" panose="020B0603020202020204" pitchFamily="34" charset="0"/>
              </a:rPr>
              <a:t>Euroopan muovit numeroina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047750" y="1682749"/>
            <a:ext cx="10515600" cy="4351338"/>
          </a:xfrm>
        </p:spPr>
        <p:txBody>
          <a:bodyPr>
            <a:noAutofit/>
          </a:bodyPr>
          <a:lstStyle/>
          <a:p>
            <a:pPr marL="71120" marR="927735">
              <a:lnSpc>
                <a:spcPct val="112700"/>
              </a:lnSpc>
              <a:spcBef>
                <a:spcPts val="925"/>
              </a:spcBef>
            </a:pPr>
            <a:r>
              <a:rPr lang="fi-FI" sz="1800" b="1" spc="-40" dirty="0" smtClean="0">
                <a:cs typeface="Lucida Sans"/>
              </a:rPr>
              <a:t>1,7 </a:t>
            </a:r>
            <a:r>
              <a:rPr lang="fi-FI" sz="1800" b="1" spc="130" dirty="0">
                <a:cs typeface="Lucida Sans"/>
              </a:rPr>
              <a:t>%</a:t>
            </a:r>
            <a:r>
              <a:rPr lang="fi-FI" sz="1800" b="1" spc="-250" dirty="0">
                <a:cs typeface="Lucida Sans"/>
              </a:rPr>
              <a:t> </a:t>
            </a:r>
            <a:r>
              <a:rPr lang="fi-FI" sz="1800" spc="-60" dirty="0">
                <a:cs typeface="Arial"/>
              </a:rPr>
              <a:t>– </a:t>
            </a:r>
            <a:r>
              <a:rPr lang="fi-FI" sz="1800" spc="10" dirty="0">
                <a:cs typeface="Arial"/>
              </a:rPr>
              <a:t>Euroopassa </a:t>
            </a:r>
            <a:r>
              <a:rPr lang="fi-FI" sz="1800" spc="20" dirty="0">
                <a:cs typeface="Arial"/>
              </a:rPr>
              <a:t>käytettävästä </a:t>
            </a:r>
            <a:r>
              <a:rPr lang="fi-FI" sz="1800" spc="10" dirty="0">
                <a:cs typeface="Arial"/>
              </a:rPr>
              <a:t>kaasusta </a:t>
            </a:r>
            <a:r>
              <a:rPr lang="fi-FI" sz="1800" spc="15" dirty="0">
                <a:cs typeface="Arial"/>
              </a:rPr>
              <a:t>ja </a:t>
            </a:r>
            <a:r>
              <a:rPr lang="fi-FI" sz="1800" spc="20" dirty="0">
                <a:cs typeface="Arial"/>
              </a:rPr>
              <a:t>öljystä </a:t>
            </a:r>
            <a:r>
              <a:rPr lang="fi-FI" sz="1800" spc="25" dirty="0">
                <a:cs typeface="Arial"/>
              </a:rPr>
              <a:t>käytetään </a:t>
            </a:r>
            <a:r>
              <a:rPr lang="fi-FI" sz="1800" spc="35" dirty="0">
                <a:cs typeface="Arial"/>
              </a:rPr>
              <a:t>muovipakkausten  </a:t>
            </a:r>
            <a:r>
              <a:rPr lang="fi-FI" sz="1800" spc="25" dirty="0">
                <a:cs typeface="Arial"/>
              </a:rPr>
              <a:t>valmistamiseen.</a:t>
            </a:r>
            <a:endParaRPr lang="fi-FI" sz="1800" dirty="0">
              <a:cs typeface="Arial"/>
            </a:endParaRPr>
          </a:p>
          <a:p>
            <a:pPr marL="71120">
              <a:lnSpc>
                <a:spcPct val="100000"/>
              </a:lnSpc>
            </a:pPr>
            <a:r>
              <a:rPr lang="fi-FI" sz="1800" b="1" spc="-75" dirty="0" smtClean="0">
                <a:cs typeface="Lucida Sans"/>
              </a:rPr>
              <a:t>4</a:t>
            </a:r>
            <a:r>
              <a:rPr lang="fi-FI" sz="1800" b="1" spc="-60" dirty="0" smtClean="0">
                <a:cs typeface="Lucida Sans"/>
              </a:rPr>
              <a:t> </a:t>
            </a:r>
            <a:r>
              <a:rPr lang="fi-FI" sz="1800" b="1" spc="130" dirty="0">
                <a:cs typeface="Lucida Sans"/>
              </a:rPr>
              <a:t>%</a:t>
            </a:r>
            <a:r>
              <a:rPr lang="fi-FI" sz="1800" b="1" spc="-70" dirty="0">
                <a:cs typeface="Lucida Sans"/>
              </a:rPr>
              <a:t> </a:t>
            </a:r>
            <a:r>
              <a:rPr lang="fi-FI" sz="1800" spc="-60" dirty="0">
                <a:cs typeface="Arial"/>
              </a:rPr>
              <a:t>–</a:t>
            </a:r>
            <a:r>
              <a:rPr lang="fi-FI" sz="1800" spc="-20" dirty="0">
                <a:cs typeface="Arial"/>
              </a:rPr>
              <a:t> </a:t>
            </a:r>
            <a:r>
              <a:rPr lang="fi-FI" sz="1800" spc="35" dirty="0">
                <a:cs typeface="Arial"/>
              </a:rPr>
              <a:t>ihmisen</a:t>
            </a:r>
            <a:r>
              <a:rPr lang="fi-FI" sz="1800" spc="-20" dirty="0">
                <a:cs typeface="Arial"/>
              </a:rPr>
              <a:t> </a:t>
            </a:r>
            <a:r>
              <a:rPr lang="fi-FI" sz="1800" spc="25" dirty="0">
                <a:cs typeface="Arial"/>
              </a:rPr>
              <a:t>käyttämästä</a:t>
            </a:r>
            <a:r>
              <a:rPr lang="fi-FI" sz="1800" spc="-20" dirty="0">
                <a:cs typeface="Arial"/>
              </a:rPr>
              <a:t> </a:t>
            </a:r>
            <a:r>
              <a:rPr lang="fi-FI" sz="1800" spc="20" dirty="0">
                <a:cs typeface="Arial"/>
              </a:rPr>
              <a:t>öljystä</a:t>
            </a:r>
            <a:r>
              <a:rPr lang="fi-FI" sz="1800" spc="-20" dirty="0">
                <a:cs typeface="Arial"/>
              </a:rPr>
              <a:t> </a:t>
            </a:r>
            <a:r>
              <a:rPr lang="fi-FI" sz="1800" spc="45" dirty="0">
                <a:cs typeface="Arial"/>
              </a:rPr>
              <a:t>kuluu</a:t>
            </a:r>
            <a:r>
              <a:rPr lang="fi-FI" sz="1800" spc="-20" dirty="0">
                <a:cs typeface="Arial"/>
              </a:rPr>
              <a:t> </a:t>
            </a:r>
            <a:r>
              <a:rPr lang="fi-FI" sz="1800" spc="50" dirty="0">
                <a:cs typeface="Arial"/>
              </a:rPr>
              <a:t>muovituotteiden</a:t>
            </a:r>
            <a:r>
              <a:rPr lang="fi-FI" sz="1800" spc="-25" dirty="0">
                <a:cs typeface="Arial"/>
              </a:rPr>
              <a:t> </a:t>
            </a:r>
            <a:r>
              <a:rPr lang="fi-FI" sz="1800" spc="20" dirty="0">
                <a:cs typeface="Arial"/>
              </a:rPr>
              <a:t>valmistukseen.</a:t>
            </a:r>
            <a:endParaRPr lang="fi-FI" sz="1800" dirty="0">
              <a:cs typeface="Arial"/>
            </a:endParaRPr>
          </a:p>
          <a:p>
            <a:pPr marL="71120" marR="149225">
              <a:lnSpc>
                <a:spcPct val="113599"/>
              </a:lnSpc>
            </a:pPr>
            <a:r>
              <a:rPr lang="fi-FI" sz="1800" b="1" spc="-75" dirty="0" smtClean="0">
                <a:cs typeface="Lucida Sans"/>
              </a:rPr>
              <a:t>11</a:t>
            </a:r>
            <a:r>
              <a:rPr lang="fi-FI" sz="1800" b="1" spc="-70" dirty="0" smtClean="0">
                <a:cs typeface="Lucida Sans"/>
              </a:rPr>
              <a:t> </a:t>
            </a:r>
            <a:r>
              <a:rPr lang="fi-FI" sz="1800" b="1" spc="130" dirty="0">
                <a:cs typeface="Lucida Sans"/>
              </a:rPr>
              <a:t>%</a:t>
            </a:r>
            <a:r>
              <a:rPr lang="fi-FI" sz="1800" b="1" spc="-50" dirty="0">
                <a:cs typeface="Lucida Sans"/>
              </a:rPr>
              <a:t> </a:t>
            </a:r>
            <a:r>
              <a:rPr lang="fi-FI" sz="1800" spc="-60" dirty="0">
                <a:cs typeface="Arial"/>
              </a:rPr>
              <a:t>–</a:t>
            </a:r>
            <a:r>
              <a:rPr lang="fi-FI" sz="1800" spc="-20" dirty="0">
                <a:cs typeface="Arial"/>
              </a:rPr>
              <a:t> </a:t>
            </a:r>
            <a:r>
              <a:rPr lang="fi-FI" sz="1800" spc="45" dirty="0">
                <a:cs typeface="Arial"/>
              </a:rPr>
              <a:t>Muovin</a:t>
            </a:r>
            <a:r>
              <a:rPr lang="fi-FI" sz="1800" spc="-15" dirty="0">
                <a:cs typeface="Arial"/>
              </a:rPr>
              <a:t> </a:t>
            </a:r>
            <a:r>
              <a:rPr lang="fi-FI" sz="1800" spc="30" dirty="0">
                <a:cs typeface="Arial"/>
              </a:rPr>
              <a:t>vähimmäismäärä</a:t>
            </a:r>
            <a:r>
              <a:rPr lang="fi-FI" sz="1800" spc="-25" dirty="0">
                <a:cs typeface="Arial"/>
              </a:rPr>
              <a:t> </a:t>
            </a:r>
            <a:r>
              <a:rPr lang="fi-FI" sz="1800" spc="5" dirty="0">
                <a:cs typeface="Arial"/>
              </a:rPr>
              <a:t>nykyaikaisissa</a:t>
            </a:r>
            <a:r>
              <a:rPr lang="fi-FI" sz="1800" spc="-10" dirty="0">
                <a:cs typeface="Arial"/>
              </a:rPr>
              <a:t> </a:t>
            </a:r>
            <a:r>
              <a:rPr lang="fi-FI" sz="1800" spc="15" dirty="0">
                <a:cs typeface="Arial"/>
              </a:rPr>
              <a:t>autoissa.</a:t>
            </a:r>
            <a:r>
              <a:rPr lang="fi-FI" sz="1800" spc="-20" dirty="0">
                <a:cs typeface="Arial"/>
              </a:rPr>
              <a:t> </a:t>
            </a:r>
            <a:r>
              <a:rPr lang="fi-FI" sz="1800" spc="45" dirty="0">
                <a:cs typeface="Arial"/>
              </a:rPr>
              <a:t>Muovi</a:t>
            </a:r>
            <a:r>
              <a:rPr lang="fi-FI" sz="1800" spc="-15" dirty="0">
                <a:cs typeface="Arial"/>
              </a:rPr>
              <a:t> </a:t>
            </a:r>
            <a:r>
              <a:rPr lang="fi-FI" sz="1800" spc="20" dirty="0">
                <a:cs typeface="Arial"/>
              </a:rPr>
              <a:t>keventää</a:t>
            </a:r>
            <a:r>
              <a:rPr lang="fi-FI" sz="1800" spc="-15" dirty="0">
                <a:cs typeface="Arial"/>
              </a:rPr>
              <a:t> </a:t>
            </a:r>
            <a:r>
              <a:rPr lang="fi-FI" sz="1800" spc="45" dirty="0">
                <a:cs typeface="Arial"/>
              </a:rPr>
              <a:t>auton</a:t>
            </a:r>
            <a:r>
              <a:rPr lang="fi-FI" sz="1800" spc="-15" dirty="0">
                <a:cs typeface="Arial"/>
              </a:rPr>
              <a:t> </a:t>
            </a:r>
            <a:r>
              <a:rPr lang="fi-FI" sz="1800" spc="20" dirty="0">
                <a:cs typeface="Arial"/>
              </a:rPr>
              <a:t>painoa,</a:t>
            </a:r>
            <a:r>
              <a:rPr lang="fi-FI" sz="1800" spc="-25" dirty="0">
                <a:cs typeface="Arial"/>
              </a:rPr>
              <a:t> </a:t>
            </a:r>
            <a:r>
              <a:rPr lang="fi-FI" sz="1800" spc="40" dirty="0">
                <a:cs typeface="Arial"/>
              </a:rPr>
              <a:t>mikä  </a:t>
            </a:r>
            <a:r>
              <a:rPr lang="fi-FI" sz="1800" spc="30" dirty="0">
                <a:cs typeface="Arial"/>
              </a:rPr>
              <a:t>pienentää </a:t>
            </a:r>
            <a:r>
              <a:rPr lang="fi-FI" sz="1800" spc="35" dirty="0">
                <a:cs typeface="Arial"/>
              </a:rPr>
              <a:t>kulutusta </a:t>
            </a:r>
            <a:r>
              <a:rPr lang="fi-FI" sz="1800" spc="15" dirty="0">
                <a:cs typeface="Arial"/>
              </a:rPr>
              <a:t>ja</a:t>
            </a:r>
            <a:r>
              <a:rPr lang="fi-FI" sz="1800" spc="-120" dirty="0">
                <a:cs typeface="Arial"/>
              </a:rPr>
              <a:t> </a:t>
            </a:r>
            <a:r>
              <a:rPr lang="fi-FI" sz="1800" spc="15" dirty="0">
                <a:cs typeface="Arial"/>
              </a:rPr>
              <a:t>päästöjä.</a:t>
            </a:r>
            <a:endParaRPr lang="fi-FI" sz="1800" dirty="0">
              <a:cs typeface="Arial"/>
            </a:endParaRPr>
          </a:p>
          <a:p>
            <a:pPr marL="71120">
              <a:lnSpc>
                <a:spcPct val="100000"/>
              </a:lnSpc>
            </a:pPr>
            <a:r>
              <a:rPr lang="fi-FI" sz="1800" b="1" spc="-75" dirty="0" smtClean="0">
                <a:cs typeface="Lucida Sans"/>
              </a:rPr>
              <a:t>5</a:t>
            </a:r>
            <a:r>
              <a:rPr lang="fi-FI" sz="1800" b="1" spc="-55" dirty="0" smtClean="0">
                <a:cs typeface="Lucida Sans"/>
              </a:rPr>
              <a:t> </a:t>
            </a:r>
            <a:r>
              <a:rPr lang="fi-FI" sz="1800" b="1" spc="130" dirty="0">
                <a:cs typeface="Lucida Sans"/>
              </a:rPr>
              <a:t>%</a:t>
            </a:r>
            <a:r>
              <a:rPr lang="fi-FI" sz="1800" b="1" spc="-60" dirty="0">
                <a:cs typeface="Lucida Sans"/>
              </a:rPr>
              <a:t> </a:t>
            </a:r>
            <a:r>
              <a:rPr lang="fi-FI" sz="1800" spc="-60" dirty="0">
                <a:cs typeface="Arial"/>
              </a:rPr>
              <a:t>–</a:t>
            </a:r>
            <a:r>
              <a:rPr lang="fi-FI" sz="1800" spc="-10" dirty="0">
                <a:cs typeface="Arial"/>
              </a:rPr>
              <a:t> </a:t>
            </a:r>
            <a:r>
              <a:rPr lang="fi-FI" sz="1800" spc="45" dirty="0">
                <a:cs typeface="Arial"/>
              </a:rPr>
              <a:t>Muovin</a:t>
            </a:r>
            <a:r>
              <a:rPr lang="fi-FI" sz="1800" spc="-25" dirty="0">
                <a:cs typeface="Arial"/>
              </a:rPr>
              <a:t> </a:t>
            </a:r>
            <a:r>
              <a:rPr lang="fi-FI" sz="1800" spc="20" dirty="0">
                <a:cs typeface="Arial"/>
              </a:rPr>
              <a:t>osuus</a:t>
            </a:r>
            <a:r>
              <a:rPr lang="fi-FI" sz="1800" spc="-10" dirty="0">
                <a:cs typeface="Arial"/>
              </a:rPr>
              <a:t> </a:t>
            </a:r>
            <a:r>
              <a:rPr lang="fi-FI" sz="1800" spc="20" dirty="0">
                <a:cs typeface="Arial"/>
              </a:rPr>
              <a:t>teollisista</a:t>
            </a:r>
            <a:r>
              <a:rPr lang="fi-FI" sz="1800" spc="-10" dirty="0">
                <a:cs typeface="Arial"/>
              </a:rPr>
              <a:t> </a:t>
            </a:r>
            <a:r>
              <a:rPr lang="fi-FI" sz="1800" spc="25" dirty="0">
                <a:cs typeface="Arial"/>
              </a:rPr>
              <a:t>hiilidioksidipäästöistä.</a:t>
            </a:r>
            <a:r>
              <a:rPr lang="fi-FI" sz="1800" spc="-20" dirty="0">
                <a:cs typeface="Arial"/>
              </a:rPr>
              <a:t> </a:t>
            </a:r>
            <a:r>
              <a:rPr lang="fi-FI" sz="1800" spc="10" dirty="0">
                <a:cs typeface="Arial"/>
              </a:rPr>
              <a:t>Teräksen</a:t>
            </a:r>
            <a:r>
              <a:rPr lang="fi-FI" sz="1800" spc="-20" dirty="0">
                <a:cs typeface="Arial"/>
              </a:rPr>
              <a:t> </a:t>
            </a:r>
            <a:r>
              <a:rPr lang="fi-FI" sz="1800" spc="20" dirty="0">
                <a:cs typeface="Arial"/>
              </a:rPr>
              <a:t>osuus</a:t>
            </a:r>
            <a:r>
              <a:rPr lang="fi-FI" sz="1800" spc="-20" dirty="0">
                <a:cs typeface="Arial"/>
              </a:rPr>
              <a:t> </a:t>
            </a:r>
            <a:r>
              <a:rPr lang="fi-FI" sz="1800" spc="55" dirty="0">
                <a:cs typeface="Arial"/>
              </a:rPr>
              <a:t>on</a:t>
            </a:r>
            <a:r>
              <a:rPr lang="fi-FI" sz="1800" spc="-15" dirty="0">
                <a:cs typeface="Arial"/>
              </a:rPr>
              <a:t> </a:t>
            </a:r>
            <a:r>
              <a:rPr lang="fi-FI" sz="1800" spc="15" dirty="0">
                <a:cs typeface="Arial"/>
              </a:rPr>
              <a:t>25</a:t>
            </a:r>
            <a:r>
              <a:rPr lang="fi-FI" sz="1800" spc="-20" dirty="0">
                <a:cs typeface="Arial"/>
              </a:rPr>
              <a:t> </a:t>
            </a:r>
            <a:r>
              <a:rPr lang="fi-FI" sz="1800" spc="-70" dirty="0">
                <a:cs typeface="Arial"/>
              </a:rPr>
              <a:t>%</a:t>
            </a:r>
            <a:r>
              <a:rPr lang="fi-FI" sz="1800" spc="-10" dirty="0">
                <a:cs typeface="Arial"/>
              </a:rPr>
              <a:t> </a:t>
            </a:r>
            <a:r>
              <a:rPr lang="fi-FI" sz="1800" spc="15" dirty="0">
                <a:cs typeface="Arial"/>
              </a:rPr>
              <a:t>ja</a:t>
            </a:r>
            <a:r>
              <a:rPr lang="fi-FI" sz="1800" spc="-15" dirty="0">
                <a:cs typeface="Arial"/>
              </a:rPr>
              <a:t> </a:t>
            </a:r>
            <a:r>
              <a:rPr lang="fi-FI" sz="1800" spc="35" dirty="0">
                <a:cs typeface="Arial"/>
              </a:rPr>
              <a:t>sementin</a:t>
            </a:r>
            <a:r>
              <a:rPr lang="fi-FI" sz="1800" spc="-20" dirty="0">
                <a:cs typeface="Arial"/>
              </a:rPr>
              <a:t> </a:t>
            </a:r>
            <a:r>
              <a:rPr lang="fi-FI" sz="1800" spc="15" dirty="0" smtClean="0">
                <a:cs typeface="Arial"/>
              </a:rPr>
              <a:t>19 </a:t>
            </a:r>
            <a:r>
              <a:rPr lang="fi-FI" sz="1800" spc="-45" dirty="0" smtClean="0">
                <a:cs typeface="Arial"/>
              </a:rPr>
              <a:t>%.</a:t>
            </a:r>
            <a:endParaRPr lang="fi-FI" sz="1800" dirty="0">
              <a:cs typeface="Arial"/>
            </a:endParaRPr>
          </a:p>
          <a:p>
            <a:pPr marL="71120">
              <a:lnSpc>
                <a:spcPct val="100000"/>
              </a:lnSpc>
            </a:pPr>
            <a:r>
              <a:rPr lang="fi-FI" sz="1800" b="1" spc="-75" dirty="0" smtClean="0">
                <a:cs typeface="Lucida Sans"/>
              </a:rPr>
              <a:t>19 </a:t>
            </a:r>
            <a:r>
              <a:rPr lang="fi-FI" sz="1800" b="1" spc="130" dirty="0">
                <a:cs typeface="Lucida Sans"/>
              </a:rPr>
              <a:t>%</a:t>
            </a:r>
            <a:r>
              <a:rPr lang="fi-FI" sz="1800" b="1" spc="-55" dirty="0">
                <a:cs typeface="Lucida Sans"/>
              </a:rPr>
              <a:t> </a:t>
            </a:r>
            <a:r>
              <a:rPr lang="fi-FI" sz="1800" spc="-60" dirty="0">
                <a:cs typeface="Arial"/>
              </a:rPr>
              <a:t>–</a:t>
            </a:r>
            <a:r>
              <a:rPr lang="fi-FI" sz="1800" spc="-30" dirty="0">
                <a:cs typeface="Arial"/>
              </a:rPr>
              <a:t> </a:t>
            </a:r>
            <a:r>
              <a:rPr lang="fi-FI" sz="1800" spc="40" dirty="0">
                <a:cs typeface="Arial"/>
              </a:rPr>
              <a:t>Muovituotteista</a:t>
            </a:r>
            <a:r>
              <a:rPr lang="fi-FI" sz="1800" spc="-30" dirty="0">
                <a:cs typeface="Arial"/>
              </a:rPr>
              <a:t> </a:t>
            </a:r>
            <a:r>
              <a:rPr lang="fi-FI" sz="1800" spc="20" dirty="0">
                <a:cs typeface="Arial"/>
              </a:rPr>
              <a:t>ei</a:t>
            </a:r>
            <a:r>
              <a:rPr lang="fi-FI" sz="1800" spc="-15" dirty="0">
                <a:cs typeface="Arial"/>
              </a:rPr>
              <a:t> </a:t>
            </a:r>
            <a:r>
              <a:rPr lang="fi-FI" sz="1800" spc="25" dirty="0">
                <a:cs typeface="Arial"/>
              </a:rPr>
              <a:t>ole</a:t>
            </a:r>
            <a:r>
              <a:rPr lang="fi-FI" sz="1800" spc="-20" dirty="0">
                <a:cs typeface="Arial"/>
              </a:rPr>
              <a:t> </a:t>
            </a:r>
            <a:r>
              <a:rPr lang="fi-FI" sz="1800" spc="15" dirty="0">
                <a:cs typeface="Arial"/>
              </a:rPr>
              <a:t>käytännössä</a:t>
            </a:r>
            <a:r>
              <a:rPr lang="fi-FI" sz="1800" spc="-15" dirty="0">
                <a:cs typeface="Arial"/>
              </a:rPr>
              <a:t> </a:t>
            </a:r>
            <a:r>
              <a:rPr lang="fi-FI" sz="1800" spc="15" dirty="0">
                <a:cs typeface="Arial"/>
              </a:rPr>
              <a:t>korvattavissa</a:t>
            </a:r>
            <a:r>
              <a:rPr lang="fi-FI" sz="1800" spc="-15" dirty="0">
                <a:cs typeface="Arial"/>
              </a:rPr>
              <a:t> </a:t>
            </a:r>
            <a:r>
              <a:rPr lang="fi-FI" sz="1800" spc="40" dirty="0">
                <a:cs typeface="Arial"/>
              </a:rPr>
              <a:t>muilla</a:t>
            </a:r>
            <a:r>
              <a:rPr lang="fi-FI" sz="1800" spc="-25" dirty="0">
                <a:cs typeface="Arial"/>
              </a:rPr>
              <a:t> </a:t>
            </a:r>
            <a:r>
              <a:rPr lang="fi-FI" sz="1800" spc="25" dirty="0">
                <a:cs typeface="Arial"/>
              </a:rPr>
              <a:t>materiaaleilla.</a:t>
            </a:r>
            <a:endParaRPr lang="fi-FI" sz="1800" dirty="0">
              <a:cs typeface="Arial"/>
            </a:endParaRPr>
          </a:p>
          <a:p>
            <a:pPr marL="71120" marR="121920">
              <a:lnSpc>
                <a:spcPct val="113900"/>
              </a:lnSpc>
            </a:pPr>
            <a:r>
              <a:rPr lang="fi-FI" sz="1800" b="1" spc="-45" dirty="0" smtClean="0">
                <a:cs typeface="Lucida Sans"/>
              </a:rPr>
              <a:t>22,4</a:t>
            </a:r>
            <a:r>
              <a:rPr lang="fi-FI" sz="1800" b="1" spc="-60" dirty="0" smtClean="0">
                <a:cs typeface="Lucida Sans"/>
              </a:rPr>
              <a:t> </a:t>
            </a:r>
            <a:r>
              <a:rPr lang="fi-FI" sz="1800" b="1" spc="-10" dirty="0">
                <a:cs typeface="Lucida Sans"/>
              </a:rPr>
              <a:t>milj.</a:t>
            </a:r>
            <a:r>
              <a:rPr lang="fi-FI" sz="1800" b="1" spc="-55" dirty="0">
                <a:cs typeface="Lucida Sans"/>
              </a:rPr>
              <a:t> </a:t>
            </a:r>
            <a:r>
              <a:rPr lang="fi-FI" sz="1800" b="1" spc="-5" dirty="0">
                <a:cs typeface="Lucida Sans"/>
              </a:rPr>
              <a:t>tonnia</a:t>
            </a:r>
            <a:r>
              <a:rPr lang="fi-FI" sz="1800" b="1" spc="-55" dirty="0">
                <a:cs typeface="Lucida Sans"/>
              </a:rPr>
              <a:t> </a:t>
            </a:r>
            <a:r>
              <a:rPr lang="fi-FI" sz="1800" spc="-60" dirty="0">
                <a:cs typeface="Arial"/>
              </a:rPr>
              <a:t>–</a:t>
            </a:r>
            <a:r>
              <a:rPr lang="fi-FI" sz="1800" spc="-5" dirty="0">
                <a:cs typeface="Arial"/>
              </a:rPr>
              <a:t> </a:t>
            </a:r>
            <a:r>
              <a:rPr lang="fi-FI" sz="1800" spc="20" dirty="0">
                <a:cs typeface="Arial"/>
              </a:rPr>
              <a:t>Energiankulutuksen</a:t>
            </a:r>
            <a:r>
              <a:rPr lang="fi-FI" sz="1800" spc="-10" dirty="0">
                <a:cs typeface="Arial"/>
              </a:rPr>
              <a:t> </a:t>
            </a:r>
            <a:r>
              <a:rPr lang="fi-FI" sz="1800" spc="10" dirty="0">
                <a:cs typeface="Arial"/>
              </a:rPr>
              <a:t>kasvu</a:t>
            </a:r>
            <a:r>
              <a:rPr lang="fi-FI" sz="1800" spc="-10" dirty="0">
                <a:cs typeface="Arial"/>
              </a:rPr>
              <a:t> </a:t>
            </a:r>
            <a:r>
              <a:rPr lang="fi-FI" sz="1800" spc="30" dirty="0">
                <a:cs typeface="Arial"/>
              </a:rPr>
              <a:t>öljymääränä</a:t>
            </a:r>
            <a:r>
              <a:rPr lang="fi-FI" sz="1800" spc="-5" dirty="0">
                <a:cs typeface="Arial"/>
              </a:rPr>
              <a:t> </a:t>
            </a:r>
            <a:r>
              <a:rPr lang="fi-FI" sz="1800" spc="40" dirty="0">
                <a:cs typeface="Arial"/>
              </a:rPr>
              <a:t>mitattuna,</a:t>
            </a:r>
            <a:r>
              <a:rPr lang="fi-FI" sz="1800" spc="-5" dirty="0">
                <a:cs typeface="Arial"/>
              </a:rPr>
              <a:t> </a:t>
            </a:r>
            <a:r>
              <a:rPr lang="fi-FI" sz="1800" spc="20" dirty="0">
                <a:cs typeface="Arial"/>
              </a:rPr>
              <a:t>jos</a:t>
            </a:r>
            <a:r>
              <a:rPr lang="fi-FI" sz="1800" spc="-15" dirty="0">
                <a:cs typeface="Arial"/>
              </a:rPr>
              <a:t> </a:t>
            </a:r>
            <a:r>
              <a:rPr lang="fi-FI" sz="1800" spc="55" dirty="0">
                <a:cs typeface="Arial"/>
              </a:rPr>
              <a:t>muovit</a:t>
            </a:r>
            <a:r>
              <a:rPr lang="fi-FI" sz="1800" spc="-5" dirty="0">
                <a:cs typeface="Arial"/>
              </a:rPr>
              <a:t> </a:t>
            </a:r>
            <a:r>
              <a:rPr lang="fi-FI" sz="1800" spc="30" dirty="0">
                <a:cs typeface="Arial"/>
              </a:rPr>
              <a:t>korvattaisiin </a:t>
            </a:r>
            <a:r>
              <a:rPr lang="fi-FI" sz="1800" spc="40" dirty="0" smtClean="0">
                <a:cs typeface="Arial"/>
              </a:rPr>
              <a:t>muilla </a:t>
            </a:r>
            <a:r>
              <a:rPr lang="fi-FI" sz="1800" spc="30" dirty="0">
                <a:cs typeface="Arial"/>
              </a:rPr>
              <a:t>materiaaleilla läntisen </a:t>
            </a:r>
            <a:r>
              <a:rPr lang="fi-FI" sz="1800" spc="25" dirty="0">
                <a:cs typeface="Arial"/>
              </a:rPr>
              <a:t>Euroopan</a:t>
            </a:r>
            <a:r>
              <a:rPr lang="fi-FI" sz="1800" spc="-200" dirty="0">
                <a:cs typeface="Arial"/>
              </a:rPr>
              <a:t> </a:t>
            </a:r>
            <a:r>
              <a:rPr lang="fi-FI" sz="1800" spc="10" dirty="0">
                <a:cs typeface="Arial"/>
              </a:rPr>
              <a:t>alueella.</a:t>
            </a:r>
            <a:endParaRPr lang="fi-FI" sz="1800" dirty="0">
              <a:cs typeface="Arial"/>
            </a:endParaRPr>
          </a:p>
          <a:p>
            <a:pPr marL="71120" marR="179705">
              <a:lnSpc>
                <a:spcPct val="113599"/>
              </a:lnSpc>
            </a:pPr>
            <a:r>
              <a:rPr lang="fi-FI" sz="1800" b="1" spc="-75" dirty="0" smtClean="0">
                <a:cs typeface="Lucida Sans"/>
              </a:rPr>
              <a:t>50</a:t>
            </a:r>
            <a:r>
              <a:rPr lang="fi-FI" sz="1800" b="1" spc="-70" dirty="0" smtClean="0">
                <a:cs typeface="Lucida Sans"/>
              </a:rPr>
              <a:t> </a:t>
            </a:r>
            <a:r>
              <a:rPr lang="fi-FI" sz="1800" b="1" spc="-10" dirty="0">
                <a:cs typeface="Lucida Sans"/>
              </a:rPr>
              <a:t>milj.</a:t>
            </a:r>
            <a:r>
              <a:rPr lang="fi-FI" sz="1800" b="1" spc="-65" dirty="0">
                <a:cs typeface="Lucida Sans"/>
              </a:rPr>
              <a:t> </a:t>
            </a:r>
            <a:r>
              <a:rPr lang="fi-FI" sz="1800" b="1" spc="-5" dirty="0">
                <a:cs typeface="Lucida Sans"/>
              </a:rPr>
              <a:t>tonnia</a:t>
            </a:r>
            <a:r>
              <a:rPr lang="fi-FI" sz="1800" b="1" spc="-60" dirty="0">
                <a:cs typeface="Lucida Sans"/>
              </a:rPr>
              <a:t> </a:t>
            </a:r>
            <a:r>
              <a:rPr lang="fi-FI" sz="1800" spc="-60" dirty="0">
                <a:cs typeface="Arial"/>
              </a:rPr>
              <a:t>–</a:t>
            </a:r>
            <a:r>
              <a:rPr lang="fi-FI" sz="1800" spc="-15" dirty="0">
                <a:cs typeface="Arial"/>
              </a:rPr>
              <a:t> </a:t>
            </a:r>
            <a:r>
              <a:rPr lang="fi-FI" sz="1800" spc="25" dirty="0">
                <a:cs typeface="Arial"/>
              </a:rPr>
              <a:t>raakaöljyn</a:t>
            </a:r>
            <a:r>
              <a:rPr lang="fi-FI" sz="1800" spc="-20" dirty="0">
                <a:cs typeface="Arial"/>
              </a:rPr>
              <a:t> </a:t>
            </a:r>
            <a:r>
              <a:rPr lang="fi-FI" sz="1800" spc="35" dirty="0">
                <a:cs typeface="Arial"/>
              </a:rPr>
              <a:t>käyttö</a:t>
            </a:r>
            <a:r>
              <a:rPr lang="fi-FI" sz="1800" spc="-5" dirty="0">
                <a:cs typeface="Arial"/>
              </a:rPr>
              <a:t> </a:t>
            </a:r>
            <a:r>
              <a:rPr lang="fi-FI" sz="1800" spc="60" dirty="0">
                <a:cs typeface="Arial"/>
              </a:rPr>
              <a:t>on</a:t>
            </a:r>
            <a:r>
              <a:rPr lang="fi-FI" sz="1800" spc="-20" dirty="0">
                <a:cs typeface="Arial"/>
              </a:rPr>
              <a:t> </a:t>
            </a:r>
            <a:r>
              <a:rPr lang="fi-FI" sz="1800" spc="30" dirty="0">
                <a:cs typeface="Arial"/>
              </a:rPr>
              <a:t>vähentynyt</a:t>
            </a:r>
            <a:r>
              <a:rPr lang="fi-FI" sz="1800" spc="-15" dirty="0">
                <a:cs typeface="Arial"/>
              </a:rPr>
              <a:t> </a:t>
            </a:r>
            <a:r>
              <a:rPr lang="fi-FI" sz="1800" spc="45" dirty="0">
                <a:cs typeface="Arial"/>
              </a:rPr>
              <a:t>muovien</a:t>
            </a:r>
            <a:r>
              <a:rPr lang="fi-FI" sz="1800" spc="-20" dirty="0">
                <a:cs typeface="Arial"/>
              </a:rPr>
              <a:t> </a:t>
            </a:r>
            <a:r>
              <a:rPr lang="fi-FI" sz="1800" spc="20" dirty="0">
                <a:cs typeface="Arial"/>
              </a:rPr>
              <a:t>keveyden</a:t>
            </a:r>
            <a:r>
              <a:rPr lang="fi-FI" sz="1800" spc="-30" dirty="0">
                <a:cs typeface="Arial"/>
              </a:rPr>
              <a:t> </a:t>
            </a:r>
            <a:r>
              <a:rPr lang="fi-FI" sz="1800" spc="15" dirty="0">
                <a:cs typeface="Arial"/>
              </a:rPr>
              <a:t>ansiosta.</a:t>
            </a:r>
            <a:r>
              <a:rPr lang="fi-FI" sz="1800" spc="-20" dirty="0">
                <a:cs typeface="Arial"/>
              </a:rPr>
              <a:t> </a:t>
            </a:r>
            <a:r>
              <a:rPr lang="fi-FI" sz="1800" spc="30" dirty="0">
                <a:cs typeface="Arial"/>
              </a:rPr>
              <a:t>Määrä</a:t>
            </a:r>
            <a:r>
              <a:rPr lang="fi-FI" sz="1800" spc="-15" dirty="0">
                <a:cs typeface="Arial"/>
              </a:rPr>
              <a:t> </a:t>
            </a:r>
            <a:r>
              <a:rPr lang="fi-FI" sz="1800" spc="5" dirty="0">
                <a:cs typeface="Arial"/>
              </a:rPr>
              <a:t>vastaa  </a:t>
            </a:r>
            <a:r>
              <a:rPr lang="fi-FI" sz="1800" spc="15" dirty="0">
                <a:cs typeface="Arial"/>
              </a:rPr>
              <a:t>46 </a:t>
            </a:r>
            <a:r>
              <a:rPr lang="fi-FI" sz="1800" spc="45" dirty="0">
                <a:cs typeface="Arial"/>
              </a:rPr>
              <a:t>miljoonan auton</a:t>
            </a:r>
            <a:r>
              <a:rPr lang="fi-FI" sz="1800" spc="-145" dirty="0">
                <a:cs typeface="Arial"/>
              </a:rPr>
              <a:t> </a:t>
            </a:r>
            <a:r>
              <a:rPr lang="fi-FI" sz="1800" spc="25" dirty="0">
                <a:cs typeface="Arial"/>
              </a:rPr>
              <a:t>vuosikulutusta.</a:t>
            </a:r>
            <a:endParaRPr lang="fi-FI" sz="1800" dirty="0">
              <a:cs typeface="Arial"/>
            </a:endParaRPr>
          </a:p>
          <a:p>
            <a:endParaRPr lang="fi-FI" sz="1800" dirty="0"/>
          </a:p>
        </p:txBody>
      </p:sp>
      <p:pic>
        <p:nvPicPr>
          <p:cNvPr id="4" name="Kuva 3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59414" y="6123482"/>
            <a:ext cx="2731389" cy="4617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41661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5845" y="237271"/>
            <a:ext cx="10515600" cy="1325563"/>
          </a:xfrm>
        </p:spPr>
        <p:txBody>
          <a:bodyPr>
            <a:normAutofit/>
          </a:bodyPr>
          <a:lstStyle/>
          <a:p>
            <a:r>
              <a:rPr lang="fi-FI" sz="3600" dirty="0" smtClean="0">
                <a:latin typeface="Trebuchet MS" panose="020B0603020202020204" pitchFamily="34" charset="0"/>
              </a:rPr>
              <a:t>Muovin määritelmä</a:t>
            </a:r>
            <a:endParaRPr lang="fi-FI" sz="3600" dirty="0">
              <a:latin typeface="Trebuchet MS" panose="020B0603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5845" y="1497891"/>
            <a:ext cx="10515600" cy="4624208"/>
          </a:xfrm>
        </p:spPr>
        <p:txBody>
          <a:bodyPr>
            <a:normAutofit/>
          </a:bodyPr>
          <a:lstStyle/>
          <a:p>
            <a:r>
              <a:rPr lang="fi-FI" sz="1800" dirty="0" smtClean="0"/>
              <a:t>Muovin määritelmää venytellään paljon erityisesti ns. muovia korvaavien materiaalien kohdalla</a:t>
            </a:r>
          </a:p>
          <a:p>
            <a:r>
              <a:rPr lang="fi-FI" sz="1800" dirty="0"/>
              <a:t>S</a:t>
            </a:r>
            <a:r>
              <a:rPr lang="fi-FI" sz="1800" dirty="0" smtClean="0"/>
              <a:t>tandardi </a:t>
            </a:r>
            <a:r>
              <a:rPr lang="fi-FI" sz="1800" dirty="0"/>
              <a:t>ISO </a:t>
            </a:r>
            <a:r>
              <a:rPr lang="fi-FI" sz="1800" dirty="0" smtClean="0"/>
              <a:t>472:2013: muovi on aine, </a:t>
            </a:r>
            <a:r>
              <a:rPr lang="fi-FI" sz="1800" dirty="0"/>
              <a:t>jonka oleellisena ainesosana on suurikokoinen polymeeri ja jota virtaus voi muokata jossain tuotteen valmistusprosessin vaiheessa.  ”</a:t>
            </a:r>
            <a:r>
              <a:rPr lang="fi-FI" sz="1800" dirty="0" err="1"/>
              <a:t>material</a:t>
            </a:r>
            <a:r>
              <a:rPr lang="fi-FI" sz="1800" dirty="0"/>
              <a:t> </a:t>
            </a:r>
            <a:r>
              <a:rPr lang="fi-FI" sz="1800" dirty="0" err="1"/>
              <a:t>which</a:t>
            </a:r>
            <a:r>
              <a:rPr lang="fi-FI" sz="1800" dirty="0"/>
              <a:t> </a:t>
            </a:r>
            <a:r>
              <a:rPr lang="fi-FI" sz="1800" dirty="0" err="1"/>
              <a:t>contains</a:t>
            </a:r>
            <a:r>
              <a:rPr lang="fi-FI" sz="1800" dirty="0"/>
              <a:t> as an </a:t>
            </a:r>
            <a:r>
              <a:rPr lang="fi-FI" sz="1800" dirty="0" err="1"/>
              <a:t>essential</a:t>
            </a:r>
            <a:r>
              <a:rPr lang="fi-FI" sz="1800" dirty="0"/>
              <a:t> </a:t>
            </a:r>
            <a:r>
              <a:rPr lang="fi-FI" sz="1800" dirty="0" err="1"/>
              <a:t>ingredient</a:t>
            </a:r>
            <a:r>
              <a:rPr lang="fi-FI" sz="1800" dirty="0"/>
              <a:t> a </a:t>
            </a:r>
            <a:r>
              <a:rPr lang="fi-FI" sz="1800" dirty="0" err="1"/>
              <a:t>high</a:t>
            </a:r>
            <a:r>
              <a:rPr lang="fi-FI" sz="1800" dirty="0"/>
              <a:t> </a:t>
            </a:r>
            <a:r>
              <a:rPr lang="fi-FI" sz="1800" dirty="0" err="1"/>
              <a:t>polymer</a:t>
            </a:r>
            <a:r>
              <a:rPr lang="fi-FI" sz="1800" dirty="0"/>
              <a:t> and </a:t>
            </a:r>
            <a:r>
              <a:rPr lang="fi-FI" sz="1800" dirty="0" err="1"/>
              <a:t>which</a:t>
            </a:r>
            <a:r>
              <a:rPr lang="fi-FI" sz="1800" dirty="0"/>
              <a:t>, at </a:t>
            </a:r>
            <a:r>
              <a:rPr lang="fi-FI" sz="1800" dirty="0" err="1"/>
              <a:t>some</a:t>
            </a:r>
            <a:r>
              <a:rPr lang="fi-FI" sz="1800" dirty="0"/>
              <a:t> </a:t>
            </a:r>
            <a:r>
              <a:rPr lang="fi-FI" sz="1800" dirty="0" err="1"/>
              <a:t>stage</a:t>
            </a:r>
            <a:r>
              <a:rPr lang="fi-FI" sz="1800" dirty="0"/>
              <a:t> in </a:t>
            </a:r>
            <a:r>
              <a:rPr lang="fi-FI" sz="1800" dirty="0" err="1"/>
              <a:t>its</a:t>
            </a:r>
            <a:r>
              <a:rPr lang="fi-FI" sz="1800" dirty="0"/>
              <a:t> </a:t>
            </a:r>
            <a:r>
              <a:rPr lang="fi-FI" sz="1800" dirty="0" err="1"/>
              <a:t>processing</a:t>
            </a:r>
            <a:r>
              <a:rPr lang="fi-FI" sz="1800" dirty="0"/>
              <a:t> into </a:t>
            </a:r>
            <a:r>
              <a:rPr lang="fi-FI" sz="1800" dirty="0" err="1"/>
              <a:t>finished</a:t>
            </a:r>
            <a:r>
              <a:rPr lang="fi-FI" sz="1800" dirty="0"/>
              <a:t> products, </a:t>
            </a:r>
            <a:r>
              <a:rPr lang="fi-FI" sz="1800" dirty="0" err="1"/>
              <a:t>can</a:t>
            </a:r>
            <a:r>
              <a:rPr lang="fi-FI" sz="1800" dirty="0"/>
              <a:t> </a:t>
            </a:r>
            <a:r>
              <a:rPr lang="fi-FI" sz="1800" dirty="0" err="1"/>
              <a:t>be</a:t>
            </a:r>
            <a:r>
              <a:rPr lang="fi-FI" sz="1800" dirty="0"/>
              <a:t> </a:t>
            </a:r>
            <a:r>
              <a:rPr lang="fi-FI" sz="1800" dirty="0" err="1"/>
              <a:t>shaped</a:t>
            </a:r>
            <a:r>
              <a:rPr lang="fi-FI" sz="1800" dirty="0"/>
              <a:t> </a:t>
            </a:r>
            <a:r>
              <a:rPr lang="fi-FI" sz="1800" dirty="0" err="1"/>
              <a:t>by</a:t>
            </a:r>
            <a:r>
              <a:rPr lang="fi-FI" sz="1800" dirty="0"/>
              <a:t> </a:t>
            </a:r>
            <a:r>
              <a:rPr lang="fi-FI" sz="1800" dirty="0" err="1"/>
              <a:t>flow</a:t>
            </a:r>
            <a:r>
              <a:rPr lang="fi-FI" sz="1800" dirty="0"/>
              <a:t>”. Englanninkielinen termi on heikko siinä, että se ei tarkenna, mitä tuo virtauksen aikana tapahtuva muokkautuvuus tarkoittaa. Standardin mukaan </a:t>
            </a:r>
            <a:r>
              <a:rPr lang="fi-FI" sz="1800" dirty="0" err="1"/>
              <a:t>elasteja</a:t>
            </a:r>
            <a:r>
              <a:rPr lang="fi-FI" sz="1800" dirty="0"/>
              <a:t>, eli </a:t>
            </a:r>
            <a:r>
              <a:rPr lang="fi-FI" sz="1800" dirty="0" err="1"/>
              <a:t>termoelasteja</a:t>
            </a:r>
            <a:r>
              <a:rPr lang="fi-FI" sz="1800" dirty="0"/>
              <a:t> ja kumeja, ei lasketa muoveiksi.</a:t>
            </a:r>
          </a:p>
          <a:p>
            <a:r>
              <a:rPr lang="fi-FI" sz="1800" dirty="0"/>
              <a:t>Muoviyhdistys </a:t>
            </a:r>
            <a:r>
              <a:rPr lang="fi-FI" sz="1800" dirty="0" smtClean="0"/>
              <a:t>ry:  muovi on paineen </a:t>
            </a:r>
            <a:r>
              <a:rPr lang="fi-FI" sz="1800" dirty="0"/>
              <a:t>ja lämmön avulla halutun muotoiseksi kappaleeksi muovautuva polymeerimateriaali, jolla on vain rajallinen kimmoinen venyvyys. </a:t>
            </a:r>
            <a:endParaRPr lang="fi-FI" sz="1800" dirty="0" smtClean="0"/>
          </a:p>
          <a:p>
            <a:r>
              <a:rPr lang="fi-FI" sz="1800" dirty="0" smtClean="0"/>
              <a:t>Muoviteollisuus ry: Muovit </a:t>
            </a:r>
            <a:r>
              <a:rPr lang="fi-FI" sz="1800" dirty="0"/>
              <a:t>ovat materiaaleja, jotka koostuvat pitkistä polymeeriketjuista sekä lisäaineista ja jotka jossakin valmistuksen vaiheessa ovat muovattavissa lämmön ja paineen avulla. Muovit ovat siis seoksia, kun taas polymeerit ovat puhtaita kemiallisia yhdisteitä</a:t>
            </a:r>
            <a:r>
              <a:rPr lang="fi-FI" sz="1800" dirty="0" smtClean="0"/>
              <a:t>.</a:t>
            </a:r>
            <a:endParaRPr lang="fi-FI" sz="1800" dirty="0"/>
          </a:p>
          <a:p>
            <a:r>
              <a:rPr lang="fi-FI" sz="1800" dirty="0"/>
              <a:t>Määritelmien mukaisesti tuotteessa voidaan katsoa olevan muovia, jos se työstetään lämmön ja paineen avulla muovien työstölaitteella tai jos se esimerkiksi muotoillaan kuumasaumaamalla lopulliseen muotoonsa.</a:t>
            </a:r>
          </a:p>
          <a:p>
            <a:r>
              <a:rPr lang="fi-FI" sz="1800" dirty="0" smtClean="0"/>
              <a:t>Määritelmän mukaan mm. mediassa markkinoitu muoviton kartonkikuppi, pahvipullo ja mikromuoviton kosmetiikkarasia sisältävät kaikki muovia!</a:t>
            </a:r>
            <a:endParaRPr lang="fi-FI" sz="1800" dirty="0"/>
          </a:p>
        </p:txBody>
      </p:sp>
      <p:sp>
        <p:nvSpPr>
          <p:cNvPr id="6" name="Tekstiruutu 5"/>
          <p:cNvSpPr txBox="1"/>
          <p:nvPr/>
        </p:nvSpPr>
        <p:spPr>
          <a:xfrm>
            <a:off x="7216902" y="699997"/>
            <a:ext cx="50977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chemeClr val="accent5">
                    <a:lumMod val="75000"/>
                  </a:schemeClr>
                </a:solidFill>
              </a:rPr>
              <a:t>POLYMEERI</a:t>
            </a:r>
            <a:r>
              <a:rPr lang="en-US" sz="2000" dirty="0" smtClean="0"/>
              <a:t> + </a:t>
            </a:r>
            <a:r>
              <a:rPr lang="en-US" sz="2000" b="1" dirty="0" smtClean="0">
                <a:solidFill>
                  <a:schemeClr val="accent4">
                    <a:lumMod val="50000"/>
                  </a:schemeClr>
                </a:solidFill>
              </a:rPr>
              <a:t>LISÄAINEET</a:t>
            </a:r>
            <a:r>
              <a:rPr lang="en-US" sz="2000" dirty="0" smtClean="0"/>
              <a:t> = </a:t>
            </a:r>
            <a:r>
              <a:rPr lang="en-US" sz="2000" b="1" dirty="0" smtClean="0">
                <a:solidFill>
                  <a:schemeClr val="accent6">
                    <a:lumMod val="50000"/>
                  </a:schemeClr>
                </a:solidFill>
              </a:rPr>
              <a:t>MUOV</a:t>
            </a:r>
            <a:r>
              <a:rPr lang="en-US" sz="2000" dirty="0" smtClean="0"/>
              <a:t>I</a:t>
            </a:r>
            <a:endParaRPr lang="fi-FI" sz="2000" dirty="0"/>
          </a:p>
        </p:txBody>
      </p:sp>
      <p:pic>
        <p:nvPicPr>
          <p:cNvPr id="5" name="Kuva 4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9379" y="6122099"/>
            <a:ext cx="2731389" cy="4617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68280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2525" y="502285"/>
            <a:ext cx="10515600" cy="960755"/>
          </a:xfrm>
        </p:spPr>
        <p:txBody>
          <a:bodyPr>
            <a:noAutofit/>
          </a:bodyPr>
          <a:lstStyle/>
          <a:p>
            <a:r>
              <a:rPr lang="fi-FI" sz="3600" dirty="0" smtClean="0">
                <a:latin typeface="Trebuchet MS" panose="020B0603020202020204" pitchFamily="34" charset="0"/>
              </a:rPr>
              <a:t>Muovien käyttökohteet: pakkaukset</a:t>
            </a:r>
            <a:endParaRPr lang="fi-FI" sz="3600" dirty="0">
              <a:latin typeface="Trebuchet MS" panose="020B0603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2525" y="1690688"/>
            <a:ext cx="10515600" cy="4161289"/>
          </a:xfrm>
        </p:spPr>
        <p:txBody>
          <a:bodyPr>
            <a:normAutofit/>
          </a:bodyPr>
          <a:lstStyle/>
          <a:p>
            <a:r>
              <a:rPr lang="fi-FI" sz="1800" dirty="0" smtClean="0"/>
              <a:t>Erottuvuus, sillä pakkausmuotoilu lähes rajaton: kalvot, pussit, vuoat tarjottimet, kupit, kulhot, pullot, säiliöt, sulkimet, annostelijat…</a:t>
            </a:r>
          </a:p>
          <a:p>
            <a:r>
              <a:rPr lang="fi-FI" sz="1800" dirty="0" smtClean="0"/>
              <a:t>Laminaatit ja kerrosrakenteet ohentavat materiaalipaksuuksia</a:t>
            </a:r>
          </a:p>
          <a:p>
            <a:r>
              <a:rPr lang="fi-FI" sz="1800" dirty="0" smtClean="0"/>
              <a:t>Esto- eli </a:t>
            </a:r>
            <a:r>
              <a:rPr lang="fi-FI" sz="1800" dirty="0" err="1" smtClean="0"/>
              <a:t>barrier</a:t>
            </a:r>
            <a:r>
              <a:rPr lang="fi-FI" sz="1800" dirty="0" smtClean="0"/>
              <a:t>-kerrokset eri muoveista vedelle, hapelle, kaasuille, rasvalle, aromeille…</a:t>
            </a:r>
          </a:p>
          <a:p>
            <a:r>
              <a:rPr lang="fi-FI" sz="1800" dirty="0" smtClean="0"/>
              <a:t>Myös kartonkisissa ja paperisissa pakkauksissa usein muovinen </a:t>
            </a:r>
            <a:r>
              <a:rPr lang="fi-FI" sz="1800" b="1" dirty="0" smtClean="0"/>
              <a:t>estokerros</a:t>
            </a:r>
            <a:r>
              <a:rPr lang="fi-FI" sz="1800" dirty="0" smtClean="0"/>
              <a:t>, joka toimii myös </a:t>
            </a:r>
            <a:r>
              <a:rPr lang="fi-FI" sz="1800" b="1" dirty="0" smtClean="0"/>
              <a:t>saumautuvana</a:t>
            </a:r>
            <a:r>
              <a:rPr lang="fi-FI" sz="1800" dirty="0" smtClean="0"/>
              <a:t> kerroksena ja mahdollistaa pakkauksen muotoilun</a:t>
            </a:r>
          </a:p>
          <a:p>
            <a:r>
              <a:rPr lang="fi-FI" sz="1800" dirty="0" smtClean="0"/>
              <a:t>Esim. maitopurkkien tai aseptisten pakkausten muovikerrokset antavat tuotteelle 6-50 päivän säilyvyyden!</a:t>
            </a:r>
            <a:endParaRPr lang="fi-FI" sz="1800" dirty="0"/>
          </a:p>
        </p:txBody>
      </p:sp>
      <p:pic>
        <p:nvPicPr>
          <p:cNvPr id="4" name="Kuva 3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9379" y="6079625"/>
            <a:ext cx="2731389" cy="4617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34932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5375" y="355981"/>
            <a:ext cx="10515600" cy="1325563"/>
          </a:xfrm>
        </p:spPr>
        <p:txBody>
          <a:bodyPr>
            <a:normAutofit/>
          </a:bodyPr>
          <a:lstStyle/>
          <a:p>
            <a:r>
              <a:rPr lang="fi-FI" sz="3600" dirty="0" smtClean="0">
                <a:latin typeface="Trebuchet MS" panose="020B0603020202020204" pitchFamily="34" charset="0"/>
              </a:rPr>
              <a:t>Muovien käyttökohteet: pakkaukset</a:t>
            </a:r>
            <a:br>
              <a:rPr lang="fi-FI" sz="3600" dirty="0" smtClean="0">
                <a:latin typeface="Trebuchet MS" panose="020B0603020202020204" pitchFamily="34" charset="0"/>
              </a:rPr>
            </a:br>
            <a:endParaRPr lang="fi-FI" sz="3600" dirty="0">
              <a:latin typeface="Trebuchet MS" panose="020B0603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5375" y="1482725"/>
            <a:ext cx="10515600" cy="4161289"/>
          </a:xfrm>
        </p:spPr>
        <p:txBody>
          <a:bodyPr>
            <a:normAutofit/>
          </a:bodyPr>
          <a:lstStyle/>
          <a:p>
            <a:r>
              <a:rPr lang="fi-FI" sz="1800" dirty="0" smtClean="0"/>
              <a:t>Kaasutiiviit pakkaukset, esim. suojakaasuun pakattu jauheliha</a:t>
            </a:r>
          </a:p>
          <a:p>
            <a:r>
              <a:rPr lang="fi-FI" sz="1800" dirty="0" smtClean="0"/>
              <a:t>Saumauskerros: kartonkiset kahvikupit, paperipohjaiset annospussit, kartonkiset pakastepakkaukset</a:t>
            </a:r>
          </a:p>
          <a:p>
            <a:r>
              <a:rPr lang="fi-FI" sz="1800" dirty="0" smtClean="0"/>
              <a:t>Muovi+ metalli: kahvipussi, voikääre, sipsipussi</a:t>
            </a:r>
          </a:p>
          <a:p>
            <a:r>
              <a:rPr lang="fi-FI" sz="1800" b="1" dirty="0" smtClean="0"/>
              <a:t>Steriloitavat</a:t>
            </a:r>
            <a:r>
              <a:rPr lang="fi-FI" sz="1800" dirty="0" smtClean="0"/>
              <a:t> muovipakkaukset: vauvanruoka, sairaalatarvikkeet</a:t>
            </a:r>
          </a:p>
          <a:p>
            <a:r>
              <a:rPr lang="fi-FI" sz="1800" dirty="0" smtClean="0"/>
              <a:t>Ohuilla muovikerroksilla saadaan erilaisia kombinaatioita estokerrokseksi: ohut, kevyt rakenne, </a:t>
            </a:r>
            <a:r>
              <a:rPr lang="fi-FI" sz="1800" b="1" dirty="0" smtClean="0"/>
              <a:t>materiaalitehokkuus</a:t>
            </a:r>
          </a:p>
          <a:p>
            <a:r>
              <a:rPr lang="fi-FI" sz="1800" b="1" dirty="0" smtClean="0"/>
              <a:t>Tehokkuus tuotantokoneilla </a:t>
            </a:r>
            <a:r>
              <a:rPr lang="fi-FI" sz="1800" dirty="0" smtClean="0"/>
              <a:t>ja pakkauslinjoilla, tuotanto- ja </a:t>
            </a:r>
            <a:r>
              <a:rPr lang="fi-FI" sz="1800" b="1" dirty="0" smtClean="0"/>
              <a:t>energiatehokkuus</a:t>
            </a:r>
          </a:p>
          <a:p>
            <a:r>
              <a:rPr lang="fi-FI" sz="1800" b="1" dirty="0" smtClean="0"/>
              <a:t>Keveys</a:t>
            </a:r>
            <a:r>
              <a:rPr lang="fi-FI" sz="1800" dirty="0" smtClean="0"/>
              <a:t> logistiikassa</a:t>
            </a:r>
            <a:endParaRPr lang="fi-FI" sz="1800" dirty="0"/>
          </a:p>
        </p:txBody>
      </p:sp>
      <p:pic>
        <p:nvPicPr>
          <p:cNvPr id="5" name="Kuva 4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9379" y="6079625"/>
            <a:ext cx="2731389" cy="4617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8285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67384" y="328549"/>
            <a:ext cx="10515600" cy="1325563"/>
          </a:xfrm>
        </p:spPr>
        <p:txBody>
          <a:bodyPr>
            <a:normAutofit/>
          </a:bodyPr>
          <a:lstStyle/>
          <a:p>
            <a:r>
              <a:rPr lang="fi-FI" sz="3600" dirty="0" smtClean="0">
                <a:latin typeface="Trebuchet MS" panose="020B0603020202020204" pitchFamily="34" charset="0"/>
              </a:rPr>
              <a:t>Esimerkkejä muovipakkausten kehittymisestä</a:t>
            </a:r>
            <a:endParaRPr lang="fi-FI" sz="3600" dirty="0">
              <a:latin typeface="Trebuchet MS" panose="020B0603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67384" y="1807337"/>
            <a:ext cx="10515600" cy="4161289"/>
          </a:xfrm>
        </p:spPr>
        <p:txBody>
          <a:bodyPr>
            <a:noAutofit/>
          </a:bodyPr>
          <a:lstStyle/>
          <a:p>
            <a:r>
              <a:rPr lang="fi-FI" sz="1800" dirty="0"/>
              <a:t>A</a:t>
            </a:r>
            <a:r>
              <a:rPr lang="fi-FI" sz="1800" dirty="0" smtClean="0"/>
              <a:t>iemmat muovipakkaukset tehtiin paksuseinäiseksi kuten materiaalit, joita ne korvasivat</a:t>
            </a:r>
          </a:p>
          <a:p>
            <a:r>
              <a:rPr lang="fi-FI" sz="1800" dirty="0" smtClean="0"/>
              <a:t>Vasta myöhemmin herättiin suunnittelemaan muovin omilla ehdoilla</a:t>
            </a:r>
          </a:p>
          <a:p>
            <a:pPr lvl="1"/>
            <a:r>
              <a:rPr lang="fi-FI" sz="1800" dirty="0" smtClean="0"/>
              <a:t>Muovituotteen suunnitteluosaaminen!</a:t>
            </a:r>
          </a:p>
          <a:p>
            <a:r>
              <a:rPr lang="fi-FI" sz="1800" dirty="0" smtClean="0"/>
              <a:t>Muovinvastaisuus tuonut lisää pontta materiaalitehokkuuteen</a:t>
            </a:r>
          </a:p>
          <a:p>
            <a:r>
              <a:rPr lang="fi-FI" sz="1800" dirty="0"/>
              <a:t>J</a:t>
            </a:r>
            <a:r>
              <a:rPr lang="fi-FI" sz="1800" dirty="0" smtClean="0"/>
              <a:t>auhelihapakkaus, muovimäärän lasku 50 %, paino 7,2 g!</a:t>
            </a:r>
          </a:p>
          <a:p>
            <a:r>
              <a:rPr lang="fi-FI" sz="1800" dirty="0" smtClean="0"/>
              <a:t>Makkarapaketti 5 vuoden aikana laminaatin paksuus </a:t>
            </a:r>
            <a:r>
              <a:rPr lang="fi-FI" sz="1800" dirty="0"/>
              <a:t>ohennettu 170 µm:stä 70 µ</a:t>
            </a:r>
            <a:r>
              <a:rPr lang="fi-FI" sz="1800" dirty="0" err="1"/>
              <a:t>m:iin</a:t>
            </a:r>
            <a:endParaRPr lang="fi-FI" sz="1800" dirty="0"/>
          </a:p>
        </p:txBody>
      </p:sp>
      <p:pic>
        <p:nvPicPr>
          <p:cNvPr id="4" name="Kuva 3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9379" y="6079625"/>
            <a:ext cx="2731389" cy="4617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69589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Mukautettu suunnittelumalli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Version=15.0.0.0, Culture=neutral, PublicKeyToken=71e9bce111e9429c</Assembly>
    <Class>Microsoft.Office.DocumentManagement.Internal.DocIdHandler</Class>
    <Data/>
    <Filter/>
  </Receiver>
</spe:Receiver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844F74372C55FE4B821D5F2378F4B2BA" ma:contentTypeVersion="1" ma:contentTypeDescription="Luo uusi asiakirja." ma:contentTypeScope="" ma:versionID="822fe6b422b8dec44a40602c4233d47b">
  <xsd:schema xmlns:xsd="http://www.w3.org/2001/XMLSchema" xmlns:xs="http://www.w3.org/2001/XMLSchema" xmlns:p="http://schemas.microsoft.com/office/2006/metadata/properties" xmlns:ns2="76865ef9-df32-4c37-ae45-f9784eb47bff" xmlns:ns3="7e9e6169-ad39-4139-80cb-366121f0def0" targetNamespace="http://schemas.microsoft.com/office/2006/metadata/properties" ma:root="true" ma:fieldsID="6eb707645daa25c755dded653de544e8" ns2:_="" ns3:_="">
    <xsd:import namespace="76865ef9-df32-4c37-ae45-f9784eb47bff"/>
    <xsd:import namespace="7e9e6169-ad39-4139-80cb-366121f0def0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3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6865ef9-df32-4c37-ae45-f9784eb47bff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Tiedostotunnisteen arvo" ma:description="Tälle kohteelle määritetyn tiedostotunnisteen arvo." ma:internalName="_dlc_DocId" ma:readOnly="true">
      <xsd:simpleType>
        <xsd:restriction base="dms:Text"/>
      </xsd:simpleType>
    </xsd:element>
    <xsd:element name="_dlc_DocIdUrl" ma:index="9" nillable="true" ma:displayName="Tiedostotunniste" ma:description="Tämän tiedoston pysyvä linkki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e9e6169-ad39-4139-80cb-366121f0def0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Jaettu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76865ef9-df32-4c37-ae45-f9784eb47bff">427W7XWPXQD2-403814790-1263</_dlc_DocId>
    <_dlc_DocIdUrl xmlns="76865ef9-df32-4c37-ae45-f9784eb47bff">
      <Url>https://tt.eduuni.fi/sites/luc-lapinamk-extra/kiertotalousosaamista-ammattikorkeakouluihin/_layouts/15/DocIdRedir.aspx?ID=427W7XWPXQD2-403814790-1263</Url>
      <Description>427W7XWPXQD2-403814790-1263</Description>
    </_dlc_DocIdUrl>
  </documentManagement>
</p:properties>
</file>

<file path=customXml/itemProps1.xml><?xml version="1.0" encoding="utf-8"?>
<ds:datastoreItem xmlns:ds="http://schemas.openxmlformats.org/officeDocument/2006/customXml" ds:itemID="{9BEB1A0C-CB66-4291-BD4D-308FACDFF633}">
  <ds:schemaRefs>
    <ds:schemaRef ds:uri="http://schemas.microsoft.com/sharepoint/events"/>
  </ds:schemaRefs>
</ds:datastoreItem>
</file>

<file path=customXml/itemProps2.xml><?xml version="1.0" encoding="utf-8"?>
<ds:datastoreItem xmlns:ds="http://schemas.openxmlformats.org/officeDocument/2006/customXml" ds:itemID="{B238FF32-43FD-4754-9A6C-B0B4C19B5ED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6865ef9-df32-4c37-ae45-f9784eb47bff"/>
    <ds:schemaRef ds:uri="7e9e6169-ad39-4139-80cb-366121f0def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3B25BD6D-D2BB-418E-A029-B40BF82CD255}">
  <ds:schemaRefs>
    <ds:schemaRef ds:uri="http://schemas.microsoft.com/sharepoint/v3/contenttype/forms"/>
  </ds:schemaRefs>
</ds:datastoreItem>
</file>

<file path=customXml/itemProps4.xml><?xml version="1.0" encoding="utf-8"?>
<ds:datastoreItem xmlns:ds="http://schemas.openxmlformats.org/officeDocument/2006/customXml" ds:itemID="{8062D49C-CA25-4999-B952-F55D754961C0}">
  <ds:schemaRefs>
    <ds:schemaRef ds:uri="http://purl.org/dc/elements/1.1/"/>
    <ds:schemaRef ds:uri="http://schemas.microsoft.com/office/2006/metadata/properties"/>
    <ds:schemaRef ds:uri="http://schemas.microsoft.com/office/2006/documentManagement/types"/>
    <ds:schemaRef ds:uri="7e9e6169-ad39-4139-80cb-366121f0def0"/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76865ef9-df32-4c37-ae45-f9784eb47bff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1934</TotalTime>
  <Words>2023</Words>
  <Application>Microsoft Office PowerPoint</Application>
  <PresentationFormat>Widescreen</PresentationFormat>
  <Paragraphs>263</Paragraphs>
  <Slides>30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6" baseType="lpstr">
      <vt:lpstr>Arial</vt:lpstr>
      <vt:lpstr>Calibri</vt:lpstr>
      <vt:lpstr>Lucida Sans</vt:lpstr>
      <vt:lpstr>Microsoft Sans Serif</vt:lpstr>
      <vt:lpstr>Trebuchet MS</vt:lpstr>
      <vt:lpstr>1_Mukautettu suunnittelumalli</vt:lpstr>
      <vt:lpstr>Hyvä, paha muovi </vt:lpstr>
      <vt:lpstr>Hyvä, paha muovi</vt:lpstr>
      <vt:lpstr>Muovin lyhyt historia</vt:lpstr>
      <vt:lpstr>Materiaalien historia</vt:lpstr>
      <vt:lpstr>Euroopan muovit numeroina</vt:lpstr>
      <vt:lpstr>Muovin määritelmä</vt:lpstr>
      <vt:lpstr>Muovien käyttökohteet: pakkaukset</vt:lpstr>
      <vt:lpstr>Muovien käyttökohteet: pakkaukset </vt:lpstr>
      <vt:lpstr>Esimerkkejä muovipakkausten kehittymisestä</vt:lpstr>
      <vt:lpstr>Muovien käyttökohteet: logistiikka</vt:lpstr>
      <vt:lpstr>Muovien käyttökohteet: rakentaminen</vt:lpstr>
      <vt:lpstr>Muovien käyttökohteet: maatalous</vt:lpstr>
      <vt:lpstr>Muovien käyttökohteet: terveydenhuolto</vt:lpstr>
      <vt:lpstr>Muovien käyttökohteet: elektroniikka</vt:lpstr>
      <vt:lpstr>Muovien käyttökohteet: tekstiilit</vt:lpstr>
      <vt:lpstr>Muita muovituotteita</vt:lpstr>
      <vt:lpstr>Oikea materiaali oikeaan paikkaan</vt:lpstr>
      <vt:lpstr>Muovi ja ruokahävikki</vt:lpstr>
      <vt:lpstr>Muovipakkausten lainsäädäntö</vt:lpstr>
      <vt:lpstr>Materiaalien ympäristövaikutukset ja  niiden mittaaminen</vt:lpstr>
      <vt:lpstr>Muovien kiertotalous</vt:lpstr>
      <vt:lpstr>Suosi kotimaisia uusiomuoveista valmistettuja tuotteita. Muovi saadaan kunnolla kiertämään vain luomalla markkinat uusiomuovituotteille</vt:lpstr>
      <vt:lpstr>Miten vähennämme muovien käyttöä?</vt:lpstr>
      <vt:lpstr>Pieni tarina muovikassista</vt:lpstr>
      <vt:lpstr>Essi-kierrätysmuovikassin ilmastovaikutukset</vt:lpstr>
      <vt:lpstr>Kauppakassien ilmasto ja ympäristövaikutukset</vt:lpstr>
      <vt:lpstr>Tehtävä: ostoskassien elinkaarianalyysi</vt:lpstr>
      <vt:lpstr>Vaihtoehtoinen tehtävä:  Ostoskassien ilmastovaikutukset </vt:lpstr>
      <vt:lpstr>Vaihtoehtoinen tehtävä:  Päivän muovit  </vt:lpstr>
      <vt:lpstr>Linkkejä muovitietoon</vt:lpstr>
    </vt:vector>
  </TitlesOfParts>
  <Company>Turun ammattikorkeakoulu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Virta Marketta</dc:creator>
  <cp:lastModifiedBy>Lehtinen Liisa</cp:lastModifiedBy>
  <cp:revision>38</cp:revision>
  <dcterms:created xsi:type="dcterms:W3CDTF">2019-02-14T13:35:11Z</dcterms:created>
  <dcterms:modified xsi:type="dcterms:W3CDTF">2020-10-30T12:06:34Z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0x010100844F74372C55FE4B821D5F2378F4B2BA</vt:lpwstr>
  </property>
  <property fmtid="{D5CDD505-2E9C-101B-9397-08002B2CF9AE}" pid="3" name="_dlc_DocIdItemGuid">
    <vt:lpwstr>dcd3001b-5f06-4075-b1fb-b0c1d875a9a6</vt:lpwstr>
  </property>
</Properties>
</file>