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Comfortaa" panose="020B0604020202020204" charset="0"/>
      <p:regular r:id="rId11"/>
      <p:bold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c5f958cac5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c5f958cac5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c5f958cac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c5f958cac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c5f958cac5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c5f958cac5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c5f958cac5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c5f958cac5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c5f958cac5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c5f958cac5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c5f958cac5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c5f958cac5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c5f958cac5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c5f958cac5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25" y="-46200"/>
            <a:ext cx="9144000" cy="5143500"/>
          </a:xfrm>
          <a:prstGeom prst="rect">
            <a:avLst/>
          </a:prstGeom>
          <a:noFill/>
          <a:ln w="2286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4900"/>
              <a:t>HYVINVOINNIN TUKEMINEN</a:t>
            </a:r>
            <a:endParaRPr sz="4900"/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fi" sz="2180"/>
              <a:t>KANKAREPUISTON PERUSKOULUN TOIMINTAKULTTUURISSA</a:t>
            </a:r>
            <a:endParaRPr sz="2180"/>
          </a:p>
        </p:txBody>
      </p:sp>
      <p:sp>
        <p:nvSpPr>
          <p:cNvPr id="57" name="Google Shape;57;p13"/>
          <p:cNvSpPr txBox="1"/>
          <p:nvPr/>
        </p:nvSpPr>
        <p:spPr>
          <a:xfrm>
            <a:off x="4907350" y="3441200"/>
            <a:ext cx="2999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>
                <a:latin typeface="Comfortaa"/>
                <a:ea typeface="Comfortaa"/>
                <a:cs typeface="Comfortaa"/>
                <a:sym typeface="Comfortaa"/>
              </a:rPr>
              <a:t>Eeli Leinonen ja Susa Peltola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2836" y="0"/>
            <a:ext cx="8318328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/>
          <p:nvPr/>
        </p:nvSpPr>
        <p:spPr>
          <a:xfrm>
            <a:off x="25" y="-46200"/>
            <a:ext cx="9144000" cy="5143500"/>
          </a:xfrm>
          <a:prstGeom prst="rect">
            <a:avLst/>
          </a:prstGeom>
          <a:noFill/>
          <a:ln w="2286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/>
          <p:nvPr/>
        </p:nvSpPr>
        <p:spPr>
          <a:xfrm>
            <a:off x="25" y="-46200"/>
            <a:ext cx="9144000" cy="5143500"/>
          </a:xfrm>
          <a:prstGeom prst="rect">
            <a:avLst/>
          </a:prstGeom>
          <a:noFill/>
          <a:ln w="2286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fi" sz="2420"/>
              <a:t>Millaisia edellytyksiä hyvinvoinnin teemojen toteutukseen on?</a:t>
            </a:r>
            <a:endParaRPr sz="2420"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11700" y="912375"/>
            <a:ext cx="8520600" cy="396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Johto:</a:t>
            </a:r>
            <a:endParaRPr/>
          </a:p>
          <a:p>
            <a:pPr marL="457200" lvl="0" indent="-308610" algn="l" rtl="0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fi"/>
              <a:t>Läpinäkyvä päätöksenteko ja tiedottaminen</a:t>
            </a:r>
            <a:endParaRPr/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fi"/>
              <a:t>Tiedolla johtaminen, oikeiden asioiden painottaminen pedagogiikassa</a:t>
            </a:r>
            <a:endParaRPr/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fi"/>
              <a:t>Aikaa ja resursseja hyvinvointia tukevien asioiden suunnitteluun</a:t>
            </a:r>
            <a:endParaRPr/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fi"/>
              <a:t>Arvostava kohtaaminen (johto-johto, johto-henkilökunta)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fi"/>
              <a:t>Henkilökunta:</a:t>
            </a:r>
            <a:endParaRPr/>
          </a:p>
          <a:p>
            <a:pPr marL="457200" lvl="0" indent="-308610" algn="l" rtl="0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fi"/>
              <a:t>Salliva ja levollinen ilmapiiri</a:t>
            </a:r>
            <a:endParaRPr/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fi"/>
              <a:t>Avoin keskustelukulttuuri</a:t>
            </a:r>
            <a:endParaRPr/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fi"/>
              <a:t>Yhteinen tavoite</a:t>
            </a:r>
            <a:endParaRPr/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fi"/>
              <a:t>Arvostava kohtaaminen (henkilökunta-henkilökunta, henkilökunta-johto, henkilökunta-oppilas) - muistuttaminen, palaaminen, keskustelu. Ei-arvostavasta vuorovaikutuksesta eroon - ei puhuta oppilaista negatiiviseen sävyyn.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fi"/>
              <a:t>Oppilas:</a:t>
            </a:r>
            <a:endParaRPr/>
          </a:p>
          <a:p>
            <a:pPr marL="457200" lvl="0" indent="-308610" algn="l" rtl="0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fi"/>
              <a:t>Oppilaan arvostava kohtaaminen (oppilas-oppilas, henkilökunta-oppilas, johto-oppilas)</a:t>
            </a:r>
            <a:endParaRPr/>
          </a:p>
          <a:p>
            <a:pPr marL="914400" lvl="1" indent="-290830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fi"/>
              <a:t>Vuorovaikutussopimus? Espoon malli. </a:t>
            </a:r>
            <a:endParaRPr/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fi"/>
              <a:t>Koulun arvoihin ja sääntöihin sitoutuminen</a:t>
            </a:r>
            <a:endParaRPr/>
          </a:p>
        </p:txBody>
      </p:sp>
      <p:cxnSp>
        <p:nvCxnSpPr>
          <p:cNvPr id="71" name="Google Shape;71;p15"/>
          <p:cNvCxnSpPr/>
          <p:nvPr/>
        </p:nvCxnSpPr>
        <p:spPr>
          <a:xfrm flipH="1">
            <a:off x="4940950" y="1694025"/>
            <a:ext cx="1845000" cy="1051500"/>
          </a:xfrm>
          <a:prstGeom prst="curvedConnector3">
            <a:avLst>
              <a:gd name="adj1" fmla="val 5028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72" name="Google Shape;72;p15"/>
          <p:cNvSpPr txBox="1"/>
          <p:nvPr/>
        </p:nvSpPr>
        <p:spPr>
          <a:xfrm>
            <a:off x="6556975" y="2355775"/>
            <a:ext cx="187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Johto mahdollistaa.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/>
          <p:nvPr/>
        </p:nvSpPr>
        <p:spPr>
          <a:xfrm>
            <a:off x="25" y="-46200"/>
            <a:ext cx="9144000" cy="5143500"/>
          </a:xfrm>
          <a:prstGeom prst="rect">
            <a:avLst/>
          </a:prstGeom>
          <a:noFill/>
          <a:ln w="2286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Kankarepuiston peruskoulu</a:t>
            </a:r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Systeemisen hyvinvoinnin koulutuksessa asetetut tavoitteet </a:t>
            </a:r>
            <a:br>
              <a:rPr lang="fi"/>
            </a:br>
            <a:r>
              <a:rPr lang="fi"/>
              <a:t>kevätlukukaudella 2021: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fi"/>
              <a:t>Läsnäolo ja kiireettömyys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fi"/>
              <a:t>Yhteisöllisyys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fi"/>
              <a:t>Perusasioihin keskittyminen</a:t>
            </a:r>
            <a:br>
              <a:rPr lang="fi"/>
            </a:b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fi" sz="1400" i="1"/>
              <a:t>Mitä nämä tarkoittavat kolmella eri tasolla (johto, henkilökunta ja oppilaat)?</a:t>
            </a:r>
            <a:endParaRPr sz="1400" i="1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fi" sz="1400" i="1"/>
              <a:t>Mitkä ovat ensimmäiset askeleet näitä kohti? Missä menemme nyt? Mikä on riittävän hyvä taso? </a:t>
            </a:r>
            <a:endParaRPr sz="1400" i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/>
          <p:nvPr/>
        </p:nvSpPr>
        <p:spPr>
          <a:xfrm>
            <a:off x="25" y="-46200"/>
            <a:ext cx="9144000" cy="5143500"/>
          </a:xfrm>
          <a:prstGeom prst="rect">
            <a:avLst/>
          </a:prstGeom>
          <a:noFill/>
          <a:ln w="2286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Kankarepuiston peruskoulu - </a:t>
            </a:r>
            <a:r>
              <a:rPr lang="fi" sz="1911"/>
              <a:t>mitä hyvinvoinnin elementtejä meillä jo on?</a:t>
            </a:r>
            <a:endParaRPr sz="1911"/>
          </a:p>
        </p:txBody>
      </p:sp>
      <p:sp>
        <p:nvSpPr>
          <p:cNvPr id="86" name="Google Shape;86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Johto:</a:t>
            </a:r>
            <a:endParaRPr/>
          </a:p>
          <a:p>
            <a:pPr marL="457200" lvl="0" indent="-300037" algn="l" rtl="0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fi"/>
              <a:t>Koulutusmyönteisyys</a:t>
            </a:r>
            <a:endParaRPr/>
          </a:p>
          <a:p>
            <a:pPr marL="457200" lvl="0" indent="-300037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fi"/>
              <a:t>Täsmällisyys juoksevien asioiden hoidossa</a:t>
            </a:r>
            <a:endParaRPr/>
          </a:p>
          <a:p>
            <a:pPr marL="457200" lvl="0" indent="-300037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fi"/>
              <a:t>JORY- JA YHR-kummit + uusien opettajien perehdytys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fi"/>
              <a:t>Henkilökunta:</a:t>
            </a:r>
            <a:endParaRPr/>
          </a:p>
          <a:p>
            <a:pPr marL="457200" lvl="0" indent="-300037" algn="l" rtl="0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fi"/>
              <a:t>Kokemus, osaaminen ja toimivia työpareja</a:t>
            </a:r>
            <a:endParaRPr/>
          </a:p>
          <a:p>
            <a:pPr marL="457200" lvl="0" indent="-300037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fi"/>
              <a:t>Aktiivinen kouluttautuminen</a:t>
            </a:r>
            <a:endParaRPr/>
          </a:p>
          <a:p>
            <a:pPr marL="457200" lvl="0" indent="-300037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fi"/>
              <a:t>Resurssit: erityisopetus, kouluvalmentaja, teppo, monikieliset ohjaajat ja läsnäoleva oppilashuolto</a:t>
            </a:r>
            <a:endParaRPr/>
          </a:p>
          <a:p>
            <a:pPr marL="457200" lvl="0" indent="-300037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fi"/>
              <a:t>MAPA, Hetipurku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fi"/>
              <a:t>Oppilaat:</a:t>
            </a:r>
            <a:endParaRPr/>
          </a:p>
          <a:p>
            <a:pPr marL="457200" lvl="0" indent="-300037" algn="l" rtl="0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fi"/>
              <a:t>Tukioppilastoiminta ja verso</a:t>
            </a:r>
            <a:endParaRPr/>
          </a:p>
          <a:p>
            <a:pPr marL="457200" lvl="0" indent="-300037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fi"/>
              <a:t>Nepsy-valmennus</a:t>
            </a:r>
            <a:endParaRPr/>
          </a:p>
          <a:p>
            <a:pPr marL="457200" lvl="0" indent="-300037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fi"/>
              <a:t>Tunne- ja vuorovaikutustaitojen opettaminen</a:t>
            </a:r>
            <a:endParaRPr/>
          </a:p>
          <a:p>
            <a:pPr marL="457200" lvl="0" indent="-300037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fi"/>
              <a:t>Vältuntitoiminta ja kerhot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/>
          <p:nvPr/>
        </p:nvSpPr>
        <p:spPr>
          <a:xfrm>
            <a:off x="25" y="-46200"/>
            <a:ext cx="9144000" cy="5143500"/>
          </a:xfrm>
          <a:prstGeom prst="rect">
            <a:avLst/>
          </a:prstGeom>
          <a:noFill/>
          <a:ln w="2286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Onko koulun ulkopuolista tukea?</a:t>
            </a:r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i"/>
              <a:t>Johto:</a:t>
            </a:r>
            <a:endParaRPr/>
          </a:p>
          <a:p>
            <a:pPr marL="457200" lvl="0" indent="-317182" algn="l" rtl="0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fi"/>
              <a:t>Ulla Rasimuksen työnohjaus johtoryhmälle ja rehtoreille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fi"/>
              <a:t>Johtajuuden tukiprosessi, jossa mukana aluepäällikkö, pääluottamusmies, työsuojelu ja työterveys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fi"/>
              <a:t>Jakis-tiimi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fi"/>
              <a:t>Henkilökunta:</a:t>
            </a:r>
            <a:endParaRPr/>
          </a:p>
          <a:p>
            <a:pPr marL="457200" lvl="0" indent="-317182" algn="l" rtl="0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fi"/>
              <a:t>Työnohjaus tarvittaessa tai haluttaessa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fi"/>
              <a:t>Kouluttautuminen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fi"/>
              <a:t>Oppilaat:</a:t>
            </a:r>
            <a:endParaRPr/>
          </a:p>
          <a:p>
            <a:pPr marL="457200" lvl="0" indent="-317182" algn="l" rtl="0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fi"/>
              <a:t>Yksittäisten oppilaiden hoitotahot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fi"/>
              <a:t>Lähiökoutsitoiminta 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fi"/>
              <a:t>Nuorisotalon toiminta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/>
          <p:nvPr/>
        </p:nvSpPr>
        <p:spPr>
          <a:xfrm>
            <a:off x="25" y="-46200"/>
            <a:ext cx="9144000" cy="5143500"/>
          </a:xfrm>
          <a:prstGeom prst="rect">
            <a:avLst/>
          </a:prstGeom>
          <a:noFill/>
          <a:ln w="2286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Miten koulun johto tukee ja mahdollistaa hyvinvointityötä?</a:t>
            </a:r>
            <a:endParaRPr/>
          </a:p>
        </p:txBody>
      </p:sp>
      <p:sp>
        <p:nvSpPr>
          <p:cNvPr id="100" name="Google Shape;100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Rekrytointi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Kouluttautuminen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Vastuun antaminen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Luottamus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Kuuntelu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Vahvuuksien tukeminen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Arvostava kohtaaminen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Oman toiminnan reflektointi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SITOUTUMINEN</a:t>
            </a:r>
            <a:endParaRPr/>
          </a:p>
        </p:txBody>
      </p:sp>
      <p:sp>
        <p:nvSpPr>
          <p:cNvPr id="101" name="Google Shape;101;p19"/>
          <p:cNvSpPr/>
          <p:nvPr/>
        </p:nvSpPr>
        <p:spPr>
          <a:xfrm>
            <a:off x="4854000" y="1738650"/>
            <a:ext cx="3308700" cy="3042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900">
                <a:latin typeface="Comfortaa"/>
                <a:ea typeface="Comfortaa"/>
                <a:cs typeface="Comfortaa"/>
                <a:sym typeface="Comfortaa"/>
              </a:rPr>
              <a:t>STRUKTUROINTI</a:t>
            </a:r>
            <a:endParaRPr sz="190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900">
                <a:latin typeface="Comfortaa"/>
                <a:ea typeface="Comfortaa"/>
                <a:cs typeface="Comfortaa"/>
                <a:sym typeface="Comfortaa"/>
              </a:rPr>
              <a:t>RESURSSIT</a:t>
            </a:r>
            <a:endParaRPr sz="190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900">
                <a:latin typeface="Comfortaa"/>
                <a:ea typeface="Comfortaa"/>
                <a:cs typeface="Comfortaa"/>
                <a:sym typeface="Comfortaa"/>
              </a:rPr>
              <a:t>AJANKÄYTTÖ</a:t>
            </a:r>
            <a:endParaRPr sz="19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/>
          <p:nvPr/>
        </p:nvSpPr>
        <p:spPr>
          <a:xfrm>
            <a:off x="25" y="-46200"/>
            <a:ext cx="9144000" cy="5143500"/>
          </a:xfrm>
          <a:prstGeom prst="rect">
            <a:avLst/>
          </a:prstGeom>
          <a:noFill/>
          <a:ln w="2286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fi" sz="2120"/>
              <a:t>Miten opettajat ja koulun muu henkilöstö toteuttaa yhteistä tavoitetta?</a:t>
            </a:r>
            <a:endParaRPr sz="2120"/>
          </a:p>
        </p:txBody>
      </p:sp>
      <p:sp>
        <p:nvSpPr>
          <p:cNvPr id="108" name="Google Shape;108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Kollegiaalinen tuki ja kaikki mahdollinen yhteistyö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Aktiivinen osallistuminen työyhteisön hyvinvointiin tähtääviin tapahtumiin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Arvostava kohtaaminen - LORRI-menetelmä?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i"/>
              <a:t>Oman toiminnan reflektointi - oppilasainesta kunnioitetaan, järjestetään koulun sisäiset tukitoimet, pidetään huolta oman alueen oppilaista (eroon poislähettämisen kulttuurista)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fi"/>
              <a:t>TEHDÄÄN KOULUSTA OPPILASKUNTOINEN &lt;3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336</Words>
  <Application>Microsoft Office PowerPoint</Application>
  <PresentationFormat>Näytössä katseltava esitys (16:9)</PresentationFormat>
  <Paragraphs>72</Paragraphs>
  <Slides>8</Slides>
  <Notes>8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1" baseType="lpstr">
      <vt:lpstr>Arial</vt:lpstr>
      <vt:lpstr>Comfortaa</vt:lpstr>
      <vt:lpstr>Simple Light</vt:lpstr>
      <vt:lpstr>HYVINVOINNIN TUKEMINEN</vt:lpstr>
      <vt:lpstr>PowerPoint-esitys</vt:lpstr>
      <vt:lpstr>Millaisia edellytyksiä hyvinvoinnin teemojen toteutukseen on?</vt:lpstr>
      <vt:lpstr>Kankarepuiston peruskoulu</vt:lpstr>
      <vt:lpstr>Kankarepuiston peruskoulu - mitä hyvinvoinnin elementtejä meillä jo on?</vt:lpstr>
      <vt:lpstr>Onko koulun ulkopuolista tukea?</vt:lpstr>
      <vt:lpstr>Miten koulun johto tukee ja mahdollistaa hyvinvointityötä?</vt:lpstr>
      <vt:lpstr>Miten opettajat ja koulun muu henkilöstö toteuttaa yhteistä tavoitetta?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HYVINVOINNIN TUKEMINEN</dc:title>
  <dc:creator>Omistaja</dc:creator>
  <cp:lastModifiedBy>Kuusimäki, Anne-Mari</cp:lastModifiedBy>
  <cp:revision>1</cp:revision>
  <dcterms:modified xsi:type="dcterms:W3CDTF">2021-04-12T07:54:11Z</dcterms:modified>
</cp:coreProperties>
</file>