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496325-F0BD-BBE6-CA28-767A37FD646B}" v="56" dt="2021-03-09T10:02:50.253"/>
    <p1510:client id="{3E70EEB3-B70A-4E67-18F4-CF79D0A4640C}" v="3030" dt="2021-03-09T10:47:29.253"/>
    <p1510:client id="{527B662F-5A9F-5368-A814-26D98D5B1432}" v="2" dt="2021-03-10T17:13:21.733"/>
    <p1510:client id="{53B6D64D-4F34-4252-A646-AED1F663E2A4}" v="91" dt="2021-03-09T09:59:26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9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7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4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1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1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5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6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9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0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8">
            <a:extLst>
              <a:ext uri="{FF2B5EF4-FFF2-40B4-BE49-F238E27FC236}">
                <a16:creationId xmlns:a16="http://schemas.microsoft.com/office/drawing/2014/main" id="{D6F5F07B-A917-442C-82D5-5719737E9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" name="Picture 3">
            <a:extLst>
              <a:ext uri="{FF2B5EF4-FFF2-40B4-BE49-F238E27FC236}">
                <a16:creationId xmlns:a16="http://schemas.microsoft.com/office/drawing/2014/main" id="{12F1D51C-53D2-4122-9ACB-F33E5D1205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351" r="-2" b="10987"/>
          <a:stretch/>
        </p:blipFill>
        <p:spPr>
          <a:xfrm>
            <a:off x="-161905" y="10"/>
            <a:ext cx="12191962" cy="6857990"/>
          </a:xfrm>
          <a:prstGeom prst="rect">
            <a:avLst/>
          </a:prstGeom>
        </p:spPr>
      </p:pic>
      <p:sp>
        <p:nvSpPr>
          <p:cNvPr id="96" name="Rectangle 10">
            <a:extLst>
              <a:ext uri="{FF2B5EF4-FFF2-40B4-BE49-F238E27FC236}">
                <a16:creationId xmlns:a16="http://schemas.microsoft.com/office/drawing/2014/main" id="{B7E0C296-2B1B-4589-84EA-239D8784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9175" y="2279176"/>
            <a:ext cx="5199894" cy="25856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785812" y="2522070"/>
            <a:ext cx="4606621" cy="1533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3400">
                <a:cs typeface="Calibri Light"/>
              </a:rPr>
              <a:t>Hyvinvoinnin tukeminen kouukulttuurissa</a:t>
            </a:r>
            <a:endParaRPr lang="fi-FI" sz="340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848670" y="4155083"/>
            <a:ext cx="4490112" cy="55339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i-FI">
                <a:cs typeface="Calibri"/>
              </a:rPr>
              <a:t>Hyviä juttuja oman koulun arjesta</a:t>
            </a:r>
          </a:p>
        </p:txBody>
      </p:sp>
      <p:grpSp>
        <p:nvGrpSpPr>
          <p:cNvPr id="97" name="Group 12">
            <a:extLst>
              <a:ext uri="{FF2B5EF4-FFF2-40B4-BE49-F238E27FC236}">
                <a16:creationId xmlns:a16="http://schemas.microsoft.com/office/drawing/2014/main" id="{3CDD339A-0D5C-435F-B70C-6498DB974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552" y="3022005"/>
            <a:ext cx="12161561" cy="1033163"/>
            <a:chOff x="23552" y="3022005"/>
            <a:chExt cx="12161561" cy="1033163"/>
          </a:xfrm>
        </p:grpSpPr>
        <p:sp>
          <p:nvSpPr>
            <p:cNvPr id="98" name="Freeform 6">
              <a:extLst>
                <a:ext uri="{FF2B5EF4-FFF2-40B4-BE49-F238E27FC236}">
                  <a16:creationId xmlns:a16="http://schemas.microsoft.com/office/drawing/2014/main" id="{21D7864D-9CC0-4345-A8ED-01EEC9C57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33426" y="3820899"/>
              <a:ext cx="146874" cy="103369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63">
              <a:extLst>
                <a:ext uri="{FF2B5EF4-FFF2-40B4-BE49-F238E27FC236}">
                  <a16:creationId xmlns:a16="http://schemas.microsoft.com/office/drawing/2014/main" id="{F9F23CAB-0676-4AC7-8CA8-7B5BF73E2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12632" y="3146103"/>
              <a:ext cx="143728" cy="146842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5">
              <a:extLst>
                <a:ext uri="{FF2B5EF4-FFF2-40B4-BE49-F238E27FC236}">
                  <a16:creationId xmlns:a16="http://schemas.microsoft.com/office/drawing/2014/main" id="{EB1A7EF0-FD1E-4431-AA12-061658B276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8308" y="3186235"/>
              <a:ext cx="143728" cy="93707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66">
              <a:extLst>
                <a:ext uri="{FF2B5EF4-FFF2-40B4-BE49-F238E27FC236}">
                  <a16:creationId xmlns:a16="http://schemas.microsoft.com/office/drawing/2014/main" id="{AAA8D351-4D5D-43CA-9EA3-3A209DBA7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19141" y="3199239"/>
              <a:ext cx="155267" cy="132351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7">
              <a:extLst>
                <a:ext uri="{FF2B5EF4-FFF2-40B4-BE49-F238E27FC236}">
                  <a16:creationId xmlns:a16="http://schemas.microsoft.com/office/drawing/2014/main" id="{AEB482CE-8502-400F-A587-CEA8BF668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79147" y="3203103"/>
              <a:ext cx="186739" cy="140079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9">
              <a:extLst>
                <a:ext uri="{FF2B5EF4-FFF2-40B4-BE49-F238E27FC236}">
                  <a16:creationId xmlns:a16="http://schemas.microsoft.com/office/drawing/2014/main" id="{B86FDE7E-057E-44EF-9209-38C5CD45C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45413" y="3206968"/>
              <a:ext cx="171003" cy="132351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0">
              <a:extLst>
                <a:ext uri="{FF2B5EF4-FFF2-40B4-BE49-F238E27FC236}">
                  <a16:creationId xmlns:a16="http://schemas.microsoft.com/office/drawing/2014/main" id="{9DAEC7B8-1258-418C-8918-40304A03F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2571" y="3278457"/>
              <a:ext cx="155267" cy="89843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1">
              <a:extLst>
                <a:ext uri="{FF2B5EF4-FFF2-40B4-BE49-F238E27FC236}">
                  <a16:creationId xmlns:a16="http://schemas.microsoft.com/office/drawing/2014/main" id="{7B3E59D7-9F28-4FEB-8725-3474C434C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24344" y="3213730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2">
              <a:extLst>
                <a:ext uri="{FF2B5EF4-FFF2-40B4-BE49-F238E27FC236}">
                  <a16:creationId xmlns:a16="http://schemas.microsoft.com/office/drawing/2014/main" id="{FB6EF793-0487-49E6-ACD6-A61029C0A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55774" y="3217593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3">
              <a:extLst>
                <a:ext uri="{FF2B5EF4-FFF2-40B4-BE49-F238E27FC236}">
                  <a16:creationId xmlns:a16="http://schemas.microsoft.com/office/drawing/2014/main" id="{98ABF759-8FA6-48D5-B872-D9CEECD39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66180" y="3221457"/>
              <a:ext cx="143728" cy="99505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4">
              <a:extLst>
                <a:ext uri="{FF2B5EF4-FFF2-40B4-BE49-F238E27FC236}">
                  <a16:creationId xmlns:a16="http://schemas.microsoft.com/office/drawing/2014/main" id="{DDB8BBFA-C9D7-4F60-A252-7ED1743E47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9313" y="3228221"/>
              <a:ext cx="162611" cy="142976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5">
              <a:extLst>
                <a:ext uri="{FF2B5EF4-FFF2-40B4-BE49-F238E27FC236}">
                  <a16:creationId xmlns:a16="http://schemas.microsoft.com/office/drawing/2014/main" id="{A0FF6E41-0C56-4070-B2E2-2B584C578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69669" y="3263964"/>
              <a:ext cx="151070" cy="114961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7">
              <a:extLst>
                <a:ext uri="{FF2B5EF4-FFF2-40B4-BE49-F238E27FC236}">
                  <a16:creationId xmlns:a16="http://schemas.microsoft.com/office/drawing/2014/main" id="{BF2AC548-3795-4AF1-B887-1983F7F8A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25650" y="3278455"/>
              <a:ext cx="159463" cy="107233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8">
              <a:extLst>
                <a:ext uri="{FF2B5EF4-FFF2-40B4-BE49-F238E27FC236}">
                  <a16:creationId xmlns:a16="http://schemas.microsoft.com/office/drawing/2014/main" id="{2BDFC7FA-5D85-4F31-B712-6E0C0D7B04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23043" y="3285217"/>
              <a:ext cx="7345" cy="77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4">
              <a:extLst>
                <a:ext uri="{FF2B5EF4-FFF2-40B4-BE49-F238E27FC236}">
                  <a16:creationId xmlns:a16="http://schemas.microsoft.com/office/drawing/2014/main" id="{DD1464FA-ADAE-4DB6-A9A6-A809763A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0139" y="3580387"/>
              <a:ext cx="163660" cy="121724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7">
              <a:extLst>
                <a:ext uri="{FF2B5EF4-FFF2-40B4-BE49-F238E27FC236}">
                  <a16:creationId xmlns:a16="http://schemas.microsoft.com/office/drawing/2014/main" id="{A247191C-2FEA-4AA3-9B1B-4F1602D26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5064" y="3539291"/>
              <a:ext cx="225557" cy="143944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8">
              <a:extLst>
                <a:ext uri="{FF2B5EF4-FFF2-40B4-BE49-F238E27FC236}">
                  <a16:creationId xmlns:a16="http://schemas.microsoft.com/office/drawing/2014/main" id="{92676367-B42C-46BC-BF52-A543723C2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91835" y="3539292"/>
              <a:ext cx="175200" cy="93707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9">
              <a:extLst>
                <a:ext uri="{FF2B5EF4-FFF2-40B4-BE49-F238E27FC236}">
                  <a16:creationId xmlns:a16="http://schemas.microsoft.com/office/drawing/2014/main" id="{F96083BD-2E2F-43C1-B5B8-90A19ECB2F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20539" y="3539289"/>
              <a:ext cx="260178" cy="143944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00">
              <a:extLst>
                <a:ext uri="{FF2B5EF4-FFF2-40B4-BE49-F238E27FC236}">
                  <a16:creationId xmlns:a16="http://schemas.microsoft.com/office/drawing/2014/main" id="{36D49EC8-F959-4206-9496-81C1FCE95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9800" y="3539291"/>
              <a:ext cx="152120" cy="111097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1">
              <a:extLst>
                <a:ext uri="{FF2B5EF4-FFF2-40B4-BE49-F238E27FC236}">
                  <a16:creationId xmlns:a16="http://schemas.microsoft.com/office/drawing/2014/main" id="{0D1F9B54-5650-4ADE-8769-818D5AD3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4341" y="3569721"/>
              <a:ext cx="163660" cy="96607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2">
              <a:extLst>
                <a:ext uri="{FF2B5EF4-FFF2-40B4-BE49-F238E27FC236}">
                  <a16:creationId xmlns:a16="http://schemas.microsoft.com/office/drawing/2014/main" id="{1208F64B-D1E2-4308-A921-2791E4D90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59349" y="3594839"/>
              <a:ext cx="143728" cy="117858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3">
              <a:extLst>
                <a:ext uri="{FF2B5EF4-FFF2-40B4-BE49-F238E27FC236}">
                  <a16:creationId xmlns:a16="http://schemas.microsoft.com/office/drawing/2014/main" id="{DD5592E3-A816-49FE-824E-AF5845C51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71682" y="3557646"/>
              <a:ext cx="166807" cy="121724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3">
              <a:extLst>
                <a:ext uri="{FF2B5EF4-FFF2-40B4-BE49-F238E27FC236}">
                  <a16:creationId xmlns:a16="http://schemas.microsoft.com/office/drawing/2014/main" id="{048AF30C-3E40-4065-A7E2-A78D26B05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3811" y="3611744"/>
              <a:ext cx="11540" cy="10628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5">
              <a:extLst>
                <a:ext uri="{FF2B5EF4-FFF2-40B4-BE49-F238E27FC236}">
                  <a16:creationId xmlns:a16="http://schemas.microsoft.com/office/drawing/2014/main" id="{F6E9CB87-8280-47D0-88C8-BAC285D5D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8190" y="3618509"/>
              <a:ext cx="7345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17">
              <a:extLst>
                <a:ext uri="{FF2B5EF4-FFF2-40B4-BE49-F238E27FC236}">
                  <a16:creationId xmlns:a16="http://schemas.microsoft.com/office/drawing/2014/main" id="{C126D247-0C11-4EAB-BE52-A4D807955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5118" y="3633000"/>
              <a:ext cx="8392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8">
              <a:extLst>
                <a:ext uri="{FF2B5EF4-FFF2-40B4-BE49-F238E27FC236}">
                  <a16:creationId xmlns:a16="http://schemas.microsoft.com/office/drawing/2014/main" id="{A15D480B-DA3E-4F00-BDEA-52E018D2C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636863"/>
              <a:ext cx="155267" cy="113994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19">
              <a:extLst>
                <a:ext uri="{FF2B5EF4-FFF2-40B4-BE49-F238E27FC236}">
                  <a16:creationId xmlns:a16="http://schemas.microsoft.com/office/drawing/2014/main" id="{171F133F-A692-4513-A861-47BDCCC8F6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25942" y="3622374"/>
              <a:ext cx="151070" cy="178722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20">
              <a:extLst>
                <a:ext uri="{FF2B5EF4-FFF2-40B4-BE49-F238E27FC236}">
                  <a16:creationId xmlns:a16="http://schemas.microsoft.com/office/drawing/2014/main" id="{38207A8D-8E7E-463D-9992-9844A7808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06294" y="3832973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7">
              <a:extLst>
                <a:ext uri="{FF2B5EF4-FFF2-40B4-BE49-F238E27FC236}">
                  <a16:creationId xmlns:a16="http://schemas.microsoft.com/office/drawing/2014/main" id="{7BA77B91-9626-4DFA-A5D2-86BE3EAC8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2096" y="3868719"/>
              <a:ext cx="162611" cy="93707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29">
              <a:extLst>
                <a:ext uri="{FF2B5EF4-FFF2-40B4-BE49-F238E27FC236}">
                  <a16:creationId xmlns:a16="http://schemas.microsoft.com/office/drawing/2014/main" id="{E160D945-C924-441B-827A-C27206D18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34415" y="3872581"/>
              <a:ext cx="175200" cy="129453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33">
              <a:extLst>
                <a:ext uri="{FF2B5EF4-FFF2-40B4-BE49-F238E27FC236}">
                  <a16:creationId xmlns:a16="http://schemas.microsoft.com/office/drawing/2014/main" id="{034D50E5-CC96-47EA-909D-9CC6ABA24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05710" y="3883209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36">
              <a:extLst>
                <a:ext uri="{FF2B5EF4-FFF2-40B4-BE49-F238E27FC236}">
                  <a16:creationId xmlns:a16="http://schemas.microsoft.com/office/drawing/2014/main" id="{CE529D6B-DA12-4C21-8816-B7C0655DC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733368" y="395837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37">
              <a:extLst>
                <a:ext uri="{FF2B5EF4-FFF2-40B4-BE49-F238E27FC236}">
                  <a16:creationId xmlns:a16="http://schemas.microsoft.com/office/drawing/2014/main" id="{8BD20D1C-AFD2-46C5-B874-E1E6575AB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06887" y="3901564"/>
              <a:ext cx="151070" cy="111097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8">
              <a:extLst>
                <a:ext uri="{FF2B5EF4-FFF2-40B4-BE49-F238E27FC236}">
                  <a16:creationId xmlns:a16="http://schemas.microsoft.com/office/drawing/2014/main" id="{1553F3A5-DAE1-4BE4-A62C-DC0B2B076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07894" y="3904464"/>
              <a:ext cx="139530" cy="93707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9">
              <a:extLst>
                <a:ext uri="{FF2B5EF4-FFF2-40B4-BE49-F238E27FC236}">
                  <a16:creationId xmlns:a16="http://schemas.microsoft.com/office/drawing/2014/main" id="{7248432C-E709-4AB9-B196-B17BABF54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912191"/>
              <a:ext cx="155267" cy="103369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2">
              <a:extLst>
                <a:ext uri="{FF2B5EF4-FFF2-40B4-BE49-F238E27FC236}">
                  <a16:creationId xmlns:a16="http://schemas.microsoft.com/office/drawing/2014/main" id="{87579DF1-0CD1-48D7-9B6C-2B437C7B0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2046" y="3947935"/>
              <a:ext cx="4197" cy="676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43">
              <a:extLst>
                <a:ext uri="{FF2B5EF4-FFF2-40B4-BE49-F238E27FC236}">
                  <a16:creationId xmlns:a16="http://schemas.microsoft.com/office/drawing/2014/main" id="{51C5165A-A8BD-4E8A-BB51-96ADB4E0C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7955" y="3951797"/>
              <a:ext cx="143728" cy="92743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44">
              <a:extLst>
                <a:ext uri="{FF2B5EF4-FFF2-40B4-BE49-F238E27FC236}">
                  <a16:creationId xmlns:a16="http://schemas.microsoft.com/office/drawing/2014/main" id="{3318A639-15FE-47E4-883D-24F0DAF6B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45833" y="3947935"/>
              <a:ext cx="167855" cy="107233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45">
              <a:extLst>
                <a:ext uri="{FF2B5EF4-FFF2-40B4-BE49-F238E27FC236}">
                  <a16:creationId xmlns:a16="http://schemas.microsoft.com/office/drawing/2014/main" id="{B03EC112-0D5C-48DA-93EE-940B74A62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94469" y="3954698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0">
              <a:extLst>
                <a:ext uri="{FF2B5EF4-FFF2-40B4-BE49-F238E27FC236}">
                  <a16:creationId xmlns:a16="http://schemas.microsoft.com/office/drawing/2014/main" id="{982DB46C-F13E-4ED7-90F3-47B25A085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8264" y="3024903"/>
              <a:ext cx="163660" cy="104334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FF698AC9-5CD1-4A7F-8D25-5787F7E8E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7792" y="3039394"/>
              <a:ext cx="143728" cy="85979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580965AB-01A6-476C-8F50-ED2350820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7259" y="3022005"/>
              <a:ext cx="163660" cy="92743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E3C0DF2F-3170-4A79-ADAA-4BC015B24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56843" y="3047122"/>
              <a:ext cx="147925" cy="82115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69010010-E67A-4065-8312-BE392BB1C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3941" y="3057748"/>
              <a:ext cx="15212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631A2BD3-8DA4-49DA-961C-2A84252DD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8079" y="3068377"/>
              <a:ext cx="178347" cy="117858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B3462A74-8748-4CC2-A7DC-0F765B734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247" y="3072240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6">
              <a:extLst>
                <a:ext uri="{FF2B5EF4-FFF2-40B4-BE49-F238E27FC236}">
                  <a16:creationId xmlns:a16="http://schemas.microsoft.com/office/drawing/2014/main" id="{3FD72CB2-5280-4C42-ABD9-AC2202E75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30154" y="3093493"/>
              <a:ext cx="15107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7">
              <a:extLst>
                <a:ext uri="{FF2B5EF4-FFF2-40B4-BE49-F238E27FC236}">
                  <a16:creationId xmlns:a16="http://schemas.microsoft.com/office/drawing/2014/main" id="{7BB6BA01-F7D6-431B-97F7-2DAD44DF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54702" y="3093493"/>
              <a:ext cx="155267" cy="111097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8">
              <a:extLst>
                <a:ext uri="{FF2B5EF4-FFF2-40B4-BE49-F238E27FC236}">
                  <a16:creationId xmlns:a16="http://schemas.microsoft.com/office/drawing/2014/main" id="{6CBFA44B-13FA-4E01-8EC8-3C2E03DC7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78791" y="3125373"/>
              <a:ext cx="151070" cy="82115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id="{0B5F8AEE-90EF-4529-B573-77F764D89A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9975" y="3143729"/>
              <a:ext cx="11540" cy="676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3">
              <a:extLst>
                <a:ext uri="{FF2B5EF4-FFF2-40B4-BE49-F238E27FC236}">
                  <a16:creationId xmlns:a16="http://schemas.microsoft.com/office/drawing/2014/main" id="{56BAE621-EB8E-4E88-9B1A-F840BFE65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6006" y="3362058"/>
              <a:ext cx="169954" cy="88879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1">
              <a:extLst>
                <a:ext uri="{FF2B5EF4-FFF2-40B4-BE49-F238E27FC236}">
                  <a16:creationId xmlns:a16="http://schemas.microsoft.com/office/drawing/2014/main" id="{14B4DED6-A4BF-4F3B-B1FC-82825676B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4777" y="3401668"/>
              <a:ext cx="136383" cy="107233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2">
              <a:extLst>
                <a:ext uri="{FF2B5EF4-FFF2-40B4-BE49-F238E27FC236}">
                  <a16:creationId xmlns:a16="http://schemas.microsoft.com/office/drawing/2014/main" id="{E93A246E-C93F-4DCB-8EB4-8AE46BC81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156" y="3408428"/>
              <a:ext cx="140580" cy="96607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3">
              <a:extLst>
                <a:ext uri="{FF2B5EF4-FFF2-40B4-BE49-F238E27FC236}">
                  <a16:creationId xmlns:a16="http://schemas.microsoft.com/office/drawing/2014/main" id="{2D8ABAA9-E978-42EE-9895-4A97F33EA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3345" y="3415192"/>
              <a:ext cx="151070" cy="93707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4">
              <a:extLst>
                <a:ext uri="{FF2B5EF4-FFF2-40B4-BE49-F238E27FC236}">
                  <a16:creationId xmlns:a16="http://schemas.microsoft.com/office/drawing/2014/main" id="{1BDBC350-8F9F-44B7-8860-EE05E4556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17434" y="3412293"/>
              <a:ext cx="159463" cy="124621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5">
              <a:extLst>
                <a:ext uri="{FF2B5EF4-FFF2-40B4-BE49-F238E27FC236}">
                  <a16:creationId xmlns:a16="http://schemas.microsoft.com/office/drawing/2014/main" id="{8CC1825B-07E8-4D9A-99FC-AF22F9D70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3589" y="3419055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6">
              <a:extLst>
                <a:ext uri="{FF2B5EF4-FFF2-40B4-BE49-F238E27FC236}">
                  <a16:creationId xmlns:a16="http://schemas.microsoft.com/office/drawing/2014/main" id="{E208343E-229A-4E39-AF3B-DAE8625D5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67596" y="3450937"/>
              <a:ext cx="152120" cy="85979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">
              <a:extLst>
                <a:ext uri="{FF2B5EF4-FFF2-40B4-BE49-F238E27FC236}">
                  <a16:creationId xmlns:a16="http://schemas.microsoft.com/office/drawing/2014/main" id="{C48670A5-7175-4E13-BCF9-70B92BFB7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60620" y="3415192"/>
              <a:ext cx="166807" cy="111097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9">
              <a:extLst>
                <a:ext uri="{FF2B5EF4-FFF2-40B4-BE49-F238E27FC236}">
                  <a16:creationId xmlns:a16="http://schemas.microsoft.com/office/drawing/2014/main" id="{F4203D1F-0C38-4CC7-9667-06D91693C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3108" y="3458664"/>
              <a:ext cx="146874" cy="92743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0">
              <a:extLst>
                <a:ext uri="{FF2B5EF4-FFF2-40B4-BE49-F238E27FC236}">
                  <a16:creationId xmlns:a16="http://schemas.microsoft.com/office/drawing/2014/main" id="{7C6039CA-A1B7-4086-B035-CF1A0B147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23943" y="3465427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1">
              <a:extLst>
                <a:ext uri="{FF2B5EF4-FFF2-40B4-BE49-F238E27FC236}">
                  <a16:creationId xmlns:a16="http://schemas.microsoft.com/office/drawing/2014/main" id="{BCF25F37-4F50-4174-88D1-A3A43F614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5592" y="3483783"/>
              <a:ext cx="162611" cy="117858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8">
              <a:extLst>
                <a:ext uri="{FF2B5EF4-FFF2-40B4-BE49-F238E27FC236}">
                  <a16:creationId xmlns:a16="http://schemas.microsoft.com/office/drawing/2014/main" id="{F076F369-289A-4E93-BF39-B4C99E16B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149" y="3705975"/>
              <a:ext cx="175200" cy="88879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9">
              <a:extLst>
                <a:ext uri="{FF2B5EF4-FFF2-40B4-BE49-F238E27FC236}">
                  <a16:creationId xmlns:a16="http://schemas.microsoft.com/office/drawing/2014/main" id="{F014AE29-4A4C-418D-8D72-233AECCE7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456" y="3708874"/>
              <a:ext cx="146874" cy="82115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0">
              <a:extLst>
                <a:ext uri="{FF2B5EF4-FFF2-40B4-BE49-F238E27FC236}">
                  <a16:creationId xmlns:a16="http://schemas.microsoft.com/office/drawing/2014/main" id="{169B666F-51A1-4D47-851D-BF226C536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515" y="3716603"/>
              <a:ext cx="147925" cy="78251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1">
              <a:extLst>
                <a:ext uri="{FF2B5EF4-FFF2-40B4-BE49-F238E27FC236}">
                  <a16:creationId xmlns:a16="http://schemas.microsoft.com/office/drawing/2014/main" id="{1D47E7BB-91A2-4C01-848C-7528FB8DC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85883" y="3712738"/>
              <a:ext cx="166807" cy="107233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>
              <a:extLst>
                <a:ext uri="{FF2B5EF4-FFF2-40B4-BE49-F238E27FC236}">
                  <a16:creationId xmlns:a16="http://schemas.microsoft.com/office/drawing/2014/main" id="{E8C443E6-6590-4FA5-9143-C734D59DC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7313" y="3723363"/>
              <a:ext cx="152120" cy="82115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>
              <a:extLst>
                <a:ext uri="{FF2B5EF4-FFF2-40B4-BE49-F238E27FC236}">
                  <a16:creationId xmlns:a16="http://schemas.microsoft.com/office/drawing/2014/main" id="{8AE369CB-90BC-49E0-84E4-E46339759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95241" y="3702111"/>
              <a:ext cx="155267" cy="186450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>
              <a:extLst>
                <a:ext uri="{FF2B5EF4-FFF2-40B4-BE49-F238E27FC236}">
                  <a16:creationId xmlns:a16="http://schemas.microsoft.com/office/drawing/2014/main" id="{DC1D6E23-7CDE-45A3-B8E0-2C5D1BDE7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3642" y="3730128"/>
              <a:ext cx="155267" cy="104334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6">
              <a:extLst>
                <a:ext uri="{FF2B5EF4-FFF2-40B4-BE49-F238E27FC236}">
                  <a16:creationId xmlns:a16="http://schemas.microsoft.com/office/drawing/2014/main" id="{AF542CA1-45D2-4197-B34E-0A63A758B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30" y="3737922"/>
              <a:ext cx="155267" cy="133317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9">
              <a:extLst>
                <a:ext uri="{FF2B5EF4-FFF2-40B4-BE49-F238E27FC236}">
                  <a16:creationId xmlns:a16="http://schemas.microsoft.com/office/drawing/2014/main" id="{5ED5642D-E343-41C8-8FF3-3368A8660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1490" y="3709999"/>
              <a:ext cx="159463" cy="110131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0">
              <a:extLst>
                <a:ext uri="{FF2B5EF4-FFF2-40B4-BE49-F238E27FC236}">
                  <a16:creationId xmlns:a16="http://schemas.microsoft.com/office/drawing/2014/main" id="{BDD03E24-B855-4A54-9C06-9665F8E96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9434" y="3802579"/>
              <a:ext cx="3148" cy="10628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">
              <a:extLst>
                <a:ext uri="{FF2B5EF4-FFF2-40B4-BE49-F238E27FC236}">
                  <a16:creationId xmlns:a16="http://schemas.microsoft.com/office/drawing/2014/main" id="{92A5ABF9-C9AB-440A-9046-57769BAA7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7751" y="3076723"/>
              <a:ext cx="143728" cy="96607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">
              <a:extLst>
                <a:ext uri="{FF2B5EF4-FFF2-40B4-BE49-F238E27FC236}">
                  <a16:creationId xmlns:a16="http://schemas.microsoft.com/office/drawing/2014/main" id="{20CCFA26-8B22-4B64-A21B-01B13BE5B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19939" y="3091214"/>
              <a:ext cx="163660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0">
              <a:extLst>
                <a:ext uri="{FF2B5EF4-FFF2-40B4-BE49-F238E27FC236}">
                  <a16:creationId xmlns:a16="http://schemas.microsoft.com/office/drawing/2014/main" id="{7034E999-C5DC-41C3-93CF-5AA428892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52129" y="3460249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6">
              <a:extLst>
                <a:ext uri="{FF2B5EF4-FFF2-40B4-BE49-F238E27FC236}">
                  <a16:creationId xmlns:a16="http://schemas.microsoft.com/office/drawing/2014/main" id="{1A197C36-622D-4B69-91BB-4C6D3D209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5385" y="3453485"/>
              <a:ext cx="143728" cy="96607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64">
              <a:extLst>
                <a:ext uri="{FF2B5EF4-FFF2-40B4-BE49-F238E27FC236}">
                  <a16:creationId xmlns:a16="http://schemas.microsoft.com/office/drawing/2014/main" id="{2B41BCF4-897C-4C73-A9C9-92A909F18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05696" y="3715636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75">
              <a:extLst>
                <a:ext uri="{FF2B5EF4-FFF2-40B4-BE49-F238E27FC236}">
                  <a16:creationId xmlns:a16="http://schemas.microsoft.com/office/drawing/2014/main" id="{406FB574-90F0-417D-ABCD-95DDE91A2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69586" y="3718188"/>
              <a:ext cx="152120" cy="92743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4B98C702-29E3-4C5E-AA82-64BAC1F2A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552" y="3423540"/>
              <a:ext cx="155267" cy="104334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36">
              <a:extLst>
                <a:ext uri="{FF2B5EF4-FFF2-40B4-BE49-F238E27FC236}">
                  <a16:creationId xmlns:a16="http://schemas.microsoft.com/office/drawing/2014/main" id="{943DBA82-CBF2-40C6-A535-C02BA2F1E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7107" y="358421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4">
              <a:extLst>
                <a:ext uri="{FF2B5EF4-FFF2-40B4-BE49-F238E27FC236}">
                  <a16:creationId xmlns:a16="http://schemas.microsoft.com/office/drawing/2014/main" id="{5A1CC399-638B-44DB-80A7-401D797A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8048" y="3693860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81D4C5-12A5-4E5A-A807-BC98168F5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Yhteisöllisyys ja osallisuus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A68B1A-063A-45BA-AE70-7EDA09468C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i-FI"/>
              <a:t>-yhteisöllisyyden tukeminen koko koulun yhteisten tapahtumien kautta</a:t>
            </a:r>
          </a:p>
          <a:p>
            <a:pPr>
              <a:buClr>
                <a:srgbClr val="B5A2B5"/>
              </a:buClr>
            </a:pPr>
            <a:r>
              <a:rPr lang="fi-FI"/>
              <a:t>draamaprojektit</a:t>
            </a:r>
          </a:p>
          <a:p>
            <a:pPr>
              <a:buClr>
                <a:srgbClr val="B5A2B5"/>
              </a:buClr>
            </a:pPr>
            <a:r>
              <a:rPr lang="fi-FI"/>
              <a:t>Lukuviikot+ toiminnalliset menetelmät</a:t>
            </a:r>
          </a:p>
          <a:p>
            <a:pPr>
              <a:buClr>
                <a:srgbClr val="B5A2B5"/>
              </a:buClr>
            </a:pPr>
            <a:r>
              <a:rPr lang="fi-FI"/>
              <a:t>Liikkuva koulu</a:t>
            </a:r>
          </a:p>
          <a:p>
            <a:pPr>
              <a:buClr>
                <a:srgbClr val="B5A2B5"/>
              </a:buClr>
            </a:pPr>
            <a:r>
              <a:rPr lang="fi-FI"/>
              <a:t>Juhlat ja perinteet</a:t>
            </a:r>
          </a:p>
          <a:p>
            <a:pPr>
              <a:buClr>
                <a:srgbClr val="B5A2B5"/>
              </a:buClr>
            </a:pPr>
            <a:r>
              <a:rPr lang="fi-FI"/>
              <a:t>Hyvän mielen teemapäivä ja pajat</a:t>
            </a:r>
          </a:p>
          <a:p>
            <a:pPr>
              <a:buClr>
                <a:srgbClr val="B5A2B5"/>
              </a:buClr>
            </a:pPr>
            <a:r>
              <a:rPr lang="fi-FI"/>
              <a:t>Taiteiden ilta/saavutusten näyttely</a:t>
            </a:r>
          </a:p>
          <a:p>
            <a:pPr>
              <a:buClr>
                <a:srgbClr val="B5A2B5"/>
              </a:buClr>
            </a:pPr>
            <a:endParaRPr lang="fi-FI"/>
          </a:p>
          <a:p>
            <a:pPr>
              <a:buClr>
                <a:srgbClr val="B5A2B5"/>
              </a:buClr>
            </a:pPr>
            <a:endParaRPr lang="fi-FI"/>
          </a:p>
          <a:p>
            <a:pPr>
              <a:buClr>
                <a:srgbClr val="B5A2B5"/>
              </a:buClr>
            </a:pPr>
            <a:endParaRPr lang="fi-FI"/>
          </a:p>
          <a:p>
            <a:pPr>
              <a:buClr>
                <a:srgbClr val="B5A2B5"/>
              </a:buClr>
            </a:pPr>
            <a:endParaRPr lang="fi-FI"/>
          </a:p>
          <a:p>
            <a:pPr>
              <a:buClr>
                <a:srgbClr val="B5A2B5"/>
              </a:buClr>
            </a:pPr>
            <a:endParaRPr lang="fi-FI"/>
          </a:p>
          <a:p>
            <a:pPr>
              <a:buClr>
                <a:srgbClr val="B5A2B5"/>
              </a:buClr>
            </a:pPr>
            <a:endParaRPr lang="fi-FI"/>
          </a:p>
          <a:p>
            <a:pPr>
              <a:buClr>
                <a:srgbClr val="B5A2B5"/>
              </a:buClr>
            </a:pPr>
            <a:endParaRPr lang="fi-FI"/>
          </a:p>
          <a:p>
            <a:pPr>
              <a:buClr>
                <a:srgbClr val="B5A2B5"/>
              </a:buClr>
            </a:pPr>
            <a:endParaRPr lang="fi-FI"/>
          </a:p>
          <a:p>
            <a:pPr>
              <a:buClr>
                <a:srgbClr val="B5A2B5"/>
              </a:buClr>
            </a:pPr>
            <a:endParaRPr lang="fi-FI"/>
          </a:p>
          <a:p>
            <a:pPr>
              <a:buClr>
                <a:srgbClr val="B5A2B5"/>
              </a:buClr>
            </a:pPr>
            <a:endParaRPr lang="fi-FI"/>
          </a:p>
          <a:p>
            <a:pPr marL="0" indent="0">
              <a:buClr>
                <a:srgbClr val="B5A2B5"/>
              </a:buClr>
              <a:buNone/>
            </a:pPr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6C7AD1A-0B9D-4928-9D2B-11F68CC9FC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i-FI"/>
              <a:t>Unicef-kävely</a:t>
            </a:r>
          </a:p>
          <a:p>
            <a:pPr>
              <a:buClr>
                <a:srgbClr val="B5A2B5"/>
              </a:buClr>
            </a:pPr>
            <a:r>
              <a:rPr lang="fi-FI"/>
              <a:t>Pakohuone (Ruuti-rahan tuella)</a:t>
            </a:r>
          </a:p>
          <a:p>
            <a:pPr>
              <a:buClr>
                <a:srgbClr val="B5A2B5"/>
              </a:buClr>
            </a:pPr>
            <a:r>
              <a:rPr lang="fi-FI"/>
              <a:t>Välkkärit, </a:t>
            </a:r>
            <a:r>
              <a:rPr lang="fi-FI" err="1"/>
              <a:t>ymppätiimi</a:t>
            </a:r>
            <a:r>
              <a:rPr lang="fi-FI"/>
              <a:t>, </a:t>
            </a:r>
            <a:r>
              <a:rPr lang="fi-FI" err="1"/>
              <a:t>opp.k.hallitus</a:t>
            </a:r>
          </a:p>
          <a:p>
            <a:pPr>
              <a:buClr>
                <a:srgbClr val="B5A2B5"/>
              </a:buClr>
            </a:pPr>
            <a:r>
              <a:rPr lang="fi-FI" err="1"/>
              <a:t>Padiexpertit</a:t>
            </a:r>
          </a:p>
          <a:p>
            <a:pPr>
              <a:buClr>
                <a:srgbClr val="B5A2B5"/>
              </a:buClr>
            </a:pPr>
            <a:r>
              <a:rPr lang="fi-FI"/>
              <a:t>Kirjastoapulaiset</a:t>
            </a:r>
          </a:p>
          <a:p>
            <a:pPr>
              <a:buClr>
                <a:srgbClr val="B5A2B5"/>
              </a:buClr>
            </a:pPr>
            <a:r>
              <a:rPr lang="fi-FI"/>
              <a:t>Roudarit</a:t>
            </a:r>
          </a:p>
          <a:p>
            <a:pPr>
              <a:buClr>
                <a:srgbClr val="B5A2B5"/>
              </a:buClr>
            </a:pPr>
            <a:r>
              <a:rPr lang="fi-FI"/>
              <a:t>Kummitoiminta</a:t>
            </a:r>
          </a:p>
          <a:p>
            <a:pPr>
              <a:buClr>
                <a:srgbClr val="B5A2B5"/>
              </a:buClr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9509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4F79DF-7475-456F-A874-139310268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Strukturointi, resurssit, ajankäyttö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19092C-F1AB-4C79-AAC4-0BE263A53D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err="1"/>
              <a:t>Palkitukset</a:t>
            </a:r>
            <a:r>
              <a:rPr lang="fi-FI"/>
              <a:t>, samanaikaisopetus, yhteisopettajuus, joustavat ryhmittelyt, työparitoiminta</a:t>
            </a:r>
          </a:p>
          <a:p>
            <a:pPr>
              <a:buClr>
                <a:srgbClr val="B5A2B5"/>
              </a:buClr>
            </a:pPr>
            <a:r>
              <a:rPr lang="fi-FI"/>
              <a:t>Avustajat, resurssiopettaja, erityisopettaja, </a:t>
            </a:r>
            <a:r>
              <a:rPr lang="fi-FI" err="1"/>
              <a:t>erityisluokanop</a:t>
            </a:r>
            <a:r>
              <a:rPr lang="fi-FI"/>
              <a:t>.</a:t>
            </a:r>
          </a:p>
          <a:p>
            <a:pPr>
              <a:buClr>
                <a:srgbClr val="B5A2B5"/>
              </a:buClr>
            </a:pPr>
            <a:r>
              <a:rPr lang="fi-FI"/>
              <a:t>Mentori uusille opettajille</a:t>
            </a:r>
          </a:p>
          <a:p>
            <a:pPr>
              <a:buClr>
                <a:srgbClr val="B5A2B5"/>
              </a:buClr>
            </a:pPr>
            <a:r>
              <a:rPr lang="fi-FI" err="1"/>
              <a:t>Ratkes</a:t>
            </a:r>
            <a:r>
              <a:rPr lang="fi-FI"/>
              <a:t>-koulutus jokaisen </a:t>
            </a:r>
            <a:r>
              <a:rPr lang="fi-FI" err="1"/>
              <a:t>lk</a:t>
            </a:r>
            <a:r>
              <a:rPr lang="fi-FI"/>
              <a:t> tason op.</a:t>
            </a:r>
          </a:p>
          <a:p>
            <a:pPr>
              <a:buClr>
                <a:srgbClr val="B5A2B5"/>
              </a:buClr>
            </a:pPr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B6093EB-5C58-49B2-924C-762EF0A833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Luokkatasojen/tiimien suunnitteluaika (1h/vko) </a:t>
            </a:r>
            <a:r>
              <a:rPr lang="fi-FI" err="1"/>
              <a:t>ys</a:t>
            </a:r>
            <a:r>
              <a:rPr lang="fi-FI"/>
              <a:t>-ajalla</a:t>
            </a:r>
          </a:p>
          <a:p>
            <a:pPr>
              <a:buClr>
                <a:srgbClr val="B5A2B5"/>
              </a:buClr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769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A6A68B-5A00-4C05-8614-2E30263CB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Hyvinvointitiimi, hupiklubi ym.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886D18-E9A8-4CD7-BB4F-367DD7C2EE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fi-FI"/>
              <a:t>Yksikään koulun aikuinen ei kulje lapsen hädän ohi</a:t>
            </a:r>
          </a:p>
          <a:p>
            <a:pPr>
              <a:buClr>
                <a:srgbClr val="B5A2B5"/>
              </a:buClr>
            </a:pPr>
            <a:r>
              <a:rPr lang="fi-FI" err="1"/>
              <a:t>Yhr</a:t>
            </a:r>
            <a:r>
              <a:rPr lang="fi-FI"/>
              <a:t>/ennaltaehkäisevää toimintaa; työskentelyä luokissa</a:t>
            </a:r>
          </a:p>
          <a:p>
            <a:pPr>
              <a:buClr>
                <a:srgbClr val="B5A2B5"/>
              </a:buClr>
            </a:pPr>
            <a:r>
              <a:rPr lang="fi-FI"/>
              <a:t>Koulupsykologi,-kuraattori, terveydenhoitaja; yksilöllinen </a:t>
            </a:r>
            <a:r>
              <a:rPr lang="fi-FI" err="1"/>
              <a:t>ohr</a:t>
            </a:r>
            <a:r>
              <a:rPr lang="fi-FI"/>
              <a:t>; tutkimukset, arviot, </a:t>
            </a:r>
            <a:r>
              <a:rPr lang="fi-FI" err="1"/>
              <a:t>ep</a:t>
            </a:r>
            <a:r>
              <a:rPr lang="fi-FI"/>
              <a:t> ohjaus</a:t>
            </a:r>
          </a:p>
          <a:p>
            <a:pPr>
              <a:buClr>
                <a:srgbClr val="B5A2B5"/>
              </a:buClr>
            </a:pPr>
            <a:r>
              <a:rPr lang="fi-FI"/>
              <a:t>Toiminnanohjausryhmä, tunnetaitoryhmä, turvataitoryhmä, kaveritaitoryhmä, tyttökerho</a:t>
            </a:r>
          </a:p>
          <a:p>
            <a:pPr>
              <a:buClr>
                <a:srgbClr val="B5A2B5"/>
              </a:buClr>
            </a:pPr>
            <a:r>
              <a:rPr lang="fi-FI"/>
              <a:t>Hyvinvointikyselyt, </a:t>
            </a:r>
            <a:r>
              <a:rPr lang="fi-FI" err="1"/>
              <a:t>KiVa</a:t>
            </a:r>
            <a:r>
              <a:rPr lang="fi-FI"/>
              <a:t>-kysely</a:t>
            </a:r>
          </a:p>
          <a:p>
            <a:pPr>
              <a:buClr>
                <a:srgbClr val="B5A2B5"/>
              </a:buClr>
            </a:pPr>
            <a:r>
              <a:rPr lang="fi-FI" err="1"/>
              <a:t>KiVa</a:t>
            </a:r>
            <a:r>
              <a:rPr lang="fi-FI"/>
              <a:t>-toiminta</a:t>
            </a:r>
          </a:p>
          <a:p>
            <a:pPr>
              <a:buClr>
                <a:srgbClr val="B5A2B5"/>
              </a:buClr>
            </a:pPr>
            <a:r>
              <a:rPr lang="fi-FI"/>
              <a:t>HYKS-varhain</a:t>
            </a:r>
          </a:p>
          <a:p>
            <a:pPr>
              <a:buClr>
                <a:srgbClr val="B5A2B5"/>
              </a:buClr>
            </a:pPr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461C44A-3315-4BF9-8FD7-AD7FAF9A76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fi-FI"/>
              <a:t>Opettajien hyvinvointitiimi= </a:t>
            </a:r>
            <a:r>
              <a:rPr lang="fi-FI" err="1"/>
              <a:t>hupikubi</a:t>
            </a:r>
            <a:r>
              <a:rPr lang="fi-FI"/>
              <a:t> järjestää </a:t>
            </a:r>
            <a:r>
              <a:rPr lang="fi-FI" err="1"/>
              <a:t>tyhy</a:t>
            </a:r>
            <a:r>
              <a:rPr lang="fi-FI"/>
              <a:t>-toimintaa</a:t>
            </a:r>
          </a:p>
          <a:p>
            <a:pPr>
              <a:buClr>
                <a:srgbClr val="B5A2B5"/>
              </a:buClr>
            </a:pPr>
            <a:r>
              <a:rPr lang="fi-FI"/>
              <a:t>Klassikkoristeilyjä, retkeilyä, pizzaperjantaita jne.</a:t>
            </a:r>
          </a:p>
          <a:p>
            <a:pPr>
              <a:buClr>
                <a:srgbClr val="B5A2B5"/>
              </a:buClr>
            </a:pPr>
            <a:r>
              <a:rPr lang="fi-FI"/>
              <a:t>Yhteispelihanke (NMI), henkilökunnalle "Huoltamo"</a:t>
            </a:r>
          </a:p>
          <a:p>
            <a:pPr>
              <a:buClr>
                <a:srgbClr val="B5A2B5"/>
              </a:buClr>
            </a:pPr>
            <a:r>
              <a:rPr lang="fi-FI"/>
              <a:t>Yhteistä aikaa keskusteluille</a:t>
            </a:r>
          </a:p>
        </p:txBody>
      </p:sp>
    </p:spTree>
    <p:extLst>
      <p:ext uri="{BB962C8B-B14F-4D97-AF65-F5344CB8AC3E}">
        <p14:creationId xmlns:p14="http://schemas.microsoft.com/office/powerpoint/2010/main" val="540320055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AnalogousFromDarkSeedLeftStep">
      <a:dk1>
        <a:srgbClr val="000000"/>
      </a:dk1>
      <a:lt1>
        <a:srgbClr val="FFFFFF"/>
      </a:lt1>
      <a:dk2>
        <a:srgbClr val="272441"/>
      </a:dk2>
      <a:lt2>
        <a:srgbClr val="E8E2E8"/>
      </a:lt2>
      <a:accent1>
        <a:srgbClr val="27BA30"/>
      </a:accent1>
      <a:accent2>
        <a:srgbClr val="51B71A"/>
      </a:accent2>
      <a:accent3>
        <a:srgbClr val="8CAB24"/>
      </a:accent3>
      <a:accent4>
        <a:srgbClr val="BC9E1B"/>
      </a:accent4>
      <a:accent5>
        <a:srgbClr val="E1762F"/>
      </a:accent5>
      <a:accent6>
        <a:srgbClr val="CF1D21"/>
      </a:accent6>
      <a:hlink>
        <a:srgbClr val="A87738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Laajakuva</PresentationFormat>
  <Paragraphs>44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Modern Love</vt:lpstr>
      <vt:lpstr>BohemianVTI</vt:lpstr>
      <vt:lpstr>Hyvinvoinnin tukeminen kouukulttuurissa</vt:lpstr>
      <vt:lpstr>Yhteisöllisyys ja osallisuus</vt:lpstr>
      <vt:lpstr>Strukturointi, resurssit, ajankäyttö</vt:lpstr>
      <vt:lpstr>Hyvinvointitiimi, hupiklubi ym.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Omistaja</dc:creator>
  <cp:lastModifiedBy>Kuusimäki, Anne-Mari</cp:lastModifiedBy>
  <cp:revision>4</cp:revision>
  <dcterms:created xsi:type="dcterms:W3CDTF">2021-03-09T09:40:37Z</dcterms:created>
  <dcterms:modified xsi:type="dcterms:W3CDTF">2021-04-12T07:52:08Z</dcterms:modified>
</cp:coreProperties>
</file>