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6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660"/>
  </p:normalViewPr>
  <p:slideViewPr>
    <p:cSldViewPr>
      <p:cViewPr varScale="1">
        <p:scale>
          <a:sx n="94" d="100"/>
          <a:sy n="94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84402-C4D6-4D78-8360-8AC7513F91A4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A6431-F70B-4FE4-AE2D-6E4237ECA6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53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6431-F70B-4FE4-AE2D-6E4237ECA67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0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24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50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33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88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38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44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34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23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9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75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38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474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278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9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405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386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961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132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435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862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695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7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331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103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646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5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287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01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88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0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77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5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9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640EE-DC83-48BE-B0E4-B37653BC61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05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E6B6-8027-4F7B-BCA2-09DC8BFBDF98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24610"/>
            <a:ext cx="1831752" cy="183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" y="0"/>
            <a:ext cx="33391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7" y="203150"/>
            <a:ext cx="2521448" cy="6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66A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6A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66A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66A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66A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66A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9AE8-6814-48D9-8482-DB19E15DC451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EF21-F852-474B-8DD0-C503D5DE42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57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541F-2DD9-46CA-A64F-C571381683C2}" type="datetimeFigureOut">
              <a:rPr lang="fi-FI" smtClean="0"/>
              <a:pPr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B64E-A0C8-44B3-BFB3-410B0B0E87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4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IHO (</a:t>
            </a:r>
            <a:r>
              <a:rPr lang="fi-FI" dirty="0" smtClean="0"/>
              <a:t>CUTIS)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16632"/>
            <a:ext cx="1335140" cy="120101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42"/>
            <a:ext cx="14204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Ihon kerrokset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Orvaskesi </a:t>
            </a:r>
            <a:r>
              <a:rPr lang="fi-FI" dirty="0"/>
              <a:t>( </a:t>
            </a:r>
            <a:r>
              <a:rPr lang="fi-FI" dirty="0" err="1"/>
              <a:t>epidermis</a:t>
            </a:r>
            <a:r>
              <a:rPr lang="fi-FI" dirty="0"/>
              <a:t>) </a:t>
            </a:r>
          </a:p>
          <a:p>
            <a:pPr lvl="1"/>
            <a:r>
              <a:rPr lang="fi-FI" dirty="0" smtClean="0"/>
              <a:t>Muodostuu </a:t>
            </a:r>
            <a:r>
              <a:rPr lang="fi-FI" dirty="0"/>
              <a:t>kerrostuneista </a:t>
            </a:r>
            <a:r>
              <a:rPr lang="fi-FI" dirty="0" err="1"/>
              <a:t>keratinosyyttisoluista</a:t>
            </a:r>
            <a:r>
              <a:rPr lang="fi-FI" dirty="0"/>
              <a:t>, joita kutsutaan orvaskeden alimmassa tasossa tyvisoluiksi, seuraavassa kerroksessa okasoluiksi, sitten jyvässoluiksi ja lopulta orvaskeden pinnassa sarveissoluiksi </a:t>
            </a:r>
          </a:p>
          <a:p>
            <a:r>
              <a:rPr lang="fi-FI" dirty="0" smtClean="0"/>
              <a:t>Marraskesi </a:t>
            </a:r>
            <a:r>
              <a:rPr lang="fi-FI" dirty="0"/>
              <a:t>eli sarveiskerros on orvaskeden uloin kerros 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verisuonia </a:t>
            </a:r>
          </a:p>
          <a:p>
            <a:pPr lvl="1"/>
            <a:r>
              <a:rPr lang="fi-FI" dirty="0" smtClean="0"/>
              <a:t>Ravinto </a:t>
            </a:r>
            <a:r>
              <a:rPr lang="fi-FI" dirty="0"/>
              <a:t>kulkeutuu soluille alemmista </a:t>
            </a:r>
            <a:r>
              <a:rPr lang="fi-FI" dirty="0" smtClean="0"/>
              <a:t>kerroksista</a:t>
            </a:r>
          </a:p>
          <a:p>
            <a:pPr lvl="1"/>
            <a:r>
              <a:rPr lang="fi-FI" dirty="0" smtClean="0"/>
              <a:t>Orvaskesi </a:t>
            </a:r>
            <a:r>
              <a:rPr lang="fi-FI" dirty="0"/>
              <a:t>uudistuu tyvisolujen </a:t>
            </a:r>
            <a:r>
              <a:rPr lang="fi-FI" dirty="0" smtClean="0"/>
              <a:t>jakautuessa</a:t>
            </a:r>
          </a:p>
          <a:p>
            <a:pPr lvl="1"/>
            <a:r>
              <a:rPr lang="fi-FI" dirty="0" smtClean="0"/>
              <a:t>Orvaskeden </a:t>
            </a:r>
            <a:r>
              <a:rPr lang="fi-FI" dirty="0"/>
              <a:t>paksuus vaihtelee kehon eri osissa</a:t>
            </a:r>
          </a:p>
        </p:txBody>
      </p:sp>
    </p:spTree>
    <p:extLst>
      <p:ext uri="{BB962C8B-B14F-4D97-AF65-F5344CB8AC3E}">
        <p14:creationId xmlns:p14="http://schemas.microsoft.com/office/powerpoint/2010/main" val="379444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Verinahka </a:t>
            </a:r>
            <a:r>
              <a:rPr lang="fi-FI" dirty="0"/>
              <a:t>(</a:t>
            </a:r>
            <a:r>
              <a:rPr lang="fi-FI" dirty="0" err="1"/>
              <a:t>Dermis</a:t>
            </a:r>
            <a:r>
              <a:rPr lang="fi-FI" dirty="0"/>
              <a:t>) </a:t>
            </a:r>
            <a:endParaRPr lang="fi-FI" dirty="0" smtClean="0"/>
          </a:p>
          <a:p>
            <a:pPr lvl="1"/>
            <a:r>
              <a:rPr lang="fi-FI" dirty="0" smtClean="0"/>
              <a:t>Sidekudosta</a:t>
            </a:r>
            <a:r>
              <a:rPr lang="fi-FI" dirty="0"/>
              <a:t>, verisuonia, imusuonia, hermopäätteitä, karvoja ja tali- ja </a:t>
            </a:r>
            <a:r>
              <a:rPr lang="fi-FI" dirty="0" smtClean="0"/>
              <a:t>hikirauhasia.</a:t>
            </a:r>
          </a:p>
          <a:p>
            <a:pPr lvl="1"/>
            <a:r>
              <a:rPr lang="fi-FI" dirty="0" smtClean="0"/>
              <a:t>Sidekudos </a:t>
            </a:r>
            <a:r>
              <a:rPr lang="fi-FI" dirty="0"/>
              <a:t>tekee ihon joustavaksi ja </a:t>
            </a:r>
            <a:r>
              <a:rPr lang="fi-FI" dirty="0" smtClean="0"/>
              <a:t>lujaksi</a:t>
            </a:r>
          </a:p>
          <a:p>
            <a:pPr lvl="1"/>
            <a:r>
              <a:rPr lang="fi-FI" dirty="0" smtClean="0"/>
              <a:t>Orvaskesi </a:t>
            </a:r>
            <a:r>
              <a:rPr lang="fi-FI" dirty="0"/>
              <a:t>ja verinahka pysyvät kiinni toisissaan ankkuroitumalla niiden välissä olevaan tyvikalvoon </a:t>
            </a:r>
            <a:endParaRPr lang="fi-FI" dirty="0" smtClean="0"/>
          </a:p>
          <a:p>
            <a:r>
              <a:rPr lang="fi-FI" dirty="0" smtClean="0"/>
              <a:t>Ihonalaiskudos </a:t>
            </a:r>
            <a:r>
              <a:rPr lang="fi-FI" dirty="0"/>
              <a:t>(</a:t>
            </a:r>
            <a:r>
              <a:rPr lang="fi-FI" dirty="0" err="1"/>
              <a:t>subcutis</a:t>
            </a:r>
            <a:r>
              <a:rPr lang="fi-FI" dirty="0"/>
              <a:t>) </a:t>
            </a:r>
            <a:endParaRPr lang="fi-FI" dirty="0" smtClean="0"/>
          </a:p>
          <a:p>
            <a:pPr lvl="1"/>
            <a:r>
              <a:rPr lang="fi-FI" dirty="0" smtClean="0"/>
              <a:t>Löyhää </a:t>
            </a:r>
            <a:r>
              <a:rPr lang="fi-FI" dirty="0"/>
              <a:t>sidekudosta </a:t>
            </a:r>
            <a:endParaRPr lang="fi-FI" dirty="0" smtClean="0"/>
          </a:p>
          <a:p>
            <a:pPr lvl="1"/>
            <a:r>
              <a:rPr lang="fi-FI" dirty="0" smtClean="0"/>
              <a:t>Pääasiassa </a:t>
            </a:r>
            <a:r>
              <a:rPr lang="fi-FI" dirty="0"/>
              <a:t>rasvakudosta </a:t>
            </a:r>
            <a:endParaRPr lang="fi-FI" dirty="0" smtClean="0"/>
          </a:p>
          <a:p>
            <a:pPr lvl="1"/>
            <a:r>
              <a:rPr lang="fi-FI" dirty="0" smtClean="0"/>
              <a:t>Eristää </a:t>
            </a:r>
            <a:r>
              <a:rPr lang="fi-FI" dirty="0"/>
              <a:t>tehokkaasti lämpöä </a:t>
            </a:r>
            <a:endParaRPr lang="fi-FI" dirty="0" smtClean="0"/>
          </a:p>
          <a:p>
            <a:pPr lvl="1"/>
            <a:r>
              <a:rPr lang="fi-FI" dirty="0" smtClean="0"/>
              <a:t>Toimii </a:t>
            </a:r>
            <a:r>
              <a:rPr lang="fi-FI" dirty="0"/>
              <a:t>elimistön energiavarastona</a:t>
            </a:r>
          </a:p>
        </p:txBody>
      </p:sp>
    </p:spTree>
    <p:extLst>
      <p:ext uri="{BB962C8B-B14F-4D97-AF65-F5344CB8AC3E}">
        <p14:creationId xmlns:p14="http://schemas.microsoft.com/office/powerpoint/2010/main" val="374796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Talirauhaset </a:t>
            </a:r>
          </a:p>
          <a:p>
            <a:pPr lvl="1"/>
            <a:r>
              <a:rPr lang="fi-FI" dirty="0" smtClean="0"/>
              <a:t>Avautuvat </a:t>
            </a:r>
            <a:r>
              <a:rPr lang="fi-FI" dirty="0"/>
              <a:t>ihokarvan karvatupen yläosaan tai suoraan iholle </a:t>
            </a:r>
            <a:endParaRPr lang="fi-FI" dirty="0" smtClean="0"/>
          </a:p>
          <a:p>
            <a:pPr lvl="1"/>
            <a:r>
              <a:rPr lang="fi-FI" dirty="0" smtClean="0"/>
              <a:t>Eniten </a:t>
            </a:r>
            <a:r>
              <a:rPr lang="fi-FI" dirty="0"/>
              <a:t>kasvoissa, päänahassa sekä rinnan ja selän alueella </a:t>
            </a:r>
            <a:endParaRPr lang="fi-FI" dirty="0" smtClean="0"/>
          </a:p>
          <a:p>
            <a:pPr lvl="1"/>
            <a:r>
              <a:rPr lang="fi-FI" dirty="0" smtClean="0"/>
              <a:t>Rasvainen </a:t>
            </a:r>
            <a:r>
              <a:rPr lang="fi-FI" dirty="0"/>
              <a:t>erite sisältää bakteerien kasvua estäviä rasvahappoja ja entsyymejä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15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Karvat </a:t>
            </a:r>
            <a:r>
              <a:rPr lang="fi-FI" dirty="0"/>
              <a:t>ja kynnet </a:t>
            </a:r>
            <a:endParaRPr lang="fi-FI" dirty="0" smtClean="0"/>
          </a:p>
          <a:p>
            <a:pPr lvl="1"/>
            <a:r>
              <a:rPr lang="fi-FI" dirty="0" smtClean="0"/>
              <a:t>Ihokarvat</a:t>
            </a:r>
            <a:r>
              <a:rPr lang="fi-FI" dirty="0"/>
              <a:t>: </a:t>
            </a:r>
          </a:p>
          <a:p>
            <a:pPr lvl="2"/>
            <a:r>
              <a:rPr lang="fi-FI" dirty="0" smtClean="0"/>
              <a:t>kasvavat </a:t>
            </a:r>
            <a:r>
              <a:rPr lang="fi-FI" dirty="0"/>
              <a:t>karvatupen pohjasta </a:t>
            </a:r>
            <a:endParaRPr lang="fi-FI" dirty="0" smtClean="0"/>
          </a:p>
          <a:p>
            <a:pPr lvl="2"/>
            <a:r>
              <a:rPr lang="fi-FI" dirty="0" smtClean="0"/>
              <a:t>Ihokarvat </a:t>
            </a:r>
            <a:r>
              <a:rPr lang="fi-FI" dirty="0"/>
              <a:t>jaetaan neljään eri tyyppiin: </a:t>
            </a:r>
            <a:endParaRPr lang="fi-FI" dirty="0" smtClean="0"/>
          </a:p>
          <a:p>
            <a:pPr lvl="2"/>
            <a:r>
              <a:rPr lang="fi-FI" dirty="0" smtClean="0"/>
              <a:t>Hiukset </a:t>
            </a:r>
          </a:p>
          <a:p>
            <a:pPr lvl="2"/>
            <a:r>
              <a:rPr lang="fi-FI" dirty="0" smtClean="0"/>
              <a:t>Tavalliset </a:t>
            </a:r>
            <a:r>
              <a:rPr lang="fi-FI" dirty="0"/>
              <a:t>ihokarvat (jaetaan alatyyppeihin niiden sijainnin ja kasvun mukaan mm.: kulma-, parta-, kainalo-, häpy- ja rintakarvat ) </a:t>
            </a:r>
            <a:r>
              <a:rPr lang="fi-FI" dirty="0" smtClean="0"/>
              <a:t>•</a:t>
            </a:r>
          </a:p>
          <a:p>
            <a:pPr lvl="2"/>
            <a:r>
              <a:rPr lang="fi-FI" dirty="0" err="1" smtClean="0"/>
              <a:t>Velluskarvat</a:t>
            </a:r>
            <a:r>
              <a:rPr lang="fi-FI" dirty="0" smtClean="0"/>
              <a:t> </a:t>
            </a:r>
            <a:r>
              <a:rPr lang="fi-FI" dirty="0"/>
              <a:t>(huomaamattomia, vaaleita, ohuita ja korkeintaan 2 mm pitkiä) </a:t>
            </a:r>
            <a:r>
              <a:rPr lang="fi-FI" dirty="0" smtClean="0"/>
              <a:t>•</a:t>
            </a:r>
          </a:p>
          <a:p>
            <a:pPr lvl="2"/>
            <a:r>
              <a:rPr lang="fi-FI" dirty="0" err="1" smtClean="0"/>
              <a:t>Lanugokarvat</a:t>
            </a:r>
            <a:r>
              <a:rPr lang="fi-FI" dirty="0" smtClean="0"/>
              <a:t> </a:t>
            </a:r>
            <a:r>
              <a:rPr lang="fi-FI" dirty="0"/>
              <a:t>eli utukarvat (peittää sikiötä  </a:t>
            </a:r>
            <a:r>
              <a:rPr lang="fi-FI" dirty="0" smtClean="0"/>
              <a:t>sikiöaikana)</a:t>
            </a:r>
          </a:p>
          <a:p>
            <a:pPr lvl="1"/>
            <a:r>
              <a:rPr lang="fi-FI" dirty="0" smtClean="0"/>
              <a:t>Ihokarvat </a:t>
            </a:r>
            <a:r>
              <a:rPr lang="fi-FI" dirty="0"/>
              <a:t>suojaavat elimistöä </a:t>
            </a:r>
          </a:p>
        </p:txBody>
      </p:sp>
    </p:spTree>
    <p:extLst>
      <p:ext uri="{BB962C8B-B14F-4D97-AF65-F5344CB8AC3E}">
        <p14:creationId xmlns:p14="http://schemas.microsoft.com/office/powerpoint/2010/main" val="5379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Ihon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Suoja </a:t>
            </a:r>
            <a:r>
              <a:rPr lang="fi-FI" dirty="0"/>
              <a:t>kemikaaleja, mikrobeja, auringon ultravioletti (UV) -valoa, hankautumista ja iskuja vastaan </a:t>
            </a:r>
            <a:endParaRPr lang="fi-FI" dirty="0" smtClean="0"/>
          </a:p>
          <a:p>
            <a:r>
              <a:rPr lang="fi-FI" dirty="0" smtClean="0"/>
              <a:t>Estää </a:t>
            </a:r>
            <a:r>
              <a:rPr lang="fi-FI" dirty="0"/>
              <a:t>veden haihtumista elimistöstä </a:t>
            </a:r>
            <a:endParaRPr lang="fi-FI" dirty="0" smtClean="0"/>
          </a:p>
          <a:p>
            <a:r>
              <a:rPr lang="fi-FI" dirty="0" smtClean="0"/>
              <a:t>Lämmönsäätelijä </a:t>
            </a:r>
          </a:p>
          <a:p>
            <a:r>
              <a:rPr lang="fi-FI" dirty="0" smtClean="0"/>
              <a:t>Tuottaa </a:t>
            </a:r>
            <a:r>
              <a:rPr lang="fi-FI" dirty="0"/>
              <a:t>D-vitamiinia </a:t>
            </a:r>
            <a:endParaRPr lang="fi-FI" dirty="0" smtClean="0"/>
          </a:p>
          <a:p>
            <a:r>
              <a:rPr lang="fi-FI" dirty="0" smtClean="0"/>
              <a:t>Toimii </a:t>
            </a:r>
            <a:r>
              <a:rPr lang="fi-FI" dirty="0"/>
              <a:t>aistielimenä  (kosketukseen, paineeseen, lämpöön, kylmään ja vahingoittavaan ärsytykseen reagoivia aistinelimiä</a:t>
            </a:r>
          </a:p>
        </p:txBody>
      </p:sp>
    </p:spTree>
    <p:extLst>
      <p:ext uri="{BB962C8B-B14F-4D97-AF65-F5344CB8AC3E}">
        <p14:creationId xmlns:p14="http://schemas.microsoft.com/office/powerpoint/2010/main" val="178622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Testaa tietosi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Luettele </a:t>
            </a:r>
            <a:r>
              <a:rPr lang="fi-FI" dirty="0"/>
              <a:t>ihon kerrokset ja selvitä niiden ominaispiirteitä </a:t>
            </a:r>
          </a:p>
          <a:p>
            <a:r>
              <a:rPr lang="fi-FI" dirty="0" smtClean="0"/>
              <a:t>Mitä </a:t>
            </a:r>
            <a:r>
              <a:rPr lang="fi-FI" dirty="0"/>
              <a:t>apuelimiä ihoon liittyy? Mikä on niiden merkitys? </a:t>
            </a:r>
          </a:p>
          <a:p>
            <a:r>
              <a:rPr lang="fi-FI" dirty="0" smtClean="0"/>
              <a:t>Mitä </a:t>
            </a:r>
            <a:r>
              <a:rPr lang="fi-FI" dirty="0"/>
              <a:t>tehtäviä iholla on?</a:t>
            </a:r>
          </a:p>
        </p:txBody>
      </p:sp>
    </p:spTree>
    <p:extLst>
      <p:ext uri="{BB962C8B-B14F-4D97-AF65-F5344CB8AC3E}">
        <p14:creationId xmlns:p14="http://schemas.microsoft.com/office/powerpoint/2010/main" val="74615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Nimeä ihon osat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502" y="1844675"/>
            <a:ext cx="7496996" cy="42814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707904" y="6309320"/>
            <a:ext cx="14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Kuva: </a:t>
            </a:r>
            <a:r>
              <a:rPr lang="fi-FI" dirty="0" err="1" smtClean="0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50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339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/>
              <a:t>Nienstedt</a:t>
            </a:r>
            <a:r>
              <a:rPr lang="fi-FI" dirty="0"/>
              <a:t>, W. &amp; Kallio, S. 2013. Luut ja ytimet. </a:t>
            </a:r>
            <a:r>
              <a:rPr lang="fi-FI" dirty="0" err="1"/>
              <a:t>Sanomapro</a:t>
            </a:r>
            <a:r>
              <a:rPr lang="fi-FI" dirty="0"/>
              <a:t>: Helsinki</a:t>
            </a:r>
          </a:p>
          <a:p>
            <a:r>
              <a:rPr lang="fi-FI" dirty="0"/>
              <a:t>Karhumäki, L., Kärkkäinen M., Nieminen K. &amp; Syrjäkallio-Ylitalo, M. 2015. Päästä varpaisiin. Ihmisen anatomia ja fysiologia. Edita</a:t>
            </a:r>
          </a:p>
          <a:p>
            <a:r>
              <a:rPr lang="fi-FI" dirty="0"/>
              <a:t>Leppäluoto, J., Rintamäki, </a:t>
            </a:r>
            <a:r>
              <a:rPr lang="fi-FI" dirty="0" err="1"/>
              <a:t>H.,Vakkuri</a:t>
            </a:r>
            <a:r>
              <a:rPr lang="fi-FI" dirty="0"/>
              <a:t>, O., Vierimaa, H. &amp; Lauri, T. 2019. Anatomia ja fysiologia Rakenteesta toimintaan. </a:t>
            </a:r>
            <a:r>
              <a:rPr lang="fi-FI" dirty="0" err="1"/>
              <a:t>Sanomapro</a:t>
            </a:r>
            <a:r>
              <a:rPr lang="fi-FI" dirty="0"/>
              <a:t>: </a:t>
            </a:r>
            <a:r>
              <a:rPr lang="fi-FI" dirty="0" smtClean="0"/>
              <a:t>Helsinki</a:t>
            </a:r>
          </a:p>
          <a:p>
            <a:r>
              <a:rPr lang="fi-FI" dirty="0" smtClean="0"/>
              <a:t>Kuva: </a:t>
            </a:r>
            <a:r>
              <a:rPr lang="fi-FI" dirty="0" err="1" smtClean="0"/>
              <a:t>Pixabay</a:t>
            </a:r>
            <a:r>
              <a:rPr lang="fi-FI" dirty="0" smtClean="0"/>
              <a:t>. </a:t>
            </a:r>
            <a:r>
              <a:rPr lang="fi-FI" dirty="0"/>
              <a:t>Viitattu 24.4.2020. https://pixabay.com/fi/illustrations/anatomia-iho-body-439990/</a:t>
            </a:r>
          </a:p>
        </p:txBody>
      </p:sp>
    </p:spTree>
    <p:extLst>
      <p:ext uri="{BB962C8B-B14F-4D97-AF65-F5344CB8AC3E}">
        <p14:creationId xmlns:p14="http://schemas.microsoft.com/office/powerpoint/2010/main" val="2113330910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LSKKY PowerPoint diapohja 2011 v1</Template>
  <TotalTime>26</TotalTime>
  <Words>357</Words>
  <Application>Microsoft Office PowerPoint</Application>
  <PresentationFormat>Näytössä katseltava diaesitys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Esitys1</vt:lpstr>
      <vt:lpstr>Mukautettu suunnittelumalli</vt:lpstr>
      <vt:lpstr>1_Mukautettu suunnittelumalli</vt:lpstr>
      <vt:lpstr>IHO (CUTIS)</vt:lpstr>
      <vt:lpstr>Ihon kerrokset</vt:lpstr>
      <vt:lpstr>jatkuu</vt:lpstr>
      <vt:lpstr>jatkuu</vt:lpstr>
      <vt:lpstr>jatkuu</vt:lpstr>
      <vt:lpstr>Ihon tehtävät</vt:lpstr>
      <vt:lpstr>Testaa tietosi</vt:lpstr>
      <vt:lpstr>Nimeä ihon osat</vt:lpstr>
      <vt:lpstr>Lähteet</vt:lpstr>
    </vt:vector>
  </TitlesOfParts>
  <Company>AteaDesign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Mähönen Anne</dc:creator>
  <cp:lastModifiedBy>Marika Leppänen</cp:lastModifiedBy>
  <cp:revision>6</cp:revision>
  <dcterms:created xsi:type="dcterms:W3CDTF">2015-08-12T12:22:38Z</dcterms:created>
  <dcterms:modified xsi:type="dcterms:W3CDTF">2020-04-24T08:00:54Z</dcterms:modified>
</cp:coreProperties>
</file>