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343E0-0E36-4DE5-8F54-8DC20B402BBD}" v="2" dt="2024-11-15T08:25:58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9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3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4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November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November 15,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7097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veyskyla.fi/ikatalo/ik%C3%A4-terveys-ja-sairaudet/ik%C3%A4%C3%A4ntymismuutokset-ja-arki/mit%C3%A4-muutoksia-ik%C3%A4%C3%A4ntymiseen-liitty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aksi henkilöä pitää kunkin muun kädessä">
            <a:extLst>
              <a:ext uri="{FF2B5EF4-FFF2-40B4-BE49-F238E27FC236}">
                <a16:creationId xmlns:a16="http://schemas.microsoft.com/office/drawing/2014/main" id="{9195B6A3-6545-FF5C-39FE-A5A97B5AF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1" b="22793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597CAB-AA95-057B-E8B6-568FC6374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solidFill>
                  <a:schemeClr val="bg1"/>
                </a:solidFill>
              </a:rPr>
              <a:t>Ikääntyminen ja ikääntymismuutokset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3EBCBF-9F43-5811-757B-A32EDFE39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/>
          <a:p>
            <a:pPr algn="l"/>
            <a:r>
              <a:rPr lang="fi-FI" sz="1200">
                <a:solidFill>
                  <a:schemeClr val="bg1"/>
                </a:solidFill>
              </a:rPr>
              <a:t>Kasvun ja osallisuuden edistäminen ikääntyneillä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91435FA-0BD7-796A-36CC-D31E7314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" y="130673"/>
            <a:ext cx="2716741" cy="105473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2638E89-B921-16C6-6B7A-61EEE5BD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09" y="-150215"/>
            <a:ext cx="4592392" cy="1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605347-2613-41EB-8B87-A7791206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988891B-2C8A-5208-0FD7-A6F26AFAFFA6}"/>
              </a:ext>
            </a:extLst>
          </p:cNvPr>
          <p:cNvSpPr txBox="1"/>
          <p:nvPr/>
        </p:nvSpPr>
        <p:spPr>
          <a:xfrm>
            <a:off x="168165" y="126123"/>
            <a:ext cx="8692056" cy="1292774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00">
                <a:latin typeface="+mj-lt"/>
                <a:ea typeface="+mj-ea"/>
                <a:cs typeface="+mj-cs"/>
              </a:rPr>
              <a:t>IKÄÄNTYMIS-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00">
                <a:latin typeface="+mj-lt"/>
                <a:ea typeface="+mj-ea"/>
                <a:cs typeface="+mj-cs"/>
              </a:rPr>
              <a:t>MUUTOKSET</a:t>
            </a:r>
            <a:endParaRPr lang="en-US" sz="4000" b="1" cap="all" spc="7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1066C8-F786-29BC-7E17-A066920E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4" y="1545019"/>
            <a:ext cx="6478295" cy="4677105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err="1"/>
              <a:t>Iho</a:t>
            </a:r>
            <a:r>
              <a:rPr lang="en-US" sz="2400" dirty="0"/>
              <a:t> ja </a:t>
            </a:r>
            <a:r>
              <a:rPr lang="en-US" sz="2400" dirty="0" err="1"/>
              <a:t>hiukset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Lihasmassa</a:t>
            </a:r>
            <a:r>
              <a:rPr lang="en-US" sz="2400" dirty="0"/>
              <a:t>, </a:t>
            </a:r>
            <a:r>
              <a:rPr lang="en-US" sz="2400" dirty="0" err="1"/>
              <a:t>nivelten</a:t>
            </a:r>
            <a:r>
              <a:rPr lang="en-US" sz="2400" dirty="0"/>
              <a:t> </a:t>
            </a:r>
            <a:r>
              <a:rPr lang="en-US" sz="2400" dirty="0" err="1"/>
              <a:t>liikkuvuus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Sydän</a:t>
            </a:r>
            <a:r>
              <a:rPr lang="en-US" sz="2400" dirty="0"/>
              <a:t>- ja </a:t>
            </a:r>
            <a:r>
              <a:rPr lang="en-US" sz="2400" dirty="0" err="1"/>
              <a:t>verenkiertoelimistö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Hengityskapasitteetti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Aistitoiminnot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Luusto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Pidätyskyky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Kognitiiviset</a:t>
            </a:r>
            <a:r>
              <a:rPr lang="en-US" sz="2400" dirty="0"/>
              <a:t> </a:t>
            </a:r>
            <a:r>
              <a:rPr lang="en-US" sz="2400" dirty="0" err="1"/>
              <a:t>muutokset</a:t>
            </a:r>
            <a:r>
              <a:rPr lang="en-US" sz="2400" dirty="0"/>
              <a:t>: </a:t>
            </a:r>
            <a:r>
              <a:rPr lang="en-US" sz="2400" dirty="0" err="1"/>
              <a:t>muisti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Psyykkinen</a:t>
            </a:r>
            <a:r>
              <a:rPr lang="en-US" sz="2400" dirty="0"/>
              <a:t> ja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kasvu</a:t>
            </a:r>
            <a:r>
              <a:rPr lang="en-US" sz="2400" dirty="0"/>
              <a:t> on </a:t>
            </a:r>
            <a:r>
              <a:rPr lang="en-US" sz="2400" dirty="0" err="1"/>
              <a:t>mahdollista</a:t>
            </a:r>
            <a:r>
              <a:rPr lang="en-US" sz="2400" dirty="0"/>
              <a:t> </a:t>
            </a:r>
            <a:r>
              <a:rPr lang="en-US" sz="2400" dirty="0" err="1"/>
              <a:t>kuolemaan</a:t>
            </a:r>
            <a:r>
              <a:rPr lang="en-US" sz="2400" dirty="0"/>
              <a:t> </a:t>
            </a:r>
            <a:r>
              <a:rPr lang="en-US" sz="2400" dirty="0" err="1"/>
              <a:t>saakka</a:t>
            </a:r>
            <a:r>
              <a:rPr lang="en-US" sz="2400" dirty="0"/>
              <a:t>.</a:t>
            </a:r>
          </a:p>
          <a:p>
            <a:pPr marL="0">
              <a:lnSpc>
                <a:spcPct val="110000"/>
              </a:lnSpc>
            </a:pPr>
            <a:endParaRPr lang="en-US" sz="15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309423-C6C6-8CFC-5BB0-E1BC29D9E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949"/>
          <a:stretch/>
        </p:blipFill>
        <p:spPr>
          <a:xfrm>
            <a:off x="7103660" y="1"/>
            <a:ext cx="4631140" cy="57457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03C481-2433-4417-965E-BECB9D12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86A78-84CD-4AC4-B2E4-2BFDC38D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ADD765-F5DA-FA05-E13D-A2FBBE27A33F}"/>
              </a:ext>
            </a:extLst>
          </p:cNvPr>
          <p:cNvSpPr txBox="1"/>
          <p:nvPr/>
        </p:nvSpPr>
        <p:spPr>
          <a:xfrm>
            <a:off x="7103660" y="5843752"/>
            <a:ext cx="211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84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651AE1-226E-8C4C-F0F9-FA0772ED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3" y="162649"/>
            <a:ext cx="9028386" cy="812569"/>
          </a:xfrm>
        </p:spPr>
        <p:txBody>
          <a:bodyPr anchor="b">
            <a:normAutofit/>
          </a:bodyPr>
          <a:lstStyle/>
          <a:p>
            <a:r>
              <a:rPr lang="fi-FI" dirty="0"/>
              <a:t>Vanhuuden kokeminen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A95C2-53C6-C8BA-E25C-03CE0A3D8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3" y="975218"/>
            <a:ext cx="7178565" cy="527843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2600" dirty="0"/>
              <a:t>Vanhuuden kokemiseen vaikuttavat: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Terveydentila ja toimintakyky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Ajatukset itsestä ja eletystä elämästä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600" dirty="0"/>
              <a:t>(huom. kehitystehtävä)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Elämänasenne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Kyky ilmaista tunteitaan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Kyky muistella mennyttä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Ihmissuhteet, sosiaaliset verkostot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Ympäristö, virikkeet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Taloudellinen tilanne</a:t>
            </a:r>
          </a:p>
          <a:p>
            <a:pPr>
              <a:lnSpc>
                <a:spcPct val="110000"/>
              </a:lnSpc>
            </a:pPr>
            <a:r>
              <a:rPr lang="fi-FI" sz="2600" dirty="0"/>
              <a:t>Vanhukset kokemat asenteet häntä/vanhuksia kohtaan</a:t>
            </a:r>
          </a:p>
          <a:p>
            <a:pPr>
              <a:lnSpc>
                <a:spcPct val="110000"/>
              </a:lnSpc>
            </a:pPr>
            <a:endParaRPr lang="fi-FI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A0BF673-0885-D796-B792-CDB5549B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23" y="1787787"/>
            <a:ext cx="5817304" cy="326768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50ADD63-44F8-24BB-C2D2-3E32E54941A6}"/>
              </a:ext>
            </a:extLst>
          </p:cNvPr>
          <p:cNvSpPr txBox="1"/>
          <p:nvPr/>
        </p:nvSpPr>
        <p:spPr>
          <a:xfrm>
            <a:off x="8366234" y="5100567"/>
            <a:ext cx="34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90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75F71-0FDE-28FC-FE5E-60D80F79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B87713-F8E3-A2C6-11D3-3A08A58E0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Isomäki. 2021. Kotikuntoutus ja toimintakyky. Blogi. </a:t>
            </a:r>
            <a:r>
              <a:rPr lang="fi-FI" dirty="0" err="1"/>
              <a:t>FysioGeriatria</a:t>
            </a:r>
            <a:r>
              <a:rPr lang="fi-FI" dirty="0"/>
              <a:t>.</a:t>
            </a:r>
          </a:p>
          <a:p>
            <a:r>
              <a:rPr lang="fi-FI" dirty="0"/>
              <a:t>Kirveslahti, K., </a:t>
            </a:r>
            <a:r>
              <a:rPr lang="fi-FI" dirty="0" err="1"/>
              <a:t>Siven</a:t>
            </a:r>
            <a:r>
              <a:rPr lang="fi-FI" dirty="0"/>
              <a:t>, T., Vahala, M., Vihunen, R. &amp; Metso, V. 2018. Kasvun aika. Sanoma Pro.</a:t>
            </a:r>
          </a:p>
          <a:p>
            <a:r>
              <a:rPr lang="fi-FI" dirty="0"/>
              <a:t>Niskanen, T. &amp; Kari, O. 2018. Kasvun ja osallisuuden edistäminen. Sanoma Pro Oy.</a:t>
            </a:r>
          </a:p>
          <a:p>
            <a:r>
              <a:rPr lang="fi-FI" dirty="0"/>
              <a:t>Suvisaari, J. 2019. Vanhuus ja viisaus. Lääketieteellinen aikakauskirja Duodecim, </a:t>
            </a:r>
            <a:r>
              <a:rPr lang="fi-FI" b="0" i="0" dirty="0">
                <a:solidFill>
                  <a:srgbClr val="212529"/>
                </a:solidFill>
                <a:effectLst/>
              </a:rPr>
              <a:t>135(11):1007-. Duodecim.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535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240597-0C0D-D742-EF59-71535A7E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fi-FI" sz="4000" dirty="0"/>
              <a:t>Kehitys ja elämänvaiheet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50912B-7A33-BCF3-E8D8-58D39EEE1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980775"/>
            <a:ext cx="7016789" cy="3632824"/>
          </a:xfrm>
        </p:spPr>
        <p:txBody>
          <a:bodyPr anchor="t">
            <a:normAutofit/>
          </a:bodyPr>
          <a:lstStyle/>
          <a:p>
            <a:r>
              <a:rPr lang="fi-FI" sz="2400" dirty="0"/>
              <a:t>Kehitys, kasvu ja elämänvaiheet etenevät lapsuudesta vanhuuteen.</a:t>
            </a:r>
          </a:p>
          <a:p>
            <a:r>
              <a:rPr lang="fi-FI" sz="2400" dirty="0"/>
              <a:t>Tätä voidaan kutsua elämänkuluksi tai elämänkaareksi.</a:t>
            </a:r>
          </a:p>
          <a:p>
            <a:r>
              <a:rPr lang="fi-FI" sz="2400" dirty="0"/>
              <a:t>Kasvun ja osallisuuden edistäminen on mahdollista joka elämänvaiheessa.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8A8C4B-48ED-F80B-C037-1F91BCD33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4" r="10420" b="1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940E015-9C6C-D83E-E7AF-64F7E67022A1}"/>
              </a:ext>
            </a:extLst>
          </p:cNvPr>
          <p:cNvSpPr txBox="1"/>
          <p:nvPr/>
        </p:nvSpPr>
        <p:spPr>
          <a:xfrm>
            <a:off x="7646838" y="5749159"/>
            <a:ext cx="19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32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0E00C6-BC6E-8182-E749-B9D6DF4B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286601"/>
            <a:ext cx="6931286" cy="1852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/>
              <a:t>Kasvuun ja kehitykseen vaikuttavia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73FCBF-38D0-35C6-3A56-02E3F78B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6" y="2621381"/>
            <a:ext cx="7535917" cy="3322219"/>
          </a:xfrm>
        </p:spPr>
        <p:txBody>
          <a:bodyPr>
            <a:normAutofit/>
          </a:bodyPr>
          <a:lstStyle/>
          <a:p>
            <a:r>
              <a:rPr lang="fi-FI" sz="1800" b="1" dirty="0"/>
              <a:t>Perimä: </a:t>
            </a:r>
            <a:r>
              <a:rPr lang="fi-FI" sz="1800" dirty="0"/>
              <a:t>näyttäytyy esim. fyysisessä kehityksessä, sairaus-/tautiriskeissä, temperamentissa, luonteessa.</a:t>
            </a:r>
          </a:p>
          <a:p>
            <a:r>
              <a:rPr lang="fi-FI" sz="1800" b="1" dirty="0"/>
              <a:t>Ympäristö: </a:t>
            </a:r>
            <a:r>
              <a:rPr lang="fi-FI" sz="1800" dirty="0"/>
              <a:t>mahdollista vaikuttaa perimän tekijöihin ja riskeihin. Ympäristö vaikuttaa mahdollisuuteen toteuttaa asioita. Sosiaalisen ympäristön kannustuksella, hyväksynnällä tai lannistamisella voi olla vaikutusta kehitykseemme.</a:t>
            </a:r>
          </a:p>
          <a:p>
            <a:r>
              <a:rPr lang="fi-FI" sz="1800" b="1" dirty="0"/>
              <a:t>Yksilön suuntautuneisuus: </a:t>
            </a:r>
            <a:r>
              <a:rPr lang="fi-FI" sz="1800" dirty="0"/>
              <a:t>kiinnostukset, motivaatio. Nämä voivat vaikuttaa poistaa/lieventää ympäristön aiheuttamia esteitä.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svi versoo betonissa olevasta halkeamasta">
            <a:extLst>
              <a:ext uri="{FF2B5EF4-FFF2-40B4-BE49-F238E27FC236}">
                <a16:creationId xmlns:a16="http://schemas.microsoft.com/office/drawing/2014/main" id="{BACEC869-D6B5-AC98-EDED-0E8B0936D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5" r="38120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A754E0A-6875-0BC5-2F7C-E8058C53FB81}"/>
              </a:ext>
            </a:extLst>
          </p:cNvPr>
          <p:cNvSpPr txBox="1"/>
          <p:nvPr/>
        </p:nvSpPr>
        <p:spPr>
          <a:xfrm>
            <a:off x="8198069" y="6505903"/>
            <a:ext cx="227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PP kuvapankki</a:t>
            </a:r>
          </a:p>
        </p:txBody>
      </p:sp>
    </p:spTree>
    <p:extLst>
      <p:ext uri="{BB962C8B-B14F-4D97-AF65-F5344CB8AC3E}">
        <p14:creationId xmlns:p14="http://schemas.microsoft.com/office/powerpoint/2010/main" val="391398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D4605347-2613-41EB-8B87-A7791206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00F323-B023-AE33-B87B-1011D2FB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9" y="457201"/>
            <a:ext cx="6383702" cy="1685750"/>
          </a:xfrm>
        </p:spPr>
        <p:txBody>
          <a:bodyPr anchor="b">
            <a:normAutofit/>
          </a:bodyPr>
          <a:lstStyle/>
          <a:p>
            <a:r>
              <a:rPr lang="fi-FI" sz="4000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C8637E-4C0D-A359-73B9-577D52EA1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2600152"/>
            <a:ext cx="6264501" cy="3145555"/>
          </a:xfrm>
        </p:spPr>
        <p:txBody>
          <a:bodyPr anchor="t">
            <a:noAutofit/>
          </a:bodyPr>
          <a:lstStyle/>
          <a:p>
            <a:r>
              <a:rPr lang="fi-FI" sz="2400" dirty="0"/>
              <a:t>Haastattele isovanhempaa tai jotain muuta ikääntynyttä ihmistä. Selvitä hänen elämänkaarensa ja miten osallinen hän itse on ollut oman elämänsä vaikeissa. Mitkä muut asiat ovat vaikuttaneet elämänkulkuun?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Kirjoita tai sanele elämänvaiheista tarina.</a:t>
            </a:r>
          </a:p>
        </p:txBody>
      </p:sp>
      <p:pic>
        <p:nvPicPr>
          <p:cNvPr id="5" name="Picture 4" descr="Käsi – aurinko">
            <a:extLst>
              <a:ext uri="{FF2B5EF4-FFF2-40B4-BE49-F238E27FC236}">
                <a16:creationId xmlns:a16="http://schemas.microsoft.com/office/drawing/2014/main" id="{0944329A-5791-6CBE-7CBD-E294124D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3" r="12453" b="-1"/>
          <a:stretch/>
        </p:blipFill>
        <p:spPr>
          <a:xfrm>
            <a:off x="7103660" y="1"/>
            <a:ext cx="4631140" cy="5745706"/>
          </a:xfrm>
          <a:prstGeom prst="rect">
            <a:avLst/>
          </a:prstGeom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5B03C481-2433-4417-965E-BECB9D12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A4786A78-84CD-4AC4-B2E4-2BFDC38D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F156DCB-D025-EE83-ABFE-152D18E3F7B2}"/>
              </a:ext>
            </a:extLst>
          </p:cNvPr>
          <p:cNvSpPr txBox="1"/>
          <p:nvPr/>
        </p:nvSpPr>
        <p:spPr>
          <a:xfrm>
            <a:off x="7103659" y="5896303"/>
            <a:ext cx="390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PP kuvapankki</a:t>
            </a:r>
          </a:p>
        </p:txBody>
      </p:sp>
    </p:spTree>
    <p:extLst>
      <p:ext uri="{BB962C8B-B14F-4D97-AF65-F5344CB8AC3E}">
        <p14:creationId xmlns:p14="http://schemas.microsoft.com/office/powerpoint/2010/main" val="189953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82031-F9CC-B1E2-EA04-B4D4BE78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93" y="169164"/>
            <a:ext cx="10241280" cy="1234440"/>
          </a:xfrm>
        </p:spPr>
        <p:txBody>
          <a:bodyPr/>
          <a:lstStyle/>
          <a:p>
            <a:r>
              <a:rPr lang="fi-FI" dirty="0"/>
              <a:t>Kehitystehtävä vanhuudessa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605B79-7C70-8CCD-CD8E-AA4C13C8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1403604"/>
            <a:ext cx="11255528" cy="4668012"/>
          </a:xfrm>
        </p:spPr>
        <p:txBody>
          <a:bodyPr>
            <a:normAutofit/>
          </a:bodyPr>
          <a:lstStyle/>
          <a:p>
            <a:r>
              <a:rPr lang="fi-FI" sz="2400" dirty="0"/>
              <a:t>Erik H. Erikson on kuvannut ihmisen elämässä erilaisia kehitystehtäviä. </a:t>
            </a:r>
          </a:p>
          <a:p>
            <a:r>
              <a:rPr lang="fi-FI" sz="2400" dirty="0"/>
              <a:t>Vanhuuden kehitystehtäväksi hän kuvaa minän eheyden muodostumisen ja eletyn elämän hyväksymisen.</a:t>
            </a:r>
          </a:p>
          <a:p>
            <a:r>
              <a:rPr lang="fi-FI" sz="2400" dirty="0"/>
              <a:t>Ikääntynyt tarkastelee elettyä elämää taaksepäin. Kehitystehtävän onnistuessa tämä johtaa eheyden kokemukseen, riippumattomuuteen ja viisauteen. Se vaatii elämänkokemuksen yhdistämistä eheäksi ja merkitykselliseksi kokonaisuudeksi.</a:t>
            </a:r>
          </a:p>
          <a:p>
            <a:r>
              <a:rPr lang="fi-FI" sz="2400" dirty="0"/>
              <a:t>Jos kehitystehtävä ei täyty ja ikääntynyt ei tunne tyytyväisyyttä tai merkityksellisyyttä elettyä elämää kohtaa, voi hän kokea epätoivoa, katkeruutta ja kuolemanpelkoa.</a:t>
            </a:r>
          </a:p>
        </p:txBody>
      </p:sp>
    </p:spTree>
    <p:extLst>
      <p:ext uri="{BB962C8B-B14F-4D97-AF65-F5344CB8AC3E}">
        <p14:creationId xmlns:p14="http://schemas.microsoft.com/office/powerpoint/2010/main" val="369671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D19FF4-3671-9E7B-7EC3-75EA4906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346841"/>
            <a:ext cx="6418919" cy="5275212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fi-FI" sz="2400" dirty="0"/>
              <a:t>Erik H. Eriksonin vaimo on lisännyt vielä yhdeksännen vaiheen kehitysteoriaan.</a:t>
            </a:r>
          </a:p>
          <a:p>
            <a:pPr>
              <a:lnSpc>
                <a:spcPct val="110000"/>
              </a:lnSpc>
            </a:pPr>
            <a:endParaRPr lang="fi-FI" sz="2400" dirty="0"/>
          </a:p>
          <a:p>
            <a:pPr>
              <a:lnSpc>
                <a:spcPct val="110000"/>
              </a:lnSpc>
            </a:pPr>
            <a:r>
              <a:rPr lang="fi-FI" sz="2400" dirty="0"/>
              <a:t>Yhdeksäs vaihe pitää sisällään haurauden, haavoittuvuuden ja riippuvuuden.</a:t>
            </a:r>
          </a:p>
          <a:p>
            <a:pPr>
              <a:lnSpc>
                <a:spcPct val="110000"/>
              </a:lnSpc>
            </a:pPr>
            <a:endParaRPr lang="fi-FI" sz="2400" dirty="0"/>
          </a:p>
          <a:p>
            <a:pPr>
              <a:lnSpc>
                <a:spcPct val="110000"/>
              </a:lnSpc>
            </a:pPr>
            <a:r>
              <a:rPr lang="fi-FI" sz="2400" dirty="0"/>
              <a:t>Tämä voi olla elämän loppuvaiheen ajanjakso, jolloin ihminen on riippuvainen muiden avusta ja tarvitsee muiden apua. </a:t>
            </a:r>
          </a:p>
          <a:p>
            <a:pPr>
              <a:lnSpc>
                <a:spcPct val="110000"/>
              </a:lnSpc>
            </a:pPr>
            <a:endParaRPr lang="fi-FI" sz="2400" dirty="0"/>
          </a:p>
          <a:p>
            <a:pPr>
              <a:lnSpc>
                <a:spcPct val="110000"/>
              </a:lnSpc>
            </a:pPr>
            <a:r>
              <a:rPr lang="fi-FI" sz="2400" dirty="0"/>
              <a:t>Tällöin psyykkisetkin voimat voivat hiipua ja tehtävänä on selvitä yhdestä päivästä.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EB85F66-00E1-D975-A704-6E42B6ED5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3" r="12138" b="2"/>
          <a:stretch/>
        </p:blipFill>
        <p:spPr>
          <a:xfrm>
            <a:off x="8718659" y="460154"/>
            <a:ext cx="2968846" cy="2968846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D50FA00-1054-02B9-7351-6BE2846FE897}"/>
              </a:ext>
            </a:extLst>
          </p:cNvPr>
          <p:cNvSpPr txBox="1"/>
          <p:nvPr/>
        </p:nvSpPr>
        <p:spPr>
          <a:xfrm>
            <a:off x="9375227" y="34856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808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F44CF5-6835-9D26-692B-224F583D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79" y="346840"/>
            <a:ext cx="10241280" cy="653113"/>
          </a:xfrm>
        </p:spPr>
        <p:txBody>
          <a:bodyPr/>
          <a:lstStyle/>
          <a:p>
            <a:r>
              <a:rPr lang="fi-FI" dirty="0"/>
              <a:t>Ikääntymismuutokset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C749F1-8D83-5C51-EDB9-E65DF38C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93" y="999953"/>
            <a:ext cx="11255528" cy="4873437"/>
          </a:xfrm>
        </p:spPr>
        <p:txBody>
          <a:bodyPr>
            <a:normAutofit/>
          </a:bodyPr>
          <a:lstStyle/>
          <a:p>
            <a:r>
              <a:rPr lang="fi-FI" sz="2400" dirty="0"/>
              <a:t>Ihminen on fyysinen, psyykkinen ja sosiaalinen kokonaisuus. Toimintakyky taas kuvaa näiden kautta tulevia edellytyksiä selvitä erilaisista toimista jokapäiväisessä elämässä, arjessa, harrastuksissa ja itsestä huolehtimisessa.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Myös ympäristöllä ja saatavilla palveluilla on vaikutusta toimintakykyyn.</a:t>
            </a:r>
          </a:p>
          <a:p>
            <a:endParaRPr lang="fi-FI" sz="2400" dirty="0"/>
          </a:p>
          <a:p>
            <a:r>
              <a:rPr lang="fi-FI" sz="2400" dirty="0"/>
              <a:t>Toimintakykyä voidaan tarkastella ICF-mallin mukaisesti.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909D581-C61A-6F59-4FA8-5DA42420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417" y="4453359"/>
            <a:ext cx="4409914" cy="18374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E1C3BBA-563B-3F20-D08B-DACF558BAEFB}"/>
              </a:ext>
            </a:extLst>
          </p:cNvPr>
          <p:cNvSpPr txBox="1"/>
          <p:nvPr/>
        </p:nvSpPr>
        <p:spPr>
          <a:xfrm>
            <a:off x="8174515" y="6488668"/>
            <a:ext cx="289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Isomäki, </a:t>
            </a:r>
            <a:r>
              <a:rPr lang="fi-FI" dirty="0" err="1"/>
              <a:t>FysioGeriatria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90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0C484A-2E89-2E73-1386-C3E53644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325821"/>
            <a:ext cx="11171446" cy="574579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Ikääntyessä solujen toiminta heikkenee ja osa soluista tuhoutuu.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Ikääntymiseen vaikuttavat:</a:t>
            </a:r>
          </a:p>
          <a:p>
            <a:r>
              <a:rPr lang="fi-FI" dirty="0"/>
              <a:t>Perinnölliset tekijät</a:t>
            </a:r>
            <a:r>
              <a:rPr lang="fi-FI" dirty="0">
                <a:sym typeface="Wingdings" panose="05000000000000000000" pitchFamily="2" charset="2"/>
              </a:rPr>
              <a:t> ei voida itse vaikuttaa</a:t>
            </a:r>
            <a:endParaRPr lang="fi-FI" dirty="0"/>
          </a:p>
          <a:p>
            <a:r>
              <a:rPr lang="fi-FI" dirty="0"/>
              <a:t>Elintavat</a:t>
            </a:r>
            <a:r>
              <a:rPr lang="fi-FI" dirty="0">
                <a:sym typeface="Wingdings" panose="05000000000000000000" pitchFamily="2" charset="2"/>
              </a:rPr>
              <a:t> Voidaan vaikuttaa mm. ruokailutottumuksilla, liikkumisella ja levolla. Tupakointi ja päihteiden käyttö vaikuttavat vahingoittavasti.</a:t>
            </a:r>
            <a:endParaRPr lang="fi-FI" dirty="0"/>
          </a:p>
          <a:p>
            <a:r>
              <a:rPr lang="fi-FI" dirty="0"/>
              <a:t>Elinympäristö</a:t>
            </a:r>
            <a:r>
              <a:rPr lang="fi-FI" dirty="0">
                <a:sym typeface="Wingdings" panose="05000000000000000000" pitchFamily="2" charset="2"/>
              </a:rPr>
              <a:t> Voivat vaikuttaa osallisuuteen (palvelut, luonto, esteettömyys)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Millä tavoin voimme hoiva-avustajina vaikuttaa ikääntymismuutoksiin ja niiden seurauksiin?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692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5B8E3-B37B-A9A8-F621-A287F1AA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08" y="169164"/>
            <a:ext cx="10241280" cy="1234440"/>
          </a:xfrm>
        </p:spPr>
        <p:txBody>
          <a:bodyPr/>
          <a:lstStyle/>
          <a:p>
            <a:r>
              <a:rPr lang="fi-FI" dirty="0"/>
              <a:t>Mitä tapahtuu ikääntyessä?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FFD90E-4506-741B-20AA-8ABC9D2C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8" y="2112264"/>
            <a:ext cx="11130202" cy="3959352"/>
          </a:xfrm>
        </p:spPr>
        <p:txBody>
          <a:bodyPr>
            <a:normAutofit lnSpcReduction="10000"/>
          </a:bodyPr>
          <a:lstStyle/>
          <a:p>
            <a:r>
              <a:rPr lang="fi-FI" sz="2400" dirty="0">
                <a:hlinkClick r:id="rId2"/>
              </a:rPr>
              <a:t>Mitä muutoksia ikääntymiseen liittyy? | Ikätalo | Terveyskylä.fi (terveyskyla.fi)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Selvitä Kasvun ja osallisuuden edistämisen kirjasta (s. 109) millaisia ikääntymismuutoksia ikääntyessä tapahtuu.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Tee esitys parin kanssa paperille/kuvana/Power pointilla. Kuvatkaa millaisia ikääntymismuutoksia on ja miten ne vaikuttavat ihmisen elämään.</a:t>
            </a:r>
          </a:p>
          <a:p>
            <a:endParaRPr lang="fi-FI" sz="2800" dirty="0"/>
          </a:p>
          <a:p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1255731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LeftStep">
      <a:dk1>
        <a:srgbClr val="000000"/>
      </a:dk1>
      <a:lt1>
        <a:srgbClr val="FFFFFF"/>
      </a:lt1>
      <a:dk2>
        <a:srgbClr val="1B2F2F"/>
      </a:dk2>
      <a:lt2>
        <a:srgbClr val="F0F2F3"/>
      </a:lt2>
      <a:accent1>
        <a:srgbClr val="C3904D"/>
      </a:accent1>
      <a:accent2>
        <a:srgbClr val="B14D3B"/>
      </a:accent2>
      <a:accent3>
        <a:srgbClr val="C34D6C"/>
      </a:accent3>
      <a:accent4>
        <a:srgbClr val="B13B8C"/>
      </a:accent4>
      <a:accent5>
        <a:srgbClr val="B84DC3"/>
      </a:accent5>
      <a:accent6>
        <a:srgbClr val="763CB2"/>
      </a:accent6>
      <a:hlink>
        <a:srgbClr val="3F76BF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606</Words>
  <Application>Microsoft Office PowerPoint</Application>
  <PresentationFormat>Laajakuva</PresentationFormat>
  <Paragraphs>83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Gill Sans Nova</vt:lpstr>
      <vt:lpstr>Wingdings</vt:lpstr>
      <vt:lpstr>GradientRiseVTI</vt:lpstr>
      <vt:lpstr>Ikääntyminen ja ikääntymismuutokset</vt:lpstr>
      <vt:lpstr>Kehitys ja elämänvaiheet</vt:lpstr>
      <vt:lpstr>Kasvuun ja kehitykseen vaikuttavia tekijöitä</vt:lpstr>
      <vt:lpstr>Tehtävä</vt:lpstr>
      <vt:lpstr>Kehitystehtävä vanhuudessa</vt:lpstr>
      <vt:lpstr>PowerPoint-esitys</vt:lpstr>
      <vt:lpstr>Ikääntymismuutokset</vt:lpstr>
      <vt:lpstr>PowerPoint-esitys</vt:lpstr>
      <vt:lpstr>Mitä tapahtuu ikääntyessä?</vt:lpstr>
      <vt:lpstr>PowerPoint-esitys</vt:lpstr>
      <vt:lpstr>Vanhuuden kokeminen</vt:lpstr>
      <vt:lpstr>Lähteet: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Ikääntyminen ja ikääntymismuutokset</dc:title>
  <dc:creator>Heini Toivonen</dc:creator>
  <cp:lastModifiedBy>Heini Toivonen</cp:lastModifiedBy>
  <cp:revision>36</cp:revision>
  <dcterms:created xsi:type="dcterms:W3CDTF">2023-10-22T07:41:22Z</dcterms:created>
  <dcterms:modified xsi:type="dcterms:W3CDTF">2024-11-15T08:26:39Z</dcterms:modified>
</cp:coreProperties>
</file>