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embeddedFontLst>
    <p:embeddedFont>
      <p:font typeface="ArialM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-Bold" panose="020B0604020202020204" charset="0"/>
      <p:bold r:id="rId24"/>
    </p:embeddedFont>
    <p:embeddedFont>
      <p:font typeface="Calibri-Italic" panose="020B0604020202020204" charset="0"/>
      <p:italic r:id="rId25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E747C247-4FB6-4419-AF44-C30D1270B046}"/>
    <pc:docChg chg="modSld">
      <pc:chgData name="Laitinen Merja" userId="814f4452-0b86-4d71-9b70-2e535e553236" providerId="ADAL" clId="{E747C247-4FB6-4419-AF44-C30D1270B046}" dt="2024-06-19T08:52:20.342" v="44" actId="1076"/>
      <pc:docMkLst>
        <pc:docMk/>
      </pc:docMkLst>
      <pc:sldChg chg="modSp mod">
        <pc:chgData name="Laitinen Merja" userId="814f4452-0b86-4d71-9b70-2e535e553236" providerId="ADAL" clId="{E747C247-4FB6-4419-AF44-C30D1270B046}" dt="2024-06-19T08:49:15.980" v="3" actId="20577"/>
        <pc:sldMkLst>
          <pc:docMk/>
          <pc:sldMk cId="0" sldId="256"/>
        </pc:sldMkLst>
        <pc:spChg chg="mod">
          <ac:chgData name="Laitinen Merja" userId="814f4452-0b86-4d71-9b70-2e535e553236" providerId="ADAL" clId="{E747C247-4FB6-4419-AF44-C30D1270B046}" dt="2024-06-19T08:49:15.980" v="3" actId="20577"/>
          <ac:spMkLst>
            <pc:docMk/>
            <pc:sldMk cId="0" sldId="256"/>
            <ac:spMk id="133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49:22.091" v="4" actId="1076"/>
        <pc:sldMkLst>
          <pc:docMk/>
          <pc:sldMk cId="0" sldId="257"/>
        </pc:sldMkLst>
        <pc:spChg chg="mod">
          <ac:chgData name="Laitinen Merja" userId="814f4452-0b86-4d71-9b70-2e535e553236" providerId="ADAL" clId="{E747C247-4FB6-4419-AF44-C30D1270B046}" dt="2024-06-19T08:49:22.091" v="4" actId="1076"/>
          <ac:spMkLst>
            <pc:docMk/>
            <pc:sldMk cId="0" sldId="257"/>
            <ac:spMk id="169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49:33.947" v="8" actId="1076"/>
        <pc:sldMkLst>
          <pc:docMk/>
          <pc:sldMk cId="0" sldId="258"/>
        </pc:sldMkLst>
        <pc:spChg chg="mod">
          <ac:chgData name="Laitinen Merja" userId="814f4452-0b86-4d71-9b70-2e535e553236" providerId="ADAL" clId="{E747C247-4FB6-4419-AF44-C30D1270B046}" dt="2024-06-19T08:49:31.042" v="7" actId="1076"/>
          <ac:spMkLst>
            <pc:docMk/>
            <pc:sldMk cId="0" sldId="258"/>
            <ac:spMk id="171" creationId="{00000000-0000-0000-0000-000000000000}"/>
          </ac:spMkLst>
        </pc:spChg>
        <pc:spChg chg="mod">
          <ac:chgData name="Laitinen Merja" userId="814f4452-0b86-4d71-9b70-2e535e553236" providerId="ADAL" clId="{E747C247-4FB6-4419-AF44-C30D1270B046}" dt="2024-06-19T08:49:33.947" v="8" actId="1076"/>
          <ac:spMkLst>
            <pc:docMk/>
            <pc:sldMk cId="0" sldId="258"/>
            <ac:spMk id="204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49:56.154" v="11" actId="14100"/>
        <pc:sldMkLst>
          <pc:docMk/>
          <pc:sldMk cId="0" sldId="259"/>
        </pc:sldMkLst>
        <pc:spChg chg="mod">
          <ac:chgData name="Laitinen Merja" userId="814f4452-0b86-4d71-9b70-2e535e553236" providerId="ADAL" clId="{E747C247-4FB6-4419-AF44-C30D1270B046}" dt="2024-06-19T08:49:38.992" v="9" actId="1076"/>
          <ac:spMkLst>
            <pc:docMk/>
            <pc:sldMk cId="0" sldId="259"/>
            <ac:spMk id="242" creationId="{00000000-0000-0000-0000-000000000000}"/>
          </ac:spMkLst>
        </pc:spChg>
        <pc:picChg chg="mod">
          <ac:chgData name="Laitinen Merja" userId="814f4452-0b86-4d71-9b70-2e535e553236" providerId="ADAL" clId="{E747C247-4FB6-4419-AF44-C30D1270B046}" dt="2024-06-19T08:49:44.848" v="10" actId="14100"/>
          <ac:picMkLst>
            <pc:docMk/>
            <pc:sldMk cId="0" sldId="259"/>
            <ac:picMk id="238" creationId="{00000000-0000-0000-0000-000000000000}"/>
          </ac:picMkLst>
        </pc:picChg>
        <pc:picChg chg="mod">
          <ac:chgData name="Laitinen Merja" userId="814f4452-0b86-4d71-9b70-2e535e553236" providerId="ADAL" clId="{E747C247-4FB6-4419-AF44-C30D1270B046}" dt="2024-06-19T08:49:56.154" v="11" actId="14100"/>
          <ac:picMkLst>
            <pc:docMk/>
            <pc:sldMk cId="0" sldId="259"/>
            <ac:picMk id="240" creationId="{00000000-0000-0000-0000-000000000000}"/>
          </ac:picMkLst>
        </pc:picChg>
      </pc:sldChg>
      <pc:sldChg chg="modSp mod">
        <pc:chgData name="Laitinen Merja" userId="814f4452-0b86-4d71-9b70-2e535e553236" providerId="ADAL" clId="{E747C247-4FB6-4419-AF44-C30D1270B046}" dt="2024-06-19T08:50:02.707" v="12" actId="1076"/>
        <pc:sldMkLst>
          <pc:docMk/>
          <pc:sldMk cId="0" sldId="260"/>
        </pc:sldMkLst>
        <pc:spChg chg="mod">
          <ac:chgData name="Laitinen Merja" userId="814f4452-0b86-4d71-9b70-2e535e553236" providerId="ADAL" clId="{E747C247-4FB6-4419-AF44-C30D1270B046}" dt="2024-06-19T08:50:02.707" v="12" actId="1076"/>
          <ac:spMkLst>
            <pc:docMk/>
            <pc:sldMk cId="0" sldId="260"/>
            <ac:spMk id="278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0:33.907" v="20" actId="1076"/>
        <pc:sldMkLst>
          <pc:docMk/>
          <pc:sldMk cId="0" sldId="261"/>
        </pc:sldMkLst>
        <pc:spChg chg="mod">
          <ac:chgData name="Laitinen Merja" userId="814f4452-0b86-4d71-9b70-2e535e553236" providerId="ADAL" clId="{E747C247-4FB6-4419-AF44-C30D1270B046}" dt="2024-06-19T08:50:33.907" v="20" actId="1076"/>
          <ac:spMkLst>
            <pc:docMk/>
            <pc:sldMk cId="0" sldId="261"/>
            <ac:spMk id="313" creationId="{00000000-0000-0000-0000-000000000000}"/>
          </ac:spMkLst>
        </pc:spChg>
        <pc:picChg chg="mod">
          <ac:chgData name="Laitinen Merja" userId="814f4452-0b86-4d71-9b70-2e535e553236" providerId="ADAL" clId="{E747C247-4FB6-4419-AF44-C30D1270B046}" dt="2024-06-19T08:50:28.235" v="19" actId="14100"/>
          <ac:picMkLst>
            <pc:docMk/>
            <pc:sldMk cId="0" sldId="261"/>
            <ac:picMk id="312" creationId="{00000000-0000-0000-0000-000000000000}"/>
          </ac:picMkLst>
        </pc:picChg>
      </pc:sldChg>
      <pc:sldChg chg="modSp mod">
        <pc:chgData name="Laitinen Merja" userId="814f4452-0b86-4d71-9b70-2e535e553236" providerId="ADAL" clId="{E747C247-4FB6-4419-AF44-C30D1270B046}" dt="2024-06-19T08:51:07.520" v="27" actId="20577"/>
        <pc:sldMkLst>
          <pc:docMk/>
          <pc:sldMk cId="0" sldId="262"/>
        </pc:sldMkLst>
        <pc:spChg chg="mod">
          <ac:chgData name="Laitinen Merja" userId="814f4452-0b86-4d71-9b70-2e535e553236" providerId="ADAL" clId="{E747C247-4FB6-4419-AF44-C30D1270B046}" dt="2024-06-19T08:51:04.461" v="26" actId="1076"/>
          <ac:spMkLst>
            <pc:docMk/>
            <pc:sldMk cId="0" sldId="262"/>
            <ac:spMk id="348" creationId="{00000000-0000-0000-0000-000000000000}"/>
          </ac:spMkLst>
        </pc:spChg>
        <pc:spChg chg="mod">
          <ac:chgData name="Laitinen Merja" userId="814f4452-0b86-4d71-9b70-2e535e553236" providerId="ADAL" clId="{E747C247-4FB6-4419-AF44-C30D1270B046}" dt="2024-06-19T08:51:07.520" v="27" actId="20577"/>
          <ac:spMkLst>
            <pc:docMk/>
            <pc:sldMk cId="0" sldId="262"/>
            <ac:spMk id="349" creationId="{00000000-0000-0000-0000-000000000000}"/>
          </ac:spMkLst>
        </pc:spChg>
        <pc:picChg chg="mod">
          <ac:chgData name="Laitinen Merja" userId="814f4452-0b86-4d71-9b70-2e535e553236" providerId="ADAL" clId="{E747C247-4FB6-4419-AF44-C30D1270B046}" dt="2024-06-19T08:50:50.372" v="24" actId="1076"/>
          <ac:picMkLst>
            <pc:docMk/>
            <pc:sldMk cId="0" sldId="262"/>
            <ac:picMk id="346" creationId="{00000000-0000-0000-0000-000000000000}"/>
          </ac:picMkLst>
        </pc:picChg>
        <pc:picChg chg="mod">
          <ac:chgData name="Laitinen Merja" userId="814f4452-0b86-4d71-9b70-2e535e553236" providerId="ADAL" clId="{E747C247-4FB6-4419-AF44-C30D1270B046}" dt="2024-06-19T08:50:53.470" v="25" actId="1076"/>
          <ac:picMkLst>
            <pc:docMk/>
            <pc:sldMk cId="0" sldId="262"/>
            <ac:picMk id="347" creationId="{00000000-0000-0000-0000-000000000000}"/>
          </ac:picMkLst>
        </pc:picChg>
      </pc:sldChg>
      <pc:sldChg chg="modSp mod">
        <pc:chgData name="Laitinen Merja" userId="814f4452-0b86-4d71-9b70-2e535e553236" providerId="ADAL" clId="{E747C247-4FB6-4419-AF44-C30D1270B046}" dt="2024-06-19T08:51:26.275" v="31" actId="1076"/>
        <pc:sldMkLst>
          <pc:docMk/>
          <pc:sldMk cId="0" sldId="263"/>
        </pc:sldMkLst>
        <pc:spChg chg="mod">
          <ac:chgData name="Laitinen Merja" userId="814f4452-0b86-4d71-9b70-2e535e553236" providerId="ADAL" clId="{E747C247-4FB6-4419-AF44-C30D1270B046}" dt="2024-06-19T08:51:26.275" v="31" actId="1076"/>
          <ac:spMkLst>
            <pc:docMk/>
            <pc:sldMk cId="0" sldId="263"/>
            <ac:spMk id="386" creationId="{00000000-0000-0000-0000-000000000000}"/>
          </ac:spMkLst>
        </pc:spChg>
        <pc:picChg chg="mod">
          <ac:chgData name="Laitinen Merja" userId="814f4452-0b86-4d71-9b70-2e535e553236" providerId="ADAL" clId="{E747C247-4FB6-4419-AF44-C30D1270B046}" dt="2024-06-19T08:51:22.917" v="30" actId="1076"/>
          <ac:picMkLst>
            <pc:docMk/>
            <pc:sldMk cId="0" sldId="263"/>
            <ac:picMk id="384" creationId="{00000000-0000-0000-0000-000000000000}"/>
          </ac:picMkLst>
        </pc:picChg>
      </pc:sldChg>
      <pc:sldChg chg="modSp mod">
        <pc:chgData name="Laitinen Merja" userId="814f4452-0b86-4d71-9b70-2e535e553236" providerId="ADAL" clId="{E747C247-4FB6-4419-AF44-C30D1270B046}" dt="2024-06-19T08:51:38.400" v="35" actId="1076"/>
        <pc:sldMkLst>
          <pc:docMk/>
          <pc:sldMk cId="0" sldId="264"/>
        </pc:sldMkLst>
        <pc:spChg chg="mod">
          <ac:chgData name="Laitinen Merja" userId="814f4452-0b86-4d71-9b70-2e535e553236" providerId="ADAL" clId="{E747C247-4FB6-4419-AF44-C30D1270B046}" dt="2024-06-19T08:51:38.400" v="35" actId="1076"/>
          <ac:spMkLst>
            <pc:docMk/>
            <pc:sldMk cId="0" sldId="264"/>
            <ac:spMk id="388" creationId="{00000000-0000-0000-0000-000000000000}"/>
          </ac:spMkLst>
        </pc:spChg>
        <pc:spChg chg="mod">
          <ac:chgData name="Laitinen Merja" userId="814f4452-0b86-4d71-9b70-2e535e553236" providerId="ADAL" clId="{E747C247-4FB6-4419-AF44-C30D1270B046}" dt="2024-06-19T08:51:33.388" v="32" actId="1076"/>
          <ac:spMkLst>
            <pc:docMk/>
            <pc:sldMk cId="0" sldId="264"/>
            <ac:spMk id="422" creationId="{00000000-0000-0000-0000-000000000000}"/>
          </ac:spMkLst>
        </pc:spChg>
        <pc:picChg chg="mod">
          <ac:chgData name="Laitinen Merja" userId="814f4452-0b86-4d71-9b70-2e535e553236" providerId="ADAL" clId="{E747C247-4FB6-4419-AF44-C30D1270B046}" dt="2024-06-19T08:51:37.545" v="34" actId="14100"/>
          <ac:picMkLst>
            <pc:docMk/>
            <pc:sldMk cId="0" sldId="264"/>
            <ac:picMk id="421" creationId="{00000000-0000-0000-0000-000000000000}"/>
          </ac:picMkLst>
        </pc:picChg>
      </pc:sldChg>
      <pc:sldChg chg="modSp mod">
        <pc:chgData name="Laitinen Merja" userId="814f4452-0b86-4d71-9b70-2e535e553236" providerId="ADAL" clId="{E747C247-4FB6-4419-AF44-C30D1270B046}" dt="2024-06-19T08:51:43.910" v="36" actId="1076"/>
        <pc:sldMkLst>
          <pc:docMk/>
          <pc:sldMk cId="0" sldId="265"/>
        </pc:sldMkLst>
        <pc:spChg chg="mod">
          <ac:chgData name="Laitinen Merja" userId="814f4452-0b86-4d71-9b70-2e535e553236" providerId="ADAL" clId="{E747C247-4FB6-4419-AF44-C30D1270B046}" dt="2024-06-19T08:51:43.910" v="36" actId="1076"/>
          <ac:spMkLst>
            <pc:docMk/>
            <pc:sldMk cId="0" sldId="265"/>
            <ac:spMk id="456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1:48.336" v="37" actId="1076"/>
        <pc:sldMkLst>
          <pc:docMk/>
          <pc:sldMk cId="0" sldId="266"/>
        </pc:sldMkLst>
        <pc:spChg chg="mod">
          <ac:chgData name="Laitinen Merja" userId="814f4452-0b86-4d71-9b70-2e535e553236" providerId="ADAL" clId="{E747C247-4FB6-4419-AF44-C30D1270B046}" dt="2024-06-19T08:51:48.336" v="37" actId="1076"/>
          <ac:spMkLst>
            <pc:docMk/>
            <pc:sldMk cId="0" sldId="266"/>
            <ac:spMk id="489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1:52.297" v="38" actId="1076"/>
        <pc:sldMkLst>
          <pc:docMk/>
          <pc:sldMk cId="0" sldId="267"/>
        </pc:sldMkLst>
        <pc:spChg chg="mod">
          <ac:chgData name="Laitinen Merja" userId="814f4452-0b86-4d71-9b70-2e535e553236" providerId="ADAL" clId="{E747C247-4FB6-4419-AF44-C30D1270B046}" dt="2024-06-19T08:51:52.297" v="38" actId="1076"/>
          <ac:spMkLst>
            <pc:docMk/>
            <pc:sldMk cId="0" sldId="267"/>
            <ac:spMk id="522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2:02.724" v="40" actId="1076"/>
        <pc:sldMkLst>
          <pc:docMk/>
          <pc:sldMk cId="0" sldId="268"/>
        </pc:sldMkLst>
        <pc:spChg chg="mod">
          <ac:chgData name="Laitinen Merja" userId="814f4452-0b86-4d71-9b70-2e535e553236" providerId="ADAL" clId="{E747C247-4FB6-4419-AF44-C30D1270B046}" dt="2024-06-19T08:51:56.986" v="39" actId="1076"/>
          <ac:spMkLst>
            <pc:docMk/>
            <pc:sldMk cId="0" sldId="268"/>
            <ac:spMk id="523" creationId="{00000000-0000-0000-0000-000000000000}"/>
          </ac:spMkLst>
        </pc:spChg>
        <pc:spChg chg="mod">
          <ac:chgData name="Laitinen Merja" userId="814f4452-0b86-4d71-9b70-2e535e553236" providerId="ADAL" clId="{E747C247-4FB6-4419-AF44-C30D1270B046}" dt="2024-06-19T08:52:02.724" v="40" actId="1076"/>
          <ac:spMkLst>
            <pc:docMk/>
            <pc:sldMk cId="0" sldId="268"/>
            <ac:spMk id="555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2:06.695" v="41" actId="1076"/>
        <pc:sldMkLst>
          <pc:docMk/>
          <pc:sldMk cId="0" sldId="269"/>
        </pc:sldMkLst>
        <pc:spChg chg="mod">
          <ac:chgData name="Laitinen Merja" userId="814f4452-0b86-4d71-9b70-2e535e553236" providerId="ADAL" clId="{E747C247-4FB6-4419-AF44-C30D1270B046}" dt="2024-06-19T08:52:06.695" v="41" actId="1076"/>
          <ac:spMkLst>
            <pc:docMk/>
            <pc:sldMk cId="0" sldId="269"/>
            <ac:spMk id="588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2:10.998" v="42" actId="1076"/>
        <pc:sldMkLst>
          <pc:docMk/>
          <pc:sldMk cId="0" sldId="270"/>
        </pc:sldMkLst>
        <pc:spChg chg="mod">
          <ac:chgData name="Laitinen Merja" userId="814f4452-0b86-4d71-9b70-2e535e553236" providerId="ADAL" clId="{E747C247-4FB6-4419-AF44-C30D1270B046}" dt="2024-06-19T08:52:10.998" v="42" actId="1076"/>
          <ac:spMkLst>
            <pc:docMk/>
            <pc:sldMk cId="0" sldId="270"/>
            <ac:spMk id="622" creationId="{00000000-0000-0000-0000-000000000000}"/>
          </ac:spMkLst>
        </pc:spChg>
      </pc:sldChg>
      <pc:sldChg chg="modSp mod">
        <pc:chgData name="Laitinen Merja" userId="814f4452-0b86-4d71-9b70-2e535e553236" providerId="ADAL" clId="{E747C247-4FB6-4419-AF44-C30D1270B046}" dt="2024-06-19T08:52:20.342" v="44" actId="1076"/>
        <pc:sldMkLst>
          <pc:docMk/>
          <pc:sldMk cId="0" sldId="271"/>
        </pc:sldMkLst>
        <pc:spChg chg="mod">
          <ac:chgData name="Laitinen Merja" userId="814f4452-0b86-4d71-9b70-2e535e553236" providerId="ADAL" clId="{E747C247-4FB6-4419-AF44-C30D1270B046}" dt="2024-06-19T08:52:20.342" v="44" actId="1076"/>
          <ac:spMkLst>
            <pc:docMk/>
            <pc:sldMk cId="0" sldId="271"/>
            <ac:spMk id="655" creationId="{00000000-0000-0000-0000-000000000000}"/>
          </ac:spMkLst>
        </pc:spChg>
        <pc:spChg chg="mod">
          <ac:chgData name="Laitinen Merja" userId="814f4452-0b86-4d71-9b70-2e535e553236" providerId="ADAL" clId="{E747C247-4FB6-4419-AF44-C30D1270B046}" dt="2024-06-19T08:52:17.214" v="43" actId="1076"/>
          <ac:spMkLst>
            <pc:docMk/>
            <pc:sldMk cId="0" sldId="271"/>
            <ac:spMk id="65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2412"/>
            <a:ext cx="10118597" cy="1986533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4083" y="2648712"/>
            <a:ext cx="2555748" cy="2555748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85113" y="2056664"/>
            <a:ext cx="7857920" cy="10219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  Ikääntymismuutokset</a:t>
            </a:r>
          </a:p>
          <a:p>
            <a:pPr marL="0">
              <a:lnSpc>
                <a:spcPts val="3066"/>
              </a:lnSpc>
            </a:pPr>
            <a:r>
              <a:rPr lang="fi-FI" sz="3206" b="1" i="0" spc="0" baseline="0" dirty="0">
                <a:solidFill>
                  <a:srgbClr val="3E3E3E"/>
                </a:solidFill>
                <a:latin typeface="Calibri-Bold"/>
              </a:rPr>
              <a:t>  Miten ihminen muuttuu, kun hän vanhenee?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8589898" y="5477714"/>
            <a:ext cx="3454705" cy="502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</a:t>
            </a:r>
          </a:p>
          <a:p>
            <a:pPr marL="0">
              <a:lnSpc>
                <a:spcPts val="215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Papunet.net, Sergio Palao / ARASAAC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Freeform 42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" name="Picture 4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26" name="Picture 4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27" name="Freeform 42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" name="Picture 4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32" name="Freeform 43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" name="Picture 4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34" name="Freeform 43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5" name="Picture 43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36" name="Freeform 43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2" name="Picture 44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43" name="Freeform 44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6" name="Picture 44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47" name="Freeform 44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53" name="Freeform 45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4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55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56" name="Rectangle 456"/>
          <p:cNvSpPr/>
          <p:nvPr/>
        </p:nvSpPr>
        <p:spPr>
          <a:xfrm>
            <a:off x="653225" y="537972"/>
            <a:ext cx="11162709" cy="49168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Psyykkiset ikääntymismuutokset: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Fyysinen ja psyykkinen toimintakyky vaikuttavat toisiinsa</a:t>
            </a:r>
          </a:p>
          <a:p>
            <a:pPr marL="457200">
              <a:lnSpc>
                <a:spcPts val="6722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on fyysinen sairaus, se vaikuttaa myös psyykkiseen toimintakykyyn, </a:t>
            </a:r>
          </a:p>
          <a:p>
            <a:pPr marL="91440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esim. sydänsairaus vaikuttaa mielialaan</a:t>
            </a:r>
          </a:p>
          <a:p>
            <a:pPr marL="457200">
              <a:lnSpc>
                <a:spcPts val="6722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on psyykkinen sairaus, se vaikuttaa myös fyysiseen toimintakykyyn,</a:t>
            </a:r>
          </a:p>
          <a:p>
            <a:pPr marL="457200">
              <a:lnSpc>
                <a:spcPts val="3359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esim. masennus vaikuttaa fyysiseen toimintakykyyn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Freeform 45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8" name="Picture 4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59" name="Picture 4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60" name="Freeform 46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4" name="Picture 4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65" name="Freeform 46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6" name="Picture 46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67" name="Freeform 46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8" name="Picture 46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69" name="Freeform 46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5" name="Picture 47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76" name="Freeform 47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80" name="Freeform 48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5" name="Picture 48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86" name="Freeform 48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8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89" name="Rectangle 489"/>
          <p:cNvSpPr/>
          <p:nvPr/>
        </p:nvSpPr>
        <p:spPr>
          <a:xfrm>
            <a:off x="880872" y="563279"/>
            <a:ext cx="10838865" cy="5343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Psyykkiset ikääntymismuutokset: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Älykkyys pysyy samanlaisena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ihminen käyttää älykkyyttä, se pysyy hyvänä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ihminen ei käytä älykkyyttä, se huononee</a:t>
            </a:r>
          </a:p>
          <a:p>
            <a:pPr marL="457200">
              <a:lnSpc>
                <a:spcPts val="336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Älykkyys vaihtelee eri ihmisillä, siihen vaikuttaa koulutus, elintavat ja </a:t>
            </a:r>
          </a:p>
          <a:p>
            <a:pPr marL="91440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ihminen on elämän aikana käyttänyt älyllisiä kykyjä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Persoonallisuus pysyy samanlaisena</a:t>
            </a:r>
          </a:p>
          <a:p>
            <a:pPr marL="457200">
              <a:lnSpc>
                <a:spcPts val="3359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Jotkin persoonallisuuden piirteet vähenevät ja jotkin korostuvat</a:t>
            </a:r>
          </a:p>
          <a:p>
            <a:pPr marL="914400">
              <a:lnSpc>
                <a:spcPts val="3359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Esim. Ihminen voi muuttua varovaiseksi, epävarmaksi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1" name="Picture 4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92" name="Picture 4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7" name="Picture 49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98" name="Freeform 49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9" name="Picture 4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00" name="Freeform 50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09" name="Freeform 50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" name="Picture 5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13" name="Freeform 51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19" name="Freeform 51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52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22" name="Rectangle 522"/>
          <p:cNvSpPr/>
          <p:nvPr/>
        </p:nvSpPr>
        <p:spPr>
          <a:xfrm>
            <a:off x="878501" y="537972"/>
            <a:ext cx="11059022" cy="5343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Sosiaaliset ikääntymismuutokset: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ihmisen rooli ja asema perheessä, yhteisössä tai yhteiskunnassa </a:t>
            </a:r>
          </a:p>
          <a:p>
            <a:pPr marL="45720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muuttuu?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Sosiaalinen toimintakyky, fyysinen toimintakyky ja psyykkinen </a:t>
            </a:r>
          </a:p>
          <a:p>
            <a:pPr marL="45720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toimintakyky vaikuttavat toisiinsa:</a:t>
            </a:r>
          </a:p>
          <a:p>
            <a:pPr marL="457200">
              <a:lnSpc>
                <a:spcPts val="3362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Esimerkiksi, jos ihminen on yksinäinen (sosiaalinen toimintakyky), hän </a:t>
            </a:r>
          </a:p>
          <a:p>
            <a:pPr marL="914400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voi masentua (psyykkinen toimintakyky) ja hän ei jaksa lähteä </a:t>
            </a:r>
          </a:p>
          <a:p>
            <a:pPr marL="914400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ulkoilemaan ja liikkumaan (fyysinen toimintakyky)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Freeform 523"/>
          <p:cNvSpPr/>
          <p:nvPr/>
        </p:nvSpPr>
        <p:spPr>
          <a:xfrm>
            <a:off x="126492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25" name="Picture 5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26" name="Freeform 52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" name="Picture 5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31" name="Freeform 53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2" name="Picture 5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33" name="Freeform 53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4" name="Picture 53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35" name="Freeform 53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1" name="Picture 54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42" name="Freeform 54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5" name="Picture 54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46" name="Freeform 54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1" name="Picture 55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52" name="Freeform 55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3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55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55" name="Rectangle 555"/>
          <p:cNvSpPr/>
          <p:nvPr/>
        </p:nvSpPr>
        <p:spPr>
          <a:xfrm>
            <a:off x="504239" y="540966"/>
            <a:ext cx="11814253" cy="49168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44982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Sosiaaliset ikääntymismuutokset:</a:t>
            </a:r>
          </a:p>
          <a:p>
            <a:pPr marL="0">
              <a:lnSpc>
                <a:spcPts val="6721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Sosiaaliset voimavarat:</a:t>
            </a:r>
          </a:p>
          <a:p>
            <a:pPr marL="457504">
              <a:lnSpc>
                <a:spcPts val="3360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Perhe: puoliso ja lapset (vaikka lapset asuvat muualla, he ovat osa perhettä)</a:t>
            </a:r>
          </a:p>
          <a:p>
            <a:pPr marL="457504">
              <a:lnSpc>
                <a:spcPts val="3361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Ystävät ja sukulaiset</a:t>
            </a:r>
          </a:p>
          <a:p>
            <a:pPr marL="457504">
              <a:lnSpc>
                <a:spcPts val="3360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Naapurit</a:t>
            </a:r>
          </a:p>
          <a:p>
            <a:pPr marL="457504">
              <a:lnSpc>
                <a:spcPts val="3360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Harrastuskaverit</a:t>
            </a:r>
          </a:p>
          <a:p>
            <a:pPr marL="0">
              <a:lnSpc>
                <a:spcPts val="3362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Sairaudet voivat vaikuttaa sosiaalisiin suhteisiin ja ikäihminen tarvitsee toisten </a:t>
            </a:r>
          </a:p>
          <a:p>
            <a:pPr marL="457504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apua.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Freeform 5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7" name="Picture 5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58" name="Picture 5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59" name="Freeform 55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3" name="Picture 56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64" name="Freeform 56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5" name="Picture 56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66" name="Freeform 56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7" name="Picture 56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68" name="Freeform 56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4" name="Picture 5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75" name="Freeform 57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8" name="Picture 57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79" name="Freeform 57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4" name="Picture 58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85" name="Freeform 58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6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58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88" name="Rectangle 588"/>
          <p:cNvSpPr/>
          <p:nvPr/>
        </p:nvSpPr>
        <p:spPr>
          <a:xfrm>
            <a:off x="545569" y="537972"/>
            <a:ext cx="10411307" cy="54705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566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594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Sosiaaliset ikääntymismuutokset:</a:t>
            </a:r>
          </a:p>
          <a:p>
            <a:pPr marL="457200">
              <a:lnSpc>
                <a:spcPts val="6722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Yksinäisyys</a:t>
            </a:r>
          </a:p>
          <a:p>
            <a:pPr marL="914400">
              <a:lnSpc>
                <a:spcPts val="2889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Puoliso kuolee, ihminen jää yksin (ihminen on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leski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914400">
              <a:lnSpc>
                <a:spcPts val="2880"/>
              </a:lnSpc>
              <a:tabLst>
                <a:tab pos="1371853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Terveys ja toimintakyky huononee – ei jaksa enää liikkua ja tavata ystäviä</a:t>
            </a:r>
          </a:p>
          <a:p>
            <a:pPr marL="914400">
              <a:lnSpc>
                <a:spcPts val="2882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Taloudellinen tilanne on huono: ei voi osallistua harrastuksiin, matkustaa </a:t>
            </a:r>
          </a:p>
          <a:p>
            <a:pPr marL="1371853">
              <a:lnSpc>
                <a:spcPts val="288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ystävien luo yms. </a:t>
            </a:r>
          </a:p>
          <a:p>
            <a:pPr marL="457200">
              <a:lnSpc>
                <a:spcPts val="6231"/>
              </a:lnSpc>
              <a:tabLst>
                <a:tab pos="9144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Yksin oleminen on eri asia kuin yksinäisyys!</a:t>
            </a:r>
          </a:p>
          <a:p>
            <a:pPr marL="914400">
              <a:lnSpc>
                <a:spcPts val="2890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Joskus ihminen haluaa olla yksin ja se on hänelle hyvä asia</a:t>
            </a:r>
          </a:p>
          <a:p>
            <a:pPr marL="914400">
              <a:lnSpc>
                <a:spcPts val="2880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Ikäihmisellä voi olla paljon ihmisiä ympärillä, mutta silti hän tuntee olon </a:t>
            </a:r>
          </a:p>
          <a:p>
            <a:pPr marL="1371853">
              <a:lnSpc>
                <a:spcPts val="2879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yksinäiseksi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Freeform 59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1" name="Picture 5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92" name="Picture 5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93" name="Freeform 59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7" name="Picture 59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98" name="Freeform 59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9" name="Picture 5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00" name="Freeform 60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1" name="Picture 60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02" name="Freeform 60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8" name="Picture 6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09" name="Freeform 60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2" name="Picture 6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13" name="Freeform 61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6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19" name="Freeform 61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0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62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22" name="Rectangle 622"/>
          <p:cNvSpPr/>
          <p:nvPr/>
        </p:nvSpPr>
        <p:spPr>
          <a:xfrm>
            <a:off x="657667" y="447885"/>
            <a:ext cx="11158267" cy="57702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Sosiaaliset ikääntymismuutokset:</a:t>
            </a:r>
          </a:p>
          <a:p>
            <a:pPr marL="457200">
              <a:lnSpc>
                <a:spcPts val="672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Omaishoitaja</a:t>
            </a:r>
          </a:p>
          <a:p>
            <a:pPr marL="914400">
              <a:lnSpc>
                <a:spcPts val="3360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ikäihminen ei enää selviydy kotona itsenäisesti, voi hänen </a:t>
            </a:r>
          </a:p>
          <a:p>
            <a:pPr marL="1371853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perheenjäsenestä tulla omaishoitaja (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omainen + hoitaa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914400">
              <a:lnSpc>
                <a:spcPts val="3360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Omaishoitaja on ihminen, joka hoitaa omia vanhempia, puolisoa tai </a:t>
            </a:r>
          </a:p>
          <a:p>
            <a:pPr marL="1371853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lasta</a:t>
            </a:r>
          </a:p>
          <a:p>
            <a:pPr marL="914400">
              <a:lnSpc>
                <a:spcPts val="6722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haluaa toimia omaishoitajana, tai se voi olla</a:t>
            </a:r>
          </a:p>
          <a:p>
            <a:pPr marL="914400">
              <a:lnSpc>
                <a:spcPts val="3359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tehtävä, jota hän ei halua tehdä (mutta hänen on pakko olla </a:t>
            </a:r>
          </a:p>
          <a:p>
            <a:pPr marL="1371853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omaishoitaja)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Freeform 62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" name="Picture 6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625" name="Picture 6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26" name="Freeform 62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0" name="Picture 6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31" name="Freeform 63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2" name="Picture 6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33" name="Freeform 63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4" name="Picture 63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35" name="Freeform 63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1" name="Picture 64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42" name="Freeform 64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5" name="Picture 64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46" name="Freeform 64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1" name="Picture 65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52" name="Freeform 65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3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65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55" name="Rectangle 655"/>
          <p:cNvSpPr/>
          <p:nvPr/>
        </p:nvSpPr>
        <p:spPr>
          <a:xfrm>
            <a:off x="787777" y="521987"/>
            <a:ext cx="9513110" cy="32095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Ikääntyminen ja elämänlaatu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Ikääntymismuutokset ja elämänlaatu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Vanhuus voi olla hyvä tai huono elämänvaihe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Ikäihminen nauttii vanhuudesta ja hän on tyytyväinen elämään</a:t>
            </a:r>
          </a:p>
        </p:txBody>
      </p:sp>
      <p:sp>
        <p:nvSpPr>
          <p:cNvPr id="656" name="Rectangle 656"/>
          <p:cNvSpPr/>
          <p:nvPr/>
        </p:nvSpPr>
        <p:spPr>
          <a:xfrm>
            <a:off x="464819" y="3783204"/>
            <a:ext cx="80250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657" name="Rectangle 657"/>
          <p:cNvSpPr/>
          <p:nvPr/>
        </p:nvSpPr>
        <p:spPr>
          <a:xfrm>
            <a:off x="756904" y="4138294"/>
            <a:ext cx="11213646" cy="1690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Ikäihminen ei nauti vanhuudesta, hän on yksinäinen, turvaton ja masentuu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Hyvä elämänlaatu: ihmisellä ei ole hankalia sairauksia, hänellä on </a:t>
            </a:r>
          </a:p>
          <a:p>
            <a:pPr marL="457200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sukulaisia ja / tai ystäviä, hän saa apua jos sitä tarvitsee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Freeform 65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9" name="Picture 6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660" name="Picture 6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61" name="Freeform 66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5" name="Picture 6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66" name="Freeform 66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7" name="Picture 66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68" name="Freeform 66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9" name="Picture 66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70" name="Freeform 67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6" name="Picture 67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77" name="Freeform 67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0" name="Picture 68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81" name="Freeform 68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6" name="Picture 68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87" name="Freeform 68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Rectangle 688"/>
          <p:cNvSpPr/>
          <p:nvPr/>
        </p:nvSpPr>
        <p:spPr>
          <a:xfrm>
            <a:off x="1123492" y="1418336"/>
            <a:ext cx="8615174" cy="1047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Lähteet:</a:t>
            </a:r>
          </a:p>
          <a:p>
            <a:pPr marL="0">
              <a:lnSpc>
                <a:spcPts val="2760"/>
              </a:lnSpc>
            </a:pPr>
            <a:r>
              <a:rPr lang="fi-FI" sz="2798" b="0" i="0" spc="0" baseline="0" dirty="0">
                <a:solidFill>
                  <a:srgbClr val="3E3E3E"/>
                </a:solidFill>
                <a:latin typeface="Calibri"/>
              </a:rPr>
              <a:t>Niskanen &amp; Kari. 2018. Kasvun ja osallisuuden edistäminen. </a:t>
            </a:r>
          </a:p>
          <a:p>
            <a:pPr marL="0">
              <a:lnSpc>
                <a:spcPts val="2689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Sanoma Pro Oy.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16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69" name="Rectangle 169"/>
          <p:cNvSpPr/>
          <p:nvPr/>
        </p:nvSpPr>
        <p:spPr>
          <a:xfrm>
            <a:off x="713393" y="568827"/>
            <a:ext cx="11204043" cy="54587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813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Fyysiset ikääntymismuutokset:</a:t>
            </a:r>
          </a:p>
          <a:p>
            <a:pPr marL="0">
              <a:lnSpc>
                <a:spcPts val="45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Muutokset tapahtuvat hitaasti</a:t>
            </a:r>
          </a:p>
          <a:p>
            <a:pPr marL="0">
              <a:lnSpc>
                <a:spcPts val="45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Muutokset ovat yksilöllisiä</a:t>
            </a:r>
          </a:p>
          <a:p>
            <a:pPr marL="0">
              <a:lnSpc>
                <a:spcPts val="45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Ikääntymismuutoksiin vaikuttaa:</a:t>
            </a:r>
          </a:p>
          <a:p>
            <a:pPr marL="457200">
              <a:lnSpc>
                <a:spcPts val="3489"/>
              </a:lnSpc>
              <a:tabLst>
                <a:tab pos="9144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Perimä (=geenit, jotka ihminen on saanut vanhemmiltaan)</a:t>
            </a:r>
          </a:p>
          <a:p>
            <a:pPr marL="457200">
              <a:lnSpc>
                <a:spcPts val="3482"/>
              </a:lnSpc>
              <a:tabLst>
                <a:tab pos="9144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Elämäntavat (liikunta, ruokavalio, tupakointi, alkoholin käyttö yms.) </a:t>
            </a:r>
          </a:p>
          <a:p>
            <a:pPr marL="457200">
              <a:lnSpc>
                <a:spcPts val="3480"/>
              </a:lnSpc>
              <a:tabLst>
                <a:tab pos="9144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Elinympäristö</a:t>
            </a:r>
          </a:p>
          <a:p>
            <a:pPr marL="0">
              <a:lnSpc>
                <a:spcPts val="3351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Hoitajan täytyy tunnistaa ikääntymismuutokset ja sairauksien aiheuttamat </a:t>
            </a:r>
          </a:p>
          <a:p>
            <a:pPr marL="457200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muutokset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171"/>
          <p:cNvSpPr/>
          <p:nvPr/>
        </p:nvSpPr>
        <p:spPr>
          <a:xfrm>
            <a:off x="161244" y="-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3" name="Picture 17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4" name="Freeform 17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" name="Picture 1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79" name="Freeform 17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1" name="Freeform 18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0" name="Freeform 19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" name="Picture 19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0" name="Freeform 20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202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03" name="Rectangle 203"/>
          <p:cNvSpPr/>
          <p:nvPr/>
        </p:nvSpPr>
        <p:spPr>
          <a:xfrm>
            <a:off x="879043" y="502032"/>
            <a:ext cx="4571995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925577" y="2119150"/>
            <a:ext cx="8617151" cy="3343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Fyysiset ikääntymismuutokset: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hidastuu ja hänen elimistö kuivuu ja rasvoittuu</a:t>
            </a:r>
          </a:p>
          <a:p>
            <a:pPr marL="914400">
              <a:lnSpc>
                <a:spcPts val="3360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Veden ja lihasten määrä vähenee</a:t>
            </a:r>
          </a:p>
          <a:p>
            <a:pPr marL="914400">
              <a:lnSpc>
                <a:spcPts val="3360"/>
              </a:lnSpc>
              <a:tabLst>
                <a:tab pos="1371853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Rasvan määrä lisääntyy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Pituus vähenee</a:t>
            </a:r>
          </a:p>
          <a:p>
            <a:pPr marL="914400">
              <a:lnSpc>
                <a:spcPts val="3359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ihminen on täyttänyt 60 vuotta, hänen pituus </a:t>
            </a:r>
          </a:p>
          <a:p>
            <a:pPr marL="914400">
              <a:lnSpc>
                <a:spcPts val="3361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vähenee noin 2 cm / 10 ikävuotta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07" name="Picture 2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08" name="Freeform 20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3" name="Freeform 21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5" name="Freeform 21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17" name="Freeform 21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4" name="Freeform 22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2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4" name="Freeform 23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236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237" name="Picture 23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9800" y="2043684"/>
            <a:ext cx="2136648" cy="2136648"/>
          </a:xfrm>
          <a:prstGeom prst="rect">
            <a:avLst/>
          </a:prstGeom>
          <a:noFill/>
        </p:spPr>
      </p:pic>
      <p:pic>
        <p:nvPicPr>
          <p:cNvPr id="238" name="Picture 23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2805939"/>
            <a:ext cx="5012890" cy="799230"/>
          </a:xfrm>
          <a:prstGeom prst="rect">
            <a:avLst/>
          </a:prstGeom>
          <a:noFill/>
        </p:spPr>
      </p:pic>
      <p:pic>
        <p:nvPicPr>
          <p:cNvPr id="239" name="Picture 2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2492" y="4227577"/>
            <a:ext cx="1772411" cy="1773935"/>
          </a:xfrm>
          <a:prstGeom prst="rect">
            <a:avLst/>
          </a:prstGeom>
          <a:noFill/>
        </p:spPr>
      </p:pic>
      <p:pic>
        <p:nvPicPr>
          <p:cNvPr id="240" name="Picture 24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7410" y="4223512"/>
            <a:ext cx="6089682" cy="947422"/>
          </a:xfrm>
          <a:prstGeom prst="rect">
            <a:avLst/>
          </a:prstGeom>
          <a:noFill/>
        </p:spPr>
      </p:pic>
      <p:sp>
        <p:nvSpPr>
          <p:cNvPr id="241" name="Rectangle 241"/>
          <p:cNvSpPr/>
          <p:nvPr/>
        </p:nvSpPr>
        <p:spPr>
          <a:xfrm>
            <a:off x="879043" y="502032"/>
            <a:ext cx="4571995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648959" y="2114635"/>
            <a:ext cx="8608679" cy="3769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Fyysiset ikääntymismuutokset: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Pituus vähenee</a:t>
            </a:r>
          </a:p>
          <a:p>
            <a:pPr marL="914400">
              <a:lnSpc>
                <a:spcPts val="3361"/>
              </a:lnSpc>
              <a:tabLst>
                <a:tab pos="13719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Pituuden väheneminen johtuu</a:t>
            </a:r>
          </a:p>
          <a:p>
            <a:pPr marL="1371930">
              <a:lnSpc>
                <a:spcPts val="3360"/>
              </a:lnSpc>
              <a:tabLst>
                <a:tab pos="18291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ryhdin muutoksesta </a:t>
            </a:r>
          </a:p>
          <a:p>
            <a:pPr marL="1371930">
              <a:lnSpc>
                <a:spcPts val="3360"/>
              </a:lnSpc>
              <a:tabLst>
                <a:tab pos="182913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selkärangan nikamien välilevyjen painumisesta </a:t>
            </a:r>
          </a:p>
          <a:p>
            <a:pPr marL="914400">
              <a:lnSpc>
                <a:spcPts val="3362"/>
              </a:lnSpc>
              <a:tabLst>
                <a:tab pos="1858086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kasaan </a:t>
            </a:r>
          </a:p>
          <a:p>
            <a:pPr marL="1371930">
              <a:lnSpc>
                <a:spcPts val="3359"/>
              </a:lnSpc>
              <a:tabLst>
                <a:tab pos="18291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luuston haurastumisesta</a:t>
            </a:r>
          </a:p>
          <a:p>
            <a:pPr marL="0">
              <a:lnSpc>
                <a:spcPts val="672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Haurastua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= huonontua, heikentyä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9557257" y="1437895"/>
            <a:ext cx="2707766" cy="5029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  </a:t>
            </a:r>
          </a:p>
          <a:p>
            <a:pPr marL="0">
              <a:lnSpc>
                <a:spcPts val="2160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Papunet.net, Sclera</a:t>
            </a:r>
          </a:p>
        </p:txBody>
      </p:sp>
      <p:sp>
        <p:nvSpPr>
          <p:cNvPr id="245" name="Rectangle 245"/>
          <p:cNvSpPr/>
          <p:nvPr/>
        </p:nvSpPr>
        <p:spPr>
          <a:xfrm>
            <a:off x="5990209" y="6313171"/>
            <a:ext cx="3398886" cy="5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</a:t>
            </a:r>
          </a:p>
          <a:p>
            <a:pPr marL="0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Papunet.net Sergio Palao / ARASAAC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24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" name="Picture 25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6" name="Freeform 25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8" name="Freeform 25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" name="Picture 26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9" name="Freeform 26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5" name="Freeform 27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27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78" name="Rectangle 278"/>
          <p:cNvSpPr/>
          <p:nvPr/>
        </p:nvSpPr>
        <p:spPr>
          <a:xfrm>
            <a:off x="637055" y="546812"/>
            <a:ext cx="10869758" cy="5528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48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Fyysiset ikääntymismuutokset: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Tasapaino huononee</a:t>
            </a:r>
          </a:p>
          <a:p>
            <a:pPr marL="457200">
              <a:lnSpc>
                <a:spcPts val="3362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kaatuu helpommin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Verisuonet kovettuvat ja sydämen toiminta heikkenee</a:t>
            </a:r>
          </a:p>
          <a:p>
            <a:pPr marL="457200">
              <a:lnSpc>
                <a:spcPts val="2890"/>
              </a:lnSpc>
              <a:tabLst>
                <a:tab pos="9144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Ihminen huomaa fyysisessä rasituksessa, että sydän ei jaksa toimia tehokkaasti</a:t>
            </a:r>
          </a:p>
          <a:p>
            <a:pPr marL="457200">
              <a:lnSpc>
                <a:spcPts val="2880"/>
              </a:lnSpc>
              <a:tabLst>
                <a:tab pos="9144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Verisuonet eivät ole enää joustava, ne kovettuvat</a:t>
            </a:r>
          </a:p>
          <a:p>
            <a:pPr marL="457200">
              <a:lnSpc>
                <a:spcPts val="2880"/>
              </a:lnSpc>
              <a:tabLst>
                <a:tab pos="9144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Verenpaine kohoaa</a:t>
            </a:r>
          </a:p>
          <a:p>
            <a:pPr marL="457200">
              <a:lnSpc>
                <a:spcPts val="6233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ihminen on liikkunut ja kuntoillut paljon elämän aikana, on hänen</a:t>
            </a:r>
          </a:p>
          <a:p>
            <a:pPr marL="457200">
              <a:lnSpc>
                <a:spcPts val="3359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sydän ja verisuonet paremmassa kunnossa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reeform 27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81" name="Picture 28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82" name="Freeform 28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87" name="Freeform 28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2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9" name="Freeform 28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" name="Picture 29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91" name="Freeform 29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30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02" name="Freeform 30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" name="Picture 3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8" name="Freeform 30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10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11" name="Picture 31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5647" y="1645921"/>
            <a:ext cx="1914144" cy="1915667"/>
          </a:xfrm>
          <a:prstGeom prst="rect">
            <a:avLst/>
          </a:prstGeom>
          <a:noFill/>
        </p:spPr>
      </p:pic>
      <p:pic>
        <p:nvPicPr>
          <p:cNvPr id="312" name="Picture 31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163" y="2618912"/>
            <a:ext cx="2071649" cy="111079"/>
          </a:xfrm>
          <a:prstGeom prst="rect">
            <a:avLst/>
          </a:prstGeom>
          <a:noFill/>
        </p:spPr>
      </p:pic>
      <p:sp>
        <p:nvSpPr>
          <p:cNvPr id="313" name="Rectangle 313"/>
          <p:cNvSpPr/>
          <p:nvPr/>
        </p:nvSpPr>
        <p:spPr>
          <a:xfrm>
            <a:off x="829935" y="468511"/>
            <a:ext cx="9139682" cy="6517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48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Fyysiset ikääntymismuutokset: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Silmät kuivuvat -&gt; tarvitaan kostutustippoja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Syljen eritys vähenee, suu kuivuu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Hampaiden määrä vähenee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Hampaiden ja suun hyvä hoitaminen on tärkeää!</a:t>
            </a:r>
          </a:p>
          <a:p>
            <a:pPr marL="457200">
              <a:lnSpc>
                <a:spcPts val="3362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Suun tulehdukset voivat pahentaa sairauksia: sydän- ja </a:t>
            </a:r>
          </a:p>
          <a:p>
            <a:pPr marL="914400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verisuonisairauksia, diabetesta, reumaa</a:t>
            </a:r>
          </a:p>
          <a:p>
            <a:pPr marL="457200">
              <a:lnSpc>
                <a:spcPts val="3359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Kipeä suu vaikuttaa ruokailuun</a:t>
            </a:r>
          </a:p>
          <a:p>
            <a:pPr marL="5580888">
              <a:lnSpc>
                <a:spcPts val="237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</a:t>
            </a:r>
          </a:p>
          <a:p>
            <a:pPr marL="5580888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Papunet.net, Sergio Palao / ARASAAC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3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5" name="Picture 3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16" name="Picture 3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17" name="Freeform 31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1" name="Picture 3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22" name="Freeform 32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5" name="Picture 32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26" name="Freeform 32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6" name="Picture 33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37" name="Freeform 33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43" name="Freeform 34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45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46" name="Picture 34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2552" y="2217776"/>
            <a:ext cx="2142744" cy="2141220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6941" y="3109128"/>
            <a:ext cx="2328798" cy="139700"/>
          </a:xfrm>
          <a:prstGeom prst="rect">
            <a:avLst/>
          </a:prstGeom>
          <a:noFill/>
        </p:spPr>
      </p:pic>
      <p:sp>
        <p:nvSpPr>
          <p:cNvPr id="348" name="Rectangle 348"/>
          <p:cNvSpPr/>
          <p:nvPr/>
        </p:nvSpPr>
        <p:spPr>
          <a:xfrm>
            <a:off x="385343" y="364359"/>
            <a:ext cx="10716945" cy="4491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48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Fyysiset ikääntymismuutokset: 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Iho ohenee ja kuivuu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Ihoon tulee ryppyjä ja juonteita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Iho kuivuu</a:t>
            </a:r>
          </a:p>
          <a:p>
            <a:pPr marL="457200">
              <a:lnSpc>
                <a:spcPts val="336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Iho ei kestä hyvin kylmää tai kuumaa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Iho ohenee -&gt; bakteerit pääsevät</a:t>
            </a:r>
          </a:p>
          <a:p>
            <a:pPr marL="457200">
              <a:lnSpc>
                <a:spcPts val="3360"/>
              </a:lnSpc>
              <a:tabLst>
                <a:tab pos="914400" algn="l"/>
                <a:tab pos="8236331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helpommin ihon läpi -&gt; tulee ihotulehduksia	</a:t>
            </a:r>
            <a:r>
              <a:rPr lang="fi-FI" sz="2727" b="0" i="0" spc="0" baseline="60861" dirty="0">
                <a:solidFill>
                  <a:srgbClr val="000000"/>
                </a:solidFill>
                <a:latin typeface="Calibri"/>
              </a:rPr>
              <a:t>Kuva: Papuneti kuvapankki</a:t>
            </a:r>
          </a:p>
        </p:txBody>
      </p:sp>
      <p:sp>
        <p:nvSpPr>
          <p:cNvPr id="349" name="Rectangle 349"/>
          <p:cNvSpPr/>
          <p:nvPr/>
        </p:nvSpPr>
        <p:spPr>
          <a:xfrm>
            <a:off x="8701151" y="4729734"/>
            <a:ext cx="2728311" cy="5495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270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</a:t>
            </a:r>
          </a:p>
          <a:p>
            <a:pPr marL="0">
              <a:lnSpc>
                <a:spcPts val="2160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Paxtoncrafts Charitable Trust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Freeform 35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" name="Picture 3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52" name="Picture 3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53" name="Freeform 35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7" name="Picture 3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58" name="Freeform 35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9" name="Picture 3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60" name="Freeform 36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1" name="Picture 3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62" name="Freeform 36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" name="Picture 36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69" name="Freeform 36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2" name="Picture 37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73" name="Freeform 37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79" name="Freeform 37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8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82" name="Picture 38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1900" y="5833872"/>
            <a:ext cx="1427988" cy="876300"/>
          </a:xfrm>
          <a:prstGeom prst="rect">
            <a:avLst/>
          </a:prstGeom>
          <a:noFill/>
        </p:spPr>
      </p:pic>
      <p:sp>
        <p:nvSpPr>
          <p:cNvPr id="383" name="Freeform 383"/>
          <p:cNvSpPr/>
          <p:nvPr/>
        </p:nvSpPr>
        <p:spPr>
          <a:xfrm>
            <a:off x="6516623" y="6190438"/>
            <a:ext cx="80772" cy="80822"/>
          </a:xfrm>
          <a:custGeom>
            <a:avLst/>
            <a:gdLst/>
            <a:ahLst/>
            <a:cxnLst/>
            <a:rect l="0" t="0" r="0" b="0"/>
            <a:pathLst>
              <a:path w="80772" h="80822">
                <a:moveTo>
                  <a:pt x="53848" y="0"/>
                </a:moveTo>
                <a:lnTo>
                  <a:pt x="80772" y="80822"/>
                </a:lnTo>
                <a:lnTo>
                  <a:pt x="0" y="53886"/>
                </a:lnTo>
                <a:close/>
                <a:moveTo>
                  <a:pt x="-5849061" y="667562"/>
                </a:moveTo>
              </a:path>
            </a:pathLst>
          </a:custGeom>
          <a:solidFill>
            <a:srgbClr val="4472C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4" name="Picture 38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777" y="5957002"/>
            <a:ext cx="1103900" cy="496964"/>
          </a:xfrm>
          <a:prstGeom prst="rect">
            <a:avLst/>
          </a:prstGeom>
          <a:noFill/>
        </p:spPr>
      </p:pic>
      <p:sp>
        <p:nvSpPr>
          <p:cNvPr id="385" name="Rectangle 385"/>
          <p:cNvSpPr/>
          <p:nvPr/>
        </p:nvSpPr>
        <p:spPr>
          <a:xfrm>
            <a:off x="879043" y="502032"/>
            <a:ext cx="4571995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</p:txBody>
      </p:sp>
      <p:sp>
        <p:nvSpPr>
          <p:cNvPr id="386" name="Rectangle 386"/>
          <p:cNvSpPr/>
          <p:nvPr/>
        </p:nvSpPr>
        <p:spPr>
          <a:xfrm>
            <a:off x="988617" y="1624665"/>
            <a:ext cx="6948833" cy="4196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Fyysiset ikääntymismuutokset: 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Näkö heikkenee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Näkö ei tarkennu yhtä nopeasti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Hämärässä näkeminen on vaikeaa</a:t>
            </a:r>
          </a:p>
          <a:p>
            <a:pPr marL="457200">
              <a:lnSpc>
                <a:spcPts val="336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Auringonvalo / valo häikäisee helpommin 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Kuulo heikkenee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Jos on melua, henkilön on vaikea kuulla</a:t>
            </a:r>
          </a:p>
          <a:p>
            <a:pPr marL="457200">
              <a:lnSpc>
                <a:spcPts val="336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Korkeiden äänien kuuleminen heikkenee</a:t>
            </a:r>
          </a:p>
          <a:p>
            <a:pPr marL="914400">
              <a:lnSpc>
                <a:spcPts val="3360"/>
              </a:lnSpc>
              <a:tabLst>
                <a:tab pos="13715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Esim. ei kuule enää heinäsirkan ääntä</a:t>
            </a:r>
          </a:p>
        </p:txBody>
      </p:sp>
      <p:sp>
        <p:nvSpPr>
          <p:cNvPr id="387" name="Rectangle 387"/>
          <p:cNvSpPr/>
          <p:nvPr/>
        </p:nvSpPr>
        <p:spPr>
          <a:xfrm>
            <a:off x="9475978" y="5261382"/>
            <a:ext cx="2606081" cy="777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Kuva: Papunetin kuvapankki</a:t>
            </a:r>
          </a:p>
          <a:p>
            <a:pPr marL="0">
              <a:lnSpc>
                <a:spcPts val="2161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</a:t>
            </a:r>
          </a:p>
          <a:p>
            <a:pPr marL="0">
              <a:lnSpc>
                <a:spcPts val="215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Elina Vanninen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 388"/>
          <p:cNvSpPr/>
          <p:nvPr/>
        </p:nvSpPr>
        <p:spPr>
          <a:xfrm>
            <a:off x="-33786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9" name="Picture 38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90" name="Picture 39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91" name="Freeform 39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5" name="Picture 3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96" name="Freeform 39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" name="Picture 39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98" name="Freeform 39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" name="Picture 39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00" name="Freeform 40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" name="Picture 4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11" name="Freeform 41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" name="Picture 41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17" name="Freeform 41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19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420" name="Picture 42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7323" y="1368553"/>
            <a:ext cx="2382011" cy="2382011"/>
          </a:xfrm>
          <a:prstGeom prst="rect">
            <a:avLst/>
          </a:prstGeom>
          <a:noFill/>
        </p:spPr>
      </p:pic>
      <p:pic>
        <p:nvPicPr>
          <p:cNvPr id="421" name="Picture 42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357" y="2646823"/>
            <a:ext cx="4273987" cy="381634"/>
          </a:xfrm>
          <a:prstGeom prst="rect">
            <a:avLst/>
          </a:prstGeom>
          <a:noFill/>
        </p:spPr>
      </p:pic>
      <p:sp>
        <p:nvSpPr>
          <p:cNvPr id="422" name="Rectangle 422"/>
          <p:cNvSpPr/>
          <p:nvPr/>
        </p:nvSpPr>
        <p:spPr>
          <a:xfrm>
            <a:off x="820035" y="537972"/>
            <a:ext cx="7790606" cy="49168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2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Ikääntymismuutokset</a:t>
            </a:r>
          </a:p>
          <a:p>
            <a:pPr marL="0">
              <a:lnSpc>
                <a:spcPts val="7832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Fyysiset ikääntymismuutokset: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Mahahapon eritys vähenee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Mahalaukku tyhjenee hitaammin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Ihmiselle tulee nopeasti kylläinen olo</a:t>
            </a:r>
          </a:p>
          <a:p>
            <a:pPr marL="914400">
              <a:lnSpc>
                <a:spcPts val="3360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(Kylläinen olo 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tunne, että maha on täynnä)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Suolen toiminta hidastuu</a:t>
            </a:r>
          </a:p>
          <a:p>
            <a:pPr marL="914400">
              <a:lnSpc>
                <a:spcPts val="3359"/>
              </a:lnSpc>
              <a:tabLst>
                <a:tab pos="13718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Tulee helposti ummetus</a:t>
            </a:r>
          </a:p>
        </p:txBody>
      </p:sp>
      <p:sp>
        <p:nvSpPr>
          <p:cNvPr id="423" name="Rectangle 423"/>
          <p:cNvSpPr/>
          <p:nvPr/>
        </p:nvSpPr>
        <p:spPr>
          <a:xfrm>
            <a:off x="9285478" y="4122928"/>
            <a:ext cx="2547924" cy="7772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Kuva:Papunetin kuvapankki</a:t>
            </a:r>
          </a:p>
          <a:p>
            <a:pPr marL="0">
              <a:lnSpc>
                <a:spcPts val="2160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 </a:t>
            </a:r>
          </a:p>
          <a:p>
            <a:pPr marL="0">
              <a:lnSpc>
                <a:spcPts val="215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Sergio Palao / ARASAAC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979</Words>
  <Application>Microsoft Office PowerPoint</Application>
  <PresentationFormat>Laajakuva</PresentationFormat>
  <Paragraphs>157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Calibri-Bold</vt:lpstr>
      <vt:lpstr>ArialMT</vt:lpstr>
      <vt:lpstr>Calibri</vt:lpstr>
      <vt:lpstr>Calibri-Italic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1</cp:revision>
  <dcterms:modified xsi:type="dcterms:W3CDTF">2024-06-19T08:52:21Z</dcterms:modified>
</cp:coreProperties>
</file>