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D1D07-896E-418F-88CC-3A321BB1625A}" v="2" dt="2024-11-15T08:48:07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4408A1-BA94-8F9D-F9F4-CE83B948E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80C858-E658-5E18-282B-E2ED0A613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777318-A4ED-2ABB-2381-42CD8F4D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87A6EA-1136-3854-9727-63EA830B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0EBA8B-FC87-D40C-2AE7-8ABBCD13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170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B7AF00-BB5F-88FC-778A-DF565F3D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93B979-000C-BE0F-DB9F-3B8E0E261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FBD70C-E90D-939D-14DF-3EE09442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0A504-C9E5-5B02-B255-F0E87B32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96B49B-EB40-1127-D55A-5E91F6C9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2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BCBFFF7-C091-40E6-104F-51139CAA2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6349EA1-E1B9-A9FE-7E27-FF75B944E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7E133-996B-ED9F-E2A6-EAE90DA5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3A049D-E35F-1570-DE5C-8F0EC008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C4D2FF-113D-8CBA-FF0C-88B0D818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21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F9081B-818E-F45D-F314-7DCBD8F4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E2024A-7C1D-4A5C-966D-F67D5551F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AFC28E-2E20-2BBA-7D12-0A55E341C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EEB337-E871-F3E6-D585-A18D19A4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4D626E-A1F1-A0A0-75B4-EF3FFEC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68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BD47A-086C-587D-CCCF-F95A23D8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1F71125-624C-3982-010E-6C8F4DA9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A00541-6E61-BB8C-8FB9-8BE9520B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643397-D01A-8BCB-0DBD-4E5E8ED9D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98ACE4E-10E1-F485-22FF-C42B47CD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2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B2888-C078-A9CB-D81D-908B7556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2E5375-2BE5-0DD1-1C82-82D7B4B4F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D18961-A63C-72DD-B44D-2D0177772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51A216-0EAA-6224-DAB9-DB445887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EC8CE19-D999-401C-2884-CE5DBB0A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E7DD1A9-7ECE-0061-224E-A012F167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956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9016E9-FE3E-1A47-1749-6C3BFA18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EB7F7B-5AE3-6A3F-A967-99A4998C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033DFB-58D9-8B7C-1508-5CBEA1A80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3ACAB2D-9E45-F535-BE11-DC0230267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D114F4-7F45-705D-39C0-112F7DFB0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7855B21-0143-3111-0AAE-49C4CF76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7CD16D1-7050-96F6-8B02-5240FD40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B0C13FB-04AD-6945-DC24-BAAEEEE0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38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32483-B6E1-0787-AA39-BD5AB1C81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84B147-C0A2-4640-9636-31D00CBB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E44AA-B67F-EDBD-84D2-77209C92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387C1D-B487-2106-5F0A-2F4A3A25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16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FA60A1-1DC1-D14A-4479-012FE6CB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AD1CE29-7C40-48CC-271F-A0A75991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1A4B7C-1571-B164-6FC7-C4724494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4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5D0A2B-C445-1A9C-2058-080517329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A20AB0-E218-8B12-739F-28AC15AB6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CCBF16-030F-4D56-E045-B1F4338C0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C199E01-9EFB-1D5A-ABFC-3BF341C1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F37FFEA-19E6-974E-9434-0ACF0274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E4ABCED-10EC-708B-FD58-726A7571F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33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3AFD8-27ED-684D-CD06-B018536E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277C3FA-CCA4-4DA4-DDEA-8EFBE785A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D08163-9856-6369-392B-1E9FB0A3D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5F627D-DD94-394A-411F-0F30C5AA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F5C77C-C231-826E-35B1-3D54E69C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9B75C59-AB0B-99AD-64C0-356551E44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75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B21C63B-2EC2-3F98-1A4C-3A04F08F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54DE2B-ED23-2A55-19C1-EB5881CED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55A170-C034-FCDC-8FCF-6A2EAC5B4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95F7A-B4CA-408F-ACF7-54D8A852FE93}" type="datetimeFigureOut">
              <a:rPr lang="fi-FI" smtClean="0"/>
              <a:t>15.11.2024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F5AEA1-8BA9-74AC-4C38-D0DFE3542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EEECCD-A7D7-7CAB-058E-DAE9D679B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BF019-E229-4E12-8441-7703FBD61B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0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tl.fi/oppimateriaalit/asiakasosallisuus-sotessa/mita-asiakasosallisu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Vanhat naiset eläkkeelle jäämiskodissa">
            <a:extLst>
              <a:ext uri="{FF2B5EF4-FFF2-40B4-BE49-F238E27FC236}">
                <a16:creationId xmlns:a16="http://schemas.microsoft.com/office/drawing/2014/main" id="{29E574CF-700E-E2CF-8B4C-31424717B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8D1D52-CC7A-D988-DC56-6C0EDF998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Ikääntyneen mielekäs elämä ja osallisuus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52B3AC5-4050-716F-2FED-C2750FA1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03" y="5485682"/>
            <a:ext cx="3032059" cy="117715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9F144E06-054D-554B-3E5A-EE94F143A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222" y="5073436"/>
            <a:ext cx="4600875" cy="184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47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15BB24-4777-6E00-E752-32DD7F71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Mielekäs elämä</a:t>
            </a:r>
          </a:p>
        </p:txBody>
      </p:sp>
      <p:pic>
        <p:nvPicPr>
          <p:cNvPr id="2050" name="Picture 2" descr="Nainen, Seniorin, Eläkeläinen, Mummo">
            <a:extLst>
              <a:ext uri="{FF2B5EF4-FFF2-40B4-BE49-F238E27FC236}">
                <a16:creationId xmlns:a16="http://schemas.microsoft.com/office/drawing/2014/main" id="{B33EB8CE-B520-CCC9-5DC2-C77BA60965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68" y="3298825"/>
            <a:ext cx="3307292" cy="24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CE01496-AD61-D55B-8316-085B64EAF82B}"/>
              </a:ext>
            </a:extLst>
          </p:cNvPr>
          <p:cNvSpPr txBox="1"/>
          <p:nvPr/>
        </p:nvSpPr>
        <p:spPr>
          <a:xfrm>
            <a:off x="8361680" y="5984240"/>
            <a:ext cx="285496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Kuva:Pixabay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AD28249-7A92-B62F-F184-D22A20FD7230}"/>
              </a:ext>
            </a:extLst>
          </p:cNvPr>
          <p:cNvSpPr txBox="1"/>
          <p:nvPr/>
        </p:nvSpPr>
        <p:spPr>
          <a:xfrm>
            <a:off x="838200" y="1879600"/>
            <a:ext cx="718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Ihminen haluaa yleensä elää omannäköistä elämää ja tehdä itse valintoja sen eteen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/>
              <a:t>Eri ihmisille erilaiset asiat ovat tärkeitä  ja merkityksellisiä.</a:t>
            </a:r>
          </a:p>
          <a:p>
            <a:endParaRPr lang="fi-FI" sz="3200" dirty="0"/>
          </a:p>
          <a:p>
            <a:endParaRPr lang="fi-FI" sz="3200" dirty="0"/>
          </a:p>
          <a:p>
            <a:r>
              <a:rPr lang="fi-FI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63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lo, Vapautta, Vapauta, Onnellinen">
            <a:extLst>
              <a:ext uri="{FF2B5EF4-FFF2-40B4-BE49-F238E27FC236}">
                <a16:creationId xmlns:a16="http://schemas.microsoft.com/office/drawing/2014/main" id="{5A683ECE-E8F7-9DD6-1462-627323D40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443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3AACD1-52FC-E2AA-8EE7-0F4E18D4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254000"/>
            <a:ext cx="4396229" cy="5922963"/>
          </a:xfrm>
        </p:spPr>
        <p:txBody>
          <a:bodyPr>
            <a:normAutofit/>
          </a:bodyPr>
          <a:lstStyle/>
          <a:p>
            <a:r>
              <a:rPr lang="fi-FI" dirty="0"/>
              <a:t>Mistä asioista koostuu sinun mielekäs elämä?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r>
              <a:rPr lang="fi-FI" dirty="0"/>
              <a:t>Millaisista asioista voi koostua ikääntyneen omannäköinen &amp; mielekäs elämä? Kuvittele yksi esimerkkitapaus. Etsi tietoa ja tee esitys (paperille tai digitaalisesti) yhdessä parin kanssa.</a:t>
            </a:r>
          </a:p>
          <a:p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3632549-7A3A-416C-F14C-7E2BF8A80B33}"/>
              </a:ext>
            </a:extLst>
          </p:cNvPr>
          <p:cNvSpPr txBox="1"/>
          <p:nvPr/>
        </p:nvSpPr>
        <p:spPr>
          <a:xfrm>
            <a:off x="10582275" y="6067425"/>
            <a:ext cx="126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 err="1"/>
              <a:t>Pixabay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24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856FD43-85FB-1F48-C1CE-6B9C552A8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82" y="0"/>
            <a:ext cx="12136418" cy="6638925"/>
          </a:xfrm>
        </p:spPr>
      </p:pic>
    </p:spTree>
    <p:extLst>
      <p:ext uri="{BB962C8B-B14F-4D97-AF65-F5344CB8AC3E}">
        <p14:creationId xmlns:p14="http://schemas.microsoft.com/office/powerpoint/2010/main" val="31867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9CC328-CA4F-6B59-3406-151D201B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tarkoittaa osallisuus?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9962BB-24A5-AE22-822B-9ADE2334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1825" cy="4351338"/>
          </a:xfrm>
        </p:spPr>
        <p:txBody>
          <a:bodyPr/>
          <a:lstStyle/>
          <a:p>
            <a:r>
              <a:rPr lang="fi-FI" dirty="0"/>
              <a:t>Osallisuus on mukana olemista, yhteenkuulumista ja vaikuttamista. Se on myös on myös hyvinvoinnin ja huolenpidon piiriin kuulumista.</a:t>
            </a:r>
          </a:p>
          <a:p>
            <a:endParaRPr lang="fi-FI" dirty="0"/>
          </a:p>
          <a:p>
            <a:r>
              <a:rPr lang="fi-FI" dirty="0"/>
              <a:t>Osattomuudessa taas yhteiskunnan toimintoihin osallistuminen vaikeutuu ja tulee tunne, ettei pysty itse vaikuttamaan omaan elämään tai kuulumaan yhteisöön.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66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B001EB-35C2-0FD4-2416-C99BD47D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Osallisuuden luokittelut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C65152-6A9F-E340-DEDA-B8101B08A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4"/>
            <a:ext cx="10782300" cy="4784725"/>
          </a:xfrm>
        </p:spPr>
        <p:txBody>
          <a:bodyPr>
            <a:normAutofit fontScale="92500"/>
          </a:bodyPr>
          <a:lstStyle/>
          <a:p>
            <a:r>
              <a:rPr lang="fi-FI" dirty="0"/>
              <a:t>Osallisuus voidaan jakaa toiminnalliseen, yhteiskunnalliseen ja yhteisölliseen osallisuuteen.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Toiminnallinen osallisuus = mahdollisuus olla mukana toiminnassa. Toiminta voi olla esim. osallistumista muistiryhmään tai tuolivoimisteluun.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Yhteiskunnallinen osallisuus = mahdollisuus olla mukana yhteiskunnan toiminnoissa esim. pystyy hakeutumaan palveluihin.</a:t>
            </a:r>
          </a:p>
          <a:p>
            <a:endParaRPr lang="fi-FI" dirty="0"/>
          </a:p>
          <a:p>
            <a:r>
              <a:rPr lang="fi-FI" dirty="0"/>
              <a:t>Yhteisöllinen osallisuus = mahdollisuus kuulua ryhmään tai yhteisöön esim. kaveri- tai harrasteryhmä.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82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CE95E-D734-CC87-207C-441B4708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57175"/>
            <a:ext cx="4419600" cy="6600824"/>
          </a:xfrm>
        </p:spPr>
        <p:txBody>
          <a:bodyPr>
            <a:normAutofit lnSpcReduction="10000"/>
          </a:bodyPr>
          <a:lstStyle/>
          <a:p>
            <a:r>
              <a:rPr lang="fi-FI" sz="3200" dirty="0"/>
              <a:t>Asiakasosallisuudesta puhutaan mm. asiakkaan ollessa arvioimassa tai  suunnittelemassa palveluitaan.</a:t>
            </a:r>
          </a:p>
          <a:p>
            <a:endParaRPr lang="fi-FI" sz="3200" dirty="0"/>
          </a:p>
          <a:p>
            <a:r>
              <a:rPr lang="fi-FI" sz="3200" dirty="0"/>
              <a:t> Asiakasosallisuuden portaat kertovat osallisuuden tasoista.</a:t>
            </a:r>
          </a:p>
          <a:p>
            <a:endParaRPr lang="fi-FI" sz="3200" dirty="0"/>
          </a:p>
          <a:p>
            <a:r>
              <a:rPr lang="fi-FI" sz="3200" dirty="0"/>
              <a:t>Asiakas voi osallistua myös kokemusasiantuntijan  roolissa.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1026" name="Picture 2" descr="#003c78">
            <a:extLst>
              <a:ext uri="{FF2B5EF4-FFF2-40B4-BE49-F238E27FC236}">
                <a16:creationId xmlns:a16="http://schemas.microsoft.com/office/drawing/2014/main" id="{BE908EBE-F8F0-64DE-65A6-648AC2E6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-3442"/>
            <a:ext cx="7797092" cy="68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18E43D0-BFD3-8F92-57F5-B4BDC0C93E40}"/>
              </a:ext>
            </a:extLst>
          </p:cNvPr>
          <p:cNvSpPr txBox="1"/>
          <p:nvPr/>
        </p:nvSpPr>
        <p:spPr>
          <a:xfrm>
            <a:off x="9886950" y="6067425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THL</a:t>
            </a:r>
          </a:p>
        </p:txBody>
      </p:sp>
    </p:spTree>
    <p:extLst>
      <p:ext uri="{BB962C8B-B14F-4D97-AF65-F5344CB8AC3E}">
        <p14:creationId xmlns:p14="http://schemas.microsoft.com/office/powerpoint/2010/main" val="208650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8B07D-5336-2C63-60FB-3F20ADD7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891702-A94B-CE22-EEF9-23733B889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Kan</a:t>
            </a:r>
            <a:r>
              <a:rPr lang="fi-FI" dirty="0"/>
              <a:t>, S. 2022. Ikääntyneiden osallisuus ja kuntoutuminen. Helsinki: Suvi </a:t>
            </a:r>
            <a:r>
              <a:rPr lang="fi-FI" dirty="0" err="1"/>
              <a:t>Kan</a:t>
            </a:r>
            <a:r>
              <a:rPr lang="fi-FI" dirty="0"/>
              <a:t> ja Sanoma Pro Oy</a:t>
            </a:r>
          </a:p>
          <a:p>
            <a:endParaRPr lang="fi-FI" dirty="0"/>
          </a:p>
          <a:p>
            <a:r>
              <a:rPr lang="fi-FI" dirty="0"/>
              <a:t>Työterveyslaitos.2020. Mitä asiakasosallisuus on? </a:t>
            </a:r>
            <a:r>
              <a:rPr lang="fi-FI" dirty="0">
                <a:hlinkClick r:id="rId2"/>
              </a:rPr>
              <a:t>Mitä asiakasosallisuus on? | Työterveyslaitos (ttl.fi)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410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239</Words>
  <Application>Microsoft Office PowerPoint</Application>
  <PresentationFormat>Laajakuva</PresentationFormat>
  <Paragraphs>38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Ikääntyneen mielekäs elämä ja osallisuus</vt:lpstr>
      <vt:lpstr>Mielekäs elämä</vt:lpstr>
      <vt:lpstr>PowerPoint-esitys</vt:lpstr>
      <vt:lpstr>PowerPoint-esitys</vt:lpstr>
      <vt:lpstr>Mitä tarkoittaa osallisuus?</vt:lpstr>
      <vt:lpstr>Osallisuuden luokittelut</vt:lpstr>
      <vt:lpstr>PowerPoint-esitys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Ikääntyneen osallisuus</dc:title>
  <dc:creator>Heini Toivonen</dc:creator>
  <cp:lastModifiedBy>Heini Toivonen</cp:lastModifiedBy>
  <cp:revision>12</cp:revision>
  <dcterms:created xsi:type="dcterms:W3CDTF">2024-01-15T18:34:47Z</dcterms:created>
  <dcterms:modified xsi:type="dcterms:W3CDTF">2024-11-15T08:48:58Z</dcterms:modified>
</cp:coreProperties>
</file>