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5"/>
    <p:sldMasterId id="2147483800" r:id="rId6"/>
  </p:sldMasterIdLst>
  <p:notesMasterIdLst>
    <p:notesMasterId r:id="rId35"/>
  </p:notesMasterIdLst>
  <p:handoutMasterIdLst>
    <p:handoutMasterId r:id="rId36"/>
  </p:handoutMasterIdLst>
  <p:sldIdLst>
    <p:sldId id="355" r:id="rId7"/>
    <p:sldId id="356" r:id="rId8"/>
    <p:sldId id="357" r:id="rId9"/>
    <p:sldId id="372" r:id="rId10"/>
    <p:sldId id="292" r:id="rId11"/>
    <p:sldId id="291" r:id="rId12"/>
    <p:sldId id="358" r:id="rId13"/>
    <p:sldId id="289" r:id="rId14"/>
    <p:sldId id="359" r:id="rId15"/>
    <p:sldId id="278" r:id="rId16"/>
    <p:sldId id="266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282" r:id="rId25"/>
    <p:sldId id="277" r:id="rId26"/>
    <p:sldId id="272" r:id="rId27"/>
    <p:sldId id="276" r:id="rId28"/>
    <p:sldId id="275" r:id="rId29"/>
    <p:sldId id="369" r:id="rId30"/>
    <p:sldId id="280" r:id="rId31"/>
    <p:sldId id="368" r:id="rId32"/>
    <p:sldId id="370" r:id="rId33"/>
    <p:sldId id="371" r:id="rId3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76" d="100"/>
          <a:sy n="76" d="100"/>
        </p:scale>
        <p:origin x="22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Merja" userId="814f4452-0b86-4d71-9b70-2e535e553236" providerId="ADAL" clId="{D892C585-E953-40B4-AC97-53075478B99A}"/>
    <pc:docChg chg="modSld">
      <pc:chgData name="Laitinen Merja" userId="814f4452-0b86-4d71-9b70-2e535e553236" providerId="ADAL" clId="{D892C585-E953-40B4-AC97-53075478B99A}" dt="2024-06-26T06:13:39.801" v="1" actId="1076"/>
      <pc:docMkLst>
        <pc:docMk/>
      </pc:docMkLst>
      <pc:sldChg chg="modSp mod">
        <pc:chgData name="Laitinen Merja" userId="814f4452-0b86-4d71-9b70-2e535e553236" providerId="ADAL" clId="{D892C585-E953-40B4-AC97-53075478B99A}" dt="2024-06-26T06:13:39.801" v="1" actId="1076"/>
        <pc:sldMkLst>
          <pc:docMk/>
          <pc:sldMk cId="137154915" sldId="355"/>
        </pc:sldMkLst>
        <pc:spChg chg="mod">
          <ac:chgData name="Laitinen Merja" userId="814f4452-0b86-4d71-9b70-2e535e553236" providerId="ADAL" clId="{D892C585-E953-40B4-AC97-53075478B99A}" dt="2024-06-26T06:13:39.801" v="1" actId="1076"/>
          <ac:spMkLst>
            <pc:docMk/>
            <pc:sldMk cId="137154915" sldId="355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810FBB3-8ADC-429F-B087-492E2D2DE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ACE8A2-C2D6-48AE-A527-765F18C5A9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73C5-6A8B-4FD8-A54B-76324FA29378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05786E-1DAF-4B02-B968-6E6CC9C3A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761DE-4CD2-4871-B3DA-53A7FEF99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BC1F-F2AC-4423-91DD-15192D9D55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60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733C-D785-024B-A6E7-86706BEC7AEF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F12D5-5B44-D641-815E-C9DE0D087B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0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24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D9D4-A104-4682-A917-969996FB33FC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6F4B-AD58-4386-9AD8-FA2C756FA50C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94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8713FE-4A94-F964-6BAE-0A714E1A5C5A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33336C-D4DE-4332-9C0C-3E09604D0A3A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08D5DA0-A0E7-ECFF-14A2-7C6F5297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2BDE5AB-4A44-B2DE-0C92-2A29E097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664DFD2-7B7A-24E7-654B-482DC13F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FF7F3-52A3-4F45-8E97-A3CC3D1A912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7429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74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47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28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7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64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2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05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2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7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30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60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0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0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0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8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7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6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31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03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49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39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D9D4-A104-4682-A917-969996FB33FC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6F4B-AD58-4386-9AD8-FA2C756FA50C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05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8713FE-4A94-F964-6BAE-0A714E1A5C5A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33336C-D4DE-4332-9C0C-3E09604D0A3A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08D5DA0-A0E7-ECFF-14A2-7C6F5297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2BDE5AB-4A44-B2DE-0C92-2A29E097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664DFD2-7B7A-24E7-654B-482DC13F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FF7F3-52A3-4F45-8E97-A3CC3D1A912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4212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87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97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8" r:id="rId23"/>
    <p:sldLayoutId id="214748379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889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elintarvikkeet/terveytta-edistava-ruokavalio/ravitsemus--ja-ruokasuositukset/ravitsemushoito/" TargetMode="External"/><Relationship Id="rId2" Type="http://schemas.openxmlformats.org/officeDocument/2006/relationships/hyperlink" Target="https://www.julkari.fi/bitstream/handle/10024/139415/THL_OHJ_4_2020_Vireytt%c3%a4%20seniorivuosiin_verkko.pdf?sequence=4&amp;isAllowed=y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62354" y="1147530"/>
            <a:ext cx="6553200" cy="2387600"/>
          </a:xfrm>
        </p:spPr>
        <p:txBody>
          <a:bodyPr>
            <a:normAutofit/>
          </a:bodyPr>
          <a:lstStyle/>
          <a:p>
            <a:r>
              <a:rPr lang="fi-FI" sz="4000" b="1" dirty="0"/>
              <a:t>Vireyttä seniorivuosiin: ikääntyneiden ruokasuositus 2020</a:t>
            </a:r>
            <a:endParaRPr lang="fi-FI" sz="40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78523" y="4440238"/>
            <a:ext cx="5720862" cy="1655762"/>
          </a:xfrm>
        </p:spPr>
        <p:txBody>
          <a:bodyPr>
            <a:normAutofit/>
          </a:bodyPr>
          <a:lstStyle/>
          <a:p>
            <a:r>
              <a:rPr lang="fi-FI" dirty="0"/>
              <a:t>Lähteet:</a:t>
            </a:r>
            <a:endParaRPr lang="fi-FI" dirty="0">
              <a:hlinkClick r:id="rId2"/>
            </a:endParaRPr>
          </a:p>
          <a:p>
            <a:r>
              <a:rPr lang="fi-FI" sz="1400" cap="none" dirty="0">
                <a:latin typeface="Open Sans" panose="020B0606030504020204" pitchFamily="34" charset="0"/>
                <a:hlinkClick r:id="rId2"/>
              </a:rPr>
              <a:t>Vireyttä seniorivuosiin suosituksen voi lukea verkossa tästä linkistä</a:t>
            </a:r>
            <a:endParaRPr lang="fi-FI" sz="1400" cap="none" dirty="0">
              <a:latin typeface="Open Sans" panose="020B0606030504020204" pitchFamily="34" charset="0"/>
            </a:endParaRPr>
          </a:p>
          <a:p>
            <a:r>
              <a:rPr lang="fi-FI" sz="1400" cap="none" dirty="0">
                <a:latin typeface="Open Sans" panose="020B0606030504020204" pitchFamily="34" charset="0"/>
                <a:hlinkClick r:id="rId3"/>
              </a:rPr>
              <a:t>Ravitsemushoitosuosituksen voit lukea tästä linkistä</a:t>
            </a:r>
            <a:endParaRPr lang="fi-FI" sz="1400" cap="none" dirty="0">
              <a:latin typeface="Open Sans" panose="020B0606030504020204" pitchFamily="34" charset="0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042" y="409921"/>
            <a:ext cx="3964662" cy="56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4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>
                <a:latin typeface="+mn-lt"/>
              </a:rPr>
              <a:t>Tehostettu ruokavalio ruoka = </a:t>
            </a:r>
            <a:br>
              <a:rPr lang="fi-FI" sz="3600" b="1" dirty="0">
                <a:latin typeface="+mn-lt"/>
              </a:rPr>
            </a:br>
            <a:r>
              <a:rPr lang="fi-FI" sz="3600" b="1" dirty="0">
                <a:latin typeface="+mn-lt"/>
              </a:rPr>
              <a:t>rikastettu ruokavalio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30706" y="1633120"/>
            <a:ext cx="5181600" cy="4351338"/>
          </a:xfrm>
        </p:spPr>
        <p:txBody>
          <a:bodyPr/>
          <a:lstStyle/>
          <a:p>
            <a:r>
              <a:rPr lang="fi-FI" sz="2400" dirty="0"/>
              <a:t>Huomioi erityisesti </a:t>
            </a:r>
          </a:p>
          <a:p>
            <a:pPr lvl="1"/>
            <a:r>
              <a:rPr lang="fi-FI" dirty="0"/>
              <a:t>Riittävä proteiinisaanti ja proteiininlähteet.</a:t>
            </a:r>
          </a:p>
          <a:p>
            <a:pPr lvl="1"/>
            <a:r>
              <a:rPr lang="fi-FI" dirty="0"/>
              <a:t>Riittävä energian saanti. </a:t>
            </a:r>
          </a:p>
          <a:p>
            <a:pPr lvl="1"/>
            <a:r>
              <a:rPr lang="fi-FI" dirty="0"/>
              <a:t>Rasvan laatu = pehmeän rasvan lähteiden suosiminen → ovat tärkeitä toimintakyvyn ylläpitämiseksi</a:t>
            </a:r>
          </a:p>
          <a:p>
            <a:endParaRPr lang="fi-FI" dirty="0"/>
          </a:p>
        </p:txBody>
      </p:sp>
      <p:pic>
        <p:nvPicPr>
          <p:cNvPr id="11" name="Sisällön paikkamerkki 10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1176"/>
          <a:stretch/>
        </p:blipFill>
        <p:spPr>
          <a:xfrm>
            <a:off x="6934518" y="1753323"/>
            <a:ext cx="4838277" cy="3601249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0" y="4695825"/>
            <a:ext cx="5903812" cy="152160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49F21A3-8BA3-64EF-0DB1-0BC2E292063F}"/>
              </a:ext>
            </a:extLst>
          </p:cNvPr>
          <p:cNvSpPr txBox="1"/>
          <p:nvPr/>
        </p:nvSpPr>
        <p:spPr>
          <a:xfrm>
            <a:off x="7114960" y="5417207"/>
            <a:ext cx="46960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1561884-8A4F-BCB4-1482-172EE4B97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3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>
                <a:latin typeface="+mn-lt"/>
              </a:rPr>
              <a:t>Ikääntyneiden </a:t>
            </a:r>
            <a:r>
              <a:rPr lang="fi-FI" sz="4000" dirty="0">
                <a:latin typeface="+mn-lt"/>
              </a:rPr>
              <a:t>energia</a:t>
            </a:r>
            <a:r>
              <a:rPr lang="fi-FI" sz="4000" b="1" dirty="0">
                <a:latin typeface="+mn-lt"/>
              </a:rPr>
              <a:t>n tarve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Ikääntyneen pitää saada energiaa kulutustaan vastaavasti. </a:t>
            </a:r>
          </a:p>
          <a:p>
            <a:r>
              <a:rPr lang="fi-FI" sz="2400" dirty="0"/>
              <a:t>Ikääntyneen energiantarve on hyvin yksilöllinen, siihen vaikuttavat mm. fyysinen aktiivisuus ja sairaudet.</a:t>
            </a:r>
          </a:p>
          <a:p>
            <a:r>
              <a:rPr lang="fi-FI" sz="2400" dirty="0"/>
              <a:t>Jos paino pysyy samana, silloin energiantarve ja -kulutus ovat tasapainossa.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6172202" y="1830265"/>
            <a:ext cx="4695091" cy="4639342"/>
          </a:xfrm>
        </p:spPr>
        <p:txBody>
          <a:bodyPr>
            <a:normAutofit/>
          </a:bodyPr>
          <a:lstStyle/>
          <a:p>
            <a:r>
              <a:rPr lang="fi-FI" sz="2400" dirty="0"/>
              <a:t>Energian ja ravintoaineiden saanti jää helposti vähäiseksi, jos ikääntyneen ruokahalu on huono ja hän syö vain vähän. </a:t>
            </a:r>
          </a:p>
          <a:p>
            <a:endParaRPr lang="fi-FI" sz="24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BED1D91-C980-44A4-E366-62CF590D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10525" cy="1325563"/>
          </a:xfrm>
        </p:spPr>
        <p:txBody>
          <a:bodyPr>
            <a:normAutofit/>
          </a:bodyPr>
          <a:lstStyle/>
          <a:p>
            <a:r>
              <a:rPr lang="fi-FI" sz="3600" b="1" dirty="0"/>
              <a:t>Ikääntyneiden ravintoaineiden tarve, proteiini 1/2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5451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i-FI" sz="2200" dirty="0"/>
              <a:t>Proteiinin saantisuositus yli 65-vuotiailla on 1,2–1,4 grammaa/painokilo/vuorokaudessa.</a:t>
            </a:r>
          </a:p>
          <a:p>
            <a:pPr marL="0" indent="0">
              <a:buNone/>
              <a:defRPr/>
            </a:pPr>
            <a:r>
              <a:rPr lang="fi-FI" sz="2200" dirty="0"/>
              <a:t>Proteiinin saantisuositus lasketaan nykyisestä painosta. 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93700" lvl="1" indent="0">
              <a:buNone/>
              <a:defRPr/>
            </a:pPr>
            <a:r>
              <a:rPr lang="fi-FI" sz="2200" dirty="0"/>
              <a:t>Kun toimintakyky heikentyy ja sairauksia tulee enemmän, ikääntynyt saa usein liian vähän proteiinia.</a:t>
            </a:r>
          </a:p>
          <a:p>
            <a:pPr marL="393700" lvl="1" indent="0">
              <a:buNone/>
              <a:defRPr/>
            </a:pPr>
            <a:r>
              <a:rPr lang="fi-FI" sz="2200" dirty="0"/>
              <a:t>  </a:t>
            </a:r>
          </a:p>
          <a:p>
            <a:pPr marL="393700" lvl="1" indent="0">
              <a:buNone/>
              <a:defRPr/>
            </a:pPr>
            <a:r>
              <a:rPr lang="fi-FI" sz="2200" dirty="0"/>
              <a:t>Yli 75-vuotiaista pitkäaikaissairaista jopa 75 prosenttia saa liian vähän proteiinia.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1347537" y="6031832"/>
            <a:ext cx="231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Envato</a:t>
            </a:r>
            <a:r>
              <a:rPr lang="fi-FI" dirty="0"/>
              <a:t> </a:t>
            </a:r>
            <a:r>
              <a:rPr lang="fi-FI" dirty="0" err="1"/>
              <a:t>Elements</a:t>
            </a:r>
            <a:endParaRPr lang="fi-FI" dirty="0"/>
          </a:p>
        </p:txBody>
      </p:sp>
      <p:pic>
        <p:nvPicPr>
          <p:cNvPr id="8" name="Sisällön paikkamerkki 13">
            <a:extLst>
              <a:ext uri="{FF2B5EF4-FFF2-40B4-BE49-F238E27FC236}">
                <a16:creationId xmlns:a16="http://schemas.microsoft.com/office/drawing/2014/main" id="{12060DDE-B649-C063-F133-372EA950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41" y="3798664"/>
            <a:ext cx="2688580" cy="223316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B8CD946C-2B56-1BC5-CE35-3011E08A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186" y="-162872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EF0142B8-4445-4880-A9BD-715A7311DE58}"/>
              </a:ext>
            </a:extLst>
          </p:cNvPr>
          <p:cNvGraphicFramePr>
            <a:graphicFrameLocks noGrp="1"/>
          </p:cNvGraphicFramePr>
          <p:nvPr/>
        </p:nvGraphicFramePr>
        <p:xfrm>
          <a:off x="631825" y="1072914"/>
          <a:ext cx="60960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399454161"/>
                    </a:ext>
                  </a:extLst>
                </a:gridCol>
                <a:gridCol w="2546350">
                  <a:extLst>
                    <a:ext uri="{9D8B030D-6E8A-4147-A177-3AD203B41FA5}">
                      <a16:colId xmlns:a16="http://schemas.microsoft.com/office/drawing/2014/main" val="2735492094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39977215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Proteiini 93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5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Aamupala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Kaurapuuro 2 dl, ruisleipä 1 viipale, keittokinkku 1 viipale, raejuusto 2 rkl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643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Lounas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Makaronilaatikko  250 g, piimä 2 dl, </a:t>
                      </a:r>
                    </a:p>
                    <a:p>
                      <a:r>
                        <a:rPr lang="fi-FI" dirty="0"/>
                        <a:t>sekaleipä 1 viipale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27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676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Välipala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Kahvi, marjapiirakka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4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68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Päivällinen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Lohikeitto 2 dl, </a:t>
                      </a:r>
                    </a:p>
                    <a:p>
                      <a:r>
                        <a:rPr lang="fi-FI" dirty="0"/>
                        <a:t>ruisleipä 1 viipale, </a:t>
                      </a:r>
                    </a:p>
                    <a:p>
                      <a:r>
                        <a:rPr lang="fi-FI" dirty="0"/>
                        <a:t>juusto 1 viipale, </a:t>
                      </a:r>
                    </a:p>
                    <a:p>
                      <a:r>
                        <a:rPr lang="fi-FI" dirty="0"/>
                        <a:t>maito 2 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24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84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Iltapala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Marjaviili 2 dl, </a:t>
                      </a:r>
                    </a:p>
                    <a:p>
                      <a:r>
                        <a:rPr lang="fi-FI" dirty="0"/>
                        <a:t>ruisleipä 1 viipale, keittokinkku 2 viipaletta, kananmuna 1 kpl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18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33313"/>
                  </a:ext>
                </a:extLst>
              </a:tr>
            </a:tbl>
          </a:graphicData>
        </a:graphic>
      </p:graphicFrame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667C5082-F6EA-4AE2-B036-3CB89A98F977}"/>
              </a:ext>
            </a:extLst>
          </p:cNvPr>
          <p:cNvGraphicFramePr>
            <a:graphicFrameLocks noGrp="1"/>
          </p:cNvGraphicFramePr>
          <p:nvPr/>
        </p:nvGraphicFramePr>
        <p:xfrm>
          <a:off x="7096124" y="3681494"/>
          <a:ext cx="4711409" cy="160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926">
                  <a:extLst>
                    <a:ext uri="{9D8B030D-6E8A-4147-A177-3AD203B41FA5}">
                      <a16:colId xmlns:a16="http://schemas.microsoft.com/office/drawing/2014/main" val="1802398578"/>
                    </a:ext>
                  </a:extLst>
                </a:gridCol>
                <a:gridCol w="1048672">
                  <a:extLst>
                    <a:ext uri="{9D8B030D-6E8A-4147-A177-3AD203B41FA5}">
                      <a16:colId xmlns:a16="http://schemas.microsoft.com/office/drawing/2014/main" val="1418909046"/>
                    </a:ext>
                  </a:extLst>
                </a:gridCol>
                <a:gridCol w="1041151">
                  <a:extLst>
                    <a:ext uri="{9D8B030D-6E8A-4147-A177-3AD203B41FA5}">
                      <a16:colId xmlns:a16="http://schemas.microsoft.com/office/drawing/2014/main" val="4016912642"/>
                    </a:ext>
                  </a:extLst>
                </a:gridCol>
                <a:gridCol w="1115520">
                  <a:extLst>
                    <a:ext uri="{9D8B030D-6E8A-4147-A177-3AD203B41FA5}">
                      <a16:colId xmlns:a16="http://schemas.microsoft.com/office/drawing/2014/main" val="958412225"/>
                    </a:ext>
                  </a:extLst>
                </a:gridCol>
                <a:gridCol w="917140">
                  <a:extLst>
                    <a:ext uri="{9D8B030D-6E8A-4147-A177-3AD203B41FA5}">
                      <a16:colId xmlns:a16="http://schemas.microsoft.com/office/drawing/2014/main" val="3979167861"/>
                    </a:ext>
                  </a:extLst>
                </a:gridCol>
              </a:tblGrid>
              <a:tr h="509913">
                <a:tc>
                  <a:txBody>
                    <a:bodyPr/>
                    <a:lstStyle/>
                    <a:p>
                      <a:r>
                        <a:rPr lang="fi-FI" sz="1800" dirty="0"/>
                        <a:t>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1.1 g/kg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1.2 g/kg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1.4 g/kg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2 g/kg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3140109211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r>
                        <a:rPr lang="fi-FI" sz="1800" dirty="0"/>
                        <a:t>55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60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66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77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110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96426711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r>
                        <a:rPr lang="fi-FI" sz="1800" dirty="0"/>
                        <a:t>65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71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78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91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130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27246767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r>
                        <a:rPr lang="fi-FI" sz="1800" dirty="0"/>
                        <a:t>75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82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90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105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150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363328605"/>
                  </a:ext>
                </a:extLst>
              </a:tr>
            </a:tbl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BC69CC40-4235-41C1-88BB-31FDF7BCA6D6}"/>
              </a:ext>
            </a:extLst>
          </p:cNvPr>
          <p:cNvSpPr txBox="1"/>
          <p:nvPr/>
        </p:nvSpPr>
        <p:spPr>
          <a:xfrm>
            <a:off x="1409699" y="241917"/>
            <a:ext cx="410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Esimerkki päivän aterioista, joista saat noin 90 g proteiinia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D7D9668-FECE-C387-E94B-7488A736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39125" cy="1325563"/>
          </a:xfrm>
        </p:spPr>
        <p:txBody>
          <a:bodyPr>
            <a:normAutofit/>
          </a:bodyPr>
          <a:lstStyle/>
          <a:p>
            <a:r>
              <a:rPr lang="fi-FI" sz="3600" b="1" dirty="0"/>
              <a:t>Ikääntyneiden ravintoaineiden tarve, proteiini 2/2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438150" y="2037347"/>
            <a:ext cx="5734050" cy="4139616"/>
          </a:xfrm>
        </p:spPr>
        <p:txBody>
          <a:bodyPr>
            <a:normAutofit/>
          </a:bodyPr>
          <a:lstStyle/>
          <a:p>
            <a:pPr marL="91440" indent="-91440">
              <a:defRPr/>
            </a:pPr>
            <a:r>
              <a:rPr lang="fi-FI" altLang="fi-FI" sz="2200" dirty="0"/>
              <a:t>Akuutissa sairaustilanteessa proteiinin tarve on suurempi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200" dirty="0"/>
              <a:t>1,5grammaa/painokilo/vuorokaudessa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200" dirty="0"/>
              <a:t>Esim. luunmurtuma, leikkauksesta toipuminen, infektiot jne.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2200" dirty="0"/>
              <a:t>Ruokahalu on silloin usein huono.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2200" dirty="0"/>
              <a:t>Runsaasti proteiinia sisältävää  täydennysravintovalmistetta on        hyvä syödä.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6257925" y="1600200"/>
            <a:ext cx="5095875" cy="4576763"/>
          </a:xfrm>
        </p:spPr>
        <p:txBody>
          <a:bodyPr>
            <a:normAutofit/>
          </a:bodyPr>
          <a:lstStyle/>
          <a:p>
            <a:pPr marL="393700" lvl="1" indent="0">
              <a:buNone/>
              <a:defRPr/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9887" indent="-342900">
              <a:defRPr/>
            </a:pPr>
            <a:r>
              <a:rPr lang="fi-FI" sz="2200" dirty="0"/>
              <a:t>Proteiinin puute: voimattomuus, tulehdusherkkyys lisääntyy ja haavojen paraneminen hidastuu</a:t>
            </a:r>
            <a:r>
              <a:rPr lang="fi-FI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69887" indent="-342900">
              <a:defRPr/>
            </a:pPr>
            <a:r>
              <a:rPr lang="fi-FI" sz="2200" dirty="0"/>
              <a:t>Proteiinin lisäksi ikääntyneen täytyy saada riittävästi energiaa.</a:t>
            </a:r>
          </a:p>
          <a:p>
            <a:pPr marL="369887" indent="-342900">
              <a:defRPr/>
            </a:pPr>
            <a:r>
              <a:rPr lang="fi-FI" sz="2200" dirty="0"/>
              <a:t>Jos energiansaanti on liian pieni,  ruoan proteiini käytetään elimistössä energianlähteenä. Silloin se ei auta haavan tai vamman paranemista.</a:t>
            </a:r>
            <a:endParaRPr lang="fi-FI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F1B917B-D785-4358-B6AF-56F854932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353" y="4685541"/>
            <a:ext cx="901472" cy="207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2" descr="Fresubin® protein energy DRINK">
            <a:extLst>
              <a:ext uri="{FF2B5EF4-FFF2-40B4-BE49-F238E27FC236}">
                <a16:creationId xmlns:a16="http://schemas.microsoft.com/office/drawing/2014/main" id="{0188EAFA-8C21-44BB-B951-7B3FC229C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5788" r="26337" b="5271"/>
          <a:stretch/>
        </p:blipFill>
        <p:spPr bwMode="auto">
          <a:xfrm>
            <a:off x="11055464" y="3200349"/>
            <a:ext cx="901472" cy="216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BD9F3A6A-0263-8D41-BDD7-BD2C4B7DAC75}"/>
              </a:ext>
            </a:extLst>
          </p:cNvPr>
          <p:cNvSpPr txBox="1"/>
          <p:nvPr/>
        </p:nvSpPr>
        <p:spPr>
          <a:xfrm>
            <a:off x="6753225" y="5724525"/>
            <a:ext cx="174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Kuva: </a:t>
            </a:r>
            <a:r>
              <a:rPr lang="fi-FI" sz="1400" dirty="0" err="1"/>
              <a:t>Nestle</a:t>
            </a:r>
            <a:r>
              <a:rPr lang="fi-FI" sz="1400" dirty="0"/>
              <a:t> </a:t>
            </a:r>
            <a:r>
              <a:rPr lang="fi-FI" sz="1400" dirty="0" err="1"/>
              <a:t>Healthscience</a:t>
            </a:r>
            <a:endParaRPr lang="fi-FI" sz="14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87A9F25-1BC3-8A73-480A-BC2070455561}"/>
              </a:ext>
            </a:extLst>
          </p:cNvPr>
          <p:cNvSpPr txBox="1"/>
          <p:nvPr/>
        </p:nvSpPr>
        <p:spPr>
          <a:xfrm>
            <a:off x="10317017" y="5416748"/>
            <a:ext cx="2073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Kuva: Fresenius-</a:t>
            </a:r>
            <a:r>
              <a:rPr lang="fi-FI" sz="1400" dirty="0" err="1"/>
              <a:t>Kabi</a:t>
            </a:r>
            <a:endParaRPr lang="fi-FI" sz="14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68C40E3-43A2-C524-345F-907D80DB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half" idx="4294967295"/>
          </p:nvPr>
        </p:nvSpPr>
        <p:spPr>
          <a:xfrm>
            <a:off x="5975350" y="818148"/>
            <a:ext cx="5815597" cy="5358816"/>
          </a:xfrm>
        </p:spPr>
        <p:txBody>
          <a:bodyPr/>
          <a:lstStyle/>
          <a:p>
            <a:r>
              <a:rPr lang="fi-FI" altLang="fi-FI" sz="2000" dirty="0"/>
              <a:t>Proteiininsaantiin vaikuttaa ruokajuoma.</a:t>
            </a:r>
          </a:p>
          <a:p>
            <a:r>
              <a:rPr lang="fi-FI" altLang="fi-FI" sz="2000" dirty="0"/>
              <a:t>Proteiinin saantia voi parantaa: </a:t>
            </a:r>
          </a:p>
          <a:p>
            <a:pPr lvl="1"/>
            <a:r>
              <a:rPr lang="fi-FI" altLang="fi-FI" sz="2000" dirty="0"/>
              <a:t>Rahka, raejuusto, sulatejuusto, maitojauhe, kananmuna. </a:t>
            </a:r>
          </a:p>
          <a:p>
            <a:pPr lvl="1"/>
            <a:r>
              <a:rPr lang="fi-FI" altLang="fi-FI" sz="2000" dirty="0"/>
              <a:t>Puurot keitetään maitoon, lihan määrää lisätään ruoassa.</a:t>
            </a:r>
          </a:p>
          <a:p>
            <a:pPr lvl="1"/>
            <a:r>
              <a:rPr lang="fi-FI" altLang="fi-FI" sz="2000" dirty="0"/>
              <a:t>Täydennysravintovalmiste, urheilijan proteiinijuoma</a:t>
            </a:r>
          </a:p>
          <a:p>
            <a:r>
              <a:rPr lang="fi-FI" altLang="fi-FI" sz="2000" dirty="0"/>
              <a:t>Maitopohjainen jälkiruoka, esim. pannukakku, rahka, </a:t>
            </a:r>
            <a:r>
              <a:rPr lang="fi-FI" altLang="fi-FI" sz="2000" dirty="0" err="1"/>
              <a:t>Skyr</a:t>
            </a:r>
            <a:r>
              <a:rPr lang="fi-FI" altLang="fi-FI" sz="2000" dirty="0"/>
              <a:t>, leipäjuusto, uunijuusto, vanukas, maitokiisseli.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" y="3489238"/>
            <a:ext cx="51816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" y="489559"/>
            <a:ext cx="5181600" cy="299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9" name="Taulukko 8"/>
          <p:cNvGraphicFramePr>
            <a:graphicFrameLocks noGrp="1"/>
          </p:cNvGraphicFramePr>
          <p:nvPr/>
        </p:nvGraphicFramePr>
        <p:xfrm>
          <a:off x="6814843" y="4569716"/>
          <a:ext cx="4711409" cy="160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926">
                  <a:extLst>
                    <a:ext uri="{9D8B030D-6E8A-4147-A177-3AD203B41FA5}">
                      <a16:colId xmlns:a16="http://schemas.microsoft.com/office/drawing/2014/main" val="1802398578"/>
                    </a:ext>
                  </a:extLst>
                </a:gridCol>
                <a:gridCol w="1048672">
                  <a:extLst>
                    <a:ext uri="{9D8B030D-6E8A-4147-A177-3AD203B41FA5}">
                      <a16:colId xmlns:a16="http://schemas.microsoft.com/office/drawing/2014/main" val="1418909046"/>
                    </a:ext>
                  </a:extLst>
                </a:gridCol>
                <a:gridCol w="1041151">
                  <a:extLst>
                    <a:ext uri="{9D8B030D-6E8A-4147-A177-3AD203B41FA5}">
                      <a16:colId xmlns:a16="http://schemas.microsoft.com/office/drawing/2014/main" val="4016912642"/>
                    </a:ext>
                  </a:extLst>
                </a:gridCol>
                <a:gridCol w="1115520">
                  <a:extLst>
                    <a:ext uri="{9D8B030D-6E8A-4147-A177-3AD203B41FA5}">
                      <a16:colId xmlns:a16="http://schemas.microsoft.com/office/drawing/2014/main" val="958412225"/>
                    </a:ext>
                  </a:extLst>
                </a:gridCol>
                <a:gridCol w="917140">
                  <a:extLst>
                    <a:ext uri="{9D8B030D-6E8A-4147-A177-3AD203B41FA5}">
                      <a16:colId xmlns:a16="http://schemas.microsoft.com/office/drawing/2014/main" val="3979167861"/>
                    </a:ext>
                  </a:extLst>
                </a:gridCol>
              </a:tblGrid>
              <a:tr h="509913">
                <a:tc>
                  <a:txBody>
                    <a:bodyPr/>
                    <a:lstStyle/>
                    <a:p>
                      <a:r>
                        <a:rPr lang="fi-FI" sz="1800" dirty="0"/>
                        <a:t>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1.1 g/kg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1.2 g/kg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1.4 g/kg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2 g/kg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3140109211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r>
                        <a:rPr lang="fi-FI" sz="1800" dirty="0"/>
                        <a:t>55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60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66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77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110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96426711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r>
                        <a:rPr lang="fi-FI" sz="1800" dirty="0"/>
                        <a:t>65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71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78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91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130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27246767"/>
                  </a:ext>
                </a:extLst>
              </a:tr>
              <a:tr h="291365">
                <a:tc>
                  <a:txBody>
                    <a:bodyPr/>
                    <a:lstStyle/>
                    <a:p>
                      <a:r>
                        <a:rPr lang="fi-FI" sz="1800" dirty="0"/>
                        <a:t>75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82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90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105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150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363328605"/>
                  </a:ext>
                </a:extLst>
              </a:tr>
            </a:tbl>
          </a:graphicData>
        </a:graphic>
      </p:graphicFrame>
      <p:sp>
        <p:nvSpPr>
          <p:cNvPr id="10" name="Tekstiruutu 9"/>
          <p:cNvSpPr txBox="1"/>
          <p:nvPr/>
        </p:nvSpPr>
        <p:spPr>
          <a:xfrm>
            <a:off x="1114926" y="149742"/>
            <a:ext cx="526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Lähde: Maito ja terveys 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3171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46325" y="649705"/>
            <a:ext cx="7543800" cy="705853"/>
          </a:xfrm>
        </p:spPr>
        <p:txBody>
          <a:bodyPr>
            <a:normAutofit/>
          </a:bodyPr>
          <a:lstStyle/>
          <a:p>
            <a:pPr>
              <a:defRPr/>
            </a:pPr>
            <a:endParaRPr lang="fi-F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902" y="90562"/>
            <a:ext cx="7204845" cy="5829727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3E1A2A2-D99E-3E26-8809-AAD3A06EAF44}"/>
              </a:ext>
            </a:extLst>
          </p:cNvPr>
          <p:cNvSpPr txBox="1"/>
          <p:nvPr/>
        </p:nvSpPr>
        <p:spPr>
          <a:xfrm>
            <a:off x="1181099" y="5920289"/>
            <a:ext cx="7477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Taulukko: </a:t>
            </a:r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AFDEDD8-966F-D1BA-B0D5-646D6ED2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3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1731" y="758376"/>
            <a:ext cx="7543800" cy="7058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Ruokajuomat proteiinin lähteenä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34648"/>
              </p:ext>
            </p:extLst>
          </p:nvPr>
        </p:nvGraphicFramePr>
        <p:xfrm>
          <a:off x="1091731" y="1870077"/>
          <a:ext cx="7417271" cy="3595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5367">
                <a:tc>
                  <a:txBody>
                    <a:bodyPr/>
                    <a:lstStyle/>
                    <a:p>
                      <a:r>
                        <a:rPr lang="fi-FI" sz="1400" dirty="0"/>
                        <a:t>Juoma 2 dl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Kcal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Proteiini g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HH g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Rasva g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 Muuta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Täysmehu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90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Rasvaton</a:t>
                      </a:r>
                      <a:r>
                        <a:rPr lang="fi-FI" sz="1200" baseline="0" dirty="0"/>
                        <a:t> maito</a:t>
                      </a:r>
                      <a:endParaRPr lang="fi-FI" sz="12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66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6,6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Kevytmaito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92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6,4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3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Täysmaito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128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6,4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7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Soijajuoma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80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6-7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2-5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n. 4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Riisijuoma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94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18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Kaurajuoma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100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18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3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Mantelijuoma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48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6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Hasselpähkinäjuoma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48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0,6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6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3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046">
                <a:tc>
                  <a:txBody>
                    <a:bodyPr/>
                    <a:lstStyle/>
                    <a:p>
                      <a:r>
                        <a:rPr lang="fi-FI" sz="1200" dirty="0"/>
                        <a:t>Kookospähkinäjuoma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40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fi-FI" sz="1200" dirty="0" err="1"/>
                        <a:t>Ca</a:t>
                      </a:r>
                      <a:r>
                        <a:rPr lang="fi-FI" sz="1200" dirty="0"/>
                        <a:t> 240 mg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Kuva 2">
            <a:extLst>
              <a:ext uri="{FF2B5EF4-FFF2-40B4-BE49-F238E27FC236}">
                <a16:creationId xmlns:a16="http://schemas.microsoft.com/office/drawing/2014/main" id="{2441988C-661D-87C9-14AB-F3D47AF4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3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Ruokakaupan proteiinijuomat</a:t>
            </a:r>
          </a:p>
        </p:txBody>
      </p:sp>
      <p:sp>
        <p:nvSpPr>
          <p:cNvPr id="52227" name="Sisällön paikkamerkki 2"/>
          <p:cNvSpPr>
            <a:spLocks noGrp="1" noChangeArrowheads="1"/>
          </p:cNvSpPr>
          <p:nvPr>
            <p:ph idx="1"/>
          </p:nvPr>
        </p:nvSpPr>
        <p:spPr>
          <a:xfrm>
            <a:off x="554886" y="2348845"/>
            <a:ext cx="3731668" cy="4079875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800" dirty="0"/>
              <a:t>Koko 250-330 ml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800" dirty="0"/>
              <a:t>Proteiinia noin 17-28 g/purkki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800" dirty="0"/>
              <a:t>Laktoosipitoisuus vaihtelee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i-FI" altLang="fi-FI" sz="1800" dirty="0"/>
              <a:t>Hinta noin 1,40 – 4 €/purkki</a:t>
            </a:r>
          </a:p>
        </p:txBody>
      </p:sp>
      <p:sp>
        <p:nvSpPr>
          <p:cNvPr id="52228" name="AutoShape 2"/>
          <p:cNvSpPr>
            <a:spLocks noChangeAspect="1" noChangeArrowheads="1"/>
          </p:cNvSpPr>
          <p:nvPr/>
        </p:nvSpPr>
        <p:spPr bwMode="auto">
          <a:xfrm>
            <a:off x="1639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sp>
        <p:nvSpPr>
          <p:cNvPr id="52229" name="AutoShape 4"/>
          <p:cNvSpPr>
            <a:spLocks noChangeAspect="1" noChangeArrowheads="1"/>
          </p:cNvSpPr>
          <p:nvPr/>
        </p:nvSpPr>
        <p:spPr bwMode="auto">
          <a:xfrm>
            <a:off x="1754188" y="863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i-FI" altLang="fi-FI"/>
          </a:p>
        </p:txBody>
      </p:sp>
      <p:graphicFrame>
        <p:nvGraphicFramePr>
          <p:cNvPr id="7" name="Taulukko 6"/>
          <p:cNvGraphicFramePr>
            <a:graphicFrameLocks noGrp="1"/>
          </p:cNvGraphicFramePr>
          <p:nvPr/>
        </p:nvGraphicFramePr>
        <p:xfrm>
          <a:off x="4696867" y="1527962"/>
          <a:ext cx="6295038" cy="2714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9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8599">
                <a:tc>
                  <a:txBody>
                    <a:bodyPr/>
                    <a:lstStyle/>
                    <a:p>
                      <a:r>
                        <a:rPr lang="fi-FI" sz="1400" dirty="0"/>
                        <a:t>/100g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 err="1"/>
                        <a:t>Profeel</a:t>
                      </a:r>
                      <a:r>
                        <a:rPr lang="fi-FI" sz="1400" dirty="0"/>
                        <a:t> proteiini-juoma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 err="1"/>
                        <a:t>Gainomax</a:t>
                      </a:r>
                      <a:r>
                        <a:rPr lang="fi-FI" sz="1400" dirty="0"/>
                        <a:t> </a:t>
                      </a:r>
                      <a:r>
                        <a:rPr lang="fi-FI" sz="1400" dirty="0" err="1"/>
                        <a:t>Recovery</a:t>
                      </a:r>
                      <a:r>
                        <a:rPr lang="fi-FI" sz="1400" dirty="0"/>
                        <a:t> drink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Teho palautus-juoma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 err="1"/>
                        <a:t>Fresubin</a:t>
                      </a:r>
                      <a:r>
                        <a:rPr lang="fi-FI" sz="1400" dirty="0"/>
                        <a:t> </a:t>
                      </a:r>
                      <a:r>
                        <a:rPr lang="fi-FI" sz="1400" dirty="0" err="1"/>
                        <a:t>protein</a:t>
                      </a:r>
                      <a:r>
                        <a:rPr lang="fi-FI" sz="1400" dirty="0"/>
                        <a:t> </a:t>
                      </a:r>
                      <a:r>
                        <a:rPr lang="fi-FI" sz="1400" dirty="0" err="1"/>
                        <a:t>energy</a:t>
                      </a:r>
                      <a:endParaRPr lang="fi-FI" sz="1400" dirty="0"/>
                    </a:p>
                    <a:p>
                      <a:r>
                        <a:rPr lang="fi-FI" sz="1400" dirty="0"/>
                        <a:t>drink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Maitorahka</a:t>
                      </a:r>
                    </a:p>
                  </a:txBody>
                  <a:tcPr marL="68596" marR="68596" marT="34275" marB="342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996">
                <a:tc>
                  <a:txBody>
                    <a:bodyPr/>
                    <a:lstStyle/>
                    <a:p>
                      <a:r>
                        <a:rPr lang="fi-FI" sz="1400" dirty="0"/>
                        <a:t>Energia</a:t>
                      </a:r>
                    </a:p>
                    <a:p>
                      <a:r>
                        <a:rPr lang="fi-FI" sz="1400" dirty="0"/>
                        <a:t>kcal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59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100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76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150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61</a:t>
                      </a:r>
                    </a:p>
                  </a:txBody>
                  <a:tcPr marL="68596" marR="68596" marT="34275" marB="342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93">
                <a:tc>
                  <a:txBody>
                    <a:bodyPr/>
                    <a:lstStyle/>
                    <a:p>
                      <a:r>
                        <a:rPr lang="fi-FI" sz="1400" dirty="0" err="1"/>
                        <a:t>Prot</a:t>
                      </a:r>
                      <a:r>
                        <a:rPr lang="fi-FI" sz="1400" dirty="0"/>
                        <a:t> g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8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7,9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8,5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10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11</a:t>
                      </a:r>
                    </a:p>
                  </a:txBody>
                  <a:tcPr marL="68596" marR="68596" marT="34275" marB="342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93">
                <a:tc>
                  <a:txBody>
                    <a:bodyPr/>
                    <a:lstStyle/>
                    <a:p>
                      <a:r>
                        <a:rPr lang="fi-FI" sz="1400" dirty="0"/>
                        <a:t>HH g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8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16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8,8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14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3,3</a:t>
                      </a:r>
                    </a:p>
                  </a:txBody>
                  <a:tcPr marL="68596" marR="68596" marT="34275" marB="342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93">
                <a:tc>
                  <a:txBody>
                    <a:bodyPr/>
                    <a:lstStyle/>
                    <a:p>
                      <a:r>
                        <a:rPr lang="fi-FI" sz="1400" dirty="0"/>
                        <a:t>Rasva g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0,5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0,6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7</a:t>
                      </a:r>
                    </a:p>
                  </a:txBody>
                  <a:tcPr marL="68596" marR="68596" marT="34275" marB="34275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0,1</a:t>
                      </a:r>
                    </a:p>
                  </a:txBody>
                  <a:tcPr marL="68596" marR="68596" marT="34275" marB="342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Valio PROfeel® sokeroimaton proteiinijuoma mansikkainen 2,5 dl UHT laktoositon">
            <a:extLst>
              <a:ext uri="{FF2B5EF4-FFF2-40B4-BE49-F238E27FC236}">
                <a16:creationId xmlns:a16="http://schemas.microsoft.com/office/drawing/2014/main" id="{9EAFD4B3-C67F-E8C6-65AF-937ED5E5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63" y="3993076"/>
            <a:ext cx="1969814" cy="19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8A676C-FBA6-C2C7-2036-E8657A50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01" y="4159658"/>
            <a:ext cx="1645180" cy="16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01C13F-2C8E-C8D5-C473-FBB11084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674" y="4236987"/>
            <a:ext cx="663723" cy="156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EFCB544-C09D-871A-9022-AA00DC68AFC4}"/>
              </a:ext>
            </a:extLst>
          </p:cNvPr>
          <p:cNvSpPr txBox="1"/>
          <p:nvPr/>
        </p:nvSpPr>
        <p:spPr>
          <a:xfrm>
            <a:off x="7605751" y="5962890"/>
            <a:ext cx="1228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Olvi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06B7A59-73B5-7697-B7E2-2398E35E337C}"/>
              </a:ext>
            </a:extLst>
          </p:cNvPr>
          <p:cNvSpPr txBox="1"/>
          <p:nvPr/>
        </p:nvSpPr>
        <p:spPr>
          <a:xfrm>
            <a:off x="5455683" y="5828555"/>
            <a:ext cx="1327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Valio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D1E1A66-1292-0506-EA82-3DE9B91FF379}"/>
              </a:ext>
            </a:extLst>
          </p:cNvPr>
          <p:cNvSpPr txBox="1"/>
          <p:nvPr/>
        </p:nvSpPr>
        <p:spPr>
          <a:xfrm>
            <a:off x="6588100" y="5905500"/>
            <a:ext cx="1256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</a:t>
            </a:r>
            <a:r>
              <a:rPr lang="fi-FI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Gainomax</a:t>
            </a:r>
            <a:endParaRPr lang="fi-FI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541EC3C-810D-CACE-6669-C3A3C924F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029" y="4294839"/>
            <a:ext cx="559626" cy="1509997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295740F3-AB02-3509-D051-8E0698293BE3}"/>
              </a:ext>
            </a:extLst>
          </p:cNvPr>
          <p:cNvSpPr txBox="1"/>
          <p:nvPr/>
        </p:nvSpPr>
        <p:spPr>
          <a:xfrm>
            <a:off x="8730532" y="5859333"/>
            <a:ext cx="112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Fresenius </a:t>
            </a:r>
            <a:r>
              <a:rPr lang="fi-FI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Kabi</a:t>
            </a:r>
            <a:endParaRPr lang="fi-FI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2" name="Picture 8" descr="Valio maitorahka 500 g laktoositon">
            <a:extLst>
              <a:ext uri="{FF2B5EF4-FFF2-40B4-BE49-F238E27FC236}">
                <a16:creationId xmlns:a16="http://schemas.microsoft.com/office/drawing/2014/main" id="{4F287927-7B37-C1CC-6789-44202DD57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04" y="3714885"/>
            <a:ext cx="1690688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F1192B4C-09C0-7B3B-5CE7-2CD20A2A7531}"/>
              </a:ext>
            </a:extLst>
          </p:cNvPr>
          <p:cNvSpPr txBox="1"/>
          <p:nvPr/>
        </p:nvSpPr>
        <p:spPr>
          <a:xfrm>
            <a:off x="9931179" y="5279666"/>
            <a:ext cx="117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Valio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3476B5D-EADD-6910-66EA-2098D9055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tsikko 1"/>
          <p:cNvSpPr>
            <a:spLocks noGrp="1"/>
          </p:cNvSpPr>
          <p:nvPr>
            <p:ph type="title"/>
          </p:nvPr>
        </p:nvSpPr>
        <p:spPr>
          <a:xfrm>
            <a:off x="1109663" y="714376"/>
            <a:ext cx="8229600" cy="923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altLang="fi-FI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Täydennysravintovalmisteet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511729"/>
              </p:ext>
            </p:extLst>
          </p:nvPr>
        </p:nvGraphicFramePr>
        <p:xfrm>
          <a:off x="1109663" y="1795463"/>
          <a:ext cx="8291512" cy="3574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84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5299">
                <a:tc>
                  <a:txBody>
                    <a:bodyPr/>
                    <a:lstStyle/>
                    <a:p>
                      <a:r>
                        <a:rPr lang="fi-FI" sz="1400" dirty="0"/>
                        <a:t>Valmiste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Kcal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</a:t>
                      </a:r>
                      <a:endParaRPr lang="fi-FI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Rasva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HH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C-</a:t>
                      </a:r>
                      <a:r>
                        <a:rPr lang="fi-FI" sz="1400" dirty="0" err="1"/>
                        <a:t>vit</a:t>
                      </a:r>
                      <a:endParaRPr lang="fi-FI" sz="1400" dirty="0"/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A-</a:t>
                      </a:r>
                      <a:r>
                        <a:rPr lang="fi-FI" sz="1400" dirty="0" err="1"/>
                        <a:t>vit</a:t>
                      </a:r>
                      <a:endParaRPr lang="fi-FI" sz="1400" dirty="0"/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Rauta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Sinkki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967">
                <a:tc>
                  <a:txBody>
                    <a:bodyPr/>
                    <a:lstStyle/>
                    <a:p>
                      <a:r>
                        <a:rPr lang="fi-FI" sz="1400" b="1" dirty="0" err="1"/>
                        <a:t>Cubitan</a:t>
                      </a:r>
                      <a:r>
                        <a:rPr lang="fi-FI" sz="1400" b="1" dirty="0"/>
                        <a:t> (haavapotilaille)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256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7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250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238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6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9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46">
                <a:tc>
                  <a:txBody>
                    <a:bodyPr/>
                    <a:lstStyle/>
                    <a:p>
                      <a:r>
                        <a:rPr lang="fi-FI" sz="1400" dirty="0"/>
                        <a:t>Fresubin </a:t>
                      </a:r>
                      <a:r>
                        <a:rPr lang="fi-FI" sz="1400" dirty="0" err="1"/>
                        <a:t>Protein</a:t>
                      </a:r>
                      <a:r>
                        <a:rPr lang="fi-FI" sz="1400" dirty="0"/>
                        <a:t> </a:t>
                      </a:r>
                      <a:r>
                        <a:rPr lang="fi-FI" sz="1400" dirty="0" err="1"/>
                        <a:t>energy</a:t>
                      </a:r>
                      <a:r>
                        <a:rPr lang="fi-FI" sz="1400" dirty="0"/>
                        <a:t> Drink 200 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13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24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5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46">
                <a:tc>
                  <a:txBody>
                    <a:bodyPr/>
                    <a:lstStyle/>
                    <a:p>
                      <a:r>
                        <a:rPr lang="fi-FI" sz="1400" dirty="0"/>
                        <a:t>Nutridrink </a:t>
                      </a:r>
                      <a:r>
                        <a:rPr lang="fi-FI" sz="1400" dirty="0" err="1"/>
                        <a:t>Conmpact</a:t>
                      </a:r>
                      <a:r>
                        <a:rPr lang="fi-FI" sz="1400" dirty="0"/>
                        <a:t> </a:t>
                      </a:r>
                      <a:r>
                        <a:rPr lang="fi-FI" sz="1400" dirty="0" err="1"/>
                        <a:t>Protein</a:t>
                      </a:r>
                      <a:r>
                        <a:rPr lang="fi-FI" sz="1400" dirty="0"/>
                        <a:t> 125 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12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31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325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2,4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105">
                <a:tc>
                  <a:txBody>
                    <a:bodyPr/>
                    <a:lstStyle/>
                    <a:p>
                      <a:r>
                        <a:rPr lang="fi-FI" sz="1400" dirty="0"/>
                        <a:t>Nutridrink </a:t>
                      </a:r>
                      <a:r>
                        <a:rPr lang="fi-FI" sz="1400" dirty="0" err="1"/>
                        <a:t>Protein</a:t>
                      </a:r>
                      <a:r>
                        <a:rPr lang="fi-FI" sz="1400" dirty="0"/>
                        <a:t> 200 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33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33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232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3,1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3,6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5">
                <a:tc>
                  <a:txBody>
                    <a:bodyPr/>
                    <a:lstStyle/>
                    <a:p>
                      <a:r>
                        <a:rPr lang="fi-FI" sz="1400" dirty="0"/>
                        <a:t>Resource </a:t>
                      </a:r>
                      <a:r>
                        <a:rPr lang="fi-FI" sz="1400" dirty="0" err="1"/>
                        <a:t>Protein</a:t>
                      </a:r>
                      <a:r>
                        <a:rPr lang="fi-FI" sz="1400" dirty="0"/>
                        <a:t> 200 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250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7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26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240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2,6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967">
                <a:tc>
                  <a:txBody>
                    <a:bodyPr/>
                    <a:lstStyle/>
                    <a:p>
                      <a:r>
                        <a:rPr lang="fi-FI" sz="1400" dirty="0"/>
                        <a:t>Resource 2.0 200 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17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43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34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330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3,4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967">
                <a:tc>
                  <a:txBody>
                    <a:bodyPr/>
                    <a:lstStyle/>
                    <a:p>
                      <a:r>
                        <a:rPr lang="fi-FI" sz="1400" dirty="0"/>
                        <a:t>Nutridrink 200 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12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37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246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4,8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3,6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967">
                <a:tc>
                  <a:txBody>
                    <a:bodyPr/>
                    <a:lstStyle/>
                    <a:p>
                      <a:r>
                        <a:rPr lang="fi-FI" sz="1400" dirty="0"/>
                        <a:t>Nutridrink </a:t>
                      </a:r>
                      <a:r>
                        <a:rPr lang="fi-FI" sz="1400" dirty="0" err="1"/>
                        <a:t>Juicestyle</a:t>
                      </a:r>
                      <a:r>
                        <a:rPr lang="fi-FI" sz="1400" dirty="0"/>
                        <a:t> 200</a:t>
                      </a:r>
                      <a:r>
                        <a:rPr lang="fi-FI" sz="1400" baseline="0" dirty="0"/>
                        <a:t> </a:t>
                      </a:r>
                      <a:r>
                        <a:rPr lang="fi-FI" sz="1400" dirty="0"/>
                        <a:t>ml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300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0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67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38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376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6</a:t>
                      </a:r>
                    </a:p>
                  </a:txBody>
                  <a:tcPr marL="68582" marR="68582" marT="34293" marB="3429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4,6</a:t>
                      </a:r>
                    </a:p>
                  </a:txBody>
                  <a:tcPr marL="68582" marR="68582" marT="34293" marB="3429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Kuva 1">
            <a:extLst>
              <a:ext uri="{FF2B5EF4-FFF2-40B4-BE49-F238E27FC236}">
                <a16:creationId xmlns:a16="http://schemas.microsoft.com/office/drawing/2014/main" id="{4790B22D-AAEF-6741-2B69-867EBFBEA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745648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i-FI" sz="32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Ikääntyneiden toimintakyky vaihtelee, osa tarvitsee enemmän apua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3B4B48-DC9B-48BD-303C-DDB7D28BD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Kuva 1" descr="Kuva, joka sisältää kohteen teksti, kuvakaappaus, Fontti, viiva&#10;&#10;Kuvaus luotu automaattisesti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r="-4" b="1476"/>
          <a:stretch/>
        </p:blipFill>
        <p:spPr bwMode="auto">
          <a:xfrm>
            <a:off x="836612" y="1751012"/>
            <a:ext cx="5157787" cy="3425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21DF0E4-A4A5-61F9-B3C9-D53D5CE963D1}"/>
              </a:ext>
            </a:extLst>
          </p:cNvPr>
          <p:cNvSpPr txBox="1"/>
          <p:nvPr/>
        </p:nvSpPr>
        <p:spPr>
          <a:xfrm>
            <a:off x="811211" y="5270499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i-FI" sz="1700" b="1" kern="12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94DC944-125B-0BE1-DBB2-42DAE1328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8851"/>
            <a:ext cx="5183188" cy="3702050"/>
          </a:xfrm>
        </p:spPr>
        <p:txBody>
          <a:bodyPr>
            <a:normAutofit/>
          </a:bodyPr>
          <a:lstStyle/>
          <a:p>
            <a:r>
              <a:rPr lang="fi-FI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Ikääntyneiden toimintakyky vaihtelee, osa tarvitsee enemmän apua.</a:t>
            </a:r>
            <a:endParaRPr lang="fi-FI" sz="1800" dirty="0"/>
          </a:p>
          <a:p>
            <a:r>
              <a:rPr lang="fi-FI" sz="1800" dirty="0"/>
              <a:t>Kun ikää tulee lisää ja toimintakyky heikkenee, kotona asuminen ja päivittäisistä toiminnoista selviytyminen vaikeutuvat: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Esimerkiksi ruoan valmistaminen</a:t>
            </a:r>
          </a:p>
          <a:p>
            <a:r>
              <a:rPr lang="fi-FI" sz="1800" dirty="0"/>
              <a:t>Erilaiset sairaudet vaikuttavat ikääntyneen ravitsemukseen.</a:t>
            </a:r>
          </a:p>
          <a:p>
            <a:r>
              <a:rPr lang="fi-FI" sz="1800" dirty="0"/>
              <a:t>Jos toimintakyky on huono ikääntynyt tarvitsee enemmän apua ruokaostosten tekemisessä, ruoan valmistamisessa ja ruokailussa.</a:t>
            </a:r>
          </a:p>
          <a:p>
            <a:endParaRPr lang="en-US" sz="2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9629338-2137-1EE7-FEB2-D89BAE00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489" y="-173038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6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fi-FI" altLang="fi-FI" sz="3600" b="1" dirty="0"/>
              <a:t>Täydennysravintovalmisteet</a:t>
            </a:r>
          </a:p>
        </p:txBody>
      </p:sp>
      <p:sp>
        <p:nvSpPr>
          <p:cNvPr id="46087" name="Content Placeholder 3">
            <a:extLst>
              <a:ext uri="{FF2B5EF4-FFF2-40B4-BE49-F238E27FC236}">
                <a16:creationId xmlns:a16="http://schemas.microsoft.com/office/drawing/2014/main" id="{7C423CFC-58A3-BA39-66E8-3F6178FE1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15239"/>
            <a:ext cx="5181600" cy="4016375"/>
          </a:xfrm>
        </p:spPr>
        <p:txBody>
          <a:bodyPr/>
          <a:lstStyle/>
          <a:p>
            <a:r>
              <a:rPr lang="en-US" dirty="0" err="1"/>
              <a:t>Täydennysravintovalmisteet</a:t>
            </a:r>
            <a:r>
              <a:rPr lang="en-US" dirty="0"/>
              <a:t> </a:t>
            </a:r>
            <a:r>
              <a:rPr lang="en-US" dirty="0" err="1"/>
              <a:t>sisältävät</a:t>
            </a:r>
            <a:r>
              <a:rPr lang="en-US" dirty="0"/>
              <a:t> </a:t>
            </a:r>
            <a:r>
              <a:rPr lang="en-US" dirty="0" err="1"/>
              <a:t>runsaasti</a:t>
            </a:r>
            <a:r>
              <a:rPr lang="en-US" dirty="0"/>
              <a:t> </a:t>
            </a:r>
            <a:r>
              <a:rPr lang="en-US" dirty="0" err="1"/>
              <a:t>energiaa</a:t>
            </a:r>
            <a:r>
              <a:rPr lang="en-US" dirty="0"/>
              <a:t> ja </a:t>
            </a:r>
            <a:r>
              <a:rPr lang="en-US" dirty="0" err="1"/>
              <a:t>proteiinia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Lisäksi</a:t>
            </a:r>
            <a:r>
              <a:rPr lang="en-US" dirty="0"/>
              <a:t> </a:t>
            </a:r>
            <a:r>
              <a:rPr lang="en-US" dirty="0" err="1"/>
              <a:t>valmisteissa</a:t>
            </a:r>
            <a:r>
              <a:rPr lang="en-US" dirty="0"/>
              <a:t> on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vitamiineja</a:t>
            </a:r>
            <a:r>
              <a:rPr lang="en-US" dirty="0"/>
              <a:t> ja </a:t>
            </a:r>
            <a:r>
              <a:rPr lang="en-US" dirty="0" err="1"/>
              <a:t>kivennäisaineita</a:t>
            </a:r>
            <a:r>
              <a:rPr lang="en-US" dirty="0"/>
              <a:t>.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95537AD3-F2E5-C390-ED89-BB1D56AD65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4542"/>
            <a:ext cx="5181600" cy="3558540"/>
          </a:xfr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265AA14-1F63-B2EA-1804-1F1226C6BAF7}"/>
              </a:ext>
            </a:extLst>
          </p:cNvPr>
          <p:cNvSpPr txBox="1"/>
          <p:nvPr/>
        </p:nvSpPr>
        <p:spPr>
          <a:xfrm>
            <a:off x="942975" y="5613082"/>
            <a:ext cx="4352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291B961-1D66-40C7-56DF-840E8C9F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70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01050" cy="1325563"/>
          </a:xfrm>
        </p:spPr>
        <p:txBody>
          <a:bodyPr>
            <a:normAutofit/>
          </a:bodyPr>
          <a:lstStyle/>
          <a:p>
            <a:r>
              <a:rPr lang="fi-FI" sz="3600" b="1" dirty="0"/>
              <a:t>Ikääntyneiden ravintoaineiden tarve, rasvat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838200" y="1608722"/>
            <a:ext cx="5181600" cy="4292016"/>
          </a:xfrm>
        </p:spPr>
        <p:txBody>
          <a:bodyPr>
            <a:normAutofit/>
          </a:bodyPr>
          <a:lstStyle/>
          <a:p>
            <a:pPr marL="26987" indent="0">
              <a:buNone/>
              <a:defRPr/>
            </a:pPr>
            <a:r>
              <a:rPr lang="fi-FI" altLang="fi-FI" sz="2000" b="1" dirty="0"/>
              <a:t>On tärkeää että, ravinnossa on r</a:t>
            </a:r>
            <a:r>
              <a:rPr lang="fi-FI" sz="2000" b="1" dirty="0"/>
              <a:t>iittävästi pehmeää rasvaa: </a:t>
            </a:r>
          </a:p>
          <a:p>
            <a:pPr marL="827087" lvl="1" indent="-342900">
              <a:defRPr/>
            </a:pPr>
            <a:r>
              <a:rPr lang="fi-FI" sz="2000" dirty="0"/>
              <a:t>vaikuttaa suotuisasti mm. seerumin kolesteroli- ja </a:t>
            </a:r>
            <a:r>
              <a:rPr lang="fi-FI" sz="2000" dirty="0" err="1"/>
              <a:t>triglyseridipitoisuuksiin</a:t>
            </a:r>
            <a:r>
              <a:rPr lang="fi-FI" sz="2000" dirty="0"/>
              <a:t> ja glukoosiaineenvaihduntaan. </a:t>
            </a:r>
          </a:p>
          <a:p>
            <a:pPr marL="827087" lvl="1" indent="-342900">
              <a:defRPr/>
            </a:pPr>
            <a:r>
              <a:rPr lang="fi-FI" sz="2000" dirty="0"/>
              <a:t>hillitsee matala-asteista tulehdusta.</a:t>
            </a:r>
          </a:p>
          <a:p>
            <a:pPr marL="827087" lvl="1" indent="-342900">
              <a:defRPr/>
            </a:pPr>
            <a:r>
              <a:rPr lang="fi-FI" sz="2000" dirty="0"/>
              <a:t>on yhteydessä luuston kuntoon ja lihasmassan säilymiseen ikääntyneillä.</a:t>
            </a:r>
          </a:p>
          <a:p>
            <a:pPr marL="91440" indent="-91440">
              <a:defRPr/>
            </a:pPr>
            <a:endParaRPr lang="fi-FI" sz="2000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6184481" y="1608722"/>
            <a:ext cx="5666874" cy="4292016"/>
          </a:xfrm>
        </p:spPr>
        <p:txBody>
          <a:bodyPr>
            <a:normAutofit/>
          </a:bodyPr>
          <a:lstStyle/>
          <a:p>
            <a:pPr marL="827087" lvl="1" indent="-342900">
              <a:defRPr/>
            </a:pPr>
            <a:r>
              <a:rPr lang="fi-FI" sz="2000" dirty="0"/>
              <a:t>Pehmeä rasva vaikuttaa kognition säilyttämisessä, tyypin 2 diabeteksen ehkäisyssä ja hoidossa, kohonneen verenpaineen hoidossa sekä sepelvaltimotaudin ehkäisyssä ja etenemisen hidastamisessa.</a:t>
            </a:r>
          </a:p>
          <a:p>
            <a:pPr marL="827087" lvl="1" indent="-342900">
              <a:defRPr/>
            </a:pPr>
            <a:r>
              <a:rPr lang="fi-FI" sz="2000" dirty="0"/>
              <a:t>Suomessa tehdyn tutkimuksen mukaan yli 75-vuotiaista pitkäaikaissairaista ja heidän omaishoitajistaan jopa 85 % sai suosituksia vähemmän monityydyttymättömiä rasvahappoja. 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75" y="5057461"/>
            <a:ext cx="4258929" cy="123142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428D4F23-7B68-93FD-D54F-ABBED52B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10" y="5328430"/>
            <a:ext cx="1365688" cy="116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D040E98-BA18-BE3E-B5E9-6A59C7E17D81}"/>
              </a:ext>
            </a:extLst>
          </p:cNvPr>
          <p:cNvSpPr txBox="1"/>
          <p:nvPr/>
        </p:nvSpPr>
        <p:spPr>
          <a:xfrm>
            <a:off x="5638310" y="6323811"/>
            <a:ext cx="169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57703EB-9D9D-8924-69D7-61BECC526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89" y="-110057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86775" cy="1325563"/>
          </a:xfrm>
        </p:spPr>
        <p:txBody>
          <a:bodyPr>
            <a:normAutofit/>
          </a:bodyPr>
          <a:lstStyle/>
          <a:p>
            <a:r>
              <a:rPr lang="fi-FI" sz="3600" b="1" dirty="0"/>
              <a:t>Ikääntyneiden ravintoaineiden tarve, hiilihydraatit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838200" y="1996297"/>
            <a:ext cx="5181600" cy="398983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i-FI" sz="2000" b="1" dirty="0"/>
              <a:t>On tärkeää, että hiilihydraatteja saadaan kuitupitoisista tuotteista</a:t>
            </a:r>
          </a:p>
          <a:p>
            <a:pPr marL="548640" lvl="1" indent="-91440">
              <a:defRPr/>
            </a:pPr>
            <a:r>
              <a:rPr lang="fi-FI" sz="2000" dirty="0"/>
              <a:t> Suositeltavia ovat täysjyväviljatuotteet, kasvikset, marjat ja hedelmät.</a:t>
            </a:r>
          </a:p>
          <a:p>
            <a:pPr marL="548640" lvl="1" indent="-91440">
              <a:defRPr/>
            </a:pPr>
            <a:r>
              <a:rPr lang="fi-FI" sz="2000" dirty="0"/>
              <a:t> Ne sisältävät kuidun lisäksi myös vitamiineja, kivennäisaineita ja muita suojaravintoaineita.</a:t>
            </a: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87130"/>
            <a:ext cx="5667375" cy="3366391"/>
          </a:xfrm>
          <a:prstGeom prst="rect">
            <a:avLst/>
          </a:prstGeom>
        </p:spPr>
      </p:pic>
      <p:pic>
        <p:nvPicPr>
          <p:cNvPr id="8" name="Kuva 7" descr="1106-monenlaista-ruisleipaa-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5" y="4481886"/>
            <a:ext cx="2193758" cy="15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1491915" y="6047128"/>
            <a:ext cx="291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Kuva: Leipätiedotus ry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B237EE2-E5EC-3B10-5654-394F271BE8DE}"/>
              </a:ext>
            </a:extLst>
          </p:cNvPr>
          <p:cNvSpPr txBox="1"/>
          <p:nvPr/>
        </p:nvSpPr>
        <p:spPr>
          <a:xfrm>
            <a:off x="7353300" y="5553521"/>
            <a:ext cx="3524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9CE4158-35F6-97E0-5BC5-EF3F3102F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36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/>
              <a:t>Ikääntyneiden nesteen tarve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561975" y="1724272"/>
            <a:ext cx="5457825" cy="4612858"/>
          </a:xfrm>
        </p:spPr>
        <p:txBody>
          <a:bodyPr>
            <a:normAutofit lnSpcReduction="10000"/>
          </a:bodyPr>
          <a:lstStyle/>
          <a:p>
            <a:pPr marL="91440" indent="-91440">
              <a:defRPr/>
            </a:pPr>
            <a:r>
              <a:rPr lang="fi-FI" sz="1800" b="1" dirty="0"/>
              <a:t> </a:t>
            </a:r>
            <a:r>
              <a:rPr lang="fi-FI" sz="1800" dirty="0"/>
              <a:t>Nesteen tarve on 30-35 millilitraa /kilolle</a:t>
            </a:r>
          </a:p>
          <a:p>
            <a:pPr marL="91440" indent="-91440">
              <a:defRPr/>
            </a:pPr>
            <a:r>
              <a:rPr lang="fi-FI" sz="1800" dirty="0"/>
              <a:t> Nestevajaus on ikääntyneille huono asia</a:t>
            </a:r>
          </a:p>
          <a:p>
            <a:pPr marL="548640" lvl="1" indent="-91440">
              <a:defRPr/>
            </a:pPr>
            <a:r>
              <a:rPr lang="fi-FI" sz="1800" dirty="0"/>
              <a:t> kehossa on vähemmän vettä </a:t>
            </a:r>
          </a:p>
          <a:p>
            <a:pPr marL="548640" lvl="1" indent="-91440">
              <a:defRPr/>
            </a:pPr>
            <a:r>
              <a:rPr lang="fi-FI" sz="1800" dirty="0"/>
              <a:t> janon tunne voi olla heikko</a:t>
            </a:r>
          </a:p>
          <a:p>
            <a:pPr marL="548640" lvl="1" indent="-91440">
              <a:defRPr/>
            </a:pPr>
            <a:r>
              <a:rPr lang="fi-FI" sz="1800" dirty="0"/>
              <a:t> monet iäkkäät syövät vähän, jolloin he saavat liian vähän nestettä</a:t>
            </a:r>
          </a:p>
          <a:p>
            <a:pPr marL="0" indent="0">
              <a:buNone/>
              <a:defRPr/>
            </a:pPr>
            <a:r>
              <a:rPr lang="fi-FI" sz="1800" dirty="0"/>
              <a:t>Nesteitä on hyvä juoda 1–1,5 litraa (5–8 juomalasia) päivässä ruoassa olevan nesteen lisäksi</a:t>
            </a:r>
          </a:p>
          <a:p>
            <a:pPr marL="91440" indent="-91440">
              <a:defRPr/>
            </a:pPr>
            <a:r>
              <a:rPr lang="fi-FI" sz="1800" dirty="0"/>
              <a:t>Ikääntyneen kuivumisen oireita ovat: </a:t>
            </a:r>
          </a:p>
          <a:p>
            <a:pPr marL="548640" lvl="1" indent="-91440">
              <a:defRPr/>
            </a:pPr>
            <a:r>
              <a:rPr lang="fi-FI" sz="1800" dirty="0"/>
              <a:t>jano, kuiva suu </a:t>
            </a:r>
          </a:p>
          <a:p>
            <a:pPr marL="548640" lvl="1" indent="-91440">
              <a:defRPr/>
            </a:pPr>
            <a:r>
              <a:rPr lang="fi-FI" sz="1800" dirty="0"/>
              <a:t>vähentynyt virtsaamistarve ja virtsan tummempi väri</a:t>
            </a:r>
          </a:p>
          <a:p>
            <a:pPr marL="548640" lvl="1" indent="-91440">
              <a:defRPr/>
            </a:pPr>
            <a:r>
              <a:rPr lang="fi-FI" sz="1800" dirty="0"/>
              <a:t>päänsärky, väsymys, toimintakyvyn lasku, kehon lämpötilan nousu, ummetus, sekavuus, huimaus ja kaatuilu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6172200" y="1820779"/>
            <a:ext cx="5666874" cy="4356184"/>
          </a:xfrm>
        </p:spPr>
        <p:txBody>
          <a:bodyPr>
            <a:normAutofit lnSpcReduction="10000"/>
          </a:bodyPr>
          <a:lstStyle/>
          <a:p>
            <a:pPr marL="369887" indent="-342900">
              <a:defRPr/>
            </a:pPr>
            <a:r>
              <a:rPr lang="fi-FI" sz="2000" dirty="0"/>
              <a:t>Nestevajausta ja kuivumista aiheuttavat:</a:t>
            </a:r>
          </a:p>
          <a:p>
            <a:pPr marL="827087" lvl="1" indent="-342900">
              <a:defRPr/>
            </a:pPr>
            <a:r>
              <a:rPr lang="fi-FI" sz="1600" dirty="0"/>
              <a:t>kuume, ripuli ja oksentelu; kuivuminen voi tapahtua hyvin nopeasti </a:t>
            </a:r>
          </a:p>
          <a:p>
            <a:pPr marL="827087" lvl="1" indent="-342900">
              <a:defRPr/>
            </a:pPr>
            <a:r>
              <a:rPr lang="fi-FI" sz="1600" dirty="0"/>
              <a:t>nestettä poistavat lääkkeet</a:t>
            </a:r>
          </a:p>
          <a:p>
            <a:pPr marL="827087" lvl="1" indent="-342900">
              <a:defRPr/>
            </a:pPr>
            <a:r>
              <a:rPr lang="fi-FI" sz="1600" dirty="0"/>
              <a:t>hyvin lämmin ilma </a:t>
            </a:r>
          </a:p>
          <a:p>
            <a:pPr marL="827087" lvl="1" indent="-342900">
              <a:defRPr/>
            </a:pPr>
            <a:r>
              <a:rPr lang="fi-FI" sz="1600" dirty="0"/>
              <a:t>sairaus ja hauraus</a:t>
            </a:r>
          </a:p>
          <a:p>
            <a:pPr marL="827087" lvl="1" indent="-342900">
              <a:defRPr/>
            </a:pPr>
            <a:r>
              <a:rPr lang="fi-FI" sz="1600" dirty="0"/>
              <a:t>muistisairas ikääntynyt ei muista juoda riittävästi </a:t>
            </a:r>
          </a:p>
          <a:p>
            <a:pPr marL="369887" indent="-342900">
              <a:defRPr/>
            </a:pPr>
            <a:r>
              <a:rPr lang="fi-FI" sz="2000" dirty="0"/>
              <a:t>Tietyt sairaudet </a:t>
            </a:r>
            <a:r>
              <a:rPr lang="fi-FI" sz="2000" dirty="0">
                <a:sym typeface="Wingdings" panose="05000000000000000000" pitchFamily="2" charset="2"/>
              </a:rPr>
              <a:t> </a:t>
            </a:r>
            <a:r>
              <a:rPr lang="fi-FI" sz="2000" dirty="0"/>
              <a:t>nesteen saannin rajoittaminen:</a:t>
            </a:r>
          </a:p>
          <a:p>
            <a:pPr marL="827087" lvl="1" indent="-342900">
              <a:defRPr/>
            </a:pPr>
            <a:r>
              <a:rPr lang="fi-FI" sz="1600" dirty="0"/>
              <a:t>sydämen vajaatoiminta </a:t>
            </a:r>
          </a:p>
          <a:p>
            <a:pPr marL="827087" lvl="1" indent="-342900">
              <a:defRPr/>
            </a:pPr>
            <a:r>
              <a:rPr lang="fi-FI" sz="1600" dirty="0"/>
              <a:t>vaikea munuaisten vajaatoiminta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7F54F43-F7B2-DFB8-CCD4-485E7D32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9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2A5F857-F982-68A6-E3D1-3F766787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204787"/>
            <a:ext cx="7439025" cy="585080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57356F1-8363-F4C7-DC21-00CD93E35F76}"/>
              </a:ext>
            </a:extLst>
          </p:cNvPr>
          <p:cNvSpPr txBox="1"/>
          <p:nvPr/>
        </p:nvSpPr>
        <p:spPr>
          <a:xfrm>
            <a:off x="5848350" y="6238875"/>
            <a:ext cx="3571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</a:t>
            </a:r>
          </a:p>
          <a:p>
            <a:r>
              <a:rPr lang="fi-FI" dirty="0"/>
              <a:t>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7410AF1B-6D2F-5BD2-6E90-CF1CB2F02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8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/>
              <a:t>D-vitamiini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425116" y="1724272"/>
            <a:ext cx="5594684" cy="4612858"/>
          </a:xfrm>
        </p:spPr>
        <p:txBody>
          <a:bodyPr>
            <a:normAutofit/>
          </a:bodyPr>
          <a:lstStyle/>
          <a:p>
            <a:pPr marL="91440" indent="-91440">
              <a:defRPr/>
            </a:pPr>
            <a:r>
              <a:rPr lang="fi-FI" sz="2000" dirty="0"/>
              <a:t> D-vitamiinia yli 60 vuotiaille 10 µg (mikrogrammaa)/vuorokaudessa. </a:t>
            </a:r>
          </a:p>
          <a:p>
            <a:pPr marL="91440" indent="-91440">
              <a:defRPr/>
            </a:pPr>
            <a:r>
              <a:rPr lang="fi-FI" sz="2000" dirty="0"/>
              <a:t>Yli 75 vuotiaille 20 µg (mikrogrammaa)/vuorokaudessa.</a:t>
            </a:r>
            <a:endParaRPr lang="fi-FI" altLang="fi-FI" sz="2000" dirty="0"/>
          </a:p>
          <a:p>
            <a:pPr marL="91440" indent="-91440">
              <a:defRPr/>
            </a:pPr>
            <a:r>
              <a:rPr lang="fi-FI" sz="2000" dirty="0"/>
              <a:t> Yli 75 vuotiaille D-vitamiinivalmiste 20 µg (mikrogrammaa)/ vuorokaudessa ympäri vuoden. </a:t>
            </a:r>
          </a:p>
          <a:p>
            <a:pPr marL="91440" indent="-91440">
              <a:defRPr/>
            </a:pPr>
            <a:r>
              <a:rPr lang="fi-FI" sz="2000" dirty="0"/>
              <a:t> Pienempi annos (10 </a:t>
            </a:r>
            <a:r>
              <a:rPr lang="fi-FI" sz="2000" dirty="0" err="1"/>
              <a:t>μg</a:t>
            </a:r>
            <a:r>
              <a:rPr lang="fi-FI" sz="2000" dirty="0"/>
              <a:t>/vrk) voi riittää, jos käyttää säännöllisesti ja paljon D-vitamiinia sisältäviä maitovalmisteita, rasvalevitteitä ja kalaa.</a:t>
            </a:r>
            <a:endParaRPr lang="fi-FI" altLang="fi-FI" sz="2000" dirty="0"/>
          </a:p>
          <a:p>
            <a:pPr marL="91440" indent="-91440">
              <a:defRPr/>
            </a:pPr>
            <a:endParaRPr lang="fi-FI" sz="1600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6100010" y="2136691"/>
            <a:ext cx="5666874" cy="4356184"/>
          </a:xfrm>
        </p:spPr>
        <p:txBody>
          <a:bodyPr>
            <a:normAutofit/>
          </a:bodyPr>
          <a:lstStyle/>
          <a:p>
            <a:pPr marL="384048" lvl="1" indent="-182880">
              <a:defRPr/>
            </a:pPr>
            <a:r>
              <a:rPr lang="fi-FI" altLang="fi-FI" sz="2000" dirty="0"/>
              <a:t>D-vitamiinin lähteitä:</a:t>
            </a:r>
          </a:p>
          <a:p>
            <a:pPr marL="841248" lvl="2" indent="-182880">
              <a:defRPr/>
            </a:pPr>
            <a:r>
              <a:rPr lang="fi-FI" altLang="fi-FI" sz="1600" dirty="0"/>
              <a:t>kala </a:t>
            </a:r>
          </a:p>
          <a:p>
            <a:pPr marL="841248" lvl="2" indent="-182880">
              <a:defRPr/>
            </a:pPr>
            <a:r>
              <a:rPr lang="fi-FI" altLang="fi-FI" sz="1600" dirty="0"/>
              <a:t>vitaminoidut maitovalmisteet ja margariinit</a:t>
            </a:r>
          </a:p>
          <a:p>
            <a:pPr marL="841248" lvl="2" indent="-182880">
              <a:defRPr/>
            </a:pPr>
            <a:r>
              <a:rPr lang="fi-FI" altLang="fi-FI" sz="1600" dirty="0"/>
              <a:t>metsäsienet</a:t>
            </a:r>
          </a:p>
          <a:p>
            <a:pPr marL="384048" lvl="1" indent="-182880">
              <a:defRPr/>
            </a:pPr>
            <a:r>
              <a:rPr lang="fi-FI" altLang="fi-FI" sz="2000" dirty="0"/>
              <a:t>Ikääntyneen elimistön kyky muodostaa D-vitamiinia auringonvalosta on huono. </a:t>
            </a:r>
          </a:p>
          <a:p>
            <a:pPr marL="384048" lvl="1" indent="-182880">
              <a:defRPr/>
            </a:pPr>
            <a:r>
              <a:rPr lang="fi-FI" altLang="fi-FI" sz="2000" dirty="0"/>
              <a:t>Myös sairaudet ja lääkkeet vähentävät D-vitamiinin imeytymistä ja hyväksikäyttöä.</a:t>
            </a:r>
          </a:p>
          <a:p>
            <a:pPr marL="393700" lvl="1" indent="0">
              <a:buNone/>
              <a:defRPr/>
            </a:pPr>
            <a:endParaRPr lang="fi-FI" altLang="fi-FI" sz="2000" dirty="0"/>
          </a:p>
          <a:p>
            <a:pPr marL="384048" lvl="1" indent="-182880">
              <a:defRPr/>
            </a:pPr>
            <a:r>
              <a:rPr lang="fi-FI" sz="2000" dirty="0"/>
              <a:t>D-vitamiininpuute kiihdyttää lihaskatoa → lisää kaatumisen ja luumurtuman riskiä. </a:t>
            </a:r>
          </a:p>
          <a:p>
            <a:pPr marL="384048" lvl="1" indent="-182880">
              <a:defRPr/>
            </a:pPr>
            <a:r>
              <a:rPr lang="fi-FI" sz="2000" dirty="0"/>
              <a:t>D-vitamiinia tarvitaan myös murtumien parantumisvaiheessa. </a:t>
            </a:r>
          </a:p>
          <a:p>
            <a:pPr marL="369887" indent="-342900">
              <a:defRPr/>
            </a:pPr>
            <a:endParaRPr lang="fi-FI" sz="1600" dirty="0"/>
          </a:p>
        </p:txBody>
      </p:sp>
      <p:pic>
        <p:nvPicPr>
          <p:cNvPr id="1026" name="Picture 2" descr="DeviSol D-vitamiini 20 µg 100 tablettia *">
            <a:extLst>
              <a:ext uri="{FF2B5EF4-FFF2-40B4-BE49-F238E27FC236}">
                <a16:creationId xmlns:a16="http://schemas.microsoft.com/office/drawing/2014/main" id="{13F9E25B-6B61-449B-93DB-95F438EA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04" y="-224164"/>
            <a:ext cx="1707265" cy="2276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F208E04-3551-F039-0CC9-6D1A17BA572D}"/>
              </a:ext>
            </a:extLst>
          </p:cNvPr>
          <p:cNvSpPr txBox="1"/>
          <p:nvPr/>
        </p:nvSpPr>
        <p:spPr>
          <a:xfrm>
            <a:off x="6734175" y="1775190"/>
            <a:ext cx="2371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Kuva: www.orion.fi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33A902C-60A1-D7B6-9699-100CC228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8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05950" cy="1325563"/>
          </a:xfrm>
        </p:spPr>
        <p:txBody>
          <a:bodyPr>
            <a:normAutofit/>
          </a:bodyPr>
          <a:lstStyle/>
          <a:p>
            <a:r>
              <a:rPr lang="fi-FI" sz="3600" b="1" dirty="0">
                <a:latin typeface="+mn-lt"/>
              </a:rPr>
              <a:t>Ravitsemustilan heikentymisen </a:t>
            </a:r>
            <a:r>
              <a:rPr lang="fi-FI" sz="3600" dirty="0">
                <a:latin typeface="+mn-lt"/>
              </a:rPr>
              <a:t>ja</a:t>
            </a:r>
            <a:r>
              <a:rPr lang="fi-FI" sz="3600" b="1" dirty="0">
                <a:latin typeface="+mn-lt"/>
              </a:rPr>
              <a:t> vajaaravitsemuksen riskin tunnistaminen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5" y="5215705"/>
            <a:ext cx="5156912" cy="103763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98" y="1852863"/>
            <a:ext cx="3464781" cy="316646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576F26B-C095-3CC8-5C67-68F2D5BB70BD}"/>
              </a:ext>
            </a:extLst>
          </p:cNvPr>
          <p:cNvSpPr txBox="1"/>
          <p:nvPr/>
        </p:nvSpPr>
        <p:spPr>
          <a:xfrm>
            <a:off x="5829300" y="6000750"/>
            <a:ext cx="2876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Vireyttä seniorivuosiin – ikääntyneiden ruokasuositus VRN ja THL 2020</a:t>
            </a:r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1767E2D-79D2-1723-FAC7-9FA6F19444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Hyvä ravitsemustila on tärkeä tekijä toimintakyvyn ja elämänlaadun ylläpitämisessä. </a:t>
            </a:r>
          </a:p>
          <a:p>
            <a:r>
              <a:rPr lang="fi-FI" dirty="0"/>
              <a:t>Huono ravitsemustila lisää tutkimusten mukaan sairastavuutta ja kuolleisuutta. </a:t>
            </a:r>
          </a:p>
          <a:p>
            <a:endParaRPr lang="fi-FI" dirty="0"/>
          </a:p>
          <a:p>
            <a:r>
              <a:rPr lang="fi-FI" dirty="0"/>
              <a:t>Huono ravitsemustila aiheuttaa suuria kustannuksia terveydenhuollolle ja sosiaalihuollolle: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sairastaminen pitkittyy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toipuminen hidastuu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palveluiden tarve lisääntyy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503B2A3D-DCDF-7ACB-6047-5335495BD6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B8EBB5F-A563-A1DD-57BF-C00F33C78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271" y="-93414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9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47675" y="208798"/>
            <a:ext cx="8258175" cy="1325563"/>
          </a:xfrm>
        </p:spPr>
        <p:txBody>
          <a:bodyPr>
            <a:normAutofit/>
          </a:bodyPr>
          <a:lstStyle/>
          <a:p>
            <a:r>
              <a:rPr lang="fi-FI" sz="3200" b="1" dirty="0">
                <a:latin typeface="+mn-lt"/>
              </a:rPr>
              <a:t>Ravitsemustilan </a:t>
            </a:r>
            <a:r>
              <a:rPr lang="fi-FI" sz="3200" b="1" dirty="0" err="1">
                <a:latin typeface="+mn-lt"/>
              </a:rPr>
              <a:t>heikentymisenja</a:t>
            </a:r>
            <a:r>
              <a:rPr lang="fi-FI" sz="3200" b="1" dirty="0">
                <a:latin typeface="+mn-lt"/>
              </a:rPr>
              <a:t>  vajaaravitsemuksen riskin tunnistaminen</a:t>
            </a:r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0789" y="5246106"/>
            <a:ext cx="5181600" cy="929712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3411" y="3479471"/>
            <a:ext cx="5181600" cy="223149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337" y="2359585"/>
            <a:ext cx="5237748" cy="1076508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485" y="1301721"/>
            <a:ext cx="5156912" cy="103763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098" y="1852863"/>
            <a:ext cx="3464781" cy="316646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576F26B-C095-3CC8-5C67-68F2D5BB70BD}"/>
              </a:ext>
            </a:extLst>
          </p:cNvPr>
          <p:cNvSpPr txBox="1"/>
          <p:nvPr/>
        </p:nvSpPr>
        <p:spPr>
          <a:xfrm>
            <a:off x="5829300" y="6000750"/>
            <a:ext cx="2876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0E8B1ED-CEF2-2F4D-F30A-4298607C9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296" y="-205072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46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A7749A-C69D-E7CC-0617-5106F73DC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8FDD1D7-5EA0-1F24-4198-2960EB87F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489" y="-118814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5036A0-F4E6-246B-8970-C2C232E41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9A5F812-2F9B-4EEF-902C-D481FDA10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3" b="-1"/>
          <a:stretch/>
        </p:blipFill>
        <p:spPr>
          <a:xfrm>
            <a:off x="838200" y="1825625"/>
            <a:ext cx="4267200" cy="3307603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81B30F6-3BAD-959E-CE7E-2E277D252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r>
              <a:rPr lang="fi-FI" sz="2400" dirty="0"/>
              <a:t>Jos toimintakyky on huono ikääntynyt tarvitsee enemmän apua ruokailussa.</a:t>
            </a:r>
            <a:endParaRPr lang="fi-FI" sz="2800" dirty="0"/>
          </a:p>
          <a:p>
            <a:r>
              <a:rPr lang="en-US" sz="2400" dirty="0" err="1"/>
              <a:t>Sairaudet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</a:t>
            </a:r>
            <a:r>
              <a:rPr lang="en-US" sz="2400" dirty="0" err="1"/>
              <a:t>lisätä</a:t>
            </a:r>
            <a:r>
              <a:rPr lang="en-US" sz="2400" dirty="0"/>
              <a:t> </a:t>
            </a:r>
            <a:r>
              <a:rPr lang="fi-FI" sz="2400" dirty="0"/>
              <a:t>ongelmia puremisessa ja nielemisessä</a:t>
            </a:r>
            <a:r>
              <a:rPr lang="fi-FI" dirty="0"/>
              <a:t>.</a:t>
            </a:r>
          </a:p>
          <a:p>
            <a:r>
              <a:rPr lang="fi-FI" sz="2400" dirty="0"/>
              <a:t>Ruokailun apuvälineet voivat olla hyvä apu ruokailussa.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39B009A-AD76-27D2-9679-71E77504AAF9}"/>
              </a:ext>
            </a:extLst>
          </p:cNvPr>
          <p:cNvSpPr txBox="1"/>
          <p:nvPr/>
        </p:nvSpPr>
        <p:spPr>
          <a:xfrm>
            <a:off x="933450" y="5353050"/>
            <a:ext cx="41052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9D562FD-29BC-683D-3F88-61E84C0A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489" y="-173038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7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5787" cy="1325563"/>
          </a:xfrm>
        </p:spPr>
        <p:txBody>
          <a:bodyPr>
            <a:noAutofit/>
          </a:bodyPr>
          <a:lstStyle/>
          <a:p>
            <a:r>
              <a:rPr lang="fi-FI" sz="3600" b="1" dirty="0">
                <a:latin typeface="+mn-lt"/>
              </a:rPr>
              <a:t>Aliravitsemusriski on suuri ongelma kotihoidon asiakkailla 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altLang="fi-FI" sz="2400" dirty="0"/>
              <a:t>Itä-Suomen yliopiston </a:t>
            </a:r>
            <a:r>
              <a:rPr lang="fi-FI" altLang="fi-FI" sz="2400" dirty="0" err="1"/>
              <a:t>NutOrMed</a:t>
            </a:r>
            <a:r>
              <a:rPr lang="fi-FI" altLang="fi-FI" sz="2400" dirty="0"/>
              <a:t> –tutkimus </a:t>
            </a:r>
            <a:r>
              <a:rPr lang="en-US" sz="2400" dirty="0"/>
              <a:t>(Nutrition, Oral health and Medication):</a:t>
            </a:r>
            <a:endParaRPr lang="fi-FI" sz="2400" dirty="0"/>
          </a:p>
          <a:p>
            <a:endParaRPr lang="fi-FI" altLang="fi-FI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i-FI" altLang="fi-FI" sz="1800" dirty="0"/>
              <a:t>75 vuotta täyttäneistä kotihoidon asiakkaista lähes yhdeksän kymmenestä (86 prosenttia) on aliravitsemusriskissä tai aliravittuja. </a:t>
            </a:r>
          </a:p>
          <a:p>
            <a:r>
              <a:rPr lang="fi-FI" altLang="fi-FI" sz="1800" dirty="0"/>
              <a:t>Suurin riski huonoon ravitsemukseen oli henkilöillä, joilla oli käytössään monta lääkettä, alentunut kognitio ( = tietoisuus) tai masennusoireita.</a:t>
            </a:r>
          </a:p>
          <a:p>
            <a:r>
              <a:rPr lang="fi-FI" altLang="fi-FI" sz="1800" dirty="0"/>
              <a:t>Kotihoidon asiakkaat ovat aiempaa huonokuntoisempia. Sen vuoksi  aliravitsemus ja sen riski on yhtä yleistä kotihoidossa kuin laitoshoidossa. </a:t>
            </a:r>
          </a:p>
          <a:p>
            <a:r>
              <a:rPr lang="fi-FI" altLang="fi-FI" sz="1800" dirty="0"/>
              <a:t>Kotihoidon iäkkäiden asiakkaiden ravitsemukseen ei ole kiinnitetty tarpeeksi huomiota.</a:t>
            </a:r>
          </a:p>
          <a:p>
            <a:r>
              <a:rPr lang="fi-FI" altLang="fi-FI" sz="1800" dirty="0"/>
              <a:t>Tiedämme, että </a:t>
            </a:r>
          </a:p>
          <a:p>
            <a:pPr lvl="2"/>
            <a:r>
              <a:rPr lang="fi-FI" altLang="fi-FI" sz="1800" dirty="0"/>
              <a:t>huono ravitsemustila altistaa suuremmalle riskille joutua sairaalahoitoon</a:t>
            </a:r>
          </a:p>
          <a:p>
            <a:pPr lvl="2"/>
            <a:r>
              <a:rPr lang="fi-FI" altLang="fi-FI" sz="1800" dirty="0"/>
              <a:t>hidastaa tai estää sairauksista toipumista  </a:t>
            </a:r>
          </a:p>
          <a:p>
            <a:pPr lvl="2"/>
            <a:r>
              <a:rPr lang="fi-FI" altLang="fi-FI" sz="1800" dirty="0"/>
              <a:t>pidentää sairaalahoitojaksoja.</a:t>
            </a:r>
          </a:p>
          <a:p>
            <a:pPr marL="91440" indent="-91440">
              <a:defRPr/>
            </a:pP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539EE3A-2A17-1CFA-C4B2-7E35B846E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altLang="fi-FI" sz="3600" b="1" dirty="0">
                <a:latin typeface="+mn-lt"/>
              </a:rPr>
              <a:t>Huonon ravitsemustilan seurauksia</a:t>
            </a:r>
            <a:endParaRPr lang="fi-FI" sz="3600" b="1" dirty="0">
              <a:latin typeface="+mn-lt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Sairastuu helpommin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Vastustuskyky heikkenee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Tulehdukset lisääntyvät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Lihaskato kiihtyy, väsymys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Toimintakyky heikkenee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Kehon hallinta heikkenee → kaatuminen ja murtumat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Hengityslihakset heikkenevät →  vaikea hengittää ja yskiä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Lämmönsäätely heikkenee, jolloin palelee helposti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Apatia, depressio ja itsensä laiminlyönti, mielialan lasku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 Terveyspalveluiden käyttö lisääntyy</a:t>
            </a:r>
          </a:p>
          <a:p>
            <a:pPr marL="91440" indent="-91440">
              <a:defRPr/>
            </a:pPr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6BDF1CF-B7A7-6A06-1CCE-88C42344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32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62850" cy="1325563"/>
          </a:xfrm>
        </p:spPr>
        <p:txBody>
          <a:bodyPr>
            <a:noAutofit/>
          </a:bodyPr>
          <a:lstStyle/>
          <a:p>
            <a:r>
              <a:rPr lang="fi-FI" altLang="fi-FI" sz="3600" b="1" dirty="0">
                <a:latin typeface="+mn-lt"/>
              </a:rPr>
              <a:t>Ravitsemukseen liittyvät fysiologiset muutokset ikääntyessä 1/2</a:t>
            </a:r>
            <a:endParaRPr lang="fi-FI" sz="3600" b="1" dirty="0">
              <a:latin typeface="+mn-lt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780011" y="1562538"/>
            <a:ext cx="10515600" cy="4383983"/>
          </a:xfrm>
        </p:spPr>
        <p:txBody>
          <a:bodyPr>
            <a:normAutofit fontScale="92500" lnSpcReduction="10000"/>
          </a:bodyPr>
          <a:lstStyle/>
          <a:p>
            <a:pPr marL="91440" indent="-91440">
              <a:defRPr/>
            </a:pPr>
            <a:r>
              <a:rPr lang="fi-FI" altLang="fi-FI" dirty="0"/>
              <a:t> Ihmisessä tapahtuu muutoksia, kun hän ikääntyy. </a:t>
            </a:r>
          </a:p>
          <a:p>
            <a:pPr marL="91440" indent="-91440">
              <a:defRPr/>
            </a:pPr>
            <a:r>
              <a:rPr lang="fi-FI" altLang="fi-FI" dirty="0"/>
              <a:t> Osa muutoksista on luonnollisia ja osa johtuu sairauksista.</a:t>
            </a:r>
          </a:p>
          <a:p>
            <a:pPr marL="384048" lvl="1" indent="-182880">
              <a:defRPr/>
            </a:pPr>
            <a:r>
              <a:rPr lang="fi-FI" altLang="fi-FI" dirty="0"/>
              <a:t>Kehon koostumus muuttuu</a:t>
            </a:r>
          </a:p>
          <a:p>
            <a:pPr marL="1025398" lvl="3" indent="-182880">
              <a:defRPr/>
            </a:pPr>
            <a:r>
              <a:rPr lang="fi-FI" altLang="fi-FI" dirty="0"/>
              <a:t>Lihaksen määrä vähenee ja rasvan määrä lisääntyy</a:t>
            </a:r>
          </a:p>
          <a:p>
            <a:pPr marL="384048" lvl="1" indent="-182880">
              <a:defRPr/>
            </a:pPr>
            <a:r>
              <a:rPr lang="fi-FI" altLang="fi-FI" dirty="0"/>
              <a:t>Perusaineenvaihdunta pienenee</a:t>
            </a:r>
          </a:p>
          <a:p>
            <a:pPr marL="384048" lvl="1" indent="-182880">
              <a:defRPr/>
            </a:pPr>
            <a:r>
              <a:rPr lang="fi-FI" altLang="fi-FI" dirty="0"/>
              <a:t>Elimistön nestemäärä pienenee</a:t>
            </a:r>
          </a:p>
          <a:p>
            <a:pPr marL="384048" lvl="1" indent="-182880">
              <a:defRPr/>
            </a:pPr>
            <a:r>
              <a:rPr lang="fi-FI" altLang="fi-FI" dirty="0"/>
              <a:t>Janontunne heikkenee</a:t>
            </a:r>
          </a:p>
          <a:p>
            <a:pPr marL="1025398" lvl="3" indent="-182880">
              <a:defRPr/>
            </a:pPr>
            <a:r>
              <a:rPr lang="fi-FI" altLang="fi-FI" dirty="0"/>
              <a:t>Elimistö kuivuu helposti</a:t>
            </a:r>
          </a:p>
          <a:p>
            <a:pPr marL="384048" lvl="1" indent="-182880">
              <a:defRPr/>
            </a:pPr>
            <a:r>
              <a:rPr lang="fi-FI" altLang="fi-FI" dirty="0"/>
              <a:t>Elimistön toiminnat hidastuvat</a:t>
            </a:r>
          </a:p>
          <a:p>
            <a:pPr marL="384048" lvl="1" indent="-182880">
              <a:defRPr/>
            </a:pPr>
            <a:r>
              <a:rPr lang="fi-FI" altLang="fi-FI" dirty="0"/>
              <a:t>Ruokahalua säätelevä järjestelmä heikkenee</a:t>
            </a:r>
          </a:p>
          <a:p>
            <a:pPr marL="1025398" lvl="3" indent="-182880">
              <a:defRPr/>
            </a:pPr>
            <a:r>
              <a:rPr lang="fi-FI" altLang="fi-FI" dirty="0"/>
              <a:t>Nälän ja janon tunne vähenee</a:t>
            </a:r>
          </a:p>
          <a:p>
            <a:pPr marL="384048" lvl="1" indent="-182880">
              <a:defRPr/>
            </a:pPr>
            <a:r>
              <a:rPr lang="fi-FI" altLang="fi-FI" dirty="0"/>
              <a:t>Maku- ja hajuaisti heikkenevät</a:t>
            </a:r>
          </a:p>
          <a:p>
            <a:pPr marL="1025398" lvl="3" indent="-182880">
              <a:defRPr/>
            </a:pPr>
            <a:r>
              <a:rPr lang="fi-FI" altLang="fi-FI" dirty="0"/>
              <a:t>Ruoka maistuu huonosti</a:t>
            </a:r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37820A9-5C6A-2BF6-6B97-E38AB3B8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67775" cy="1325563"/>
          </a:xfrm>
        </p:spPr>
        <p:txBody>
          <a:bodyPr>
            <a:noAutofit/>
          </a:bodyPr>
          <a:lstStyle/>
          <a:p>
            <a:r>
              <a:rPr lang="fi-FI" altLang="fi-FI" sz="3600" b="1" dirty="0">
                <a:latin typeface="+mn-lt"/>
              </a:rPr>
              <a:t>Ravitsemukseen liittyvät fysiologiset muutokset ikääntyessä 2/2</a:t>
            </a:r>
            <a:endParaRPr lang="fi-FI" sz="3600" b="1" dirty="0">
              <a:latin typeface="+mn-lt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838200" y="163671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384048" lvl="1" indent="-182880">
              <a:defRPr/>
            </a:pPr>
            <a:r>
              <a:rPr lang="fi-FI" altLang="fi-FI" dirty="0"/>
              <a:t>Suun limakalvo ohenee, syljen eritys vähenee. </a:t>
            </a:r>
          </a:p>
          <a:p>
            <a:pPr marL="1025398" lvl="3" indent="-182880">
              <a:defRPr/>
            </a:pPr>
            <a:r>
              <a:rPr lang="fi-FI" altLang="fi-FI" dirty="0"/>
              <a:t>Suun tulehdukset lisääntyvät → kipeä suu</a:t>
            </a:r>
          </a:p>
          <a:p>
            <a:pPr marL="1025398" lvl="3" indent="-182880">
              <a:defRPr/>
            </a:pPr>
            <a:r>
              <a:rPr lang="fi-FI" altLang="fi-FI" dirty="0"/>
              <a:t>Hammasproteesi-  ja purentaongelmat</a:t>
            </a:r>
          </a:p>
          <a:p>
            <a:pPr marL="384048" lvl="1" indent="-182880">
              <a:defRPr/>
            </a:pPr>
            <a:r>
              <a:rPr lang="fi-FI" altLang="fi-FI" dirty="0"/>
              <a:t>Mahalaukun tyhjeneminen hidastuu.</a:t>
            </a:r>
          </a:p>
          <a:p>
            <a:pPr marL="1025398" lvl="3" indent="-182880">
              <a:defRPr/>
            </a:pPr>
            <a:r>
              <a:rPr lang="fi-FI" altLang="fi-FI" dirty="0"/>
              <a:t>Kylläisyyden tunne säilyy pitkään</a:t>
            </a:r>
          </a:p>
          <a:p>
            <a:pPr marL="384048" lvl="1" indent="-182880">
              <a:defRPr/>
            </a:pPr>
            <a:r>
              <a:rPr lang="fi-FI" altLang="fi-FI" dirty="0"/>
              <a:t>Ruoansulatusentsyymien eritys vähenee.</a:t>
            </a:r>
          </a:p>
          <a:p>
            <a:pPr marL="1025398" lvl="3" indent="-182880">
              <a:defRPr/>
            </a:pPr>
            <a:r>
              <a:rPr lang="fi-FI" altLang="fi-FI" dirty="0"/>
              <a:t>Ravintoaineiden imeytyminen heikkenee</a:t>
            </a:r>
          </a:p>
          <a:p>
            <a:pPr marL="384048" lvl="1" indent="-182880">
              <a:defRPr/>
            </a:pPr>
            <a:r>
              <a:rPr lang="fi-FI" altLang="fi-FI" dirty="0"/>
              <a:t>Suoliston limakalvon pinta-ala pienenee.</a:t>
            </a:r>
          </a:p>
          <a:p>
            <a:pPr marL="1025398" lvl="3" indent="-182880">
              <a:defRPr/>
            </a:pPr>
            <a:r>
              <a:rPr lang="fi-FI" altLang="fi-FI" dirty="0"/>
              <a:t>Ravintoaineiden imeytyminen heikkenee</a:t>
            </a:r>
          </a:p>
          <a:p>
            <a:pPr marL="384048" lvl="1" indent="-182880">
              <a:defRPr/>
            </a:pPr>
            <a:r>
              <a:rPr lang="fi-FI" altLang="fi-FI" dirty="0"/>
              <a:t>Paksusuolen toiminta hidastuu.</a:t>
            </a:r>
          </a:p>
          <a:p>
            <a:pPr marL="1025398" lvl="3" indent="-182880">
              <a:defRPr/>
            </a:pPr>
            <a:r>
              <a:rPr lang="fi-FI" altLang="fi-FI" dirty="0"/>
              <a:t>Ummetus</a:t>
            </a:r>
          </a:p>
          <a:p>
            <a:pPr marL="91440" indent="-91440">
              <a:defRPr/>
            </a:pPr>
            <a:r>
              <a:rPr lang="fi-FI" altLang="fi-FI" dirty="0"/>
              <a:t>Energian tarve yleensä pienenee.</a:t>
            </a:r>
          </a:p>
          <a:p>
            <a:pPr marL="91440" indent="-91440">
              <a:defRPr/>
            </a:pPr>
            <a:r>
              <a:rPr lang="fi-FI" altLang="fi-FI" dirty="0"/>
              <a:t>Ravintoaineiden tarve ei pienene.</a:t>
            </a:r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F4E3C49-E766-F525-43E3-D6A61DDA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8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404"/>
          </a:xfrm>
        </p:spPr>
        <p:txBody>
          <a:bodyPr>
            <a:noAutofit/>
          </a:bodyPr>
          <a:lstStyle/>
          <a:p>
            <a:r>
              <a:rPr lang="fi-FI" sz="3600" b="1" dirty="0">
                <a:latin typeface="+mn-lt"/>
              </a:rPr>
              <a:t>Ateria-ajat ja aterioiden kokoaminen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half" idx="1"/>
          </p:nvPr>
        </p:nvSpPr>
        <p:spPr>
          <a:xfrm>
            <a:off x="774032" y="1664091"/>
            <a:ext cx="5181600" cy="4351338"/>
          </a:xfrm>
        </p:spPr>
        <p:txBody>
          <a:bodyPr>
            <a:normAutofit/>
          </a:bodyPr>
          <a:lstStyle/>
          <a:p>
            <a:r>
              <a:rPr lang="fi-FI" sz="2000" dirty="0"/>
              <a:t>Pääaterioilla 1/3  jaettu lautasmalli  </a:t>
            </a:r>
          </a:p>
          <a:p>
            <a:r>
              <a:rPr lang="fi-FI" sz="2000" dirty="0"/>
              <a:t>Yöpaasto enintään 11 tuntia </a:t>
            </a:r>
          </a:p>
          <a:p>
            <a:r>
              <a:rPr lang="fi-FI" sz="2000" dirty="0"/>
              <a:t>Tarvittaessa myöhäisiltapala tai yöpala</a:t>
            </a:r>
          </a:p>
          <a:p>
            <a:pPr lvl="1"/>
            <a:r>
              <a:rPr lang="fi-FI" sz="1600" dirty="0"/>
              <a:t>Esimerkiksi vajaaravituille ja asiakkaille, joiden paino laskee</a:t>
            </a:r>
          </a:p>
          <a:p>
            <a:endParaRPr lang="fi-FI" dirty="0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9242" y="1361417"/>
            <a:ext cx="5014246" cy="442025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50" y="4144255"/>
            <a:ext cx="4389271" cy="203270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048F49B-9215-45A3-40CD-299E7F888A5F}"/>
              </a:ext>
            </a:extLst>
          </p:cNvPr>
          <p:cNvSpPr txBox="1"/>
          <p:nvPr/>
        </p:nvSpPr>
        <p:spPr>
          <a:xfrm>
            <a:off x="6276975" y="6015429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CE99C5D-DAB4-A4AF-9D18-907C37A9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296" y="13518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6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276225" y="392698"/>
            <a:ext cx="5248275" cy="1088404"/>
          </a:xfrm>
        </p:spPr>
        <p:txBody>
          <a:bodyPr>
            <a:noAutofit/>
          </a:bodyPr>
          <a:lstStyle/>
          <a:p>
            <a:r>
              <a:rPr lang="fi-FI" sz="3200" b="1" dirty="0">
                <a:latin typeface="+mn-lt"/>
              </a:rPr>
              <a:t>Rakennemuutetut ruokavaliot,</a:t>
            </a:r>
            <a:br>
              <a:rPr lang="fi-FI" sz="3200" b="1" dirty="0">
                <a:latin typeface="+mn-lt"/>
              </a:rPr>
            </a:br>
            <a:r>
              <a:rPr lang="fi-FI" sz="3200" b="1" dirty="0">
                <a:latin typeface="+mn-lt"/>
              </a:rPr>
              <a:t>jos ikääntyneen on vaikea purra tai niellä</a:t>
            </a:r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888" b="57183"/>
          <a:stretch/>
        </p:blipFill>
        <p:spPr>
          <a:xfrm>
            <a:off x="5428748" y="121852"/>
            <a:ext cx="4326131" cy="2662814"/>
          </a:xfrm>
          <a:prstGeom prst="rect">
            <a:avLst/>
          </a:prstGeom>
        </p:spPr>
      </p:pic>
      <p:pic>
        <p:nvPicPr>
          <p:cNvPr id="9" name="Sisällön paikkamerkki 8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29406"/>
          <a:stretch/>
        </p:blipFill>
        <p:spPr>
          <a:xfrm>
            <a:off x="598796" y="1828374"/>
            <a:ext cx="4485371" cy="320125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F4AD1DA-F3CF-43CD-AAB9-DF7FE0EC2540}"/>
              </a:ext>
            </a:extLst>
          </p:cNvPr>
          <p:cNvSpPr txBox="1"/>
          <p:nvPr/>
        </p:nvSpPr>
        <p:spPr>
          <a:xfrm>
            <a:off x="598795" y="4967690"/>
            <a:ext cx="372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Sileä sose, jos on vaikea niellä  esimerkiksi neurologiset sairaudet</a:t>
            </a:r>
          </a:p>
        </p:txBody>
      </p:sp>
      <p:pic>
        <p:nvPicPr>
          <p:cNvPr id="7" name="Sisällön paikkamerkki 7">
            <a:extLst>
              <a:ext uri="{FF2B5EF4-FFF2-40B4-BE49-F238E27FC236}">
                <a16:creationId xmlns:a16="http://schemas.microsoft.com/office/drawing/2014/main" id="{C9F1B1AE-D8E0-46B0-9032-581D0BFDC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23" b="9297"/>
          <a:stretch/>
        </p:blipFill>
        <p:spPr>
          <a:xfrm>
            <a:off x="5428747" y="3016967"/>
            <a:ext cx="4326131" cy="269295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55E0C60-9737-4C88-A501-464F5CAA3C29}"/>
              </a:ext>
            </a:extLst>
          </p:cNvPr>
          <p:cNvSpPr txBox="1"/>
          <p:nvPr/>
        </p:nvSpPr>
        <p:spPr>
          <a:xfrm>
            <a:off x="5428747" y="2784666"/>
            <a:ext cx="415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Pehmeä ruoka, jos on huonot hampaat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2A8B731-EE00-4F7A-B5AA-D0CCD10E8763}"/>
              </a:ext>
            </a:extLst>
          </p:cNvPr>
          <p:cNvSpPr txBox="1"/>
          <p:nvPr/>
        </p:nvSpPr>
        <p:spPr>
          <a:xfrm>
            <a:off x="5428746" y="5614021"/>
            <a:ext cx="543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Karkea sose, jos on huonot hampaat tai vaikea niellä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A87E74F-86A7-97ED-01C8-73020F43ED7E}"/>
              </a:ext>
            </a:extLst>
          </p:cNvPr>
          <p:cNvSpPr txBox="1"/>
          <p:nvPr/>
        </p:nvSpPr>
        <p:spPr>
          <a:xfrm>
            <a:off x="9586171" y="4367710"/>
            <a:ext cx="29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Vireyttä seniorivuosiin – ikääntyneiden ruokasuositus VRN ja THL 2020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7101996-B4D0-79D3-27C6-3BCF718EE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203" y="5751052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4800"/>
      </p:ext>
    </p:extLst>
  </p:cSld>
  <p:clrMapOvr>
    <a:masterClrMapping/>
  </p:clrMapOvr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pohjat_ammattiopisto_2023 " id="{4949C7E8-4A4F-BC45-AD58-099C6EDD4E68}" vid="{C1589C33-C0A9-DF47-AF9C-7142FD60F9AA}"/>
    </a:ext>
  </a:extLst>
</a:theme>
</file>

<file path=ppt/theme/theme2.xml><?xml version="1.0" encoding="utf-8"?>
<a:theme xmlns:a="http://schemas.openxmlformats.org/drawingml/2006/main" name="1_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teiinit_hoivax" id="{33BE8F1C-BE3C-4D60-8C9B-F739A971FD16}" vid="{7550D6C6-55A8-4482-851F-5D7F121B4E0E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akky tiedosto" ma:contentTypeID="0x010100543B188C28B91040A98FFA5D8358E44E00A3653E17E8B4444BAC37BB1A898C5149" ma:contentTypeVersion="7" ma:contentTypeDescription="" ma:contentTypeScope="" ma:versionID="6b476f8849e4c49e2cbffaf5265c69b6">
  <xsd:schema xmlns:xsd="http://www.w3.org/2001/XMLSchema" xmlns:xs="http://www.w3.org/2001/XMLSchema" xmlns:p="http://schemas.microsoft.com/office/2006/metadata/properties" xmlns:ns2="e348f4b8-ab36-454b-bd80-f564cedd1998" targetNamespace="http://schemas.microsoft.com/office/2006/metadata/properties" ma:root="true" ma:fieldsID="7842b9eaeb551fc470c7635f8a24aa28" ns2:_="">
    <xsd:import namespace="e348f4b8-ab36-454b-bd80-f564cedd1998"/>
    <xsd:element name="properties">
      <xsd:complexType>
        <xsd:sequence>
          <xsd:element name="documentManagement">
            <xsd:complexType>
              <xsd:all>
                <xsd:element ref="ns2:n8ec295155b94195b30ebd78abde7bb1" minOccurs="0"/>
                <xsd:element ref="ns2:TaxCatchAll" minOccurs="0"/>
                <xsd:element ref="ns2:TaxCatchAllLabel" minOccurs="0"/>
                <xsd:element ref="ns2:cb385421368245fdbf36d8a68f4bedf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f4b8-ab36-454b-bd80-f564cedd1998" elementFormDefault="qualified">
    <xsd:import namespace="http://schemas.microsoft.com/office/2006/documentManagement/types"/>
    <xsd:import namespace="http://schemas.microsoft.com/office/infopath/2007/PartnerControls"/>
    <xsd:element name="n8ec295155b94195b30ebd78abde7bb1" ma:index="8" nillable="true" ma:taxonomy="true" ma:internalName="n8ec295155b94195b30ebd78abde7bb1" ma:taxonomyFieldName="sakkyliittyva" ma:displayName="Liittyvät sivut" ma:readOnly="false" ma:default="" ma:fieldId="{78ec2951-55b9-4195-b30e-bd78abde7bb1}" ma:taxonomyMulti="true" ma:sspId="9ff719d7-d854-4dfa-b838-39706e50f441" ma:termSetId="6ca5c963-c121-45e3-8876-808412545d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b387cda8-f670-466a-b4a6-89bc050adfc1}" ma:internalName="TaxCatchAll" ma:showField="CatchAllData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387cda8-f670-466a-b4a6-89bc050adfc1}" ma:internalName="TaxCatchAllLabel" ma:readOnly="true" ma:showField="CatchAllDataLabel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b385421368245fdbf36d8a68f4bedfa" ma:index="12" nillable="true" ma:taxonomy="true" ma:internalName="cb385421368245fdbf36d8a68f4bedfa" ma:taxonomyFieldName="sakkyasiakirjatyyppi" ma:displayName="Asiakirjatyyppi" ma:readOnly="false" ma:default="" ma:fieldId="{cb385421-3682-45fd-bf36-d8a68f4bedfa}" ma:sspId="9ff719d7-d854-4dfa-b838-39706e50f441" ma:termSetId="0353ea1d-5cae-4040-9a98-5756a29053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ff719d7-d854-4dfa-b838-39706e50f441" ContentTypeId="0x010100543B188C28B91040A98FFA5D8358E44E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b385421368245fdbf36d8a68f4bedfa xmlns="e348f4b8-ab36-454b-bd80-f564cedd1998">
      <Terms xmlns="http://schemas.microsoft.com/office/infopath/2007/PartnerControls"/>
    </cb385421368245fdbf36d8a68f4bedfa>
    <n8ec295155b94195b30ebd78abde7bb1 xmlns="e348f4b8-ab36-454b-bd80-f564cedd1998">
      <Terms xmlns="http://schemas.microsoft.com/office/infopath/2007/PartnerControls"/>
    </n8ec295155b94195b30ebd78abde7bb1>
    <TaxCatchAll xmlns="e348f4b8-ab36-454b-bd80-f564cedd1998" xsi:nil="true"/>
  </documentManagement>
</p:properties>
</file>

<file path=customXml/itemProps1.xml><?xml version="1.0" encoding="utf-8"?>
<ds:datastoreItem xmlns:ds="http://schemas.openxmlformats.org/officeDocument/2006/customXml" ds:itemID="{30B41F86-3BCB-4C60-B4AA-257AEF3C1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f4b8-ab36-454b-bd80-f564cedd1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8EB0F9-FB7A-44EF-BC5F-3AC073EC77FB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36177CC7-400F-455C-8B7B-184083ED366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1D93E36-6A13-4687-B31F-B7060B3E894E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e348f4b8-ab36-454b-bd80-f564cedd199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PP-pohjat_ammattiopisto_2024</Template>
  <TotalTime>141</TotalTime>
  <Words>1704</Words>
  <Application>Microsoft Office PowerPoint</Application>
  <PresentationFormat>Laajakuva</PresentationFormat>
  <Paragraphs>425</Paragraphs>
  <Slides>28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28</vt:i4>
      </vt:variant>
    </vt:vector>
  </HeadingPairs>
  <TitlesOfParts>
    <vt:vector size="33" baseType="lpstr">
      <vt:lpstr>Arial</vt:lpstr>
      <vt:lpstr>Calibri</vt:lpstr>
      <vt:lpstr>Open Sans</vt:lpstr>
      <vt:lpstr>Teema2</vt:lpstr>
      <vt:lpstr>1_Teema2</vt:lpstr>
      <vt:lpstr>Vireyttä seniorivuosiin: ikääntyneiden ruokasuositus 2020</vt:lpstr>
      <vt:lpstr>Ikääntyneiden toimintakyky vaihtelee, osa tarvitsee enemmän apua</vt:lpstr>
      <vt:lpstr>PowerPoint-esitys</vt:lpstr>
      <vt:lpstr>Aliravitsemusriski on suuri ongelma kotihoidon asiakkailla </vt:lpstr>
      <vt:lpstr>Huonon ravitsemustilan seurauksia</vt:lpstr>
      <vt:lpstr>Ravitsemukseen liittyvät fysiologiset muutokset ikääntyessä 1/2</vt:lpstr>
      <vt:lpstr>Ravitsemukseen liittyvät fysiologiset muutokset ikääntyessä 2/2</vt:lpstr>
      <vt:lpstr>Ateria-ajat ja aterioiden kokoaminen</vt:lpstr>
      <vt:lpstr>Rakennemuutetut ruokavaliot, jos ikääntyneen on vaikea purra tai niellä</vt:lpstr>
      <vt:lpstr>Tehostettu ruokavalio ruoka =  rikastettu ruokavalio</vt:lpstr>
      <vt:lpstr>Ikääntyneiden energian tarve</vt:lpstr>
      <vt:lpstr>Ikääntyneiden ravintoaineiden tarve, proteiini 1/2</vt:lpstr>
      <vt:lpstr>PowerPoint-esitys</vt:lpstr>
      <vt:lpstr>Ikääntyneiden ravintoaineiden tarve, proteiini 2/2</vt:lpstr>
      <vt:lpstr>PowerPoint-esitys</vt:lpstr>
      <vt:lpstr>PowerPoint-esitys</vt:lpstr>
      <vt:lpstr>Ruokajuomat proteiinin lähteenä</vt:lpstr>
      <vt:lpstr>Ruokakaupan proteiinijuomat</vt:lpstr>
      <vt:lpstr>Täydennysravintovalmisteet</vt:lpstr>
      <vt:lpstr>Täydennysravintovalmisteet</vt:lpstr>
      <vt:lpstr>Ikääntyneiden ravintoaineiden tarve, rasvat</vt:lpstr>
      <vt:lpstr>Ikääntyneiden ravintoaineiden tarve, hiilihydraatit</vt:lpstr>
      <vt:lpstr>Ikääntyneiden nesteen tarve</vt:lpstr>
      <vt:lpstr>PowerPoint-esitys</vt:lpstr>
      <vt:lpstr>D-vitamiini</vt:lpstr>
      <vt:lpstr>Ravitsemustilan heikentymisen ja vajaaravitsemuksen riskin tunnistaminen</vt:lpstr>
      <vt:lpstr>Ravitsemustilan heikentymisenja  vajaaravitsemuksen riskin tunnistaminen</vt:lpstr>
      <vt:lpstr>PowerPoint-esitys</vt:lpstr>
    </vt:vector>
  </TitlesOfParts>
  <Company>Savon koulutuskuntayhtyma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Kortelainen Arja</dc:creator>
  <cp:lastModifiedBy>Laitinen Merja</cp:lastModifiedBy>
  <cp:revision>4</cp:revision>
  <dcterms:created xsi:type="dcterms:W3CDTF">2024-05-24T10:49:51Z</dcterms:created>
  <dcterms:modified xsi:type="dcterms:W3CDTF">2024-06-26T06:13:42Z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0x010100543B188C28B91040A98FFA5D8358E44E00A3653E17E8B4444BAC37BB1A898C5149</vt:lpwstr>
  </property>
  <property fmtid="{D5CDD505-2E9C-101B-9397-08002B2CF9AE}" pid="3" name="sakkyliittyva">
    <vt:lpwstr/>
  </property>
  <property fmtid="{D5CDD505-2E9C-101B-9397-08002B2CF9AE}" pid="4" name="sakkyasiakirjatyyppi">
    <vt:lpwstr/>
  </property>
</Properties>
</file>