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56" r:id="rId4"/>
    <p:sldId id="261" r:id="rId5"/>
    <p:sldId id="265" r:id="rId6"/>
    <p:sldId id="266" r:id="rId7"/>
    <p:sldId id="267" r:id="rId8"/>
    <p:sldId id="268" r:id="rId9"/>
    <p:sldId id="263" r:id="rId10"/>
    <p:sldId id="264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C3E3807F-8609-4CC7-A315-CF6301F2B6B9}"/>
    <pc:docChg chg="custSel addSld modSld">
      <pc:chgData name="Laitinen Merja" userId="814f4452-0b86-4d71-9b70-2e535e553236" providerId="ADAL" clId="{C3E3807F-8609-4CC7-A315-CF6301F2B6B9}" dt="2024-06-13T07:37:51.580" v="21"/>
      <pc:docMkLst>
        <pc:docMk/>
      </pc:docMkLst>
      <pc:sldChg chg="modSp new mod">
        <pc:chgData name="Laitinen Merja" userId="814f4452-0b86-4d71-9b70-2e535e553236" providerId="ADAL" clId="{C3E3807F-8609-4CC7-A315-CF6301F2B6B9}" dt="2024-06-13T07:37:51.580" v="21"/>
        <pc:sldMkLst>
          <pc:docMk/>
          <pc:sldMk cId="1421551491" sldId="269"/>
        </pc:sldMkLst>
        <pc:spChg chg="mod">
          <ac:chgData name="Laitinen Merja" userId="814f4452-0b86-4d71-9b70-2e535e553236" providerId="ADAL" clId="{C3E3807F-8609-4CC7-A315-CF6301F2B6B9}" dt="2024-06-13T07:37:34.366" v="20" actId="20577"/>
          <ac:spMkLst>
            <pc:docMk/>
            <pc:sldMk cId="1421551491" sldId="269"/>
            <ac:spMk id="2" creationId="{CE9FB4E4-BAC8-ACE7-5539-3DDAA394E670}"/>
          </ac:spMkLst>
        </pc:spChg>
        <pc:spChg chg="mod">
          <ac:chgData name="Laitinen Merja" userId="814f4452-0b86-4d71-9b70-2e535e553236" providerId="ADAL" clId="{C3E3807F-8609-4CC7-A315-CF6301F2B6B9}" dt="2024-06-13T07:37:51.580" v="21"/>
          <ac:spMkLst>
            <pc:docMk/>
            <pc:sldMk cId="1421551491" sldId="269"/>
            <ac:spMk id="3" creationId="{9B9751C3-C074-A046-880B-1EDDE290BD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06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8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96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93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60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0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93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3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79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076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9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41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76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53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32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5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418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958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88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926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767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59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516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234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403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396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43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16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26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9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82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93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89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94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DE98-6B9D-4FC7-B27B-67DC170B25CA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8D09-5D6D-4FF7-83F8-A4E80331B9D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5B9BA6-0744-A30E-9EF4-6A26A8A0E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D10ED4A-5071-462F-698C-F5DCBCC2F1AF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69097DA-C43E-23FB-0E36-A958E333D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1300" y="20066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1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29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5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finlex.fi%2Ffi%2Flaki%2Fajantasa%2F2012%2F20120980&amp;data=05%7C02%7CMerja.Laitinen%40sakky.fi%7C29a99f1cd22d4667449d08dc86ea8db4%7C968c5946a46e4c048dacb8f5f775acc2%7C0%7C0%7C638533589221643837%7CUnknown%7CTWFpbGZsb3d8eyJWIjoiMC4wLjAwMDAiLCJQIjoiV2luMzIiLCJBTiI6Ik1haWwiLCJXVCI6Mn0%3D%7C0%7C%7C%7C&amp;sdata=l4uGIaixrs6UVPgy%2FpHx0OqxJ6zwPPPEtldh%2BQzvL%2BQ%3D&amp;reserved=0" TargetMode="External"/><Relationship Id="rId2" Type="http://schemas.openxmlformats.org/officeDocument/2006/relationships/hyperlink" Target="https://eur01.safelinks.protection.outlook.com/?url=http%3A%2F%2Fwww.thl.fi%2F&amp;data=05%7C02%7CMerja.Laitinen%40sakky.fi%7C29a99f1cd22d4667449d08dc86ea8db4%7C968c5946a46e4c048dacb8f5f775acc2%7C0%7C0%7C638533589221636781%7CUnknown%7CTWFpbGZsb3d8eyJWIjoiMC4wLjAwMDAiLCJQIjoiV2luMzIiLCJBTiI6Ik1haWwiLCJXVCI6Mn0%3D%7C0%7C%7C%7C&amp;sdata=NPLyX4W9rocq1NA8A8lVsyaShKfA39C%2BjWNQnRrp8aw%3D&amp;reserved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A2C89B-0AFC-89F3-1663-39FA41ABC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Ikääntyneiden palvelut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7FB3BA-0A36-BD3B-04ED-F35EB51A8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34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9FB4E4-BAC8-ACE7-5539-3DDAA394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751C3-C074-A046-880B-1EDDE290B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Terveyden ja hyvinvoinnin laitos. </a:t>
            </a:r>
            <a:r>
              <a:rPr lang="fi-FI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www.thl.fi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Laki ikääntyneen väestön toimintakyvyn tukemisesta ja iäkkäiden sosiaali- ja terveyspalveluista. </a:t>
            </a:r>
            <a:r>
              <a:rPr lang="fi-FI" sz="18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Laki ikääntyneen väestön toimintakyvyn… 980/2012 - Ajantasainen lainsäädäntö - FINLEX ®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55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B6D6C6-9F2B-F23B-2173-22F7A324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Ikääntyneiden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9F5B9F-45BE-92D1-8778-EE28C418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Ikääntyvillä ihmisillä </a:t>
            </a:r>
            <a:r>
              <a:rPr lang="fi-FI" dirty="0"/>
              <a:t>eli vanhuksilla on mahdollisuus saada alla olevia palveluita:</a:t>
            </a:r>
          </a:p>
          <a:p>
            <a:pPr lvl="1"/>
            <a:r>
              <a:rPr lang="fi-FI" dirty="0"/>
              <a:t>kotihoito</a:t>
            </a:r>
          </a:p>
          <a:p>
            <a:pPr lvl="1"/>
            <a:r>
              <a:rPr lang="fi-FI" dirty="0"/>
              <a:t>asumispalvelut </a:t>
            </a:r>
          </a:p>
          <a:p>
            <a:pPr lvl="2"/>
            <a:r>
              <a:rPr lang="fi-FI" dirty="0">
                <a:solidFill>
                  <a:srgbClr val="0F0F0F"/>
                </a:solidFill>
                <a:latin typeface="myriad-pro"/>
              </a:rPr>
              <a:t>t</a:t>
            </a:r>
            <a:r>
              <a:rPr lang="fi-FI" b="0" i="0" dirty="0">
                <a:solidFill>
                  <a:srgbClr val="0F0F0F"/>
                </a:solidFill>
                <a:effectLst/>
                <a:latin typeface="myriad-pro"/>
              </a:rPr>
              <a:t>uettu asuminen</a:t>
            </a:r>
          </a:p>
          <a:p>
            <a:pPr lvl="2"/>
            <a:r>
              <a:rPr lang="fi-FI" dirty="0">
                <a:solidFill>
                  <a:srgbClr val="0F0F0F"/>
                </a:solidFill>
                <a:latin typeface="myriad-pro"/>
              </a:rPr>
              <a:t>y</a:t>
            </a:r>
            <a:r>
              <a:rPr lang="fi-FI" b="0" i="0" dirty="0">
                <a:solidFill>
                  <a:srgbClr val="0F0F0F"/>
                </a:solidFill>
                <a:effectLst/>
                <a:latin typeface="myriad-pro"/>
              </a:rPr>
              <a:t>hteisöllinen asuminen</a:t>
            </a:r>
          </a:p>
          <a:p>
            <a:pPr lvl="2"/>
            <a:r>
              <a:rPr lang="fi-FI" b="0" i="0" dirty="0">
                <a:solidFill>
                  <a:srgbClr val="0F0F0F"/>
                </a:solidFill>
                <a:effectLst/>
                <a:latin typeface="myriad-pro"/>
              </a:rPr>
              <a:t>ympärivuorokautinen asuminen</a:t>
            </a:r>
            <a:endParaRPr lang="fi-FI" dirty="0">
              <a:solidFill>
                <a:srgbClr val="0F0F0F"/>
              </a:solidFill>
              <a:latin typeface="myriad-pro"/>
            </a:endParaRPr>
          </a:p>
          <a:p>
            <a:pPr lvl="1"/>
            <a:r>
              <a:rPr lang="fi-FI" dirty="0"/>
              <a:t>omaishoidon tuki</a:t>
            </a:r>
          </a:p>
          <a:p>
            <a:pPr lvl="1"/>
            <a:r>
              <a:rPr lang="fi-FI" dirty="0"/>
              <a:t>terveydenhuollon  palvelut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380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22A3E-370A-DD78-65CF-2D92362E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1906D5-6DE9-3979-12FF-F481D2CD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Kotihoito tarkoittaa palveluita, joita järjestetään asiakkaan kotona.</a:t>
            </a:r>
          </a:p>
          <a:p>
            <a:r>
              <a:rPr lang="fi-FI" dirty="0"/>
              <a:t>Lähihoitaja ja sairaanhoitaja käyvät asiakkaan kotona auttamassa esimerkiksi lääkkeiden ottamisessa, hygieniassa ja ruokailussa.</a:t>
            </a:r>
          </a:p>
          <a:p>
            <a:r>
              <a:rPr lang="fi-FI" dirty="0"/>
              <a:t>Asiakkaan luona käydään 1–4  kertaa päivässä ja tarvittaessa myös yöllä.</a:t>
            </a:r>
          </a:p>
          <a:p>
            <a:r>
              <a:rPr lang="fi-FI" dirty="0"/>
              <a:t>Asiakas maksaa kotihoidosta. </a:t>
            </a:r>
          </a:p>
          <a:p>
            <a:r>
              <a:rPr lang="fi-FI" dirty="0"/>
              <a:t>Jos asiakas tarvitsee apua siivouksessa, niin hän ostaa sen yksityisestä yrityksestä</a:t>
            </a:r>
          </a:p>
        </p:txBody>
      </p:sp>
    </p:spTree>
    <p:extLst>
      <p:ext uri="{BB962C8B-B14F-4D97-AF65-F5344CB8AC3E}">
        <p14:creationId xmlns:p14="http://schemas.microsoft.com/office/powerpoint/2010/main" val="229205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1452F-83E6-EC84-B95C-25CD467A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Asumispalvelut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781032-6B9E-5F18-7CB6-E8BB3D53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0F0F0F"/>
                </a:solidFill>
                <a:effectLst/>
              </a:rPr>
              <a:t>Tuetussa asumisessa </a:t>
            </a:r>
            <a:r>
              <a:rPr lang="fi-FI" b="0" i="0" dirty="0">
                <a:solidFill>
                  <a:srgbClr val="0F0F0F"/>
                </a:solidFill>
                <a:effectLst/>
              </a:rPr>
              <a:t>asiakas asuu omassa kodissa ja hänen luonaan käy työntekijä auttamassa esim. aamulla ja illalla. Asiakas ei tarvitse paljon apua arjessa.</a:t>
            </a:r>
            <a:endParaRPr lang="fi-FI" dirty="0">
              <a:solidFill>
                <a:srgbClr val="0F0F0F"/>
              </a:solidFill>
            </a:endParaRPr>
          </a:p>
          <a:p>
            <a:r>
              <a:rPr lang="fi-FI" b="1" i="0" dirty="0">
                <a:solidFill>
                  <a:srgbClr val="0F0F0F"/>
                </a:solidFill>
                <a:effectLst/>
              </a:rPr>
              <a:t>Yhteisöllisessä asumisessa </a:t>
            </a:r>
            <a:r>
              <a:rPr lang="fi-FI" b="0" i="0" dirty="0">
                <a:solidFill>
                  <a:srgbClr val="0F0F0F"/>
                </a:solidFill>
                <a:effectLst/>
              </a:rPr>
              <a:t>asiakas asuu omassa kodissa ja hän saa apua päivällä ja illalla. Yöllä asiakas ei tarvitse apua.</a:t>
            </a:r>
          </a:p>
          <a:p>
            <a:r>
              <a:rPr lang="fi-FI" b="1" dirty="0">
                <a:solidFill>
                  <a:srgbClr val="0F0F0F"/>
                </a:solidFill>
              </a:rPr>
              <a:t>Ympärivuorokautisessa asumisessa </a:t>
            </a:r>
            <a:r>
              <a:rPr lang="fi-FI" dirty="0">
                <a:solidFill>
                  <a:srgbClr val="0F0F0F"/>
                </a:solidFill>
              </a:rPr>
              <a:t>asiakas asuu palveluasumisessa. Työntekijät auttavat asiakasta myös yöllä. Työntekijät ovat töissä joka päivä.</a:t>
            </a:r>
            <a:endParaRPr lang="fi-FI" b="0" i="0" dirty="0">
              <a:solidFill>
                <a:srgbClr val="0F0F0F"/>
              </a:solidFill>
              <a:effectLst/>
            </a:endParaRPr>
          </a:p>
          <a:p>
            <a:pPr marL="914400" lvl="2" indent="0">
              <a:buNone/>
            </a:pPr>
            <a:endParaRPr lang="fi-FI" dirty="0">
              <a:solidFill>
                <a:srgbClr val="0F0F0F"/>
              </a:solidFill>
              <a:latin typeface="myriad-pro"/>
            </a:endParaRPr>
          </a:p>
          <a:p>
            <a:pPr marL="914400" lvl="2" indent="0">
              <a:buNone/>
            </a:pPr>
            <a:endParaRPr lang="fi-FI" b="0" i="0" dirty="0">
              <a:solidFill>
                <a:srgbClr val="0F0F0F"/>
              </a:solidFill>
              <a:effectLst/>
              <a:latin typeface="myriad-pro"/>
            </a:endParaRPr>
          </a:p>
          <a:p>
            <a:pPr marL="1371600" lvl="2" indent="-457200">
              <a:buFont typeface="+mj-lt"/>
              <a:buAutoNum type="arabicPeriod"/>
            </a:pPr>
            <a:endParaRPr lang="fi-FI" dirty="0">
              <a:solidFill>
                <a:srgbClr val="0F0F0F"/>
              </a:solidFill>
              <a:latin typeface="myriad-pro"/>
            </a:endParaRPr>
          </a:p>
          <a:p>
            <a:pPr marL="1371600" lvl="2" indent="-457200">
              <a:buFont typeface="+mj-lt"/>
              <a:buAutoNum type="arabicPeriod"/>
            </a:pPr>
            <a:endParaRPr lang="fi-FI" b="0" i="0" dirty="0">
              <a:solidFill>
                <a:srgbClr val="0F0F0F"/>
              </a:solidFill>
              <a:effectLst/>
              <a:latin typeface="myriad-pro"/>
            </a:endParaRPr>
          </a:p>
          <a:p>
            <a:pPr lvl="2"/>
            <a:endParaRPr lang="fi-FI" b="0" i="0" dirty="0">
              <a:solidFill>
                <a:srgbClr val="0F0F0F"/>
              </a:solidFill>
              <a:effectLst/>
              <a:latin typeface="myriad-pro"/>
            </a:endParaRPr>
          </a:p>
          <a:p>
            <a:pPr lvl="2"/>
            <a:endParaRPr lang="fi-FI" dirty="0">
              <a:solidFill>
                <a:srgbClr val="0F0F0F"/>
              </a:solidFill>
              <a:latin typeface="myriad-pro"/>
            </a:endParaRPr>
          </a:p>
          <a:p>
            <a:pPr marL="914400" lvl="2" indent="0">
              <a:buNone/>
            </a:pPr>
            <a:endParaRPr lang="fi-FI" b="0" i="0" dirty="0">
              <a:solidFill>
                <a:srgbClr val="0F0F0F"/>
              </a:solidFill>
              <a:effectLst/>
              <a:latin typeface="myriad-pro"/>
            </a:endParaRPr>
          </a:p>
          <a:p>
            <a:pPr marL="914400" lvl="2" indent="0">
              <a:buNone/>
            </a:pPr>
            <a:endParaRPr lang="fi-FI" dirty="0">
              <a:solidFill>
                <a:srgbClr val="0F0F0F"/>
              </a:solidFill>
              <a:latin typeface="myriad-pro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75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4B2A-A782-9A24-9C11-D847537A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Omaishoidon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6DCA3E-D9CD-A327-C934-97C346335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Omaishoidon tuessa </a:t>
            </a:r>
            <a:r>
              <a:rPr lang="fi-FI" dirty="0"/>
              <a:t>asiakas asuu omassa kodissa ja häntä auttaa sukulainen tai läheinen.</a:t>
            </a:r>
          </a:p>
          <a:p>
            <a:pPr marL="0" indent="0">
              <a:buNone/>
            </a:pPr>
            <a:r>
              <a:rPr lang="fi-FI" dirty="0"/>
              <a:t>Hoitajalle maksetaan hoitamisesta palkkiota. Palkkion määrään vaikuttaa, miten paljon asiakas tarvitsee apua.</a:t>
            </a:r>
          </a:p>
          <a:p>
            <a:pPr marL="0" indent="0">
              <a:buNone/>
            </a:pPr>
            <a:r>
              <a:rPr lang="fi-FI" dirty="0"/>
              <a:t>Palkkion maksaa hyvinvointialue ja hoitamisesta tehdään sopimus.</a:t>
            </a:r>
          </a:p>
          <a:p>
            <a:pPr marL="0" indent="0">
              <a:buNone/>
            </a:pPr>
            <a:r>
              <a:rPr lang="fi-FI" dirty="0"/>
              <a:t>Hoitajalla on oikeus saada kolme (3) päivää vapaata kuukaudessa.</a:t>
            </a:r>
          </a:p>
          <a:p>
            <a:pPr marL="0" indent="0">
              <a:buNone/>
            </a:pPr>
            <a:r>
              <a:rPr lang="fi-FI" dirty="0"/>
              <a:t>Omaishoitajan lisäksi asiakkaan luona voi käydä kotihoidon työntekijä, esim. lähihoitaja tai sairaanhoitaja</a:t>
            </a:r>
          </a:p>
        </p:txBody>
      </p:sp>
    </p:spTree>
    <p:extLst>
      <p:ext uri="{BB962C8B-B14F-4D97-AF65-F5344CB8AC3E}">
        <p14:creationId xmlns:p14="http://schemas.microsoft.com/office/powerpoint/2010/main" val="18837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AFF811-26AE-704C-D85B-0F4A692C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Terveydenhuollon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9CE93-D49C-03A3-082F-F39D5A96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Terveydenhuollon palveluita ovat mm.</a:t>
            </a:r>
          </a:p>
          <a:p>
            <a:pPr lvl="1"/>
            <a:r>
              <a:rPr lang="fi-FI" dirty="0"/>
              <a:t>suun terveydenhoito (=hammaslääkäri tai suuhygienisti)</a:t>
            </a:r>
          </a:p>
          <a:p>
            <a:pPr lvl="1"/>
            <a:r>
              <a:rPr lang="fi-FI" dirty="0"/>
              <a:t>lääkäripalvelut</a:t>
            </a:r>
          </a:p>
          <a:p>
            <a:pPr lvl="1"/>
            <a:r>
              <a:rPr lang="fi-FI" dirty="0"/>
              <a:t>terveydenhoitajan ja sairaanhoitajan palvelut</a:t>
            </a:r>
          </a:p>
          <a:p>
            <a:pPr lvl="1"/>
            <a:r>
              <a:rPr lang="fi-FI" dirty="0"/>
              <a:t>laboratorio ja röntgen</a:t>
            </a:r>
          </a:p>
          <a:p>
            <a:pPr lvl="1"/>
            <a:r>
              <a:rPr lang="fi-FI" dirty="0"/>
              <a:t>apuvälineet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36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2FD3E4-9A8C-ABD4-8C42-9C290ED2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F2A77C-C038-482E-0F10-B753E9CF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ikääntynyt: </a:t>
            </a:r>
            <a:r>
              <a:rPr lang="fi-FI" dirty="0"/>
              <a:t>vanhus, vanha ihminen</a:t>
            </a:r>
          </a:p>
          <a:p>
            <a:r>
              <a:rPr lang="fi-FI" b="1" dirty="0"/>
              <a:t>kotihoito: </a:t>
            </a:r>
            <a:r>
              <a:rPr lang="fi-FI" dirty="0"/>
              <a:t>ikääntynyttä ihmistä autetaan hänen kotonaan, esimerkiksi autetaan ruokailussa, jaetaan lääkkeet ja huolehditaan hygieniasta</a:t>
            </a:r>
          </a:p>
          <a:p>
            <a:r>
              <a:rPr lang="fi-FI" b="1" dirty="0"/>
              <a:t>asumispalvelu: </a:t>
            </a:r>
            <a:r>
              <a:rPr lang="fi-FI" dirty="0"/>
              <a:t>Ikääntynyt ihminen</a:t>
            </a:r>
            <a:r>
              <a:rPr lang="fi-FI" b="1" dirty="0"/>
              <a:t> </a:t>
            </a:r>
            <a:r>
              <a:rPr lang="fi-FI" dirty="0"/>
              <a:t>asuu talossa, jossa on muitakin vanhuksia tai vammaisia. Hänellä on oma huone. Palveluasumisessa on yhteisiä tiloja, esim. ruokailutila. Häntä autetaan arjessa.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24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0F199-E1D0-8F89-D4B0-E2F3EC19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2FB7E5-2D56-300D-81CA-F7C68EA4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Tuettu asuminen</a:t>
            </a:r>
            <a:r>
              <a:rPr lang="fi-FI" dirty="0"/>
              <a:t>: Henkilökunta auttaa tarvittaessa asukkaita. Henkilökunta on paikalla vain silloin kun on sovittu, esimerkiksi aamulla ja illalla.</a:t>
            </a:r>
          </a:p>
          <a:p>
            <a:endParaRPr lang="fi-FI" dirty="0"/>
          </a:p>
          <a:p>
            <a:r>
              <a:rPr lang="fi-FI" b="1" dirty="0"/>
              <a:t>Yhteisöllinen asuminen</a:t>
            </a:r>
            <a:r>
              <a:rPr lang="fi-FI" dirty="0"/>
              <a:t>: Henkilökunta auttaa päivällä ja illalla asukkaita. Yöllä ei ole henkilökuntaa paikalla</a:t>
            </a:r>
          </a:p>
          <a:p>
            <a:endParaRPr lang="fi-FI" dirty="0"/>
          </a:p>
          <a:p>
            <a:r>
              <a:rPr lang="fi-FI" b="1" dirty="0"/>
              <a:t>Ympärivuorokautinen asuminen: </a:t>
            </a:r>
            <a:r>
              <a:rPr lang="fi-FI" dirty="0"/>
              <a:t>Henkilökunta on paikalla aina, 24 tuntia vuorokaudessa jokaisena päivänä viikossa.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628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EA6461-37B1-D70B-7D86-C72AC48F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0B6D65-BCB3-A610-1FF7-BE4BD677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Omaishoito</a:t>
            </a:r>
            <a:r>
              <a:rPr lang="fi-FI" dirty="0"/>
              <a:t>: Esimerkiksi puoliso tai joku muu läheinen auttaa läheistään arjessa, esim. ruokailussa ja hygieniassa. He asuvat yleensä samassa talossa. Autettava ei pärjää kotona ilman apua.</a:t>
            </a:r>
          </a:p>
          <a:p>
            <a:r>
              <a:rPr lang="fi-FI" b="1" dirty="0"/>
              <a:t>Terveydenhuollon palvelut</a:t>
            </a:r>
            <a:r>
              <a:rPr lang="fi-FI" dirty="0"/>
              <a:t>: Esimerkiksi suun terveydenhoito, lääkärissä käyminen, röntgenissä käyminen</a:t>
            </a:r>
          </a:p>
        </p:txBody>
      </p:sp>
    </p:spTree>
    <p:extLst>
      <p:ext uri="{BB962C8B-B14F-4D97-AF65-F5344CB8AC3E}">
        <p14:creationId xmlns:p14="http://schemas.microsoft.com/office/powerpoint/2010/main" val="2537952306"/>
      </p:ext>
    </p:extLst>
  </p:cSld>
  <p:clrMapOvr>
    <a:masterClrMapping/>
  </p:clrMapOvr>
</p:sld>
</file>

<file path=ppt/theme/theme1.xml><?xml version="1.0" encoding="utf-8"?>
<a:theme xmlns:a="http://schemas.openxmlformats.org/drawingml/2006/main" name="Mallipohja_ Sakky_Jotpa2022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F7E06621-CA70-489F-AFC5-810E65ADF361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AF495501-B115-4D73-AF9D-4A1B06B746E4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B14BCD0E-2C45-4E4C-8427-6E751D97B2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Mallipohja_ Sakky_Jotpa2022</Template>
  <TotalTime>88</TotalTime>
  <Words>417</Words>
  <Application>Microsoft Office PowerPoint</Application>
  <PresentationFormat>Laajakuva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myriad-pro</vt:lpstr>
      <vt:lpstr>Mallipohja_ Sakky_Jotpa2022</vt:lpstr>
      <vt:lpstr>Mukautettu suunnittelumalli</vt:lpstr>
      <vt:lpstr>1_Mukautettu suunnittelumalli</vt:lpstr>
      <vt:lpstr>Ikääntyneiden palvelut</vt:lpstr>
      <vt:lpstr>Ikääntyneiden palvelut</vt:lpstr>
      <vt:lpstr>Kotihoito</vt:lpstr>
      <vt:lpstr>Asumispalvelut</vt:lpstr>
      <vt:lpstr>Omaishoidon tuki</vt:lpstr>
      <vt:lpstr>Terveydenhuollon palvelut</vt:lpstr>
      <vt:lpstr>Sanasto</vt:lpstr>
      <vt:lpstr>Sanasto</vt:lpstr>
      <vt:lpstr>Sanasto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Ikääntyneiden palvelut</dc:title>
  <dc:creator>Käyhkö Helena</dc:creator>
  <cp:lastModifiedBy>Laitinen Merja</cp:lastModifiedBy>
  <cp:revision>3</cp:revision>
  <dcterms:created xsi:type="dcterms:W3CDTF">2023-04-13T15:47:30Z</dcterms:created>
  <dcterms:modified xsi:type="dcterms:W3CDTF">2024-06-13T07:37:59Z</dcterms:modified>
</cp:coreProperties>
</file>