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6" r:id="rId10"/>
    <p:sldId id="264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054AB-EC33-405B-AED3-5A7B74C074F8}" v="2" dt="2024-11-15T08:04:5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77E6C-C91D-403C-86DD-CF5143D5FB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DA2F02-6CBE-4CAF-A2D3-93BC49410BF9}">
      <dgm:prSet/>
      <dgm:spPr/>
      <dgm:t>
        <a:bodyPr/>
        <a:lstStyle/>
        <a:p>
          <a:r>
            <a:rPr lang="fi-FI"/>
            <a:t>Huimaus voi lisääntyä</a:t>
          </a:r>
          <a:endParaRPr lang="en-US"/>
        </a:p>
      </dgm:t>
    </dgm:pt>
    <dgm:pt modelId="{BC01AB72-28E1-4F3A-B6C7-2A0EEAA36365}" type="parTrans" cxnId="{53BEE2A9-8C60-4823-8764-EC13D95AA9F3}">
      <dgm:prSet/>
      <dgm:spPr/>
      <dgm:t>
        <a:bodyPr/>
        <a:lstStyle/>
        <a:p>
          <a:endParaRPr lang="en-US"/>
        </a:p>
      </dgm:t>
    </dgm:pt>
    <dgm:pt modelId="{ACD58FDE-8D09-400F-9FA8-175266C5EBE6}" type="sibTrans" cxnId="{53BEE2A9-8C60-4823-8764-EC13D95AA9F3}">
      <dgm:prSet/>
      <dgm:spPr/>
      <dgm:t>
        <a:bodyPr/>
        <a:lstStyle/>
        <a:p>
          <a:endParaRPr lang="en-US"/>
        </a:p>
      </dgm:t>
    </dgm:pt>
    <dgm:pt modelId="{4AFD5A9B-812F-4A2E-A22F-F33826F51E60}">
      <dgm:prSet/>
      <dgm:spPr/>
      <dgm:t>
        <a:bodyPr/>
        <a:lstStyle/>
        <a:p>
          <a:r>
            <a:rPr lang="fi-FI"/>
            <a:t>Kaatumisriski lisääntyy</a:t>
          </a:r>
          <a:endParaRPr lang="en-US"/>
        </a:p>
      </dgm:t>
    </dgm:pt>
    <dgm:pt modelId="{CEBB7F4E-51B2-4B8E-81A8-948D6E6D0E0C}" type="parTrans" cxnId="{8CBBDCE0-6A3E-4683-A560-1467B4E13EAD}">
      <dgm:prSet/>
      <dgm:spPr/>
      <dgm:t>
        <a:bodyPr/>
        <a:lstStyle/>
        <a:p>
          <a:endParaRPr lang="en-US"/>
        </a:p>
      </dgm:t>
    </dgm:pt>
    <dgm:pt modelId="{B64CDA7E-1CC9-4DE3-BF9B-B9D2735A1F87}" type="sibTrans" cxnId="{8CBBDCE0-6A3E-4683-A560-1467B4E13EAD}">
      <dgm:prSet/>
      <dgm:spPr/>
      <dgm:t>
        <a:bodyPr/>
        <a:lstStyle/>
        <a:p>
          <a:endParaRPr lang="en-US"/>
        </a:p>
      </dgm:t>
    </dgm:pt>
    <dgm:pt modelId="{EA3443B0-8F80-43B7-ACC8-D71CBD21EA2E}">
      <dgm:prSet/>
      <dgm:spPr/>
      <dgm:t>
        <a:bodyPr/>
        <a:lstStyle/>
        <a:p>
          <a:r>
            <a:rPr lang="fi-FI"/>
            <a:t>Lihasvoiman heikentyminen</a:t>
          </a:r>
          <a:endParaRPr lang="en-US"/>
        </a:p>
      </dgm:t>
    </dgm:pt>
    <dgm:pt modelId="{0804FDAA-2EE5-4DBB-B37F-0AA3B939BD66}" type="parTrans" cxnId="{6631E136-720B-448F-9C09-7B5D04281BB6}">
      <dgm:prSet/>
      <dgm:spPr/>
      <dgm:t>
        <a:bodyPr/>
        <a:lstStyle/>
        <a:p>
          <a:endParaRPr lang="en-US"/>
        </a:p>
      </dgm:t>
    </dgm:pt>
    <dgm:pt modelId="{C78AF070-F6DC-4A7C-8C24-C7420881DDD3}" type="sibTrans" cxnId="{6631E136-720B-448F-9C09-7B5D04281BB6}">
      <dgm:prSet/>
      <dgm:spPr/>
      <dgm:t>
        <a:bodyPr/>
        <a:lstStyle/>
        <a:p>
          <a:endParaRPr lang="en-US"/>
        </a:p>
      </dgm:t>
    </dgm:pt>
    <dgm:pt modelId="{DB73BD35-11E1-414D-A2CE-907A41D625B6}">
      <dgm:prSet/>
      <dgm:spPr/>
      <dgm:t>
        <a:bodyPr/>
        <a:lstStyle/>
        <a:p>
          <a:r>
            <a:rPr lang="fi-FI"/>
            <a:t>Nivelten jäykistyminen</a:t>
          </a:r>
          <a:endParaRPr lang="en-US"/>
        </a:p>
      </dgm:t>
    </dgm:pt>
    <dgm:pt modelId="{D809E3C5-9FB9-480D-B383-8592B49C48FD}" type="parTrans" cxnId="{5CAA5167-D6C8-49E7-B64F-B38A12495133}">
      <dgm:prSet/>
      <dgm:spPr/>
      <dgm:t>
        <a:bodyPr/>
        <a:lstStyle/>
        <a:p>
          <a:endParaRPr lang="en-US"/>
        </a:p>
      </dgm:t>
    </dgm:pt>
    <dgm:pt modelId="{E2A5AB7D-B161-415A-AA4B-00467EAE6DEA}" type="sibTrans" cxnId="{5CAA5167-D6C8-49E7-B64F-B38A12495133}">
      <dgm:prSet/>
      <dgm:spPr/>
      <dgm:t>
        <a:bodyPr/>
        <a:lstStyle/>
        <a:p>
          <a:endParaRPr lang="en-US"/>
        </a:p>
      </dgm:t>
    </dgm:pt>
    <dgm:pt modelId="{CD98930B-82A7-4930-8184-469BC94756AD}">
      <dgm:prSet/>
      <dgm:spPr/>
      <dgm:t>
        <a:bodyPr/>
        <a:lstStyle/>
        <a:p>
          <a:r>
            <a:rPr lang="fi-FI"/>
            <a:t>Ummetus</a:t>
          </a:r>
          <a:endParaRPr lang="en-US"/>
        </a:p>
      </dgm:t>
    </dgm:pt>
    <dgm:pt modelId="{939BA06B-EDD7-471F-81D2-F6B4337CC2EF}" type="parTrans" cxnId="{F7E26005-3D39-477F-9370-3263D8B796A3}">
      <dgm:prSet/>
      <dgm:spPr/>
      <dgm:t>
        <a:bodyPr/>
        <a:lstStyle/>
        <a:p>
          <a:endParaRPr lang="en-US"/>
        </a:p>
      </dgm:t>
    </dgm:pt>
    <dgm:pt modelId="{64211B46-3FEF-4F7A-8EE1-FBA6653F9776}" type="sibTrans" cxnId="{F7E26005-3D39-477F-9370-3263D8B796A3}">
      <dgm:prSet/>
      <dgm:spPr/>
      <dgm:t>
        <a:bodyPr/>
        <a:lstStyle/>
        <a:p>
          <a:endParaRPr lang="en-US"/>
        </a:p>
      </dgm:t>
    </dgm:pt>
    <dgm:pt modelId="{C48F34B1-1A22-4633-AEC7-2E9E66763041}">
      <dgm:prSet/>
      <dgm:spPr/>
      <dgm:t>
        <a:bodyPr/>
        <a:lstStyle/>
        <a:p>
          <a:r>
            <a:rPr lang="fi-FI"/>
            <a:t>Ryhdin huononeminen</a:t>
          </a:r>
          <a:endParaRPr lang="en-US"/>
        </a:p>
      </dgm:t>
    </dgm:pt>
    <dgm:pt modelId="{0F31D665-0B5C-4488-BC56-71FFD3696D2F}" type="parTrans" cxnId="{2F1AEF38-6319-42EE-B840-C528F6D74B61}">
      <dgm:prSet/>
      <dgm:spPr/>
      <dgm:t>
        <a:bodyPr/>
        <a:lstStyle/>
        <a:p>
          <a:endParaRPr lang="en-US"/>
        </a:p>
      </dgm:t>
    </dgm:pt>
    <dgm:pt modelId="{1C2868E0-6513-4409-9B93-2AE5A105C9FB}" type="sibTrans" cxnId="{2F1AEF38-6319-42EE-B840-C528F6D74B61}">
      <dgm:prSet/>
      <dgm:spPr/>
      <dgm:t>
        <a:bodyPr/>
        <a:lstStyle/>
        <a:p>
          <a:endParaRPr lang="en-US"/>
        </a:p>
      </dgm:t>
    </dgm:pt>
    <dgm:pt modelId="{A9A62258-7B16-48C6-8BE7-EC0675E7B74E}">
      <dgm:prSet/>
      <dgm:spPr/>
      <dgm:t>
        <a:bodyPr/>
        <a:lstStyle/>
        <a:p>
          <a:r>
            <a:rPr lang="fi-FI"/>
            <a:t>Sosiaalisten suhteiden väheneminen</a:t>
          </a:r>
          <a:endParaRPr lang="en-US"/>
        </a:p>
      </dgm:t>
    </dgm:pt>
    <dgm:pt modelId="{3E6FD230-7E10-40EE-BD18-C0A4C2AD436D}" type="parTrans" cxnId="{76A0384C-E859-48C0-81AD-88312045E432}">
      <dgm:prSet/>
      <dgm:spPr/>
      <dgm:t>
        <a:bodyPr/>
        <a:lstStyle/>
        <a:p>
          <a:endParaRPr lang="en-US"/>
        </a:p>
      </dgm:t>
    </dgm:pt>
    <dgm:pt modelId="{CC34470D-B8CB-414E-B1BE-C8DE54D3B6BC}" type="sibTrans" cxnId="{76A0384C-E859-48C0-81AD-88312045E432}">
      <dgm:prSet/>
      <dgm:spPr/>
      <dgm:t>
        <a:bodyPr/>
        <a:lstStyle/>
        <a:p>
          <a:endParaRPr lang="en-US"/>
        </a:p>
      </dgm:t>
    </dgm:pt>
    <dgm:pt modelId="{1F598FBF-1EDE-446B-8E6A-8C165CDDBA2D}" type="pres">
      <dgm:prSet presAssocID="{68377E6C-C91D-403C-86DD-CF5143D5FB7A}" presName="linear" presStyleCnt="0">
        <dgm:presLayoutVars>
          <dgm:animLvl val="lvl"/>
          <dgm:resizeHandles val="exact"/>
        </dgm:presLayoutVars>
      </dgm:prSet>
      <dgm:spPr/>
    </dgm:pt>
    <dgm:pt modelId="{2D398869-2AC7-497E-8731-FA6EEB4073E7}" type="pres">
      <dgm:prSet presAssocID="{E4DA2F02-6CBE-4CAF-A2D3-93BC49410BF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E575D12-889C-4745-A8B7-7B5C234E3C0F}" type="pres">
      <dgm:prSet presAssocID="{ACD58FDE-8D09-400F-9FA8-175266C5EBE6}" presName="spacer" presStyleCnt="0"/>
      <dgm:spPr/>
    </dgm:pt>
    <dgm:pt modelId="{707C14D6-C6AB-4365-B177-B6B95CCF8000}" type="pres">
      <dgm:prSet presAssocID="{4AFD5A9B-812F-4A2E-A22F-F33826F51E6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9DCCB57-0325-4AE7-AD86-A057CD478F30}" type="pres">
      <dgm:prSet presAssocID="{B64CDA7E-1CC9-4DE3-BF9B-B9D2735A1F87}" presName="spacer" presStyleCnt="0"/>
      <dgm:spPr/>
    </dgm:pt>
    <dgm:pt modelId="{F57C470C-C101-4744-AB07-A5730033E273}" type="pres">
      <dgm:prSet presAssocID="{EA3443B0-8F80-43B7-ACC8-D71CBD21EA2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4AB2986-C78E-4C4A-A6AF-B0E732551272}" type="pres">
      <dgm:prSet presAssocID="{C78AF070-F6DC-4A7C-8C24-C7420881DDD3}" presName="spacer" presStyleCnt="0"/>
      <dgm:spPr/>
    </dgm:pt>
    <dgm:pt modelId="{D490E9B5-8769-43A1-A0B5-1D8DD91C943F}" type="pres">
      <dgm:prSet presAssocID="{DB73BD35-11E1-414D-A2CE-907A41D625B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D38EC91-6781-48B3-B2FB-09DEE36E4A8E}" type="pres">
      <dgm:prSet presAssocID="{E2A5AB7D-B161-415A-AA4B-00467EAE6DEA}" presName="spacer" presStyleCnt="0"/>
      <dgm:spPr/>
    </dgm:pt>
    <dgm:pt modelId="{323568EA-6C3A-434A-B844-64C47EEAB67E}" type="pres">
      <dgm:prSet presAssocID="{CD98930B-82A7-4930-8184-469BC94756A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A62D1F6-BFA7-4D61-8645-A1A6DFA91072}" type="pres">
      <dgm:prSet presAssocID="{64211B46-3FEF-4F7A-8EE1-FBA6653F9776}" presName="spacer" presStyleCnt="0"/>
      <dgm:spPr/>
    </dgm:pt>
    <dgm:pt modelId="{C74A6F0B-682F-4C5E-B771-1A25CD0DF4E2}" type="pres">
      <dgm:prSet presAssocID="{C48F34B1-1A22-4633-AEC7-2E9E6676304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5C1FF19-3C31-4143-BF6B-83F52423ABDD}" type="pres">
      <dgm:prSet presAssocID="{1C2868E0-6513-4409-9B93-2AE5A105C9FB}" presName="spacer" presStyleCnt="0"/>
      <dgm:spPr/>
    </dgm:pt>
    <dgm:pt modelId="{6A267A81-EC31-41F2-9414-9850D2C4A972}" type="pres">
      <dgm:prSet presAssocID="{A9A62258-7B16-48C6-8BE7-EC0675E7B74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7E26005-3D39-477F-9370-3263D8B796A3}" srcId="{68377E6C-C91D-403C-86DD-CF5143D5FB7A}" destId="{CD98930B-82A7-4930-8184-469BC94756AD}" srcOrd="4" destOrd="0" parTransId="{939BA06B-EDD7-471F-81D2-F6B4337CC2EF}" sibTransId="{64211B46-3FEF-4F7A-8EE1-FBA6653F9776}"/>
    <dgm:cxn modelId="{C0136412-028F-400C-A9B1-7682E2C632EC}" type="presOf" srcId="{C48F34B1-1A22-4633-AEC7-2E9E66763041}" destId="{C74A6F0B-682F-4C5E-B771-1A25CD0DF4E2}" srcOrd="0" destOrd="0" presId="urn:microsoft.com/office/officeart/2005/8/layout/vList2"/>
    <dgm:cxn modelId="{6631E136-720B-448F-9C09-7B5D04281BB6}" srcId="{68377E6C-C91D-403C-86DD-CF5143D5FB7A}" destId="{EA3443B0-8F80-43B7-ACC8-D71CBD21EA2E}" srcOrd="2" destOrd="0" parTransId="{0804FDAA-2EE5-4DBB-B37F-0AA3B939BD66}" sibTransId="{C78AF070-F6DC-4A7C-8C24-C7420881DDD3}"/>
    <dgm:cxn modelId="{2F1AEF38-6319-42EE-B840-C528F6D74B61}" srcId="{68377E6C-C91D-403C-86DD-CF5143D5FB7A}" destId="{C48F34B1-1A22-4633-AEC7-2E9E66763041}" srcOrd="5" destOrd="0" parTransId="{0F31D665-0B5C-4488-BC56-71FFD3696D2F}" sibTransId="{1C2868E0-6513-4409-9B93-2AE5A105C9FB}"/>
    <dgm:cxn modelId="{5CAA5167-D6C8-49E7-B64F-B38A12495133}" srcId="{68377E6C-C91D-403C-86DD-CF5143D5FB7A}" destId="{DB73BD35-11E1-414D-A2CE-907A41D625B6}" srcOrd="3" destOrd="0" parTransId="{D809E3C5-9FB9-480D-B383-8592B49C48FD}" sibTransId="{E2A5AB7D-B161-415A-AA4B-00467EAE6DEA}"/>
    <dgm:cxn modelId="{76A0384C-E859-48C0-81AD-88312045E432}" srcId="{68377E6C-C91D-403C-86DD-CF5143D5FB7A}" destId="{A9A62258-7B16-48C6-8BE7-EC0675E7B74E}" srcOrd="6" destOrd="0" parTransId="{3E6FD230-7E10-40EE-BD18-C0A4C2AD436D}" sibTransId="{CC34470D-B8CB-414E-B1BE-C8DE54D3B6BC}"/>
    <dgm:cxn modelId="{154D6776-A3E8-4E39-8BBB-E3766B239079}" type="presOf" srcId="{A9A62258-7B16-48C6-8BE7-EC0675E7B74E}" destId="{6A267A81-EC31-41F2-9414-9850D2C4A972}" srcOrd="0" destOrd="0" presId="urn:microsoft.com/office/officeart/2005/8/layout/vList2"/>
    <dgm:cxn modelId="{55C4EC7E-E951-4500-A1E1-135083FC50DF}" type="presOf" srcId="{68377E6C-C91D-403C-86DD-CF5143D5FB7A}" destId="{1F598FBF-1EDE-446B-8E6A-8C165CDDBA2D}" srcOrd="0" destOrd="0" presId="urn:microsoft.com/office/officeart/2005/8/layout/vList2"/>
    <dgm:cxn modelId="{0875057F-58B2-447B-BB99-A21B90B93BAE}" type="presOf" srcId="{E4DA2F02-6CBE-4CAF-A2D3-93BC49410BF9}" destId="{2D398869-2AC7-497E-8731-FA6EEB4073E7}" srcOrd="0" destOrd="0" presId="urn:microsoft.com/office/officeart/2005/8/layout/vList2"/>
    <dgm:cxn modelId="{C3E408A7-FD68-4B38-AD7A-9CC3E3410DAF}" type="presOf" srcId="{CD98930B-82A7-4930-8184-469BC94756AD}" destId="{323568EA-6C3A-434A-B844-64C47EEAB67E}" srcOrd="0" destOrd="0" presId="urn:microsoft.com/office/officeart/2005/8/layout/vList2"/>
    <dgm:cxn modelId="{53BEE2A9-8C60-4823-8764-EC13D95AA9F3}" srcId="{68377E6C-C91D-403C-86DD-CF5143D5FB7A}" destId="{E4DA2F02-6CBE-4CAF-A2D3-93BC49410BF9}" srcOrd="0" destOrd="0" parTransId="{BC01AB72-28E1-4F3A-B6C7-2A0EEAA36365}" sibTransId="{ACD58FDE-8D09-400F-9FA8-175266C5EBE6}"/>
    <dgm:cxn modelId="{772CFAC6-3F86-4D03-9F32-28811E4B0013}" type="presOf" srcId="{EA3443B0-8F80-43B7-ACC8-D71CBD21EA2E}" destId="{F57C470C-C101-4744-AB07-A5730033E273}" srcOrd="0" destOrd="0" presId="urn:microsoft.com/office/officeart/2005/8/layout/vList2"/>
    <dgm:cxn modelId="{74C82ACD-42A8-4096-8904-5CCEA71F298D}" type="presOf" srcId="{4AFD5A9B-812F-4A2E-A22F-F33826F51E60}" destId="{707C14D6-C6AB-4365-B177-B6B95CCF8000}" srcOrd="0" destOrd="0" presId="urn:microsoft.com/office/officeart/2005/8/layout/vList2"/>
    <dgm:cxn modelId="{8CBBDCE0-6A3E-4683-A560-1467B4E13EAD}" srcId="{68377E6C-C91D-403C-86DD-CF5143D5FB7A}" destId="{4AFD5A9B-812F-4A2E-A22F-F33826F51E60}" srcOrd="1" destOrd="0" parTransId="{CEBB7F4E-51B2-4B8E-81A8-948D6E6D0E0C}" sibTransId="{B64CDA7E-1CC9-4DE3-BF9B-B9D2735A1F87}"/>
    <dgm:cxn modelId="{A4695DE5-67F7-4D70-B434-D5EE184D1B88}" type="presOf" srcId="{DB73BD35-11E1-414D-A2CE-907A41D625B6}" destId="{D490E9B5-8769-43A1-A0B5-1D8DD91C943F}" srcOrd="0" destOrd="0" presId="urn:microsoft.com/office/officeart/2005/8/layout/vList2"/>
    <dgm:cxn modelId="{EACFF0CB-FBE6-4DEC-9934-C0807009F372}" type="presParOf" srcId="{1F598FBF-1EDE-446B-8E6A-8C165CDDBA2D}" destId="{2D398869-2AC7-497E-8731-FA6EEB4073E7}" srcOrd="0" destOrd="0" presId="urn:microsoft.com/office/officeart/2005/8/layout/vList2"/>
    <dgm:cxn modelId="{285BA4E3-1FD4-414E-9814-2297A2FB00F6}" type="presParOf" srcId="{1F598FBF-1EDE-446B-8E6A-8C165CDDBA2D}" destId="{3E575D12-889C-4745-A8B7-7B5C234E3C0F}" srcOrd="1" destOrd="0" presId="urn:microsoft.com/office/officeart/2005/8/layout/vList2"/>
    <dgm:cxn modelId="{2167228D-067F-4C69-93E5-4098A2359BF1}" type="presParOf" srcId="{1F598FBF-1EDE-446B-8E6A-8C165CDDBA2D}" destId="{707C14D6-C6AB-4365-B177-B6B95CCF8000}" srcOrd="2" destOrd="0" presId="urn:microsoft.com/office/officeart/2005/8/layout/vList2"/>
    <dgm:cxn modelId="{B8BD5AC0-33BF-4680-83BC-3081ADC74D7A}" type="presParOf" srcId="{1F598FBF-1EDE-446B-8E6A-8C165CDDBA2D}" destId="{79DCCB57-0325-4AE7-AD86-A057CD478F30}" srcOrd="3" destOrd="0" presId="urn:microsoft.com/office/officeart/2005/8/layout/vList2"/>
    <dgm:cxn modelId="{ADEA37B3-6877-4846-9C79-C7F863480744}" type="presParOf" srcId="{1F598FBF-1EDE-446B-8E6A-8C165CDDBA2D}" destId="{F57C470C-C101-4744-AB07-A5730033E273}" srcOrd="4" destOrd="0" presId="urn:microsoft.com/office/officeart/2005/8/layout/vList2"/>
    <dgm:cxn modelId="{765A54DC-94EB-4422-B04B-3170453BF9A1}" type="presParOf" srcId="{1F598FBF-1EDE-446B-8E6A-8C165CDDBA2D}" destId="{74AB2986-C78E-4C4A-A6AF-B0E732551272}" srcOrd="5" destOrd="0" presId="urn:microsoft.com/office/officeart/2005/8/layout/vList2"/>
    <dgm:cxn modelId="{93C0D566-3DB1-4799-B8E5-6ED745D8813E}" type="presParOf" srcId="{1F598FBF-1EDE-446B-8E6A-8C165CDDBA2D}" destId="{D490E9B5-8769-43A1-A0B5-1D8DD91C943F}" srcOrd="6" destOrd="0" presId="urn:microsoft.com/office/officeart/2005/8/layout/vList2"/>
    <dgm:cxn modelId="{DF6DAD4C-32BC-4E48-B379-67C88AB78BD2}" type="presParOf" srcId="{1F598FBF-1EDE-446B-8E6A-8C165CDDBA2D}" destId="{8D38EC91-6781-48B3-B2FB-09DEE36E4A8E}" srcOrd="7" destOrd="0" presId="urn:microsoft.com/office/officeart/2005/8/layout/vList2"/>
    <dgm:cxn modelId="{20F718B0-7B31-4877-B3F3-10536A40F11A}" type="presParOf" srcId="{1F598FBF-1EDE-446B-8E6A-8C165CDDBA2D}" destId="{323568EA-6C3A-434A-B844-64C47EEAB67E}" srcOrd="8" destOrd="0" presId="urn:microsoft.com/office/officeart/2005/8/layout/vList2"/>
    <dgm:cxn modelId="{44DE369C-1138-429A-B78F-A7DC0890A734}" type="presParOf" srcId="{1F598FBF-1EDE-446B-8E6A-8C165CDDBA2D}" destId="{FA62D1F6-BFA7-4D61-8645-A1A6DFA91072}" srcOrd="9" destOrd="0" presId="urn:microsoft.com/office/officeart/2005/8/layout/vList2"/>
    <dgm:cxn modelId="{9A8626BA-71B0-438C-AF98-92C16F8486D7}" type="presParOf" srcId="{1F598FBF-1EDE-446B-8E6A-8C165CDDBA2D}" destId="{C74A6F0B-682F-4C5E-B771-1A25CD0DF4E2}" srcOrd="10" destOrd="0" presId="urn:microsoft.com/office/officeart/2005/8/layout/vList2"/>
    <dgm:cxn modelId="{F3985B4A-E482-4845-98EC-BCB183374A63}" type="presParOf" srcId="{1F598FBF-1EDE-446B-8E6A-8C165CDDBA2D}" destId="{25C1FF19-3C31-4143-BF6B-83F52423ABDD}" srcOrd="11" destOrd="0" presId="urn:microsoft.com/office/officeart/2005/8/layout/vList2"/>
    <dgm:cxn modelId="{B467CE39-F6A3-4DDF-941F-9C370B2113F7}" type="presParOf" srcId="{1F598FBF-1EDE-446B-8E6A-8C165CDDBA2D}" destId="{6A267A81-EC31-41F2-9414-9850D2C4A97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98869-2AC7-497E-8731-FA6EEB4073E7}">
      <dsp:nvSpPr>
        <dsp:cNvPr id="0" name=""/>
        <dsp:cNvSpPr/>
      </dsp:nvSpPr>
      <dsp:spPr>
        <a:xfrm>
          <a:off x="0" y="48378"/>
          <a:ext cx="5906181" cy="669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Huimaus voi lisääntyä</a:t>
          </a:r>
          <a:endParaRPr lang="en-US" sz="2600" kern="1200"/>
        </a:p>
      </dsp:txBody>
      <dsp:txXfrm>
        <a:off x="32670" y="81048"/>
        <a:ext cx="5840841" cy="603900"/>
      </dsp:txXfrm>
    </dsp:sp>
    <dsp:sp modelId="{707C14D6-C6AB-4365-B177-B6B95CCF8000}">
      <dsp:nvSpPr>
        <dsp:cNvPr id="0" name=""/>
        <dsp:cNvSpPr/>
      </dsp:nvSpPr>
      <dsp:spPr>
        <a:xfrm>
          <a:off x="0" y="792499"/>
          <a:ext cx="5906181" cy="669240"/>
        </a:xfrm>
        <a:prstGeom prst="roundRect">
          <a:avLst/>
        </a:prstGeom>
        <a:solidFill>
          <a:schemeClr val="accent2">
            <a:hueOff val="247484"/>
            <a:satOff val="-2601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Kaatumisriski lisääntyy</a:t>
          </a:r>
          <a:endParaRPr lang="en-US" sz="2600" kern="1200"/>
        </a:p>
      </dsp:txBody>
      <dsp:txXfrm>
        <a:off x="32670" y="825169"/>
        <a:ext cx="5840841" cy="603900"/>
      </dsp:txXfrm>
    </dsp:sp>
    <dsp:sp modelId="{F57C470C-C101-4744-AB07-A5730033E273}">
      <dsp:nvSpPr>
        <dsp:cNvPr id="0" name=""/>
        <dsp:cNvSpPr/>
      </dsp:nvSpPr>
      <dsp:spPr>
        <a:xfrm>
          <a:off x="0" y="1536619"/>
          <a:ext cx="5906181" cy="669240"/>
        </a:xfrm>
        <a:prstGeom prst="roundRect">
          <a:avLst/>
        </a:prstGeom>
        <a:solidFill>
          <a:schemeClr val="accent2">
            <a:hueOff val="494967"/>
            <a:satOff val="-5202"/>
            <a:lumOff val="-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Lihasvoiman heikentyminen</a:t>
          </a:r>
          <a:endParaRPr lang="en-US" sz="2600" kern="1200"/>
        </a:p>
      </dsp:txBody>
      <dsp:txXfrm>
        <a:off x="32670" y="1569289"/>
        <a:ext cx="5840841" cy="603900"/>
      </dsp:txXfrm>
    </dsp:sp>
    <dsp:sp modelId="{D490E9B5-8769-43A1-A0B5-1D8DD91C943F}">
      <dsp:nvSpPr>
        <dsp:cNvPr id="0" name=""/>
        <dsp:cNvSpPr/>
      </dsp:nvSpPr>
      <dsp:spPr>
        <a:xfrm>
          <a:off x="0" y="2280739"/>
          <a:ext cx="5906181" cy="669240"/>
        </a:xfrm>
        <a:prstGeom prst="roundRect">
          <a:avLst/>
        </a:prstGeom>
        <a:solidFill>
          <a:schemeClr val="accent2">
            <a:hueOff val="742451"/>
            <a:satOff val="-7803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Nivelten jäykistyminen</a:t>
          </a:r>
          <a:endParaRPr lang="en-US" sz="2600" kern="1200"/>
        </a:p>
      </dsp:txBody>
      <dsp:txXfrm>
        <a:off x="32670" y="2313409"/>
        <a:ext cx="5840841" cy="603900"/>
      </dsp:txXfrm>
    </dsp:sp>
    <dsp:sp modelId="{323568EA-6C3A-434A-B844-64C47EEAB67E}">
      <dsp:nvSpPr>
        <dsp:cNvPr id="0" name=""/>
        <dsp:cNvSpPr/>
      </dsp:nvSpPr>
      <dsp:spPr>
        <a:xfrm>
          <a:off x="0" y="3024859"/>
          <a:ext cx="5906181" cy="669240"/>
        </a:xfrm>
        <a:prstGeom prst="roundRect">
          <a:avLst/>
        </a:prstGeom>
        <a:solidFill>
          <a:schemeClr val="accent2">
            <a:hueOff val="989934"/>
            <a:satOff val="-10405"/>
            <a:lumOff val="-3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Ummetus</a:t>
          </a:r>
          <a:endParaRPr lang="en-US" sz="2600" kern="1200"/>
        </a:p>
      </dsp:txBody>
      <dsp:txXfrm>
        <a:off x="32670" y="3057529"/>
        <a:ext cx="5840841" cy="603900"/>
      </dsp:txXfrm>
    </dsp:sp>
    <dsp:sp modelId="{C74A6F0B-682F-4C5E-B771-1A25CD0DF4E2}">
      <dsp:nvSpPr>
        <dsp:cNvPr id="0" name=""/>
        <dsp:cNvSpPr/>
      </dsp:nvSpPr>
      <dsp:spPr>
        <a:xfrm>
          <a:off x="0" y="3768979"/>
          <a:ext cx="5906181" cy="669240"/>
        </a:xfrm>
        <a:prstGeom prst="roundRect">
          <a:avLst/>
        </a:prstGeom>
        <a:solidFill>
          <a:schemeClr val="accent2">
            <a:hueOff val="1237418"/>
            <a:satOff val="-13006"/>
            <a:lumOff val="-45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Ryhdin huononeminen</a:t>
          </a:r>
          <a:endParaRPr lang="en-US" sz="2600" kern="1200"/>
        </a:p>
      </dsp:txBody>
      <dsp:txXfrm>
        <a:off x="32670" y="3801649"/>
        <a:ext cx="5840841" cy="603900"/>
      </dsp:txXfrm>
    </dsp:sp>
    <dsp:sp modelId="{6A267A81-EC31-41F2-9414-9850D2C4A972}">
      <dsp:nvSpPr>
        <dsp:cNvPr id="0" name=""/>
        <dsp:cNvSpPr/>
      </dsp:nvSpPr>
      <dsp:spPr>
        <a:xfrm>
          <a:off x="0" y="4513099"/>
          <a:ext cx="5906181" cy="669240"/>
        </a:xfrm>
        <a:prstGeom prst="roundRect">
          <a:avLst/>
        </a:prstGeom>
        <a:solidFill>
          <a:schemeClr val="accent2">
            <a:hueOff val="1484901"/>
            <a:satOff val="-15607"/>
            <a:lumOff val="-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Sosiaalisten suhteiden väheneminen</a:t>
          </a:r>
          <a:endParaRPr lang="en-US" sz="2600" kern="1200"/>
        </a:p>
      </dsp:txBody>
      <dsp:txXfrm>
        <a:off x="32670" y="4545769"/>
        <a:ext cx="5840841" cy="60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5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kkinstituutti.fi/liikkumisen-turvallisuus/kaatumisten-ehkaisy-iakkaille-ja-laheisille/kymmenen-keinoa-kaatumisten-ehkaisyyn/#liikkumin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kinstituutti.fi/liikkuminen/liikkumisen-vaikutukset/liikunta-ja-ikaantymin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hvike.fi/liikunta/" TargetMode="External"/><Relationship Id="rId2" Type="http://schemas.openxmlformats.org/officeDocument/2006/relationships/hyperlink" Target="https://voitas.fi/?authuser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evanhusulos.fi/materiaalit/?authuser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kkinstituutti.fi/liikkuminen/liikkumisen-vaikutukset/liikunta-ja-ikaantymin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53FD044B-5180-5FC8-EDEF-5ABCF6A11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29688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1E79CA-BFFC-DFD0-0A03-F97FD6F06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fi-FI" sz="5800"/>
              <a:t>Ikääntynyt aktiivisena toimijana ja osallistujana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F6203-5920-4478-BFA5-CFDA1DE48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Virikkeitä ja aktiviteetteja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CBAF1B14-BFE7-5F26-42E5-55B3EB19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760" y="5619436"/>
            <a:ext cx="3190240" cy="123856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C0BA75E-751E-80EE-FF30-F13CDB073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3360"/>
            <a:ext cx="4473991" cy="1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7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EDD238-58FE-E4B1-245E-27FF845E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2594"/>
            <a:ext cx="10515600" cy="1371600"/>
          </a:xfrm>
        </p:spPr>
        <p:txBody>
          <a:bodyPr/>
          <a:lstStyle/>
          <a:p>
            <a:r>
              <a:rPr lang="fi-FI" dirty="0"/>
              <a:t>Liikunta &amp; kaatumiset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C89BD6-1293-0C79-506A-A3AF703A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85975"/>
            <a:ext cx="10591800" cy="4209669"/>
          </a:xfrm>
        </p:spPr>
        <p:txBody>
          <a:bodyPr>
            <a:normAutofit/>
          </a:bodyPr>
          <a:lstStyle/>
          <a:p>
            <a:r>
              <a:rPr lang="fi-FI" sz="2400" dirty="0"/>
              <a:t>Liikunta on tehokkain yksittäinen keino ehkäistä kaatumisia</a:t>
            </a:r>
            <a:r>
              <a:rPr lang="fi-FI" dirty="0"/>
              <a:t>.</a:t>
            </a:r>
          </a:p>
          <a:p>
            <a:r>
              <a:rPr lang="fi-FI" sz="2400" dirty="0"/>
              <a:t>Kaatumisten ehkäisy taas on tärkeää sillä kaatumiset vaikuttavat ikääntyneen terveyteen ja hyvinvointiin</a:t>
            </a:r>
          </a:p>
          <a:p>
            <a:r>
              <a:rPr lang="fi-FI" sz="2400" dirty="0"/>
              <a:t>Loukkaantumisten, vammojen, murtumien ym. Lisäksi kaatumisiin voi liittyä pelkoa ja tämä saattaa vähentää liikkumista.</a:t>
            </a:r>
          </a:p>
          <a:p>
            <a:r>
              <a:rPr lang="fi-FI" sz="2400" dirty="0"/>
              <a:t>Pelko voi myös vaikeuttaa päivittäisissä toimissa (ADL-toimet) pärjäämistä tai vähentää sosiaalisia kontakteja.</a:t>
            </a:r>
          </a:p>
          <a:p>
            <a:r>
              <a:rPr lang="fi-FI" sz="2400" dirty="0"/>
              <a:t>Tarkista vielä täältä </a:t>
            </a:r>
            <a:r>
              <a:rPr lang="fi-FI" sz="2400" dirty="0">
                <a:hlinkClick r:id="rId2"/>
              </a:rPr>
              <a:t>Kymmenen keinoa kaatumisten ehkäisyyn - UKK-instituutti (ukkinstituutti.fi)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68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AD0E96-6E62-3B33-E03B-8B07CD99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 viriketoiminnassa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AD3DB0-52A4-4716-A384-AA2CA76F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2103120"/>
            <a:ext cx="111760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Tuolivoimistelu: </a:t>
            </a:r>
          </a:p>
          <a:p>
            <a:pPr marL="0" indent="0">
              <a:buNone/>
            </a:pPr>
            <a:endParaRPr lang="fi-FI" sz="2400" dirty="0"/>
          </a:p>
          <a:p>
            <a:pPr marL="457200" indent="-457200">
              <a:buAutoNum type="arabicPeriod"/>
            </a:pPr>
            <a:r>
              <a:rPr lang="fi-FI" sz="2400" dirty="0"/>
              <a:t>Etsi yksi tuolivoimisteluliike, jonka ohjaat muille. </a:t>
            </a:r>
          </a:p>
          <a:p>
            <a:pPr marL="457200" indent="-457200">
              <a:buAutoNum type="arabicPeriod"/>
            </a:pPr>
            <a:r>
              <a:rPr lang="fi-FI" sz="2400" dirty="0"/>
              <a:t>Keskustelkaa luokassa, että jokaisella on erilainen liike.</a:t>
            </a:r>
          </a:p>
          <a:p>
            <a:pPr marL="457200" indent="-457200">
              <a:buAutoNum type="arabicPeriod"/>
            </a:pPr>
            <a:r>
              <a:rPr lang="fi-FI" sz="2400" dirty="0"/>
              <a:t>Pohdi, miten monta toistoa ja sarjaa teette.</a:t>
            </a:r>
          </a:p>
          <a:p>
            <a:pPr marL="457200" indent="-457200">
              <a:buAutoNum type="arabicPeriod"/>
            </a:pPr>
            <a:r>
              <a:rPr lang="fi-FI" sz="2400" dirty="0"/>
              <a:t>Harjoittele ohjaamaan liike muille. Kerro myös, mitä huomioit, jos ohjaat liikkeen ikääntyville.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5692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hjät puhekuplat">
            <a:extLst>
              <a:ext uri="{FF2B5EF4-FFF2-40B4-BE49-F238E27FC236}">
                <a16:creationId xmlns:a16="http://schemas.microsoft.com/office/drawing/2014/main" id="{D7A773DE-DCCC-7750-6AC3-244C77E9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5516" b="102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33A6A43-5DCC-429C-E801-FC39AF91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fi-FI" dirty="0"/>
              <a:t>Etäpäivien tehtävä:</a:t>
            </a:r>
            <a:br>
              <a:rPr lang="fi-FI" dirty="0"/>
            </a:br>
            <a:r>
              <a:rPr lang="fi-FI" dirty="0"/>
              <a:t>Mieti yksi liikunnallinen </a:t>
            </a:r>
            <a:r>
              <a:rPr lang="fi-FI"/>
              <a:t>virikemuoto ikääntyville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BEF84E-641B-284F-8AFD-4B44051E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fi-FI" sz="2400" dirty="0"/>
              <a:t>Minkä valitset ja miksi?</a:t>
            </a:r>
          </a:p>
          <a:p>
            <a:r>
              <a:rPr lang="fi-FI" sz="2400" dirty="0"/>
              <a:t>Mieti miten ohjaat viriketuokion muille.</a:t>
            </a:r>
          </a:p>
          <a:p>
            <a:r>
              <a:rPr lang="fi-FI" sz="2400" dirty="0"/>
              <a:t>Tee kirjallinen suunnitelma.</a:t>
            </a:r>
          </a:p>
          <a:p>
            <a:r>
              <a:rPr lang="fi-FI" sz="2400" dirty="0"/>
              <a:t>Ohjaa tuokio muille ensi viikolla.</a:t>
            </a:r>
          </a:p>
        </p:txBody>
      </p:sp>
    </p:spTree>
    <p:extLst>
      <p:ext uri="{BB962C8B-B14F-4D97-AF65-F5344CB8AC3E}">
        <p14:creationId xmlns:p14="http://schemas.microsoft.com/office/powerpoint/2010/main" val="305998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76A4F2-E039-0622-5DC7-F67B354C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CCBE99-9641-6592-AB3C-5C2A539A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7825"/>
            <a:ext cx="10496550" cy="4304919"/>
          </a:xfrm>
        </p:spPr>
        <p:txBody>
          <a:bodyPr>
            <a:normAutofit/>
          </a:bodyPr>
          <a:lstStyle/>
          <a:p>
            <a:r>
              <a:rPr lang="fi-FI" sz="2400"/>
              <a:t>Kan, S. 2022. Ikääntyneiden osallisuus ja kuntoutuminen. Helsinki: Suvi Kan ja Sanoma Pro Oy</a:t>
            </a:r>
          </a:p>
          <a:p>
            <a:pPr marL="0" indent="0">
              <a:buNone/>
            </a:pPr>
            <a:endParaRPr lang="fi-FI" sz="2400"/>
          </a:p>
          <a:p>
            <a:r>
              <a:rPr lang="fi-FI" sz="2400"/>
              <a:t>UKK-instituutti. 2024. Liikunta ja ikääntyminen. </a:t>
            </a:r>
            <a:r>
              <a:rPr lang="fi-FI" sz="2800">
                <a:hlinkClick r:id="rId2"/>
              </a:rPr>
              <a:t>Liikunta ja ikääntyminen - UKK-instituutti (ukkinstituutti.fi)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7495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D83FF-72BE-74FA-219A-E5BE7320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5358F2-6818-5DA1-47D6-B9A659D4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3200" dirty="0">
              <a:hlinkClick r:id="rId2"/>
            </a:endParaRPr>
          </a:p>
          <a:p>
            <a:r>
              <a:rPr lang="fi-FI" sz="3200" dirty="0">
                <a:hlinkClick r:id="rId2"/>
              </a:rPr>
              <a:t>Voitas.fi</a:t>
            </a:r>
            <a:endParaRPr lang="fi-FI" sz="3200" dirty="0"/>
          </a:p>
          <a:p>
            <a:r>
              <a:rPr lang="fi-FI" sz="3600" dirty="0">
                <a:hlinkClick r:id="rId3"/>
              </a:rPr>
              <a:t>Liikunta – Vahvike</a:t>
            </a:r>
            <a:endParaRPr lang="fi-FI" sz="3200" dirty="0"/>
          </a:p>
          <a:p>
            <a:r>
              <a:rPr lang="fi-FI" sz="3600" dirty="0">
                <a:hlinkClick r:id="rId4"/>
              </a:rPr>
              <a:t>Materiaalit - Vie Vanhus Ulos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1096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iha-, ruoho, puu, jalkineet&#10;&#10;Kuvaus luotu automaattisesti">
            <a:extLst>
              <a:ext uri="{FF2B5EF4-FFF2-40B4-BE49-F238E27FC236}">
                <a16:creationId xmlns:a16="http://schemas.microsoft.com/office/drawing/2014/main" id="{B966E2F2-B081-81B3-04BE-89B9947CA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46" r="9091" b="3645"/>
          <a:stretch/>
        </p:blipFill>
        <p:spPr>
          <a:xfrm>
            <a:off x="20" y="-15240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8B3264-D28A-0B0C-B51F-E4C62FC5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84" y="427535"/>
            <a:ext cx="5299767" cy="1058366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Liikunnan merkitys &amp; hyödyt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EB7143-54F1-78E4-C564-239DB587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1505847"/>
            <a:ext cx="5065395" cy="5219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Lihasvoiman lisääntyminen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Nivelten liikkuvuuden paraneminen/ylläpysyminen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Luuston massan ja vahvuuden ylläpysyminen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Tasapainon parantuminen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Hengityksen tehostuminen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Unen laadun parantaminen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Vaikutukset aineenvaihduntaan &amp; ruokahaluun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Sairauksien ehkäisy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Sosiaaliset suhteet &amp; vuorovaikutus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Mielialan kohoaminen &amp; virkistyminen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Ikääntymismuutoksien hidastuminen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Ilon ja onnistumisen elämykset!</a:t>
            </a:r>
          </a:p>
          <a:p>
            <a:pPr>
              <a:lnSpc>
                <a:spcPct val="10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42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7FD461-4766-1E8E-CA72-4C99CA17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Liikunnan puutteesta aiheutuvat haitat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D714574-9FAC-C8EF-06F6-D9BB504F9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48530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91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8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E37CE8D-52A1-A8DE-9614-E978932D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479" y="803063"/>
            <a:ext cx="5985041" cy="525187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8B3DE6D-BD73-F91A-C1A3-65FA54238D45}"/>
              </a:ext>
            </a:extLst>
          </p:cNvPr>
          <p:cNvSpPr txBox="1"/>
          <p:nvPr/>
        </p:nvSpPr>
        <p:spPr>
          <a:xfrm>
            <a:off x="8816648" y="5909422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UKK-</a:t>
            </a:r>
            <a:r>
              <a:rPr lang="fi-FI" dirty="0" err="1"/>
              <a:t>instituuttu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86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8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8C565E2-AE3B-FA57-8EDC-0A3A4B875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852" y="803063"/>
            <a:ext cx="4610427" cy="525187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83BB76E-9BDE-BC87-AEAA-7007637EF6C1}"/>
              </a:ext>
            </a:extLst>
          </p:cNvPr>
          <p:cNvSpPr txBox="1"/>
          <p:nvPr/>
        </p:nvSpPr>
        <p:spPr>
          <a:xfrm>
            <a:off x="9194292" y="5981676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UKK-instituutti</a:t>
            </a:r>
          </a:p>
        </p:txBody>
      </p:sp>
    </p:spTree>
    <p:extLst>
      <p:ext uri="{BB962C8B-B14F-4D97-AF65-F5344CB8AC3E}">
        <p14:creationId xmlns:p14="http://schemas.microsoft.com/office/powerpoint/2010/main" val="350954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E0FAB-54BB-1825-4FA5-1F6401CF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UKK-instituutin sivuihin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AB624E-FD77-CE22-D92F-A4F7AF6D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hlinkClick r:id="rId2"/>
              </a:rPr>
              <a:t>Liikunta ja ikääntyminen - UKK-instituutti (ukkinstituutti.fi)</a:t>
            </a:r>
            <a:endParaRPr lang="fi-FI" sz="4000" dirty="0"/>
          </a:p>
          <a:p>
            <a:endParaRPr lang="fi-FI" sz="4000" dirty="0"/>
          </a:p>
          <a:p>
            <a:r>
              <a:rPr lang="fi-FI" sz="4000" dirty="0"/>
              <a:t>Etsikää parin kanssa yksi tieto, jota ette aiemmin tienneet ikääntyneen liikunnasta.</a:t>
            </a:r>
          </a:p>
        </p:txBody>
      </p:sp>
    </p:spTree>
    <p:extLst>
      <p:ext uri="{BB962C8B-B14F-4D97-AF65-F5344CB8AC3E}">
        <p14:creationId xmlns:p14="http://schemas.microsoft.com/office/powerpoint/2010/main" val="210918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B32098-70DB-8CC7-7595-877C7BE3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IKÄÄNTYNEIDEN LIIKKUMISMUOTOJA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70A7A-5402-48AA-14E4-EC739D47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103120"/>
            <a:ext cx="10424160" cy="3849624"/>
          </a:xfrm>
        </p:spPr>
        <p:txBody>
          <a:bodyPr>
            <a:normAutofit lnSpcReduction="10000"/>
          </a:bodyPr>
          <a:lstStyle/>
          <a:p>
            <a:r>
              <a:rPr lang="fi-FI" sz="2000"/>
              <a:t>Kävely</a:t>
            </a:r>
          </a:p>
          <a:p>
            <a:r>
              <a:rPr lang="fi-FI" sz="2000"/>
              <a:t>Sauvakävely</a:t>
            </a:r>
          </a:p>
          <a:p>
            <a:r>
              <a:rPr lang="fi-FI" sz="2000"/>
              <a:t>Arki-/hyötyliikunta</a:t>
            </a:r>
          </a:p>
          <a:p>
            <a:r>
              <a:rPr lang="fi-FI" sz="2000"/>
              <a:t>Tuolijumppa</a:t>
            </a:r>
          </a:p>
          <a:p>
            <a:r>
              <a:rPr lang="fi-FI" sz="2000"/>
              <a:t>Vesiliikunta</a:t>
            </a:r>
          </a:p>
          <a:p>
            <a:r>
              <a:rPr lang="fi-FI" sz="2000"/>
              <a:t>Kuntosali</a:t>
            </a:r>
          </a:p>
          <a:p>
            <a:r>
              <a:rPr lang="fi-FI" sz="2000"/>
              <a:t>Tasapainoharjoittelu</a:t>
            </a:r>
          </a:p>
          <a:p>
            <a:r>
              <a:rPr lang="fi-FI" sz="2000"/>
              <a:t>Kuntopyöräily</a:t>
            </a:r>
          </a:p>
          <a:p>
            <a:r>
              <a:rPr lang="fi-FI" sz="2000"/>
              <a:t>Mitä muita keksit?</a:t>
            </a:r>
          </a:p>
          <a:p>
            <a:pPr marL="0" indent="0">
              <a:buNone/>
            </a:pPr>
            <a:endParaRPr lang="fi-FI" sz="200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ED70738-CC0D-3885-9C1A-6C7FB623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787651"/>
            <a:ext cx="6969759" cy="456137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54D7B14-B6E3-409A-EDA0-D34A8338CB15}"/>
              </a:ext>
            </a:extLst>
          </p:cNvPr>
          <p:cNvSpPr txBox="1"/>
          <p:nvPr/>
        </p:nvSpPr>
        <p:spPr>
          <a:xfrm>
            <a:off x="2946400" y="604167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44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BD3B5-4AD2-32F0-ABA2-0FAE0EE8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7890"/>
            <a:ext cx="10058400" cy="814731"/>
          </a:xfrm>
        </p:spPr>
        <p:txBody>
          <a:bodyPr/>
          <a:lstStyle/>
          <a:p>
            <a:r>
              <a:rPr lang="fi-FI" dirty="0"/>
              <a:t>Ikääntyneiden liikunnan 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D8D523-CFCE-DB42-DDE3-DCDACAAF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515600" cy="4352544"/>
          </a:xfrm>
        </p:spPr>
        <p:txBody>
          <a:bodyPr/>
          <a:lstStyle/>
          <a:p>
            <a:r>
              <a:rPr lang="fi-FI" sz="2400" dirty="0"/>
              <a:t>Ikääntyneen liikunnan turvallisuutta lisäävät mm.</a:t>
            </a:r>
          </a:p>
          <a:p>
            <a:pPr>
              <a:buFontTx/>
              <a:buChar char="-"/>
            </a:pPr>
            <a:r>
              <a:rPr lang="fi-FI" sz="2400" dirty="0"/>
              <a:t>Hyvät välineet (soveltuvat jalkineet, nastat kengissä…)</a:t>
            </a:r>
          </a:p>
          <a:p>
            <a:pPr>
              <a:buFontTx/>
              <a:buChar char="-"/>
            </a:pPr>
            <a:r>
              <a:rPr lang="fi-FI" sz="2400" dirty="0"/>
              <a:t>Alusta ja ympäristö liikkuessa</a:t>
            </a:r>
          </a:p>
          <a:p>
            <a:pPr>
              <a:buFontTx/>
              <a:buChar char="-"/>
            </a:pPr>
            <a:r>
              <a:rPr lang="fi-FI" sz="2400" dirty="0"/>
              <a:t>Monipuolinen liikkuminen</a:t>
            </a:r>
          </a:p>
          <a:p>
            <a:pPr>
              <a:buFontTx/>
              <a:buChar char="-"/>
            </a:pPr>
            <a:r>
              <a:rPr lang="fi-FI" sz="2400" dirty="0"/>
              <a:t>Itselle ja omalle liikkumis-/toimintakyvylle soveltuvan lajin valinta ja harrastaminen</a:t>
            </a:r>
          </a:p>
          <a:p>
            <a:pPr>
              <a:buFontTx/>
              <a:buChar char="-"/>
            </a:pPr>
            <a:r>
              <a:rPr lang="fi-FI" sz="2400" dirty="0"/>
              <a:t>Lepo ja ravitsemus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12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8E7"/>
      </a:lt2>
      <a:accent1>
        <a:srgbClr val="DA828B"/>
      </a:accent1>
      <a:accent2>
        <a:srgbClr val="D28866"/>
      </a:accent2>
      <a:accent3>
        <a:srgbClr val="BAA262"/>
      </a:accent3>
      <a:accent4>
        <a:srgbClr val="9CA952"/>
      </a:accent4>
      <a:accent5>
        <a:srgbClr val="86AE67"/>
      </a:accent5>
      <a:accent6>
        <a:srgbClr val="5AB558"/>
      </a:accent6>
      <a:hlink>
        <a:srgbClr val="568E88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357</Words>
  <Application>Microsoft Office PowerPoint</Application>
  <PresentationFormat>Laajakuva</PresentationFormat>
  <Paragraphs>74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Garamond</vt:lpstr>
      <vt:lpstr>Selawik Light</vt:lpstr>
      <vt:lpstr>Speak Pro</vt:lpstr>
      <vt:lpstr>SavonVTI</vt:lpstr>
      <vt:lpstr>Ikääntynyt aktiivisena toimijana ja osallistujana</vt:lpstr>
      <vt:lpstr>Liikunta</vt:lpstr>
      <vt:lpstr>Liikunnan merkitys &amp; hyödyt</vt:lpstr>
      <vt:lpstr>Liikunnan puutteesta aiheutuvat haitat</vt:lpstr>
      <vt:lpstr>PowerPoint-esitys</vt:lpstr>
      <vt:lpstr>PowerPoint-esitys</vt:lpstr>
      <vt:lpstr>Tutustu UKK-instituutin sivuihin</vt:lpstr>
      <vt:lpstr>IKÄÄNTYNEIDEN LIIKKUMISMUOTOJA</vt:lpstr>
      <vt:lpstr>Ikääntyneiden liikunnan turvallisuus</vt:lpstr>
      <vt:lpstr>Liikunta &amp; kaatumiset</vt:lpstr>
      <vt:lpstr>Liikunta viriketoiminnassa</vt:lpstr>
      <vt:lpstr>Etäpäivien tehtävä: Mieti yksi liikunnallinen virikemuoto ikääntyville</vt:lpstr>
      <vt:lpstr>Lähteet: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Ikääntynyt aktiivisena toimijana ja osallistujana</dc:title>
  <dc:creator>Heini Toivonen</dc:creator>
  <cp:lastModifiedBy>Heini Toivonen</cp:lastModifiedBy>
  <cp:revision>43</cp:revision>
  <dcterms:created xsi:type="dcterms:W3CDTF">2024-01-23T07:50:33Z</dcterms:created>
  <dcterms:modified xsi:type="dcterms:W3CDTF">2024-11-15T08:05:59Z</dcterms:modified>
</cp:coreProperties>
</file>