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embeddedFontLst>
    <p:embeddedFont>
      <p:font typeface="ArialMT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-Bold" panose="020B0604020202020204" charset="0"/>
      <p:bold r:id="rId15"/>
    </p:embeddedFont>
    <p:embeddedFont>
      <p:font typeface="Calibri-Italic" panose="020B0604020202020204" charset="0"/>
      <p:italic r:id="rId16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äteri Kirsi" userId="S::kirsi.sateri@sakky.fi::13679d05-be26-48c1-9bc0-7759ddfeb67d" providerId="AD" clId="Web-{D23F2C85-9196-2648-0250-FFB7253469A9}"/>
    <pc:docChg chg="modSld">
      <pc:chgData name="Säteri Kirsi" userId="S::kirsi.sateri@sakky.fi::13679d05-be26-48c1-9bc0-7759ddfeb67d" providerId="AD" clId="Web-{D23F2C85-9196-2648-0250-FFB7253469A9}" dt="2024-06-03T11:22:49.190" v="11" actId="1076"/>
      <pc:docMkLst>
        <pc:docMk/>
      </pc:docMkLst>
      <pc:sldChg chg="modSp">
        <pc:chgData name="Säteri Kirsi" userId="S::kirsi.sateri@sakky.fi::13679d05-be26-48c1-9bc0-7759ddfeb67d" providerId="AD" clId="Web-{D23F2C85-9196-2648-0250-FFB7253469A9}" dt="2024-06-03T11:22:49.190" v="11" actId="1076"/>
        <pc:sldMkLst>
          <pc:docMk/>
          <pc:sldMk cId="0" sldId="259"/>
        </pc:sldMkLst>
        <pc:spChg chg="mod">
          <ac:chgData name="Säteri Kirsi" userId="S::kirsi.sateri@sakky.fi::13679d05-be26-48c1-9bc0-7759ddfeb67d" providerId="AD" clId="Web-{D23F2C85-9196-2648-0250-FFB7253469A9}" dt="2024-06-03T11:22:49.190" v="11" actId="1076"/>
          <ac:spMkLst>
            <pc:docMk/>
            <pc:sldMk cId="0" sldId="259"/>
            <ac:spMk id="243" creationId="{00000000-0000-0000-0000-000000000000}"/>
          </ac:spMkLst>
        </pc:spChg>
        <pc:spChg chg="mod">
          <ac:chgData name="Säteri Kirsi" userId="S::kirsi.sateri@sakky.fi::13679d05-be26-48c1-9bc0-7759ddfeb67d" providerId="AD" clId="Web-{D23F2C85-9196-2648-0250-FFB7253469A9}" dt="2024-06-03T11:22:44.236" v="9" actId="20577"/>
          <ac:spMkLst>
            <pc:docMk/>
            <pc:sldMk cId="0" sldId="259"/>
            <ac:spMk id="245" creationId="{00000000-0000-0000-0000-000000000000}"/>
          </ac:spMkLst>
        </pc:spChg>
      </pc:sldChg>
      <pc:sldChg chg="modSp">
        <pc:chgData name="Säteri Kirsi" userId="S::kirsi.sateri@sakky.fi::13679d05-be26-48c1-9bc0-7759ddfeb67d" providerId="AD" clId="Web-{D23F2C85-9196-2648-0250-FFB7253469A9}" dt="2024-06-03T11:22:19.376" v="7" actId="1076"/>
        <pc:sldMkLst>
          <pc:docMk/>
          <pc:sldMk cId="0" sldId="260"/>
        </pc:sldMkLst>
        <pc:spChg chg="mod">
          <ac:chgData name="Säteri Kirsi" userId="S::kirsi.sateri@sakky.fi::13679d05-be26-48c1-9bc0-7759ddfeb67d" providerId="AD" clId="Web-{D23F2C85-9196-2648-0250-FFB7253469A9}" dt="2024-06-03T11:22:19.376" v="7" actId="1076"/>
          <ac:spMkLst>
            <pc:docMk/>
            <pc:sldMk cId="0" sldId="260"/>
            <ac:spMk id="285" creationId="{00000000-0000-0000-0000-000000000000}"/>
          </ac:spMkLst>
        </pc:spChg>
      </pc:sldChg>
    </pc:docChg>
  </pc:docChgLst>
  <pc:docChgLst>
    <pc:chgData name="Laitinen Merja" userId="814f4452-0b86-4d71-9b70-2e535e553236" providerId="ADAL" clId="{BA720F8B-1E37-42B3-8BE5-4B3939D2FCF0}"/>
    <pc:docChg chg="modSld">
      <pc:chgData name="Laitinen Merja" userId="814f4452-0b86-4d71-9b70-2e535e553236" providerId="ADAL" clId="{BA720F8B-1E37-42B3-8BE5-4B3939D2FCF0}" dt="2024-06-26T05:43:00.340" v="20" actId="1076"/>
      <pc:docMkLst>
        <pc:docMk/>
      </pc:docMkLst>
      <pc:sldChg chg="modSp mod">
        <pc:chgData name="Laitinen Merja" userId="814f4452-0b86-4d71-9b70-2e535e553236" providerId="ADAL" clId="{BA720F8B-1E37-42B3-8BE5-4B3939D2FCF0}" dt="2024-06-26T05:42:21.188" v="10" actId="1076"/>
        <pc:sldMkLst>
          <pc:docMk/>
          <pc:sldMk cId="0" sldId="256"/>
        </pc:sldMkLst>
        <pc:spChg chg="mod">
          <ac:chgData name="Laitinen Merja" userId="814f4452-0b86-4d71-9b70-2e535e553236" providerId="ADAL" clId="{BA720F8B-1E37-42B3-8BE5-4B3939D2FCF0}" dt="2024-06-26T05:42:21.188" v="10" actId="1076"/>
          <ac:spMkLst>
            <pc:docMk/>
            <pc:sldMk cId="0" sldId="256"/>
            <ac:spMk id="133" creationId="{00000000-0000-0000-0000-000000000000}"/>
          </ac:spMkLst>
        </pc:spChg>
        <pc:picChg chg="mod">
          <ac:chgData name="Laitinen Merja" userId="814f4452-0b86-4d71-9b70-2e535e553236" providerId="ADAL" clId="{BA720F8B-1E37-42B3-8BE5-4B3939D2FCF0}" dt="2024-06-26T05:42:17.921" v="9" actId="1076"/>
          <ac:picMkLst>
            <pc:docMk/>
            <pc:sldMk cId="0" sldId="256"/>
            <ac:picMk id="132" creationId="{00000000-0000-0000-0000-000000000000}"/>
          </ac:picMkLst>
        </pc:picChg>
      </pc:sldChg>
      <pc:sldChg chg="modSp mod">
        <pc:chgData name="Laitinen Merja" userId="814f4452-0b86-4d71-9b70-2e535e553236" providerId="ADAL" clId="{BA720F8B-1E37-42B3-8BE5-4B3939D2FCF0}" dt="2024-06-26T05:42:43.747" v="18" actId="1076"/>
        <pc:sldMkLst>
          <pc:docMk/>
          <pc:sldMk cId="0" sldId="257"/>
        </pc:sldMkLst>
        <pc:spChg chg="mod">
          <ac:chgData name="Laitinen Merja" userId="814f4452-0b86-4d71-9b70-2e535e553236" providerId="ADAL" clId="{BA720F8B-1E37-42B3-8BE5-4B3939D2FCF0}" dt="2024-06-26T05:42:33.174" v="17" actId="1076"/>
          <ac:spMkLst>
            <pc:docMk/>
            <pc:sldMk cId="0" sldId="257"/>
            <ac:spMk id="170" creationId="{00000000-0000-0000-0000-000000000000}"/>
          </ac:spMkLst>
        </pc:spChg>
        <pc:picChg chg="mod">
          <ac:chgData name="Laitinen Merja" userId="814f4452-0b86-4d71-9b70-2e535e553236" providerId="ADAL" clId="{BA720F8B-1E37-42B3-8BE5-4B3939D2FCF0}" dt="2024-06-26T05:42:43.747" v="18" actId="1076"/>
          <ac:picMkLst>
            <pc:docMk/>
            <pc:sldMk cId="0" sldId="257"/>
            <ac:picMk id="169" creationId="{00000000-0000-0000-0000-000000000000}"/>
          </ac:picMkLst>
        </pc:picChg>
      </pc:sldChg>
      <pc:sldChg chg="modSp mod">
        <pc:chgData name="Laitinen Merja" userId="814f4452-0b86-4d71-9b70-2e535e553236" providerId="ADAL" clId="{BA720F8B-1E37-42B3-8BE5-4B3939D2FCF0}" dt="2024-06-26T05:43:00.340" v="20" actId="1076"/>
        <pc:sldMkLst>
          <pc:docMk/>
          <pc:sldMk cId="0" sldId="258"/>
        </pc:sldMkLst>
        <pc:spChg chg="mod">
          <ac:chgData name="Laitinen Merja" userId="814f4452-0b86-4d71-9b70-2e535e553236" providerId="ADAL" clId="{BA720F8B-1E37-42B3-8BE5-4B3939D2FCF0}" dt="2024-06-26T05:42:54.121" v="19" actId="1076"/>
          <ac:spMkLst>
            <pc:docMk/>
            <pc:sldMk cId="0" sldId="258"/>
            <ac:spMk id="205" creationId="{00000000-0000-0000-0000-000000000000}"/>
          </ac:spMkLst>
        </pc:spChg>
        <pc:spChg chg="mod">
          <ac:chgData name="Laitinen Merja" userId="814f4452-0b86-4d71-9b70-2e535e553236" providerId="ADAL" clId="{BA720F8B-1E37-42B3-8BE5-4B3939D2FCF0}" dt="2024-06-26T05:43:00.340" v="20" actId="1076"/>
          <ac:spMkLst>
            <pc:docMk/>
            <pc:sldMk cId="0" sldId="258"/>
            <ac:spMk id="20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3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ikakuuloiset.fi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://www.kuuloliitto.fi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03" name="Freeform 10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08" name="Freeform 10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" name="Picture 10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10" name="Freeform 11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" name="Picture 1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12" name="Freeform 11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" name="Picture 11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19" name="Freeform 11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23" name="Freeform 12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" name="Picture 12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29" name="Freeform 12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5649"/>
            <a:ext cx="10118597" cy="2119122"/>
          </a:xfrm>
          <a:prstGeom prst="rect">
            <a:avLst/>
          </a:prstGeom>
          <a:noFill/>
        </p:spPr>
      </p:pic>
      <p:pic>
        <p:nvPicPr>
          <p:cNvPr id="131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132" name="Picture 13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4594" y="3405817"/>
            <a:ext cx="2717292" cy="2717292"/>
          </a:xfrm>
          <a:prstGeom prst="rect">
            <a:avLst/>
          </a:prstGeom>
          <a:noFill/>
        </p:spPr>
      </p:pic>
      <p:sp>
        <p:nvSpPr>
          <p:cNvPr id="133" name="Rectangle 133"/>
          <p:cNvSpPr/>
          <p:nvPr/>
        </p:nvSpPr>
        <p:spPr>
          <a:xfrm>
            <a:off x="1452150" y="1554979"/>
            <a:ext cx="7813036" cy="11159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    Ikäkuulo, miten kuuleminen </a:t>
            </a:r>
          </a:p>
          <a:p>
            <a:pPr marL="0">
              <a:lnSpc>
                <a:spcPts val="3841"/>
              </a:lnSpc>
            </a:pPr>
            <a:r>
              <a:rPr lang="fi-FI" sz="3995" b="1" i="0" spc="0" baseline="0" dirty="0">
                <a:solidFill>
                  <a:srgbClr val="3E3E3E"/>
                </a:solidFill>
                <a:latin typeface="Calibri-Bold"/>
              </a:rPr>
              <a:t>    muuttuu, kun ihminen vanhenee? </a:t>
            </a:r>
          </a:p>
        </p:txBody>
      </p:sp>
      <p:sp>
        <p:nvSpPr>
          <p:cNvPr id="135" name="Rectangle 135"/>
          <p:cNvSpPr/>
          <p:nvPr/>
        </p:nvSpPr>
        <p:spPr>
          <a:xfrm>
            <a:off x="7952867" y="4785868"/>
            <a:ext cx="3913174" cy="5029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Kuva: Papunetin kuvapankki, papunet.net </a:t>
            </a:r>
          </a:p>
          <a:p>
            <a:pPr marL="0">
              <a:lnSpc>
                <a:spcPts val="2160"/>
              </a:lnSpc>
            </a:pPr>
            <a:r>
              <a:rPr lang="fi-FI" sz="1802" b="0" i="0" spc="0" baseline="0" dirty="0">
                <a:solidFill>
                  <a:srgbClr val="000000"/>
                </a:solidFill>
                <a:latin typeface="Calibri"/>
              </a:rPr>
              <a:t>Sclera, muokkaus Ritva Hämäläinen Savas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13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" name="Picture 1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39" name="Picture 13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40" name="Freeform 140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" name="Picture 1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45" name="Freeform 145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6" name="Picture 14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47" name="Freeform 147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5" name="Picture 15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56" name="Freeform 156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" name="Picture 15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60" name="Freeform 160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5" name="Picture 16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66" name="Freeform 166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0228"/>
            <a:ext cx="10013442" cy="1328166"/>
          </a:xfrm>
          <a:prstGeom prst="rect">
            <a:avLst/>
          </a:prstGeom>
          <a:noFill/>
        </p:spPr>
      </p:pic>
      <p:pic>
        <p:nvPicPr>
          <p:cNvPr id="168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169" name="Picture 169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68892" y="1855033"/>
            <a:ext cx="3035807" cy="1871472"/>
          </a:xfrm>
          <a:prstGeom prst="rect">
            <a:avLst/>
          </a:prstGeom>
          <a:noFill/>
        </p:spPr>
      </p:pic>
      <p:sp>
        <p:nvSpPr>
          <p:cNvPr id="170" name="Rectangle 170"/>
          <p:cNvSpPr/>
          <p:nvPr/>
        </p:nvSpPr>
        <p:spPr>
          <a:xfrm>
            <a:off x="521836" y="782111"/>
            <a:ext cx="10586809" cy="52207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17601"/>
            <a:r>
              <a:rPr lang="fi-FI" sz="3600" b="1" i="0" spc="0" baseline="0" dirty="0">
                <a:solidFill>
                  <a:srgbClr val="000000"/>
                </a:solidFill>
                <a:latin typeface="Calibri-Bold"/>
              </a:rPr>
              <a:t>   Mitä kuuloaistille tapahtuu kun ihminen </a:t>
            </a:r>
          </a:p>
          <a:p>
            <a:pPr marL="317601">
              <a:lnSpc>
                <a:spcPts val="3456"/>
              </a:lnSpc>
            </a:pPr>
            <a:r>
              <a:rPr lang="fi-FI" sz="3602" b="1" i="0" spc="0" baseline="0" dirty="0">
                <a:solidFill>
                  <a:srgbClr val="000000"/>
                </a:solidFill>
                <a:latin typeface="Calibri-Bold"/>
              </a:rPr>
              <a:t>   ikääntyy?</a:t>
            </a:r>
          </a:p>
          <a:p>
            <a:pPr marL="0">
              <a:lnSpc>
                <a:spcPts val="4000"/>
              </a:lnSpc>
            </a:pPr>
            <a:r>
              <a:rPr lang="fi-FI" sz="2400" b="0" i="0" spc="1862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Kuulo heikkenee hitaasti</a:t>
            </a:r>
          </a:p>
          <a:p>
            <a:pPr marL="0">
              <a:lnSpc>
                <a:spcPts val="5760"/>
              </a:lnSpc>
            </a:pPr>
            <a:r>
              <a:rPr lang="fi-FI" sz="2402" b="0" i="0" spc="141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Kuulo heikkenee molemmissa korvissa yhtä aikaa</a:t>
            </a:r>
          </a:p>
          <a:p>
            <a:pPr marL="0">
              <a:lnSpc>
                <a:spcPts val="5762"/>
              </a:lnSpc>
            </a:pPr>
            <a:r>
              <a:rPr lang="fi-FI" sz="2400" b="0" i="0" spc="1418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Ensin häviää korkeat äänet (ei kuule heinäsirkkojen ääntä)</a:t>
            </a:r>
          </a:p>
          <a:p>
            <a:pPr marL="0">
              <a:lnSpc>
                <a:spcPts val="5760"/>
              </a:lnSpc>
            </a:pPr>
            <a:r>
              <a:rPr lang="fi-FI" sz="2402" b="0" i="0" spc="141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Myöhemmin vaikea kuulla puhetta, jos on paljon muita ääniä ympärillä (on melua)</a:t>
            </a:r>
          </a:p>
          <a:p>
            <a:pPr marL="0">
              <a:lnSpc>
                <a:spcPts val="5761"/>
              </a:lnSpc>
            </a:pPr>
            <a:r>
              <a:rPr lang="fi-FI" sz="2400" b="0" i="0" spc="1418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Kuulo on alentunut:</a:t>
            </a:r>
          </a:p>
          <a:p>
            <a:pPr marL="457504">
              <a:lnSpc>
                <a:spcPts val="2880"/>
              </a:lnSpc>
            </a:pPr>
            <a:r>
              <a:rPr lang="fi-FI" sz="2400" b="0" i="0" spc="1415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1/3 65 -vuotta täyttäneillä ihmisillä</a:t>
            </a:r>
          </a:p>
          <a:p>
            <a:pPr marL="457504">
              <a:lnSpc>
                <a:spcPts val="2880"/>
              </a:lnSpc>
            </a:pPr>
            <a:r>
              <a:rPr lang="fi-FI" sz="2402" b="0" i="0" spc="1414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2/3 75 -vuotta täyttäneillä ihmisillä</a:t>
            </a:r>
          </a:p>
        </p:txBody>
      </p:sp>
      <p:sp>
        <p:nvSpPr>
          <p:cNvPr id="172" name="Rectangle 172"/>
          <p:cNvSpPr/>
          <p:nvPr/>
        </p:nvSpPr>
        <p:spPr>
          <a:xfrm>
            <a:off x="6256654" y="6244895"/>
            <a:ext cx="2707766" cy="5029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Kuva: Papunetin kuvapankki, </a:t>
            </a:r>
          </a:p>
          <a:p>
            <a:pPr marL="0">
              <a:lnSpc>
                <a:spcPts val="2160"/>
              </a:lnSpc>
            </a:pPr>
            <a:r>
              <a:rPr lang="fi-FI" sz="1802" b="0" i="0" spc="0" baseline="0" dirty="0">
                <a:solidFill>
                  <a:srgbClr val="000000"/>
                </a:solidFill>
                <a:latin typeface="Calibri"/>
              </a:rPr>
              <a:t>papunet.net Elina Vanninen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reeform 17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" name="Picture 1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75" name="Picture 17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76" name="Freeform 176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0" name="Picture 18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81" name="Freeform 181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2" name="Picture 18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83" name="Freeform 183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" name="Picture 18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85" name="Freeform 185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1" name="Picture 19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92" name="Freeform 192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5" name="Picture 19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96" name="Freeform 196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1" name="Picture 20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02" name="Freeform 202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3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0228"/>
            <a:ext cx="10013442" cy="1328166"/>
          </a:xfrm>
          <a:prstGeom prst="rect">
            <a:avLst/>
          </a:prstGeom>
          <a:noFill/>
        </p:spPr>
      </p:pic>
      <p:pic>
        <p:nvPicPr>
          <p:cNvPr id="204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205" name="Rectangle 205"/>
          <p:cNvSpPr/>
          <p:nvPr/>
        </p:nvSpPr>
        <p:spPr>
          <a:xfrm>
            <a:off x="1027306" y="985890"/>
            <a:ext cx="7940801" cy="40310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12750"/>
            <a:r>
              <a:rPr lang="fi-FI" sz="3600" b="1" i="0" spc="0" baseline="0" dirty="0">
                <a:solidFill>
                  <a:srgbClr val="000000"/>
                </a:solidFill>
                <a:latin typeface="Calibri-Bold"/>
              </a:rPr>
              <a:t>Mitä kuuloaistille tapahtuu kun ihminen </a:t>
            </a:r>
          </a:p>
          <a:p>
            <a:pPr marL="212750">
              <a:lnSpc>
                <a:spcPts val="3456"/>
              </a:lnSpc>
            </a:pPr>
            <a:r>
              <a:rPr lang="fi-FI" sz="3602" b="1" i="0" spc="0" baseline="0" dirty="0">
                <a:solidFill>
                  <a:srgbClr val="000000"/>
                </a:solidFill>
                <a:latin typeface="Calibri-Bold"/>
              </a:rPr>
              <a:t>ikääntyy?</a:t>
            </a:r>
          </a:p>
          <a:p>
            <a:pPr marL="0">
              <a:lnSpc>
                <a:spcPts val="7401"/>
              </a:lnSpc>
            </a:pPr>
            <a:r>
              <a:rPr lang="fi-FI" sz="2400" b="0" i="0" spc="185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Mitä kuulon huononeminen aiheuttaa:</a:t>
            </a:r>
          </a:p>
          <a:p>
            <a:pPr marL="457199">
              <a:lnSpc>
                <a:spcPts val="2879"/>
              </a:lnSpc>
            </a:pPr>
            <a:r>
              <a:rPr lang="fi-FI" sz="2400" b="0" i="0" spc="185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Ihminen ei saa selvää toisten ihmisten puheesta </a:t>
            </a:r>
          </a:p>
          <a:p>
            <a:pPr marL="457199">
              <a:lnSpc>
                <a:spcPts val="2880"/>
              </a:lnSpc>
            </a:pPr>
            <a:r>
              <a:rPr lang="fi-FI" sz="2402" b="0" i="0" spc="1858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TV:n ja radion ääntä on lisättävä</a:t>
            </a:r>
          </a:p>
          <a:p>
            <a:pPr marL="457199">
              <a:lnSpc>
                <a:spcPts val="2881"/>
              </a:lnSpc>
            </a:pPr>
            <a:r>
              <a:rPr lang="fi-FI" sz="2400" b="0" i="0" spc="185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On vaikea kuulla puhelimen tai ovikellon ääntä</a:t>
            </a:r>
          </a:p>
          <a:p>
            <a:pPr marL="457199">
              <a:lnSpc>
                <a:spcPts val="2880"/>
              </a:lnSpc>
            </a:pPr>
            <a:r>
              <a:rPr lang="fi-FI" sz="2400" b="0" i="0" spc="185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Ryhmässä on vaikea kuulla toisten puhetta</a:t>
            </a:r>
          </a:p>
          <a:p>
            <a:pPr marL="457199">
              <a:lnSpc>
                <a:spcPts val="2880"/>
              </a:lnSpc>
            </a:pPr>
            <a:r>
              <a:rPr lang="fi-FI" sz="2400" b="0" i="0" spc="185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On vaikea käydä esim. kaupassa tai lääkärissä</a:t>
            </a:r>
          </a:p>
          <a:p>
            <a:pPr marL="457199">
              <a:lnSpc>
                <a:spcPts val="2880"/>
              </a:lnSpc>
            </a:pPr>
            <a:r>
              <a:rPr lang="fi-FI" sz="2402" b="0" i="0" spc="1858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Korvassa kuuluu ääniä (=tinnitus) tai korva on tukkoinen</a:t>
            </a:r>
          </a:p>
        </p:txBody>
      </p:sp>
      <p:sp>
        <p:nvSpPr>
          <p:cNvPr id="206" name="Rectangle 206"/>
          <p:cNvSpPr/>
          <p:nvPr/>
        </p:nvSpPr>
        <p:spPr>
          <a:xfrm>
            <a:off x="1491916" y="5369902"/>
            <a:ext cx="10401900" cy="7183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2" b="0" i="0" spc="185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Jos ikäihmisen on vaikea kuulla, hän ei halua menn</a:t>
            </a:r>
            <a:r>
              <a:rPr lang="fi-FI" sz="2402" b="0" i="0" spc="1085" baseline="0" dirty="0">
                <a:solidFill>
                  <a:srgbClr val="000000"/>
                </a:solidFill>
                <a:latin typeface="Calibri"/>
              </a:rPr>
              <a:t>ä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tilaisuuksiin, joissa on muita </a:t>
            </a:r>
          </a:p>
          <a:p>
            <a:pPr marL="342899">
              <a:lnSpc>
                <a:spcPts val="2881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ihmisiä (kauppaan</a:t>
            </a:r>
            <a:r>
              <a:rPr lang="fi-FI" sz="2400" b="0" i="0" spc="1077" baseline="0" dirty="0">
                <a:solidFill>
                  <a:srgbClr val="000000"/>
                </a:solidFill>
                <a:latin typeface="Calibri"/>
              </a:rPr>
              <a:t>,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pankkiin yms)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Freeform 20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8" name="Picture 20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09" name="Picture 20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10" name="Freeform 210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4" name="Picture 2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15" name="Freeform 215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6" name="Picture 21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17" name="Freeform 217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8" name="Picture 21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19" name="Freeform 219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5" name="Picture 22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26" name="Freeform 226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9" name="Picture 22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30" name="Freeform 230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5" name="Picture 23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36" name="Freeform 236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7" name="Picture 23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6429"/>
            <a:ext cx="11252454" cy="733805"/>
          </a:xfrm>
          <a:prstGeom prst="rect">
            <a:avLst/>
          </a:prstGeom>
          <a:noFill/>
        </p:spPr>
      </p:pic>
      <p:pic>
        <p:nvPicPr>
          <p:cNvPr id="238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239" name="Picture 239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72600" y="2359153"/>
            <a:ext cx="2145792" cy="2139695"/>
          </a:xfrm>
          <a:prstGeom prst="rect">
            <a:avLst/>
          </a:prstGeom>
          <a:noFill/>
        </p:spPr>
      </p:pic>
      <p:sp>
        <p:nvSpPr>
          <p:cNvPr id="240" name="Rectangle 240"/>
          <p:cNvSpPr/>
          <p:nvPr/>
        </p:nvSpPr>
        <p:spPr>
          <a:xfrm>
            <a:off x="879043" y="503174"/>
            <a:ext cx="4594859" cy="4572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600" b="1" i="0" spc="0" baseline="0" dirty="0">
                <a:solidFill>
                  <a:srgbClr val="000000"/>
                </a:solidFill>
                <a:latin typeface="Calibri-Bold"/>
              </a:rPr>
              <a:t>Miten kuuloa tutkitaan?</a:t>
            </a:r>
          </a:p>
        </p:txBody>
      </p:sp>
      <p:sp>
        <p:nvSpPr>
          <p:cNvPr id="241" name="Rectangle 241"/>
          <p:cNvSpPr/>
          <p:nvPr/>
        </p:nvSpPr>
        <p:spPr>
          <a:xfrm>
            <a:off x="764743" y="1578865"/>
            <a:ext cx="7380096" cy="29129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0" b="0" i="0" spc="141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Kuulon tutkimus</a:t>
            </a:r>
          </a:p>
          <a:p>
            <a:pPr marL="457200">
              <a:lnSpc>
                <a:spcPts val="2880"/>
              </a:lnSpc>
            </a:pPr>
            <a:r>
              <a:rPr lang="fi-FI" sz="2402" b="0" i="0" spc="1415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Asiakas kuuntelee taajuudeltaan ja voimakkuudeltaan</a:t>
            </a:r>
          </a:p>
          <a:p>
            <a:pPr marL="457200">
              <a:lnSpc>
                <a:spcPts val="2881"/>
              </a:lnSpc>
              <a:tabLst>
                <a:tab pos="880922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erilaisia ääniä</a:t>
            </a:r>
          </a:p>
          <a:p>
            <a:pPr marL="457200">
              <a:lnSpc>
                <a:spcPts val="2879"/>
              </a:lnSpc>
            </a:pPr>
            <a:r>
              <a:rPr lang="fi-FI" sz="2400" b="0" i="0" spc="141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Normaali kuulo on 10-20 dB </a:t>
            </a:r>
          </a:p>
          <a:p>
            <a:pPr marL="457200">
              <a:lnSpc>
                <a:spcPts val="2880"/>
              </a:lnSpc>
            </a:pPr>
            <a:r>
              <a:rPr lang="fi-FI" sz="2400" b="0" i="0" spc="141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Jos kuulon taso on 30 dB – on vaikea kuulla puhetta</a:t>
            </a:r>
          </a:p>
          <a:p>
            <a:pPr marL="457200">
              <a:lnSpc>
                <a:spcPts val="2880"/>
              </a:lnSpc>
            </a:pPr>
            <a:r>
              <a:rPr lang="fi-FI" sz="2402" b="0" i="0" spc="1415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Jos kuulon taso on 60 – 65 dB – kuulee puheen n. 1 </a:t>
            </a:r>
          </a:p>
          <a:p>
            <a:pPr marL="743762">
              <a:lnSpc>
                <a:spcPts val="2882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metrin päästä</a:t>
            </a:r>
          </a:p>
          <a:p>
            <a:pPr marL="457200">
              <a:lnSpc>
                <a:spcPts val="2880"/>
              </a:lnSpc>
            </a:pPr>
            <a:r>
              <a:rPr lang="fi-FI" sz="2400" b="0" i="0" spc="141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Jos kuulon taso on 85 – 90 dB – ihminen on kuuro</a:t>
            </a:r>
          </a:p>
        </p:txBody>
      </p:sp>
      <p:sp>
        <p:nvSpPr>
          <p:cNvPr id="243" name="Rectangle 243"/>
          <p:cNvSpPr/>
          <p:nvPr/>
        </p:nvSpPr>
        <p:spPr>
          <a:xfrm>
            <a:off x="1221943" y="5237354"/>
            <a:ext cx="6636460" cy="7178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0" b="0" i="0" spc="141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1" spc="0" baseline="0" dirty="0">
                <a:solidFill>
                  <a:srgbClr val="000000"/>
                </a:solidFill>
                <a:latin typeface="Calibri-Italic"/>
              </a:rPr>
              <a:t>dB, eli desibeli = äänenvoimakkuuden ja melutason </a:t>
            </a:r>
          </a:p>
          <a:p>
            <a:pPr marL="286562">
              <a:lnSpc>
                <a:spcPts val="2880"/>
              </a:lnSpc>
            </a:pPr>
            <a:r>
              <a:rPr lang="fi-FI" sz="2400" b="0" i="1" spc="0" baseline="0" dirty="0">
                <a:solidFill>
                  <a:srgbClr val="000000"/>
                </a:solidFill>
                <a:latin typeface="Calibri-Italic"/>
              </a:rPr>
              <a:t>mittausyksikkö</a:t>
            </a:r>
          </a:p>
        </p:txBody>
      </p:sp>
      <p:sp>
        <p:nvSpPr>
          <p:cNvPr id="245" name="Rectangle 245"/>
          <p:cNvSpPr/>
          <p:nvPr/>
        </p:nvSpPr>
        <p:spPr>
          <a:xfrm>
            <a:off x="9115679" y="4813808"/>
            <a:ext cx="1521250" cy="68146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r>
              <a:rPr lang="fi-FI" sz="1000" b="0" i="0" spc="0" baseline="0" dirty="0">
                <a:solidFill>
                  <a:srgbClr val="000000"/>
                </a:solidFill>
                <a:latin typeface="Calibri"/>
              </a:rPr>
              <a:t>Kuva: Papunetin kuvapankki,</a:t>
            </a:r>
            <a:r>
              <a:rPr lang="fi-FI" sz="1000" dirty="0">
                <a:solidFill>
                  <a:srgbClr val="000000"/>
                </a:solidFill>
                <a:latin typeface="Calibri"/>
              </a:rPr>
              <a:t> </a:t>
            </a:r>
            <a:endParaRPr lang="fi-FI" sz="1000" b="0" i="0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ts val="2160"/>
              </a:lnSpc>
            </a:pPr>
            <a:r>
              <a:rPr lang="fi-FI" sz="1000" b="0" i="0" spc="0" baseline="0" dirty="0">
                <a:solidFill>
                  <a:srgbClr val="000000"/>
                </a:solidFill>
                <a:latin typeface="Calibri"/>
              </a:rPr>
              <a:t>papunet.net Sergio Palao /</a:t>
            </a:r>
            <a:r>
              <a:rPr lang="fi-FI" sz="1000" dirty="0">
                <a:solidFill>
                  <a:srgbClr val="000000"/>
                </a:solidFill>
                <a:latin typeface="Calibri"/>
              </a:rPr>
              <a:t> </a:t>
            </a:r>
            <a:endParaRPr lang="fi-FI" sz="1000" b="0" i="0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>
              <a:lnSpc>
                <a:spcPts val="2162"/>
              </a:lnSpc>
            </a:pPr>
            <a:r>
              <a:rPr lang="fi-FI" sz="1000" b="0" i="0" spc="0" baseline="0" dirty="0">
                <a:solidFill>
                  <a:srgbClr val="000000"/>
                </a:solidFill>
                <a:latin typeface="Calibri"/>
              </a:rPr>
              <a:t>ARASAAC</a:t>
            </a:r>
            <a:endParaRPr lang="fi-FI" sz="1000" b="0" i="0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Freeform 24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7" name="Picture 24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48" name="Picture 24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49" name="Freeform 249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3" name="Picture 25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54" name="Freeform 254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5" name="Picture 25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56" name="Freeform 256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7" name="Picture 25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58" name="Freeform 258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4" name="Picture 26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65" name="Freeform 265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8" name="Picture 26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69" name="Freeform 269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Freeform 270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Freeform 271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Freeform 272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" name="Picture 27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75" name="Freeform 275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6" name="Picture 27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6429"/>
            <a:ext cx="10013442" cy="733805"/>
          </a:xfrm>
          <a:prstGeom prst="rect">
            <a:avLst/>
          </a:prstGeom>
          <a:noFill/>
        </p:spPr>
      </p:pic>
      <p:pic>
        <p:nvPicPr>
          <p:cNvPr id="277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278" name="Picture 278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7264" y="1327404"/>
            <a:ext cx="1426463" cy="1426463"/>
          </a:xfrm>
          <a:prstGeom prst="rect">
            <a:avLst/>
          </a:prstGeom>
          <a:noFill/>
        </p:spPr>
      </p:pic>
      <p:pic>
        <p:nvPicPr>
          <p:cNvPr id="279" name="Picture 279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3567" y="2663953"/>
            <a:ext cx="1353311" cy="1354836"/>
          </a:xfrm>
          <a:prstGeom prst="rect">
            <a:avLst/>
          </a:prstGeom>
          <a:noFill/>
        </p:spPr>
      </p:pic>
      <p:pic>
        <p:nvPicPr>
          <p:cNvPr id="280" name="Picture 280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5091" y="4351020"/>
            <a:ext cx="2255520" cy="1591055"/>
          </a:xfrm>
          <a:prstGeom prst="rect">
            <a:avLst/>
          </a:prstGeom>
          <a:noFill/>
        </p:spPr>
      </p:pic>
      <p:sp>
        <p:nvSpPr>
          <p:cNvPr id="281" name="Rectangle 281"/>
          <p:cNvSpPr/>
          <p:nvPr/>
        </p:nvSpPr>
        <p:spPr>
          <a:xfrm>
            <a:off x="879043" y="503174"/>
            <a:ext cx="5900165" cy="4572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600" b="1" i="0" spc="0" baseline="0" dirty="0">
                <a:solidFill>
                  <a:srgbClr val="000000"/>
                </a:solidFill>
                <a:latin typeface="Calibri-Bold"/>
              </a:rPr>
              <a:t>Mitä ovat kuulon apuvälineet? </a:t>
            </a:r>
          </a:p>
        </p:txBody>
      </p:sp>
      <p:sp>
        <p:nvSpPr>
          <p:cNvPr id="282" name="Rectangle 282"/>
          <p:cNvSpPr/>
          <p:nvPr/>
        </p:nvSpPr>
        <p:spPr>
          <a:xfrm>
            <a:off x="898245" y="1677241"/>
            <a:ext cx="1998765" cy="410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Kuulokojeet</a:t>
            </a:r>
          </a:p>
        </p:txBody>
      </p:sp>
      <p:sp>
        <p:nvSpPr>
          <p:cNvPr id="283" name="Rectangle 283"/>
          <p:cNvSpPr/>
          <p:nvPr/>
        </p:nvSpPr>
        <p:spPr>
          <a:xfrm>
            <a:off x="898245" y="2957655"/>
            <a:ext cx="1888332" cy="410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Kuulokkeet</a:t>
            </a:r>
          </a:p>
        </p:txBody>
      </p:sp>
      <p:sp>
        <p:nvSpPr>
          <p:cNvPr id="284" name="Rectangle 284"/>
          <p:cNvSpPr/>
          <p:nvPr/>
        </p:nvSpPr>
        <p:spPr>
          <a:xfrm>
            <a:off x="898245" y="4238196"/>
            <a:ext cx="2988217" cy="410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Kommunikaattorit</a:t>
            </a:r>
          </a:p>
        </p:txBody>
      </p:sp>
      <p:sp>
        <p:nvSpPr>
          <p:cNvPr id="285" name="Rectangle 285"/>
          <p:cNvSpPr/>
          <p:nvPr/>
        </p:nvSpPr>
        <p:spPr>
          <a:xfrm>
            <a:off x="7890542" y="5201085"/>
            <a:ext cx="2719627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fi-FI" sz="1000" b="0" i="0" spc="0" baseline="0" dirty="0">
                <a:solidFill>
                  <a:srgbClr val="000000"/>
                </a:solidFill>
                <a:latin typeface="Calibri"/>
              </a:rPr>
              <a:t>Kuvat: Papunetin kuvapankki, papunet.net Sergio </a:t>
            </a:r>
            <a:r>
              <a:rPr lang="fi-FI" sz="1000" b="0" i="0" spc="0" baseline="0" err="1">
                <a:solidFill>
                  <a:srgbClr val="000000"/>
                </a:solidFill>
                <a:latin typeface="Calibri"/>
              </a:rPr>
              <a:t>Palao</a:t>
            </a:r>
            <a:r>
              <a:rPr lang="fi-FI" sz="1000" b="0" i="0" spc="0" baseline="0" dirty="0">
                <a:solidFill>
                  <a:srgbClr val="000000"/>
                </a:solidFill>
                <a:latin typeface="Calibri"/>
              </a:rPr>
              <a:t> /</a:t>
            </a:r>
            <a:r>
              <a:rPr lang="fi-FI" sz="1000" dirty="0">
                <a:solidFill>
                  <a:srgbClr val="000000"/>
                </a:solidFill>
                <a:latin typeface="Calibri"/>
              </a:rPr>
              <a:t> </a:t>
            </a:r>
            <a:r>
              <a:rPr lang="fi-FI" sz="1000" b="0" i="0" spc="0" baseline="0" dirty="0">
                <a:solidFill>
                  <a:srgbClr val="000000"/>
                </a:solidFill>
                <a:latin typeface="Calibri"/>
              </a:rPr>
              <a:t>ARASAAC , </a:t>
            </a:r>
            <a:r>
              <a:rPr lang="fi-FI" sz="1000" b="0" i="0" spc="0" baseline="0" err="1">
                <a:solidFill>
                  <a:srgbClr val="000000"/>
                </a:solidFill>
                <a:latin typeface="Calibri"/>
              </a:rPr>
              <a:t>Sclera</a:t>
            </a:r>
            <a:r>
              <a:rPr lang="fi-FI" sz="1000" b="0" i="0" spc="0" baseline="0" dirty="0">
                <a:solidFill>
                  <a:srgbClr val="000000"/>
                </a:solidFill>
                <a:latin typeface="Calibri"/>
              </a:rPr>
              <a:t> ja </a:t>
            </a:r>
            <a:r>
              <a:rPr lang="fi-FI" sz="1000" b="0" i="0" spc="0" baseline="0" err="1">
                <a:solidFill>
                  <a:srgbClr val="000000"/>
                </a:solidFill>
                <a:latin typeface="Calibri"/>
              </a:rPr>
              <a:t>Commons</a:t>
            </a:r>
            <a:r>
              <a:rPr lang="fi-FI" sz="1000" b="0" i="0" spc="0" baseline="0" dirty="0">
                <a:solidFill>
                  <a:srgbClr val="000000"/>
                </a:solidFill>
                <a:latin typeface="Calibri"/>
              </a:rPr>
              <a:t> wikimedia)</a:t>
            </a:r>
            <a:r>
              <a:rPr lang="fi-FI" sz="1000" dirty="0">
                <a:solidFill>
                  <a:srgbClr val="000000"/>
                </a:solidFill>
                <a:latin typeface="Calibri"/>
              </a:rPr>
              <a:t> </a:t>
            </a:r>
            <a:endParaRPr lang="fi-FI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 28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7" name="Picture 28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88" name="Picture 28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89" name="Freeform 289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3" name="Picture 29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94" name="Freeform 294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5" name="Picture 29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96" name="Freeform 296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7" name="Picture 29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98" name="Freeform 298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4" name="Picture 30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05" name="Freeform 305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" name="Freeform 306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" name="Freeform 307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8" name="Picture 30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09" name="Freeform 309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Freeform 310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4" name="Picture 31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15" name="Freeform 315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6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0228"/>
            <a:ext cx="10013442" cy="1328166"/>
          </a:xfrm>
          <a:prstGeom prst="rect">
            <a:avLst/>
          </a:prstGeom>
          <a:noFill/>
        </p:spPr>
      </p:pic>
      <p:pic>
        <p:nvPicPr>
          <p:cNvPr id="317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318" name="Picture 318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1102" y="3149347"/>
            <a:ext cx="3217164" cy="1906523"/>
          </a:xfrm>
          <a:prstGeom prst="rect">
            <a:avLst/>
          </a:prstGeom>
          <a:noFill/>
        </p:spPr>
      </p:pic>
      <p:pic>
        <p:nvPicPr>
          <p:cNvPr id="319" name="Picture 319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5028" y="1798320"/>
            <a:ext cx="3779520" cy="3777996"/>
          </a:xfrm>
          <a:prstGeom prst="rect">
            <a:avLst/>
          </a:prstGeom>
          <a:noFill/>
        </p:spPr>
      </p:pic>
      <p:pic>
        <p:nvPicPr>
          <p:cNvPr id="320" name="Picture 320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2869" y="2681860"/>
            <a:ext cx="4896992" cy="2257424"/>
          </a:xfrm>
          <a:prstGeom prst="rect">
            <a:avLst/>
          </a:prstGeom>
          <a:noFill/>
        </p:spPr>
      </p:pic>
      <p:pic>
        <p:nvPicPr>
          <p:cNvPr id="321" name="Picture 321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396" y="2309115"/>
            <a:ext cx="2270886" cy="929513"/>
          </a:xfrm>
          <a:prstGeom prst="rect">
            <a:avLst/>
          </a:prstGeom>
          <a:noFill/>
        </p:spPr>
      </p:pic>
      <p:pic>
        <p:nvPicPr>
          <p:cNvPr id="322" name="Picture 322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7583" y="3964052"/>
            <a:ext cx="6309613" cy="875664"/>
          </a:xfrm>
          <a:prstGeom prst="rect">
            <a:avLst/>
          </a:prstGeom>
          <a:noFill/>
        </p:spPr>
      </p:pic>
      <p:sp>
        <p:nvSpPr>
          <p:cNvPr id="323" name="Rectangle 323"/>
          <p:cNvSpPr/>
          <p:nvPr/>
        </p:nvSpPr>
        <p:spPr>
          <a:xfrm>
            <a:off x="879043" y="503174"/>
            <a:ext cx="5803239" cy="8961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600" b="1" i="0" spc="0" baseline="0" dirty="0">
                <a:solidFill>
                  <a:srgbClr val="000000"/>
                </a:solidFill>
                <a:latin typeface="Calibri-Bold"/>
              </a:rPr>
              <a:t>Miten kuulokoje huolletaan ja </a:t>
            </a:r>
          </a:p>
          <a:p>
            <a:pPr marL="0">
              <a:lnSpc>
                <a:spcPts val="3456"/>
              </a:lnSpc>
            </a:pPr>
            <a:r>
              <a:rPr lang="fi-FI" sz="3602" b="1" i="0" spc="0" baseline="0" dirty="0">
                <a:solidFill>
                  <a:srgbClr val="000000"/>
                </a:solidFill>
                <a:latin typeface="Calibri-Bold"/>
              </a:rPr>
              <a:t>puhdistetaan?</a:t>
            </a:r>
          </a:p>
        </p:txBody>
      </p:sp>
      <p:sp>
        <p:nvSpPr>
          <p:cNvPr id="324" name="Rectangle 324"/>
          <p:cNvSpPr/>
          <p:nvPr/>
        </p:nvSpPr>
        <p:spPr>
          <a:xfrm>
            <a:off x="879043" y="2018871"/>
            <a:ext cx="5878500" cy="29710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Pyyhi kojeen pinta kostealla pyyhkeellä</a:t>
            </a:r>
          </a:p>
          <a:p>
            <a:pPr marL="0">
              <a:lnSpc>
                <a:spcPts val="6723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Vaihda paristo tarvittaessa</a:t>
            </a:r>
          </a:p>
          <a:p>
            <a:pPr marL="0">
              <a:lnSpc>
                <a:spcPts val="6722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Puhdista korvakappale </a:t>
            </a:r>
          </a:p>
          <a:p>
            <a:pPr marL="0">
              <a:lnSpc>
                <a:spcPts val="6719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Vaihda muoviletku tarvittaessa</a:t>
            </a:r>
          </a:p>
        </p:txBody>
      </p:sp>
      <p:sp>
        <p:nvSpPr>
          <p:cNvPr id="325" name="Rectangle 325"/>
          <p:cNvSpPr/>
          <p:nvPr/>
        </p:nvSpPr>
        <p:spPr>
          <a:xfrm>
            <a:off x="8562085" y="5521605"/>
            <a:ext cx="3406063" cy="5029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Kuva: Papunetin kuvapankki, </a:t>
            </a:r>
          </a:p>
          <a:p>
            <a:pPr marL="0">
              <a:lnSpc>
                <a:spcPts val="2159"/>
              </a:lnSpc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papunet.net Sergio Palao / ARASAAC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Freeform 32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7" name="Picture 32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28" name="Picture 32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29" name="Freeform 329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Freeform 332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3" name="Picture 33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34" name="Freeform 334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5" name="Picture 33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36" name="Freeform 336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7" name="Picture 33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38" name="Freeform 338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4" name="Picture 34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45" name="Freeform 345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Freeform 346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8" name="Picture 34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49" name="Freeform 349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" name="Freeform 351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" name="Freeform 352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" name="Freeform 353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4" name="Picture 35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55" name="Freeform 355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6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0228"/>
            <a:ext cx="10013442" cy="1328166"/>
          </a:xfrm>
          <a:prstGeom prst="rect">
            <a:avLst/>
          </a:prstGeom>
          <a:noFill/>
        </p:spPr>
      </p:pic>
      <p:pic>
        <p:nvPicPr>
          <p:cNvPr id="357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pic>
        <p:nvPicPr>
          <p:cNvPr id="358" name="Picture 358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52659" y="2199132"/>
            <a:ext cx="2139695" cy="2145792"/>
          </a:xfrm>
          <a:prstGeom prst="rect">
            <a:avLst/>
          </a:prstGeom>
          <a:noFill/>
        </p:spPr>
      </p:pic>
      <p:sp>
        <p:nvSpPr>
          <p:cNvPr id="359" name="Rectangle 359"/>
          <p:cNvSpPr/>
          <p:nvPr/>
        </p:nvSpPr>
        <p:spPr>
          <a:xfrm>
            <a:off x="879043" y="503174"/>
            <a:ext cx="8348203" cy="54962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600" b="1" i="0" spc="0" baseline="0" dirty="0">
                <a:solidFill>
                  <a:srgbClr val="000000"/>
                </a:solidFill>
                <a:latin typeface="Calibri-Bold"/>
              </a:rPr>
              <a:t>Miten kommunikoit huonosti kuulevan </a:t>
            </a:r>
          </a:p>
          <a:p>
            <a:pPr marL="0">
              <a:lnSpc>
                <a:spcPts val="3456"/>
              </a:lnSpc>
            </a:pPr>
            <a:r>
              <a:rPr lang="fi-FI" sz="3602" b="1" i="0" spc="0" baseline="0" dirty="0">
                <a:solidFill>
                  <a:srgbClr val="000000"/>
                </a:solidFill>
                <a:latin typeface="Calibri-Bold"/>
              </a:rPr>
              <a:t>ihmisen kanssa?</a:t>
            </a:r>
          </a:p>
          <a:p>
            <a:pPr marL="62179">
              <a:lnSpc>
                <a:spcPts val="5974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Kiinnitä huomio itseesi (esim. koskettamalla)</a:t>
            </a:r>
          </a:p>
          <a:p>
            <a:pPr marL="62179">
              <a:lnSpc>
                <a:spcPts val="3360"/>
              </a:lnSpc>
            </a:pPr>
            <a:r>
              <a:rPr lang="fi-FI" sz="2798" b="0" i="0" spc="127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Puhu rauhallisesti ja selkeästi</a:t>
            </a:r>
          </a:p>
          <a:p>
            <a:pPr marL="62179">
              <a:lnSpc>
                <a:spcPts val="3361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Huolehdi, että sinun kasvot ja suu näkyvät </a:t>
            </a:r>
          </a:p>
          <a:p>
            <a:pPr marL="62179">
              <a:lnSpc>
                <a:spcPts val="6720"/>
              </a:lnSpc>
            </a:pPr>
            <a:r>
              <a:rPr lang="fi-FI" sz="2798" b="0" i="0" spc="127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Rauhallinen paikka auttaa kuulemista</a:t>
            </a:r>
          </a:p>
          <a:p>
            <a:pPr marL="62179">
              <a:lnSpc>
                <a:spcPts val="3361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olette ryhmässä, vain yksi ihminen puhuu kerrallaan</a:t>
            </a:r>
          </a:p>
          <a:p>
            <a:pPr marL="62179">
              <a:lnSpc>
                <a:spcPts val="3360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Varmista, että asiakas on kuullut asian oikein (ei tule </a:t>
            </a:r>
          </a:p>
          <a:p>
            <a:pPr marL="348691">
              <a:lnSpc>
                <a:spcPts val="3359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väärinkäsityksiä)</a:t>
            </a:r>
          </a:p>
          <a:p>
            <a:pPr marL="62179">
              <a:lnSpc>
                <a:spcPts val="6722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1" spc="0" baseline="0" dirty="0">
                <a:solidFill>
                  <a:srgbClr val="000000"/>
                </a:solidFill>
                <a:latin typeface="Calibri-Italic"/>
              </a:rPr>
              <a:t>Väärinkäsitys = on ymmärtänyt tai kuullut asian väärin</a:t>
            </a:r>
          </a:p>
        </p:txBody>
      </p:sp>
      <p:sp>
        <p:nvSpPr>
          <p:cNvPr id="360" name="Rectangle 360"/>
          <p:cNvSpPr/>
          <p:nvPr/>
        </p:nvSpPr>
        <p:spPr>
          <a:xfrm>
            <a:off x="9220200" y="4775200"/>
            <a:ext cx="2707766" cy="7772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Kuva: Papunetin kuvapankki, </a:t>
            </a:r>
          </a:p>
          <a:p>
            <a:pPr marL="0">
              <a:lnSpc>
                <a:spcPts val="2160"/>
              </a:lnSpc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papunet.net Sergio Palao </a:t>
            </a:r>
          </a:p>
          <a:p>
            <a:pPr marL="0">
              <a:lnSpc>
                <a:spcPts val="2159"/>
              </a:lnSpc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/ARASAAC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Freeform 361">
            <a:hlinkClick r:id="rId2"/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2" name="Picture 36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63" name="Picture 36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64" name="Freeform 364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8" name="Picture 36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69" name="Freeform 369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0" name="Picture 37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71" name="Freeform 371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2" name="Picture 37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73" name="Freeform 373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" name="Freeform 375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Freeform 377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" name="Freeform 378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9" name="Picture 37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80" name="Freeform 380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" name="Freeform 381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Freeform 382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3" name="Picture 38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84" name="Freeform 384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" name="Freeform 388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9" name="Picture 38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90" name="Freeform 390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" name="Freeform 391">
            <a:hlinkClick r:id="rId11"/>
          </p:cNvPr>
          <p:cNvSpPr/>
          <p:nvPr/>
        </p:nvSpPr>
        <p:spPr>
          <a:xfrm>
            <a:off x="1123403" y="2150618"/>
            <a:ext cx="2561882" cy="22861"/>
          </a:xfrm>
          <a:custGeom>
            <a:avLst/>
            <a:gdLst/>
            <a:ahLst/>
            <a:cxnLst/>
            <a:rect l="0" t="0" r="0" b="0"/>
            <a:pathLst>
              <a:path w="2561882" h="22861">
                <a:moveTo>
                  <a:pt x="0" y="0"/>
                </a:moveTo>
                <a:lnTo>
                  <a:pt x="1280961" y="0"/>
                </a:lnTo>
                <a:lnTo>
                  <a:pt x="2561882" y="0"/>
                </a:lnTo>
                <a:lnTo>
                  <a:pt x="2561882" y="22861"/>
                </a:lnTo>
                <a:lnTo>
                  <a:pt x="1280961" y="22861"/>
                </a:lnTo>
                <a:lnTo>
                  <a:pt x="0" y="22861"/>
                </a:lnTo>
                <a:close/>
                <a:moveTo>
                  <a:pt x="3583979" y="4707382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" name="Freeform 392">
            <a:hlinkClick r:id="rId2"/>
          </p:cNvPr>
          <p:cNvSpPr/>
          <p:nvPr/>
        </p:nvSpPr>
        <p:spPr>
          <a:xfrm>
            <a:off x="1123403" y="2577339"/>
            <a:ext cx="2822487" cy="22859"/>
          </a:xfrm>
          <a:custGeom>
            <a:avLst/>
            <a:gdLst/>
            <a:ahLst/>
            <a:cxnLst/>
            <a:rect l="0" t="0" r="0" b="0"/>
            <a:pathLst>
              <a:path w="2822487" h="22859">
                <a:moveTo>
                  <a:pt x="0" y="0"/>
                </a:moveTo>
                <a:lnTo>
                  <a:pt x="1411263" y="0"/>
                </a:lnTo>
                <a:lnTo>
                  <a:pt x="2822487" y="0"/>
                </a:lnTo>
                <a:lnTo>
                  <a:pt x="2822487" y="22859"/>
                </a:lnTo>
                <a:lnTo>
                  <a:pt x="1411263" y="22859"/>
                </a:lnTo>
                <a:lnTo>
                  <a:pt x="0" y="22859"/>
                </a:lnTo>
                <a:close/>
                <a:moveTo>
                  <a:pt x="3157258" y="4280661"/>
                </a:moveTo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Rectangle 393"/>
          <p:cNvSpPr/>
          <p:nvPr/>
        </p:nvSpPr>
        <p:spPr>
          <a:xfrm>
            <a:off x="1123492" y="1418336"/>
            <a:ext cx="2822626" cy="1208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Lähteet:</a:t>
            </a:r>
          </a:p>
          <a:p>
            <a:pPr marL="0">
              <a:lnSpc>
                <a:spcPts val="3360"/>
              </a:lnSpc>
            </a:pPr>
            <a:r>
              <a:rPr lang="fi-FI" sz="2798" b="0" i="0" spc="0" baseline="0" dirty="0">
                <a:solidFill>
                  <a:srgbClr val="0563C1"/>
                </a:solidFill>
                <a:latin typeface="Calibri"/>
                <a:hlinkClick r:id="rId11"/>
              </a:rPr>
              <a:t>www.kuuloliitto.fi</a:t>
            </a:r>
          </a:p>
          <a:p>
            <a:pPr marL="0">
              <a:lnSpc>
                <a:spcPts val="3361"/>
              </a:lnSpc>
            </a:pPr>
            <a:r>
              <a:rPr lang="fi-FI" sz="2795" b="0" i="0" spc="0" baseline="0" dirty="0">
                <a:solidFill>
                  <a:srgbClr val="0563C1"/>
                </a:solidFill>
                <a:latin typeface="Calibri"/>
                <a:hlinkClick r:id="rId2"/>
              </a:rPr>
              <a:t>www.ikakuuloiset.fi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432</Words>
  <Application>Microsoft Office PowerPoint</Application>
  <PresentationFormat>Laajakuva</PresentationFormat>
  <Paragraphs>69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Calibri-Italic</vt:lpstr>
      <vt:lpstr>Calibri-Bold</vt:lpstr>
      <vt:lpstr>ArialMT</vt:lpstr>
      <vt:lpstr>Calibri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Laitinen Merja</cp:lastModifiedBy>
  <cp:revision>7</cp:revision>
  <dcterms:modified xsi:type="dcterms:W3CDTF">2024-06-26T05:43:05Z</dcterms:modified>
</cp:coreProperties>
</file>