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71" r:id="rId5"/>
    <p:sldId id="259" r:id="rId6"/>
    <p:sldId id="276" r:id="rId7"/>
    <p:sldId id="277" r:id="rId8"/>
    <p:sldId id="278" r:id="rId9"/>
    <p:sldId id="280" r:id="rId10"/>
    <p:sldId id="279" r:id="rId11"/>
    <p:sldId id="282" r:id="rId12"/>
    <p:sldId id="281" r:id="rId13"/>
    <p:sldId id="283" r:id="rId14"/>
    <p:sldId id="284" r:id="rId15"/>
    <p:sldId id="285" r:id="rId16"/>
    <p:sldId id="273" r:id="rId17"/>
  </p:sldIdLst>
  <p:sldSz cx="12192000" cy="6858000"/>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F0212-4205-C301-47BD-76FC06DDC6AE}" v="106" dt="2024-06-19T07:28:25.689"/>
    <p1510:client id="{C04C5B94-6610-E8D1-5417-2DB4EE4D0FE3}" v="9" dt="2024-06-19T10:11:26.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28" autoAdjust="0"/>
  </p:normalViewPr>
  <p:slideViewPr>
    <p:cSldViewPr snapToGrid="0">
      <p:cViewPr varScale="1">
        <p:scale>
          <a:sx n="44" d="100"/>
          <a:sy n="44" d="100"/>
        </p:scale>
        <p:origin x="15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726D5AC-B486-5748-925D-9C7C06A01345}" type="datetimeFigureOut">
              <a:rPr lang="fi-FI" smtClean="0"/>
              <a:t>24.6.2024</a:t>
            </a:fld>
            <a:endParaRPr lang="fi-FI"/>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11618420-1DAB-3A46-BCC8-E5CAD8A0F798}" type="slidenum">
              <a:rPr lang="fi-FI" smtClean="0"/>
              <a:t>‹#›</a:t>
            </a:fld>
            <a:endParaRPr lang="fi-FI"/>
          </a:p>
        </p:txBody>
      </p:sp>
    </p:spTree>
    <p:extLst>
      <p:ext uri="{BB962C8B-B14F-4D97-AF65-F5344CB8AC3E}">
        <p14:creationId xmlns:p14="http://schemas.microsoft.com/office/powerpoint/2010/main" val="190861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arbon_cyc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LBiFcmSOC4w" TargetMode="External"/><Relationship Id="rId7" Type="http://schemas.openxmlformats.org/officeDocument/2006/relationships/hyperlink" Target="https://youtu.be/hlVXOC6a3M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youtu.be/oYIilMaVlwI" TargetMode="External"/><Relationship Id="rId5" Type="http://schemas.openxmlformats.org/officeDocument/2006/relationships/hyperlink" Target="https://youtu.be/8ZdDWQTgP2Y" TargetMode="External"/><Relationship Id="rId4" Type="http://schemas.openxmlformats.org/officeDocument/2006/relationships/hyperlink" Target="https://youtu.be/jWoCXLuTIk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oYIilMaVlw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1618420-1DAB-3A46-BCC8-E5CAD8A0F798}" type="slidenum">
              <a:rPr lang="fi-FI" smtClean="0"/>
              <a:t>1</a:t>
            </a:fld>
            <a:endParaRPr lang="fi-FI"/>
          </a:p>
        </p:txBody>
      </p:sp>
    </p:spTree>
    <p:extLst>
      <p:ext uri="{BB962C8B-B14F-4D97-AF65-F5344CB8AC3E}">
        <p14:creationId xmlns:p14="http://schemas.microsoft.com/office/powerpoint/2010/main" val="339589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Lämpötilan nousu johtuu fossiilisten polttoaineiden käytöstä. Ongelmana luonnon kantokyvyn heikkeneminen – liian nopea muutos. Muutos on liian nopea lajit eivät ehdi sopeutua. Siitä se ongelma- maapallo on kokenut isoja mullistuksia miljardien vuosien aikana, mutta nyt alle 50 vuodessa muutos on ollut suurempaa kuin edellisten 2000 vuoden aikana- lajit eivät </a:t>
            </a:r>
            <a:r>
              <a:rPr lang="fi-FI" err="1"/>
              <a:t>yksinkertaiseti</a:t>
            </a:r>
            <a:r>
              <a:rPr lang="fi-FI"/>
              <a:t> ehdi sopeutua.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Vuonna 2019 ilmakehän CO2-pitoisuudet olivat korkeampia kuin milloinkaan vähintään kahteen miljoonaan vuoteen, ja CH4- ja N2O-pitoisuudet olivat suurempia kuin kertaakaan 800 000 vuoteen.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Vuoden 1750 jälkeen koettu hiilidioksidin (47 %) ja metaanin (156 %) pitoisuuksien nousu ylittää huomattavasti jääkausien ja niitten välisten leudompien ajanjaksojen välillä esiintyneet luonnolliset vaihtelut ainakin viimeksi kuluneitten 800 000 vuoden aikana. N2O:n pitoisuuden nousu (23 %) on samaa suuruusluokkaa näitten luonnollisten vaihteluitten kanssa</a:t>
            </a:r>
          </a:p>
          <a:p>
            <a:endParaRPr lang="fi-FI"/>
          </a:p>
        </p:txBody>
      </p:sp>
      <p:sp>
        <p:nvSpPr>
          <p:cNvPr id="4" name="Dian numeron paikkamerkki 3"/>
          <p:cNvSpPr>
            <a:spLocks noGrp="1"/>
          </p:cNvSpPr>
          <p:nvPr>
            <p:ph type="sldNum" sz="quarter" idx="5"/>
          </p:nvPr>
        </p:nvSpPr>
        <p:spPr/>
        <p:txBody>
          <a:bodyPr/>
          <a:lstStyle/>
          <a:p>
            <a:fld id="{11618420-1DAB-3A46-BCC8-E5CAD8A0F798}" type="slidenum">
              <a:rPr lang="fi-FI" smtClean="0"/>
              <a:t>2</a:t>
            </a:fld>
            <a:endParaRPr lang="fi-FI"/>
          </a:p>
        </p:txBody>
      </p:sp>
    </p:spTree>
    <p:extLst>
      <p:ext uri="{BB962C8B-B14F-4D97-AF65-F5344CB8AC3E}">
        <p14:creationId xmlns:p14="http://schemas.microsoft.com/office/powerpoint/2010/main" val="247579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Ilmastosysteemi on iso kokonaisuus. Siihen kuuluu ilmakehä, </a:t>
            </a:r>
            <a:r>
              <a:rPr lang="fi-FI" dirty="0" err="1"/>
              <a:t>vesikehä,eli</a:t>
            </a:r>
            <a:r>
              <a:rPr lang="fi-FI" dirty="0"/>
              <a:t> meret, ja jäätiköt, biosfääri on myös osa tätä, eli kaikki elollinen ja näiden lisäksi maaperä eli litosfääri. Nämä kaikki ovat kytköksissä toisiinsa, muodostaen erittäin laajan ja herkän kokonaisuudessa, jossa tapahtuu maapallon biogeokemialliset kierrot, eli esimerkiksi hiilidioksidin kierto ja varastot, hiilinielut.  </a:t>
            </a:r>
          </a:p>
        </p:txBody>
      </p:sp>
      <p:sp>
        <p:nvSpPr>
          <p:cNvPr id="4" name="Dian numeron paikkamerkki 3"/>
          <p:cNvSpPr>
            <a:spLocks noGrp="1"/>
          </p:cNvSpPr>
          <p:nvPr>
            <p:ph type="sldNum" sz="quarter" idx="5"/>
          </p:nvPr>
        </p:nvSpPr>
        <p:spPr/>
        <p:txBody>
          <a:bodyPr/>
          <a:lstStyle/>
          <a:p>
            <a:fld id="{11618420-1DAB-3A46-BCC8-E5CAD8A0F798}" type="slidenum">
              <a:rPr lang="fi-FI" smtClean="0"/>
              <a:t>3</a:t>
            </a:fld>
            <a:endParaRPr lang="fi-FI"/>
          </a:p>
        </p:txBody>
      </p:sp>
    </p:spTree>
    <p:extLst>
      <p:ext uri="{BB962C8B-B14F-4D97-AF65-F5344CB8AC3E}">
        <p14:creationId xmlns:p14="http://schemas.microsoft.com/office/powerpoint/2010/main" val="423464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hlinkClick r:id="rId3"/>
              </a:rPr>
              <a:t>Carbon</a:t>
            </a:r>
            <a:r>
              <a:rPr lang="fi-FI" dirty="0">
                <a:hlinkClick r:id="rId3"/>
              </a:rPr>
              <a:t> </a:t>
            </a:r>
            <a:r>
              <a:rPr lang="fi-FI" dirty="0" err="1">
                <a:hlinkClick r:id="rId3"/>
              </a:rPr>
              <a:t>cycle</a:t>
            </a:r>
            <a:r>
              <a:rPr lang="fi-FI" dirty="0">
                <a:hlinkClick r:id="rId3"/>
              </a:rPr>
              <a:t> – Wikipedia</a:t>
            </a:r>
            <a:r>
              <a:rPr lang="fi-FI" dirty="0"/>
              <a:t> Hiilen lähteet ja nielut, jotka ovat niitä minne hiilidioksidi voi varastoitua. Hiilidioksidia, joka lämmittää ilmastoa syntyy eniten kivihiilen poltosta, maankäytön muokkauksista, eli kun rakennetaan uutta, asuintaloja tai teitä. Kolmantena voi vielä mainita sementin valmistuksen, joka liittyy voimakkaasti myös rakentamiseen.</a:t>
            </a:r>
          </a:p>
          <a:p>
            <a:r>
              <a:rPr lang="fi-FI" dirty="0"/>
              <a:t>Hiilinielut, eli minne hiilidioksidi varastoituu, näitä ovat valtameret, maaekosysteemit, maaperä sekä ilmakehä. Näin voimme ymmärtää miksi ilmasto lämpenee, valtameret happamoituvat ja lämpenevät, joka uhkaa </a:t>
            </a:r>
            <a:r>
              <a:rPr lang="fi-FI" dirty="0" err="1"/>
              <a:t>eliölajejen</a:t>
            </a:r>
            <a:r>
              <a:rPr lang="fi-FI" dirty="0"/>
              <a:t> selviytymistä </a:t>
            </a:r>
          </a:p>
          <a:p>
            <a:endParaRPr lang="fi-FI" dirty="0"/>
          </a:p>
        </p:txBody>
      </p:sp>
      <p:sp>
        <p:nvSpPr>
          <p:cNvPr id="4" name="Dian numeron paikkamerkki 3"/>
          <p:cNvSpPr>
            <a:spLocks noGrp="1"/>
          </p:cNvSpPr>
          <p:nvPr>
            <p:ph type="sldNum" sz="quarter" idx="5"/>
          </p:nvPr>
        </p:nvSpPr>
        <p:spPr/>
        <p:txBody>
          <a:bodyPr/>
          <a:lstStyle/>
          <a:p>
            <a:fld id="{11618420-1DAB-3A46-BCC8-E5CAD8A0F798}" type="slidenum">
              <a:rPr lang="fi-FI" smtClean="0"/>
              <a:t>4</a:t>
            </a:fld>
            <a:endParaRPr lang="fi-FI"/>
          </a:p>
        </p:txBody>
      </p:sp>
    </p:spTree>
    <p:extLst>
      <p:ext uri="{BB962C8B-B14F-4D97-AF65-F5344CB8AC3E}">
        <p14:creationId xmlns:p14="http://schemas.microsoft.com/office/powerpoint/2010/main" val="103659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t>Ilman</a:t>
            </a:r>
            <a:r>
              <a:rPr lang="en-US" dirty="0"/>
              <a:t> </a:t>
            </a:r>
            <a:r>
              <a:rPr lang="en-US" dirty="0" err="1"/>
              <a:t>epäpuhtauksien</a:t>
            </a:r>
            <a:r>
              <a:rPr lang="en-US" dirty="0"/>
              <a:t> </a:t>
            </a:r>
            <a:r>
              <a:rPr lang="en-US" dirty="0" err="1"/>
              <a:t>terveyshaitat</a:t>
            </a:r>
            <a:r>
              <a:rPr lang="en-US" dirty="0"/>
              <a:t> </a:t>
            </a:r>
            <a:r>
              <a:rPr lang="en-US" dirty="0" err="1"/>
              <a:t>aiheutuvat</a:t>
            </a:r>
            <a:r>
              <a:rPr lang="en-US" dirty="0"/>
              <a:t> </a:t>
            </a:r>
            <a:r>
              <a:rPr lang="en-US" dirty="0" err="1"/>
              <a:t>suurelta</a:t>
            </a:r>
            <a:r>
              <a:rPr lang="en-US" dirty="0"/>
              <a:t> </a:t>
            </a:r>
            <a:r>
              <a:rPr lang="en-US" dirty="0" err="1"/>
              <a:t>osin</a:t>
            </a:r>
            <a:r>
              <a:rPr lang="en-US" dirty="0"/>
              <a:t> (64 %) </a:t>
            </a:r>
            <a:r>
              <a:rPr lang="en-US" dirty="0" err="1"/>
              <a:t>pienhiukkasista</a:t>
            </a:r>
            <a:r>
              <a:rPr lang="en-US" dirty="0"/>
              <a:t> (PM2.5), </a:t>
            </a:r>
            <a:r>
              <a:rPr lang="en-US" dirty="0" err="1"/>
              <a:t>jotka</a:t>
            </a:r>
            <a:r>
              <a:rPr lang="en-US" dirty="0"/>
              <a:t> </a:t>
            </a:r>
            <a:r>
              <a:rPr lang="en-US" dirty="0" err="1"/>
              <a:t>sisältävät</a:t>
            </a:r>
            <a:r>
              <a:rPr lang="en-US" dirty="0"/>
              <a:t> mm. </a:t>
            </a:r>
            <a:r>
              <a:rPr lang="en-US" dirty="0" err="1"/>
              <a:t>syöpävaarallisia</a:t>
            </a:r>
            <a:r>
              <a:rPr lang="en-US" dirty="0"/>
              <a:t> </a:t>
            </a:r>
            <a:r>
              <a:rPr lang="en-US" dirty="0" err="1"/>
              <a:t>yhdisteitä</a:t>
            </a:r>
            <a:r>
              <a:rPr lang="en-US" dirty="0"/>
              <a:t> ja </a:t>
            </a:r>
            <a:r>
              <a:rPr lang="en-US" dirty="0" err="1"/>
              <a:t>raskasmetalleja</a:t>
            </a:r>
            <a:r>
              <a:rPr lang="en-US" dirty="0"/>
              <a:t>. </a:t>
            </a:r>
            <a:r>
              <a:rPr lang="en-US" dirty="0" err="1"/>
              <a:t>Haitoista</a:t>
            </a:r>
            <a:r>
              <a:rPr lang="en-US" dirty="0"/>
              <a:t> 13 % </a:t>
            </a:r>
            <a:r>
              <a:rPr lang="en-US" dirty="0" err="1"/>
              <a:t>aiheutuu</a:t>
            </a:r>
            <a:r>
              <a:rPr lang="en-US" dirty="0"/>
              <a:t> </a:t>
            </a:r>
            <a:r>
              <a:rPr lang="en-US" dirty="0" err="1"/>
              <a:t>hengitettävistä</a:t>
            </a:r>
            <a:r>
              <a:rPr lang="en-US" dirty="0"/>
              <a:t> </a:t>
            </a:r>
            <a:r>
              <a:rPr lang="en-US" dirty="0" err="1"/>
              <a:t>hiukkasista</a:t>
            </a:r>
            <a:r>
              <a:rPr lang="en-US" dirty="0"/>
              <a:t> (PM10) ja 13 % </a:t>
            </a:r>
            <a:r>
              <a:rPr lang="en-US" dirty="0" err="1"/>
              <a:t>typen</a:t>
            </a:r>
            <a:r>
              <a:rPr lang="en-US" dirty="0"/>
              <a:t> </a:t>
            </a:r>
            <a:r>
              <a:rPr lang="en-US" dirty="0" err="1"/>
              <a:t>oksideista</a:t>
            </a:r>
            <a:r>
              <a:rPr lang="en-US" dirty="0"/>
              <a:t> (NOx ).36 </a:t>
            </a:r>
            <a:r>
              <a:rPr lang="en-US" dirty="0" err="1"/>
              <a:t>Hiukkaset</a:t>
            </a:r>
            <a:r>
              <a:rPr lang="en-US" dirty="0"/>
              <a:t> </a:t>
            </a:r>
            <a:r>
              <a:rPr lang="en-US" dirty="0" err="1"/>
              <a:t>kulkeutuvat</a:t>
            </a:r>
            <a:r>
              <a:rPr lang="en-US" dirty="0"/>
              <a:t> </a:t>
            </a:r>
            <a:r>
              <a:rPr lang="en-US" dirty="0" err="1"/>
              <a:t>ilman</a:t>
            </a:r>
            <a:r>
              <a:rPr lang="en-US" dirty="0"/>
              <a:t> </a:t>
            </a:r>
            <a:r>
              <a:rPr lang="en-US" dirty="0" err="1"/>
              <a:t>mukana</a:t>
            </a:r>
            <a:r>
              <a:rPr lang="en-US" dirty="0"/>
              <a:t> </a:t>
            </a:r>
            <a:r>
              <a:rPr lang="en-US" dirty="0" err="1"/>
              <a:t>kaikkiin</a:t>
            </a:r>
            <a:r>
              <a:rPr lang="en-US" dirty="0"/>
              <a:t> </a:t>
            </a:r>
            <a:r>
              <a:rPr lang="en-US" dirty="0" err="1"/>
              <a:t>osiin</a:t>
            </a:r>
            <a:r>
              <a:rPr lang="en-US" dirty="0"/>
              <a:t> </a:t>
            </a:r>
            <a:r>
              <a:rPr lang="en-US" dirty="0" err="1"/>
              <a:t>hengitysteitä</a:t>
            </a:r>
            <a:r>
              <a:rPr lang="en-US" dirty="0"/>
              <a:t>, ja </a:t>
            </a:r>
            <a:r>
              <a:rPr lang="en-US" dirty="0" err="1"/>
              <a:t>aiheuttavat</a:t>
            </a:r>
            <a:r>
              <a:rPr lang="en-US" dirty="0"/>
              <a:t> </a:t>
            </a:r>
            <a:r>
              <a:rPr lang="en-US" dirty="0" err="1"/>
              <a:t>sekä</a:t>
            </a:r>
            <a:r>
              <a:rPr lang="en-US" dirty="0"/>
              <a:t> </a:t>
            </a:r>
            <a:r>
              <a:rPr lang="en-US" dirty="0" err="1"/>
              <a:t>suoria</a:t>
            </a:r>
            <a:r>
              <a:rPr lang="en-US" dirty="0"/>
              <a:t> </a:t>
            </a:r>
            <a:r>
              <a:rPr lang="en-US" dirty="0" err="1"/>
              <a:t>allergisia</a:t>
            </a:r>
            <a:r>
              <a:rPr lang="en-US" dirty="0"/>
              <a:t>, </a:t>
            </a:r>
            <a:r>
              <a:rPr lang="en-US" dirty="0" err="1"/>
              <a:t>immunologisia</a:t>
            </a:r>
            <a:r>
              <a:rPr lang="en-US" dirty="0"/>
              <a:t> ja </a:t>
            </a:r>
            <a:r>
              <a:rPr lang="en-US" dirty="0" err="1"/>
              <a:t>toksisia</a:t>
            </a:r>
            <a:r>
              <a:rPr lang="en-US" dirty="0"/>
              <a:t> </a:t>
            </a:r>
            <a:r>
              <a:rPr lang="en-US" dirty="0" err="1"/>
              <a:t>vaikutuksia</a:t>
            </a:r>
            <a:r>
              <a:rPr lang="en-US" dirty="0"/>
              <a:t> </a:t>
            </a:r>
            <a:r>
              <a:rPr lang="en-US" dirty="0" err="1"/>
              <a:t>keuhkoissa</a:t>
            </a:r>
            <a:r>
              <a:rPr lang="en-US" dirty="0"/>
              <a:t> </a:t>
            </a:r>
            <a:r>
              <a:rPr lang="en-US" dirty="0" err="1"/>
              <a:t>että</a:t>
            </a:r>
            <a:r>
              <a:rPr lang="en-US" dirty="0"/>
              <a:t> </a:t>
            </a:r>
            <a:r>
              <a:rPr lang="en-US" dirty="0" err="1"/>
              <a:t>siirtyvät</a:t>
            </a:r>
            <a:r>
              <a:rPr lang="en-US" dirty="0"/>
              <a:t> </a:t>
            </a:r>
            <a:r>
              <a:rPr lang="en-US" dirty="0" err="1"/>
              <a:t>osin</a:t>
            </a:r>
            <a:r>
              <a:rPr lang="en-US" dirty="0"/>
              <a:t> </a:t>
            </a:r>
            <a:r>
              <a:rPr lang="en-US" dirty="0" err="1"/>
              <a:t>verenkiertoon</a:t>
            </a:r>
            <a:r>
              <a:rPr lang="en-US" dirty="0"/>
              <a:t> ja </a:t>
            </a:r>
            <a:r>
              <a:rPr lang="en-US" dirty="0" err="1"/>
              <a:t>edelleen</a:t>
            </a:r>
            <a:r>
              <a:rPr lang="en-US" dirty="0"/>
              <a:t> </a:t>
            </a:r>
            <a:r>
              <a:rPr lang="en-US" dirty="0" err="1"/>
              <a:t>kehon</a:t>
            </a:r>
            <a:r>
              <a:rPr lang="en-US" dirty="0"/>
              <a:t> </a:t>
            </a:r>
            <a:r>
              <a:rPr lang="en-US" dirty="0" err="1"/>
              <a:t>muihin</a:t>
            </a:r>
            <a:r>
              <a:rPr lang="en-US" dirty="0"/>
              <a:t> </a:t>
            </a:r>
            <a:r>
              <a:rPr lang="en-US" dirty="0" err="1"/>
              <a:t>osiin</a:t>
            </a:r>
            <a:r>
              <a:rPr lang="en-US" dirty="0"/>
              <a:t> </a:t>
            </a:r>
            <a:r>
              <a:rPr lang="en-US" dirty="0" err="1"/>
              <a:t>kuten</a:t>
            </a:r>
            <a:r>
              <a:rPr lang="en-US" dirty="0"/>
              <a:t> </a:t>
            </a:r>
            <a:r>
              <a:rPr lang="en-US" dirty="0" err="1"/>
              <a:t>sydänlihakseen</a:t>
            </a:r>
            <a:r>
              <a:rPr lang="en-US" dirty="0"/>
              <a:t> ja </a:t>
            </a:r>
            <a:r>
              <a:rPr lang="en-US" dirty="0" err="1"/>
              <a:t>aivoihin</a:t>
            </a:r>
            <a:r>
              <a:rPr lang="en-US" dirty="0"/>
              <a:t>. </a:t>
            </a:r>
            <a:r>
              <a:rPr lang="en-US" dirty="0" err="1"/>
              <a:t>Oksidatiivisen</a:t>
            </a:r>
            <a:r>
              <a:rPr lang="en-US" dirty="0"/>
              <a:t> </a:t>
            </a:r>
            <a:r>
              <a:rPr lang="en-US" dirty="0" err="1"/>
              <a:t>stressin</a:t>
            </a:r>
            <a:r>
              <a:rPr lang="en-US" dirty="0"/>
              <a:t> ja </a:t>
            </a:r>
            <a:r>
              <a:rPr lang="en-US" dirty="0" err="1"/>
              <a:t>systeemisten</a:t>
            </a:r>
            <a:r>
              <a:rPr lang="en-US" dirty="0"/>
              <a:t> </a:t>
            </a:r>
            <a:r>
              <a:rPr lang="en-US" dirty="0" err="1"/>
              <a:t>tulehdusvaikutusten</a:t>
            </a:r>
            <a:r>
              <a:rPr lang="en-US" dirty="0"/>
              <a:t> </a:t>
            </a:r>
            <a:r>
              <a:rPr lang="en-US" dirty="0" err="1"/>
              <a:t>kautta</a:t>
            </a:r>
            <a:r>
              <a:rPr lang="en-US" dirty="0"/>
              <a:t> </a:t>
            </a:r>
            <a:r>
              <a:rPr lang="en-US" dirty="0" err="1"/>
              <a:t>hiukkaset</a:t>
            </a:r>
            <a:r>
              <a:rPr lang="en-US" dirty="0"/>
              <a:t> </a:t>
            </a:r>
            <a:r>
              <a:rPr lang="en-US" dirty="0" err="1"/>
              <a:t>lisäävät</a:t>
            </a:r>
            <a:r>
              <a:rPr lang="en-US" dirty="0"/>
              <a:t> </a:t>
            </a:r>
            <a:r>
              <a:rPr lang="en-US" dirty="0" err="1"/>
              <a:t>sydän</a:t>
            </a:r>
            <a:r>
              <a:rPr lang="en-US" dirty="0"/>
              <a:t>- ja </a:t>
            </a:r>
            <a:r>
              <a:rPr lang="en-US" dirty="0" err="1"/>
              <a:t>verenkiertoelimistön</a:t>
            </a:r>
            <a:r>
              <a:rPr lang="en-US" dirty="0"/>
              <a:t> </a:t>
            </a:r>
            <a:r>
              <a:rPr lang="en-US" dirty="0" err="1"/>
              <a:t>sairauksia</a:t>
            </a:r>
            <a:r>
              <a:rPr lang="en-US" dirty="0"/>
              <a:t> ja </a:t>
            </a:r>
            <a:r>
              <a:rPr lang="en-US" dirty="0" err="1"/>
              <a:t>lisäävät</a:t>
            </a:r>
            <a:r>
              <a:rPr lang="en-US" dirty="0"/>
              <a:t> </a:t>
            </a:r>
            <a:r>
              <a:rPr lang="en-US" dirty="0" err="1"/>
              <a:t>kuolleisuutta</a:t>
            </a:r>
            <a:r>
              <a:rPr lang="en-US" dirty="0"/>
              <a:t>. </a:t>
            </a:r>
            <a:r>
              <a:rPr lang="en-US" dirty="0" err="1"/>
              <a:t>Muiden</a:t>
            </a:r>
            <a:r>
              <a:rPr lang="en-US" dirty="0"/>
              <a:t> </a:t>
            </a:r>
            <a:r>
              <a:rPr lang="en-US" dirty="0" err="1"/>
              <a:t>ilmansaasteiden</a:t>
            </a:r>
            <a:r>
              <a:rPr lang="en-US" dirty="0"/>
              <a:t> </a:t>
            </a:r>
            <a:r>
              <a:rPr lang="en-US" dirty="0" err="1"/>
              <a:t>vaikutukset</a:t>
            </a:r>
            <a:r>
              <a:rPr lang="en-US" dirty="0"/>
              <a:t> </a:t>
            </a:r>
            <a:r>
              <a:rPr lang="en-US" dirty="0" err="1"/>
              <a:t>ovat</a:t>
            </a:r>
            <a:r>
              <a:rPr lang="en-US" dirty="0"/>
              <a:t> </a:t>
            </a:r>
            <a:r>
              <a:rPr lang="en-US" dirty="0" err="1"/>
              <a:t>myös</a:t>
            </a:r>
            <a:r>
              <a:rPr lang="en-US" dirty="0"/>
              <a:t> </a:t>
            </a:r>
            <a:r>
              <a:rPr lang="en-US" dirty="0" err="1"/>
              <a:t>vakavia</a:t>
            </a:r>
            <a:r>
              <a:rPr lang="en-US" dirty="0"/>
              <a:t>, </a:t>
            </a:r>
            <a:r>
              <a:rPr lang="en-US" dirty="0" err="1"/>
              <a:t>mutta</a:t>
            </a:r>
            <a:r>
              <a:rPr lang="en-US" dirty="0"/>
              <a:t> </a:t>
            </a:r>
            <a:r>
              <a:rPr lang="en-US" dirty="0" err="1"/>
              <a:t>pienhiukkasiin</a:t>
            </a:r>
            <a:r>
              <a:rPr lang="en-US" dirty="0"/>
              <a:t> </a:t>
            </a:r>
            <a:r>
              <a:rPr lang="en-US" dirty="0" err="1"/>
              <a:t>verrattuna</a:t>
            </a:r>
            <a:r>
              <a:rPr lang="en-US" dirty="0"/>
              <a:t> </a:t>
            </a:r>
            <a:r>
              <a:rPr lang="en-US" dirty="0" err="1"/>
              <a:t>vähäisempiä</a:t>
            </a:r>
            <a:r>
              <a:rPr lang="en-US" dirty="0"/>
              <a:t> (Lähde </a:t>
            </a:r>
            <a:r>
              <a:rPr lang="en-US" dirty="0" err="1"/>
              <a:t>ympäristöministeriö</a:t>
            </a:r>
            <a:r>
              <a:rPr lang="en-US" dirty="0"/>
              <a:t>: </a:t>
            </a:r>
            <a:r>
              <a:rPr lang="en-US" dirty="0" err="1"/>
              <a:t>Kansallinen</a:t>
            </a:r>
            <a:r>
              <a:rPr lang="en-US" dirty="0"/>
              <a:t> </a:t>
            </a:r>
            <a:r>
              <a:rPr lang="en-US" dirty="0" err="1"/>
              <a:t>ilmansuojeluohjelma</a:t>
            </a:r>
            <a:r>
              <a:rPr lang="en-US" dirty="0"/>
              <a:t> 2030)</a:t>
            </a:r>
            <a:endParaRPr lang="fi-FI" dirty="0"/>
          </a:p>
        </p:txBody>
      </p:sp>
      <p:sp>
        <p:nvSpPr>
          <p:cNvPr id="4" name="Dian numeron paikkamerkki 3"/>
          <p:cNvSpPr>
            <a:spLocks noGrp="1"/>
          </p:cNvSpPr>
          <p:nvPr>
            <p:ph type="sldNum" sz="quarter" idx="5"/>
          </p:nvPr>
        </p:nvSpPr>
        <p:spPr/>
        <p:txBody>
          <a:bodyPr/>
          <a:lstStyle/>
          <a:p>
            <a:fld id="{11618420-1DAB-3A46-BCC8-E5CAD8A0F798}" type="slidenum">
              <a:rPr lang="fi-FI" smtClean="0"/>
              <a:t>5</a:t>
            </a:fld>
            <a:endParaRPr lang="fi-FI"/>
          </a:p>
        </p:txBody>
      </p:sp>
    </p:spTree>
    <p:extLst>
      <p:ext uri="{BB962C8B-B14F-4D97-AF65-F5344CB8AC3E}">
        <p14:creationId xmlns:p14="http://schemas.microsoft.com/office/powerpoint/2010/main" val="225911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OLENNAISTA </a:t>
            </a:r>
            <a:r>
              <a:rPr lang="en-US" dirty="0" err="1"/>
              <a:t>meren</a:t>
            </a:r>
            <a:r>
              <a:rPr lang="en-US" dirty="0"/>
              <a:t> </a:t>
            </a:r>
            <a:r>
              <a:rPr lang="en-US" dirty="0" err="1"/>
              <a:t>elpymiselle</a:t>
            </a:r>
            <a:r>
              <a:rPr lang="en-US" dirty="0"/>
              <a:t> on </a:t>
            </a:r>
            <a:r>
              <a:rPr lang="en-US" dirty="0" err="1"/>
              <a:t>saada</a:t>
            </a:r>
            <a:r>
              <a:rPr lang="en-US" dirty="0"/>
              <a:t>  </a:t>
            </a:r>
            <a:r>
              <a:rPr lang="en-US" dirty="0" err="1"/>
              <a:t>fosforin</a:t>
            </a:r>
            <a:r>
              <a:rPr lang="en-US" dirty="0"/>
              <a:t>, </a:t>
            </a:r>
            <a:r>
              <a:rPr lang="en-US" dirty="0" err="1"/>
              <a:t>typen</a:t>
            </a:r>
            <a:r>
              <a:rPr lang="en-US" dirty="0"/>
              <a:t> ja </a:t>
            </a:r>
            <a:r>
              <a:rPr lang="en-US" dirty="0" err="1"/>
              <a:t>kiintoaineksen</a:t>
            </a:r>
            <a:r>
              <a:rPr lang="en-US" dirty="0"/>
              <a:t> </a:t>
            </a:r>
            <a:r>
              <a:rPr lang="en-US" dirty="0" err="1"/>
              <a:t>määrää</a:t>
            </a:r>
            <a:r>
              <a:rPr lang="en-US" dirty="0"/>
              <a:t> </a:t>
            </a:r>
            <a:r>
              <a:rPr lang="en-US" dirty="0" err="1"/>
              <a:t>vähentymistä</a:t>
            </a:r>
            <a:r>
              <a:rPr lang="en-US" dirty="0"/>
              <a:t>, </a:t>
            </a:r>
            <a:r>
              <a:rPr lang="en-US" dirty="0" err="1"/>
              <a:t>nyt</a:t>
            </a:r>
            <a:r>
              <a:rPr lang="en-US" dirty="0"/>
              <a:t> </a:t>
            </a:r>
            <a:r>
              <a:rPr lang="en-US" dirty="0" err="1"/>
              <a:t>sinne</a:t>
            </a:r>
            <a:r>
              <a:rPr lang="en-US" dirty="0"/>
              <a:t> </a:t>
            </a:r>
            <a:r>
              <a:rPr lang="en-US" dirty="0" err="1"/>
              <a:t>huuhtoutuu</a:t>
            </a:r>
            <a:r>
              <a:rPr lang="en-US" dirty="0"/>
              <a:t> </a:t>
            </a:r>
            <a:r>
              <a:rPr lang="en-US" dirty="0" err="1"/>
              <a:t>liikaa</a:t>
            </a:r>
            <a:r>
              <a:rPr lang="en-US" dirty="0"/>
              <a:t> </a:t>
            </a:r>
            <a:r>
              <a:rPr lang="en-US" dirty="0" err="1"/>
              <a:t>näitä</a:t>
            </a:r>
            <a:r>
              <a:rPr lang="en-US" dirty="0"/>
              <a:t>. </a:t>
            </a:r>
            <a:r>
              <a:rPr lang="en-US" dirty="0" err="1"/>
              <a:t>Ravinteet</a:t>
            </a:r>
            <a:r>
              <a:rPr lang="en-US" dirty="0"/>
              <a:t> </a:t>
            </a:r>
            <a:r>
              <a:rPr lang="en-US" dirty="0" err="1"/>
              <a:t>rehevöittävät</a:t>
            </a:r>
            <a:r>
              <a:rPr lang="en-US" dirty="0"/>
              <a:t> ja </a:t>
            </a:r>
            <a:r>
              <a:rPr lang="en-US" dirty="0" err="1"/>
              <a:t>samentavat</a:t>
            </a:r>
            <a:r>
              <a:rPr lang="en-US" dirty="0"/>
              <a:t> </a:t>
            </a:r>
            <a:r>
              <a:rPr lang="en-US" dirty="0" err="1"/>
              <a:t>merta</a:t>
            </a:r>
            <a:r>
              <a:rPr lang="en-US" dirty="0"/>
              <a:t> ja </a:t>
            </a:r>
            <a:r>
              <a:rPr lang="en-US" dirty="0" err="1"/>
              <a:t>aiheuttavat</a:t>
            </a:r>
            <a:r>
              <a:rPr lang="en-US" dirty="0"/>
              <a:t> </a:t>
            </a:r>
            <a:r>
              <a:rPr lang="en-US" dirty="0" err="1"/>
              <a:t>sinileväesiintymiä</a:t>
            </a:r>
            <a:r>
              <a:rPr lang="en-US" dirty="0"/>
              <a:t> ja </a:t>
            </a:r>
            <a:r>
              <a:rPr lang="en-US" dirty="0" err="1"/>
              <a:t>happikatoa</a:t>
            </a:r>
            <a:r>
              <a:rPr lang="en-US" dirty="0"/>
              <a:t>.</a:t>
            </a:r>
            <a:endParaRPr lang="fi-FI" dirty="0"/>
          </a:p>
        </p:txBody>
      </p:sp>
      <p:sp>
        <p:nvSpPr>
          <p:cNvPr id="4" name="Dian numeron paikkamerkki 3"/>
          <p:cNvSpPr>
            <a:spLocks noGrp="1"/>
          </p:cNvSpPr>
          <p:nvPr>
            <p:ph type="sldNum" sz="quarter" idx="5"/>
          </p:nvPr>
        </p:nvSpPr>
        <p:spPr/>
        <p:txBody>
          <a:bodyPr/>
          <a:lstStyle/>
          <a:p>
            <a:fld id="{11618420-1DAB-3A46-BCC8-E5CAD8A0F798}" type="slidenum">
              <a:rPr lang="fi-FI" smtClean="0"/>
              <a:t>6</a:t>
            </a:fld>
            <a:endParaRPr lang="fi-FI"/>
          </a:p>
        </p:txBody>
      </p:sp>
    </p:spTree>
    <p:extLst>
      <p:ext uri="{BB962C8B-B14F-4D97-AF65-F5344CB8AC3E}">
        <p14:creationId xmlns:p14="http://schemas.microsoft.com/office/powerpoint/2010/main" val="88903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Merivesi lämpenee ja happamoituu- siitä seuraa vedenpinnan nousu ja mm. koralliriuttojen tuho- +1,5-n. 70% vaarassa ja +2 yli 90%- koralliriutat ovat meren ekosysteemin keitaita, ruokapaikkoja ja monen kalalajin lisääntymiselle välttämättömiä- Jos meret tyhjenevät, ruokakriisi vain pahenee. Maa kuivuu, esim. Välimeren alue on ollut Euroopalle tärkeä ruuan tuotannon alue- kun se kuivuu… veden suhteen olla jo monin paikoin kestämättömässä tilanteessa: Viljapeltoja kastellaan pohjavedellä- pohjaveden uusiutuminen kestää 1000 vuotta.</a:t>
            </a:r>
            <a:endParaRPr lang="en-US" dirty="0"/>
          </a:p>
          <a:p>
            <a:r>
              <a:rPr lang="fi-FI" dirty="0"/>
              <a:t>Jäätiköt- sulaminen on peruuntumaton, tietenkin, johtaa toki ekosysteemien köyhtymiseen ja lajikatoon, joka on yksi suurimmista tällä hetkellä, mutta iso ongelma on myös kemikaalien huuhtoutuminen mereen, esim. elohopea ajautuu arktiselle alueelle ja nyt iso osa on sitoutuneena jäätiköihin ja kun ne sulavat, elohopea pääsee ravintoverkkoon Kalat- ihminen </a:t>
            </a:r>
            <a:r>
              <a:rPr lang="fi-FI" dirty="0" err="1"/>
              <a:t>jne</a:t>
            </a:r>
            <a:r>
              <a:rPr lang="fi-FI" dirty="0"/>
              <a:t>… kaikki tiedämme mitä elohopea aiheuttaa: </a:t>
            </a:r>
            <a:r>
              <a:rPr lang="fi-FI" dirty="0" err="1"/>
              <a:t>Minamatan</a:t>
            </a:r>
            <a:r>
              <a:rPr lang="fi-FI" dirty="0"/>
              <a:t> tauti taitaa olla kuuluisin esimerkki tästä. Elohopeaa joutuu ilmakehään ja meriin mm. kivihiilen poltto ja kullan jalostus. </a:t>
            </a:r>
            <a:r>
              <a:rPr lang="fi-FI" dirty="0" err="1"/>
              <a:t>Arktis</a:t>
            </a:r>
            <a:r>
              <a:rPr lang="fi-FI" dirty="0"/>
              <a:t> on erittäin herkkä ilmastonmuutokselle ja ympäristömyrkyille. Mikäli ilmasto lämpenee globaalisti 2˚C, arktisella alueella keskilämpötila voisi nousta jopa yli 7˚C. Yksi yleisimpiä ja vaarallisimpia </a:t>
            </a:r>
            <a:r>
              <a:rPr lang="fi-FI" dirty="0" err="1"/>
              <a:t>Arktiksella</a:t>
            </a:r>
            <a:r>
              <a:rPr lang="fi-FI" dirty="0"/>
              <a:t> havaituista ympäristömyrkyistä on elohopea. Sen tarkkaa määrää arktisella alueella on vaikea arvioida, sillä elohopeaa on sitoutunut jää- ja lumipeitteeseen.</a:t>
            </a:r>
            <a:endParaRPr lang="en-US" dirty="0"/>
          </a:p>
          <a:p>
            <a:r>
              <a:rPr lang="fi-FI" dirty="0">
                <a:hlinkClick r:id="rId3"/>
              </a:rPr>
              <a:t>https://youtu.be/LBiFcmSOC4w</a:t>
            </a:r>
            <a:endParaRPr lang="en-US"/>
          </a:p>
          <a:p>
            <a:r>
              <a:rPr lang="fi-FI" dirty="0">
                <a:hlinkClick r:id="rId4"/>
              </a:rPr>
              <a:t>https://youtu.be/jWoCXLuTIkI</a:t>
            </a:r>
            <a:endParaRPr lang="en-US"/>
          </a:p>
          <a:p>
            <a:r>
              <a:rPr lang="fi-FI" dirty="0">
                <a:hlinkClick r:id="rId5"/>
              </a:rPr>
              <a:t>https://youtu.be/8ZdDWQTgP2Y</a:t>
            </a:r>
            <a:endParaRPr lang="en-US"/>
          </a:p>
          <a:p>
            <a:r>
              <a:rPr lang="fi-FI" dirty="0">
                <a:hlinkClick r:id="rId6"/>
              </a:rPr>
              <a:t>https://youtu.be/oYIilMaVlwI</a:t>
            </a:r>
            <a:endParaRPr lang="en-US"/>
          </a:p>
          <a:p>
            <a:r>
              <a:rPr lang="fi-FI" dirty="0">
                <a:hlinkClick r:id="rId7"/>
              </a:rPr>
              <a:t>https://youtu.be/hlVXOC6a3ME</a:t>
            </a:r>
            <a:endParaRPr lang="en-US"/>
          </a:p>
          <a:p>
            <a:r>
              <a:rPr lang="fi-FI" dirty="0">
                <a:cs typeface="Calibri"/>
              </a:rPr>
              <a:t>Tiedot pohjautuvat IPCC 6. arviointiraportin tuloksiin</a:t>
            </a:r>
          </a:p>
          <a:p>
            <a:endParaRPr lang="fi-FI" dirty="0">
              <a:cs typeface="Calibri"/>
            </a:endParaRPr>
          </a:p>
          <a:p>
            <a:endParaRPr lang="en-US" dirty="0">
              <a:cs typeface="Calibri"/>
            </a:endParaRPr>
          </a:p>
        </p:txBody>
      </p:sp>
      <p:sp>
        <p:nvSpPr>
          <p:cNvPr id="4" name="Dian numeron paikkamerkki 3"/>
          <p:cNvSpPr>
            <a:spLocks noGrp="1"/>
          </p:cNvSpPr>
          <p:nvPr>
            <p:ph type="sldNum" sz="quarter" idx="5"/>
          </p:nvPr>
        </p:nvSpPr>
        <p:spPr/>
        <p:txBody>
          <a:bodyPr/>
          <a:lstStyle/>
          <a:p>
            <a:fld id="{11618420-1DAB-3A46-BCC8-E5CAD8A0F798}" type="slidenum">
              <a:rPr lang="fi-FI" smtClean="0"/>
              <a:t>8</a:t>
            </a:fld>
            <a:endParaRPr lang="fi-FI"/>
          </a:p>
        </p:txBody>
      </p:sp>
    </p:spTree>
    <p:extLst>
      <p:ext uri="{BB962C8B-B14F-4D97-AF65-F5344CB8AC3E}">
        <p14:creationId xmlns:p14="http://schemas.microsoft.com/office/powerpoint/2010/main" val="251231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Puhutaan </a:t>
            </a:r>
            <a:r>
              <a:rPr lang="fi-FI" dirty="0" err="1"/>
              <a:t>Tipping</a:t>
            </a:r>
            <a:r>
              <a:rPr lang="fi-FI" dirty="0"/>
              <a:t> pointista- joka tarkoittaa sitä hetkeä kun ekosysteemi romahtaa, tulee ns. viimeinen pisara ja sen jälkeen järjestys maailmassa ei palaa entiselleen, eli sellaiseksi millaisena me olemme tottuneet luonnon ja maapallon näkemään, ja tätä halutaan välttää</a:t>
            </a:r>
            <a:endParaRPr lang="en-US" dirty="0"/>
          </a:p>
          <a:p>
            <a:r>
              <a:rPr lang="fi-FI" dirty="0"/>
              <a:t>Tätä voi havainnollistaa kuusen oksalla, johon hiljalleen sataa pieniä lumihiutaleita, yksi hiutale ei paina paljon, mutta jossain vaiheessa tulee se viimeinen joka taittaa oksan niin alas, että se lennähtää ylös ja kaikki pienet hiutaleet lentävät omille teilleen, kaikki ovat kyllä olemassa tämänkin jälkeen, mutta vallinnut järjestys ei palaa koskaan.</a:t>
            </a:r>
            <a:endParaRPr lang="fi-FI" dirty="0">
              <a:cs typeface="Calibri"/>
            </a:endParaRPr>
          </a:p>
          <a:p>
            <a:r>
              <a:rPr lang="fi-FI" dirty="0"/>
              <a:t>Puhutaan 6. sukupuutto aallosta- joka on </a:t>
            </a:r>
            <a:r>
              <a:rPr lang="fi-FI" dirty="0" err="1"/>
              <a:t>antroposeeninen</a:t>
            </a:r>
            <a:r>
              <a:rPr lang="fi-FI" dirty="0"/>
              <a:t> eli ihmisen aiheuttama</a:t>
            </a:r>
            <a:endParaRPr lang="en-US" dirty="0"/>
          </a:p>
          <a:p>
            <a:r>
              <a:rPr lang="fi-FI" dirty="0">
                <a:hlinkClick r:id="rId3"/>
              </a:rPr>
              <a:t>https://youtu.be/oYIilMaVlwI</a:t>
            </a:r>
            <a:endParaRPr lang="en-US"/>
          </a:p>
          <a:p>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11618420-1DAB-3A46-BCC8-E5CAD8A0F798}" type="slidenum">
              <a:rPr lang="fi-FI" smtClean="0"/>
              <a:t>12</a:t>
            </a:fld>
            <a:endParaRPr lang="fi-FI"/>
          </a:p>
        </p:txBody>
      </p:sp>
    </p:spTree>
    <p:extLst>
      <p:ext uri="{BB962C8B-B14F-4D97-AF65-F5344CB8AC3E}">
        <p14:creationId xmlns:p14="http://schemas.microsoft.com/office/powerpoint/2010/main" val="15442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pc="40" dirty="0">
              <a:solidFill>
                <a:srgbClr val="252525"/>
              </a:solidFill>
              <a:latin typeface="Arial"/>
              <a:ea typeface="Calibri"/>
              <a:cs typeface="Arial"/>
            </a:endParaRPr>
          </a:p>
          <a:p>
            <a:r>
              <a:rPr lang="fi-FI" dirty="0"/>
              <a:t>Mitä sitten voidaan tehdä ja onko mitään enää tehtävissä?</a:t>
            </a:r>
            <a:endParaRPr lang="en-US" dirty="0"/>
          </a:p>
          <a:p>
            <a:r>
              <a:rPr lang="fi-FI" dirty="0"/>
              <a:t>Päästövähennyksiä, eli uusiutuvien energian lähteiden käyttöönottoa ja kehittämistä. Yksi suurimmista ongelmista uusiutuvien kanssa on niiden varastointi, kun energian varastointi menetelmät kehittyvät, tilanne paranee huomattavasti- Mielestäni uusiutuvien kehittämiseen pitäisi panostaa enemmän ja tuet pois fossiilisten tukemisesta, investoinnit suunnattava uusiutuvien suuntaan</a:t>
            </a:r>
            <a:endParaRPr lang="en-US" dirty="0"/>
          </a:p>
          <a:p>
            <a:r>
              <a:rPr lang="fi-FI" dirty="0"/>
              <a:t>Uusia innovaatioita hiilidioksidin sitomiseen tai ja hillintään ja sopeutukseen</a:t>
            </a:r>
            <a:endParaRPr lang="en-US" dirty="0"/>
          </a:p>
          <a:p>
            <a:r>
              <a:rPr lang="fi-FI" dirty="0">
                <a:cs typeface="Calibri"/>
              </a:rPr>
              <a:t>Hinku kunnat ovat sitoutuneet päästövähennyksiin</a:t>
            </a:r>
          </a:p>
          <a:p>
            <a:r>
              <a:rPr lang="fi-FI" dirty="0">
                <a:cs typeface="Calibri"/>
              </a:rPr>
              <a:t>Kaupungistuminen jatkuu- Kaupunkilaisten määrän on ennustettu nousevan vuonna 2030 jo viiteen miljardiin, jolloin kaupungeissa asuisi 70 prosenttia maailman ihmisistä. Tämän vuoksi kaupunkien osallistuminen ilmastotalkoisiin on ensiarvoisen tärkeää</a:t>
            </a:r>
          </a:p>
          <a:p>
            <a:endParaRPr lang="fi-FI" dirty="0">
              <a:cs typeface="Calibri"/>
            </a:endParaRPr>
          </a:p>
          <a:p>
            <a:endParaRPr lang="en-US">
              <a:cs typeface="Calibri" panose="020F0502020204030204"/>
            </a:endParaRPr>
          </a:p>
        </p:txBody>
      </p:sp>
      <p:sp>
        <p:nvSpPr>
          <p:cNvPr id="4" name="Dian numeron paikkamerkki 3"/>
          <p:cNvSpPr>
            <a:spLocks noGrp="1"/>
          </p:cNvSpPr>
          <p:nvPr>
            <p:ph type="sldNum" sz="quarter" idx="5"/>
          </p:nvPr>
        </p:nvSpPr>
        <p:spPr/>
        <p:txBody>
          <a:bodyPr/>
          <a:lstStyle/>
          <a:p>
            <a:fld id="{11618420-1DAB-3A46-BCC8-E5CAD8A0F798}" type="slidenum">
              <a:rPr lang="fi-FI" smtClean="0"/>
              <a:t>13</a:t>
            </a:fld>
            <a:endParaRPr lang="fi-FI"/>
          </a:p>
        </p:txBody>
      </p:sp>
    </p:spTree>
    <p:extLst>
      <p:ext uri="{BB962C8B-B14F-4D97-AF65-F5344CB8AC3E}">
        <p14:creationId xmlns:p14="http://schemas.microsoft.com/office/powerpoint/2010/main" val="375535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ienellä palkkilogoll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523AE3-3FDD-994B-A30A-FF1415EF9936}"/>
              </a:ext>
            </a:extLst>
          </p:cNvPr>
          <p:cNvSpPr>
            <a:spLocks noGrp="1"/>
          </p:cNvSpPr>
          <p:nvPr>
            <p:ph type="ftr" sz="quarter" idx="11"/>
          </p:nvPr>
        </p:nvSpPr>
        <p:spPr/>
        <p:txBody>
          <a:bodyPr/>
          <a:lstStyle/>
          <a:p>
            <a:r>
              <a:rPr lang="fi-FI"/>
              <a:t>Taitotalon PowerPoint -pohja</a:t>
            </a:r>
          </a:p>
        </p:txBody>
      </p:sp>
      <p:sp>
        <p:nvSpPr>
          <p:cNvPr id="6" name="Slide Number Placeholder 5">
            <a:extLst>
              <a:ext uri="{FF2B5EF4-FFF2-40B4-BE49-F238E27FC236}">
                <a16:creationId xmlns:a16="http://schemas.microsoft.com/office/drawing/2014/main" id="{33949360-CF60-1646-B4B7-371F1F488DE7}"/>
              </a:ext>
            </a:extLst>
          </p:cNvPr>
          <p:cNvSpPr>
            <a:spLocks noGrp="1"/>
          </p:cNvSpPr>
          <p:nvPr>
            <p:ph type="sldNum" sz="quarter" idx="12"/>
          </p:nvPr>
        </p:nvSpPr>
        <p:spPr/>
        <p:txBody>
          <a:bodyPr/>
          <a:lstStyle/>
          <a:p>
            <a:fld id="{7F977CFA-5E00-6047-984E-927ECF9A2530}" type="slidenum">
              <a:rPr lang="fi-FI" smtClean="0"/>
              <a:t>‹#›</a:t>
            </a:fld>
            <a:endParaRPr lang="fi-FI"/>
          </a:p>
        </p:txBody>
      </p:sp>
      <p:sp>
        <p:nvSpPr>
          <p:cNvPr id="4" name="Date Placeholder 3">
            <a:extLst>
              <a:ext uri="{FF2B5EF4-FFF2-40B4-BE49-F238E27FC236}">
                <a16:creationId xmlns:a16="http://schemas.microsoft.com/office/drawing/2014/main" id="{2AEDE278-B472-5941-9F3F-061CAE5FFB24}"/>
              </a:ext>
            </a:extLst>
          </p:cNvPr>
          <p:cNvSpPr>
            <a:spLocks noGrp="1"/>
          </p:cNvSpPr>
          <p:nvPr>
            <p:ph type="dt" sz="half" idx="10"/>
          </p:nvPr>
        </p:nvSpPr>
        <p:spPr/>
        <p:txBody>
          <a:bodyPr/>
          <a:lstStyle/>
          <a:p>
            <a:fld id="{A8B6551E-71A9-8B4A-B982-567474591C84}" type="datetime1">
              <a:rPr lang="fi-FI" smtClean="0"/>
              <a:t>24.6.2024</a:t>
            </a:fld>
            <a:endParaRPr lang="fi-FI"/>
          </a:p>
        </p:txBody>
      </p:sp>
      <p:sp>
        <p:nvSpPr>
          <p:cNvPr id="7" name="Rectangle 6">
            <a:extLst>
              <a:ext uri="{FF2B5EF4-FFF2-40B4-BE49-F238E27FC236}">
                <a16:creationId xmlns:a16="http://schemas.microsoft.com/office/drawing/2014/main" id="{30BCC118-92C6-1D47-9954-FF1122869D46}"/>
              </a:ext>
            </a:extLst>
          </p:cNvPr>
          <p:cNvSpPr/>
          <p:nvPr userDrawn="1"/>
        </p:nvSpPr>
        <p:spPr>
          <a:xfrm>
            <a:off x="0" y="0"/>
            <a:ext cx="113600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816002F8-51F4-8E41-AF9E-6AF38B450705}"/>
              </a:ext>
            </a:extLst>
          </p:cNvPr>
          <p:cNvSpPr>
            <a:spLocks noGrp="1"/>
          </p:cNvSpPr>
          <p:nvPr>
            <p:ph type="ctrTitle"/>
          </p:nvPr>
        </p:nvSpPr>
        <p:spPr>
          <a:xfrm>
            <a:off x="1162000" y="1122363"/>
            <a:ext cx="9144000" cy="2387600"/>
          </a:xfrm>
        </p:spPr>
        <p:txBody>
          <a:bodyPr anchor="b">
            <a:normAutofit/>
          </a:bodyPr>
          <a:lstStyle>
            <a:lvl1pPr algn="ctr">
              <a:defRPr sz="4800">
                <a:solidFill>
                  <a:schemeClr val="bg1"/>
                </a:solidFill>
                <a:effectLst>
                  <a:outerShdw blurRad="190500" dist="38100" dir="2700000" algn="tl" rotWithShape="0">
                    <a:prstClr val="black">
                      <a:alpha val="20000"/>
                    </a:prstClr>
                  </a:outerShdw>
                </a:effectLst>
              </a:defRPr>
            </a:lvl1pPr>
          </a:lstStyle>
          <a:p>
            <a:r>
              <a:rPr lang="fi-FI"/>
              <a:t>Muokkaa ots. perustyyl. napsautt.</a:t>
            </a:r>
          </a:p>
        </p:txBody>
      </p:sp>
      <p:sp>
        <p:nvSpPr>
          <p:cNvPr id="3" name="Subtitle 2">
            <a:extLst>
              <a:ext uri="{FF2B5EF4-FFF2-40B4-BE49-F238E27FC236}">
                <a16:creationId xmlns:a16="http://schemas.microsoft.com/office/drawing/2014/main" id="{8F7BE67C-6EDC-3345-9431-8E91D02DBFEC}"/>
              </a:ext>
            </a:extLst>
          </p:cNvPr>
          <p:cNvSpPr>
            <a:spLocks noGrp="1"/>
          </p:cNvSpPr>
          <p:nvPr>
            <p:ph type="subTitle" idx="1"/>
          </p:nvPr>
        </p:nvSpPr>
        <p:spPr>
          <a:xfrm>
            <a:off x="1162000" y="3717177"/>
            <a:ext cx="9144000" cy="1655762"/>
          </a:xfrm>
        </p:spPr>
        <p:txBody>
          <a:bodyPr>
            <a:normAutofit/>
          </a:bodyPr>
          <a:lstStyle>
            <a:lvl1pPr marL="0" indent="0" algn="ctr">
              <a:lnSpc>
                <a:spcPct val="100000"/>
              </a:lnSpc>
              <a:buNone/>
              <a:defRPr sz="2000">
                <a:solidFill>
                  <a:schemeClr val="bg1"/>
                </a:solidFill>
                <a:effectLst>
                  <a:outerShdw blurRad="190500" dist="38100" dir="2700000" algn="tl" rotWithShape="0">
                    <a:prstClr val="black">
                      <a:alpha val="2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48675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7B39-9335-1D45-9CBC-03251EC58D3F}"/>
              </a:ext>
            </a:extLst>
          </p:cNvPr>
          <p:cNvSpPr>
            <a:spLocks noGrp="1"/>
          </p:cNvSpPr>
          <p:nvPr>
            <p:ph type="title"/>
          </p:nvPr>
        </p:nvSpPr>
        <p:spPr>
          <a:xfrm>
            <a:off x="374732" y="457200"/>
            <a:ext cx="3895107" cy="1600200"/>
          </a:xfrm>
        </p:spPr>
        <p:txBody>
          <a:bodyPr anchor="b"/>
          <a:lstStyle>
            <a:lvl1pPr>
              <a:defRPr sz="3200"/>
            </a:lvl1pPr>
          </a:lstStyle>
          <a:p>
            <a:r>
              <a:rPr lang="fi-FI"/>
              <a:t>Muokkaa ots. perustyyl. napsautt.</a:t>
            </a:r>
          </a:p>
        </p:txBody>
      </p:sp>
      <p:sp>
        <p:nvSpPr>
          <p:cNvPr id="3" name="Content Placeholder 2">
            <a:extLst>
              <a:ext uri="{FF2B5EF4-FFF2-40B4-BE49-F238E27FC236}">
                <a16:creationId xmlns:a16="http://schemas.microsoft.com/office/drawing/2014/main" id="{D5367EFC-3F5C-1147-AB14-45C9C346ED77}"/>
              </a:ext>
            </a:extLst>
          </p:cNvPr>
          <p:cNvSpPr>
            <a:spLocks noGrp="1"/>
          </p:cNvSpPr>
          <p:nvPr>
            <p:ph idx="1"/>
          </p:nvPr>
        </p:nvSpPr>
        <p:spPr>
          <a:xfrm>
            <a:off x="4590472" y="987425"/>
            <a:ext cx="59521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a:extLst>
              <a:ext uri="{FF2B5EF4-FFF2-40B4-BE49-F238E27FC236}">
                <a16:creationId xmlns:a16="http://schemas.microsoft.com/office/drawing/2014/main" id="{C3E8F311-6830-DB41-A762-AF5516C66EEA}"/>
              </a:ext>
            </a:extLst>
          </p:cNvPr>
          <p:cNvSpPr>
            <a:spLocks noGrp="1"/>
          </p:cNvSpPr>
          <p:nvPr>
            <p:ph type="body" sz="half" idx="2"/>
          </p:nvPr>
        </p:nvSpPr>
        <p:spPr>
          <a:xfrm>
            <a:off x="374732" y="2057400"/>
            <a:ext cx="38951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05C6BC43-B3C7-D546-AE4F-2E0AE8E950EC}"/>
              </a:ext>
            </a:extLst>
          </p:cNvPr>
          <p:cNvSpPr>
            <a:spLocks noGrp="1"/>
          </p:cNvSpPr>
          <p:nvPr>
            <p:ph type="dt" sz="half" idx="10"/>
          </p:nvPr>
        </p:nvSpPr>
        <p:spPr/>
        <p:txBody>
          <a:bodyPr/>
          <a:lstStyle/>
          <a:p>
            <a:fld id="{118D4A9A-37A1-794E-8D4A-F839A85001DD}" type="datetime1">
              <a:rPr lang="fi-FI" smtClean="0"/>
              <a:t>24.6.2024</a:t>
            </a:fld>
            <a:endParaRPr lang="fi-FI"/>
          </a:p>
        </p:txBody>
      </p:sp>
      <p:sp>
        <p:nvSpPr>
          <p:cNvPr id="6" name="Footer Placeholder 5">
            <a:extLst>
              <a:ext uri="{FF2B5EF4-FFF2-40B4-BE49-F238E27FC236}">
                <a16:creationId xmlns:a16="http://schemas.microsoft.com/office/drawing/2014/main" id="{22DAD602-F739-BD4C-A259-208DB9FBDA10}"/>
              </a:ext>
            </a:extLst>
          </p:cNvPr>
          <p:cNvSpPr>
            <a:spLocks noGrp="1"/>
          </p:cNvSpPr>
          <p:nvPr>
            <p:ph type="ftr" sz="quarter" idx="11"/>
          </p:nvPr>
        </p:nvSpPr>
        <p:spPr/>
        <p:txBody>
          <a:bodyPr/>
          <a:lstStyle/>
          <a:p>
            <a:r>
              <a:rPr lang="fi-FI"/>
              <a:t>Taitotalon PowerPoint -pohja</a:t>
            </a:r>
          </a:p>
        </p:txBody>
      </p:sp>
      <p:sp>
        <p:nvSpPr>
          <p:cNvPr id="7" name="Slide Number Placeholder 6">
            <a:extLst>
              <a:ext uri="{FF2B5EF4-FFF2-40B4-BE49-F238E27FC236}">
                <a16:creationId xmlns:a16="http://schemas.microsoft.com/office/drawing/2014/main" id="{56206320-159F-8448-98A5-069DD07A4E6F}"/>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14404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A23B37-E1D2-C64C-BC2D-FF4F9A3E646E}"/>
              </a:ext>
            </a:extLst>
          </p:cNvPr>
          <p:cNvSpPr>
            <a:spLocks noGrp="1"/>
          </p:cNvSpPr>
          <p:nvPr>
            <p:ph type="pic" idx="1"/>
          </p:nvPr>
        </p:nvSpPr>
        <p:spPr>
          <a:xfrm>
            <a:off x="-1" y="0"/>
            <a:ext cx="1135997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5" name="Date Placeholder 4">
            <a:extLst>
              <a:ext uri="{FF2B5EF4-FFF2-40B4-BE49-F238E27FC236}">
                <a16:creationId xmlns:a16="http://schemas.microsoft.com/office/drawing/2014/main" id="{D4FB9DC7-0E99-4D49-89C4-322E66D297C6}"/>
              </a:ext>
            </a:extLst>
          </p:cNvPr>
          <p:cNvSpPr>
            <a:spLocks noGrp="1"/>
          </p:cNvSpPr>
          <p:nvPr>
            <p:ph type="dt" sz="half" idx="10"/>
          </p:nvPr>
        </p:nvSpPr>
        <p:spPr/>
        <p:txBody>
          <a:bodyPr/>
          <a:lstStyle/>
          <a:p>
            <a:fld id="{874AA782-AAE9-EC43-9DBE-39FFFA8C934C}" type="datetime1">
              <a:rPr lang="fi-FI" smtClean="0"/>
              <a:t>24.6.2024</a:t>
            </a:fld>
            <a:endParaRPr lang="fi-FI"/>
          </a:p>
        </p:txBody>
      </p:sp>
      <p:sp>
        <p:nvSpPr>
          <p:cNvPr id="6" name="Footer Placeholder 5">
            <a:extLst>
              <a:ext uri="{FF2B5EF4-FFF2-40B4-BE49-F238E27FC236}">
                <a16:creationId xmlns:a16="http://schemas.microsoft.com/office/drawing/2014/main" id="{B3D867AE-6E74-4C41-9AC8-8BACFADF80C8}"/>
              </a:ext>
            </a:extLst>
          </p:cNvPr>
          <p:cNvSpPr>
            <a:spLocks noGrp="1"/>
          </p:cNvSpPr>
          <p:nvPr>
            <p:ph type="ftr" sz="quarter" idx="11"/>
          </p:nvPr>
        </p:nvSpPr>
        <p:spPr/>
        <p:txBody>
          <a:bodyPr/>
          <a:lstStyle/>
          <a:p>
            <a:r>
              <a:rPr lang="fi-FI"/>
              <a:t>Taitotalon PowerPoint -pohja</a:t>
            </a:r>
          </a:p>
        </p:txBody>
      </p:sp>
      <p:sp>
        <p:nvSpPr>
          <p:cNvPr id="7" name="Slide Number Placeholder 6">
            <a:extLst>
              <a:ext uri="{FF2B5EF4-FFF2-40B4-BE49-F238E27FC236}">
                <a16:creationId xmlns:a16="http://schemas.microsoft.com/office/drawing/2014/main" id="{200868F9-2296-0545-A62D-FB2B498B4E37}"/>
              </a:ext>
            </a:extLst>
          </p:cNvPr>
          <p:cNvSpPr>
            <a:spLocks noGrp="1"/>
          </p:cNvSpPr>
          <p:nvPr>
            <p:ph type="sldNum" sz="quarter" idx="12"/>
          </p:nvPr>
        </p:nvSpPr>
        <p:spPr/>
        <p:txBody>
          <a:bodyPr/>
          <a:lstStyle/>
          <a:p>
            <a:fld id="{7F977CFA-5E00-6047-984E-927ECF9A2530}" type="slidenum">
              <a:rPr lang="fi-FI" smtClean="0"/>
              <a:t>‹#›</a:t>
            </a:fld>
            <a:endParaRPr lang="fi-FI"/>
          </a:p>
        </p:txBody>
      </p:sp>
      <p:sp>
        <p:nvSpPr>
          <p:cNvPr id="2" name="Title 1">
            <a:extLst>
              <a:ext uri="{FF2B5EF4-FFF2-40B4-BE49-F238E27FC236}">
                <a16:creationId xmlns:a16="http://schemas.microsoft.com/office/drawing/2014/main" id="{12A0B606-8A9C-3E4E-B4A4-B464C5953D19}"/>
              </a:ext>
            </a:extLst>
          </p:cNvPr>
          <p:cNvSpPr>
            <a:spLocks noGrp="1"/>
          </p:cNvSpPr>
          <p:nvPr>
            <p:ph type="title"/>
          </p:nvPr>
        </p:nvSpPr>
        <p:spPr>
          <a:xfrm>
            <a:off x="374732" y="1"/>
            <a:ext cx="4844566" cy="1793173"/>
          </a:xfrm>
          <a:solidFill>
            <a:schemeClr val="tx2">
              <a:alpha val="90000"/>
            </a:schemeClr>
          </a:solidFill>
        </p:spPr>
        <p:txBody>
          <a:bodyPr lIns="251999" tIns="251999" rIns="251999" bIns="108000" anchor="b"/>
          <a:lstStyle>
            <a:lvl1pPr>
              <a:defRPr sz="2800">
                <a:solidFill>
                  <a:schemeClr val="bg1"/>
                </a:solidFill>
              </a:defRPr>
            </a:lvl1pPr>
          </a:lstStyle>
          <a:p>
            <a:r>
              <a:rPr lang="fi-FI"/>
              <a:t>Muokkaa ots. perustyyl. napsautt.</a:t>
            </a:r>
          </a:p>
        </p:txBody>
      </p:sp>
      <p:sp>
        <p:nvSpPr>
          <p:cNvPr id="4" name="Text Placeholder 3">
            <a:extLst>
              <a:ext uri="{FF2B5EF4-FFF2-40B4-BE49-F238E27FC236}">
                <a16:creationId xmlns:a16="http://schemas.microsoft.com/office/drawing/2014/main" id="{1A63D558-CC7E-AC4F-AE23-7DEDB432CC0F}"/>
              </a:ext>
            </a:extLst>
          </p:cNvPr>
          <p:cNvSpPr>
            <a:spLocks noGrp="1"/>
          </p:cNvSpPr>
          <p:nvPr>
            <p:ph type="body" sz="half" idx="2"/>
          </p:nvPr>
        </p:nvSpPr>
        <p:spPr>
          <a:xfrm>
            <a:off x="376287" y="1793174"/>
            <a:ext cx="4844566" cy="4275117"/>
          </a:xfrm>
          <a:solidFill>
            <a:schemeClr val="tx2">
              <a:alpha val="90000"/>
            </a:schemeClr>
          </a:solidFill>
        </p:spPr>
        <p:txBody>
          <a:bodyPr lIns="251999" tIns="180000" rIns="251999" bIns="324000">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02996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6F38-971E-E743-8A34-337C90677D40}"/>
              </a:ext>
            </a:extLst>
          </p:cNvPr>
          <p:cNvSpPr>
            <a:spLocks noGrp="1"/>
          </p:cNvSpPr>
          <p:nvPr>
            <p:ph type="title"/>
          </p:nvPr>
        </p:nvSpPr>
        <p:spPr/>
        <p:txBody>
          <a:bodyPr/>
          <a:lstStyle/>
          <a:p>
            <a:r>
              <a:rPr lang="fi-FI"/>
              <a:t>Muokkaa ots. perustyyl. napsautt.</a:t>
            </a:r>
          </a:p>
        </p:txBody>
      </p:sp>
      <p:sp>
        <p:nvSpPr>
          <p:cNvPr id="3" name="Vertical Text Placeholder 2">
            <a:extLst>
              <a:ext uri="{FF2B5EF4-FFF2-40B4-BE49-F238E27FC236}">
                <a16:creationId xmlns:a16="http://schemas.microsoft.com/office/drawing/2014/main" id="{CE94F57D-7E30-C64A-968C-DE06D9A018E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5E8AC2DF-8715-A646-990D-DA2CEA49F857}"/>
              </a:ext>
            </a:extLst>
          </p:cNvPr>
          <p:cNvSpPr>
            <a:spLocks noGrp="1"/>
          </p:cNvSpPr>
          <p:nvPr>
            <p:ph type="dt" sz="half" idx="10"/>
          </p:nvPr>
        </p:nvSpPr>
        <p:spPr/>
        <p:txBody>
          <a:bodyPr/>
          <a:lstStyle/>
          <a:p>
            <a:fld id="{6AD6BE22-6A6C-B146-BD6E-497B8BD26224}" type="datetime1">
              <a:rPr lang="fi-FI" smtClean="0"/>
              <a:t>24.6.2024</a:t>
            </a:fld>
            <a:endParaRPr lang="fi-FI"/>
          </a:p>
        </p:txBody>
      </p:sp>
      <p:sp>
        <p:nvSpPr>
          <p:cNvPr id="5" name="Footer Placeholder 4">
            <a:extLst>
              <a:ext uri="{FF2B5EF4-FFF2-40B4-BE49-F238E27FC236}">
                <a16:creationId xmlns:a16="http://schemas.microsoft.com/office/drawing/2014/main" id="{532BDA5E-56E8-EC44-A32D-819D951158E7}"/>
              </a:ext>
            </a:extLst>
          </p:cNvPr>
          <p:cNvSpPr>
            <a:spLocks noGrp="1"/>
          </p:cNvSpPr>
          <p:nvPr>
            <p:ph type="ftr" sz="quarter" idx="11"/>
          </p:nvPr>
        </p:nvSpPr>
        <p:spPr/>
        <p:txBody>
          <a:bodyPr/>
          <a:lstStyle/>
          <a:p>
            <a:r>
              <a:rPr lang="fi-FI"/>
              <a:t>Taitotalon PowerPoint -pohja</a:t>
            </a:r>
          </a:p>
        </p:txBody>
      </p:sp>
      <p:sp>
        <p:nvSpPr>
          <p:cNvPr id="6" name="Slide Number Placeholder 5">
            <a:extLst>
              <a:ext uri="{FF2B5EF4-FFF2-40B4-BE49-F238E27FC236}">
                <a16:creationId xmlns:a16="http://schemas.microsoft.com/office/drawing/2014/main" id="{5BA2553A-F783-8343-A958-E86E29B2AB66}"/>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46176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34CC2-DF68-7C46-B5D8-91AB1404EC8D}"/>
              </a:ext>
            </a:extLst>
          </p:cNvPr>
          <p:cNvSpPr>
            <a:spLocks noGrp="1"/>
          </p:cNvSpPr>
          <p:nvPr>
            <p:ph type="title" orient="vert"/>
          </p:nvPr>
        </p:nvSpPr>
        <p:spPr>
          <a:xfrm>
            <a:off x="8200570" y="365125"/>
            <a:ext cx="2778825" cy="5811838"/>
          </a:xfrm>
        </p:spPr>
        <p:txBody>
          <a:bodyPr vert="eaVert"/>
          <a:lstStyle/>
          <a:p>
            <a:r>
              <a:rPr lang="fi-FI"/>
              <a:t>Muokkaa ots. perustyyl. napsautt.</a:t>
            </a:r>
          </a:p>
        </p:txBody>
      </p:sp>
      <p:sp>
        <p:nvSpPr>
          <p:cNvPr id="3" name="Vertical Text Placeholder 2">
            <a:extLst>
              <a:ext uri="{FF2B5EF4-FFF2-40B4-BE49-F238E27FC236}">
                <a16:creationId xmlns:a16="http://schemas.microsoft.com/office/drawing/2014/main" id="{FF150BF5-D005-F046-BE23-3BAD383E5379}"/>
              </a:ext>
            </a:extLst>
          </p:cNvPr>
          <p:cNvSpPr>
            <a:spLocks noGrp="1"/>
          </p:cNvSpPr>
          <p:nvPr>
            <p:ph type="body" orient="vert" idx="1"/>
          </p:nvPr>
        </p:nvSpPr>
        <p:spPr>
          <a:xfrm>
            <a:off x="374732" y="365125"/>
            <a:ext cx="7528956"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BED1ED6A-3DAF-2240-9CD6-C10D5DCF9D1B}"/>
              </a:ext>
            </a:extLst>
          </p:cNvPr>
          <p:cNvSpPr>
            <a:spLocks noGrp="1"/>
          </p:cNvSpPr>
          <p:nvPr>
            <p:ph type="dt" sz="half" idx="10"/>
          </p:nvPr>
        </p:nvSpPr>
        <p:spPr/>
        <p:txBody>
          <a:bodyPr/>
          <a:lstStyle/>
          <a:p>
            <a:fld id="{885BF986-2C15-6B4F-9D69-20BD296D4CDA}" type="datetime1">
              <a:rPr lang="fi-FI" smtClean="0"/>
              <a:t>24.6.2024</a:t>
            </a:fld>
            <a:endParaRPr lang="fi-FI"/>
          </a:p>
        </p:txBody>
      </p:sp>
      <p:sp>
        <p:nvSpPr>
          <p:cNvPr id="5" name="Footer Placeholder 4">
            <a:extLst>
              <a:ext uri="{FF2B5EF4-FFF2-40B4-BE49-F238E27FC236}">
                <a16:creationId xmlns:a16="http://schemas.microsoft.com/office/drawing/2014/main" id="{62DCEC61-88BE-A645-97A1-93767D09EE63}"/>
              </a:ext>
            </a:extLst>
          </p:cNvPr>
          <p:cNvSpPr>
            <a:spLocks noGrp="1"/>
          </p:cNvSpPr>
          <p:nvPr>
            <p:ph type="ftr" sz="quarter" idx="11"/>
          </p:nvPr>
        </p:nvSpPr>
        <p:spPr/>
        <p:txBody>
          <a:bodyPr/>
          <a:lstStyle/>
          <a:p>
            <a:r>
              <a:rPr lang="fi-FI"/>
              <a:t>Taitotalon PowerPoint -pohja</a:t>
            </a:r>
          </a:p>
        </p:txBody>
      </p:sp>
      <p:sp>
        <p:nvSpPr>
          <p:cNvPr id="6" name="Slide Number Placeholder 5">
            <a:extLst>
              <a:ext uri="{FF2B5EF4-FFF2-40B4-BE49-F238E27FC236}">
                <a16:creationId xmlns:a16="http://schemas.microsoft.com/office/drawing/2014/main" id="{79454569-C9FF-654D-B4F5-2E7AF5100A3B}"/>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31737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isolla logoll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523AE3-3FDD-994B-A30A-FF1415EF9936}"/>
              </a:ext>
            </a:extLst>
          </p:cNvPr>
          <p:cNvSpPr>
            <a:spLocks noGrp="1"/>
          </p:cNvSpPr>
          <p:nvPr>
            <p:ph type="ftr" sz="quarter" idx="11"/>
          </p:nvPr>
        </p:nvSpPr>
        <p:spPr/>
        <p:txBody>
          <a:bodyPr/>
          <a:lstStyle/>
          <a:p>
            <a:r>
              <a:rPr lang="fi-FI"/>
              <a:t>Taitotalon PowerPoint -pohja</a:t>
            </a:r>
          </a:p>
        </p:txBody>
      </p:sp>
      <p:sp>
        <p:nvSpPr>
          <p:cNvPr id="6" name="Slide Number Placeholder 5">
            <a:extLst>
              <a:ext uri="{FF2B5EF4-FFF2-40B4-BE49-F238E27FC236}">
                <a16:creationId xmlns:a16="http://schemas.microsoft.com/office/drawing/2014/main" id="{33949360-CF60-1646-B4B7-371F1F488DE7}"/>
              </a:ext>
            </a:extLst>
          </p:cNvPr>
          <p:cNvSpPr>
            <a:spLocks noGrp="1"/>
          </p:cNvSpPr>
          <p:nvPr>
            <p:ph type="sldNum" sz="quarter" idx="12"/>
          </p:nvPr>
        </p:nvSpPr>
        <p:spPr/>
        <p:txBody>
          <a:bodyPr/>
          <a:lstStyle/>
          <a:p>
            <a:fld id="{7F977CFA-5E00-6047-984E-927ECF9A2530}" type="slidenum">
              <a:rPr lang="fi-FI" smtClean="0"/>
              <a:t>‹#›</a:t>
            </a:fld>
            <a:endParaRPr lang="fi-FI"/>
          </a:p>
        </p:txBody>
      </p:sp>
      <p:sp>
        <p:nvSpPr>
          <p:cNvPr id="4" name="Date Placeholder 3">
            <a:extLst>
              <a:ext uri="{FF2B5EF4-FFF2-40B4-BE49-F238E27FC236}">
                <a16:creationId xmlns:a16="http://schemas.microsoft.com/office/drawing/2014/main" id="{2AEDE278-B472-5941-9F3F-061CAE5FFB24}"/>
              </a:ext>
            </a:extLst>
          </p:cNvPr>
          <p:cNvSpPr>
            <a:spLocks noGrp="1"/>
          </p:cNvSpPr>
          <p:nvPr>
            <p:ph type="dt" sz="half" idx="10"/>
          </p:nvPr>
        </p:nvSpPr>
        <p:spPr/>
        <p:txBody>
          <a:bodyPr/>
          <a:lstStyle/>
          <a:p>
            <a:fld id="{A8B6551E-71A9-8B4A-B982-567474591C84}" type="datetime1">
              <a:rPr lang="fi-FI" smtClean="0"/>
              <a:t>24.6.2024</a:t>
            </a:fld>
            <a:endParaRPr lang="fi-FI"/>
          </a:p>
        </p:txBody>
      </p:sp>
      <p:sp>
        <p:nvSpPr>
          <p:cNvPr id="7" name="Rectangle 6">
            <a:extLst>
              <a:ext uri="{FF2B5EF4-FFF2-40B4-BE49-F238E27FC236}">
                <a16:creationId xmlns:a16="http://schemas.microsoft.com/office/drawing/2014/main" id="{30BCC118-92C6-1D47-9954-FF1122869D46}"/>
              </a:ext>
            </a:extLst>
          </p:cNvPr>
          <p:cNvSpPr/>
          <p:nvPr userDrawn="1"/>
        </p:nvSpPr>
        <p:spPr>
          <a:xfrm>
            <a:off x="0" y="0"/>
            <a:ext cx="113600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816002F8-51F4-8E41-AF9E-6AF38B450705}"/>
              </a:ext>
            </a:extLst>
          </p:cNvPr>
          <p:cNvSpPr>
            <a:spLocks noGrp="1"/>
          </p:cNvSpPr>
          <p:nvPr>
            <p:ph type="ctrTitle"/>
          </p:nvPr>
        </p:nvSpPr>
        <p:spPr>
          <a:xfrm>
            <a:off x="1162000" y="2588655"/>
            <a:ext cx="9144000" cy="2387600"/>
          </a:xfrm>
        </p:spPr>
        <p:txBody>
          <a:bodyPr anchor="b">
            <a:normAutofit/>
          </a:bodyPr>
          <a:lstStyle>
            <a:lvl1pPr algn="ctr">
              <a:defRPr sz="4800">
                <a:solidFill>
                  <a:schemeClr val="bg1"/>
                </a:solidFill>
                <a:effectLst>
                  <a:outerShdw blurRad="190500" dist="38100" dir="2700000" algn="tl" rotWithShape="0">
                    <a:prstClr val="black">
                      <a:alpha val="20000"/>
                    </a:prstClr>
                  </a:outerShdw>
                </a:effectLst>
              </a:defRPr>
            </a:lvl1pPr>
          </a:lstStyle>
          <a:p>
            <a:r>
              <a:rPr lang="fi-FI"/>
              <a:t>Muokkaa ots. perustyyl. napsautt.</a:t>
            </a:r>
          </a:p>
        </p:txBody>
      </p:sp>
      <p:sp>
        <p:nvSpPr>
          <p:cNvPr id="3" name="Subtitle 2">
            <a:extLst>
              <a:ext uri="{FF2B5EF4-FFF2-40B4-BE49-F238E27FC236}">
                <a16:creationId xmlns:a16="http://schemas.microsoft.com/office/drawing/2014/main" id="{8F7BE67C-6EDC-3345-9431-8E91D02DBFEC}"/>
              </a:ext>
            </a:extLst>
          </p:cNvPr>
          <p:cNvSpPr>
            <a:spLocks noGrp="1"/>
          </p:cNvSpPr>
          <p:nvPr>
            <p:ph type="subTitle" idx="1"/>
          </p:nvPr>
        </p:nvSpPr>
        <p:spPr>
          <a:xfrm>
            <a:off x="1162000" y="5183469"/>
            <a:ext cx="9144000" cy="1305201"/>
          </a:xfrm>
        </p:spPr>
        <p:txBody>
          <a:bodyPr>
            <a:normAutofit/>
          </a:bodyPr>
          <a:lstStyle>
            <a:lvl1pPr marL="0" indent="0" algn="ctr">
              <a:lnSpc>
                <a:spcPct val="100000"/>
              </a:lnSpc>
              <a:buNone/>
              <a:defRPr sz="2000">
                <a:solidFill>
                  <a:schemeClr val="bg1"/>
                </a:solidFill>
                <a:effectLst>
                  <a:outerShdw blurRad="190500" dist="38100" dir="2700000" algn="tl" rotWithShape="0">
                    <a:prstClr val="black">
                      <a:alpha val="2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Picture 4">
            <a:extLst>
              <a:ext uri="{FF2B5EF4-FFF2-40B4-BE49-F238E27FC236}">
                <a16:creationId xmlns:a16="http://schemas.microsoft.com/office/drawing/2014/main" id="{DBCCA9B1-1015-8749-99D7-26F5CAD6D892}"/>
              </a:ext>
            </a:extLst>
          </p:cNvPr>
          <p:cNvPicPr>
            <a:picLocks noChangeAspect="1"/>
          </p:cNvPicPr>
          <p:nvPr userDrawn="1"/>
        </p:nvPicPr>
        <p:blipFill>
          <a:blip r:embed="rId2"/>
          <a:stretch>
            <a:fillRect/>
          </a:stretch>
        </p:blipFill>
        <p:spPr>
          <a:xfrm>
            <a:off x="4826342" y="1012032"/>
            <a:ext cx="1815316" cy="1448922"/>
          </a:xfrm>
          <a:prstGeom prst="rect">
            <a:avLst/>
          </a:prstGeom>
        </p:spPr>
      </p:pic>
      <p:sp>
        <p:nvSpPr>
          <p:cNvPr id="9" name="Suorakulmio 8"/>
          <p:cNvSpPr/>
          <p:nvPr userDrawn="1"/>
        </p:nvSpPr>
        <p:spPr>
          <a:xfrm>
            <a:off x="11404980" y="6046573"/>
            <a:ext cx="742292" cy="674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2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asiakkaan logon kanssa (oikeal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3949360-CF60-1646-B4B7-371F1F488DE7}"/>
              </a:ext>
            </a:extLst>
          </p:cNvPr>
          <p:cNvSpPr>
            <a:spLocks noGrp="1"/>
          </p:cNvSpPr>
          <p:nvPr>
            <p:ph type="sldNum" sz="quarter" idx="12"/>
          </p:nvPr>
        </p:nvSpPr>
        <p:spPr/>
        <p:txBody>
          <a:bodyPr/>
          <a:lstStyle/>
          <a:p>
            <a:fld id="{7F977CFA-5E00-6047-984E-927ECF9A2530}" type="slidenum">
              <a:rPr lang="fi-FI" smtClean="0"/>
              <a:t>‹#›</a:t>
            </a:fld>
            <a:endParaRPr lang="fi-FI"/>
          </a:p>
        </p:txBody>
      </p:sp>
      <p:sp>
        <p:nvSpPr>
          <p:cNvPr id="5" name="Footer Placeholder 4">
            <a:extLst>
              <a:ext uri="{FF2B5EF4-FFF2-40B4-BE49-F238E27FC236}">
                <a16:creationId xmlns:a16="http://schemas.microsoft.com/office/drawing/2014/main" id="{BE523AE3-3FDD-994B-A30A-FF1415EF9936}"/>
              </a:ext>
            </a:extLst>
          </p:cNvPr>
          <p:cNvSpPr>
            <a:spLocks noGrp="1"/>
          </p:cNvSpPr>
          <p:nvPr>
            <p:ph type="ftr" sz="quarter" idx="11"/>
          </p:nvPr>
        </p:nvSpPr>
        <p:spPr/>
        <p:txBody>
          <a:bodyPr/>
          <a:lstStyle/>
          <a:p>
            <a:r>
              <a:rPr lang="fi-FI"/>
              <a:t>Taitotalon PowerPoint -pohja</a:t>
            </a:r>
          </a:p>
        </p:txBody>
      </p:sp>
      <p:sp>
        <p:nvSpPr>
          <p:cNvPr id="4" name="Date Placeholder 3">
            <a:extLst>
              <a:ext uri="{FF2B5EF4-FFF2-40B4-BE49-F238E27FC236}">
                <a16:creationId xmlns:a16="http://schemas.microsoft.com/office/drawing/2014/main" id="{2AEDE278-B472-5941-9F3F-061CAE5FFB24}"/>
              </a:ext>
            </a:extLst>
          </p:cNvPr>
          <p:cNvSpPr>
            <a:spLocks noGrp="1"/>
          </p:cNvSpPr>
          <p:nvPr>
            <p:ph type="dt" sz="half" idx="10"/>
          </p:nvPr>
        </p:nvSpPr>
        <p:spPr/>
        <p:txBody>
          <a:bodyPr/>
          <a:lstStyle/>
          <a:p>
            <a:fld id="{02C77DDF-2BCC-C44F-A424-3260BBB65B7A}" type="datetime1">
              <a:rPr lang="fi-FI" smtClean="0"/>
              <a:t>24.6.2024</a:t>
            </a:fld>
            <a:endParaRPr lang="fi-FI"/>
          </a:p>
        </p:txBody>
      </p:sp>
      <p:sp>
        <p:nvSpPr>
          <p:cNvPr id="2" name="Title 1">
            <a:extLst>
              <a:ext uri="{FF2B5EF4-FFF2-40B4-BE49-F238E27FC236}">
                <a16:creationId xmlns:a16="http://schemas.microsoft.com/office/drawing/2014/main" id="{816002F8-51F4-8E41-AF9E-6AF38B450705}"/>
              </a:ext>
            </a:extLst>
          </p:cNvPr>
          <p:cNvSpPr>
            <a:spLocks noGrp="1"/>
          </p:cNvSpPr>
          <p:nvPr>
            <p:ph type="ctrTitle"/>
          </p:nvPr>
        </p:nvSpPr>
        <p:spPr>
          <a:xfrm>
            <a:off x="1162000" y="3342673"/>
            <a:ext cx="9144000" cy="1680845"/>
          </a:xfrm>
          <a:effectLst/>
        </p:spPr>
        <p:txBody>
          <a:bodyPr anchor="b">
            <a:normAutofit/>
          </a:bodyPr>
          <a:lstStyle>
            <a:lvl1pPr algn="ctr">
              <a:defRPr sz="4800">
                <a:solidFill>
                  <a:schemeClr val="accent2"/>
                </a:solidFill>
                <a:effectLst/>
              </a:defRPr>
            </a:lvl1pPr>
          </a:lstStyle>
          <a:p>
            <a:r>
              <a:rPr lang="fi-FI"/>
              <a:t>Muokkaa ots. perustyyl. napsautt.</a:t>
            </a:r>
          </a:p>
        </p:txBody>
      </p:sp>
      <p:sp>
        <p:nvSpPr>
          <p:cNvPr id="3" name="Subtitle 2">
            <a:extLst>
              <a:ext uri="{FF2B5EF4-FFF2-40B4-BE49-F238E27FC236}">
                <a16:creationId xmlns:a16="http://schemas.microsoft.com/office/drawing/2014/main" id="{8F7BE67C-6EDC-3345-9431-8E91D02DBFEC}"/>
              </a:ext>
            </a:extLst>
          </p:cNvPr>
          <p:cNvSpPr>
            <a:spLocks noGrp="1"/>
          </p:cNvSpPr>
          <p:nvPr>
            <p:ph type="subTitle" idx="1"/>
          </p:nvPr>
        </p:nvSpPr>
        <p:spPr>
          <a:xfrm>
            <a:off x="1162000" y="5272071"/>
            <a:ext cx="9144000" cy="835726"/>
          </a:xfrm>
          <a:effectLst/>
        </p:spPr>
        <p:txBody>
          <a:bodyPr>
            <a:normAutofit/>
          </a:bodyPr>
          <a:lstStyle>
            <a:lvl1pPr marL="0" indent="0" algn="ctr">
              <a:lnSpc>
                <a:spcPct val="100000"/>
              </a:lnSpc>
              <a:buNone/>
              <a:defRPr sz="2000">
                <a:solidFill>
                  <a:schemeClr val="accent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Picture 7" descr="Taitotalo tunnus">
            <a:extLst>
              <a:ext uri="{FF2B5EF4-FFF2-40B4-BE49-F238E27FC236}">
                <a16:creationId xmlns:a16="http://schemas.microsoft.com/office/drawing/2014/main" id="{7F5370E0-ACE7-474D-ABC7-C2B2E959C669}"/>
              </a:ext>
            </a:extLst>
          </p:cNvPr>
          <p:cNvPicPr>
            <a:picLocks noChangeAspect="1"/>
          </p:cNvPicPr>
          <p:nvPr userDrawn="1"/>
        </p:nvPicPr>
        <p:blipFill>
          <a:blip r:embed="rId2"/>
          <a:stretch>
            <a:fillRect/>
          </a:stretch>
        </p:blipFill>
        <p:spPr>
          <a:xfrm>
            <a:off x="3582450" y="692183"/>
            <a:ext cx="1599912" cy="1276994"/>
          </a:xfrm>
          <a:prstGeom prst="rect">
            <a:avLst/>
          </a:prstGeom>
        </p:spPr>
      </p:pic>
    </p:spTree>
    <p:extLst>
      <p:ext uri="{BB962C8B-B14F-4D97-AF65-F5344CB8AC3E}">
        <p14:creationId xmlns:p14="http://schemas.microsoft.com/office/powerpoint/2010/main" val="10560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ECA4-083C-A744-AA9E-8289AA5B9C9A}"/>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6BCDE4F6-85AA-A74B-8980-796DBBD9A08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F93A8748-DA77-0843-91BE-A19F24D311EE}"/>
              </a:ext>
            </a:extLst>
          </p:cNvPr>
          <p:cNvSpPr>
            <a:spLocks noGrp="1"/>
          </p:cNvSpPr>
          <p:nvPr>
            <p:ph type="dt" sz="half" idx="10"/>
          </p:nvPr>
        </p:nvSpPr>
        <p:spPr/>
        <p:txBody>
          <a:bodyPr/>
          <a:lstStyle/>
          <a:p>
            <a:fld id="{4F716ABA-EAC5-3D4B-BE9C-145A634A5399}" type="datetime1">
              <a:rPr lang="fi-FI" smtClean="0"/>
              <a:t>24.6.2024</a:t>
            </a:fld>
            <a:endParaRPr lang="fi-FI"/>
          </a:p>
        </p:txBody>
      </p:sp>
      <p:sp>
        <p:nvSpPr>
          <p:cNvPr id="5" name="Footer Placeholder 4">
            <a:extLst>
              <a:ext uri="{FF2B5EF4-FFF2-40B4-BE49-F238E27FC236}">
                <a16:creationId xmlns:a16="http://schemas.microsoft.com/office/drawing/2014/main" id="{99919960-C110-FC4A-94F9-08ECAA858934}"/>
              </a:ext>
            </a:extLst>
          </p:cNvPr>
          <p:cNvSpPr>
            <a:spLocks noGrp="1"/>
          </p:cNvSpPr>
          <p:nvPr>
            <p:ph type="ftr" sz="quarter" idx="11"/>
          </p:nvPr>
        </p:nvSpPr>
        <p:spPr/>
        <p:txBody>
          <a:bodyPr/>
          <a:lstStyle/>
          <a:p>
            <a:r>
              <a:rPr lang="fi-FI"/>
              <a:t>Taitotalon PowerPoint -pohja</a:t>
            </a:r>
          </a:p>
        </p:txBody>
      </p:sp>
      <p:sp>
        <p:nvSpPr>
          <p:cNvPr id="6" name="Slide Number Placeholder 5">
            <a:extLst>
              <a:ext uri="{FF2B5EF4-FFF2-40B4-BE49-F238E27FC236}">
                <a16:creationId xmlns:a16="http://schemas.microsoft.com/office/drawing/2014/main" id="{3535D85B-7726-504F-8940-8CCBE3B9BF61}"/>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361791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A20A-E24F-0447-925A-758E63D0D598}"/>
              </a:ext>
            </a:extLst>
          </p:cNvPr>
          <p:cNvSpPr>
            <a:spLocks noGrp="1"/>
          </p:cNvSpPr>
          <p:nvPr>
            <p:ph type="title"/>
          </p:nvPr>
        </p:nvSpPr>
        <p:spPr>
          <a:xfrm>
            <a:off x="374732" y="1709738"/>
            <a:ext cx="10604664" cy="2852737"/>
          </a:xfrm>
        </p:spPr>
        <p:txBody>
          <a:bodyPr anchor="b">
            <a:normAutofit/>
          </a:bodyPr>
          <a:lstStyle>
            <a:lvl1pPr>
              <a:defRPr sz="5400"/>
            </a:lvl1pPr>
          </a:lstStyle>
          <a:p>
            <a:r>
              <a:rPr lang="fi-FI"/>
              <a:t>Muokkaa ots. perustyyl. napsautt.</a:t>
            </a:r>
          </a:p>
        </p:txBody>
      </p:sp>
      <p:sp>
        <p:nvSpPr>
          <p:cNvPr id="3" name="Text Placeholder 2">
            <a:extLst>
              <a:ext uri="{FF2B5EF4-FFF2-40B4-BE49-F238E27FC236}">
                <a16:creationId xmlns:a16="http://schemas.microsoft.com/office/drawing/2014/main" id="{7BD6D89F-85A4-CB44-A9FC-041DA0972DAD}"/>
              </a:ext>
            </a:extLst>
          </p:cNvPr>
          <p:cNvSpPr>
            <a:spLocks noGrp="1"/>
          </p:cNvSpPr>
          <p:nvPr>
            <p:ph type="body" idx="1"/>
          </p:nvPr>
        </p:nvSpPr>
        <p:spPr>
          <a:xfrm>
            <a:off x="374731" y="4589463"/>
            <a:ext cx="1060466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EBE468DC-BA43-2F49-8F1A-AB71A373087B}"/>
              </a:ext>
            </a:extLst>
          </p:cNvPr>
          <p:cNvSpPr>
            <a:spLocks noGrp="1"/>
          </p:cNvSpPr>
          <p:nvPr>
            <p:ph type="dt" sz="half" idx="10"/>
          </p:nvPr>
        </p:nvSpPr>
        <p:spPr/>
        <p:txBody>
          <a:bodyPr/>
          <a:lstStyle/>
          <a:p>
            <a:fld id="{AC64A19F-B292-8640-8003-571A99F3364B}" type="datetime1">
              <a:rPr lang="fi-FI" smtClean="0"/>
              <a:t>24.6.2024</a:t>
            </a:fld>
            <a:endParaRPr lang="fi-FI"/>
          </a:p>
        </p:txBody>
      </p:sp>
      <p:sp>
        <p:nvSpPr>
          <p:cNvPr id="5" name="Footer Placeholder 4">
            <a:extLst>
              <a:ext uri="{FF2B5EF4-FFF2-40B4-BE49-F238E27FC236}">
                <a16:creationId xmlns:a16="http://schemas.microsoft.com/office/drawing/2014/main" id="{1096591B-C2B3-6C40-B9F7-C304C2ABF973}"/>
              </a:ext>
            </a:extLst>
          </p:cNvPr>
          <p:cNvSpPr>
            <a:spLocks noGrp="1"/>
          </p:cNvSpPr>
          <p:nvPr>
            <p:ph type="ftr" sz="quarter" idx="11"/>
          </p:nvPr>
        </p:nvSpPr>
        <p:spPr/>
        <p:txBody>
          <a:bodyPr/>
          <a:lstStyle/>
          <a:p>
            <a:r>
              <a:rPr lang="fi-FI"/>
              <a:t>Taitotalon PowerPoint -pohja</a:t>
            </a:r>
          </a:p>
        </p:txBody>
      </p:sp>
      <p:sp>
        <p:nvSpPr>
          <p:cNvPr id="6" name="Slide Number Placeholder 5">
            <a:extLst>
              <a:ext uri="{FF2B5EF4-FFF2-40B4-BE49-F238E27FC236}">
                <a16:creationId xmlns:a16="http://schemas.microsoft.com/office/drawing/2014/main" id="{D5C40025-B364-3649-9794-AB5800C66333}"/>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115613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67F9-A5D5-364E-8AFE-285B35F56E95}"/>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D3708F7-E7E3-C14D-8987-C5151357F2EC}"/>
              </a:ext>
            </a:extLst>
          </p:cNvPr>
          <p:cNvSpPr>
            <a:spLocks noGrp="1"/>
          </p:cNvSpPr>
          <p:nvPr>
            <p:ph sz="half" idx="1"/>
          </p:nvPr>
        </p:nvSpPr>
        <p:spPr>
          <a:xfrm>
            <a:off x="374731" y="1825625"/>
            <a:ext cx="516576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0900D349-4B94-3A43-88B0-D5180C2039E8}"/>
              </a:ext>
            </a:extLst>
          </p:cNvPr>
          <p:cNvSpPr>
            <a:spLocks noGrp="1"/>
          </p:cNvSpPr>
          <p:nvPr>
            <p:ph type="dt" sz="half" idx="10"/>
          </p:nvPr>
        </p:nvSpPr>
        <p:spPr/>
        <p:txBody>
          <a:bodyPr/>
          <a:lstStyle/>
          <a:p>
            <a:fld id="{51B3686A-D8FC-C74F-9E94-475FAD8C851C}" type="datetime1">
              <a:rPr lang="fi-FI" smtClean="0"/>
              <a:t>24.6.2024</a:t>
            </a:fld>
            <a:endParaRPr lang="fi-FI"/>
          </a:p>
        </p:txBody>
      </p:sp>
      <p:sp>
        <p:nvSpPr>
          <p:cNvPr id="6" name="Footer Placeholder 5">
            <a:extLst>
              <a:ext uri="{FF2B5EF4-FFF2-40B4-BE49-F238E27FC236}">
                <a16:creationId xmlns:a16="http://schemas.microsoft.com/office/drawing/2014/main" id="{2C190897-8178-584C-BAA3-35C161710A57}"/>
              </a:ext>
            </a:extLst>
          </p:cNvPr>
          <p:cNvSpPr>
            <a:spLocks noGrp="1"/>
          </p:cNvSpPr>
          <p:nvPr>
            <p:ph type="ftr" sz="quarter" idx="11"/>
          </p:nvPr>
        </p:nvSpPr>
        <p:spPr/>
        <p:txBody>
          <a:bodyPr/>
          <a:lstStyle/>
          <a:p>
            <a:r>
              <a:rPr lang="fi-FI"/>
              <a:t>Taitotalon PowerPoint -pohja</a:t>
            </a:r>
          </a:p>
        </p:txBody>
      </p:sp>
      <p:sp>
        <p:nvSpPr>
          <p:cNvPr id="7" name="Slide Number Placeholder 6">
            <a:extLst>
              <a:ext uri="{FF2B5EF4-FFF2-40B4-BE49-F238E27FC236}">
                <a16:creationId xmlns:a16="http://schemas.microsoft.com/office/drawing/2014/main" id="{6087A667-6EAE-5B43-ACEB-F651908A39E6}"/>
              </a:ext>
            </a:extLst>
          </p:cNvPr>
          <p:cNvSpPr>
            <a:spLocks noGrp="1"/>
          </p:cNvSpPr>
          <p:nvPr>
            <p:ph type="sldNum" sz="quarter" idx="12"/>
          </p:nvPr>
        </p:nvSpPr>
        <p:spPr/>
        <p:txBody>
          <a:bodyPr/>
          <a:lstStyle/>
          <a:p>
            <a:fld id="{7F977CFA-5E00-6047-984E-927ECF9A2530}" type="slidenum">
              <a:rPr lang="fi-FI" smtClean="0"/>
              <a:t>‹#›</a:t>
            </a:fld>
            <a:endParaRPr lang="fi-FI"/>
          </a:p>
        </p:txBody>
      </p:sp>
      <p:sp>
        <p:nvSpPr>
          <p:cNvPr id="4" name="Content Placeholder 3">
            <a:extLst>
              <a:ext uri="{FF2B5EF4-FFF2-40B4-BE49-F238E27FC236}">
                <a16:creationId xmlns:a16="http://schemas.microsoft.com/office/drawing/2014/main" id="{F3AD3748-63AE-7F4C-BF01-6244E01B81F8}"/>
              </a:ext>
            </a:extLst>
          </p:cNvPr>
          <p:cNvSpPr>
            <a:spLocks noGrp="1"/>
          </p:cNvSpPr>
          <p:nvPr>
            <p:ph sz="half" idx="2"/>
          </p:nvPr>
        </p:nvSpPr>
        <p:spPr>
          <a:xfrm>
            <a:off x="5813631" y="1825625"/>
            <a:ext cx="516576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0333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4A07-4985-8542-B2B7-F4668461A643}"/>
              </a:ext>
            </a:extLst>
          </p:cNvPr>
          <p:cNvSpPr>
            <a:spLocks noGrp="1"/>
          </p:cNvSpPr>
          <p:nvPr>
            <p:ph type="title"/>
          </p:nvPr>
        </p:nvSpPr>
        <p:spPr>
          <a:xfrm>
            <a:off x="374732" y="365125"/>
            <a:ext cx="10604664" cy="1325563"/>
          </a:xfrm>
        </p:spPr>
        <p:txBody>
          <a:bodyPr/>
          <a:lstStyle/>
          <a:p>
            <a:r>
              <a:rPr lang="fi-FI"/>
              <a:t>Muokkaa ots. perustyyl. napsautt.</a:t>
            </a:r>
          </a:p>
        </p:txBody>
      </p:sp>
      <p:sp>
        <p:nvSpPr>
          <p:cNvPr id="3" name="Text Placeholder 2">
            <a:extLst>
              <a:ext uri="{FF2B5EF4-FFF2-40B4-BE49-F238E27FC236}">
                <a16:creationId xmlns:a16="http://schemas.microsoft.com/office/drawing/2014/main" id="{5586B3F5-18F7-5D43-A045-8741763EE3A8}"/>
              </a:ext>
            </a:extLst>
          </p:cNvPr>
          <p:cNvSpPr>
            <a:spLocks noGrp="1"/>
          </p:cNvSpPr>
          <p:nvPr>
            <p:ph type="body" idx="1"/>
          </p:nvPr>
        </p:nvSpPr>
        <p:spPr>
          <a:xfrm>
            <a:off x="374732" y="1681163"/>
            <a:ext cx="5201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54DD38B9-1422-7A4C-A443-9369B66CF1D4}"/>
              </a:ext>
            </a:extLst>
          </p:cNvPr>
          <p:cNvSpPr>
            <a:spLocks noGrp="1"/>
          </p:cNvSpPr>
          <p:nvPr>
            <p:ph sz="half" idx="2"/>
          </p:nvPr>
        </p:nvSpPr>
        <p:spPr>
          <a:xfrm>
            <a:off x="374732" y="2505075"/>
            <a:ext cx="520139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a:extLst>
              <a:ext uri="{FF2B5EF4-FFF2-40B4-BE49-F238E27FC236}">
                <a16:creationId xmlns:a16="http://schemas.microsoft.com/office/drawing/2014/main" id="{69301BEC-F0A1-3D4B-ABE7-2DCC96903441}"/>
              </a:ext>
            </a:extLst>
          </p:cNvPr>
          <p:cNvSpPr>
            <a:spLocks noGrp="1"/>
          </p:cNvSpPr>
          <p:nvPr>
            <p:ph type="body" sz="quarter" idx="3"/>
          </p:nvPr>
        </p:nvSpPr>
        <p:spPr>
          <a:xfrm>
            <a:off x="5778005" y="1681163"/>
            <a:ext cx="5201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B550E441-9076-754F-97AE-59246F2AE0B8}"/>
              </a:ext>
            </a:extLst>
          </p:cNvPr>
          <p:cNvSpPr>
            <a:spLocks noGrp="1"/>
          </p:cNvSpPr>
          <p:nvPr>
            <p:ph sz="quarter" idx="4"/>
          </p:nvPr>
        </p:nvSpPr>
        <p:spPr>
          <a:xfrm>
            <a:off x="5778005" y="2505075"/>
            <a:ext cx="5201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98F91420-A5FC-E447-877D-3D0ECD43832E}"/>
              </a:ext>
            </a:extLst>
          </p:cNvPr>
          <p:cNvSpPr>
            <a:spLocks noGrp="1"/>
          </p:cNvSpPr>
          <p:nvPr>
            <p:ph type="dt" sz="half" idx="10"/>
          </p:nvPr>
        </p:nvSpPr>
        <p:spPr/>
        <p:txBody>
          <a:bodyPr/>
          <a:lstStyle/>
          <a:p>
            <a:fld id="{D868185D-3FDE-014C-87D3-6C67621B27EF}" type="datetime1">
              <a:rPr lang="fi-FI" smtClean="0"/>
              <a:t>24.6.2024</a:t>
            </a:fld>
            <a:endParaRPr lang="fi-FI"/>
          </a:p>
        </p:txBody>
      </p:sp>
      <p:sp>
        <p:nvSpPr>
          <p:cNvPr id="8" name="Footer Placeholder 7">
            <a:extLst>
              <a:ext uri="{FF2B5EF4-FFF2-40B4-BE49-F238E27FC236}">
                <a16:creationId xmlns:a16="http://schemas.microsoft.com/office/drawing/2014/main" id="{377C2592-7479-4A45-9E92-94BD1ABDBA2D}"/>
              </a:ext>
            </a:extLst>
          </p:cNvPr>
          <p:cNvSpPr>
            <a:spLocks noGrp="1"/>
          </p:cNvSpPr>
          <p:nvPr>
            <p:ph type="ftr" sz="quarter" idx="11"/>
          </p:nvPr>
        </p:nvSpPr>
        <p:spPr/>
        <p:txBody>
          <a:bodyPr/>
          <a:lstStyle/>
          <a:p>
            <a:r>
              <a:rPr lang="fi-FI"/>
              <a:t>Taitotalon PowerPoint -pohja</a:t>
            </a:r>
          </a:p>
        </p:txBody>
      </p:sp>
      <p:sp>
        <p:nvSpPr>
          <p:cNvPr id="9" name="Slide Number Placeholder 8">
            <a:extLst>
              <a:ext uri="{FF2B5EF4-FFF2-40B4-BE49-F238E27FC236}">
                <a16:creationId xmlns:a16="http://schemas.microsoft.com/office/drawing/2014/main" id="{78EF71F1-62A0-C145-B231-2F24E593D862}"/>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66054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5E03-D8AD-394D-8751-BADB91F4E6FE}"/>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E9B13961-CA07-EF46-9253-676D18195A72}"/>
              </a:ext>
            </a:extLst>
          </p:cNvPr>
          <p:cNvSpPr>
            <a:spLocks noGrp="1"/>
          </p:cNvSpPr>
          <p:nvPr>
            <p:ph type="dt" sz="half" idx="10"/>
          </p:nvPr>
        </p:nvSpPr>
        <p:spPr/>
        <p:txBody>
          <a:bodyPr/>
          <a:lstStyle/>
          <a:p>
            <a:fld id="{375EDE34-2D57-FF48-A1F9-94E183AAACAF}" type="datetime1">
              <a:rPr lang="fi-FI" smtClean="0"/>
              <a:t>24.6.2024</a:t>
            </a:fld>
            <a:endParaRPr lang="fi-FI"/>
          </a:p>
        </p:txBody>
      </p:sp>
      <p:sp>
        <p:nvSpPr>
          <p:cNvPr id="4" name="Footer Placeholder 3">
            <a:extLst>
              <a:ext uri="{FF2B5EF4-FFF2-40B4-BE49-F238E27FC236}">
                <a16:creationId xmlns:a16="http://schemas.microsoft.com/office/drawing/2014/main" id="{3E315A5F-9119-B048-BA57-0EAAC4B0E398}"/>
              </a:ext>
            </a:extLst>
          </p:cNvPr>
          <p:cNvSpPr>
            <a:spLocks noGrp="1"/>
          </p:cNvSpPr>
          <p:nvPr>
            <p:ph type="ftr" sz="quarter" idx="11"/>
          </p:nvPr>
        </p:nvSpPr>
        <p:spPr/>
        <p:txBody>
          <a:bodyPr/>
          <a:lstStyle/>
          <a:p>
            <a:r>
              <a:rPr lang="fi-FI"/>
              <a:t>Taitotalon PowerPoint -pohja</a:t>
            </a:r>
          </a:p>
        </p:txBody>
      </p:sp>
      <p:sp>
        <p:nvSpPr>
          <p:cNvPr id="5" name="Slide Number Placeholder 4">
            <a:extLst>
              <a:ext uri="{FF2B5EF4-FFF2-40B4-BE49-F238E27FC236}">
                <a16:creationId xmlns:a16="http://schemas.microsoft.com/office/drawing/2014/main" id="{D20ED92B-A91A-824F-BC40-485471FD6206}"/>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210550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EF20C-CF68-8546-8C7B-C4EC04024D14}"/>
              </a:ext>
            </a:extLst>
          </p:cNvPr>
          <p:cNvSpPr>
            <a:spLocks noGrp="1"/>
          </p:cNvSpPr>
          <p:nvPr>
            <p:ph type="dt" sz="half" idx="10"/>
          </p:nvPr>
        </p:nvSpPr>
        <p:spPr/>
        <p:txBody>
          <a:bodyPr/>
          <a:lstStyle/>
          <a:p>
            <a:fld id="{253158B0-D211-F64E-AF4C-F93252470DED}" type="datetime1">
              <a:rPr lang="fi-FI" smtClean="0"/>
              <a:t>24.6.2024</a:t>
            </a:fld>
            <a:endParaRPr lang="fi-FI"/>
          </a:p>
        </p:txBody>
      </p:sp>
      <p:sp>
        <p:nvSpPr>
          <p:cNvPr id="3" name="Footer Placeholder 2">
            <a:extLst>
              <a:ext uri="{FF2B5EF4-FFF2-40B4-BE49-F238E27FC236}">
                <a16:creationId xmlns:a16="http://schemas.microsoft.com/office/drawing/2014/main" id="{8C2E57CC-FFE5-CE42-B3DB-2B8AA5FD925F}"/>
              </a:ext>
            </a:extLst>
          </p:cNvPr>
          <p:cNvSpPr>
            <a:spLocks noGrp="1"/>
          </p:cNvSpPr>
          <p:nvPr>
            <p:ph type="ftr" sz="quarter" idx="11"/>
          </p:nvPr>
        </p:nvSpPr>
        <p:spPr/>
        <p:txBody>
          <a:bodyPr/>
          <a:lstStyle/>
          <a:p>
            <a:r>
              <a:rPr lang="fi-FI"/>
              <a:t>Taitotalon PowerPoint -pohja</a:t>
            </a:r>
          </a:p>
        </p:txBody>
      </p:sp>
      <p:sp>
        <p:nvSpPr>
          <p:cNvPr id="4" name="Slide Number Placeholder 3">
            <a:extLst>
              <a:ext uri="{FF2B5EF4-FFF2-40B4-BE49-F238E27FC236}">
                <a16:creationId xmlns:a16="http://schemas.microsoft.com/office/drawing/2014/main" id="{239E3CBC-F67D-A343-9449-728B2FBAACA9}"/>
              </a:ext>
            </a:extLst>
          </p:cNvPr>
          <p:cNvSpPr>
            <a:spLocks noGrp="1"/>
          </p:cNvSpPr>
          <p:nvPr>
            <p:ph type="sldNum" sz="quarter" idx="12"/>
          </p:nvPr>
        </p:nvSpPr>
        <p:spPr/>
        <p:txBody>
          <a:bodyPr/>
          <a:lstStyle/>
          <a:p>
            <a:fld id="{7F977CFA-5E00-6047-984E-927ECF9A2530}" type="slidenum">
              <a:rPr lang="fi-FI" smtClean="0"/>
              <a:t>‹#›</a:t>
            </a:fld>
            <a:endParaRPr lang="fi-FI"/>
          </a:p>
        </p:txBody>
      </p:sp>
    </p:spTree>
    <p:extLst>
      <p:ext uri="{BB962C8B-B14F-4D97-AF65-F5344CB8AC3E}">
        <p14:creationId xmlns:p14="http://schemas.microsoft.com/office/powerpoint/2010/main" val="176152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A96472-2891-AF4E-908F-FD53A618D154}"/>
              </a:ext>
            </a:extLst>
          </p:cNvPr>
          <p:cNvSpPr/>
          <p:nvPr userDrawn="1"/>
        </p:nvSpPr>
        <p:spPr>
          <a:xfrm>
            <a:off x="11353800" y="1"/>
            <a:ext cx="838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a:extLst>
              <a:ext uri="{FF2B5EF4-FFF2-40B4-BE49-F238E27FC236}">
                <a16:creationId xmlns:a16="http://schemas.microsoft.com/office/drawing/2014/main" id="{DCF96E5F-077E-6E45-9C32-62AEB02ACF71}"/>
              </a:ext>
            </a:extLst>
          </p:cNvPr>
          <p:cNvSpPr>
            <a:spLocks noGrp="1"/>
          </p:cNvSpPr>
          <p:nvPr>
            <p:ph type="title"/>
          </p:nvPr>
        </p:nvSpPr>
        <p:spPr>
          <a:xfrm>
            <a:off x="374731" y="365125"/>
            <a:ext cx="10604665" cy="1325563"/>
          </a:xfrm>
          <a:prstGeom prst="rect">
            <a:avLst/>
          </a:prstGeom>
        </p:spPr>
        <p:txBody>
          <a:bodyPr vert="horz" lIns="91440" tIns="45720" rIns="91440" bIns="45720" rtlCol="0" anchor="ctr">
            <a:normAutofit/>
          </a:bodyPr>
          <a:lstStyle/>
          <a:p>
            <a:r>
              <a:rPr lang="fi-FI"/>
              <a:t>Muokkaa perustyyl. napsautt.</a:t>
            </a:r>
          </a:p>
        </p:txBody>
      </p:sp>
      <p:sp>
        <p:nvSpPr>
          <p:cNvPr id="3" name="Text Placeholder 2">
            <a:extLst>
              <a:ext uri="{FF2B5EF4-FFF2-40B4-BE49-F238E27FC236}">
                <a16:creationId xmlns:a16="http://schemas.microsoft.com/office/drawing/2014/main" id="{DA8FAC8C-4F9D-1445-BD94-CDF8B89A4ECA}"/>
              </a:ext>
            </a:extLst>
          </p:cNvPr>
          <p:cNvSpPr>
            <a:spLocks noGrp="1"/>
          </p:cNvSpPr>
          <p:nvPr>
            <p:ph type="body" idx="1"/>
          </p:nvPr>
        </p:nvSpPr>
        <p:spPr>
          <a:xfrm>
            <a:off x="374731" y="1825625"/>
            <a:ext cx="10604665" cy="4004193"/>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E08EEE65-1874-FE40-A067-B04514C9F1A0}"/>
              </a:ext>
            </a:extLst>
          </p:cNvPr>
          <p:cNvSpPr>
            <a:spLocks noGrp="1"/>
          </p:cNvSpPr>
          <p:nvPr>
            <p:ph type="dt" sz="half" idx="2"/>
          </p:nvPr>
        </p:nvSpPr>
        <p:spPr>
          <a:xfrm>
            <a:off x="374732" y="6356350"/>
            <a:ext cx="12290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27D06-7902-304C-86F8-9FD4BC94FCCE}" type="datetime1">
              <a:rPr lang="fi-FI" smtClean="0"/>
              <a:t>24.6.2024</a:t>
            </a:fld>
            <a:endParaRPr lang="fi-FI"/>
          </a:p>
        </p:txBody>
      </p:sp>
      <p:sp>
        <p:nvSpPr>
          <p:cNvPr id="5" name="Footer Placeholder 4">
            <a:extLst>
              <a:ext uri="{FF2B5EF4-FFF2-40B4-BE49-F238E27FC236}">
                <a16:creationId xmlns:a16="http://schemas.microsoft.com/office/drawing/2014/main" id="{85E2F5D7-99C1-BC40-BEA8-3C9FFE581F92}"/>
              </a:ext>
            </a:extLst>
          </p:cNvPr>
          <p:cNvSpPr>
            <a:spLocks noGrp="1"/>
          </p:cNvSpPr>
          <p:nvPr>
            <p:ph type="ftr" sz="quarter" idx="3"/>
          </p:nvPr>
        </p:nvSpPr>
        <p:spPr>
          <a:xfrm>
            <a:off x="1902689" y="6356350"/>
            <a:ext cx="78268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Taitotalon PowerPoint -pohja</a:t>
            </a:r>
          </a:p>
        </p:txBody>
      </p:sp>
      <p:sp>
        <p:nvSpPr>
          <p:cNvPr id="6" name="Slide Number Placeholder 5">
            <a:extLst>
              <a:ext uri="{FF2B5EF4-FFF2-40B4-BE49-F238E27FC236}">
                <a16:creationId xmlns:a16="http://schemas.microsoft.com/office/drawing/2014/main" id="{7DDE53FB-DCF2-8848-B71F-519EFA044218}"/>
              </a:ext>
            </a:extLst>
          </p:cNvPr>
          <p:cNvSpPr>
            <a:spLocks noGrp="1"/>
          </p:cNvSpPr>
          <p:nvPr>
            <p:ph type="sldNum" sz="quarter" idx="4"/>
          </p:nvPr>
        </p:nvSpPr>
        <p:spPr>
          <a:xfrm>
            <a:off x="10028380" y="6356350"/>
            <a:ext cx="9510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77CFA-5E00-6047-984E-927ECF9A2530}" type="slidenum">
              <a:rPr lang="fi-FI" smtClean="0"/>
              <a:t>‹#›</a:t>
            </a:fld>
            <a:endParaRPr lang="fi-FI"/>
          </a:p>
        </p:txBody>
      </p:sp>
      <p:pic>
        <p:nvPicPr>
          <p:cNvPr id="8" name="Picture 7">
            <a:extLst>
              <a:ext uri="{FF2B5EF4-FFF2-40B4-BE49-F238E27FC236}">
                <a16:creationId xmlns:a16="http://schemas.microsoft.com/office/drawing/2014/main" id="{B1B8D085-8572-7D4E-B5B1-6FD26FAE7060}"/>
              </a:ext>
            </a:extLst>
          </p:cNvPr>
          <p:cNvPicPr>
            <a:picLocks noChangeAspect="1"/>
          </p:cNvPicPr>
          <p:nvPr userDrawn="1"/>
        </p:nvPicPr>
        <p:blipFill>
          <a:blip r:embed="rId15"/>
          <a:srcRect/>
          <a:stretch/>
        </p:blipFill>
        <p:spPr>
          <a:xfrm>
            <a:off x="11471304" y="6115626"/>
            <a:ext cx="603192" cy="481447"/>
          </a:xfrm>
          <a:prstGeom prst="rect">
            <a:avLst/>
          </a:prstGeom>
        </p:spPr>
      </p:pic>
    </p:spTree>
    <p:extLst>
      <p:ext uri="{BB962C8B-B14F-4D97-AF65-F5344CB8AC3E}">
        <p14:creationId xmlns:p14="http://schemas.microsoft.com/office/powerpoint/2010/main" val="130389414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60"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hiilineutraalisuomi.fi/hink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D45F-D9EF-7844-BFCD-34D2978E01D5}"/>
              </a:ext>
            </a:extLst>
          </p:cNvPr>
          <p:cNvSpPr>
            <a:spLocks noGrp="1"/>
          </p:cNvSpPr>
          <p:nvPr>
            <p:ph type="ctrTitle"/>
          </p:nvPr>
        </p:nvSpPr>
        <p:spPr>
          <a:xfrm>
            <a:off x="1162000" y="2009447"/>
            <a:ext cx="9144000" cy="2387600"/>
          </a:xfrm>
        </p:spPr>
        <p:txBody>
          <a:bodyPr/>
          <a:lstStyle/>
          <a:p>
            <a:r>
              <a:rPr lang="fi-FI"/>
              <a:t>Ilmastonmuutos </a:t>
            </a:r>
            <a:br>
              <a:rPr lang="fi-FI"/>
            </a:br>
            <a:r>
              <a:rPr lang="fi-FI"/>
              <a:t>Ilmiönä</a:t>
            </a:r>
          </a:p>
        </p:txBody>
      </p:sp>
      <p:sp>
        <p:nvSpPr>
          <p:cNvPr id="3" name="Subtitle 2">
            <a:extLst>
              <a:ext uri="{FF2B5EF4-FFF2-40B4-BE49-F238E27FC236}">
                <a16:creationId xmlns:a16="http://schemas.microsoft.com/office/drawing/2014/main" id="{1C307DA3-68F1-874D-A9DF-0A7DBD264031}"/>
              </a:ext>
            </a:extLst>
          </p:cNvPr>
          <p:cNvSpPr>
            <a:spLocks noGrp="1"/>
          </p:cNvSpPr>
          <p:nvPr>
            <p:ph type="subTitle" idx="1"/>
          </p:nvPr>
        </p:nvSpPr>
        <p:spPr>
          <a:xfrm>
            <a:off x="1162000" y="4604261"/>
            <a:ext cx="9144000" cy="1655762"/>
          </a:xfrm>
        </p:spPr>
        <p:txBody>
          <a:bodyPr vert="horz" lIns="91440" tIns="45720" rIns="91440" bIns="45720" rtlCol="0" anchor="t">
            <a:normAutofit/>
          </a:bodyPr>
          <a:lstStyle/>
          <a:p>
            <a:r>
              <a:rPr lang="fi-FI" dirty="0"/>
              <a:t>19.6.2024 Liisa Pajari</a:t>
            </a:r>
          </a:p>
        </p:txBody>
      </p:sp>
      <p:sp>
        <p:nvSpPr>
          <p:cNvPr id="4" name="Rectangle 3">
            <a:extLst>
              <a:ext uri="{FF2B5EF4-FFF2-40B4-BE49-F238E27FC236}">
                <a16:creationId xmlns:a16="http://schemas.microsoft.com/office/drawing/2014/main" id="{3E38A662-861E-F341-82F2-17A6B4679F5B}"/>
              </a:ext>
            </a:extLst>
          </p:cNvPr>
          <p:cNvSpPr/>
          <p:nvPr/>
        </p:nvSpPr>
        <p:spPr>
          <a:xfrm>
            <a:off x="11353800" y="1"/>
            <a:ext cx="838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a:extLst>
              <a:ext uri="{FF2B5EF4-FFF2-40B4-BE49-F238E27FC236}">
                <a16:creationId xmlns:a16="http://schemas.microsoft.com/office/drawing/2014/main" id="{DBCCA9B1-1015-8749-99D7-26F5CAD6D892}"/>
              </a:ext>
            </a:extLst>
          </p:cNvPr>
          <p:cNvPicPr>
            <a:picLocks noChangeAspect="1"/>
          </p:cNvPicPr>
          <p:nvPr/>
        </p:nvPicPr>
        <p:blipFill>
          <a:blip r:embed="rId3"/>
          <a:stretch>
            <a:fillRect/>
          </a:stretch>
        </p:blipFill>
        <p:spPr>
          <a:xfrm>
            <a:off x="4826342" y="1012032"/>
            <a:ext cx="1815316" cy="1448922"/>
          </a:xfrm>
          <a:prstGeom prst="rect">
            <a:avLst/>
          </a:prstGeom>
        </p:spPr>
      </p:pic>
    </p:spTree>
    <p:extLst>
      <p:ext uri="{BB962C8B-B14F-4D97-AF65-F5344CB8AC3E}">
        <p14:creationId xmlns:p14="http://schemas.microsoft.com/office/powerpoint/2010/main" val="268751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descr="Auringonsäteet, Sumu, Pudota, Luonto">
            <a:extLst>
              <a:ext uri="{FF2B5EF4-FFF2-40B4-BE49-F238E27FC236}">
                <a16:creationId xmlns:a16="http://schemas.microsoft.com/office/drawing/2014/main" id="{C29E370B-8CD9-0A02-5330-C1524C816101}"/>
              </a:ext>
            </a:extLst>
          </p:cNvPr>
          <p:cNvPicPr>
            <a:picLocks noGrp="1" noChangeAspect="1"/>
          </p:cNvPicPr>
          <p:nvPr>
            <p:ph type="pic" idx="1"/>
          </p:nvPr>
        </p:nvPicPr>
        <p:blipFill rotWithShape="1">
          <a:blip r:embed="rId2"/>
          <a:srcRect b="9559"/>
          <a:stretch/>
        </p:blipFill>
        <p:spPr>
          <a:xfrm>
            <a:off x="-1" y="10"/>
            <a:ext cx="11359979" cy="6857990"/>
          </a:xfrm>
          <a:noFill/>
        </p:spPr>
      </p:pic>
      <p:sp>
        <p:nvSpPr>
          <p:cNvPr id="10" name="Title 2">
            <a:extLst>
              <a:ext uri="{FF2B5EF4-FFF2-40B4-BE49-F238E27FC236}">
                <a16:creationId xmlns:a16="http://schemas.microsoft.com/office/drawing/2014/main" id="{379B27D2-671D-FF53-7ECE-486986418CDD}"/>
              </a:ext>
            </a:extLst>
          </p:cNvPr>
          <p:cNvSpPr>
            <a:spLocks noGrp="1"/>
          </p:cNvSpPr>
          <p:nvPr>
            <p:ph type="title"/>
          </p:nvPr>
        </p:nvSpPr>
        <p:spPr>
          <a:xfrm>
            <a:off x="374732" y="1"/>
            <a:ext cx="4844566" cy="1793173"/>
          </a:xfrm>
        </p:spPr>
        <p:txBody>
          <a:bodyPr/>
          <a:lstStyle/>
          <a:p>
            <a:r>
              <a:rPr lang="en-US" dirty="0" err="1">
                <a:cs typeface="Arial"/>
              </a:rPr>
              <a:t>Ilmastonmuutos</a:t>
            </a:r>
            <a:r>
              <a:rPr lang="en-US" dirty="0">
                <a:cs typeface="Arial"/>
              </a:rPr>
              <a:t> </a:t>
            </a:r>
            <a:r>
              <a:rPr lang="en-US" dirty="0" err="1">
                <a:cs typeface="Arial"/>
              </a:rPr>
              <a:t>näkyy</a:t>
            </a:r>
            <a:r>
              <a:rPr lang="en-US" dirty="0">
                <a:cs typeface="Arial"/>
              </a:rPr>
              <a:t> </a:t>
            </a:r>
            <a:r>
              <a:rPr lang="en-US" dirty="0" err="1">
                <a:cs typeface="Arial"/>
              </a:rPr>
              <a:t>ilmakehässä</a:t>
            </a:r>
            <a:endParaRPr lang="en-US" dirty="0" err="1"/>
          </a:p>
        </p:txBody>
      </p:sp>
      <p:sp>
        <p:nvSpPr>
          <p:cNvPr id="12" name="Text Placeholder 3">
            <a:extLst>
              <a:ext uri="{FF2B5EF4-FFF2-40B4-BE49-F238E27FC236}">
                <a16:creationId xmlns:a16="http://schemas.microsoft.com/office/drawing/2014/main" id="{65717A0F-B428-352A-CFBD-BDC3CBAF2A4C}"/>
              </a:ext>
            </a:extLst>
          </p:cNvPr>
          <p:cNvSpPr>
            <a:spLocks noGrp="1"/>
          </p:cNvSpPr>
          <p:nvPr>
            <p:ph type="body" sz="half" idx="2"/>
          </p:nvPr>
        </p:nvSpPr>
        <p:spPr>
          <a:xfrm>
            <a:off x="376287" y="1793174"/>
            <a:ext cx="4844566" cy="4275117"/>
          </a:xfrm>
        </p:spPr>
        <p:txBody>
          <a:bodyPr vert="horz" lIns="251999" tIns="180000" rIns="251999" bIns="324000" rtlCol="0" anchor="t">
            <a:normAutofit/>
          </a:bodyPr>
          <a:lstStyle/>
          <a:p>
            <a:r>
              <a:rPr lang="en-US" dirty="0" err="1">
                <a:cs typeface="Arial"/>
              </a:rPr>
              <a:t>Kosteus</a:t>
            </a:r>
            <a:r>
              <a:rPr lang="en-US" dirty="0">
                <a:cs typeface="Arial"/>
              </a:rPr>
              <a:t> </a:t>
            </a:r>
            <a:r>
              <a:rPr lang="en-US" dirty="0" err="1">
                <a:cs typeface="Arial"/>
              </a:rPr>
              <a:t>kasvaa</a:t>
            </a:r>
          </a:p>
          <a:p>
            <a:r>
              <a:rPr lang="en-US" dirty="0" err="1">
                <a:cs typeface="Arial"/>
              </a:rPr>
              <a:t>Kasvihuonekaasujen</a:t>
            </a:r>
            <a:r>
              <a:rPr lang="en-US" dirty="0">
                <a:cs typeface="Arial"/>
              </a:rPr>
              <a:t> </a:t>
            </a:r>
            <a:r>
              <a:rPr lang="en-US" dirty="0" err="1">
                <a:cs typeface="Arial"/>
              </a:rPr>
              <a:t>määrät</a:t>
            </a:r>
            <a:r>
              <a:rPr lang="en-US" dirty="0">
                <a:cs typeface="Arial"/>
              </a:rPr>
              <a:t> </a:t>
            </a:r>
            <a:r>
              <a:rPr lang="en-US" dirty="0" err="1">
                <a:cs typeface="Arial"/>
              </a:rPr>
              <a:t>nousevat</a:t>
            </a:r>
            <a:r>
              <a:rPr lang="en-US" dirty="0">
                <a:cs typeface="Arial"/>
              </a:rPr>
              <a:t> -&gt;</a:t>
            </a:r>
          </a:p>
          <a:p>
            <a:r>
              <a:rPr lang="en-US" dirty="0" err="1">
                <a:cs typeface="Arial"/>
              </a:rPr>
              <a:t>Ilmakehän</a:t>
            </a:r>
            <a:r>
              <a:rPr lang="en-US" dirty="0">
                <a:cs typeface="Arial"/>
              </a:rPr>
              <a:t> </a:t>
            </a:r>
            <a:r>
              <a:rPr lang="en-US" dirty="0" err="1">
                <a:cs typeface="Arial"/>
              </a:rPr>
              <a:t>alaosat</a:t>
            </a:r>
            <a:r>
              <a:rPr lang="en-US" dirty="0">
                <a:cs typeface="Arial"/>
              </a:rPr>
              <a:t> </a:t>
            </a:r>
            <a:r>
              <a:rPr lang="en-US" dirty="0" err="1">
                <a:cs typeface="Arial"/>
              </a:rPr>
              <a:t>lämpenevät</a:t>
            </a:r>
          </a:p>
          <a:p>
            <a:endParaRPr lang="en-US" dirty="0">
              <a:cs typeface="Arial"/>
            </a:endParaRPr>
          </a:p>
          <a:p>
            <a:endParaRPr lang="en-US" dirty="0">
              <a:cs typeface="Arial"/>
            </a:endParaRPr>
          </a:p>
        </p:txBody>
      </p:sp>
    </p:spTree>
    <p:extLst>
      <p:ext uri="{BB962C8B-B14F-4D97-AF65-F5344CB8AC3E}">
        <p14:creationId xmlns:p14="http://schemas.microsoft.com/office/powerpoint/2010/main" val="390885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descr="Aurora, Revontulet, Aurora Borealis">
            <a:extLst>
              <a:ext uri="{FF2B5EF4-FFF2-40B4-BE49-F238E27FC236}">
                <a16:creationId xmlns:a16="http://schemas.microsoft.com/office/drawing/2014/main" id="{20179439-2C4B-B381-F0F4-F80A537664E3}"/>
              </a:ext>
            </a:extLst>
          </p:cNvPr>
          <p:cNvPicPr>
            <a:picLocks noGrp="1" noChangeAspect="1"/>
          </p:cNvPicPr>
          <p:nvPr>
            <p:ph type="pic" idx="1"/>
          </p:nvPr>
        </p:nvPicPr>
        <p:blipFill rotWithShape="1">
          <a:blip r:embed="rId2"/>
          <a:srcRect t="9558"/>
          <a:stretch/>
        </p:blipFill>
        <p:spPr>
          <a:xfrm>
            <a:off x="-1" y="10"/>
            <a:ext cx="11359979" cy="6857990"/>
          </a:xfrm>
          <a:noFill/>
        </p:spPr>
      </p:pic>
      <p:sp>
        <p:nvSpPr>
          <p:cNvPr id="10" name="Title 2">
            <a:extLst>
              <a:ext uri="{FF2B5EF4-FFF2-40B4-BE49-F238E27FC236}">
                <a16:creationId xmlns:a16="http://schemas.microsoft.com/office/drawing/2014/main" id="{00BC91A0-5DA3-362B-22BA-6D9051504F0B}"/>
              </a:ext>
            </a:extLst>
          </p:cNvPr>
          <p:cNvSpPr>
            <a:spLocks noGrp="1"/>
          </p:cNvSpPr>
          <p:nvPr>
            <p:ph type="title"/>
          </p:nvPr>
        </p:nvSpPr>
        <p:spPr>
          <a:xfrm>
            <a:off x="374732" y="1"/>
            <a:ext cx="4844566" cy="1793173"/>
          </a:xfrm>
        </p:spPr>
        <p:txBody>
          <a:bodyPr/>
          <a:lstStyle/>
          <a:p>
            <a:r>
              <a:rPr lang="en-US" dirty="0" err="1">
                <a:cs typeface="Arial"/>
              </a:rPr>
              <a:t>Ilmastonmuutos</a:t>
            </a:r>
            <a:r>
              <a:rPr lang="en-US" dirty="0">
                <a:cs typeface="Arial"/>
              </a:rPr>
              <a:t> </a:t>
            </a:r>
            <a:r>
              <a:rPr lang="en-US" dirty="0" err="1">
                <a:cs typeface="Arial"/>
              </a:rPr>
              <a:t>näkyy</a:t>
            </a:r>
            <a:r>
              <a:rPr lang="en-US" dirty="0">
                <a:cs typeface="Arial"/>
              </a:rPr>
              <a:t> </a:t>
            </a:r>
            <a:r>
              <a:rPr lang="en-US" dirty="0" err="1">
                <a:cs typeface="Arial"/>
              </a:rPr>
              <a:t>lumi</a:t>
            </a:r>
            <a:r>
              <a:rPr lang="en-US" dirty="0">
                <a:cs typeface="Arial"/>
              </a:rPr>
              <a:t>- ja </a:t>
            </a:r>
            <a:r>
              <a:rPr lang="en-US" dirty="0" err="1">
                <a:cs typeface="Arial"/>
              </a:rPr>
              <a:t>jääpeitteessä</a:t>
            </a:r>
            <a:endParaRPr lang="en-US" dirty="0" err="1"/>
          </a:p>
        </p:txBody>
      </p:sp>
      <p:sp>
        <p:nvSpPr>
          <p:cNvPr id="12" name="Text Placeholder 3">
            <a:extLst>
              <a:ext uri="{FF2B5EF4-FFF2-40B4-BE49-F238E27FC236}">
                <a16:creationId xmlns:a16="http://schemas.microsoft.com/office/drawing/2014/main" id="{696FA94E-A927-0E30-3DB5-0DB6F8B10D2C}"/>
              </a:ext>
            </a:extLst>
          </p:cNvPr>
          <p:cNvSpPr>
            <a:spLocks noGrp="1"/>
          </p:cNvSpPr>
          <p:nvPr>
            <p:ph type="body" sz="half" idx="2"/>
          </p:nvPr>
        </p:nvSpPr>
        <p:spPr>
          <a:xfrm>
            <a:off x="376287" y="1793174"/>
            <a:ext cx="4844566" cy="4275117"/>
          </a:xfrm>
        </p:spPr>
        <p:txBody>
          <a:bodyPr vert="horz" lIns="251999" tIns="180000" rIns="251999" bIns="324000" rtlCol="0" anchor="t">
            <a:normAutofit/>
          </a:bodyPr>
          <a:lstStyle/>
          <a:p>
            <a:r>
              <a:rPr lang="en-US" err="1">
                <a:cs typeface="Arial"/>
              </a:rPr>
              <a:t>Lumipeite</a:t>
            </a:r>
            <a:r>
              <a:rPr lang="en-US" dirty="0">
                <a:cs typeface="Arial"/>
              </a:rPr>
              <a:t> </a:t>
            </a:r>
            <a:r>
              <a:rPr lang="en-US" err="1">
                <a:cs typeface="Arial"/>
              </a:rPr>
              <a:t>vähenee</a:t>
            </a:r>
            <a:endParaRPr lang="en-US" dirty="0" err="1">
              <a:cs typeface="Arial"/>
            </a:endParaRPr>
          </a:p>
          <a:p>
            <a:r>
              <a:rPr lang="en-US" dirty="0" err="1">
                <a:cs typeface="Arial"/>
              </a:rPr>
              <a:t>Jäätiköt</a:t>
            </a:r>
            <a:r>
              <a:rPr lang="en-US" dirty="0">
                <a:cs typeface="Arial"/>
              </a:rPr>
              <a:t> </a:t>
            </a:r>
            <a:r>
              <a:rPr lang="en-US" dirty="0" err="1">
                <a:cs typeface="Arial"/>
              </a:rPr>
              <a:t>sulavat</a:t>
            </a:r>
            <a:r>
              <a:rPr lang="en-US" dirty="0">
                <a:cs typeface="Arial"/>
              </a:rPr>
              <a:t> ja </a:t>
            </a:r>
            <a:r>
              <a:rPr lang="en-US" dirty="0" err="1">
                <a:cs typeface="Arial"/>
              </a:rPr>
              <a:t>vähenevät</a:t>
            </a:r>
            <a:r>
              <a:rPr lang="en-US" dirty="0">
                <a:cs typeface="Arial"/>
              </a:rPr>
              <a:t> - </a:t>
            </a:r>
            <a:r>
              <a:rPr lang="en-US" dirty="0" err="1">
                <a:cs typeface="Arial"/>
              </a:rPr>
              <a:t>muutos</a:t>
            </a:r>
            <a:r>
              <a:rPr lang="en-US" dirty="0">
                <a:cs typeface="Arial"/>
              </a:rPr>
              <a:t> on </a:t>
            </a:r>
            <a:r>
              <a:rPr lang="en-US" dirty="0" err="1">
                <a:cs typeface="Arial"/>
              </a:rPr>
              <a:t>peruuttamaton</a:t>
            </a:r>
          </a:p>
          <a:p>
            <a:r>
              <a:rPr lang="en-US" dirty="0" err="1">
                <a:cs typeface="Arial"/>
              </a:rPr>
              <a:t>Merien</a:t>
            </a:r>
            <a:r>
              <a:rPr lang="en-US" dirty="0">
                <a:cs typeface="Arial"/>
              </a:rPr>
              <a:t> ja </a:t>
            </a:r>
            <a:r>
              <a:rPr lang="en-US" dirty="0" err="1">
                <a:cs typeface="Arial"/>
              </a:rPr>
              <a:t>järvien</a:t>
            </a:r>
            <a:r>
              <a:rPr lang="en-US" dirty="0">
                <a:cs typeface="Arial"/>
              </a:rPr>
              <a:t> </a:t>
            </a:r>
            <a:r>
              <a:rPr lang="en-US" dirty="0" err="1">
                <a:cs typeface="Arial"/>
              </a:rPr>
              <a:t>jääpeite</a:t>
            </a:r>
            <a:r>
              <a:rPr lang="en-US" dirty="0">
                <a:cs typeface="Arial"/>
              </a:rPr>
              <a:t> </a:t>
            </a:r>
            <a:r>
              <a:rPr lang="en-US" dirty="0" err="1">
                <a:cs typeface="Arial"/>
              </a:rPr>
              <a:t>vähenee</a:t>
            </a:r>
            <a:r>
              <a:rPr lang="en-US" dirty="0">
                <a:cs typeface="Arial"/>
              </a:rPr>
              <a:t> ja </a:t>
            </a:r>
            <a:r>
              <a:rPr lang="en-US" dirty="0" err="1">
                <a:cs typeface="Arial"/>
              </a:rPr>
              <a:t>heikkenee</a:t>
            </a:r>
          </a:p>
          <a:p>
            <a:endParaRPr lang="en-US" dirty="0">
              <a:cs typeface="Arial"/>
            </a:endParaRPr>
          </a:p>
        </p:txBody>
      </p:sp>
    </p:spTree>
    <p:extLst>
      <p:ext uri="{BB962C8B-B14F-4D97-AF65-F5344CB8AC3E}">
        <p14:creationId xmlns:p14="http://schemas.microsoft.com/office/powerpoint/2010/main" val="386786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descr="Sykloni, Myrsky, Hurrikaani, Pilviä, Sää">
            <a:extLst>
              <a:ext uri="{FF2B5EF4-FFF2-40B4-BE49-F238E27FC236}">
                <a16:creationId xmlns:a16="http://schemas.microsoft.com/office/drawing/2014/main" id="{A16EAF57-F49C-8696-264A-3C4F957FAE38}"/>
              </a:ext>
            </a:extLst>
          </p:cNvPr>
          <p:cNvPicPr>
            <a:picLocks noGrp="1" noChangeAspect="1"/>
          </p:cNvPicPr>
          <p:nvPr>
            <p:ph type="pic" idx="1"/>
          </p:nvPr>
        </p:nvPicPr>
        <p:blipFill>
          <a:blip r:embed="rId3"/>
          <a:srcRect t="4759" b="4759"/>
          <a:stretch/>
        </p:blipFill>
        <p:spPr>
          <a:xfrm>
            <a:off x="540503" y="0"/>
            <a:ext cx="10278970" cy="6858000"/>
          </a:xfrm>
        </p:spPr>
      </p:pic>
      <p:sp>
        <p:nvSpPr>
          <p:cNvPr id="3" name="Otsikko 2">
            <a:extLst>
              <a:ext uri="{FF2B5EF4-FFF2-40B4-BE49-F238E27FC236}">
                <a16:creationId xmlns:a16="http://schemas.microsoft.com/office/drawing/2014/main" id="{72540C42-88DD-98ED-4D19-655AA6DBC83C}"/>
              </a:ext>
            </a:extLst>
          </p:cNvPr>
          <p:cNvSpPr>
            <a:spLocks noGrp="1"/>
          </p:cNvSpPr>
          <p:nvPr>
            <p:ph type="title"/>
          </p:nvPr>
        </p:nvSpPr>
        <p:spPr/>
        <p:txBody>
          <a:bodyPr/>
          <a:lstStyle/>
          <a:p>
            <a:r>
              <a:rPr lang="fi-FI" dirty="0">
                <a:cs typeface="Arial"/>
              </a:rPr>
              <a:t>Yhteenvetoa ilmaston muutoksesta</a:t>
            </a:r>
            <a:endParaRPr lang="fi-FI" dirty="0"/>
          </a:p>
        </p:txBody>
      </p:sp>
      <p:sp>
        <p:nvSpPr>
          <p:cNvPr id="4" name="Tekstin paikkamerkki 3">
            <a:extLst>
              <a:ext uri="{FF2B5EF4-FFF2-40B4-BE49-F238E27FC236}">
                <a16:creationId xmlns:a16="http://schemas.microsoft.com/office/drawing/2014/main" id="{46B53CE5-DAEB-639B-679B-1818B9C5337B}"/>
              </a:ext>
            </a:extLst>
          </p:cNvPr>
          <p:cNvSpPr>
            <a:spLocks noGrp="1"/>
          </p:cNvSpPr>
          <p:nvPr>
            <p:ph type="body" sz="half" idx="2"/>
          </p:nvPr>
        </p:nvSpPr>
        <p:spPr/>
        <p:txBody>
          <a:bodyPr vert="horz" lIns="251999" tIns="180000" rIns="251999" bIns="324000" rtlCol="0" anchor="t">
            <a:normAutofit/>
          </a:bodyPr>
          <a:lstStyle/>
          <a:p>
            <a:r>
              <a:rPr lang="fi-FI" dirty="0">
                <a:cs typeface="Arial"/>
              </a:rPr>
              <a:t>Helleaaltoja</a:t>
            </a:r>
          </a:p>
          <a:p>
            <a:r>
              <a:rPr lang="fi-FI" dirty="0">
                <a:cs typeface="Arial"/>
              </a:rPr>
              <a:t>Kuivuutta</a:t>
            </a:r>
          </a:p>
          <a:p>
            <a:r>
              <a:rPr lang="fi-FI" dirty="0">
                <a:cs typeface="Arial"/>
              </a:rPr>
              <a:t>Rankkasateita</a:t>
            </a:r>
          </a:p>
          <a:p>
            <a:r>
              <a:rPr lang="fi-FI" dirty="0">
                <a:cs typeface="Arial"/>
              </a:rPr>
              <a:t>Trooppisia myrskyjä</a:t>
            </a:r>
          </a:p>
          <a:p>
            <a:r>
              <a:rPr lang="fi-FI" dirty="0">
                <a:cs typeface="Arial"/>
              </a:rPr>
              <a:t>   - Kaikki nämä lisääntyvät</a:t>
            </a:r>
          </a:p>
          <a:p>
            <a:r>
              <a:rPr lang="fi-FI" dirty="0">
                <a:cs typeface="Arial"/>
              </a:rPr>
              <a:t>   - Muutokset jatkuvat ja osa niistä on         peruuttamattomia</a:t>
            </a:r>
          </a:p>
          <a:p>
            <a:endParaRPr lang="fi-FI" dirty="0">
              <a:cs typeface="Arial"/>
            </a:endParaRPr>
          </a:p>
          <a:p>
            <a:endParaRPr lang="fi-FI" dirty="0">
              <a:cs typeface="Arial"/>
            </a:endParaRPr>
          </a:p>
          <a:p>
            <a:endParaRPr lang="fi-FI" dirty="0">
              <a:cs typeface="Arial"/>
            </a:endParaRPr>
          </a:p>
        </p:txBody>
      </p:sp>
    </p:spTree>
    <p:extLst>
      <p:ext uri="{BB962C8B-B14F-4D97-AF65-F5344CB8AC3E}">
        <p14:creationId xmlns:p14="http://schemas.microsoft.com/office/powerpoint/2010/main" val="120455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alo, piha-, ikkuna, Urbaani alue&#10;&#10;Kuvaus luotu automaattisesti">
            <a:extLst>
              <a:ext uri="{FF2B5EF4-FFF2-40B4-BE49-F238E27FC236}">
                <a16:creationId xmlns:a16="http://schemas.microsoft.com/office/drawing/2014/main" id="{6FFCD93B-F47D-F904-FCDD-3C1F18F5B819}"/>
              </a:ext>
            </a:extLst>
          </p:cNvPr>
          <p:cNvPicPr>
            <a:picLocks noChangeAspect="1"/>
          </p:cNvPicPr>
          <p:nvPr/>
        </p:nvPicPr>
        <p:blipFill rotWithShape="1">
          <a:blip r:embed="rId3"/>
          <a:srcRect t="3136" b="6422"/>
          <a:stretch/>
        </p:blipFill>
        <p:spPr>
          <a:xfrm>
            <a:off x="-1" y="10"/>
            <a:ext cx="11359979" cy="6857990"/>
          </a:xfrm>
          <a:prstGeom prst="rect">
            <a:avLst/>
          </a:prstGeom>
          <a:noFill/>
          <a:ln>
            <a:noFill/>
          </a:ln>
          <a:effectLst>
            <a:reflection blurRad="12700" stA="18000" endPos="13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itle 2">
            <a:extLst>
              <a:ext uri="{FF2B5EF4-FFF2-40B4-BE49-F238E27FC236}">
                <a16:creationId xmlns:a16="http://schemas.microsoft.com/office/drawing/2014/main" id="{55457C98-D207-4A7C-AE37-345F1C7E9FE4}"/>
              </a:ext>
            </a:extLst>
          </p:cNvPr>
          <p:cNvSpPr>
            <a:spLocks noGrp="1"/>
          </p:cNvSpPr>
          <p:nvPr>
            <p:ph type="title"/>
          </p:nvPr>
        </p:nvSpPr>
        <p:spPr>
          <a:xfrm>
            <a:off x="374732" y="1"/>
            <a:ext cx="4844566" cy="1793173"/>
          </a:xfrm>
        </p:spPr>
        <p:txBody>
          <a:bodyPr anchor="b">
            <a:normAutofit/>
          </a:bodyPr>
          <a:lstStyle/>
          <a:p>
            <a:r>
              <a:rPr lang="en-US" err="1"/>
              <a:t>Kaupungit</a:t>
            </a:r>
            <a:r>
              <a:rPr lang="en-US"/>
              <a:t> ja </a:t>
            </a:r>
            <a:r>
              <a:rPr lang="en-US" err="1"/>
              <a:t>kaupungistuminen</a:t>
            </a:r>
            <a:endParaRPr lang="en-US" dirty="0" err="1"/>
          </a:p>
        </p:txBody>
      </p:sp>
      <p:sp>
        <p:nvSpPr>
          <p:cNvPr id="11" name="Text Placeholder 3">
            <a:extLst>
              <a:ext uri="{FF2B5EF4-FFF2-40B4-BE49-F238E27FC236}">
                <a16:creationId xmlns:a16="http://schemas.microsoft.com/office/drawing/2014/main" id="{41A5BA70-9C7B-5BA9-645A-92FD953EA07B}"/>
              </a:ext>
            </a:extLst>
          </p:cNvPr>
          <p:cNvSpPr>
            <a:spLocks noGrp="1"/>
          </p:cNvSpPr>
          <p:nvPr>
            <p:ph type="body" sz="half" idx="2"/>
          </p:nvPr>
        </p:nvSpPr>
        <p:spPr>
          <a:xfrm>
            <a:off x="376287" y="1793174"/>
            <a:ext cx="4844566" cy="4275117"/>
          </a:xfrm>
        </p:spPr>
        <p:txBody>
          <a:bodyPr vert="horz" lIns="251999" tIns="180000" rIns="251999" bIns="324000" rtlCol="0">
            <a:normAutofit/>
          </a:bodyPr>
          <a:lstStyle/>
          <a:p>
            <a:r>
              <a:rPr lang="en-US" err="1"/>
              <a:t>Kaupungeilla</a:t>
            </a:r>
            <a:r>
              <a:rPr lang="en-US"/>
              <a:t> on </a:t>
            </a:r>
            <a:r>
              <a:rPr lang="en-US" err="1"/>
              <a:t>tärkeä</a:t>
            </a:r>
            <a:r>
              <a:rPr lang="en-US"/>
              <a:t> </a:t>
            </a:r>
            <a:r>
              <a:rPr lang="en-US" err="1"/>
              <a:t>rooli</a:t>
            </a:r>
            <a:r>
              <a:rPr lang="en-US"/>
              <a:t> </a:t>
            </a:r>
            <a:r>
              <a:rPr lang="en-US" err="1"/>
              <a:t>ilmastonmuutoksen</a:t>
            </a:r>
            <a:r>
              <a:rPr lang="en-US"/>
              <a:t> </a:t>
            </a:r>
            <a:r>
              <a:rPr lang="en-US" err="1"/>
              <a:t>hillinnässä</a:t>
            </a:r>
            <a:endParaRPr lang="en-US"/>
          </a:p>
          <a:p>
            <a:r>
              <a:rPr lang="en-US"/>
              <a:t> </a:t>
            </a:r>
            <a:r>
              <a:rPr lang="en-US" err="1"/>
              <a:t>Ratkaisuja</a:t>
            </a:r>
          </a:p>
          <a:p>
            <a:pPr marL="285750" indent="-285750">
              <a:buFont typeface="Wingdings" panose="020B0604020202020204" pitchFamily="34" charset="0"/>
              <a:buChar char="ü"/>
            </a:pPr>
            <a:r>
              <a:rPr lang="en-US" err="1"/>
              <a:t>Viherrakentaminen</a:t>
            </a:r>
            <a:endParaRPr lang="en-US"/>
          </a:p>
          <a:p>
            <a:pPr marL="285750" indent="-285750">
              <a:buFont typeface="Wingdings" panose="020B0604020202020204" pitchFamily="34" charset="0"/>
              <a:buChar char="ü"/>
            </a:pPr>
            <a:r>
              <a:rPr lang="en-US" err="1"/>
              <a:t>Energiatehokkuus</a:t>
            </a:r>
            <a:endParaRPr lang="en-US"/>
          </a:p>
          <a:p>
            <a:endParaRPr lang="en-US"/>
          </a:p>
          <a:p>
            <a:r>
              <a:rPr lang="en-US" err="1"/>
              <a:t>Suomessa</a:t>
            </a:r>
            <a:r>
              <a:rPr lang="en-US"/>
              <a:t> </a:t>
            </a:r>
            <a:r>
              <a:rPr lang="en-US" err="1"/>
              <a:t>kunnat</a:t>
            </a:r>
            <a:r>
              <a:rPr lang="en-US"/>
              <a:t> </a:t>
            </a:r>
            <a:r>
              <a:rPr lang="en-US" err="1"/>
              <a:t>ovat</a:t>
            </a:r>
            <a:r>
              <a:rPr lang="en-US"/>
              <a:t> </a:t>
            </a:r>
            <a:r>
              <a:rPr lang="en-US" err="1"/>
              <a:t>sitoutuneet</a:t>
            </a:r>
            <a:r>
              <a:rPr lang="en-US"/>
              <a:t> </a:t>
            </a:r>
            <a:r>
              <a:rPr lang="en-US" err="1"/>
              <a:t>vähentämään</a:t>
            </a:r>
            <a:r>
              <a:rPr lang="en-US"/>
              <a:t> </a:t>
            </a:r>
            <a:r>
              <a:rPr lang="en-US" err="1"/>
              <a:t>kasvihuonepäästöjä</a:t>
            </a:r>
            <a:r>
              <a:rPr lang="en-US"/>
              <a:t> </a:t>
            </a:r>
            <a:r>
              <a:rPr lang="en-US" err="1"/>
              <a:t>merkittävästi</a:t>
            </a:r>
            <a:endParaRPr lang="en-US"/>
          </a:p>
          <a:p>
            <a:r>
              <a:rPr lang="en-US">
                <a:hlinkClick r:id="rId4"/>
              </a:rPr>
              <a:t>https://www.hiilineutraalisuomi.fi/hinku/</a:t>
            </a:r>
            <a:endParaRPr lang="en-US"/>
          </a:p>
          <a:p>
            <a:endParaRPr lang="en-US"/>
          </a:p>
          <a:p>
            <a:endParaRPr lang="en-US"/>
          </a:p>
        </p:txBody>
      </p:sp>
    </p:spTree>
    <p:extLst>
      <p:ext uri="{BB962C8B-B14F-4D97-AF65-F5344CB8AC3E}">
        <p14:creationId xmlns:p14="http://schemas.microsoft.com/office/powerpoint/2010/main" val="313952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1BDD399D-95FB-B86B-C148-9F5D70D17CE9}"/>
              </a:ext>
            </a:extLst>
          </p:cNvPr>
          <p:cNvPicPr>
            <a:picLocks noGrp="1" noChangeAspect="1"/>
          </p:cNvPicPr>
          <p:nvPr>
            <p:ph idx="1"/>
          </p:nvPr>
        </p:nvPicPr>
        <p:blipFill rotWithShape="1">
          <a:blip r:embed="rId3"/>
          <a:srcRect b="443"/>
          <a:stretch/>
        </p:blipFill>
        <p:spPr>
          <a:xfrm>
            <a:off x="20" y="10"/>
            <a:ext cx="12191980" cy="6857990"/>
          </a:xfrm>
          <a:noFill/>
        </p:spPr>
      </p:pic>
    </p:spTree>
    <p:extLst>
      <p:ext uri="{BB962C8B-B14F-4D97-AF65-F5344CB8AC3E}">
        <p14:creationId xmlns:p14="http://schemas.microsoft.com/office/powerpoint/2010/main" val="73374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AE52F75-EA84-C735-9786-BF9D120645F2}"/>
              </a:ext>
            </a:extLst>
          </p:cNvPr>
          <p:cNvSpPr>
            <a:spLocks noGrp="1"/>
          </p:cNvSpPr>
          <p:nvPr>
            <p:ph type="title"/>
          </p:nvPr>
        </p:nvSpPr>
        <p:spPr>
          <a:xfrm>
            <a:off x="374731" y="365125"/>
            <a:ext cx="10604665" cy="1325563"/>
          </a:xfrm>
        </p:spPr>
        <p:txBody>
          <a:bodyPr/>
          <a:lstStyle/>
          <a:p>
            <a:r>
              <a:rPr lang="en-US" err="1"/>
              <a:t>Ilmastosysteemi</a:t>
            </a:r>
            <a:endParaRPr lang="en-US"/>
          </a:p>
        </p:txBody>
      </p:sp>
      <p:sp>
        <p:nvSpPr>
          <p:cNvPr id="3" name="Sisällön paikkamerkki 2">
            <a:extLst>
              <a:ext uri="{FF2B5EF4-FFF2-40B4-BE49-F238E27FC236}">
                <a16:creationId xmlns:a16="http://schemas.microsoft.com/office/drawing/2014/main" id="{5EDE9AED-35F5-4F23-17EA-61047CA36E1F}"/>
              </a:ext>
            </a:extLst>
          </p:cNvPr>
          <p:cNvSpPr>
            <a:spLocks noGrp="1"/>
          </p:cNvSpPr>
          <p:nvPr>
            <p:ph sz="half" idx="1"/>
          </p:nvPr>
        </p:nvSpPr>
        <p:spPr>
          <a:xfrm>
            <a:off x="374731" y="1422400"/>
            <a:ext cx="5165765" cy="4754563"/>
          </a:xfrm>
        </p:spPr>
        <p:txBody>
          <a:bodyPr>
            <a:normAutofit/>
          </a:bodyPr>
          <a:lstStyle/>
          <a:p>
            <a:pPr marL="0" indent="0">
              <a:buNone/>
            </a:pPr>
            <a:r>
              <a:rPr lang="fi-FI" sz="1700"/>
              <a:t>Koostuu</a:t>
            </a:r>
          </a:p>
          <a:p>
            <a:r>
              <a:rPr lang="fi-FI" sz="1800"/>
              <a:t>Ilmakehä (atmosfääri) </a:t>
            </a:r>
          </a:p>
          <a:p>
            <a:pPr lvl="1">
              <a:buFont typeface="Courier New" panose="02070309020205020404" pitchFamily="49" charset="0"/>
              <a:buChar char="o"/>
            </a:pPr>
            <a:r>
              <a:rPr lang="fi-FI" sz="1400"/>
              <a:t>troposfääri, stratosfääri, </a:t>
            </a:r>
            <a:r>
              <a:rPr lang="fi-FI" sz="1400" err="1"/>
              <a:t>mesosfääri</a:t>
            </a:r>
            <a:r>
              <a:rPr lang="fi-FI" sz="1400"/>
              <a:t>, jne.</a:t>
            </a:r>
          </a:p>
          <a:p>
            <a:r>
              <a:rPr lang="fi-FI" sz="1800"/>
              <a:t>Vesikehä (hydrosfääri): </a:t>
            </a:r>
          </a:p>
          <a:p>
            <a:pPr lvl="1">
              <a:buFont typeface="Courier New" panose="02070309020205020404" pitchFamily="49" charset="0"/>
              <a:buChar char="o"/>
            </a:pPr>
            <a:r>
              <a:rPr lang="fi-FI" sz="1400"/>
              <a:t>meret, järvet, joet ja pohjavesi </a:t>
            </a:r>
          </a:p>
          <a:p>
            <a:r>
              <a:rPr lang="fi-FI" sz="1700"/>
              <a:t> </a:t>
            </a:r>
            <a:r>
              <a:rPr lang="fi-FI" sz="1800"/>
              <a:t>Jäänkehä (</a:t>
            </a:r>
            <a:r>
              <a:rPr lang="fi-FI" sz="1800" err="1"/>
              <a:t>kryosfääri</a:t>
            </a:r>
            <a:r>
              <a:rPr lang="fi-FI" sz="1800"/>
              <a:t>): </a:t>
            </a:r>
          </a:p>
          <a:p>
            <a:pPr lvl="1">
              <a:buFont typeface="Courier New" panose="02070309020205020404" pitchFamily="49" charset="0"/>
              <a:buChar char="o"/>
            </a:pPr>
            <a:r>
              <a:rPr lang="fi-FI" sz="1400"/>
              <a:t>jäätiköt, lumipeite, routa ja ikirouta </a:t>
            </a:r>
          </a:p>
          <a:p>
            <a:r>
              <a:rPr lang="fi-FI" sz="1800"/>
              <a:t>Elonkehä (biosfääri): </a:t>
            </a:r>
          </a:p>
          <a:p>
            <a:pPr lvl="1">
              <a:buFont typeface="Courier New" panose="02070309020205020404" pitchFamily="49" charset="0"/>
              <a:buChar char="o"/>
            </a:pPr>
            <a:r>
              <a:rPr lang="fi-FI" sz="1400"/>
              <a:t>elävät organismit ja niitten välitön ympäristö </a:t>
            </a:r>
          </a:p>
          <a:p>
            <a:r>
              <a:rPr lang="fi-FI" sz="1800"/>
              <a:t>Kivikehä (litosfääri): </a:t>
            </a:r>
          </a:p>
          <a:p>
            <a:pPr lvl="1">
              <a:buFont typeface="Courier New" panose="02070309020205020404" pitchFamily="49" charset="0"/>
              <a:buChar char="o"/>
            </a:pPr>
            <a:r>
              <a:rPr lang="fi-FI" sz="1400"/>
              <a:t>maaperä, peruskallion ylin kerros</a:t>
            </a:r>
          </a:p>
        </p:txBody>
      </p:sp>
      <p:sp>
        <p:nvSpPr>
          <p:cNvPr id="10" name="Content Placeholder 3">
            <a:extLst>
              <a:ext uri="{FF2B5EF4-FFF2-40B4-BE49-F238E27FC236}">
                <a16:creationId xmlns:a16="http://schemas.microsoft.com/office/drawing/2014/main" id="{47D37297-3E4A-18F2-A14E-C6CB13A0FBAD}"/>
              </a:ext>
            </a:extLst>
          </p:cNvPr>
          <p:cNvSpPr>
            <a:spLocks noGrp="1"/>
          </p:cNvSpPr>
          <p:nvPr>
            <p:ph sz="half" idx="2"/>
          </p:nvPr>
        </p:nvSpPr>
        <p:spPr>
          <a:xfrm>
            <a:off x="5813631" y="1408682"/>
            <a:ext cx="5180142" cy="4768281"/>
          </a:xfrm>
        </p:spPr>
        <p:txBody>
          <a:bodyPr vert="horz" lIns="91440" tIns="45720" rIns="91440" bIns="45720" rtlCol="0" anchor="t">
            <a:normAutofit/>
          </a:bodyPr>
          <a:lstStyle/>
          <a:p>
            <a:pPr marL="0" indent="0">
              <a:buNone/>
            </a:pPr>
            <a:r>
              <a:rPr lang="fi-FI" dirty="0"/>
              <a:t>Biogeokemiallinen kierto, kaikki ovat kytköksissä toisiinsa</a:t>
            </a:r>
          </a:p>
          <a:p>
            <a:r>
              <a:rPr lang="fi-FI" dirty="0"/>
              <a:t>Hiilen, rikin ja typen kierto</a:t>
            </a:r>
            <a:endParaRPr lang="fi-FI" dirty="0">
              <a:cs typeface="Arial" panose="020B0604020202020204"/>
            </a:endParaRPr>
          </a:p>
          <a:p>
            <a:r>
              <a:rPr lang="fi-FI" dirty="0"/>
              <a:t>Hydrologinen (veden) kierto </a:t>
            </a:r>
            <a:endParaRPr lang="fi-FI" dirty="0">
              <a:cs typeface="Arial"/>
            </a:endParaRPr>
          </a:p>
          <a:p>
            <a:endParaRPr lang="fi-FI"/>
          </a:p>
          <a:p>
            <a:endParaRPr lang="en-US"/>
          </a:p>
        </p:txBody>
      </p:sp>
      <p:pic>
        <p:nvPicPr>
          <p:cNvPr id="5" name="Kuva 4">
            <a:extLst>
              <a:ext uri="{FF2B5EF4-FFF2-40B4-BE49-F238E27FC236}">
                <a16:creationId xmlns:a16="http://schemas.microsoft.com/office/drawing/2014/main" id="{36B9AE2B-7CB8-4B21-047E-0420D7862314}"/>
              </a:ext>
            </a:extLst>
          </p:cNvPr>
          <p:cNvPicPr>
            <a:picLocks noChangeAspect="1"/>
          </p:cNvPicPr>
          <p:nvPr/>
        </p:nvPicPr>
        <p:blipFill>
          <a:blip r:embed="rId3"/>
          <a:stretch>
            <a:fillRect/>
          </a:stretch>
        </p:blipFill>
        <p:spPr>
          <a:xfrm>
            <a:off x="6096000" y="3627700"/>
            <a:ext cx="4936781" cy="2285419"/>
          </a:xfrm>
          <a:prstGeom prst="rect">
            <a:avLst/>
          </a:prstGeom>
        </p:spPr>
      </p:pic>
    </p:spTree>
    <p:extLst>
      <p:ext uri="{BB962C8B-B14F-4D97-AF65-F5344CB8AC3E}">
        <p14:creationId xmlns:p14="http://schemas.microsoft.com/office/powerpoint/2010/main" val="187586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032A96-0A3F-82E1-7BB0-61B1557BA7D6}"/>
              </a:ext>
            </a:extLst>
          </p:cNvPr>
          <p:cNvPicPr>
            <a:picLocks noGrp="1" noChangeAspect="1" noChangeArrowheads="1"/>
          </p:cNvPicPr>
          <p:nvPr>
            <p:ph type="pic" idx="1"/>
          </p:nvPr>
        </p:nvPicPr>
        <p:blipFill>
          <a:blip r:embed="rId3">
            <a:alphaModFix amt="50000"/>
            <a:extLst>
              <a:ext uri="{28A0092B-C50C-407E-A947-70E740481C1C}">
                <a14:useLocalDpi xmlns:a14="http://schemas.microsoft.com/office/drawing/2010/main" val="0"/>
              </a:ext>
            </a:extLst>
          </a:blip>
          <a:stretch/>
        </p:blipFill>
        <p:spPr bwMode="auto">
          <a:xfrm>
            <a:off x="1" y="1"/>
            <a:ext cx="11340790" cy="6858000"/>
          </a:xfrm>
          <a:prstGeom prst="rect">
            <a:avLst/>
          </a:prstGeom>
          <a:solidFill>
            <a:srgbClr val="FFFFFF"/>
          </a:solidFill>
        </p:spPr>
      </p:pic>
      <p:sp>
        <p:nvSpPr>
          <p:cNvPr id="1031" name="Title 2">
            <a:extLst>
              <a:ext uri="{FF2B5EF4-FFF2-40B4-BE49-F238E27FC236}">
                <a16:creationId xmlns:a16="http://schemas.microsoft.com/office/drawing/2014/main" id="{406F0A6F-46C0-8052-6A97-5BA1701EDDC3}"/>
              </a:ext>
            </a:extLst>
          </p:cNvPr>
          <p:cNvSpPr>
            <a:spLocks noGrp="1"/>
          </p:cNvSpPr>
          <p:nvPr>
            <p:ph type="title"/>
          </p:nvPr>
        </p:nvSpPr>
        <p:spPr>
          <a:xfrm>
            <a:off x="376287" y="-1"/>
            <a:ext cx="4844566" cy="1793173"/>
          </a:xfrm>
          <a:noFill/>
        </p:spPr>
        <p:txBody>
          <a:bodyPr/>
          <a:lstStyle/>
          <a:p>
            <a:r>
              <a:rPr lang="en-US" err="1">
                <a:solidFill>
                  <a:srgbClr val="002060"/>
                </a:solidFill>
              </a:rPr>
              <a:t>Hiilen</a:t>
            </a:r>
            <a:r>
              <a:rPr lang="en-US">
                <a:solidFill>
                  <a:srgbClr val="002060"/>
                </a:solidFill>
              </a:rPr>
              <a:t> </a:t>
            </a:r>
            <a:r>
              <a:rPr lang="en-US" err="1">
                <a:solidFill>
                  <a:srgbClr val="002060"/>
                </a:solidFill>
              </a:rPr>
              <a:t>lähteet</a:t>
            </a:r>
            <a:r>
              <a:rPr lang="en-US">
                <a:solidFill>
                  <a:srgbClr val="002060"/>
                </a:solidFill>
              </a:rPr>
              <a:t> ja </a:t>
            </a:r>
            <a:r>
              <a:rPr lang="en-US" err="1">
                <a:solidFill>
                  <a:srgbClr val="002060"/>
                </a:solidFill>
              </a:rPr>
              <a:t>nielut</a:t>
            </a:r>
            <a:endParaRPr lang="en-US">
              <a:solidFill>
                <a:srgbClr val="002060"/>
              </a:solidFill>
            </a:endParaRPr>
          </a:p>
        </p:txBody>
      </p:sp>
      <p:sp>
        <p:nvSpPr>
          <p:cNvPr id="1033" name="Text Placeholder 3">
            <a:extLst>
              <a:ext uri="{FF2B5EF4-FFF2-40B4-BE49-F238E27FC236}">
                <a16:creationId xmlns:a16="http://schemas.microsoft.com/office/drawing/2014/main" id="{5E067370-BA74-A52D-C39B-7C58AB8F9E0E}"/>
              </a:ext>
            </a:extLst>
          </p:cNvPr>
          <p:cNvSpPr>
            <a:spLocks noGrp="1"/>
          </p:cNvSpPr>
          <p:nvPr>
            <p:ph type="body" sz="half" idx="2"/>
          </p:nvPr>
        </p:nvSpPr>
        <p:spPr>
          <a:xfrm>
            <a:off x="376287" y="1793175"/>
            <a:ext cx="4844566" cy="4897558"/>
          </a:xfrm>
          <a:solidFill>
            <a:schemeClr val="bg1">
              <a:lumMod val="85000"/>
            </a:schemeClr>
          </a:solidFill>
        </p:spPr>
        <p:txBody>
          <a:bodyPr>
            <a:normAutofit/>
          </a:bodyPr>
          <a:lstStyle/>
          <a:p>
            <a:r>
              <a:rPr lang="en-US" err="1">
                <a:solidFill>
                  <a:srgbClr val="002060"/>
                </a:solidFill>
              </a:rPr>
              <a:t>Hiilidioksidi</a:t>
            </a:r>
            <a:r>
              <a:rPr lang="en-US">
                <a:solidFill>
                  <a:srgbClr val="002060"/>
                </a:solidFill>
              </a:rPr>
              <a:t> </a:t>
            </a:r>
            <a:r>
              <a:rPr lang="en-US" err="1">
                <a:solidFill>
                  <a:srgbClr val="002060"/>
                </a:solidFill>
              </a:rPr>
              <a:t>päästöjä</a:t>
            </a:r>
            <a:r>
              <a:rPr lang="en-US">
                <a:solidFill>
                  <a:srgbClr val="002060"/>
                </a:solidFill>
              </a:rPr>
              <a:t> </a:t>
            </a:r>
            <a:r>
              <a:rPr lang="en-US" err="1">
                <a:solidFill>
                  <a:srgbClr val="002060"/>
                </a:solidFill>
              </a:rPr>
              <a:t>aiheuttaa</a:t>
            </a:r>
            <a:r>
              <a:rPr lang="en-US">
                <a:solidFill>
                  <a:srgbClr val="002060"/>
                </a:solidFill>
              </a:rPr>
              <a:t> </a:t>
            </a:r>
            <a:r>
              <a:rPr lang="en-US" err="1">
                <a:solidFill>
                  <a:srgbClr val="002060"/>
                </a:solidFill>
              </a:rPr>
              <a:t>lähinnä</a:t>
            </a:r>
            <a:r>
              <a:rPr lang="en-US">
                <a:solidFill>
                  <a:srgbClr val="002060"/>
                </a:solidFill>
              </a:rPr>
              <a:t> </a:t>
            </a:r>
            <a:r>
              <a:rPr lang="en-US" err="1">
                <a:solidFill>
                  <a:srgbClr val="002060"/>
                </a:solidFill>
              </a:rPr>
              <a:t>ihmistoimita</a:t>
            </a:r>
            <a:endParaRPr lang="en-US">
              <a:solidFill>
                <a:srgbClr val="002060"/>
              </a:solidFill>
            </a:endParaRPr>
          </a:p>
          <a:p>
            <a:pPr marL="742950" lvl="1" indent="-285750">
              <a:buFont typeface="Wingdings" panose="05000000000000000000" pitchFamily="2" charset="2"/>
              <a:buChar char="Ø"/>
            </a:pPr>
            <a:r>
              <a:rPr lang="en-US" sz="1800" err="1">
                <a:solidFill>
                  <a:srgbClr val="002060"/>
                </a:solidFill>
              </a:rPr>
              <a:t>Kivihiilen</a:t>
            </a:r>
            <a:r>
              <a:rPr lang="en-US" sz="1800">
                <a:solidFill>
                  <a:srgbClr val="002060"/>
                </a:solidFill>
              </a:rPr>
              <a:t> </a:t>
            </a:r>
            <a:r>
              <a:rPr lang="en-US" sz="1800" err="1">
                <a:solidFill>
                  <a:srgbClr val="002060"/>
                </a:solidFill>
              </a:rPr>
              <a:t>poltto</a:t>
            </a:r>
            <a:endParaRPr lang="en-US" sz="1800">
              <a:solidFill>
                <a:srgbClr val="002060"/>
              </a:solidFill>
            </a:endParaRPr>
          </a:p>
          <a:p>
            <a:pPr marL="742950" lvl="1" indent="-285750">
              <a:buFont typeface="Wingdings" panose="05000000000000000000" pitchFamily="2" charset="2"/>
              <a:buChar char="Ø"/>
            </a:pPr>
            <a:r>
              <a:rPr lang="en-US" sz="1800" err="1">
                <a:solidFill>
                  <a:srgbClr val="002060"/>
                </a:solidFill>
              </a:rPr>
              <a:t>Sementin</a:t>
            </a:r>
            <a:r>
              <a:rPr lang="en-US" sz="1800">
                <a:solidFill>
                  <a:srgbClr val="002060"/>
                </a:solidFill>
              </a:rPr>
              <a:t> </a:t>
            </a:r>
            <a:r>
              <a:rPr lang="en-US" sz="1800" err="1">
                <a:solidFill>
                  <a:srgbClr val="002060"/>
                </a:solidFill>
              </a:rPr>
              <a:t>valmistus</a:t>
            </a:r>
            <a:endParaRPr lang="en-US" sz="1800">
              <a:solidFill>
                <a:srgbClr val="002060"/>
              </a:solidFill>
            </a:endParaRPr>
          </a:p>
          <a:p>
            <a:pPr marL="742950" lvl="1" indent="-285750">
              <a:buFont typeface="Wingdings" panose="05000000000000000000" pitchFamily="2" charset="2"/>
              <a:buChar char="Ø"/>
            </a:pPr>
            <a:r>
              <a:rPr lang="en-US" sz="1800" err="1">
                <a:solidFill>
                  <a:srgbClr val="002060"/>
                </a:solidFill>
              </a:rPr>
              <a:t>Maankäytön</a:t>
            </a:r>
            <a:r>
              <a:rPr lang="en-US" sz="1800">
                <a:solidFill>
                  <a:srgbClr val="002060"/>
                </a:solidFill>
              </a:rPr>
              <a:t> </a:t>
            </a:r>
            <a:r>
              <a:rPr lang="en-US" sz="1800" err="1">
                <a:solidFill>
                  <a:srgbClr val="002060"/>
                </a:solidFill>
              </a:rPr>
              <a:t>muutokset</a:t>
            </a:r>
            <a:endParaRPr lang="en-US" sz="1800">
              <a:solidFill>
                <a:srgbClr val="002060"/>
              </a:solidFill>
            </a:endParaRPr>
          </a:p>
          <a:p>
            <a:r>
              <a:rPr lang="en-US" err="1">
                <a:solidFill>
                  <a:srgbClr val="002060"/>
                </a:solidFill>
              </a:rPr>
              <a:t>Hiilinielut</a:t>
            </a:r>
            <a:r>
              <a:rPr lang="en-US">
                <a:solidFill>
                  <a:srgbClr val="002060"/>
                </a:solidFill>
              </a:rPr>
              <a:t>, </a:t>
            </a:r>
            <a:r>
              <a:rPr lang="en-US" err="1">
                <a:solidFill>
                  <a:srgbClr val="002060"/>
                </a:solidFill>
              </a:rPr>
              <a:t>eli</a:t>
            </a:r>
            <a:r>
              <a:rPr lang="en-US">
                <a:solidFill>
                  <a:srgbClr val="002060"/>
                </a:solidFill>
              </a:rPr>
              <a:t> </a:t>
            </a:r>
            <a:r>
              <a:rPr lang="en-US" err="1">
                <a:solidFill>
                  <a:srgbClr val="002060"/>
                </a:solidFill>
              </a:rPr>
              <a:t>paikat</a:t>
            </a:r>
            <a:r>
              <a:rPr lang="en-US">
                <a:solidFill>
                  <a:srgbClr val="002060"/>
                </a:solidFill>
              </a:rPr>
              <a:t> </a:t>
            </a:r>
            <a:r>
              <a:rPr lang="en-US" err="1">
                <a:solidFill>
                  <a:srgbClr val="002060"/>
                </a:solidFill>
              </a:rPr>
              <a:t>jonne</a:t>
            </a:r>
            <a:r>
              <a:rPr lang="en-US">
                <a:solidFill>
                  <a:srgbClr val="002060"/>
                </a:solidFill>
              </a:rPr>
              <a:t> </a:t>
            </a:r>
            <a:r>
              <a:rPr lang="en-US" err="1">
                <a:solidFill>
                  <a:srgbClr val="002060"/>
                </a:solidFill>
              </a:rPr>
              <a:t>hiilidioksidi</a:t>
            </a:r>
            <a:r>
              <a:rPr lang="en-US">
                <a:solidFill>
                  <a:srgbClr val="002060"/>
                </a:solidFill>
              </a:rPr>
              <a:t> </a:t>
            </a:r>
            <a:r>
              <a:rPr lang="en-US" err="1">
                <a:solidFill>
                  <a:srgbClr val="002060"/>
                </a:solidFill>
              </a:rPr>
              <a:t>sitoutuu</a:t>
            </a:r>
            <a:endParaRPr lang="en-US">
              <a:solidFill>
                <a:srgbClr val="002060"/>
              </a:solidFill>
            </a:endParaRPr>
          </a:p>
          <a:p>
            <a:pPr marL="742950" lvl="1" indent="-285750">
              <a:buFont typeface="Wingdings" panose="05000000000000000000" pitchFamily="2" charset="2"/>
              <a:buChar char="Ø"/>
            </a:pPr>
            <a:r>
              <a:rPr lang="en-US" sz="1800" err="1">
                <a:solidFill>
                  <a:srgbClr val="002060"/>
                </a:solidFill>
              </a:rPr>
              <a:t>Valtameret</a:t>
            </a:r>
            <a:endParaRPr lang="en-US" sz="1800">
              <a:solidFill>
                <a:srgbClr val="002060"/>
              </a:solidFill>
            </a:endParaRPr>
          </a:p>
          <a:p>
            <a:pPr marL="742950" lvl="1" indent="-285750">
              <a:buFont typeface="Wingdings" panose="05000000000000000000" pitchFamily="2" charset="2"/>
              <a:buChar char="Ø"/>
            </a:pPr>
            <a:r>
              <a:rPr lang="en-US" sz="1800" err="1">
                <a:solidFill>
                  <a:srgbClr val="002060"/>
                </a:solidFill>
              </a:rPr>
              <a:t>Maaekosysteemit</a:t>
            </a:r>
            <a:endParaRPr lang="en-US" sz="1800">
              <a:solidFill>
                <a:srgbClr val="002060"/>
              </a:solidFill>
            </a:endParaRPr>
          </a:p>
          <a:p>
            <a:pPr marL="742950" lvl="1" indent="-285750">
              <a:buFont typeface="Wingdings" panose="05000000000000000000" pitchFamily="2" charset="2"/>
              <a:buChar char="Ø"/>
            </a:pPr>
            <a:r>
              <a:rPr lang="en-US" sz="1800" err="1">
                <a:solidFill>
                  <a:srgbClr val="002060"/>
                </a:solidFill>
              </a:rPr>
              <a:t>Ilmakehä</a:t>
            </a:r>
            <a:endParaRPr lang="en-US" sz="1800">
              <a:solidFill>
                <a:srgbClr val="002060"/>
              </a:solidFill>
            </a:endParaRPr>
          </a:p>
        </p:txBody>
      </p:sp>
    </p:spTree>
    <p:extLst>
      <p:ext uri="{BB962C8B-B14F-4D97-AF65-F5344CB8AC3E}">
        <p14:creationId xmlns:p14="http://schemas.microsoft.com/office/powerpoint/2010/main" val="85948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9E7F67-B00D-0CD4-397F-A3C22C38F50A}"/>
              </a:ext>
            </a:extLst>
          </p:cNvPr>
          <p:cNvSpPr>
            <a:spLocks noGrp="1"/>
          </p:cNvSpPr>
          <p:nvPr>
            <p:ph type="title"/>
          </p:nvPr>
        </p:nvSpPr>
        <p:spPr>
          <a:xfrm>
            <a:off x="374731" y="365125"/>
            <a:ext cx="10604665" cy="1325563"/>
          </a:xfrm>
        </p:spPr>
        <p:txBody>
          <a:bodyPr/>
          <a:lstStyle/>
          <a:p>
            <a:endParaRPr lang="en-US"/>
          </a:p>
        </p:txBody>
      </p:sp>
      <p:pic>
        <p:nvPicPr>
          <p:cNvPr id="6" name="Sisällön paikkamerkki 5">
            <a:extLst>
              <a:ext uri="{FF2B5EF4-FFF2-40B4-BE49-F238E27FC236}">
                <a16:creationId xmlns:a16="http://schemas.microsoft.com/office/drawing/2014/main" id="{7AADB41C-9920-0CFC-ED99-D49F9F63FE54}"/>
              </a:ext>
            </a:extLst>
          </p:cNvPr>
          <p:cNvPicPr>
            <a:picLocks noGrp="1" noChangeAspect="1"/>
          </p:cNvPicPr>
          <p:nvPr>
            <p:ph idx="1"/>
          </p:nvPr>
        </p:nvPicPr>
        <p:blipFill>
          <a:blip r:embed="rId3"/>
          <a:stretch>
            <a:fillRect/>
          </a:stretch>
        </p:blipFill>
        <p:spPr>
          <a:xfrm>
            <a:off x="58620" y="783"/>
            <a:ext cx="11207924" cy="6863077"/>
          </a:xfrm>
        </p:spPr>
      </p:pic>
    </p:spTree>
    <p:extLst>
      <p:ext uri="{BB962C8B-B14F-4D97-AF65-F5344CB8AC3E}">
        <p14:creationId xmlns:p14="http://schemas.microsoft.com/office/powerpoint/2010/main" val="291836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CC933-DE2A-A11F-7651-CA163B4AD8B4}"/>
              </a:ext>
            </a:extLst>
          </p:cNvPr>
          <p:cNvSpPr>
            <a:spLocks noGrp="1"/>
          </p:cNvSpPr>
          <p:nvPr>
            <p:ph type="title"/>
          </p:nvPr>
        </p:nvSpPr>
        <p:spPr>
          <a:xfrm>
            <a:off x="374732" y="457200"/>
            <a:ext cx="3895107" cy="907473"/>
          </a:xfrm>
        </p:spPr>
        <p:txBody>
          <a:bodyPr anchor="b">
            <a:normAutofit fontScale="90000"/>
          </a:bodyPr>
          <a:lstStyle/>
          <a:p>
            <a:r>
              <a:rPr lang="fi-FI" dirty="0"/>
              <a:t>Itämeri</a:t>
            </a:r>
            <a:br>
              <a:rPr lang="fi-FI" dirty="0"/>
            </a:br>
            <a:endParaRPr lang="fi-FI" dirty="0"/>
          </a:p>
        </p:txBody>
      </p:sp>
      <p:pic>
        <p:nvPicPr>
          <p:cNvPr id="4" name="Sisällön paikkamerkki 3" descr="Kuva, joka sisältää kohteen kartta, teksti, atlas&#10;&#10;Kuvaus luotu automaattisesti">
            <a:extLst>
              <a:ext uri="{FF2B5EF4-FFF2-40B4-BE49-F238E27FC236}">
                <a16:creationId xmlns:a16="http://schemas.microsoft.com/office/drawing/2014/main" id="{1573A898-F6D7-30E3-E355-C864FD11375E}"/>
              </a:ext>
            </a:extLst>
          </p:cNvPr>
          <p:cNvPicPr>
            <a:picLocks noGrp="1" noChangeAspect="1"/>
          </p:cNvPicPr>
          <p:nvPr>
            <p:ph idx="1"/>
          </p:nvPr>
        </p:nvPicPr>
        <p:blipFill>
          <a:blip r:embed="rId3"/>
          <a:stretch>
            <a:fillRect/>
          </a:stretch>
        </p:blipFill>
        <p:spPr>
          <a:xfrm>
            <a:off x="5384881" y="987425"/>
            <a:ext cx="4363297" cy="4873625"/>
          </a:xfrm>
          <a:noFill/>
        </p:spPr>
      </p:pic>
      <p:sp>
        <p:nvSpPr>
          <p:cNvPr id="3" name="Sisällön paikkamerkki 2">
            <a:extLst>
              <a:ext uri="{FF2B5EF4-FFF2-40B4-BE49-F238E27FC236}">
                <a16:creationId xmlns:a16="http://schemas.microsoft.com/office/drawing/2014/main" id="{475915F3-8E14-C7CD-7044-AF5DFB81F679}"/>
              </a:ext>
            </a:extLst>
          </p:cNvPr>
          <p:cNvSpPr>
            <a:spLocks noGrp="1"/>
          </p:cNvSpPr>
          <p:nvPr>
            <p:ph type="body" sz="half" idx="2"/>
          </p:nvPr>
        </p:nvSpPr>
        <p:spPr>
          <a:xfrm>
            <a:off x="374732" y="1330037"/>
            <a:ext cx="4338659" cy="5255458"/>
          </a:xfrm>
        </p:spPr>
        <p:txBody>
          <a:bodyPr vert="horz" lIns="91440" tIns="45720" rIns="91440" bIns="45720" rtlCol="0" anchor="t">
            <a:normAutofit/>
          </a:bodyPr>
          <a:lstStyle/>
          <a:p>
            <a:pPr marL="342900" indent="-342900">
              <a:buFont typeface="Wingdings" panose="020B0604020202020204" pitchFamily="34" charset="0"/>
              <a:buChar char="Ø"/>
            </a:pPr>
            <a:r>
              <a:rPr lang="fi-FI" sz="2000" dirty="0">
                <a:solidFill>
                  <a:srgbClr val="000000"/>
                </a:solidFill>
                <a:ea typeface="+mn-lt"/>
                <a:cs typeface="+mn-lt"/>
              </a:rPr>
              <a:t>Maailman toiseksi suurin murtovesiallas Mustanmeren jälkeen</a:t>
            </a:r>
          </a:p>
          <a:p>
            <a:pPr marL="342900" indent="-342900">
              <a:buFont typeface="Wingdings" panose="020B0604020202020204" pitchFamily="34" charset="0"/>
              <a:buChar char="Ø"/>
            </a:pPr>
            <a:r>
              <a:rPr lang="fi-FI" sz="2000" dirty="0">
                <a:solidFill>
                  <a:srgbClr val="000000"/>
                </a:solidFill>
                <a:ea typeface="+mn-lt"/>
                <a:cs typeface="+mn-lt"/>
              </a:rPr>
              <a:t>Matala sisämeri, keskisyvyys vain 55 metriä</a:t>
            </a:r>
            <a:endParaRPr lang="fi-FI" sz="2000">
              <a:solidFill>
                <a:srgbClr val="331C54"/>
              </a:solidFill>
              <a:ea typeface="+mn-lt"/>
              <a:cs typeface="+mn-lt"/>
            </a:endParaRPr>
          </a:p>
          <a:p>
            <a:pPr marL="342900" indent="-342900">
              <a:buFont typeface="Wingdings" panose="020B0604020202020204" pitchFamily="34" charset="0"/>
              <a:buChar char="Ø"/>
            </a:pPr>
            <a:r>
              <a:rPr lang="fi-FI" sz="2000" dirty="0">
                <a:solidFill>
                  <a:srgbClr val="212529"/>
                </a:solidFill>
                <a:ea typeface="+mn-lt"/>
                <a:cs typeface="+mn-lt"/>
              </a:rPr>
              <a:t>Itämeri on pieni ja matala meri</a:t>
            </a:r>
            <a:endParaRPr lang="fi-FI" sz="2000" dirty="0">
              <a:solidFill>
                <a:srgbClr val="331C54"/>
              </a:solidFill>
              <a:ea typeface="+mn-lt"/>
              <a:cs typeface="+mn-lt"/>
            </a:endParaRPr>
          </a:p>
          <a:p>
            <a:pPr marL="342900" indent="-342900">
              <a:buFont typeface="Wingdings" panose="020B0604020202020204" pitchFamily="34" charset="0"/>
              <a:buChar char="Ø"/>
            </a:pPr>
            <a:r>
              <a:rPr lang="fi-FI" sz="2000" dirty="0">
                <a:solidFill>
                  <a:srgbClr val="212529"/>
                </a:solidFill>
                <a:ea typeface="+mn-lt"/>
                <a:cs typeface="+mn-lt"/>
              </a:rPr>
              <a:t>Vesi vaihtuu hitaasti</a:t>
            </a:r>
            <a:endParaRPr lang="fi-FI" sz="2000" dirty="0">
              <a:solidFill>
                <a:srgbClr val="212529"/>
              </a:solidFill>
              <a:cs typeface="Arial"/>
            </a:endParaRPr>
          </a:p>
          <a:p>
            <a:r>
              <a:rPr lang="fi-FI" sz="2000" dirty="0">
                <a:solidFill>
                  <a:srgbClr val="212529"/>
                </a:solidFill>
                <a:ea typeface="+mn-lt"/>
                <a:cs typeface="+mn-lt"/>
              </a:rPr>
              <a:t>Tämän vuoksi se on </a:t>
            </a:r>
          </a:p>
          <a:p>
            <a:pPr marL="342900" indent="-342900">
              <a:buFont typeface="Wingdings" panose="020B0604020202020204" pitchFamily="34" charset="0"/>
              <a:buChar char="Ø"/>
            </a:pPr>
            <a:r>
              <a:rPr lang="fi-FI" sz="2000" dirty="0">
                <a:solidFill>
                  <a:srgbClr val="000000"/>
                </a:solidFill>
                <a:ea typeface="+mn-lt"/>
                <a:cs typeface="+mn-lt"/>
              </a:rPr>
              <a:t>erityisen herkkä ilmastonmuutoksen vaikutuksille</a:t>
            </a:r>
            <a:endParaRPr lang="fi-FI" sz="2000" dirty="0">
              <a:solidFill>
                <a:srgbClr val="212529"/>
              </a:solidFill>
              <a:cs typeface="Arial"/>
            </a:endParaRPr>
          </a:p>
          <a:p>
            <a:pPr marL="342900" indent="-342900">
              <a:buFont typeface="Wingdings" panose="020B0604020202020204" pitchFamily="34" charset="0"/>
              <a:buChar char="Ø"/>
            </a:pPr>
            <a:r>
              <a:rPr lang="fi-FI" sz="2000" dirty="0"/>
              <a:t>eliöt kestävät heikommin rasitusta kuin valtamerten tai makean veden eliöt</a:t>
            </a:r>
            <a:endParaRPr lang="fi-FI" sz="2000" dirty="0">
              <a:cs typeface="Arial" panose="020B0604020202020204"/>
            </a:endParaRPr>
          </a:p>
          <a:p>
            <a:pPr marL="342900" indent="-342900">
              <a:buFont typeface="Wingdings" panose="020B0604020202020204" pitchFamily="34" charset="0"/>
              <a:buChar char="Ø"/>
            </a:pPr>
            <a:r>
              <a:rPr lang="fi-FI" sz="2000" dirty="0"/>
              <a:t>alhainen suolapitoisuus ja kylmät talvet rasittavat eliöitä</a:t>
            </a:r>
            <a:endParaRPr lang="fi-FI" sz="2000" dirty="0">
              <a:cs typeface="Arial"/>
            </a:endParaRPr>
          </a:p>
        </p:txBody>
      </p:sp>
    </p:spTree>
    <p:extLst>
      <p:ext uri="{BB962C8B-B14F-4D97-AF65-F5344CB8AC3E}">
        <p14:creationId xmlns:p14="http://schemas.microsoft.com/office/powerpoint/2010/main" val="219027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CC933-DE2A-A11F-7651-CA163B4AD8B4}"/>
              </a:ext>
            </a:extLst>
          </p:cNvPr>
          <p:cNvSpPr>
            <a:spLocks noGrp="1"/>
          </p:cNvSpPr>
          <p:nvPr>
            <p:ph type="title"/>
          </p:nvPr>
        </p:nvSpPr>
        <p:spPr>
          <a:xfrm>
            <a:off x="374732" y="457200"/>
            <a:ext cx="3895107" cy="777587"/>
          </a:xfrm>
        </p:spPr>
        <p:txBody>
          <a:bodyPr anchor="b">
            <a:normAutofit/>
          </a:bodyPr>
          <a:lstStyle/>
          <a:p>
            <a:r>
              <a:rPr lang="fi-FI"/>
              <a:t>Itämeri</a:t>
            </a:r>
            <a:endParaRPr lang="fi-FI" dirty="0"/>
          </a:p>
        </p:txBody>
      </p:sp>
      <p:pic>
        <p:nvPicPr>
          <p:cNvPr id="4" name="Sisällön paikkamerkki 3" descr="Kuva, joka sisältää kohteen kartta, teksti, atlas&#10;&#10;Kuvaus luotu automaattisesti">
            <a:extLst>
              <a:ext uri="{FF2B5EF4-FFF2-40B4-BE49-F238E27FC236}">
                <a16:creationId xmlns:a16="http://schemas.microsoft.com/office/drawing/2014/main" id="{1573A898-F6D7-30E3-E355-C864FD11375E}"/>
              </a:ext>
            </a:extLst>
          </p:cNvPr>
          <p:cNvPicPr>
            <a:picLocks noGrp="1" noChangeAspect="1"/>
          </p:cNvPicPr>
          <p:nvPr>
            <p:ph idx="1"/>
          </p:nvPr>
        </p:nvPicPr>
        <p:blipFill>
          <a:blip r:embed="rId2"/>
          <a:stretch>
            <a:fillRect/>
          </a:stretch>
        </p:blipFill>
        <p:spPr>
          <a:xfrm>
            <a:off x="6207495" y="987425"/>
            <a:ext cx="4363297" cy="4873625"/>
          </a:xfrm>
          <a:noFill/>
        </p:spPr>
      </p:pic>
      <p:sp>
        <p:nvSpPr>
          <p:cNvPr id="3" name="Sisällön paikkamerkki 2">
            <a:extLst>
              <a:ext uri="{FF2B5EF4-FFF2-40B4-BE49-F238E27FC236}">
                <a16:creationId xmlns:a16="http://schemas.microsoft.com/office/drawing/2014/main" id="{475915F3-8E14-C7CD-7044-AF5DFB81F679}"/>
              </a:ext>
            </a:extLst>
          </p:cNvPr>
          <p:cNvSpPr>
            <a:spLocks noGrp="1"/>
          </p:cNvSpPr>
          <p:nvPr>
            <p:ph type="body" sz="half" idx="2"/>
          </p:nvPr>
        </p:nvSpPr>
        <p:spPr>
          <a:xfrm>
            <a:off x="374732" y="1243446"/>
            <a:ext cx="5472999" cy="5342049"/>
          </a:xfrm>
        </p:spPr>
        <p:txBody>
          <a:bodyPr vert="horz" lIns="91440" tIns="45720" rIns="91440" bIns="45720" rtlCol="0" anchor="t">
            <a:normAutofit fontScale="92500" lnSpcReduction="10000"/>
          </a:bodyPr>
          <a:lstStyle/>
          <a:p>
            <a:endParaRPr lang="fi-FI" sz="1400" dirty="0">
              <a:cs typeface="Arial"/>
            </a:endParaRPr>
          </a:p>
          <a:p>
            <a:pPr marL="342900" indent="-342900">
              <a:buFont typeface="Wingdings" panose="020B0604020202020204" pitchFamily="34" charset="0"/>
              <a:buChar char="Ø"/>
            </a:pPr>
            <a:r>
              <a:rPr lang="fi-FI" sz="2000" dirty="0"/>
              <a:t>Itämeren valuma-alue on pinta-alaltaan nelinkertainen verrattuna Itämeren pinta-alaan ja levittäytyy 14 valtion alueelle.</a:t>
            </a:r>
            <a:endParaRPr lang="fi-FI" sz="2000" dirty="0">
              <a:cs typeface="Arial"/>
            </a:endParaRPr>
          </a:p>
          <a:p>
            <a:pPr marL="342900" indent="-342900">
              <a:buFont typeface="Wingdings" panose="020B0604020202020204" pitchFamily="34" charset="0"/>
              <a:buChar char="Ø"/>
            </a:pPr>
            <a:r>
              <a:rPr lang="fi-FI" sz="2000" dirty="0"/>
              <a:t>Itämeren valuma-alueella asuu 90 miljoonaa ihmistä. </a:t>
            </a:r>
            <a:endParaRPr lang="fi-FI" sz="2000" dirty="0">
              <a:cs typeface="Arial"/>
            </a:endParaRPr>
          </a:p>
          <a:p>
            <a:pPr marL="342900" indent="-342900">
              <a:buFont typeface="Wingdings" panose="020B0604020202020204" pitchFamily="34" charset="0"/>
              <a:buChar char="Ø"/>
            </a:pPr>
            <a:r>
              <a:rPr lang="fi-FI" sz="2000" dirty="0"/>
              <a:t>Rantavaltioiden lisäksi valuma-alue ulottuu Valko-Venäjälle, Ukrainaan sekä </a:t>
            </a:r>
            <a:r>
              <a:rPr lang="fi-FI" sz="2000" err="1"/>
              <a:t>Tsekin</a:t>
            </a:r>
            <a:r>
              <a:rPr lang="fi-FI" sz="2000" dirty="0"/>
              <a:t>, Slovakian ja Norjan rajoille.</a:t>
            </a:r>
            <a:endParaRPr lang="fi-FI" sz="2000" dirty="0">
              <a:cs typeface="Arial"/>
            </a:endParaRPr>
          </a:p>
          <a:p>
            <a:pPr marL="342900" indent="-342900">
              <a:buFont typeface="Wingdings" panose="020B0604020202020204" pitchFamily="34" charset="0"/>
              <a:buChar char="Ø"/>
            </a:pPr>
            <a:r>
              <a:rPr lang="fi-FI" sz="2000" dirty="0">
                <a:cs typeface="Arial"/>
              </a:rPr>
              <a:t>Itämeren valuma-alueella tarkoitetaan maa-aluetta, jolta kaikki pinta- ja pohjavedet virtaavat kohti Itämerta. </a:t>
            </a:r>
            <a:endParaRPr lang="fi-FI" sz="2000">
              <a:solidFill>
                <a:srgbClr val="000000"/>
              </a:solidFill>
              <a:cs typeface="Arial"/>
            </a:endParaRPr>
          </a:p>
          <a:p>
            <a:pPr marL="342900" indent="-342900">
              <a:buFont typeface="Wingdings" panose="020B0604020202020204" pitchFamily="34" charset="0"/>
              <a:buChar char="Ø"/>
            </a:pPr>
            <a:r>
              <a:rPr lang="fi-FI" sz="2000" dirty="0">
                <a:cs typeface="Arial"/>
              </a:rPr>
              <a:t>Itämereen virtaa kymmeniä suuria jokia, jotka kuljettavat mukanaan kuormitusta laajalta alueelta, myös kaukana rannikosta sijaitsevilta seuduilta.</a:t>
            </a:r>
            <a:endParaRPr lang="fi-FI" sz="2000" dirty="0">
              <a:solidFill>
                <a:srgbClr val="331C54"/>
              </a:solidFill>
              <a:cs typeface="Arial"/>
            </a:endParaRPr>
          </a:p>
          <a:p>
            <a:pPr marL="342900" indent="-342900">
              <a:buFont typeface="Wingdings" panose="020B0604020202020204" pitchFamily="34" charset="0"/>
              <a:buChar char="Ø"/>
            </a:pPr>
            <a:r>
              <a:rPr lang="fi-FI" sz="2000" dirty="0">
                <a:cs typeface="Arial"/>
              </a:rPr>
              <a:t>Kuormaa aiheuttaa lannoitteet, eli fosfori ja typpi jotka rehevöittävät Itämerta</a:t>
            </a:r>
          </a:p>
          <a:p>
            <a:pPr marL="342900" indent="-342900">
              <a:buFont typeface="Wingdings" panose="020B0604020202020204" pitchFamily="34" charset="0"/>
              <a:buChar char="Ø"/>
            </a:pPr>
            <a:endParaRPr lang="fi-FI" sz="2000" dirty="0">
              <a:cs typeface="Arial"/>
            </a:endParaRPr>
          </a:p>
        </p:txBody>
      </p:sp>
      <p:pic>
        <p:nvPicPr>
          <p:cNvPr id="5" name="Kuva 4" descr="Kuva, joka sisältää kohteen kartta, teksti, atlas&#10;&#10;Kuvaus luotu automaattisesti">
            <a:extLst>
              <a:ext uri="{FF2B5EF4-FFF2-40B4-BE49-F238E27FC236}">
                <a16:creationId xmlns:a16="http://schemas.microsoft.com/office/drawing/2014/main" id="{CAEEF4C1-138F-E132-332D-EA3B5643C268}"/>
              </a:ext>
            </a:extLst>
          </p:cNvPr>
          <p:cNvPicPr>
            <a:picLocks noChangeAspect="1"/>
          </p:cNvPicPr>
          <p:nvPr/>
        </p:nvPicPr>
        <p:blipFill>
          <a:blip r:embed="rId3"/>
          <a:stretch>
            <a:fillRect/>
          </a:stretch>
        </p:blipFill>
        <p:spPr>
          <a:xfrm>
            <a:off x="6222855" y="991466"/>
            <a:ext cx="4352925" cy="5238750"/>
          </a:xfrm>
          <a:prstGeom prst="rect">
            <a:avLst/>
          </a:prstGeom>
        </p:spPr>
      </p:pic>
    </p:spTree>
    <p:extLst>
      <p:ext uri="{BB962C8B-B14F-4D97-AF65-F5344CB8AC3E}">
        <p14:creationId xmlns:p14="http://schemas.microsoft.com/office/powerpoint/2010/main" val="269751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1045842-B125-4039-DB0A-21C8D0809EC5}"/>
              </a:ext>
            </a:extLst>
          </p:cNvPr>
          <p:cNvSpPr>
            <a:spLocks noGrp="1"/>
          </p:cNvSpPr>
          <p:nvPr>
            <p:ph type="title"/>
          </p:nvPr>
        </p:nvSpPr>
        <p:spPr>
          <a:xfrm>
            <a:off x="374731" y="365125"/>
            <a:ext cx="10604665" cy="1325563"/>
          </a:xfrm>
        </p:spPr>
        <p:txBody>
          <a:bodyPr anchor="ctr">
            <a:normAutofit/>
          </a:bodyPr>
          <a:lstStyle/>
          <a:p>
            <a:r>
              <a:rPr lang="en-US" err="1"/>
              <a:t>Ilmastonmuutos</a:t>
            </a:r>
            <a:r>
              <a:rPr lang="en-US"/>
              <a:t> </a:t>
            </a:r>
            <a:r>
              <a:rPr lang="en-US" err="1"/>
              <a:t>näkyy</a:t>
            </a:r>
            <a:r>
              <a:rPr lang="en-US"/>
              <a:t> </a:t>
            </a:r>
            <a:r>
              <a:rPr lang="en-US" err="1"/>
              <a:t>maalla</a:t>
            </a:r>
            <a:r>
              <a:rPr lang="en-US"/>
              <a:t>...</a:t>
            </a:r>
            <a:br>
              <a:rPr lang="en-US"/>
            </a:br>
            <a:endParaRPr lang="en-US"/>
          </a:p>
        </p:txBody>
      </p:sp>
      <p:sp>
        <p:nvSpPr>
          <p:cNvPr id="11" name="Text Placeholder 3">
            <a:extLst>
              <a:ext uri="{FF2B5EF4-FFF2-40B4-BE49-F238E27FC236}">
                <a16:creationId xmlns:a16="http://schemas.microsoft.com/office/drawing/2014/main" id="{D8BF1C4E-768D-CE96-490B-5EBCA8C57C65}"/>
              </a:ext>
            </a:extLst>
          </p:cNvPr>
          <p:cNvSpPr>
            <a:spLocks noGrp="1"/>
          </p:cNvSpPr>
          <p:nvPr>
            <p:ph sz="half" idx="1"/>
          </p:nvPr>
        </p:nvSpPr>
        <p:spPr>
          <a:xfrm>
            <a:off x="374731" y="1825625"/>
            <a:ext cx="5165765" cy="4351338"/>
          </a:xfrm>
        </p:spPr>
        <p:txBody>
          <a:bodyPr vert="horz" lIns="91440" tIns="45720" rIns="91440" bIns="45720" rtlCol="0">
            <a:normAutofit/>
          </a:bodyPr>
          <a:lstStyle/>
          <a:p>
            <a:r>
              <a:rPr lang="en-US" err="1"/>
              <a:t>Kuivuus</a:t>
            </a:r>
            <a:r>
              <a:rPr lang="en-US"/>
              <a:t> </a:t>
            </a:r>
            <a:r>
              <a:rPr lang="en-US" err="1"/>
              <a:t>lisääntyy</a:t>
            </a:r>
            <a:endParaRPr lang="en-US"/>
          </a:p>
          <a:p>
            <a:r>
              <a:rPr lang="en-US" err="1"/>
              <a:t>Sään</a:t>
            </a:r>
            <a:r>
              <a:rPr lang="en-US"/>
              <a:t> </a:t>
            </a:r>
            <a:r>
              <a:rPr lang="en-US" err="1"/>
              <a:t>ääri-ilmiöt</a:t>
            </a:r>
            <a:r>
              <a:rPr lang="en-US"/>
              <a:t> - </a:t>
            </a:r>
            <a:r>
              <a:rPr lang="en-US" err="1"/>
              <a:t>rankka</a:t>
            </a:r>
            <a:r>
              <a:rPr lang="en-US"/>
              <a:t> </a:t>
            </a:r>
            <a:r>
              <a:rPr lang="en-US" err="1"/>
              <a:t>sateet</a:t>
            </a:r>
            <a:r>
              <a:rPr lang="en-US"/>
              <a:t> ja </a:t>
            </a:r>
            <a:r>
              <a:rPr lang="en-US" err="1"/>
              <a:t>myrskyt</a:t>
            </a:r>
            <a:endParaRPr lang="en-US"/>
          </a:p>
          <a:p>
            <a:r>
              <a:rPr lang="en-US" err="1"/>
              <a:t>Ilmastovyöhykkeet</a:t>
            </a:r>
            <a:r>
              <a:rPr lang="en-US"/>
              <a:t> </a:t>
            </a:r>
            <a:r>
              <a:rPr lang="en-US" err="1"/>
              <a:t>siirtyvät</a:t>
            </a:r>
            <a:r>
              <a:rPr lang="en-US"/>
              <a:t> </a:t>
            </a:r>
            <a:r>
              <a:rPr lang="en-US" err="1"/>
              <a:t>napoja</a:t>
            </a:r>
            <a:r>
              <a:rPr lang="en-US"/>
              <a:t> </a:t>
            </a:r>
            <a:r>
              <a:rPr lang="en-US" err="1"/>
              <a:t>kohti</a:t>
            </a:r>
            <a:r>
              <a:rPr lang="en-US"/>
              <a:t>, </a:t>
            </a:r>
            <a:r>
              <a:rPr lang="en-US" err="1"/>
              <a:t>eli</a:t>
            </a:r>
            <a:r>
              <a:rPr lang="en-US"/>
              <a:t> </a:t>
            </a:r>
            <a:r>
              <a:rPr lang="en-US" err="1"/>
              <a:t>arktinen</a:t>
            </a:r>
            <a:r>
              <a:rPr lang="en-US"/>
              <a:t> </a:t>
            </a:r>
            <a:r>
              <a:rPr lang="en-US" err="1"/>
              <a:t>seutu</a:t>
            </a:r>
            <a:r>
              <a:rPr lang="en-US"/>
              <a:t> </a:t>
            </a:r>
          </a:p>
          <a:p>
            <a:endParaRPr lang="en-US"/>
          </a:p>
        </p:txBody>
      </p:sp>
      <p:pic>
        <p:nvPicPr>
          <p:cNvPr id="4" name="Sisällön paikkamerkki 3" descr="Kuivuus, Kuivunut, Savi Lattia, Maa">
            <a:extLst>
              <a:ext uri="{FF2B5EF4-FFF2-40B4-BE49-F238E27FC236}">
                <a16:creationId xmlns:a16="http://schemas.microsoft.com/office/drawing/2014/main" id="{CD05AE3A-E1D8-CFD7-E1D5-CC50A5CBEA0D}"/>
              </a:ext>
            </a:extLst>
          </p:cNvPr>
          <p:cNvPicPr>
            <a:picLocks noGrp="1" noChangeAspect="1"/>
          </p:cNvPicPr>
          <p:nvPr>
            <p:ph sz="half" idx="2"/>
          </p:nvPr>
        </p:nvPicPr>
        <p:blipFill rotWithShape="1">
          <a:blip r:embed="rId3"/>
          <a:srcRect l="13900" r="6856" b="-1"/>
          <a:stretch/>
        </p:blipFill>
        <p:spPr>
          <a:xfrm>
            <a:off x="5813631" y="1825625"/>
            <a:ext cx="5165765" cy="4351338"/>
          </a:xfrm>
          <a:noFill/>
        </p:spPr>
      </p:pic>
    </p:spTree>
    <p:extLst>
      <p:ext uri="{BB962C8B-B14F-4D97-AF65-F5344CB8AC3E}">
        <p14:creationId xmlns:p14="http://schemas.microsoft.com/office/powerpoint/2010/main" val="315873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Aallot, Meri, Valtameri, Ranta">
            <a:extLst>
              <a:ext uri="{FF2B5EF4-FFF2-40B4-BE49-F238E27FC236}">
                <a16:creationId xmlns:a16="http://schemas.microsoft.com/office/drawing/2014/main" id="{42C6550A-8B2F-6349-0C05-526080177951}"/>
              </a:ext>
            </a:extLst>
          </p:cNvPr>
          <p:cNvPicPr>
            <a:picLocks noGrp="1" noChangeAspect="1"/>
          </p:cNvPicPr>
          <p:nvPr>
            <p:ph type="pic" idx="1"/>
          </p:nvPr>
        </p:nvPicPr>
        <p:blipFill rotWithShape="1">
          <a:blip r:embed="rId2"/>
          <a:srcRect l="2522" r="4302"/>
          <a:stretch/>
        </p:blipFill>
        <p:spPr>
          <a:xfrm>
            <a:off x="-1" y="10"/>
            <a:ext cx="11359979" cy="6857990"/>
          </a:xfrm>
          <a:noFill/>
        </p:spPr>
      </p:pic>
      <p:sp>
        <p:nvSpPr>
          <p:cNvPr id="9" name="Title 2">
            <a:extLst>
              <a:ext uri="{FF2B5EF4-FFF2-40B4-BE49-F238E27FC236}">
                <a16:creationId xmlns:a16="http://schemas.microsoft.com/office/drawing/2014/main" id="{48BD94BB-A0A9-23A8-7E49-2A430FEE9EF6}"/>
              </a:ext>
            </a:extLst>
          </p:cNvPr>
          <p:cNvSpPr>
            <a:spLocks noGrp="1"/>
          </p:cNvSpPr>
          <p:nvPr>
            <p:ph type="title"/>
          </p:nvPr>
        </p:nvSpPr>
        <p:spPr>
          <a:xfrm>
            <a:off x="374732" y="1"/>
            <a:ext cx="4844566" cy="1793173"/>
          </a:xfrm>
        </p:spPr>
        <p:txBody>
          <a:bodyPr/>
          <a:lstStyle/>
          <a:p>
            <a:r>
              <a:rPr lang="en-US" dirty="0" err="1">
                <a:cs typeface="Arial"/>
              </a:rPr>
              <a:t>Ilmastonmuutos</a:t>
            </a:r>
            <a:r>
              <a:rPr lang="en-US" dirty="0">
                <a:cs typeface="Arial"/>
              </a:rPr>
              <a:t> </a:t>
            </a:r>
            <a:r>
              <a:rPr lang="en-US" dirty="0" err="1">
                <a:cs typeface="Arial"/>
              </a:rPr>
              <a:t>näkyy</a:t>
            </a:r>
            <a:r>
              <a:rPr lang="en-US" dirty="0">
                <a:cs typeface="Arial"/>
              </a:rPr>
              <a:t> </a:t>
            </a:r>
            <a:r>
              <a:rPr lang="en-US" dirty="0" err="1">
                <a:cs typeface="Arial"/>
              </a:rPr>
              <a:t>merellä</a:t>
            </a:r>
            <a:endParaRPr lang="en-US" dirty="0" err="1"/>
          </a:p>
        </p:txBody>
      </p:sp>
      <p:sp>
        <p:nvSpPr>
          <p:cNvPr id="11" name="Text Placeholder 3">
            <a:extLst>
              <a:ext uri="{FF2B5EF4-FFF2-40B4-BE49-F238E27FC236}">
                <a16:creationId xmlns:a16="http://schemas.microsoft.com/office/drawing/2014/main" id="{55BDE373-104A-46BA-A4F2-DF08E0AF8EC3}"/>
              </a:ext>
            </a:extLst>
          </p:cNvPr>
          <p:cNvSpPr>
            <a:spLocks noGrp="1"/>
          </p:cNvSpPr>
          <p:nvPr>
            <p:ph type="body" sz="half" idx="2"/>
          </p:nvPr>
        </p:nvSpPr>
        <p:spPr>
          <a:xfrm>
            <a:off x="376287" y="1793174"/>
            <a:ext cx="4844566" cy="3850575"/>
          </a:xfrm>
        </p:spPr>
        <p:txBody>
          <a:bodyPr vert="horz" lIns="251999" tIns="180000" rIns="251999" bIns="324000" rtlCol="0" anchor="t">
            <a:normAutofit/>
          </a:bodyPr>
          <a:lstStyle/>
          <a:p>
            <a:r>
              <a:rPr lang="en-US" dirty="0" err="1">
                <a:cs typeface="Arial"/>
              </a:rPr>
              <a:t>Merivesi</a:t>
            </a:r>
            <a:r>
              <a:rPr lang="en-US" dirty="0">
                <a:cs typeface="Arial"/>
              </a:rPr>
              <a:t> </a:t>
            </a:r>
            <a:r>
              <a:rPr lang="en-US" dirty="0" err="1">
                <a:cs typeface="Arial"/>
              </a:rPr>
              <a:t>lämpenee</a:t>
            </a:r>
            <a:endParaRPr lang="fi-FI" dirty="0" err="1">
              <a:cs typeface="Arial"/>
            </a:endParaRPr>
          </a:p>
          <a:p>
            <a:r>
              <a:rPr lang="en-US" dirty="0" err="1">
                <a:cs typeface="Arial"/>
              </a:rPr>
              <a:t>Happamoituu</a:t>
            </a:r>
            <a:endParaRPr lang="fi-FI" dirty="0" err="1">
              <a:cs typeface="Arial"/>
            </a:endParaRPr>
          </a:p>
          <a:p>
            <a:r>
              <a:rPr lang="en-US" dirty="0" err="1">
                <a:cs typeface="Arial"/>
              </a:rPr>
              <a:t>Seurauksena</a:t>
            </a:r>
            <a:r>
              <a:rPr lang="en-US" dirty="0">
                <a:cs typeface="Arial"/>
              </a:rPr>
              <a:t> on:</a:t>
            </a:r>
            <a:endParaRPr lang="fi-FI" dirty="0">
              <a:cs typeface="Arial"/>
            </a:endParaRPr>
          </a:p>
          <a:p>
            <a:pPr marL="285750" indent="-285750">
              <a:buChar char="•"/>
            </a:pPr>
            <a:r>
              <a:rPr lang="en-US" err="1">
                <a:cs typeface="Arial"/>
              </a:rPr>
              <a:t>vedenpinnan</a:t>
            </a:r>
            <a:r>
              <a:rPr lang="en-US" dirty="0">
                <a:cs typeface="Arial"/>
              </a:rPr>
              <a:t> </a:t>
            </a:r>
            <a:r>
              <a:rPr lang="en-US" err="1">
                <a:cs typeface="Arial"/>
              </a:rPr>
              <a:t>nousu</a:t>
            </a:r>
            <a:endParaRPr lang="fi-FI" err="1">
              <a:cs typeface="Arial"/>
            </a:endParaRPr>
          </a:p>
          <a:p>
            <a:pPr marL="285750" indent="-285750">
              <a:buChar char="•"/>
            </a:pPr>
            <a:r>
              <a:rPr lang="en-US" err="1">
                <a:cs typeface="Arial"/>
              </a:rPr>
              <a:t>koralliriuttojen</a:t>
            </a:r>
            <a:r>
              <a:rPr lang="en-US" dirty="0">
                <a:cs typeface="Arial"/>
              </a:rPr>
              <a:t> </a:t>
            </a:r>
            <a:r>
              <a:rPr lang="en-US" err="1">
                <a:cs typeface="Arial"/>
              </a:rPr>
              <a:t>tuho</a:t>
            </a:r>
            <a:endParaRPr lang="fi-FI">
              <a:cs typeface="Arial"/>
            </a:endParaRPr>
          </a:p>
        </p:txBody>
      </p:sp>
    </p:spTree>
    <p:extLst>
      <p:ext uri="{BB962C8B-B14F-4D97-AF65-F5344CB8AC3E}">
        <p14:creationId xmlns:p14="http://schemas.microsoft.com/office/powerpoint/2010/main" val="2877999564"/>
      </p:ext>
    </p:extLst>
  </p:cSld>
  <p:clrMapOvr>
    <a:masterClrMapping/>
  </p:clrMapOvr>
</p:sld>
</file>

<file path=ppt/theme/theme1.xml><?xml version="1.0" encoding="utf-8"?>
<a:theme xmlns:a="http://schemas.openxmlformats.org/drawingml/2006/main" name="Office-teema">
  <a:themeElements>
    <a:clrScheme name="Mukautettu 1">
      <a:dk1>
        <a:srgbClr val="331C54"/>
      </a:dk1>
      <a:lt1>
        <a:srgbClr val="FFFFFF"/>
      </a:lt1>
      <a:dk2>
        <a:srgbClr val="512398"/>
      </a:dk2>
      <a:lt2>
        <a:srgbClr val="E0E1DD"/>
      </a:lt2>
      <a:accent1>
        <a:srgbClr val="512398"/>
      </a:accent1>
      <a:accent2>
        <a:srgbClr val="331C54"/>
      </a:accent2>
      <a:accent3>
        <a:srgbClr val="00B0CA"/>
      </a:accent3>
      <a:accent4>
        <a:srgbClr val="F9E300"/>
      </a:accent4>
      <a:accent5>
        <a:srgbClr val="B2B3B3"/>
      </a:accent5>
      <a:accent6>
        <a:srgbClr val="E0E1DD"/>
      </a:accent6>
      <a:hlink>
        <a:srgbClr val="00B0CA"/>
      </a:hlink>
      <a:folHlink>
        <a:srgbClr val="5123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37FD2004-E76C-4E5E-B22D-90444C665B49}" vid="{4B01342B-DD5A-4CF3-AE77-3C7DCF1815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BD7A1F422DD3947AB7A2E34C1684192" ma:contentTypeVersion="15" ma:contentTypeDescription="Luo uusi asiakirja." ma:contentTypeScope="" ma:versionID="517bb36628ad919e2837ea7885e61dc8">
  <xsd:schema xmlns:xsd="http://www.w3.org/2001/XMLSchema" xmlns:xs="http://www.w3.org/2001/XMLSchema" xmlns:p="http://schemas.microsoft.com/office/2006/metadata/properties" xmlns:ns2="4024df38-3c0f-462a-862d-a7f76eeefb3d" xmlns:ns3="0d9ac081-05d7-4b45-974a-d454e53921a5" targetNamespace="http://schemas.microsoft.com/office/2006/metadata/properties" ma:root="true" ma:fieldsID="9e875d32ef1a6ea89015882f1f90295a" ns2:_="" ns3:_="">
    <xsd:import namespace="4024df38-3c0f-462a-862d-a7f76eeefb3d"/>
    <xsd:import namespace="0d9ac081-05d7-4b45-974a-d454e5392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4df38-3c0f-462a-862d-a7f76eeef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3fe90fce-fafb-4b11-b9ef-d54972cc7cd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9ac081-05d7-4b45-974a-d454e53921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eac8f-69d3-423a-a1f8-05252d8b5257}" ma:internalName="TaxCatchAll" ma:showField="CatchAllData" ma:web="0d9ac081-05d7-4b45-974a-d454e53921a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9ac081-05d7-4b45-974a-d454e53921a5" xsi:nil="true"/>
    <lcf76f155ced4ddcb4097134ff3c332f xmlns="4024df38-3c0f-462a-862d-a7f76eeefb3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D546F7-F80F-4E78-B13E-DE6F7A13CF30}">
  <ds:schemaRefs>
    <ds:schemaRef ds:uri="http://schemas.microsoft.com/sharepoint/v3/contenttype/forms"/>
  </ds:schemaRefs>
</ds:datastoreItem>
</file>

<file path=customXml/itemProps2.xml><?xml version="1.0" encoding="utf-8"?>
<ds:datastoreItem xmlns:ds="http://schemas.openxmlformats.org/officeDocument/2006/customXml" ds:itemID="{32CAC325-DA81-4323-B893-9613DD771C74}">
  <ds:schemaRefs>
    <ds:schemaRef ds:uri="0d9ac081-05d7-4b45-974a-d454e53921a5"/>
    <ds:schemaRef ds:uri="4024df38-3c0f-462a-862d-a7f76eeefb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F8356B-BDB3-4B55-BE9F-45966338FA17}">
  <ds:schemaRefs>
    <ds:schemaRef ds:uri="http://purl.org/dc/elements/1.1/"/>
    <ds:schemaRef ds:uri="0d9ac081-05d7-4b45-974a-d454e53921a5"/>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schemas.openxmlformats.org/package/2006/metadata/core-properties"/>
    <ds:schemaRef ds:uri="4024df38-3c0f-462a-862d-a7f76eeefb3d"/>
  </ds:schemaRefs>
</ds:datastoreItem>
</file>

<file path=docProps/app.xml><?xml version="1.0" encoding="utf-8"?>
<Properties xmlns="http://schemas.openxmlformats.org/officeDocument/2006/extended-properties" xmlns:vt="http://schemas.openxmlformats.org/officeDocument/2006/docPropsVTypes">
  <Template>Taitotalo esityspohja 2020</Template>
  <TotalTime>0</TotalTime>
  <Words>983</Words>
  <Application>Microsoft Office PowerPoint</Application>
  <PresentationFormat>Laajakuva</PresentationFormat>
  <Paragraphs>60</Paragraphs>
  <Slides>13</Slides>
  <Notes>9</Notes>
  <HiddenSlides>0</HiddenSlides>
  <MMClips>0</MMClips>
  <ScaleCrop>false</ScaleCrop>
  <HeadingPairs>
    <vt:vector size="4" baseType="variant">
      <vt:variant>
        <vt:lpstr>Teema</vt:lpstr>
      </vt:variant>
      <vt:variant>
        <vt:i4>1</vt:i4>
      </vt:variant>
      <vt:variant>
        <vt:lpstr>Dian otsikot</vt:lpstr>
      </vt:variant>
      <vt:variant>
        <vt:i4>13</vt:i4>
      </vt:variant>
    </vt:vector>
  </HeadingPairs>
  <TitlesOfParts>
    <vt:vector size="14" baseType="lpstr">
      <vt:lpstr>Office-teema</vt:lpstr>
      <vt:lpstr>Ilmastonmuutos  Ilmiönä</vt:lpstr>
      <vt:lpstr>PowerPoint-esitys</vt:lpstr>
      <vt:lpstr>Ilmastosysteemi</vt:lpstr>
      <vt:lpstr>Hiilen lähteet ja nielut</vt:lpstr>
      <vt:lpstr>PowerPoint-esitys</vt:lpstr>
      <vt:lpstr>Itämeri </vt:lpstr>
      <vt:lpstr>Itämeri</vt:lpstr>
      <vt:lpstr>Ilmastonmuutos näkyy maalla... </vt:lpstr>
      <vt:lpstr>Ilmastonmuutos näkyy merellä</vt:lpstr>
      <vt:lpstr>Ilmastonmuutos näkyy ilmakehässä</vt:lpstr>
      <vt:lpstr>Ilmastonmuutos näkyy lumi- ja jääpeitteessä</vt:lpstr>
      <vt:lpstr>Yhteenvetoa ilmaston muutoksesta</vt:lpstr>
      <vt:lpstr>Kaupungit ja kaupungistuminen</vt:lpstr>
    </vt:vector>
  </TitlesOfParts>
  <Company>Taitotalo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Ilmastonmuutos  Ilmiönä</dc:title>
  <dc:creator>Pajari Liisa</dc:creator>
  <cp:lastModifiedBy>Pajari Liisa</cp:lastModifiedBy>
  <cp:revision>283</cp:revision>
  <cp:lastPrinted>2024-01-29T13:20:36Z</cp:lastPrinted>
  <dcterms:created xsi:type="dcterms:W3CDTF">2024-01-24T16:12:58Z</dcterms:created>
  <dcterms:modified xsi:type="dcterms:W3CDTF">2024-06-25T05:21:54Z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0x0101008BD7A1F422DD3947AB7A2E34C1684192</vt:lpwstr>
  </property>
  <property fmtid="{D5CDD505-2E9C-101B-9397-08002B2CF9AE}" pid="3" name="MediaServiceImageTags">
    <vt:lpwstr/>
  </property>
</Properties>
</file>