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sldIdLst>
    <p:sldId id="271" r:id="rId5"/>
    <p:sldId id="591" r:id="rId6"/>
    <p:sldId id="600" r:id="rId7"/>
    <p:sldId id="601" r:id="rId8"/>
    <p:sldId id="603" r:id="rId9"/>
    <p:sldId id="602"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EEA935-43BD-2077-DF00-095A1B6CEE79}" name="Jyrinki Hannu" initials="HJ" userId="S::hannu.jyrinki@taitotalo.fi::b452e48f-d8d3-42a7-b46b-42fb4615950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C1C326-FED4-4EFE-98A2-4205A5B7174B}" v="2" dt="2024-05-30T07:15:42.3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97" autoAdjust="0"/>
    <p:restoredTop sz="92877" autoAdjust="0"/>
  </p:normalViewPr>
  <p:slideViewPr>
    <p:cSldViewPr snapToGrid="0" snapToObjects="1">
      <p:cViewPr varScale="1">
        <p:scale>
          <a:sx n="59" d="100"/>
          <a:sy n="59" d="100"/>
        </p:scale>
        <p:origin x="784" y="44"/>
      </p:cViewPr>
      <p:guideLst/>
    </p:cSldViewPr>
  </p:slideViewPr>
  <p:notesTextViewPr>
    <p:cViewPr>
      <p:scale>
        <a:sx n="150" d="100"/>
        <a:sy n="150" d="100"/>
      </p:scale>
      <p:origin x="0" y="0"/>
    </p:cViewPr>
  </p:notesTextViewPr>
  <p:sorterViewPr>
    <p:cViewPr>
      <p:scale>
        <a:sx n="100" d="100"/>
        <a:sy n="100" d="100"/>
      </p:scale>
      <p:origin x="0" y="-223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26D5AC-B486-5748-925D-9C7C06A01345}" type="datetimeFigureOut">
              <a:rPr lang="fi-FI" smtClean="0"/>
              <a:t>30.5.2024</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618420-1DAB-3A46-BCC8-E5CAD8A0F798}" type="slidenum">
              <a:rPr lang="fi-FI" smtClean="0"/>
              <a:t>‹#›</a:t>
            </a:fld>
            <a:endParaRPr lang="fi-FI"/>
          </a:p>
        </p:txBody>
      </p:sp>
    </p:spTree>
    <p:extLst>
      <p:ext uri="{BB962C8B-B14F-4D97-AF65-F5344CB8AC3E}">
        <p14:creationId xmlns:p14="http://schemas.microsoft.com/office/powerpoint/2010/main" val="1908617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11618420-1DAB-3A46-BCC8-E5CAD8A0F798}" type="slidenum">
              <a:rPr lang="fi-FI" smtClean="0"/>
              <a:t>2</a:t>
            </a:fld>
            <a:endParaRPr lang="fi-FI"/>
          </a:p>
        </p:txBody>
      </p:sp>
    </p:spTree>
    <p:extLst>
      <p:ext uri="{BB962C8B-B14F-4D97-AF65-F5344CB8AC3E}">
        <p14:creationId xmlns:p14="http://schemas.microsoft.com/office/powerpoint/2010/main" val="3903225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11618420-1DAB-3A46-BCC8-E5CAD8A0F798}" type="slidenum">
              <a:rPr lang="fi-FI" smtClean="0"/>
              <a:t>3</a:t>
            </a:fld>
            <a:endParaRPr lang="fi-FI"/>
          </a:p>
        </p:txBody>
      </p:sp>
    </p:spTree>
    <p:extLst>
      <p:ext uri="{BB962C8B-B14F-4D97-AF65-F5344CB8AC3E}">
        <p14:creationId xmlns:p14="http://schemas.microsoft.com/office/powerpoint/2010/main" val="1876855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11618420-1DAB-3A46-BCC8-E5CAD8A0F798}" type="slidenum">
              <a:rPr lang="fi-FI" smtClean="0"/>
              <a:t>4</a:t>
            </a:fld>
            <a:endParaRPr lang="fi-FI"/>
          </a:p>
        </p:txBody>
      </p:sp>
    </p:spTree>
    <p:extLst>
      <p:ext uri="{BB962C8B-B14F-4D97-AF65-F5344CB8AC3E}">
        <p14:creationId xmlns:p14="http://schemas.microsoft.com/office/powerpoint/2010/main" val="2437897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11618420-1DAB-3A46-BCC8-E5CAD8A0F798}" type="slidenum">
              <a:rPr lang="fi-FI" smtClean="0"/>
              <a:t>5</a:t>
            </a:fld>
            <a:endParaRPr lang="fi-FI"/>
          </a:p>
        </p:txBody>
      </p:sp>
    </p:spTree>
    <p:extLst>
      <p:ext uri="{BB962C8B-B14F-4D97-AF65-F5344CB8AC3E}">
        <p14:creationId xmlns:p14="http://schemas.microsoft.com/office/powerpoint/2010/main" val="66318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11618420-1DAB-3A46-BCC8-E5CAD8A0F798}" type="slidenum">
              <a:rPr lang="fi-FI" smtClean="0"/>
              <a:t>6</a:t>
            </a:fld>
            <a:endParaRPr lang="fi-FI"/>
          </a:p>
        </p:txBody>
      </p:sp>
    </p:spTree>
    <p:extLst>
      <p:ext uri="{BB962C8B-B14F-4D97-AF65-F5344CB8AC3E}">
        <p14:creationId xmlns:p14="http://schemas.microsoft.com/office/powerpoint/2010/main" val="3311423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ienellä palkkilogolla">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E523AE3-3FDD-994B-A30A-FF1415EF9936}"/>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33949360-CF60-1646-B4B7-371F1F488DE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4" name="Date Placeholder 3">
            <a:extLst>
              <a:ext uri="{FF2B5EF4-FFF2-40B4-BE49-F238E27FC236}">
                <a16:creationId xmlns:a16="http://schemas.microsoft.com/office/drawing/2014/main" id="{2AEDE278-B472-5941-9F3F-061CAE5FFB24}"/>
              </a:ext>
            </a:extLst>
          </p:cNvPr>
          <p:cNvSpPr>
            <a:spLocks noGrp="1"/>
          </p:cNvSpPr>
          <p:nvPr>
            <p:ph type="dt" sz="half" idx="10"/>
          </p:nvPr>
        </p:nvSpPr>
        <p:spPr/>
        <p:txBody>
          <a:bodyPr/>
          <a:lstStyle/>
          <a:p>
            <a:fld id="{A8B6551E-71A9-8B4A-B982-567474591C84}" type="datetime1">
              <a:rPr lang="fi-FI" smtClean="0"/>
              <a:t>30.5.2024</a:t>
            </a:fld>
            <a:endParaRPr lang="fi-FI"/>
          </a:p>
        </p:txBody>
      </p:sp>
      <p:sp>
        <p:nvSpPr>
          <p:cNvPr id="7" name="Rectangle 6">
            <a:extLst>
              <a:ext uri="{FF2B5EF4-FFF2-40B4-BE49-F238E27FC236}">
                <a16:creationId xmlns:a16="http://schemas.microsoft.com/office/drawing/2014/main" id="{30BCC118-92C6-1D47-9954-FF1122869D46}"/>
              </a:ext>
            </a:extLst>
          </p:cNvPr>
          <p:cNvSpPr/>
          <p:nvPr userDrawn="1"/>
        </p:nvSpPr>
        <p:spPr>
          <a:xfrm>
            <a:off x="0" y="0"/>
            <a:ext cx="1136000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816002F8-51F4-8E41-AF9E-6AF38B450705}"/>
              </a:ext>
            </a:extLst>
          </p:cNvPr>
          <p:cNvSpPr>
            <a:spLocks noGrp="1"/>
          </p:cNvSpPr>
          <p:nvPr>
            <p:ph type="ctrTitle"/>
          </p:nvPr>
        </p:nvSpPr>
        <p:spPr>
          <a:xfrm>
            <a:off x="1162000" y="1122363"/>
            <a:ext cx="9144000" cy="2387600"/>
          </a:xfrm>
        </p:spPr>
        <p:txBody>
          <a:bodyPr anchor="b">
            <a:normAutofit/>
          </a:bodyPr>
          <a:lstStyle>
            <a:lvl1pPr algn="ctr">
              <a:defRPr sz="4800">
                <a:solidFill>
                  <a:schemeClr val="bg1"/>
                </a:solidFill>
                <a:effectLst>
                  <a:outerShdw blurRad="190500" dist="38100" dir="2700000" algn="tl" rotWithShape="0">
                    <a:prstClr val="black">
                      <a:alpha val="20000"/>
                    </a:prstClr>
                  </a:outerShdw>
                </a:effectLst>
              </a:defRPr>
            </a:lvl1pPr>
          </a:lstStyle>
          <a:p>
            <a:r>
              <a:rPr lang="fi-FI"/>
              <a:t>Muokkaa ots. perustyyl. napsautt.</a:t>
            </a:r>
            <a:endParaRPr lang="fi-FI" dirty="0"/>
          </a:p>
        </p:txBody>
      </p:sp>
      <p:sp>
        <p:nvSpPr>
          <p:cNvPr id="3" name="Subtitle 2">
            <a:extLst>
              <a:ext uri="{FF2B5EF4-FFF2-40B4-BE49-F238E27FC236}">
                <a16:creationId xmlns:a16="http://schemas.microsoft.com/office/drawing/2014/main" id="{8F7BE67C-6EDC-3345-9431-8E91D02DBFEC}"/>
              </a:ext>
            </a:extLst>
          </p:cNvPr>
          <p:cNvSpPr>
            <a:spLocks noGrp="1"/>
          </p:cNvSpPr>
          <p:nvPr>
            <p:ph type="subTitle" idx="1"/>
          </p:nvPr>
        </p:nvSpPr>
        <p:spPr>
          <a:xfrm>
            <a:off x="1162000" y="3717177"/>
            <a:ext cx="9144000" cy="1655762"/>
          </a:xfrm>
        </p:spPr>
        <p:txBody>
          <a:bodyPr>
            <a:normAutofit/>
          </a:bodyPr>
          <a:lstStyle>
            <a:lvl1pPr marL="0" indent="0" algn="ctr">
              <a:lnSpc>
                <a:spcPct val="100000"/>
              </a:lnSpc>
              <a:buNone/>
              <a:defRPr sz="2000">
                <a:solidFill>
                  <a:schemeClr val="bg1"/>
                </a:solidFill>
                <a:effectLst>
                  <a:outerShdw blurRad="190500" dist="38100" dir="2700000" algn="tl" rotWithShape="0">
                    <a:prstClr val="black">
                      <a:alpha val="2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Tree>
    <p:extLst>
      <p:ext uri="{BB962C8B-B14F-4D97-AF65-F5344CB8AC3E}">
        <p14:creationId xmlns:p14="http://schemas.microsoft.com/office/powerpoint/2010/main" val="148675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B7B39-9335-1D45-9CBC-03251EC58D3F}"/>
              </a:ext>
            </a:extLst>
          </p:cNvPr>
          <p:cNvSpPr>
            <a:spLocks noGrp="1"/>
          </p:cNvSpPr>
          <p:nvPr>
            <p:ph type="title"/>
          </p:nvPr>
        </p:nvSpPr>
        <p:spPr>
          <a:xfrm>
            <a:off x="374732" y="457200"/>
            <a:ext cx="3895107" cy="1600200"/>
          </a:xfrm>
        </p:spPr>
        <p:txBody>
          <a:bodyPr anchor="b"/>
          <a:lstStyle>
            <a:lvl1pPr>
              <a:defRPr sz="3200"/>
            </a:lvl1pPr>
          </a:lstStyle>
          <a:p>
            <a:r>
              <a:rPr lang="fi-FI"/>
              <a:t>Muokkaa ots. perustyyl. napsautt.</a:t>
            </a:r>
          </a:p>
        </p:txBody>
      </p:sp>
      <p:sp>
        <p:nvSpPr>
          <p:cNvPr id="3" name="Content Placeholder 2">
            <a:extLst>
              <a:ext uri="{FF2B5EF4-FFF2-40B4-BE49-F238E27FC236}">
                <a16:creationId xmlns:a16="http://schemas.microsoft.com/office/drawing/2014/main" id="{D5367EFC-3F5C-1147-AB14-45C9C346ED77}"/>
              </a:ext>
            </a:extLst>
          </p:cNvPr>
          <p:cNvSpPr>
            <a:spLocks noGrp="1"/>
          </p:cNvSpPr>
          <p:nvPr>
            <p:ph idx="1"/>
          </p:nvPr>
        </p:nvSpPr>
        <p:spPr>
          <a:xfrm>
            <a:off x="4590472" y="987425"/>
            <a:ext cx="595211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xt Placeholder 3">
            <a:extLst>
              <a:ext uri="{FF2B5EF4-FFF2-40B4-BE49-F238E27FC236}">
                <a16:creationId xmlns:a16="http://schemas.microsoft.com/office/drawing/2014/main" id="{C3E8F311-6830-DB41-A762-AF5516C66EEA}"/>
              </a:ext>
            </a:extLst>
          </p:cNvPr>
          <p:cNvSpPr>
            <a:spLocks noGrp="1"/>
          </p:cNvSpPr>
          <p:nvPr>
            <p:ph type="body" sz="half" idx="2"/>
          </p:nvPr>
        </p:nvSpPr>
        <p:spPr>
          <a:xfrm>
            <a:off x="374732" y="2057400"/>
            <a:ext cx="389510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a:extLst>
              <a:ext uri="{FF2B5EF4-FFF2-40B4-BE49-F238E27FC236}">
                <a16:creationId xmlns:a16="http://schemas.microsoft.com/office/drawing/2014/main" id="{05C6BC43-B3C7-D546-AE4F-2E0AE8E950EC}"/>
              </a:ext>
            </a:extLst>
          </p:cNvPr>
          <p:cNvSpPr>
            <a:spLocks noGrp="1"/>
          </p:cNvSpPr>
          <p:nvPr>
            <p:ph type="dt" sz="half" idx="10"/>
          </p:nvPr>
        </p:nvSpPr>
        <p:spPr/>
        <p:txBody>
          <a:bodyPr/>
          <a:lstStyle/>
          <a:p>
            <a:fld id="{118D4A9A-37A1-794E-8D4A-F839A85001DD}" type="datetime1">
              <a:rPr lang="fi-FI" smtClean="0"/>
              <a:t>30.5.2024</a:t>
            </a:fld>
            <a:endParaRPr lang="fi-FI"/>
          </a:p>
        </p:txBody>
      </p:sp>
      <p:sp>
        <p:nvSpPr>
          <p:cNvPr id="6" name="Footer Placeholder 5">
            <a:extLst>
              <a:ext uri="{FF2B5EF4-FFF2-40B4-BE49-F238E27FC236}">
                <a16:creationId xmlns:a16="http://schemas.microsoft.com/office/drawing/2014/main" id="{22DAD602-F739-BD4C-A259-208DB9FBDA10}"/>
              </a:ext>
            </a:extLst>
          </p:cNvPr>
          <p:cNvSpPr>
            <a:spLocks noGrp="1"/>
          </p:cNvSpPr>
          <p:nvPr>
            <p:ph type="ftr" sz="quarter" idx="11"/>
          </p:nvPr>
        </p:nvSpPr>
        <p:spPr/>
        <p:txBody>
          <a:bodyPr/>
          <a:lstStyle/>
          <a:p>
            <a:r>
              <a:rPr lang="fi-FI"/>
              <a:t>Taitotalon PowerPoint -pohja</a:t>
            </a:r>
          </a:p>
        </p:txBody>
      </p:sp>
      <p:sp>
        <p:nvSpPr>
          <p:cNvPr id="7" name="Slide Number Placeholder 6">
            <a:extLst>
              <a:ext uri="{FF2B5EF4-FFF2-40B4-BE49-F238E27FC236}">
                <a16:creationId xmlns:a16="http://schemas.microsoft.com/office/drawing/2014/main" id="{56206320-159F-8448-98A5-069DD07A4E6F}"/>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1440406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6A23B37-E1D2-C64C-BC2D-FF4F9A3E646E}"/>
              </a:ext>
            </a:extLst>
          </p:cNvPr>
          <p:cNvSpPr>
            <a:spLocks noGrp="1"/>
          </p:cNvSpPr>
          <p:nvPr>
            <p:ph type="pic" idx="1"/>
          </p:nvPr>
        </p:nvSpPr>
        <p:spPr>
          <a:xfrm>
            <a:off x="-1" y="0"/>
            <a:ext cx="11359979"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5" name="Date Placeholder 4">
            <a:extLst>
              <a:ext uri="{FF2B5EF4-FFF2-40B4-BE49-F238E27FC236}">
                <a16:creationId xmlns:a16="http://schemas.microsoft.com/office/drawing/2014/main" id="{D4FB9DC7-0E99-4D49-89C4-322E66D297C6}"/>
              </a:ext>
            </a:extLst>
          </p:cNvPr>
          <p:cNvSpPr>
            <a:spLocks noGrp="1"/>
          </p:cNvSpPr>
          <p:nvPr>
            <p:ph type="dt" sz="half" idx="10"/>
          </p:nvPr>
        </p:nvSpPr>
        <p:spPr/>
        <p:txBody>
          <a:bodyPr/>
          <a:lstStyle/>
          <a:p>
            <a:fld id="{874AA782-AAE9-EC43-9DBE-39FFFA8C934C}" type="datetime1">
              <a:rPr lang="fi-FI" smtClean="0"/>
              <a:t>30.5.2024</a:t>
            </a:fld>
            <a:endParaRPr lang="fi-FI"/>
          </a:p>
        </p:txBody>
      </p:sp>
      <p:sp>
        <p:nvSpPr>
          <p:cNvPr id="6" name="Footer Placeholder 5">
            <a:extLst>
              <a:ext uri="{FF2B5EF4-FFF2-40B4-BE49-F238E27FC236}">
                <a16:creationId xmlns:a16="http://schemas.microsoft.com/office/drawing/2014/main" id="{B3D867AE-6E74-4C41-9AC8-8BACFADF80C8}"/>
              </a:ext>
            </a:extLst>
          </p:cNvPr>
          <p:cNvSpPr>
            <a:spLocks noGrp="1"/>
          </p:cNvSpPr>
          <p:nvPr>
            <p:ph type="ftr" sz="quarter" idx="11"/>
          </p:nvPr>
        </p:nvSpPr>
        <p:spPr/>
        <p:txBody>
          <a:bodyPr/>
          <a:lstStyle/>
          <a:p>
            <a:r>
              <a:rPr lang="fi-FI"/>
              <a:t>Taitotalon PowerPoint -pohja</a:t>
            </a:r>
          </a:p>
        </p:txBody>
      </p:sp>
      <p:sp>
        <p:nvSpPr>
          <p:cNvPr id="7" name="Slide Number Placeholder 6">
            <a:extLst>
              <a:ext uri="{FF2B5EF4-FFF2-40B4-BE49-F238E27FC236}">
                <a16:creationId xmlns:a16="http://schemas.microsoft.com/office/drawing/2014/main" id="{200868F9-2296-0545-A62D-FB2B498B4E3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2" name="Title 1">
            <a:extLst>
              <a:ext uri="{FF2B5EF4-FFF2-40B4-BE49-F238E27FC236}">
                <a16:creationId xmlns:a16="http://schemas.microsoft.com/office/drawing/2014/main" id="{12A0B606-8A9C-3E4E-B4A4-B464C5953D19}"/>
              </a:ext>
            </a:extLst>
          </p:cNvPr>
          <p:cNvSpPr>
            <a:spLocks noGrp="1"/>
          </p:cNvSpPr>
          <p:nvPr>
            <p:ph type="title"/>
          </p:nvPr>
        </p:nvSpPr>
        <p:spPr>
          <a:xfrm>
            <a:off x="374732" y="1"/>
            <a:ext cx="4844566" cy="1793173"/>
          </a:xfrm>
          <a:solidFill>
            <a:schemeClr val="tx2">
              <a:alpha val="90000"/>
            </a:schemeClr>
          </a:solidFill>
        </p:spPr>
        <p:txBody>
          <a:bodyPr lIns="251999" tIns="251999" rIns="251999" bIns="108000" anchor="b"/>
          <a:lstStyle>
            <a:lvl1pPr>
              <a:defRPr sz="2800">
                <a:solidFill>
                  <a:schemeClr val="bg1"/>
                </a:solidFill>
              </a:defRPr>
            </a:lvl1pPr>
          </a:lstStyle>
          <a:p>
            <a:r>
              <a:rPr lang="fi-FI"/>
              <a:t>Muokkaa ots. perustyyl. napsautt.</a:t>
            </a:r>
            <a:endParaRPr lang="fi-FI" dirty="0"/>
          </a:p>
        </p:txBody>
      </p:sp>
      <p:sp>
        <p:nvSpPr>
          <p:cNvPr id="4" name="Text Placeholder 3">
            <a:extLst>
              <a:ext uri="{FF2B5EF4-FFF2-40B4-BE49-F238E27FC236}">
                <a16:creationId xmlns:a16="http://schemas.microsoft.com/office/drawing/2014/main" id="{1A63D558-CC7E-AC4F-AE23-7DEDB432CC0F}"/>
              </a:ext>
            </a:extLst>
          </p:cNvPr>
          <p:cNvSpPr>
            <a:spLocks noGrp="1"/>
          </p:cNvSpPr>
          <p:nvPr>
            <p:ph type="body" sz="half" idx="2"/>
          </p:nvPr>
        </p:nvSpPr>
        <p:spPr>
          <a:xfrm>
            <a:off x="376287" y="1793174"/>
            <a:ext cx="4844566" cy="4275117"/>
          </a:xfrm>
          <a:solidFill>
            <a:schemeClr val="tx2">
              <a:alpha val="90000"/>
            </a:schemeClr>
          </a:solidFill>
        </p:spPr>
        <p:txBody>
          <a:bodyPr lIns="251999" tIns="180000" rIns="251999" bIns="324000">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Tree>
    <p:extLst>
      <p:ext uri="{BB962C8B-B14F-4D97-AF65-F5344CB8AC3E}">
        <p14:creationId xmlns:p14="http://schemas.microsoft.com/office/powerpoint/2010/main" val="3029961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A6F38-971E-E743-8A34-337C90677D40}"/>
              </a:ext>
            </a:extLst>
          </p:cNvPr>
          <p:cNvSpPr>
            <a:spLocks noGrp="1"/>
          </p:cNvSpPr>
          <p:nvPr>
            <p:ph type="title"/>
          </p:nvPr>
        </p:nvSpPr>
        <p:spPr/>
        <p:txBody>
          <a:bodyPr/>
          <a:lstStyle/>
          <a:p>
            <a:r>
              <a:rPr lang="fi-FI"/>
              <a:t>Muokkaa ots. perustyyl. napsautt.</a:t>
            </a:r>
          </a:p>
        </p:txBody>
      </p:sp>
      <p:sp>
        <p:nvSpPr>
          <p:cNvPr id="3" name="Vertical Text Placeholder 2">
            <a:extLst>
              <a:ext uri="{FF2B5EF4-FFF2-40B4-BE49-F238E27FC236}">
                <a16:creationId xmlns:a16="http://schemas.microsoft.com/office/drawing/2014/main" id="{CE94F57D-7E30-C64A-968C-DE06D9A018EB}"/>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5E8AC2DF-8715-A646-990D-DA2CEA49F857}"/>
              </a:ext>
            </a:extLst>
          </p:cNvPr>
          <p:cNvSpPr>
            <a:spLocks noGrp="1"/>
          </p:cNvSpPr>
          <p:nvPr>
            <p:ph type="dt" sz="half" idx="10"/>
          </p:nvPr>
        </p:nvSpPr>
        <p:spPr/>
        <p:txBody>
          <a:bodyPr/>
          <a:lstStyle/>
          <a:p>
            <a:fld id="{6AD6BE22-6A6C-B146-BD6E-497B8BD26224}" type="datetime1">
              <a:rPr lang="fi-FI" smtClean="0"/>
              <a:t>30.5.2024</a:t>
            </a:fld>
            <a:endParaRPr lang="fi-FI"/>
          </a:p>
        </p:txBody>
      </p:sp>
      <p:sp>
        <p:nvSpPr>
          <p:cNvPr id="5" name="Footer Placeholder 4">
            <a:extLst>
              <a:ext uri="{FF2B5EF4-FFF2-40B4-BE49-F238E27FC236}">
                <a16:creationId xmlns:a16="http://schemas.microsoft.com/office/drawing/2014/main" id="{532BDA5E-56E8-EC44-A32D-819D951158E7}"/>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5BA2553A-F783-8343-A958-E86E29B2AB66}"/>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461765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234CC2-DF68-7C46-B5D8-91AB1404EC8D}"/>
              </a:ext>
            </a:extLst>
          </p:cNvPr>
          <p:cNvSpPr>
            <a:spLocks noGrp="1"/>
          </p:cNvSpPr>
          <p:nvPr>
            <p:ph type="title" orient="vert"/>
          </p:nvPr>
        </p:nvSpPr>
        <p:spPr>
          <a:xfrm>
            <a:off x="8200570" y="365125"/>
            <a:ext cx="2778825" cy="5811838"/>
          </a:xfrm>
        </p:spPr>
        <p:txBody>
          <a:bodyPr vert="eaVert"/>
          <a:lstStyle/>
          <a:p>
            <a:r>
              <a:rPr lang="fi-FI"/>
              <a:t>Muokkaa ots. perustyyl. napsautt.</a:t>
            </a:r>
          </a:p>
        </p:txBody>
      </p:sp>
      <p:sp>
        <p:nvSpPr>
          <p:cNvPr id="3" name="Vertical Text Placeholder 2">
            <a:extLst>
              <a:ext uri="{FF2B5EF4-FFF2-40B4-BE49-F238E27FC236}">
                <a16:creationId xmlns:a16="http://schemas.microsoft.com/office/drawing/2014/main" id="{FF150BF5-D005-F046-BE23-3BAD383E5379}"/>
              </a:ext>
            </a:extLst>
          </p:cNvPr>
          <p:cNvSpPr>
            <a:spLocks noGrp="1"/>
          </p:cNvSpPr>
          <p:nvPr>
            <p:ph type="body" orient="vert" idx="1"/>
          </p:nvPr>
        </p:nvSpPr>
        <p:spPr>
          <a:xfrm>
            <a:off x="374732" y="365125"/>
            <a:ext cx="7528956"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BED1ED6A-3DAF-2240-9CD6-C10D5DCF9D1B}"/>
              </a:ext>
            </a:extLst>
          </p:cNvPr>
          <p:cNvSpPr>
            <a:spLocks noGrp="1"/>
          </p:cNvSpPr>
          <p:nvPr>
            <p:ph type="dt" sz="half" idx="10"/>
          </p:nvPr>
        </p:nvSpPr>
        <p:spPr/>
        <p:txBody>
          <a:bodyPr/>
          <a:lstStyle/>
          <a:p>
            <a:fld id="{885BF986-2C15-6B4F-9D69-20BD296D4CDA}" type="datetime1">
              <a:rPr lang="fi-FI" smtClean="0"/>
              <a:t>30.5.2024</a:t>
            </a:fld>
            <a:endParaRPr lang="fi-FI"/>
          </a:p>
        </p:txBody>
      </p:sp>
      <p:sp>
        <p:nvSpPr>
          <p:cNvPr id="5" name="Footer Placeholder 4">
            <a:extLst>
              <a:ext uri="{FF2B5EF4-FFF2-40B4-BE49-F238E27FC236}">
                <a16:creationId xmlns:a16="http://schemas.microsoft.com/office/drawing/2014/main" id="{62DCEC61-88BE-A645-97A1-93767D09EE63}"/>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79454569-C9FF-654D-B4F5-2E7AF5100A3B}"/>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317370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Otsikkodia isolla logolla">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E523AE3-3FDD-994B-A30A-FF1415EF9936}"/>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33949360-CF60-1646-B4B7-371F1F488DE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4" name="Date Placeholder 3">
            <a:extLst>
              <a:ext uri="{FF2B5EF4-FFF2-40B4-BE49-F238E27FC236}">
                <a16:creationId xmlns:a16="http://schemas.microsoft.com/office/drawing/2014/main" id="{2AEDE278-B472-5941-9F3F-061CAE5FFB24}"/>
              </a:ext>
            </a:extLst>
          </p:cNvPr>
          <p:cNvSpPr>
            <a:spLocks noGrp="1"/>
          </p:cNvSpPr>
          <p:nvPr>
            <p:ph type="dt" sz="half" idx="10"/>
          </p:nvPr>
        </p:nvSpPr>
        <p:spPr/>
        <p:txBody>
          <a:bodyPr/>
          <a:lstStyle/>
          <a:p>
            <a:fld id="{A8B6551E-71A9-8B4A-B982-567474591C84}" type="datetime1">
              <a:rPr lang="fi-FI" smtClean="0"/>
              <a:t>30.5.2024</a:t>
            </a:fld>
            <a:endParaRPr lang="fi-FI"/>
          </a:p>
        </p:txBody>
      </p:sp>
      <p:sp>
        <p:nvSpPr>
          <p:cNvPr id="7" name="Rectangle 6">
            <a:extLst>
              <a:ext uri="{FF2B5EF4-FFF2-40B4-BE49-F238E27FC236}">
                <a16:creationId xmlns:a16="http://schemas.microsoft.com/office/drawing/2014/main" id="{30BCC118-92C6-1D47-9954-FF1122869D46}"/>
              </a:ext>
            </a:extLst>
          </p:cNvPr>
          <p:cNvSpPr/>
          <p:nvPr userDrawn="1"/>
        </p:nvSpPr>
        <p:spPr>
          <a:xfrm>
            <a:off x="0" y="0"/>
            <a:ext cx="1136000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816002F8-51F4-8E41-AF9E-6AF38B450705}"/>
              </a:ext>
            </a:extLst>
          </p:cNvPr>
          <p:cNvSpPr>
            <a:spLocks noGrp="1"/>
          </p:cNvSpPr>
          <p:nvPr>
            <p:ph type="ctrTitle"/>
          </p:nvPr>
        </p:nvSpPr>
        <p:spPr>
          <a:xfrm>
            <a:off x="1162000" y="2588655"/>
            <a:ext cx="9144000" cy="2387600"/>
          </a:xfrm>
        </p:spPr>
        <p:txBody>
          <a:bodyPr anchor="b">
            <a:normAutofit/>
          </a:bodyPr>
          <a:lstStyle>
            <a:lvl1pPr algn="ctr">
              <a:defRPr sz="4800">
                <a:solidFill>
                  <a:schemeClr val="bg1"/>
                </a:solidFill>
                <a:effectLst>
                  <a:outerShdw blurRad="190500" dist="38100" dir="2700000" algn="tl" rotWithShape="0">
                    <a:prstClr val="black">
                      <a:alpha val="20000"/>
                    </a:prstClr>
                  </a:outerShdw>
                </a:effectLst>
              </a:defRPr>
            </a:lvl1pPr>
          </a:lstStyle>
          <a:p>
            <a:r>
              <a:rPr lang="fi-FI"/>
              <a:t>Muokkaa ots. perustyyl. napsautt.</a:t>
            </a:r>
            <a:endParaRPr lang="fi-FI" dirty="0"/>
          </a:p>
        </p:txBody>
      </p:sp>
      <p:sp>
        <p:nvSpPr>
          <p:cNvPr id="3" name="Subtitle 2">
            <a:extLst>
              <a:ext uri="{FF2B5EF4-FFF2-40B4-BE49-F238E27FC236}">
                <a16:creationId xmlns:a16="http://schemas.microsoft.com/office/drawing/2014/main" id="{8F7BE67C-6EDC-3345-9431-8E91D02DBFEC}"/>
              </a:ext>
            </a:extLst>
          </p:cNvPr>
          <p:cNvSpPr>
            <a:spLocks noGrp="1"/>
          </p:cNvSpPr>
          <p:nvPr>
            <p:ph type="subTitle" idx="1"/>
          </p:nvPr>
        </p:nvSpPr>
        <p:spPr>
          <a:xfrm>
            <a:off x="1162000" y="5183469"/>
            <a:ext cx="9144000" cy="1305201"/>
          </a:xfrm>
        </p:spPr>
        <p:txBody>
          <a:bodyPr>
            <a:normAutofit/>
          </a:bodyPr>
          <a:lstStyle>
            <a:lvl1pPr marL="0" indent="0" algn="ctr">
              <a:lnSpc>
                <a:spcPct val="100000"/>
              </a:lnSpc>
              <a:buNone/>
              <a:defRPr sz="2000">
                <a:solidFill>
                  <a:schemeClr val="bg1"/>
                </a:solidFill>
                <a:effectLst>
                  <a:outerShdw blurRad="190500" dist="38100" dir="2700000" algn="tl" rotWithShape="0">
                    <a:prstClr val="black">
                      <a:alpha val="2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8" name="Picture 4">
            <a:extLst>
              <a:ext uri="{FF2B5EF4-FFF2-40B4-BE49-F238E27FC236}">
                <a16:creationId xmlns:a16="http://schemas.microsoft.com/office/drawing/2014/main" id="{DBCCA9B1-1015-8749-99D7-26F5CAD6D892}"/>
              </a:ext>
            </a:extLst>
          </p:cNvPr>
          <p:cNvPicPr>
            <a:picLocks noChangeAspect="1"/>
          </p:cNvPicPr>
          <p:nvPr userDrawn="1"/>
        </p:nvPicPr>
        <p:blipFill>
          <a:blip r:embed="rId2"/>
          <a:stretch>
            <a:fillRect/>
          </a:stretch>
        </p:blipFill>
        <p:spPr>
          <a:xfrm>
            <a:off x="4826342" y="1012032"/>
            <a:ext cx="1815316" cy="1448922"/>
          </a:xfrm>
          <a:prstGeom prst="rect">
            <a:avLst/>
          </a:prstGeom>
        </p:spPr>
      </p:pic>
      <p:sp>
        <p:nvSpPr>
          <p:cNvPr id="9" name="Suorakulmio 8"/>
          <p:cNvSpPr/>
          <p:nvPr userDrawn="1"/>
        </p:nvSpPr>
        <p:spPr>
          <a:xfrm>
            <a:off x="11404980" y="6046573"/>
            <a:ext cx="742292" cy="6749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92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tsikkodia asiakkaan logon kanssa (oikeall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3949360-CF60-1646-B4B7-371F1F488DE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5" name="Footer Placeholder 4">
            <a:extLst>
              <a:ext uri="{FF2B5EF4-FFF2-40B4-BE49-F238E27FC236}">
                <a16:creationId xmlns:a16="http://schemas.microsoft.com/office/drawing/2014/main" id="{BE523AE3-3FDD-994B-A30A-FF1415EF9936}"/>
              </a:ext>
            </a:extLst>
          </p:cNvPr>
          <p:cNvSpPr>
            <a:spLocks noGrp="1"/>
          </p:cNvSpPr>
          <p:nvPr>
            <p:ph type="ftr" sz="quarter" idx="11"/>
          </p:nvPr>
        </p:nvSpPr>
        <p:spPr/>
        <p:txBody>
          <a:bodyPr/>
          <a:lstStyle/>
          <a:p>
            <a:r>
              <a:rPr lang="fi-FI"/>
              <a:t>Taitotalon PowerPoint -pohja</a:t>
            </a:r>
          </a:p>
        </p:txBody>
      </p:sp>
      <p:sp>
        <p:nvSpPr>
          <p:cNvPr id="4" name="Date Placeholder 3">
            <a:extLst>
              <a:ext uri="{FF2B5EF4-FFF2-40B4-BE49-F238E27FC236}">
                <a16:creationId xmlns:a16="http://schemas.microsoft.com/office/drawing/2014/main" id="{2AEDE278-B472-5941-9F3F-061CAE5FFB24}"/>
              </a:ext>
            </a:extLst>
          </p:cNvPr>
          <p:cNvSpPr>
            <a:spLocks noGrp="1"/>
          </p:cNvSpPr>
          <p:nvPr>
            <p:ph type="dt" sz="half" idx="10"/>
          </p:nvPr>
        </p:nvSpPr>
        <p:spPr/>
        <p:txBody>
          <a:bodyPr/>
          <a:lstStyle/>
          <a:p>
            <a:fld id="{02C77DDF-2BCC-C44F-A424-3260BBB65B7A}" type="datetime1">
              <a:rPr lang="fi-FI" smtClean="0"/>
              <a:t>30.5.2024</a:t>
            </a:fld>
            <a:endParaRPr lang="fi-FI"/>
          </a:p>
        </p:txBody>
      </p:sp>
      <p:sp>
        <p:nvSpPr>
          <p:cNvPr id="2" name="Title 1">
            <a:extLst>
              <a:ext uri="{FF2B5EF4-FFF2-40B4-BE49-F238E27FC236}">
                <a16:creationId xmlns:a16="http://schemas.microsoft.com/office/drawing/2014/main" id="{816002F8-51F4-8E41-AF9E-6AF38B450705}"/>
              </a:ext>
            </a:extLst>
          </p:cNvPr>
          <p:cNvSpPr>
            <a:spLocks noGrp="1"/>
          </p:cNvSpPr>
          <p:nvPr>
            <p:ph type="ctrTitle"/>
          </p:nvPr>
        </p:nvSpPr>
        <p:spPr>
          <a:xfrm>
            <a:off x="1162000" y="3342673"/>
            <a:ext cx="9144000" cy="1680845"/>
          </a:xfrm>
          <a:effectLst/>
        </p:spPr>
        <p:txBody>
          <a:bodyPr anchor="b">
            <a:normAutofit/>
          </a:bodyPr>
          <a:lstStyle>
            <a:lvl1pPr algn="ctr">
              <a:defRPr sz="4800">
                <a:solidFill>
                  <a:schemeClr val="accent2"/>
                </a:solidFill>
                <a:effectLst/>
              </a:defRPr>
            </a:lvl1pPr>
          </a:lstStyle>
          <a:p>
            <a:r>
              <a:rPr lang="fi-FI"/>
              <a:t>Muokkaa ots. perustyyl. napsautt.</a:t>
            </a:r>
            <a:endParaRPr lang="fi-FI" dirty="0"/>
          </a:p>
        </p:txBody>
      </p:sp>
      <p:sp>
        <p:nvSpPr>
          <p:cNvPr id="3" name="Subtitle 2">
            <a:extLst>
              <a:ext uri="{FF2B5EF4-FFF2-40B4-BE49-F238E27FC236}">
                <a16:creationId xmlns:a16="http://schemas.microsoft.com/office/drawing/2014/main" id="{8F7BE67C-6EDC-3345-9431-8E91D02DBFEC}"/>
              </a:ext>
            </a:extLst>
          </p:cNvPr>
          <p:cNvSpPr>
            <a:spLocks noGrp="1"/>
          </p:cNvSpPr>
          <p:nvPr>
            <p:ph type="subTitle" idx="1"/>
          </p:nvPr>
        </p:nvSpPr>
        <p:spPr>
          <a:xfrm>
            <a:off x="1162000" y="5272071"/>
            <a:ext cx="9144000" cy="835726"/>
          </a:xfrm>
          <a:effectLst/>
        </p:spPr>
        <p:txBody>
          <a:bodyPr>
            <a:normAutofit/>
          </a:bodyPr>
          <a:lstStyle>
            <a:lvl1pPr marL="0" indent="0" algn="ctr">
              <a:lnSpc>
                <a:spcPct val="100000"/>
              </a:lnSpc>
              <a:buNone/>
              <a:defRPr sz="2000">
                <a:solidFill>
                  <a:schemeClr val="accent2"/>
                </a:solidFill>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8" name="Picture 7" descr="Taitotalo tunnus">
            <a:extLst>
              <a:ext uri="{FF2B5EF4-FFF2-40B4-BE49-F238E27FC236}">
                <a16:creationId xmlns:a16="http://schemas.microsoft.com/office/drawing/2014/main" id="{7F5370E0-ACE7-474D-ABC7-C2B2E959C669}"/>
              </a:ext>
            </a:extLst>
          </p:cNvPr>
          <p:cNvPicPr>
            <a:picLocks noChangeAspect="1"/>
          </p:cNvPicPr>
          <p:nvPr userDrawn="1"/>
        </p:nvPicPr>
        <p:blipFill>
          <a:blip r:embed="rId2"/>
          <a:stretch>
            <a:fillRect/>
          </a:stretch>
        </p:blipFill>
        <p:spPr>
          <a:xfrm>
            <a:off x="3582450" y="692183"/>
            <a:ext cx="1599912" cy="1276994"/>
          </a:xfrm>
          <a:prstGeom prst="rect">
            <a:avLst/>
          </a:prstGeom>
        </p:spPr>
      </p:pic>
    </p:spTree>
    <p:extLst>
      <p:ext uri="{BB962C8B-B14F-4D97-AF65-F5344CB8AC3E}">
        <p14:creationId xmlns:p14="http://schemas.microsoft.com/office/powerpoint/2010/main" val="1056046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5ECA4-083C-A744-AA9E-8289AA5B9C9A}"/>
              </a:ext>
            </a:extLst>
          </p:cNvPr>
          <p:cNvSpPr>
            <a:spLocks noGrp="1"/>
          </p:cNvSpPr>
          <p:nvPr>
            <p:ph type="title"/>
          </p:nvPr>
        </p:nvSpPr>
        <p:spPr/>
        <p:txBody>
          <a:bodyPr/>
          <a:lstStyle/>
          <a:p>
            <a:r>
              <a:rPr lang="fi-FI"/>
              <a:t>Muokkaa ots. perustyyl. napsautt.</a:t>
            </a:r>
          </a:p>
        </p:txBody>
      </p:sp>
      <p:sp>
        <p:nvSpPr>
          <p:cNvPr id="3" name="Content Placeholder 2">
            <a:extLst>
              <a:ext uri="{FF2B5EF4-FFF2-40B4-BE49-F238E27FC236}">
                <a16:creationId xmlns:a16="http://schemas.microsoft.com/office/drawing/2014/main" id="{6BCDE4F6-85AA-A74B-8980-796DBBD9A085}"/>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a:extLst>
              <a:ext uri="{FF2B5EF4-FFF2-40B4-BE49-F238E27FC236}">
                <a16:creationId xmlns:a16="http://schemas.microsoft.com/office/drawing/2014/main" id="{F93A8748-DA77-0843-91BE-A19F24D311EE}"/>
              </a:ext>
            </a:extLst>
          </p:cNvPr>
          <p:cNvSpPr>
            <a:spLocks noGrp="1"/>
          </p:cNvSpPr>
          <p:nvPr>
            <p:ph type="dt" sz="half" idx="10"/>
          </p:nvPr>
        </p:nvSpPr>
        <p:spPr/>
        <p:txBody>
          <a:bodyPr/>
          <a:lstStyle/>
          <a:p>
            <a:fld id="{4F716ABA-EAC5-3D4B-BE9C-145A634A5399}" type="datetime1">
              <a:rPr lang="fi-FI" smtClean="0"/>
              <a:t>30.5.2024</a:t>
            </a:fld>
            <a:endParaRPr lang="fi-FI"/>
          </a:p>
        </p:txBody>
      </p:sp>
      <p:sp>
        <p:nvSpPr>
          <p:cNvPr id="5" name="Footer Placeholder 4">
            <a:extLst>
              <a:ext uri="{FF2B5EF4-FFF2-40B4-BE49-F238E27FC236}">
                <a16:creationId xmlns:a16="http://schemas.microsoft.com/office/drawing/2014/main" id="{99919960-C110-FC4A-94F9-08ECAA858934}"/>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3535D85B-7726-504F-8940-8CCBE3B9BF61}"/>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3617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1A20A-E24F-0447-925A-758E63D0D598}"/>
              </a:ext>
            </a:extLst>
          </p:cNvPr>
          <p:cNvSpPr>
            <a:spLocks noGrp="1"/>
          </p:cNvSpPr>
          <p:nvPr>
            <p:ph type="title"/>
          </p:nvPr>
        </p:nvSpPr>
        <p:spPr>
          <a:xfrm>
            <a:off x="374732" y="1709738"/>
            <a:ext cx="10604664" cy="2852737"/>
          </a:xfrm>
        </p:spPr>
        <p:txBody>
          <a:bodyPr anchor="b">
            <a:normAutofit/>
          </a:bodyPr>
          <a:lstStyle>
            <a:lvl1pPr>
              <a:defRPr sz="5400"/>
            </a:lvl1pPr>
          </a:lstStyle>
          <a:p>
            <a:r>
              <a:rPr lang="fi-FI"/>
              <a:t>Muokkaa ots. perustyyl. napsautt.</a:t>
            </a:r>
            <a:endParaRPr lang="fi-FI" dirty="0"/>
          </a:p>
        </p:txBody>
      </p:sp>
      <p:sp>
        <p:nvSpPr>
          <p:cNvPr id="3" name="Text Placeholder 2">
            <a:extLst>
              <a:ext uri="{FF2B5EF4-FFF2-40B4-BE49-F238E27FC236}">
                <a16:creationId xmlns:a16="http://schemas.microsoft.com/office/drawing/2014/main" id="{7BD6D89F-85A4-CB44-A9FC-041DA0972DAD}"/>
              </a:ext>
            </a:extLst>
          </p:cNvPr>
          <p:cNvSpPr>
            <a:spLocks noGrp="1"/>
          </p:cNvSpPr>
          <p:nvPr>
            <p:ph type="body" idx="1"/>
          </p:nvPr>
        </p:nvSpPr>
        <p:spPr>
          <a:xfrm>
            <a:off x="374731" y="4589463"/>
            <a:ext cx="1060466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a:extLst>
              <a:ext uri="{FF2B5EF4-FFF2-40B4-BE49-F238E27FC236}">
                <a16:creationId xmlns:a16="http://schemas.microsoft.com/office/drawing/2014/main" id="{EBE468DC-BA43-2F49-8F1A-AB71A373087B}"/>
              </a:ext>
            </a:extLst>
          </p:cNvPr>
          <p:cNvSpPr>
            <a:spLocks noGrp="1"/>
          </p:cNvSpPr>
          <p:nvPr>
            <p:ph type="dt" sz="half" idx="10"/>
          </p:nvPr>
        </p:nvSpPr>
        <p:spPr/>
        <p:txBody>
          <a:bodyPr/>
          <a:lstStyle/>
          <a:p>
            <a:fld id="{AC64A19F-B292-8640-8003-571A99F3364B}" type="datetime1">
              <a:rPr lang="fi-FI" smtClean="0"/>
              <a:t>30.5.2024</a:t>
            </a:fld>
            <a:endParaRPr lang="fi-FI"/>
          </a:p>
        </p:txBody>
      </p:sp>
      <p:sp>
        <p:nvSpPr>
          <p:cNvPr id="5" name="Footer Placeholder 4">
            <a:extLst>
              <a:ext uri="{FF2B5EF4-FFF2-40B4-BE49-F238E27FC236}">
                <a16:creationId xmlns:a16="http://schemas.microsoft.com/office/drawing/2014/main" id="{1096591B-C2B3-6C40-B9F7-C304C2ABF973}"/>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D5C40025-B364-3649-9794-AB5800C66333}"/>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1156133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867F9-A5D5-364E-8AFE-285B35F56E95}"/>
              </a:ext>
            </a:extLst>
          </p:cNvPr>
          <p:cNvSpPr>
            <a:spLocks noGrp="1"/>
          </p:cNvSpPr>
          <p:nvPr>
            <p:ph type="title"/>
          </p:nvPr>
        </p:nvSpPr>
        <p:spPr/>
        <p:txBody>
          <a:bodyPr/>
          <a:lstStyle/>
          <a:p>
            <a:r>
              <a:rPr lang="fi-FI"/>
              <a:t>Muokkaa ots. perustyyl. napsautt.</a:t>
            </a:r>
          </a:p>
        </p:txBody>
      </p:sp>
      <p:sp>
        <p:nvSpPr>
          <p:cNvPr id="3" name="Content Placeholder 2">
            <a:extLst>
              <a:ext uri="{FF2B5EF4-FFF2-40B4-BE49-F238E27FC236}">
                <a16:creationId xmlns:a16="http://schemas.microsoft.com/office/drawing/2014/main" id="{ED3708F7-E7E3-C14D-8987-C5151357F2EC}"/>
              </a:ext>
            </a:extLst>
          </p:cNvPr>
          <p:cNvSpPr>
            <a:spLocks noGrp="1"/>
          </p:cNvSpPr>
          <p:nvPr>
            <p:ph sz="half" idx="1"/>
          </p:nvPr>
        </p:nvSpPr>
        <p:spPr>
          <a:xfrm>
            <a:off x="374731" y="1825625"/>
            <a:ext cx="51657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Date Placeholder 4">
            <a:extLst>
              <a:ext uri="{FF2B5EF4-FFF2-40B4-BE49-F238E27FC236}">
                <a16:creationId xmlns:a16="http://schemas.microsoft.com/office/drawing/2014/main" id="{0900D349-4B94-3A43-88B0-D5180C2039E8}"/>
              </a:ext>
            </a:extLst>
          </p:cNvPr>
          <p:cNvSpPr>
            <a:spLocks noGrp="1"/>
          </p:cNvSpPr>
          <p:nvPr>
            <p:ph type="dt" sz="half" idx="10"/>
          </p:nvPr>
        </p:nvSpPr>
        <p:spPr/>
        <p:txBody>
          <a:bodyPr/>
          <a:lstStyle/>
          <a:p>
            <a:fld id="{51B3686A-D8FC-C74F-9E94-475FAD8C851C}" type="datetime1">
              <a:rPr lang="fi-FI" smtClean="0"/>
              <a:t>30.5.2024</a:t>
            </a:fld>
            <a:endParaRPr lang="fi-FI"/>
          </a:p>
        </p:txBody>
      </p:sp>
      <p:sp>
        <p:nvSpPr>
          <p:cNvPr id="6" name="Footer Placeholder 5">
            <a:extLst>
              <a:ext uri="{FF2B5EF4-FFF2-40B4-BE49-F238E27FC236}">
                <a16:creationId xmlns:a16="http://schemas.microsoft.com/office/drawing/2014/main" id="{2C190897-8178-584C-BAA3-35C161710A57}"/>
              </a:ext>
            </a:extLst>
          </p:cNvPr>
          <p:cNvSpPr>
            <a:spLocks noGrp="1"/>
          </p:cNvSpPr>
          <p:nvPr>
            <p:ph type="ftr" sz="quarter" idx="11"/>
          </p:nvPr>
        </p:nvSpPr>
        <p:spPr/>
        <p:txBody>
          <a:bodyPr/>
          <a:lstStyle/>
          <a:p>
            <a:r>
              <a:rPr lang="fi-FI"/>
              <a:t>Taitotalon PowerPoint -pohja</a:t>
            </a:r>
          </a:p>
        </p:txBody>
      </p:sp>
      <p:sp>
        <p:nvSpPr>
          <p:cNvPr id="7" name="Slide Number Placeholder 6">
            <a:extLst>
              <a:ext uri="{FF2B5EF4-FFF2-40B4-BE49-F238E27FC236}">
                <a16:creationId xmlns:a16="http://schemas.microsoft.com/office/drawing/2014/main" id="{6087A667-6EAE-5B43-ACEB-F651908A39E6}"/>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4" name="Content Placeholder 3">
            <a:extLst>
              <a:ext uri="{FF2B5EF4-FFF2-40B4-BE49-F238E27FC236}">
                <a16:creationId xmlns:a16="http://schemas.microsoft.com/office/drawing/2014/main" id="{F3AD3748-63AE-7F4C-BF01-6244E01B81F8}"/>
              </a:ext>
            </a:extLst>
          </p:cNvPr>
          <p:cNvSpPr>
            <a:spLocks noGrp="1"/>
          </p:cNvSpPr>
          <p:nvPr>
            <p:ph sz="half" idx="2"/>
          </p:nvPr>
        </p:nvSpPr>
        <p:spPr>
          <a:xfrm>
            <a:off x="5813631" y="1825625"/>
            <a:ext cx="51657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3003337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44A07-4985-8542-B2B7-F4668461A643}"/>
              </a:ext>
            </a:extLst>
          </p:cNvPr>
          <p:cNvSpPr>
            <a:spLocks noGrp="1"/>
          </p:cNvSpPr>
          <p:nvPr>
            <p:ph type="title"/>
          </p:nvPr>
        </p:nvSpPr>
        <p:spPr>
          <a:xfrm>
            <a:off x="374732" y="365125"/>
            <a:ext cx="10604664" cy="1325563"/>
          </a:xfrm>
        </p:spPr>
        <p:txBody>
          <a:bodyPr/>
          <a:lstStyle/>
          <a:p>
            <a:r>
              <a:rPr lang="fi-FI"/>
              <a:t>Muokkaa ots. perustyyl. napsautt.</a:t>
            </a:r>
          </a:p>
        </p:txBody>
      </p:sp>
      <p:sp>
        <p:nvSpPr>
          <p:cNvPr id="3" name="Text Placeholder 2">
            <a:extLst>
              <a:ext uri="{FF2B5EF4-FFF2-40B4-BE49-F238E27FC236}">
                <a16:creationId xmlns:a16="http://schemas.microsoft.com/office/drawing/2014/main" id="{5586B3F5-18F7-5D43-A045-8741763EE3A8}"/>
              </a:ext>
            </a:extLst>
          </p:cNvPr>
          <p:cNvSpPr>
            <a:spLocks noGrp="1"/>
          </p:cNvSpPr>
          <p:nvPr>
            <p:ph type="body" idx="1"/>
          </p:nvPr>
        </p:nvSpPr>
        <p:spPr>
          <a:xfrm>
            <a:off x="374732" y="1681163"/>
            <a:ext cx="520139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a:extLst>
              <a:ext uri="{FF2B5EF4-FFF2-40B4-BE49-F238E27FC236}">
                <a16:creationId xmlns:a16="http://schemas.microsoft.com/office/drawing/2014/main" id="{54DD38B9-1422-7A4C-A443-9369B66CF1D4}"/>
              </a:ext>
            </a:extLst>
          </p:cNvPr>
          <p:cNvSpPr>
            <a:spLocks noGrp="1"/>
          </p:cNvSpPr>
          <p:nvPr>
            <p:ph sz="half" idx="2"/>
          </p:nvPr>
        </p:nvSpPr>
        <p:spPr>
          <a:xfrm>
            <a:off x="374732" y="2505075"/>
            <a:ext cx="5201390"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xt Placeholder 4">
            <a:extLst>
              <a:ext uri="{FF2B5EF4-FFF2-40B4-BE49-F238E27FC236}">
                <a16:creationId xmlns:a16="http://schemas.microsoft.com/office/drawing/2014/main" id="{69301BEC-F0A1-3D4B-ABE7-2DCC96903441}"/>
              </a:ext>
            </a:extLst>
          </p:cNvPr>
          <p:cNvSpPr>
            <a:spLocks noGrp="1"/>
          </p:cNvSpPr>
          <p:nvPr>
            <p:ph type="body" sz="quarter" idx="3"/>
          </p:nvPr>
        </p:nvSpPr>
        <p:spPr>
          <a:xfrm>
            <a:off x="5778005" y="1681163"/>
            <a:ext cx="520139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a:extLst>
              <a:ext uri="{FF2B5EF4-FFF2-40B4-BE49-F238E27FC236}">
                <a16:creationId xmlns:a16="http://schemas.microsoft.com/office/drawing/2014/main" id="{B550E441-9076-754F-97AE-59246F2AE0B8}"/>
              </a:ext>
            </a:extLst>
          </p:cNvPr>
          <p:cNvSpPr>
            <a:spLocks noGrp="1"/>
          </p:cNvSpPr>
          <p:nvPr>
            <p:ph sz="quarter" idx="4"/>
          </p:nvPr>
        </p:nvSpPr>
        <p:spPr>
          <a:xfrm>
            <a:off x="5778005" y="2505075"/>
            <a:ext cx="5201391"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Date Placeholder 6">
            <a:extLst>
              <a:ext uri="{FF2B5EF4-FFF2-40B4-BE49-F238E27FC236}">
                <a16:creationId xmlns:a16="http://schemas.microsoft.com/office/drawing/2014/main" id="{98F91420-A5FC-E447-877D-3D0ECD43832E}"/>
              </a:ext>
            </a:extLst>
          </p:cNvPr>
          <p:cNvSpPr>
            <a:spLocks noGrp="1"/>
          </p:cNvSpPr>
          <p:nvPr>
            <p:ph type="dt" sz="half" idx="10"/>
          </p:nvPr>
        </p:nvSpPr>
        <p:spPr/>
        <p:txBody>
          <a:bodyPr/>
          <a:lstStyle/>
          <a:p>
            <a:fld id="{D868185D-3FDE-014C-87D3-6C67621B27EF}" type="datetime1">
              <a:rPr lang="fi-FI" smtClean="0"/>
              <a:t>30.5.2024</a:t>
            </a:fld>
            <a:endParaRPr lang="fi-FI"/>
          </a:p>
        </p:txBody>
      </p:sp>
      <p:sp>
        <p:nvSpPr>
          <p:cNvPr id="8" name="Footer Placeholder 7">
            <a:extLst>
              <a:ext uri="{FF2B5EF4-FFF2-40B4-BE49-F238E27FC236}">
                <a16:creationId xmlns:a16="http://schemas.microsoft.com/office/drawing/2014/main" id="{377C2592-7479-4A45-9E92-94BD1ABDBA2D}"/>
              </a:ext>
            </a:extLst>
          </p:cNvPr>
          <p:cNvSpPr>
            <a:spLocks noGrp="1"/>
          </p:cNvSpPr>
          <p:nvPr>
            <p:ph type="ftr" sz="quarter" idx="11"/>
          </p:nvPr>
        </p:nvSpPr>
        <p:spPr/>
        <p:txBody>
          <a:bodyPr/>
          <a:lstStyle/>
          <a:p>
            <a:r>
              <a:rPr lang="fi-FI"/>
              <a:t>Taitotalon PowerPoint -pohja</a:t>
            </a:r>
          </a:p>
        </p:txBody>
      </p:sp>
      <p:sp>
        <p:nvSpPr>
          <p:cNvPr id="9" name="Slide Number Placeholder 8">
            <a:extLst>
              <a:ext uri="{FF2B5EF4-FFF2-40B4-BE49-F238E27FC236}">
                <a16:creationId xmlns:a16="http://schemas.microsoft.com/office/drawing/2014/main" id="{78EF71F1-62A0-C145-B231-2F24E593D862}"/>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6605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25E03-D8AD-394D-8751-BADB91F4E6FE}"/>
              </a:ext>
            </a:extLst>
          </p:cNvPr>
          <p:cNvSpPr>
            <a:spLocks noGrp="1"/>
          </p:cNvSpPr>
          <p:nvPr>
            <p:ph type="title"/>
          </p:nvPr>
        </p:nvSpPr>
        <p:spPr/>
        <p:txBody>
          <a:bodyPr/>
          <a:lstStyle/>
          <a:p>
            <a:r>
              <a:rPr lang="fi-FI"/>
              <a:t>Muokkaa ots. perustyyl. napsautt.</a:t>
            </a:r>
          </a:p>
        </p:txBody>
      </p:sp>
      <p:sp>
        <p:nvSpPr>
          <p:cNvPr id="3" name="Date Placeholder 2">
            <a:extLst>
              <a:ext uri="{FF2B5EF4-FFF2-40B4-BE49-F238E27FC236}">
                <a16:creationId xmlns:a16="http://schemas.microsoft.com/office/drawing/2014/main" id="{E9B13961-CA07-EF46-9253-676D18195A72}"/>
              </a:ext>
            </a:extLst>
          </p:cNvPr>
          <p:cNvSpPr>
            <a:spLocks noGrp="1"/>
          </p:cNvSpPr>
          <p:nvPr>
            <p:ph type="dt" sz="half" idx="10"/>
          </p:nvPr>
        </p:nvSpPr>
        <p:spPr/>
        <p:txBody>
          <a:bodyPr/>
          <a:lstStyle/>
          <a:p>
            <a:fld id="{375EDE34-2D57-FF48-A1F9-94E183AAACAF}" type="datetime1">
              <a:rPr lang="fi-FI" smtClean="0"/>
              <a:t>30.5.2024</a:t>
            </a:fld>
            <a:endParaRPr lang="fi-FI"/>
          </a:p>
        </p:txBody>
      </p:sp>
      <p:sp>
        <p:nvSpPr>
          <p:cNvPr id="4" name="Footer Placeholder 3">
            <a:extLst>
              <a:ext uri="{FF2B5EF4-FFF2-40B4-BE49-F238E27FC236}">
                <a16:creationId xmlns:a16="http://schemas.microsoft.com/office/drawing/2014/main" id="{3E315A5F-9119-B048-BA57-0EAAC4B0E398}"/>
              </a:ext>
            </a:extLst>
          </p:cNvPr>
          <p:cNvSpPr>
            <a:spLocks noGrp="1"/>
          </p:cNvSpPr>
          <p:nvPr>
            <p:ph type="ftr" sz="quarter" idx="11"/>
          </p:nvPr>
        </p:nvSpPr>
        <p:spPr/>
        <p:txBody>
          <a:bodyPr/>
          <a:lstStyle/>
          <a:p>
            <a:r>
              <a:rPr lang="fi-FI"/>
              <a:t>Taitotalon PowerPoint -pohja</a:t>
            </a:r>
          </a:p>
        </p:txBody>
      </p:sp>
      <p:sp>
        <p:nvSpPr>
          <p:cNvPr id="5" name="Slide Number Placeholder 4">
            <a:extLst>
              <a:ext uri="{FF2B5EF4-FFF2-40B4-BE49-F238E27FC236}">
                <a16:creationId xmlns:a16="http://schemas.microsoft.com/office/drawing/2014/main" id="{D20ED92B-A91A-824F-BC40-485471FD6206}"/>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2105503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3EF20C-CF68-8546-8C7B-C4EC04024D14}"/>
              </a:ext>
            </a:extLst>
          </p:cNvPr>
          <p:cNvSpPr>
            <a:spLocks noGrp="1"/>
          </p:cNvSpPr>
          <p:nvPr>
            <p:ph type="dt" sz="half" idx="10"/>
          </p:nvPr>
        </p:nvSpPr>
        <p:spPr/>
        <p:txBody>
          <a:bodyPr/>
          <a:lstStyle/>
          <a:p>
            <a:fld id="{253158B0-D211-F64E-AF4C-F93252470DED}" type="datetime1">
              <a:rPr lang="fi-FI" smtClean="0"/>
              <a:t>30.5.2024</a:t>
            </a:fld>
            <a:endParaRPr lang="fi-FI"/>
          </a:p>
        </p:txBody>
      </p:sp>
      <p:sp>
        <p:nvSpPr>
          <p:cNvPr id="3" name="Footer Placeholder 2">
            <a:extLst>
              <a:ext uri="{FF2B5EF4-FFF2-40B4-BE49-F238E27FC236}">
                <a16:creationId xmlns:a16="http://schemas.microsoft.com/office/drawing/2014/main" id="{8C2E57CC-FFE5-CE42-B3DB-2B8AA5FD925F}"/>
              </a:ext>
            </a:extLst>
          </p:cNvPr>
          <p:cNvSpPr>
            <a:spLocks noGrp="1"/>
          </p:cNvSpPr>
          <p:nvPr>
            <p:ph type="ftr" sz="quarter" idx="11"/>
          </p:nvPr>
        </p:nvSpPr>
        <p:spPr/>
        <p:txBody>
          <a:bodyPr/>
          <a:lstStyle/>
          <a:p>
            <a:r>
              <a:rPr lang="fi-FI"/>
              <a:t>Taitotalon PowerPoint -pohja</a:t>
            </a:r>
          </a:p>
        </p:txBody>
      </p:sp>
      <p:sp>
        <p:nvSpPr>
          <p:cNvPr id="4" name="Slide Number Placeholder 3">
            <a:extLst>
              <a:ext uri="{FF2B5EF4-FFF2-40B4-BE49-F238E27FC236}">
                <a16:creationId xmlns:a16="http://schemas.microsoft.com/office/drawing/2014/main" id="{239E3CBC-F67D-A343-9449-728B2FBAACA9}"/>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1761520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FA96472-2891-AF4E-908F-FD53A618D154}"/>
              </a:ext>
            </a:extLst>
          </p:cNvPr>
          <p:cNvSpPr/>
          <p:nvPr userDrawn="1"/>
        </p:nvSpPr>
        <p:spPr>
          <a:xfrm>
            <a:off x="11353800" y="1"/>
            <a:ext cx="838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Placeholder 1">
            <a:extLst>
              <a:ext uri="{FF2B5EF4-FFF2-40B4-BE49-F238E27FC236}">
                <a16:creationId xmlns:a16="http://schemas.microsoft.com/office/drawing/2014/main" id="{DCF96E5F-077E-6E45-9C32-62AEB02ACF71}"/>
              </a:ext>
            </a:extLst>
          </p:cNvPr>
          <p:cNvSpPr>
            <a:spLocks noGrp="1"/>
          </p:cNvSpPr>
          <p:nvPr>
            <p:ph type="title"/>
          </p:nvPr>
        </p:nvSpPr>
        <p:spPr>
          <a:xfrm>
            <a:off x="374731" y="365125"/>
            <a:ext cx="10604665" cy="1325563"/>
          </a:xfrm>
          <a:prstGeom prst="rect">
            <a:avLst/>
          </a:prstGeom>
        </p:spPr>
        <p:txBody>
          <a:bodyPr vert="horz" lIns="91440" tIns="45720" rIns="91440" bIns="45720" rtlCol="0" anchor="ctr">
            <a:normAutofit/>
          </a:bodyPr>
          <a:lstStyle/>
          <a:p>
            <a:r>
              <a:rPr lang="fi-FI"/>
              <a:t>Muokkaa perustyyl. napsautt.</a:t>
            </a:r>
            <a:endParaRPr lang="fi-FI" dirty="0"/>
          </a:p>
        </p:txBody>
      </p:sp>
      <p:sp>
        <p:nvSpPr>
          <p:cNvPr id="3" name="Text Placeholder 2">
            <a:extLst>
              <a:ext uri="{FF2B5EF4-FFF2-40B4-BE49-F238E27FC236}">
                <a16:creationId xmlns:a16="http://schemas.microsoft.com/office/drawing/2014/main" id="{DA8FAC8C-4F9D-1445-BD94-CDF8B89A4ECA}"/>
              </a:ext>
            </a:extLst>
          </p:cNvPr>
          <p:cNvSpPr>
            <a:spLocks noGrp="1"/>
          </p:cNvSpPr>
          <p:nvPr>
            <p:ph type="body" idx="1"/>
          </p:nvPr>
        </p:nvSpPr>
        <p:spPr>
          <a:xfrm>
            <a:off x="374731" y="1825625"/>
            <a:ext cx="10604665" cy="4004193"/>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a:extLst>
              <a:ext uri="{FF2B5EF4-FFF2-40B4-BE49-F238E27FC236}">
                <a16:creationId xmlns:a16="http://schemas.microsoft.com/office/drawing/2014/main" id="{E08EEE65-1874-FE40-A067-B04514C9F1A0}"/>
              </a:ext>
            </a:extLst>
          </p:cNvPr>
          <p:cNvSpPr>
            <a:spLocks noGrp="1"/>
          </p:cNvSpPr>
          <p:nvPr>
            <p:ph type="dt" sz="half" idx="2"/>
          </p:nvPr>
        </p:nvSpPr>
        <p:spPr>
          <a:xfrm>
            <a:off x="374732" y="6356350"/>
            <a:ext cx="122909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F27D06-7902-304C-86F8-9FD4BC94FCCE}" type="datetime1">
              <a:rPr lang="fi-FI" smtClean="0"/>
              <a:t>30.5.2024</a:t>
            </a:fld>
            <a:endParaRPr lang="fi-FI"/>
          </a:p>
        </p:txBody>
      </p:sp>
      <p:sp>
        <p:nvSpPr>
          <p:cNvPr id="5" name="Footer Placeholder 4">
            <a:extLst>
              <a:ext uri="{FF2B5EF4-FFF2-40B4-BE49-F238E27FC236}">
                <a16:creationId xmlns:a16="http://schemas.microsoft.com/office/drawing/2014/main" id="{85E2F5D7-99C1-BC40-BEA8-3C9FFE581F92}"/>
              </a:ext>
            </a:extLst>
          </p:cNvPr>
          <p:cNvSpPr>
            <a:spLocks noGrp="1"/>
          </p:cNvSpPr>
          <p:nvPr>
            <p:ph type="ftr" sz="quarter" idx="3"/>
          </p:nvPr>
        </p:nvSpPr>
        <p:spPr>
          <a:xfrm>
            <a:off x="1902689" y="6356350"/>
            <a:ext cx="782683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Taitotalon PowerPoint -pohja</a:t>
            </a:r>
          </a:p>
        </p:txBody>
      </p:sp>
      <p:sp>
        <p:nvSpPr>
          <p:cNvPr id="6" name="Slide Number Placeholder 5">
            <a:extLst>
              <a:ext uri="{FF2B5EF4-FFF2-40B4-BE49-F238E27FC236}">
                <a16:creationId xmlns:a16="http://schemas.microsoft.com/office/drawing/2014/main" id="{7DDE53FB-DCF2-8848-B71F-519EFA044218}"/>
              </a:ext>
            </a:extLst>
          </p:cNvPr>
          <p:cNvSpPr>
            <a:spLocks noGrp="1"/>
          </p:cNvSpPr>
          <p:nvPr>
            <p:ph type="sldNum" sz="quarter" idx="4"/>
          </p:nvPr>
        </p:nvSpPr>
        <p:spPr>
          <a:xfrm>
            <a:off x="10028380" y="6356350"/>
            <a:ext cx="95101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77CFA-5E00-6047-984E-927ECF9A2530}" type="slidenum">
              <a:rPr lang="fi-FI" smtClean="0"/>
              <a:t>‹#›</a:t>
            </a:fld>
            <a:endParaRPr lang="fi-FI"/>
          </a:p>
        </p:txBody>
      </p:sp>
      <p:pic>
        <p:nvPicPr>
          <p:cNvPr id="8" name="Picture 7">
            <a:extLst>
              <a:ext uri="{FF2B5EF4-FFF2-40B4-BE49-F238E27FC236}">
                <a16:creationId xmlns:a16="http://schemas.microsoft.com/office/drawing/2014/main" id="{B1B8D085-8572-7D4E-B5B1-6FD26FAE7060}"/>
              </a:ext>
            </a:extLst>
          </p:cNvPr>
          <p:cNvPicPr>
            <a:picLocks noChangeAspect="1"/>
          </p:cNvPicPr>
          <p:nvPr userDrawn="1"/>
        </p:nvPicPr>
        <p:blipFill>
          <a:blip r:embed="rId15"/>
          <a:srcRect/>
          <a:stretch/>
        </p:blipFill>
        <p:spPr>
          <a:xfrm>
            <a:off x="11471304" y="6115626"/>
            <a:ext cx="603192" cy="481447"/>
          </a:xfrm>
          <a:prstGeom prst="rect">
            <a:avLst/>
          </a:prstGeom>
        </p:spPr>
      </p:pic>
    </p:spTree>
    <p:extLst>
      <p:ext uri="{BB962C8B-B14F-4D97-AF65-F5344CB8AC3E}">
        <p14:creationId xmlns:p14="http://schemas.microsoft.com/office/powerpoint/2010/main" val="130389414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60" r:id="rId11"/>
    <p:sldLayoutId id="2147483658" r:id="rId12"/>
    <p:sldLayoutId id="2147483659" r:id="rId13"/>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5D45F-D9EF-7844-BFCD-34D2978E01D5}"/>
              </a:ext>
            </a:extLst>
          </p:cNvPr>
          <p:cNvSpPr>
            <a:spLocks noGrp="1"/>
          </p:cNvSpPr>
          <p:nvPr>
            <p:ph type="ctrTitle"/>
          </p:nvPr>
        </p:nvSpPr>
        <p:spPr>
          <a:xfrm>
            <a:off x="339634" y="2677886"/>
            <a:ext cx="10592789" cy="3864428"/>
          </a:xfrm>
        </p:spPr>
        <p:txBody>
          <a:bodyPr>
            <a:normAutofit fontScale="90000"/>
          </a:bodyPr>
          <a:lstStyle/>
          <a:p>
            <a:br>
              <a:rPr lang="fi-FI" dirty="0"/>
            </a:br>
            <a:br>
              <a:rPr lang="fi-FI" dirty="0"/>
            </a:br>
            <a:br>
              <a:rPr lang="fi-FI" dirty="0"/>
            </a:br>
            <a:br>
              <a:rPr lang="fi-FI" dirty="0"/>
            </a:br>
            <a:br>
              <a:rPr lang="fi-FI" dirty="0"/>
            </a:br>
            <a:r>
              <a:rPr lang="fi-FI" dirty="0"/>
              <a:t>Ilmastovastuullinen toiminta</a:t>
            </a:r>
            <a:br>
              <a:rPr lang="fi-FI" dirty="0"/>
            </a:br>
            <a:r>
              <a:rPr lang="fi-FI" sz="3100" dirty="0"/>
              <a:t>Tutkintokohtainen opiskelumateriaali</a:t>
            </a:r>
            <a:br>
              <a:rPr lang="fi-FI" sz="3100" dirty="0"/>
            </a:br>
            <a:r>
              <a:rPr lang="fi-FI" sz="3100" dirty="0"/>
              <a:t>Logistiikan perustutkinto</a:t>
            </a:r>
            <a:br>
              <a:rPr lang="fi-FI" dirty="0"/>
            </a:br>
            <a:br>
              <a:rPr lang="fi-FI" dirty="0"/>
            </a:br>
            <a:endParaRPr lang="fi-FI" dirty="0"/>
          </a:p>
        </p:txBody>
      </p:sp>
      <p:sp>
        <p:nvSpPr>
          <p:cNvPr id="4" name="Rectangle 3">
            <a:extLst>
              <a:ext uri="{FF2B5EF4-FFF2-40B4-BE49-F238E27FC236}">
                <a16:creationId xmlns:a16="http://schemas.microsoft.com/office/drawing/2014/main" id="{3E38A662-861E-F341-82F2-17A6B4679F5B}"/>
              </a:ext>
            </a:extLst>
          </p:cNvPr>
          <p:cNvSpPr/>
          <p:nvPr/>
        </p:nvSpPr>
        <p:spPr>
          <a:xfrm>
            <a:off x="11353800" y="1"/>
            <a:ext cx="838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5" name="Picture 4">
            <a:extLst>
              <a:ext uri="{FF2B5EF4-FFF2-40B4-BE49-F238E27FC236}">
                <a16:creationId xmlns:a16="http://schemas.microsoft.com/office/drawing/2014/main" id="{DBCCA9B1-1015-8749-99D7-26F5CAD6D892}"/>
              </a:ext>
            </a:extLst>
          </p:cNvPr>
          <p:cNvPicPr>
            <a:picLocks noChangeAspect="1"/>
          </p:cNvPicPr>
          <p:nvPr/>
        </p:nvPicPr>
        <p:blipFill>
          <a:blip r:embed="rId2"/>
          <a:stretch>
            <a:fillRect/>
          </a:stretch>
        </p:blipFill>
        <p:spPr>
          <a:xfrm>
            <a:off x="4826342" y="1012032"/>
            <a:ext cx="1815316" cy="1448922"/>
          </a:xfrm>
          <a:prstGeom prst="rect">
            <a:avLst/>
          </a:prstGeom>
        </p:spPr>
      </p:pic>
    </p:spTree>
    <p:extLst>
      <p:ext uri="{BB962C8B-B14F-4D97-AF65-F5344CB8AC3E}">
        <p14:creationId xmlns:p14="http://schemas.microsoft.com/office/powerpoint/2010/main" val="2687518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08E831-C7BC-0AD2-9B27-49E5776B01E4}"/>
              </a:ext>
            </a:extLst>
          </p:cNvPr>
          <p:cNvSpPr>
            <a:spLocks noGrp="1"/>
          </p:cNvSpPr>
          <p:nvPr>
            <p:ph type="title"/>
          </p:nvPr>
        </p:nvSpPr>
        <p:spPr>
          <a:xfrm>
            <a:off x="374731" y="0"/>
            <a:ext cx="10604665" cy="1140031"/>
          </a:xfrm>
        </p:spPr>
        <p:txBody>
          <a:bodyPr anchor="ctr">
            <a:normAutofit/>
          </a:bodyPr>
          <a:lstStyle/>
          <a:p>
            <a:r>
              <a:rPr lang="fi-FI" sz="2400" dirty="0"/>
              <a:t>Kädenjäljen kasvattaminen logistiikan toimialalla, kuljetus-ja varastointisektorilla </a:t>
            </a:r>
          </a:p>
        </p:txBody>
      </p:sp>
      <p:sp>
        <p:nvSpPr>
          <p:cNvPr id="3" name="Sisällön paikkamerkki 2">
            <a:extLst>
              <a:ext uri="{FF2B5EF4-FFF2-40B4-BE49-F238E27FC236}">
                <a16:creationId xmlns:a16="http://schemas.microsoft.com/office/drawing/2014/main" id="{593021B1-2A00-E1F0-E2A8-089EE05A8814}"/>
              </a:ext>
            </a:extLst>
          </p:cNvPr>
          <p:cNvSpPr>
            <a:spLocks noGrp="1"/>
          </p:cNvSpPr>
          <p:nvPr>
            <p:ph sz="half" idx="1"/>
          </p:nvPr>
        </p:nvSpPr>
        <p:spPr>
          <a:xfrm>
            <a:off x="547581" y="1045029"/>
            <a:ext cx="10604664" cy="5605153"/>
          </a:xfrm>
        </p:spPr>
        <p:txBody>
          <a:bodyPr>
            <a:normAutofit lnSpcReduction="10000"/>
          </a:bodyPr>
          <a:lstStyle/>
          <a:p>
            <a:pPr marL="0" indent="0" algn="l">
              <a:buNone/>
            </a:pPr>
            <a:r>
              <a:rPr lang="fi-FI" sz="2000" b="1" i="0" dirty="0">
                <a:solidFill>
                  <a:srgbClr val="0D0D0D"/>
                </a:solidFill>
                <a:effectLst/>
                <a:highlight>
                  <a:srgbClr val="FFFFFF"/>
                </a:highlight>
                <a:latin typeface="Söhne"/>
              </a:rPr>
              <a:t>Seuraavassa on keskeisiä jo osin nykyisin toteutettavia keinoja, joilla logistiikan alalla - erityisesti varastointi- ja kuljetussektorilla, voidaan parantaa ja kasvattaa ilmastovastuullista kädenjälkeä</a:t>
            </a:r>
          </a:p>
          <a:p>
            <a:pPr algn="l"/>
            <a:r>
              <a:rPr lang="fi-FI" sz="1800" b="1" i="0" dirty="0">
                <a:solidFill>
                  <a:srgbClr val="0D0D0D"/>
                </a:solidFill>
                <a:effectLst/>
                <a:highlight>
                  <a:srgbClr val="FFFFFF"/>
                </a:highlight>
                <a:latin typeface="Söhne"/>
              </a:rPr>
              <a:t>Vähähiiliset kuljetusmuodot</a:t>
            </a:r>
            <a:r>
              <a:rPr lang="fi-FI" sz="1800" b="0" i="0" dirty="0">
                <a:solidFill>
                  <a:srgbClr val="0D0D0D"/>
                </a:solidFill>
                <a:effectLst/>
                <a:highlight>
                  <a:srgbClr val="FFFFFF"/>
                </a:highlight>
                <a:latin typeface="Söhne"/>
              </a:rPr>
              <a:t>: Investointi sähkö- ja hybridiajoneuvoihin sekä uusiutuvaa energiaa käyttävään rahtiliikenteeseen.</a:t>
            </a:r>
          </a:p>
          <a:p>
            <a:pPr algn="l">
              <a:buFont typeface="Arial" panose="020B0604020202020204" pitchFamily="34" charset="0"/>
              <a:buChar char="•"/>
            </a:pPr>
            <a:r>
              <a:rPr lang="fi-FI" sz="1800" b="1" i="0" dirty="0">
                <a:solidFill>
                  <a:srgbClr val="0D0D0D"/>
                </a:solidFill>
                <a:effectLst/>
                <a:highlight>
                  <a:srgbClr val="FFFFFF"/>
                </a:highlight>
                <a:latin typeface="Söhne"/>
              </a:rPr>
              <a:t>Optimoidut reitit</a:t>
            </a:r>
            <a:r>
              <a:rPr lang="fi-FI" sz="1800" b="0" i="0" dirty="0">
                <a:solidFill>
                  <a:srgbClr val="0D0D0D"/>
                </a:solidFill>
                <a:effectLst/>
                <a:highlight>
                  <a:srgbClr val="FFFFFF"/>
                </a:highlight>
                <a:latin typeface="Söhne"/>
              </a:rPr>
              <a:t>: Reittien suunnittelu ja optimointi polttoaineen kulutuksen ja päästöjen minimoimiseksi.</a:t>
            </a:r>
          </a:p>
          <a:p>
            <a:pPr algn="l">
              <a:buFont typeface="Arial" panose="020B0604020202020204" pitchFamily="34" charset="0"/>
              <a:buChar char="•"/>
            </a:pPr>
            <a:r>
              <a:rPr lang="fi-FI" sz="1800" b="1" i="0" dirty="0">
                <a:solidFill>
                  <a:srgbClr val="0D0D0D"/>
                </a:solidFill>
                <a:effectLst/>
                <a:highlight>
                  <a:srgbClr val="FFFFFF"/>
                </a:highlight>
                <a:latin typeface="Söhne"/>
              </a:rPr>
              <a:t>Yhteiskäyttö ja konsolidointi</a:t>
            </a:r>
            <a:r>
              <a:rPr lang="fi-FI" sz="1800" b="0" i="0" dirty="0">
                <a:solidFill>
                  <a:srgbClr val="0D0D0D"/>
                </a:solidFill>
                <a:effectLst/>
                <a:highlight>
                  <a:srgbClr val="FFFFFF"/>
                </a:highlight>
                <a:latin typeface="Söhne"/>
              </a:rPr>
              <a:t>: Yhteiskuljetukset ja tavaravirtojen konsolidointi vähentämään tyhjäkäyntiä ja parantamaan kaluston käyttöastetta.</a:t>
            </a:r>
          </a:p>
          <a:p>
            <a:pPr algn="l">
              <a:buFont typeface="Arial" panose="020B0604020202020204" pitchFamily="34" charset="0"/>
              <a:buChar char="•"/>
            </a:pPr>
            <a:r>
              <a:rPr lang="fi-FI" sz="1800" b="1" i="0" dirty="0">
                <a:solidFill>
                  <a:srgbClr val="0D0D0D"/>
                </a:solidFill>
                <a:effectLst/>
                <a:highlight>
                  <a:srgbClr val="FFFFFF"/>
                </a:highlight>
                <a:latin typeface="Söhne"/>
              </a:rPr>
              <a:t>Energiatehokkaat varastot</a:t>
            </a:r>
            <a:r>
              <a:rPr lang="fi-FI" sz="1800" b="0" i="0" dirty="0">
                <a:solidFill>
                  <a:srgbClr val="0D0D0D"/>
                </a:solidFill>
                <a:effectLst/>
                <a:highlight>
                  <a:srgbClr val="FFFFFF"/>
                </a:highlight>
                <a:latin typeface="Söhne"/>
              </a:rPr>
              <a:t>: Energiansäästötoimenpiteet varastoissa, kuten LED-valaistus, älykkäät lämmitys- ja jäähdytysjärjestelmät sekä uusiutuvan energian käyttö.</a:t>
            </a:r>
          </a:p>
          <a:p>
            <a:pPr algn="l">
              <a:buFont typeface="Arial" panose="020B0604020202020204" pitchFamily="34" charset="0"/>
              <a:buChar char="•"/>
            </a:pPr>
            <a:r>
              <a:rPr lang="fi-FI" sz="1800" b="1" i="0" dirty="0">
                <a:solidFill>
                  <a:srgbClr val="0D0D0D"/>
                </a:solidFill>
                <a:effectLst/>
                <a:highlight>
                  <a:srgbClr val="FFFFFF"/>
                </a:highlight>
                <a:latin typeface="Söhne"/>
              </a:rPr>
              <a:t>Vihreät pakkausratkaisut</a:t>
            </a:r>
            <a:r>
              <a:rPr lang="fi-FI" sz="1800" b="0" i="0" dirty="0">
                <a:solidFill>
                  <a:srgbClr val="0D0D0D"/>
                </a:solidFill>
                <a:effectLst/>
                <a:highlight>
                  <a:srgbClr val="FFFFFF"/>
                </a:highlight>
                <a:latin typeface="Söhne"/>
              </a:rPr>
              <a:t>: Kestävämmät pakkausmateriaalit ja -menetelmät, kuten kierrätettävät ja biohajoavat pakkaukset.</a:t>
            </a:r>
          </a:p>
          <a:p>
            <a:pPr algn="l">
              <a:buFont typeface="Arial" panose="020B0604020202020204" pitchFamily="34" charset="0"/>
              <a:buChar char="•"/>
            </a:pPr>
            <a:r>
              <a:rPr lang="fi-FI" sz="1800" b="1" i="0" dirty="0">
                <a:solidFill>
                  <a:srgbClr val="0D0D0D"/>
                </a:solidFill>
                <a:effectLst/>
                <a:highlight>
                  <a:srgbClr val="FFFFFF"/>
                </a:highlight>
                <a:latin typeface="Söhne"/>
              </a:rPr>
              <a:t>Kierrätys ja jätteiden vähentäminen</a:t>
            </a:r>
            <a:r>
              <a:rPr lang="fi-FI" sz="1800" b="0" i="0" dirty="0">
                <a:solidFill>
                  <a:srgbClr val="0D0D0D"/>
                </a:solidFill>
                <a:effectLst/>
                <a:highlight>
                  <a:srgbClr val="FFFFFF"/>
                </a:highlight>
                <a:latin typeface="Söhne"/>
              </a:rPr>
              <a:t>: Varastojen jätehuollon tehostaminen, materiaalien kierrätys ja jätteen syntymisen minimointi.</a:t>
            </a:r>
          </a:p>
          <a:p>
            <a:pPr algn="l">
              <a:buFont typeface="Arial" panose="020B0604020202020204" pitchFamily="34" charset="0"/>
              <a:buChar char="•"/>
            </a:pPr>
            <a:r>
              <a:rPr lang="fi-FI" sz="1800" b="1" i="0" dirty="0">
                <a:solidFill>
                  <a:srgbClr val="0D0D0D"/>
                </a:solidFill>
                <a:effectLst/>
                <a:highlight>
                  <a:srgbClr val="FFFFFF"/>
                </a:highlight>
                <a:latin typeface="Söhne"/>
              </a:rPr>
              <a:t>Koulutus ja sitoutuminen</a:t>
            </a:r>
            <a:r>
              <a:rPr lang="fi-FI" sz="1800" b="0" i="0" dirty="0">
                <a:solidFill>
                  <a:srgbClr val="0D0D0D"/>
                </a:solidFill>
                <a:effectLst/>
                <a:highlight>
                  <a:srgbClr val="FFFFFF"/>
                </a:highlight>
                <a:latin typeface="Söhne"/>
              </a:rPr>
              <a:t>: Henkilöstön kouluttaminen ja sitouttaminen ympäristöystävällisiin käytäntöihin.</a:t>
            </a:r>
          </a:p>
          <a:p>
            <a:pPr algn="l">
              <a:buFont typeface="Arial" panose="020B0604020202020204" pitchFamily="34" charset="0"/>
              <a:buChar char="•"/>
            </a:pPr>
            <a:r>
              <a:rPr lang="fi-FI" sz="1800" b="1" i="0" dirty="0">
                <a:solidFill>
                  <a:srgbClr val="0D0D0D"/>
                </a:solidFill>
                <a:effectLst/>
                <a:highlight>
                  <a:srgbClr val="FFFFFF"/>
                </a:highlight>
                <a:latin typeface="Söhne"/>
              </a:rPr>
              <a:t>Teknologian hyödyntäminen</a:t>
            </a:r>
            <a:r>
              <a:rPr lang="fi-FI" sz="1800" b="0" i="0" dirty="0">
                <a:solidFill>
                  <a:srgbClr val="0D0D0D"/>
                </a:solidFill>
                <a:effectLst/>
                <a:highlight>
                  <a:srgbClr val="FFFFFF"/>
                </a:highlight>
                <a:latin typeface="Söhne"/>
              </a:rPr>
              <a:t>: Kehittyneiden teknologioiden, kuten </a:t>
            </a:r>
            <a:r>
              <a:rPr lang="fi-FI" sz="1800" b="0" i="0" dirty="0" err="1">
                <a:solidFill>
                  <a:srgbClr val="0D0D0D"/>
                </a:solidFill>
                <a:effectLst/>
                <a:highlight>
                  <a:srgbClr val="FFFFFF"/>
                </a:highlight>
                <a:latin typeface="Söhne"/>
              </a:rPr>
              <a:t>IoT</a:t>
            </a:r>
            <a:r>
              <a:rPr lang="fi-FI" sz="1800" b="0" i="0" dirty="0">
                <a:solidFill>
                  <a:srgbClr val="0D0D0D"/>
                </a:solidFill>
                <a:effectLst/>
                <a:highlight>
                  <a:srgbClr val="FFFFFF"/>
                </a:highlight>
                <a:latin typeface="Söhne"/>
              </a:rPr>
              <a:t> ja tekoäly, hyödyntäminen logistiikkaprosessien optimoinnissa ja energiatehokkuuden parantamisessa.</a:t>
            </a:r>
          </a:p>
          <a:p>
            <a:pPr algn="l">
              <a:buFont typeface="Arial" panose="020B0604020202020204" pitchFamily="34" charset="0"/>
              <a:buChar char="•"/>
            </a:pPr>
            <a:r>
              <a:rPr lang="fi-FI" sz="1800" b="1" i="0" dirty="0">
                <a:solidFill>
                  <a:srgbClr val="0D0D0D"/>
                </a:solidFill>
                <a:effectLst/>
                <a:highlight>
                  <a:srgbClr val="FFFFFF"/>
                </a:highlight>
                <a:latin typeface="Söhne"/>
              </a:rPr>
              <a:t>Vastuulliset hankintaketjut</a:t>
            </a:r>
            <a:r>
              <a:rPr lang="fi-FI" sz="1800" b="0" i="0" dirty="0">
                <a:solidFill>
                  <a:srgbClr val="0D0D0D"/>
                </a:solidFill>
                <a:effectLst/>
                <a:highlight>
                  <a:srgbClr val="FFFFFF"/>
                </a:highlight>
                <a:latin typeface="Söhne"/>
              </a:rPr>
              <a:t>: Yhteistyö ilmastovastuullisten kumppaneiden kanssa ja kestävien hankintakäytäntöjen noudattaminen.</a:t>
            </a:r>
          </a:p>
          <a:p>
            <a:pPr marL="0" indent="0" algn="l">
              <a:buNone/>
            </a:pPr>
            <a:endParaRPr lang="fi-FI" sz="1900" dirty="0"/>
          </a:p>
        </p:txBody>
      </p:sp>
    </p:spTree>
    <p:extLst>
      <p:ext uri="{BB962C8B-B14F-4D97-AF65-F5344CB8AC3E}">
        <p14:creationId xmlns:p14="http://schemas.microsoft.com/office/powerpoint/2010/main" val="3490568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08E831-C7BC-0AD2-9B27-49E5776B01E4}"/>
              </a:ext>
            </a:extLst>
          </p:cNvPr>
          <p:cNvSpPr>
            <a:spLocks noGrp="1"/>
          </p:cNvSpPr>
          <p:nvPr>
            <p:ph type="title"/>
          </p:nvPr>
        </p:nvSpPr>
        <p:spPr>
          <a:xfrm>
            <a:off x="130629" y="1"/>
            <a:ext cx="11591637" cy="771896"/>
          </a:xfrm>
        </p:spPr>
        <p:txBody>
          <a:bodyPr anchor="ctr">
            <a:normAutofit/>
          </a:bodyPr>
          <a:lstStyle/>
          <a:p>
            <a:r>
              <a:rPr lang="fi-FI" sz="2400" dirty="0"/>
              <a:t>Kädenjäljen kasvattaminen logistiikan toimialalla, kuljetus-ja varastointisektorilla </a:t>
            </a:r>
          </a:p>
        </p:txBody>
      </p:sp>
      <p:sp>
        <p:nvSpPr>
          <p:cNvPr id="3" name="Sisällön paikkamerkki 2">
            <a:extLst>
              <a:ext uri="{FF2B5EF4-FFF2-40B4-BE49-F238E27FC236}">
                <a16:creationId xmlns:a16="http://schemas.microsoft.com/office/drawing/2014/main" id="{593021B1-2A00-E1F0-E2A8-089EE05A8814}"/>
              </a:ext>
            </a:extLst>
          </p:cNvPr>
          <p:cNvSpPr>
            <a:spLocks noGrp="1"/>
          </p:cNvSpPr>
          <p:nvPr>
            <p:ph sz="half" idx="1"/>
          </p:nvPr>
        </p:nvSpPr>
        <p:spPr>
          <a:xfrm>
            <a:off x="469734" y="665019"/>
            <a:ext cx="11061207" cy="5973287"/>
          </a:xfrm>
        </p:spPr>
        <p:txBody>
          <a:bodyPr>
            <a:normAutofit fontScale="62500" lnSpcReduction="20000"/>
          </a:bodyPr>
          <a:lstStyle/>
          <a:p>
            <a:pPr marL="0" indent="0" algn="l">
              <a:buNone/>
            </a:pPr>
            <a:r>
              <a:rPr lang="fi-FI" sz="3200" i="0" dirty="0">
                <a:solidFill>
                  <a:srgbClr val="0D0D0D"/>
                </a:solidFill>
                <a:effectLst/>
                <a:highlight>
                  <a:srgbClr val="FFFFFF"/>
                </a:highlight>
                <a:latin typeface="Söhne"/>
              </a:rPr>
              <a:t>Seuraavassa kuvattu keskeisiä lähitulevaisuuden ratkaisuja, mitä logistiikassa (varasto- ja kuljetussektori) tullaan näkemään. Kuvattu myös mitä haasteita vielä tähän liittyy. </a:t>
            </a:r>
          </a:p>
          <a:p>
            <a:pPr marL="0" indent="0" algn="l">
              <a:buNone/>
            </a:pPr>
            <a:r>
              <a:rPr lang="fi-FI" sz="2600" b="1" i="0" dirty="0">
                <a:solidFill>
                  <a:srgbClr val="0D0D0D"/>
                </a:solidFill>
                <a:effectLst/>
                <a:highlight>
                  <a:srgbClr val="FFFFFF"/>
                </a:highlight>
                <a:latin typeface="Söhne"/>
              </a:rPr>
              <a:t>Sähkö- ja hybridiajoneuvot kuljetuskalustossa</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effectLst/>
                <a:highlight>
                  <a:srgbClr val="FFFFFF"/>
                </a:highlight>
                <a:latin typeface="Söhne"/>
              </a:rPr>
              <a:t>Haasteet: </a:t>
            </a:r>
            <a:r>
              <a:rPr lang="fi-FI" sz="2600" b="0" i="0" dirty="0">
                <a:solidFill>
                  <a:srgbClr val="0D0D0D"/>
                </a:solidFill>
                <a:effectLst/>
                <a:highlight>
                  <a:srgbClr val="FFFFFF"/>
                </a:highlight>
                <a:latin typeface="Söhne"/>
              </a:rPr>
              <a:t>Korkeat hankintakustannukset, rajallinen latausinfrastruktuuri, lyhyt toimintamatka.</a:t>
            </a:r>
          </a:p>
          <a:p>
            <a:pPr algn="l">
              <a:buFont typeface="Arial" panose="020B0604020202020204" pitchFamily="34" charset="0"/>
              <a:buChar char="•"/>
            </a:pPr>
            <a:r>
              <a:rPr lang="fi-FI" sz="2600" b="1" i="0" dirty="0">
                <a:solidFill>
                  <a:srgbClr val="0D0D0D"/>
                </a:solidFill>
                <a:effectLst/>
                <a:highlight>
                  <a:srgbClr val="FFFFFF"/>
                </a:highlight>
                <a:latin typeface="Söhne"/>
              </a:rPr>
              <a:t>Optimoidut reitit ja digitaaliset työkalut logistiikan ohjaukseen</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Reittien optimointiohjelmistojen käyttöönoton kustannukset, datan saatavuus ja luotettavuus.</a:t>
            </a:r>
          </a:p>
          <a:p>
            <a:pPr algn="l">
              <a:buFont typeface="Arial" panose="020B0604020202020204" pitchFamily="34" charset="0"/>
              <a:buChar char="•"/>
            </a:pPr>
            <a:r>
              <a:rPr lang="fi-FI" sz="2600" b="1" i="0" dirty="0">
                <a:solidFill>
                  <a:srgbClr val="0D0D0D"/>
                </a:solidFill>
                <a:effectLst/>
                <a:highlight>
                  <a:srgbClr val="FFFFFF"/>
                </a:highlight>
                <a:latin typeface="Söhne"/>
              </a:rPr>
              <a:t>Yritysten yhteiskäyttö ja kuljetusten konsolidointi</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Yhteistyökumppaneiden löytäminen ja koordinointi, aikataulujen sovittaminen yhteen.</a:t>
            </a:r>
          </a:p>
          <a:p>
            <a:pPr algn="l">
              <a:buFont typeface="Arial" panose="020B0604020202020204" pitchFamily="34" charset="0"/>
              <a:buChar char="•"/>
            </a:pPr>
            <a:r>
              <a:rPr lang="fi-FI" sz="2600" b="1" i="0" dirty="0">
                <a:solidFill>
                  <a:srgbClr val="0D0D0D"/>
                </a:solidFill>
                <a:effectLst/>
                <a:highlight>
                  <a:srgbClr val="FFFFFF"/>
                </a:highlight>
                <a:latin typeface="Söhne"/>
              </a:rPr>
              <a:t>Energiatehokkaat varastot</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Investointikustannukset energiatehokkuusparannuksiin, olemassa olevien rakennusten päivittäminen.</a:t>
            </a:r>
          </a:p>
          <a:p>
            <a:pPr algn="l">
              <a:buFont typeface="Arial" panose="020B0604020202020204" pitchFamily="34" charset="0"/>
              <a:buChar char="•"/>
            </a:pPr>
            <a:r>
              <a:rPr lang="fi-FI" sz="2600" b="1" i="0" dirty="0">
                <a:solidFill>
                  <a:srgbClr val="0D0D0D"/>
                </a:solidFill>
                <a:effectLst/>
                <a:highlight>
                  <a:srgbClr val="FFFFFF"/>
                </a:highlight>
                <a:latin typeface="Söhne"/>
              </a:rPr>
              <a:t>Vihreät pakkausratkaisut</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Kestävien pakkausmateriaalien korkeammat kustannukset, saatavuus ja toimittajaverkostojen muutos.</a:t>
            </a:r>
          </a:p>
          <a:p>
            <a:pPr algn="l">
              <a:buFont typeface="Arial" panose="020B0604020202020204" pitchFamily="34" charset="0"/>
              <a:buChar char="•"/>
            </a:pPr>
            <a:r>
              <a:rPr lang="fi-FI" sz="2600" b="1" i="0" dirty="0">
                <a:solidFill>
                  <a:srgbClr val="0D0D0D"/>
                </a:solidFill>
                <a:effectLst/>
                <a:highlight>
                  <a:srgbClr val="FFFFFF"/>
                </a:highlight>
                <a:latin typeface="Söhne"/>
              </a:rPr>
              <a:t>Kierrätys ja jätteiden vähentäminen</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Kierrätysohjelmien implementoinnin ja hallinnan kustannukset, työntekijöiden koulutus.</a:t>
            </a:r>
          </a:p>
          <a:p>
            <a:pPr algn="l">
              <a:buFont typeface="Arial" panose="020B0604020202020204" pitchFamily="34" charset="0"/>
              <a:buChar char="•"/>
            </a:pPr>
            <a:r>
              <a:rPr lang="fi-FI" sz="2600" b="1" i="0" dirty="0">
                <a:solidFill>
                  <a:srgbClr val="0D0D0D"/>
                </a:solidFill>
                <a:effectLst/>
                <a:highlight>
                  <a:srgbClr val="FFFFFF"/>
                </a:highlight>
                <a:latin typeface="Söhne"/>
              </a:rPr>
              <a:t>Koulutus ja sito</a:t>
            </a:r>
            <a:r>
              <a:rPr lang="fi-FI" sz="2600" b="1" i="1" dirty="0">
                <a:solidFill>
                  <a:srgbClr val="0D0D0D"/>
                </a:solidFill>
                <a:highlight>
                  <a:srgbClr val="FFFFFF"/>
                </a:highlight>
                <a:latin typeface="Söhne"/>
              </a:rPr>
              <a:t>u</a:t>
            </a:r>
            <a:r>
              <a:rPr lang="fi-FI" sz="2600" b="1" i="0" dirty="0">
                <a:solidFill>
                  <a:srgbClr val="0D0D0D"/>
                </a:solidFill>
                <a:effectLst/>
                <a:highlight>
                  <a:srgbClr val="FFFFFF"/>
                </a:highlight>
                <a:latin typeface="Söhne"/>
              </a:rPr>
              <a:t>tuminen ympäristöystävällisiin käytäntöihin</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Koulutuksen järjestäminen ja sen vaikuttavuuden varmistaminen, työntekijöiden motivointi.</a:t>
            </a:r>
          </a:p>
          <a:p>
            <a:pPr algn="l">
              <a:buFont typeface="Arial" panose="020B0604020202020204" pitchFamily="34" charset="0"/>
              <a:buChar char="•"/>
            </a:pPr>
            <a:r>
              <a:rPr lang="fi-FI" sz="2600" b="1" i="0" dirty="0">
                <a:solidFill>
                  <a:srgbClr val="0D0D0D"/>
                </a:solidFill>
                <a:effectLst/>
                <a:highlight>
                  <a:srgbClr val="FFFFFF"/>
                </a:highlight>
                <a:latin typeface="Söhne"/>
              </a:rPr>
              <a:t>Uusiutuvan energian käyttö varastoissa</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Investointikustannukset, energian varastointiratkaisujen kehittäminen ja integrointi.</a:t>
            </a:r>
          </a:p>
          <a:p>
            <a:pPr algn="l">
              <a:buFont typeface="Arial" panose="020B0604020202020204" pitchFamily="34" charset="0"/>
              <a:buChar char="•"/>
            </a:pPr>
            <a:r>
              <a:rPr lang="fi-FI" sz="2600" b="1" i="0" dirty="0">
                <a:solidFill>
                  <a:srgbClr val="0D0D0D"/>
                </a:solidFill>
                <a:effectLst/>
                <a:highlight>
                  <a:srgbClr val="FFFFFF"/>
                </a:highlight>
                <a:latin typeface="Söhne"/>
              </a:rPr>
              <a:t>Vastuulliset hankintaketjut</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Kestävyyskriteerien noudattaminen koko hankintaketjussa, toimittajien sitouttaminen ja valvonta.</a:t>
            </a:r>
          </a:p>
          <a:p>
            <a:pPr algn="l">
              <a:buFont typeface="Arial" panose="020B0604020202020204" pitchFamily="34" charset="0"/>
              <a:buChar char="•"/>
            </a:pPr>
            <a:r>
              <a:rPr lang="fi-FI" sz="2600" b="1" i="0" dirty="0">
                <a:solidFill>
                  <a:srgbClr val="0D0D0D"/>
                </a:solidFill>
                <a:effectLst/>
                <a:highlight>
                  <a:srgbClr val="FFFFFF"/>
                </a:highlight>
                <a:latin typeface="Söhne"/>
              </a:rPr>
              <a:t>Teknologian hyödyntäminen, kuten </a:t>
            </a:r>
            <a:r>
              <a:rPr lang="fi-FI" sz="2600" b="1" i="0" dirty="0" err="1">
                <a:solidFill>
                  <a:srgbClr val="0D0D0D"/>
                </a:solidFill>
                <a:effectLst/>
                <a:highlight>
                  <a:srgbClr val="FFFFFF"/>
                </a:highlight>
                <a:latin typeface="Söhne"/>
              </a:rPr>
              <a:t>IoT</a:t>
            </a:r>
            <a:r>
              <a:rPr lang="fi-FI" sz="2600" b="1" i="0" dirty="0">
                <a:solidFill>
                  <a:srgbClr val="0D0D0D"/>
                </a:solidFill>
                <a:effectLst/>
                <a:highlight>
                  <a:srgbClr val="FFFFFF"/>
                </a:highlight>
                <a:latin typeface="Söhne"/>
              </a:rPr>
              <a:t> ja tekoäly</a:t>
            </a:r>
            <a:endParaRPr lang="fi-FI" sz="2600" b="0" i="0" dirty="0">
              <a:solidFill>
                <a:srgbClr val="0D0D0D"/>
              </a:solidFill>
              <a:effectLst/>
              <a:highlight>
                <a:srgbClr val="FFFFFF"/>
              </a:highlight>
              <a:latin typeface="Söhne"/>
            </a:endParaRPr>
          </a:p>
          <a:p>
            <a:pPr marL="742950" lvl="1" indent="-285750" algn="l">
              <a:buFont typeface="Arial" panose="020B0604020202020204" pitchFamily="34" charset="0"/>
              <a:buChar char="•"/>
            </a:pPr>
            <a:r>
              <a:rPr lang="fi-FI" sz="2600" i="1" dirty="0">
                <a:solidFill>
                  <a:srgbClr val="0D0D0D"/>
                </a:solidFill>
                <a:highlight>
                  <a:srgbClr val="FFFFFF"/>
                </a:highlight>
                <a:latin typeface="Söhne"/>
              </a:rPr>
              <a:t>Haasteet: </a:t>
            </a:r>
            <a:r>
              <a:rPr lang="fi-FI" sz="2600" b="0" i="0" dirty="0">
                <a:solidFill>
                  <a:srgbClr val="0D0D0D"/>
                </a:solidFill>
                <a:effectLst/>
                <a:highlight>
                  <a:srgbClr val="FFFFFF"/>
                </a:highlight>
                <a:latin typeface="Söhne"/>
              </a:rPr>
              <a:t>Teknologian käyttöönoton kustannukset, järjestelmien integrointi olemassa oleviin prosesseihin, tietoturva</a:t>
            </a:r>
            <a:r>
              <a:rPr lang="fi-FI" b="0" i="0" dirty="0">
                <a:solidFill>
                  <a:srgbClr val="0D0D0D"/>
                </a:solidFill>
                <a:effectLst/>
                <a:highlight>
                  <a:srgbClr val="FFFFFF"/>
                </a:highlight>
                <a:latin typeface="Söhne"/>
              </a:rPr>
              <a:t>.</a:t>
            </a:r>
          </a:p>
          <a:p>
            <a:pPr marL="0" indent="0" algn="l">
              <a:buNone/>
            </a:pPr>
            <a:endParaRPr lang="fi-FI" sz="1900" dirty="0"/>
          </a:p>
        </p:txBody>
      </p:sp>
    </p:spTree>
    <p:extLst>
      <p:ext uri="{BB962C8B-B14F-4D97-AF65-F5344CB8AC3E}">
        <p14:creationId xmlns:p14="http://schemas.microsoft.com/office/powerpoint/2010/main" val="2624796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08E831-C7BC-0AD2-9B27-49E5776B01E4}"/>
              </a:ext>
            </a:extLst>
          </p:cNvPr>
          <p:cNvSpPr>
            <a:spLocks noGrp="1"/>
          </p:cNvSpPr>
          <p:nvPr>
            <p:ph type="title"/>
          </p:nvPr>
        </p:nvSpPr>
        <p:spPr>
          <a:xfrm>
            <a:off x="201881" y="94013"/>
            <a:ext cx="12302836" cy="689761"/>
          </a:xfrm>
        </p:spPr>
        <p:txBody>
          <a:bodyPr anchor="ctr">
            <a:normAutofit fontScale="90000"/>
          </a:bodyPr>
          <a:lstStyle/>
          <a:p>
            <a:br>
              <a:rPr lang="fi-FI" sz="2000" dirty="0"/>
            </a:br>
            <a:br>
              <a:rPr lang="fi-FI" sz="2000" dirty="0"/>
            </a:br>
            <a:r>
              <a:rPr lang="fi-FI" sz="2000" b="1" dirty="0"/>
              <a:t>Mahdolliset tulevaisuuden ratkaisut logistiikkasektorilla haasteineen</a:t>
            </a:r>
            <a:br>
              <a:rPr lang="fi-FI" sz="2000" dirty="0"/>
            </a:br>
            <a:r>
              <a:rPr lang="fi-FI" sz="1600" dirty="0"/>
              <a:t>Seuraavassa haarukoitu todella isoja mahdollisuuksia, jotka saattavat olla arkipäivää myöhemmin tulevaisuudessa</a:t>
            </a:r>
            <a:br>
              <a:rPr lang="fi-FI" sz="2000" dirty="0"/>
            </a:br>
            <a:br>
              <a:rPr lang="fi-FI" sz="2000" dirty="0"/>
            </a:br>
            <a:endParaRPr lang="fi-FI" sz="2000" dirty="0"/>
          </a:p>
        </p:txBody>
      </p:sp>
      <p:sp>
        <p:nvSpPr>
          <p:cNvPr id="3" name="Sisällön paikkamerkki 2">
            <a:extLst>
              <a:ext uri="{FF2B5EF4-FFF2-40B4-BE49-F238E27FC236}">
                <a16:creationId xmlns:a16="http://schemas.microsoft.com/office/drawing/2014/main" id="{593021B1-2A00-E1F0-E2A8-089EE05A8814}"/>
              </a:ext>
            </a:extLst>
          </p:cNvPr>
          <p:cNvSpPr>
            <a:spLocks noGrp="1"/>
          </p:cNvSpPr>
          <p:nvPr>
            <p:ph sz="half" idx="1"/>
          </p:nvPr>
        </p:nvSpPr>
        <p:spPr>
          <a:xfrm>
            <a:off x="201881" y="783774"/>
            <a:ext cx="11186556" cy="5991099"/>
          </a:xfrm>
        </p:spPr>
        <p:txBody>
          <a:bodyPr>
            <a:normAutofit fontScale="70000" lnSpcReduction="20000"/>
          </a:bodyPr>
          <a:lstStyle/>
          <a:p>
            <a:pPr algn="l">
              <a:buFont typeface="Arial" panose="020B0604020202020204" pitchFamily="34" charset="0"/>
              <a:buChar char="•"/>
            </a:pPr>
            <a:r>
              <a:rPr lang="fi-FI" sz="2200" b="1" i="0" dirty="0">
                <a:solidFill>
                  <a:srgbClr val="0D0D0D"/>
                </a:solidFill>
                <a:effectLst/>
                <a:highlight>
                  <a:srgbClr val="FFFFFF"/>
                </a:highlight>
                <a:latin typeface="Söhne"/>
              </a:rPr>
              <a:t>Vetykäyttöiset ajoneuvot</a:t>
            </a:r>
            <a:r>
              <a:rPr lang="fi-FI" sz="2200" b="0" i="0" dirty="0">
                <a:solidFill>
                  <a:srgbClr val="0D0D0D"/>
                </a:solidFill>
                <a:effectLst/>
                <a:highlight>
                  <a:srgbClr val="FFFFFF"/>
                </a:highlight>
                <a:latin typeface="Söhne"/>
              </a:rPr>
              <a:t>: Vetyteknologia voisi tarjota pitkän matkan kuljetuksissa nollapäästöisiä vaihtoehtoja, mikäli polttokenno- ja vetyinfrastruktuuri kehittyvät.</a:t>
            </a:r>
          </a:p>
          <a:p>
            <a:pPr marL="742950" lvl="1" indent="-285750" algn="l">
              <a:buFont typeface="Arial" panose="020B0604020202020204" pitchFamily="34" charset="0"/>
              <a:buChar char="•"/>
            </a:pPr>
            <a:r>
              <a:rPr lang="fi-FI" sz="2200" i="1" dirty="0">
                <a:solidFill>
                  <a:srgbClr val="0D0D0D"/>
                </a:solidFill>
                <a:effectLst/>
                <a:highlight>
                  <a:srgbClr val="FFFFFF"/>
                </a:highlight>
                <a:latin typeface="Söhne"/>
              </a:rPr>
              <a:t>Haasteet: </a:t>
            </a:r>
            <a:r>
              <a:rPr lang="fi-FI" sz="2200" b="0" i="0" dirty="0">
                <a:solidFill>
                  <a:srgbClr val="0D0D0D"/>
                </a:solidFill>
                <a:effectLst/>
                <a:highlight>
                  <a:srgbClr val="FFFFFF"/>
                </a:highlight>
                <a:latin typeface="Söhne"/>
              </a:rPr>
              <a:t>Vetyinfrastruktuurin kehittäminen, polttokennoteknologian kustannukset ja luotettavuus.</a:t>
            </a:r>
          </a:p>
          <a:p>
            <a:pPr algn="l">
              <a:buFont typeface="Arial" panose="020B0604020202020204" pitchFamily="34" charset="0"/>
              <a:buChar char="•"/>
            </a:pPr>
            <a:r>
              <a:rPr lang="fi-FI" sz="2200" b="1" i="0" dirty="0">
                <a:solidFill>
                  <a:srgbClr val="0D0D0D"/>
                </a:solidFill>
                <a:effectLst/>
                <a:highlight>
                  <a:srgbClr val="FFFFFF"/>
                </a:highlight>
                <a:latin typeface="Söhne"/>
              </a:rPr>
              <a:t>Autonomiset sähköiset rahtiajoneuvot</a:t>
            </a:r>
            <a:r>
              <a:rPr lang="fi-FI" sz="2200" b="0" i="0" dirty="0">
                <a:solidFill>
                  <a:srgbClr val="0D0D0D"/>
                </a:solidFill>
                <a:effectLst/>
                <a:highlight>
                  <a:srgbClr val="FFFFFF"/>
                </a:highlight>
                <a:latin typeface="Söhne"/>
              </a:rPr>
              <a:t>: Itseohjautuvat sähköajoneuvot voivat optimoida reittejä ja vähentää kuljetuskustannuksia sekä päästöjä.</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Lainsäädäntö, turvallisuuskysymykset, teknologian kehitys ja hyväksyntä.</a:t>
            </a:r>
          </a:p>
          <a:p>
            <a:pPr algn="l">
              <a:buFont typeface="Arial" panose="020B0604020202020204" pitchFamily="34" charset="0"/>
              <a:buChar char="•"/>
            </a:pPr>
            <a:r>
              <a:rPr lang="fi-FI" sz="2200" b="1" i="0" dirty="0" err="1">
                <a:solidFill>
                  <a:srgbClr val="0D0D0D"/>
                </a:solidFill>
                <a:effectLst/>
                <a:highlight>
                  <a:srgbClr val="FFFFFF"/>
                </a:highlight>
                <a:latin typeface="Söhne"/>
              </a:rPr>
              <a:t>Hyperloop</a:t>
            </a:r>
            <a:r>
              <a:rPr lang="fi-FI" sz="2200" b="1" i="0" dirty="0">
                <a:solidFill>
                  <a:srgbClr val="0D0D0D"/>
                </a:solidFill>
                <a:effectLst/>
                <a:highlight>
                  <a:srgbClr val="FFFFFF"/>
                </a:highlight>
                <a:latin typeface="Söhne"/>
              </a:rPr>
              <a:t>-kuljetusjärjestelmät</a:t>
            </a:r>
            <a:r>
              <a:rPr lang="fi-FI" sz="2200" b="0" i="0" dirty="0">
                <a:solidFill>
                  <a:srgbClr val="0D0D0D"/>
                </a:solidFill>
                <a:effectLst/>
                <a:highlight>
                  <a:srgbClr val="FFFFFF"/>
                </a:highlight>
                <a:latin typeface="Söhne"/>
              </a:rPr>
              <a:t>: Vähäenergiset ja nopeat putkikuljetusjärjestelmät voisivat mullistaa tavaraliikenteen maalla.</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Korkeat kehitys- ja rakennuskustannukset, teknologian käytännön toteutettavuus.</a:t>
            </a:r>
          </a:p>
          <a:p>
            <a:pPr algn="l">
              <a:buFont typeface="Arial" panose="020B0604020202020204" pitchFamily="34" charset="0"/>
              <a:buChar char="•"/>
            </a:pPr>
            <a:r>
              <a:rPr lang="fi-FI" sz="2200" b="1" i="0" dirty="0">
                <a:solidFill>
                  <a:srgbClr val="0D0D0D"/>
                </a:solidFill>
                <a:effectLst/>
                <a:highlight>
                  <a:srgbClr val="FFFFFF"/>
                </a:highlight>
                <a:latin typeface="Söhne"/>
              </a:rPr>
              <a:t>Biopohjaiset ja täysin kierrätettävät pakkaukset</a:t>
            </a:r>
            <a:r>
              <a:rPr lang="fi-FI" sz="2200" b="0" i="0" dirty="0">
                <a:solidFill>
                  <a:srgbClr val="0D0D0D"/>
                </a:solidFill>
                <a:effectLst/>
                <a:highlight>
                  <a:srgbClr val="FFFFFF"/>
                </a:highlight>
                <a:latin typeface="Söhne"/>
              </a:rPr>
              <a:t>: Uudet materiaalit, jotka ovat täysin biopohjaisia ja kierrätettäviä, voisivat korvata nykyiset ympäristöä kuormittavat pakkaukset.</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Uusien materiaalien kehitys ja kaupallistaminen, kustannuskilpailukyky.</a:t>
            </a:r>
          </a:p>
          <a:p>
            <a:pPr algn="l">
              <a:buFont typeface="Arial" panose="020B0604020202020204" pitchFamily="34" charset="0"/>
              <a:buChar char="•"/>
            </a:pPr>
            <a:r>
              <a:rPr lang="fi-FI" sz="2200" b="1" i="0" dirty="0">
                <a:solidFill>
                  <a:srgbClr val="0D0D0D"/>
                </a:solidFill>
                <a:effectLst/>
                <a:highlight>
                  <a:srgbClr val="FFFFFF"/>
                </a:highlight>
                <a:latin typeface="Söhne"/>
              </a:rPr>
              <a:t>Älykäs energianhallinta varastoissa</a:t>
            </a:r>
            <a:r>
              <a:rPr lang="fi-FI" sz="2200" b="0" i="0" dirty="0">
                <a:solidFill>
                  <a:srgbClr val="0D0D0D"/>
                </a:solidFill>
                <a:effectLst/>
                <a:highlight>
                  <a:srgbClr val="FFFFFF"/>
                </a:highlight>
                <a:latin typeface="Söhne"/>
              </a:rPr>
              <a:t>: Kehittyneet energianhallintajärjestelmät, jotka hyödyntävät tekoälyä ja koneoppimista energiankulutuksen optimointiin ja uusiutuvan energian maksimaaliseen hyödyntämiseen.</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Teknologian käyttöönoton kustannukset, järjestelmien integrointi ja hallinta.</a:t>
            </a:r>
          </a:p>
          <a:p>
            <a:pPr algn="l">
              <a:buFont typeface="Arial" panose="020B0604020202020204" pitchFamily="34" charset="0"/>
              <a:buChar char="•"/>
            </a:pPr>
            <a:r>
              <a:rPr lang="fi-FI" sz="2200" b="1" i="0" dirty="0">
                <a:solidFill>
                  <a:srgbClr val="0D0D0D"/>
                </a:solidFill>
                <a:effectLst/>
                <a:highlight>
                  <a:srgbClr val="FFFFFF"/>
                </a:highlight>
                <a:latin typeface="Söhne"/>
              </a:rPr>
              <a:t>Kierrätettävät modulaariset kontit</a:t>
            </a:r>
            <a:r>
              <a:rPr lang="fi-FI" sz="2200" b="0" i="0" dirty="0">
                <a:solidFill>
                  <a:srgbClr val="0D0D0D"/>
                </a:solidFill>
                <a:effectLst/>
                <a:highlight>
                  <a:srgbClr val="FFFFFF"/>
                </a:highlight>
                <a:latin typeface="Söhne"/>
              </a:rPr>
              <a:t>: Modulaariset kontit, jotka on suunniteltu helposti kierrätettäviksi ja uudelleenkäytettäviksi, vähentäisivät jätettä ja parantaisivat kuljetusten tehokkuutta.</a:t>
            </a:r>
          </a:p>
          <a:p>
            <a:pPr marL="742950" lvl="1" indent="-285750" algn="l">
              <a:buFont typeface="Arial" panose="020B0604020202020204" pitchFamily="34" charset="0"/>
              <a:buChar char="•"/>
            </a:pPr>
            <a:r>
              <a:rPr lang="fi-FI" sz="2200" b="1" i="0" dirty="0">
                <a:solidFill>
                  <a:srgbClr val="0D0D0D"/>
                </a:solidFill>
                <a:effectLst/>
                <a:highlight>
                  <a:srgbClr val="FFFFFF"/>
                </a:highlight>
                <a:latin typeface="Söhne"/>
              </a:rPr>
              <a:t>H</a:t>
            </a:r>
            <a:r>
              <a:rPr lang="fi-FI" sz="2100" i="1" dirty="0">
                <a:solidFill>
                  <a:srgbClr val="0D0D0D"/>
                </a:solidFill>
                <a:highlight>
                  <a:srgbClr val="FFFFFF"/>
                </a:highlight>
                <a:latin typeface="Söhne"/>
              </a:rPr>
              <a:t>aasteet</a:t>
            </a:r>
            <a:r>
              <a:rPr lang="fi-FI" sz="2200" b="0" i="0" dirty="0">
                <a:solidFill>
                  <a:srgbClr val="0D0D0D"/>
                </a:solidFill>
                <a:effectLst/>
                <a:highlight>
                  <a:srgbClr val="FFFFFF"/>
                </a:highlight>
                <a:latin typeface="Söhne"/>
              </a:rPr>
              <a:t>: Standardoinnin kehittäminen, konttien valmistuskustannukset.</a:t>
            </a:r>
          </a:p>
          <a:p>
            <a:pPr algn="l">
              <a:buFont typeface="Arial" panose="020B0604020202020204" pitchFamily="34" charset="0"/>
              <a:buChar char="•"/>
            </a:pPr>
            <a:r>
              <a:rPr lang="fi-FI" sz="2200" b="1" i="0" dirty="0">
                <a:solidFill>
                  <a:srgbClr val="0D0D0D"/>
                </a:solidFill>
                <a:effectLst/>
                <a:highlight>
                  <a:srgbClr val="FFFFFF"/>
                </a:highlight>
                <a:latin typeface="Söhne"/>
              </a:rPr>
              <a:t>Hiilidioksidin talteenotto ja hyödyntäminen (CCU)</a:t>
            </a:r>
            <a:r>
              <a:rPr lang="fi-FI" sz="2200" b="0" i="0" dirty="0">
                <a:solidFill>
                  <a:srgbClr val="0D0D0D"/>
                </a:solidFill>
                <a:effectLst/>
                <a:highlight>
                  <a:srgbClr val="FFFFFF"/>
                </a:highlight>
                <a:latin typeface="Söhne"/>
              </a:rPr>
              <a:t>: Teknologiat, jotka keräävät hiilidioksidia kuljetusajoneuvojen pakokaasuista ja hyödyntävät sen teollisuuden raaka-aineena.</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Teknologian kehitys ja kaupallistaminen, kustannukset.</a:t>
            </a:r>
          </a:p>
          <a:p>
            <a:pPr algn="l">
              <a:buFont typeface="Arial" panose="020B0604020202020204" pitchFamily="34" charset="0"/>
              <a:buChar char="•"/>
            </a:pPr>
            <a:r>
              <a:rPr lang="fi-FI" sz="2200" b="1" i="0" dirty="0" err="1">
                <a:solidFill>
                  <a:srgbClr val="0D0D0D"/>
                </a:solidFill>
                <a:effectLst/>
                <a:highlight>
                  <a:srgbClr val="FFFFFF"/>
                </a:highlight>
                <a:latin typeface="Söhne"/>
              </a:rPr>
              <a:t>Blockchain</a:t>
            </a:r>
            <a:r>
              <a:rPr lang="fi-FI" sz="2200" b="1" i="0" dirty="0">
                <a:solidFill>
                  <a:srgbClr val="0D0D0D"/>
                </a:solidFill>
                <a:effectLst/>
                <a:highlight>
                  <a:srgbClr val="FFFFFF"/>
                </a:highlight>
                <a:latin typeface="Söhne"/>
              </a:rPr>
              <a:t> logistiikkaketjun optimoinnissa</a:t>
            </a:r>
            <a:r>
              <a:rPr lang="fi-FI" sz="2200" b="0" i="0" dirty="0">
                <a:solidFill>
                  <a:srgbClr val="0D0D0D"/>
                </a:solidFill>
                <a:effectLst/>
                <a:highlight>
                  <a:srgbClr val="FFFFFF"/>
                </a:highlight>
                <a:latin typeface="Söhne"/>
              </a:rPr>
              <a:t>: </a:t>
            </a:r>
            <a:r>
              <a:rPr lang="fi-FI" sz="2200" b="0" i="0" dirty="0" err="1">
                <a:solidFill>
                  <a:srgbClr val="0D0D0D"/>
                </a:solidFill>
                <a:effectLst/>
                <a:highlight>
                  <a:srgbClr val="FFFFFF"/>
                </a:highlight>
                <a:latin typeface="Söhne"/>
              </a:rPr>
              <a:t>Blockchain</a:t>
            </a:r>
            <a:r>
              <a:rPr lang="fi-FI" sz="2200" b="0" i="0" dirty="0">
                <a:solidFill>
                  <a:srgbClr val="0D0D0D"/>
                </a:solidFill>
                <a:effectLst/>
                <a:highlight>
                  <a:srgbClr val="FFFFFF"/>
                </a:highlight>
                <a:latin typeface="Söhne"/>
              </a:rPr>
              <a:t>-teknologia (hajautetut tietokannat) voisi parantaa läpinäkyvyyttä ja tehokkuutta logistiikkaketjuissa, vähentäen näin hukkaa ja parantaen kestävyyttä.</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Teknologian implementointi ja hallinta, tietoturva.</a:t>
            </a:r>
          </a:p>
          <a:p>
            <a:pPr algn="l">
              <a:buFont typeface="Arial" panose="020B0604020202020204" pitchFamily="34" charset="0"/>
              <a:buChar char="•"/>
            </a:pPr>
            <a:r>
              <a:rPr lang="fi-FI" sz="2200" b="1" i="0" dirty="0">
                <a:solidFill>
                  <a:srgbClr val="0D0D0D"/>
                </a:solidFill>
                <a:effectLst/>
                <a:highlight>
                  <a:srgbClr val="FFFFFF"/>
                </a:highlight>
                <a:latin typeface="Söhne"/>
              </a:rPr>
              <a:t>Uudet kuljetusmuodot kuten sähköiset ilmataksit</a:t>
            </a:r>
            <a:r>
              <a:rPr lang="fi-FI" sz="2200" b="0" i="0" dirty="0">
                <a:solidFill>
                  <a:srgbClr val="0D0D0D"/>
                </a:solidFill>
                <a:effectLst/>
                <a:highlight>
                  <a:srgbClr val="FFFFFF"/>
                </a:highlight>
                <a:latin typeface="Söhne"/>
              </a:rPr>
              <a:t>: Sähkökäyttöiset ilmataksit tai </a:t>
            </a:r>
            <a:r>
              <a:rPr lang="fi-FI" sz="2200" b="0" i="0" dirty="0" err="1">
                <a:solidFill>
                  <a:srgbClr val="0D0D0D"/>
                </a:solidFill>
                <a:effectLst/>
                <a:highlight>
                  <a:srgbClr val="FFFFFF"/>
                </a:highlight>
                <a:latin typeface="Söhne"/>
              </a:rPr>
              <a:t>dronekuljetukset</a:t>
            </a:r>
            <a:r>
              <a:rPr lang="fi-FI" sz="2200" b="0" i="0" dirty="0">
                <a:solidFill>
                  <a:srgbClr val="0D0D0D"/>
                </a:solidFill>
                <a:effectLst/>
                <a:highlight>
                  <a:srgbClr val="FFFFFF"/>
                </a:highlight>
                <a:latin typeface="Söhne"/>
              </a:rPr>
              <a:t> voisivat tuoda uuden ulottuvuuden logistiikkaan, erityisesti kaupunkien sisäisissä ja lyhyen matkan kuljetuksissa.</a:t>
            </a:r>
          </a:p>
          <a:p>
            <a:pPr marL="742950" lvl="1" indent="-285750" algn="l">
              <a:buFont typeface="Arial" panose="020B0604020202020204" pitchFamily="34" charset="0"/>
              <a:buChar char="•"/>
            </a:pPr>
            <a:r>
              <a:rPr lang="fi-FI" sz="2100" i="1" dirty="0">
                <a:solidFill>
                  <a:srgbClr val="0D0D0D"/>
                </a:solidFill>
                <a:highlight>
                  <a:srgbClr val="FFFFFF"/>
                </a:highlight>
                <a:latin typeface="Söhne"/>
              </a:rPr>
              <a:t>Haasteet: </a:t>
            </a:r>
            <a:r>
              <a:rPr lang="fi-FI" sz="2200" b="0" i="0" dirty="0">
                <a:solidFill>
                  <a:srgbClr val="0D0D0D"/>
                </a:solidFill>
                <a:effectLst/>
                <a:highlight>
                  <a:srgbClr val="FFFFFF"/>
                </a:highlight>
                <a:latin typeface="Söhne"/>
              </a:rPr>
              <a:t>Sääntely, teknologian kehitys, turvallisuus ja infrastruktuuri</a:t>
            </a:r>
          </a:p>
          <a:p>
            <a:pPr marL="0" indent="0" algn="l">
              <a:buNone/>
            </a:pPr>
            <a:endParaRPr lang="fi-FI" sz="1900" dirty="0"/>
          </a:p>
        </p:txBody>
      </p:sp>
    </p:spTree>
    <p:extLst>
      <p:ext uri="{BB962C8B-B14F-4D97-AF65-F5344CB8AC3E}">
        <p14:creationId xmlns:p14="http://schemas.microsoft.com/office/powerpoint/2010/main" val="447105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08E831-C7BC-0AD2-9B27-49E5776B01E4}"/>
              </a:ext>
            </a:extLst>
          </p:cNvPr>
          <p:cNvSpPr>
            <a:spLocks noGrp="1"/>
          </p:cNvSpPr>
          <p:nvPr>
            <p:ph type="title"/>
          </p:nvPr>
        </p:nvSpPr>
        <p:spPr>
          <a:xfrm>
            <a:off x="442195" y="141514"/>
            <a:ext cx="12302836" cy="319132"/>
          </a:xfrm>
        </p:spPr>
        <p:txBody>
          <a:bodyPr anchor="ctr">
            <a:normAutofit fontScale="90000"/>
          </a:bodyPr>
          <a:lstStyle/>
          <a:p>
            <a:r>
              <a:rPr lang="fi-FI" sz="2400" b="1" dirty="0"/>
              <a:t>Pienet ja suuret tulevaisuuden toimenpiteet logistiikkasektorilla</a:t>
            </a:r>
          </a:p>
        </p:txBody>
      </p:sp>
      <p:sp>
        <p:nvSpPr>
          <p:cNvPr id="4" name="Rectangle 1">
            <a:extLst>
              <a:ext uri="{FF2B5EF4-FFF2-40B4-BE49-F238E27FC236}">
                <a16:creationId xmlns:a16="http://schemas.microsoft.com/office/drawing/2014/main" id="{22985F41-93FE-DF34-132F-940CF968B8D3}"/>
              </a:ext>
            </a:extLst>
          </p:cNvPr>
          <p:cNvSpPr>
            <a:spLocks noGrp="1" noChangeArrowheads="1"/>
          </p:cNvSpPr>
          <p:nvPr>
            <p:ph sz="half" idx="1"/>
          </p:nvPr>
        </p:nvSpPr>
        <p:spPr bwMode="auto">
          <a:xfrm>
            <a:off x="656526" y="460646"/>
            <a:ext cx="11118433" cy="627279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19025" rIns="0" bIns="119025"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lnSpc>
                <a:spcPct val="100000"/>
              </a:lnSpc>
              <a:buNone/>
            </a:pPr>
            <a:r>
              <a:rPr kumimoji="0" lang="fi-FI" altLang="fi-FI" sz="1400" b="0" i="0" u="none" strike="noStrike" cap="none" normalizeH="0" baseline="0" dirty="0">
                <a:ln>
                  <a:noFill/>
                </a:ln>
                <a:solidFill>
                  <a:srgbClr val="0D0D0D"/>
                </a:solidFill>
                <a:effectLst/>
                <a:latin typeface="Söhne"/>
              </a:rPr>
              <a:t>Seuraavassa tulevaisuutta ajatellen toimenpiteiden ääripäitä (suuri juttu ja arjen toimenpide), joilla ilmastovastuullisuutta voidaan vaalia logistiikkasektorilla eri kohteissa.</a:t>
            </a:r>
          </a:p>
          <a:p>
            <a:pPr marL="0" lvl="0" indent="0">
              <a:lnSpc>
                <a:spcPct val="100000"/>
              </a:lnSpc>
              <a:buNone/>
            </a:pPr>
            <a:endParaRPr kumimoji="0" lang="fi-FI" altLang="fi-FI" sz="1400" b="0" i="0" u="none" strike="noStrike" cap="none" normalizeH="0" baseline="0" dirty="0">
              <a:ln>
                <a:noFill/>
              </a:ln>
              <a:solidFill>
                <a:srgbClr val="0D0D0D"/>
              </a:solidFill>
              <a:effectLst/>
              <a:latin typeface="Söhne"/>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fi-FI" altLang="fi-FI" sz="1400" b="1" i="0" u="none" strike="noStrike" cap="none" normalizeH="0" baseline="0" dirty="0">
                <a:ln>
                  <a:noFill/>
                </a:ln>
                <a:solidFill>
                  <a:srgbClr val="0D0D0D"/>
                </a:solidFill>
                <a:effectLst/>
                <a:latin typeface="Söhne"/>
              </a:rPr>
              <a:t>Kuljetuskalusto:</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fi-FI" altLang="fi-FI" sz="1400" i="1" u="none" strike="noStrike" cap="none" normalizeH="0" baseline="0" dirty="0">
                <a:ln>
                  <a:noFill/>
                </a:ln>
                <a:solidFill>
                  <a:srgbClr val="0D0D0D"/>
                </a:solidFill>
                <a:effectLst/>
                <a:latin typeface="Söhne"/>
              </a:rPr>
              <a:t>Suuri juttu: </a:t>
            </a:r>
            <a:r>
              <a:rPr kumimoji="0" lang="fi-FI" altLang="fi-FI" sz="1400" b="0" i="0" u="none" strike="noStrike" cap="none" normalizeH="0" baseline="0" dirty="0">
                <a:ln>
                  <a:noFill/>
                </a:ln>
                <a:solidFill>
                  <a:srgbClr val="0D0D0D"/>
                </a:solidFill>
                <a:effectLst/>
                <a:latin typeface="Söhne"/>
              </a:rPr>
              <a:t>Siirtyminen sähkö- tai vetykäyttöisiin ajoneuvoihin.</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fi-FI" altLang="fi-FI" sz="1400" i="1" u="none" strike="noStrike" cap="none" normalizeH="0" baseline="0" dirty="0">
                <a:ln>
                  <a:noFill/>
                </a:ln>
                <a:solidFill>
                  <a:srgbClr val="0D0D0D"/>
                </a:solidFill>
                <a:effectLst/>
                <a:latin typeface="Söhne"/>
              </a:rPr>
              <a:t>Arjen toimenpide: </a:t>
            </a:r>
            <a:r>
              <a:rPr kumimoji="0" lang="fi-FI" altLang="fi-FI" sz="1400" b="0" i="0" u="none" strike="noStrike" cap="none" normalizeH="0" baseline="0" dirty="0">
                <a:ln>
                  <a:noFill/>
                </a:ln>
                <a:solidFill>
                  <a:srgbClr val="0D0D0D"/>
                </a:solidFill>
                <a:effectLst/>
                <a:latin typeface="Söhne"/>
              </a:rPr>
              <a:t>Kuljetuskaluston huolto-ohjelman optimointi energiatehokkuuden parantamiseksi.</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fi-FI" altLang="fi-FI" sz="1400" b="1" i="0" u="none" strike="noStrike" cap="none" normalizeH="0" baseline="0" dirty="0">
                <a:ln>
                  <a:noFill/>
                </a:ln>
                <a:solidFill>
                  <a:srgbClr val="0D0D0D"/>
                </a:solidFill>
                <a:effectLst/>
                <a:latin typeface="Söhne"/>
              </a:rPr>
              <a:t>Kuljetusten optimointi:</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Suuri juttu: </a:t>
            </a:r>
            <a:r>
              <a:rPr kumimoji="0" lang="fi-FI" altLang="fi-FI" sz="1400" b="0" i="0" u="none" strike="noStrike" cap="none" normalizeH="0" baseline="0" dirty="0">
                <a:ln>
                  <a:noFill/>
                </a:ln>
                <a:solidFill>
                  <a:srgbClr val="0D0D0D"/>
                </a:solidFill>
                <a:effectLst/>
                <a:latin typeface="Söhne"/>
              </a:rPr>
              <a:t>Reittien optimointi ja konsolidointi vähentämään ajomatkoja ja päästöjä.</a:t>
            </a: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Arjen toimenpide: </a:t>
            </a:r>
            <a:r>
              <a:rPr kumimoji="0" lang="fi-FI" altLang="fi-FI" sz="1400" b="0" i="0" u="none" strike="noStrike" cap="none" normalizeH="0" baseline="0" dirty="0">
                <a:ln>
                  <a:noFill/>
                </a:ln>
                <a:solidFill>
                  <a:srgbClr val="0D0D0D"/>
                </a:solidFill>
                <a:effectLst/>
                <a:latin typeface="Söhne"/>
              </a:rPr>
              <a:t>Käytännön säännöt ja koulutus kuljettajille optimaalisen ajotavan ylläpitämiseksi.</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fi-FI" altLang="fi-FI" sz="1400" b="1" i="0" u="none" strike="noStrike" cap="none" normalizeH="0" baseline="0" dirty="0">
                <a:ln>
                  <a:noFill/>
                </a:ln>
                <a:solidFill>
                  <a:srgbClr val="0D0D0D"/>
                </a:solidFill>
                <a:effectLst/>
                <a:latin typeface="Söhne"/>
              </a:rPr>
              <a:t>Pakkausmateriaalit:</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Suuri juttu: </a:t>
            </a:r>
            <a:r>
              <a:rPr kumimoji="0" lang="fi-FI" altLang="fi-FI" sz="1400" b="0" i="0" u="none" strike="noStrike" cap="none" normalizeH="0" baseline="0" dirty="0">
                <a:ln>
                  <a:noFill/>
                </a:ln>
                <a:solidFill>
                  <a:srgbClr val="0D0D0D"/>
                </a:solidFill>
                <a:effectLst/>
                <a:latin typeface="Söhne"/>
              </a:rPr>
              <a:t>Siirtyminen kestävämpiin ja kierrätettäviin pakkausmateriaaleihin.</a:t>
            </a: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Arjen toimenpide: </a:t>
            </a:r>
            <a:r>
              <a:rPr kumimoji="0" lang="fi-FI" altLang="fi-FI" sz="1400" b="0" i="0" u="none" strike="noStrike" cap="none" normalizeH="0" baseline="0" dirty="0">
                <a:ln>
                  <a:noFill/>
                </a:ln>
                <a:solidFill>
                  <a:srgbClr val="0D0D0D"/>
                </a:solidFill>
                <a:effectLst/>
                <a:latin typeface="Söhne"/>
              </a:rPr>
              <a:t>Pakkausmateriaalien uudelleenkäyttö ja kierrätys varastoissa.</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fi-FI" altLang="fi-FI" sz="1400" b="1" i="0" u="none" strike="noStrike" cap="none" normalizeH="0" baseline="0" dirty="0">
                <a:ln>
                  <a:noFill/>
                </a:ln>
                <a:solidFill>
                  <a:srgbClr val="0D0D0D"/>
                </a:solidFill>
                <a:effectLst/>
                <a:latin typeface="Söhne"/>
              </a:rPr>
              <a:t>Varastointi:</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Suuri juttu: </a:t>
            </a:r>
            <a:r>
              <a:rPr kumimoji="0" lang="fi-FI" altLang="fi-FI" sz="1400" b="0" i="0" u="none" strike="noStrike" cap="none" normalizeH="0" baseline="0" dirty="0">
                <a:ln>
                  <a:noFill/>
                </a:ln>
                <a:solidFill>
                  <a:srgbClr val="0D0D0D"/>
                </a:solidFill>
                <a:effectLst/>
                <a:latin typeface="Söhne"/>
              </a:rPr>
              <a:t>Energiatehokkaan varaston rakentaminen uusiutuvan energian käytöllä.</a:t>
            </a: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Arjen toimenpide: </a:t>
            </a:r>
            <a:r>
              <a:rPr kumimoji="0" lang="fi-FI" altLang="fi-FI" sz="1400" b="0" i="0" u="none" strike="noStrike" cap="none" normalizeH="0" baseline="0" dirty="0">
                <a:ln>
                  <a:noFill/>
                </a:ln>
                <a:solidFill>
                  <a:srgbClr val="0D0D0D"/>
                </a:solidFill>
                <a:effectLst/>
                <a:latin typeface="Söhne"/>
              </a:rPr>
              <a:t>LED-valaistuksen käyttöönotto varastoissa energiansäästönä.</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fi-FI" altLang="fi-FI" sz="1400" b="1" i="0" u="none" strike="noStrike" cap="none" normalizeH="0" baseline="0" dirty="0">
                <a:ln>
                  <a:noFill/>
                </a:ln>
                <a:solidFill>
                  <a:srgbClr val="0D0D0D"/>
                </a:solidFill>
                <a:effectLst/>
                <a:latin typeface="Söhne"/>
              </a:rPr>
              <a:t>Tietojärjestelmät ja analytiikka:</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Suuri juttu: </a:t>
            </a:r>
            <a:r>
              <a:rPr kumimoji="0" lang="fi-FI" altLang="fi-FI" sz="1400" b="0" i="0" u="none" strike="noStrike" cap="none" normalizeH="0" baseline="0" dirty="0">
                <a:ln>
                  <a:noFill/>
                </a:ln>
                <a:solidFill>
                  <a:srgbClr val="0D0D0D"/>
                </a:solidFill>
                <a:effectLst/>
                <a:latin typeface="Söhne"/>
              </a:rPr>
              <a:t>Tehokkaat järjestelmät, jotka seuraavat kuljetusten ja varastojen hiilijalanjälkeä ja mahdollistavat paremman optimoinnin.</a:t>
            </a: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Arjen toimenpide: </a:t>
            </a:r>
            <a:r>
              <a:rPr kumimoji="0" lang="fi-FI" altLang="fi-FI" sz="1400" b="0" i="0" u="none" strike="noStrike" cap="none" normalizeH="0" baseline="0" dirty="0">
                <a:ln>
                  <a:noFill/>
                </a:ln>
                <a:solidFill>
                  <a:srgbClr val="0D0D0D"/>
                </a:solidFill>
                <a:effectLst/>
                <a:latin typeface="Söhne"/>
              </a:rPr>
              <a:t>Data-analyysin käyttö kuljetusten ja varastojen optimoinnissa.</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fi-FI" altLang="fi-FI" sz="1400" b="1" i="0" u="none" strike="noStrike" cap="none" normalizeH="0" baseline="0" dirty="0">
                <a:ln>
                  <a:noFill/>
                </a:ln>
                <a:solidFill>
                  <a:srgbClr val="0D0D0D"/>
                </a:solidFill>
                <a:effectLst/>
                <a:latin typeface="Söhne"/>
              </a:rPr>
              <a:t>Kumppanuudet ja hankintaketju:</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Suuri juttu: </a:t>
            </a:r>
            <a:r>
              <a:rPr kumimoji="0" lang="fi-FI" altLang="fi-FI" sz="1400" b="0" i="0" u="none" strike="noStrike" cap="none" normalizeH="0" baseline="0" dirty="0">
                <a:ln>
                  <a:noFill/>
                </a:ln>
                <a:solidFill>
                  <a:srgbClr val="0D0D0D"/>
                </a:solidFill>
                <a:effectLst/>
                <a:latin typeface="Söhne"/>
              </a:rPr>
              <a:t>Sitoutuminen yhteistyöhön kestävien kumppaneiden kanssa ja vastuullisten hankintakäytäntöjen noudattaminen.</a:t>
            </a: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Arjen toimenpide: </a:t>
            </a:r>
            <a:r>
              <a:rPr kumimoji="0" lang="fi-FI" altLang="fi-FI" sz="1400" b="0" i="0" u="none" strike="noStrike" cap="none" normalizeH="0" baseline="0" dirty="0">
                <a:ln>
                  <a:noFill/>
                </a:ln>
                <a:solidFill>
                  <a:srgbClr val="0D0D0D"/>
                </a:solidFill>
                <a:effectLst/>
                <a:latin typeface="Söhne"/>
              </a:rPr>
              <a:t>Sopimukset toimittajien kanssa, jotka jakavat yrityksen arvot ja pyrkimykset ympäristövastuullisuudessa.</a:t>
            </a:r>
          </a:p>
          <a:p>
            <a:pPr marL="0" marR="0" lvl="0" indent="0" algn="l" defTabSz="914400" rtl="0" eaLnBrk="0" fontAlgn="base" latinLnBrk="0" hangingPunct="0">
              <a:lnSpc>
                <a:spcPct val="100000"/>
              </a:lnSpc>
              <a:spcBef>
                <a:spcPct val="0"/>
              </a:spcBef>
              <a:spcAft>
                <a:spcPct val="0"/>
              </a:spcAft>
              <a:buClrTx/>
              <a:buSzTx/>
              <a:buFontTx/>
              <a:buAutoNum type="arabicPeriod" startAt="7"/>
              <a:tabLst/>
            </a:pPr>
            <a:r>
              <a:rPr kumimoji="0" lang="fi-FI" altLang="fi-FI" sz="1400" b="1" i="0" u="none" strike="noStrike" cap="none" normalizeH="0" baseline="0" dirty="0">
                <a:ln>
                  <a:noFill/>
                </a:ln>
                <a:solidFill>
                  <a:srgbClr val="0D0D0D"/>
                </a:solidFill>
                <a:effectLst/>
                <a:latin typeface="Söhne"/>
              </a:rPr>
              <a:t>Henkilöstö:</a:t>
            </a:r>
            <a:endParaRPr kumimoji="0" lang="fi-FI" altLang="fi-FI" sz="1400" b="0" i="0" u="none" strike="noStrike" cap="none" normalizeH="0" baseline="0" dirty="0">
              <a:ln>
                <a:noFill/>
              </a:ln>
              <a:solidFill>
                <a:srgbClr val="0D0D0D"/>
              </a:solidFill>
              <a:effectLst/>
              <a:latin typeface="Söhne"/>
            </a:endParaRP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Suuri juttu: </a:t>
            </a:r>
            <a:r>
              <a:rPr kumimoji="0" lang="fi-FI" altLang="fi-FI" sz="1400" b="0" i="0" u="none" strike="noStrike" cap="none" normalizeH="0" baseline="0" dirty="0">
                <a:ln>
                  <a:noFill/>
                </a:ln>
                <a:solidFill>
                  <a:srgbClr val="0D0D0D"/>
                </a:solidFill>
                <a:effectLst/>
                <a:latin typeface="Söhne"/>
              </a:rPr>
              <a:t>Koulutusohjelmat ja kannustimet, jotka kannustavat työntekijöitä osallistumaan ympäristövastuullisiin toimiin.</a:t>
            </a:r>
          </a:p>
          <a:p>
            <a:pPr marL="457200" marR="0" lvl="1" indent="0" algn="l" defTabSz="914400" rtl="0" eaLnBrk="0" fontAlgn="base" latinLnBrk="0" hangingPunct="0">
              <a:lnSpc>
                <a:spcPct val="100000"/>
              </a:lnSpc>
              <a:spcBef>
                <a:spcPct val="0"/>
              </a:spcBef>
              <a:spcAft>
                <a:spcPct val="0"/>
              </a:spcAft>
              <a:buClrTx/>
              <a:buSzTx/>
              <a:buFontTx/>
              <a:buChar char="•"/>
              <a:tabLst/>
            </a:pPr>
            <a:r>
              <a:rPr lang="fi-FI" altLang="fi-FI" sz="1400" i="1" dirty="0">
                <a:solidFill>
                  <a:srgbClr val="0D0D0D"/>
                </a:solidFill>
                <a:latin typeface="Söhne"/>
              </a:rPr>
              <a:t>Arjen toimenpide: </a:t>
            </a:r>
            <a:r>
              <a:rPr kumimoji="0" lang="fi-FI" altLang="fi-FI" sz="1400" b="0" i="0" u="none" strike="noStrike" cap="none" normalizeH="0" baseline="0" dirty="0">
                <a:ln>
                  <a:noFill/>
                </a:ln>
                <a:solidFill>
                  <a:srgbClr val="0D0D0D"/>
                </a:solidFill>
                <a:effectLst/>
                <a:latin typeface="Söhne"/>
              </a:rPr>
              <a:t>Työntekijöiden osallistaminen ja tiedottaminen yrityksen ympäristötavoitteista ja -toimenpiteistä.</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400" b="0" i="0" u="none" strike="noStrike" cap="none" normalizeH="0" baseline="0" dirty="0">
              <a:ln>
                <a:noFill/>
              </a:ln>
              <a:solidFill>
                <a:srgbClr val="0D0D0D"/>
              </a:solidFill>
              <a:effectLst/>
              <a:latin typeface="Söhne"/>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0" i="0" u="none" strike="noStrike" cap="none" normalizeH="0" baseline="0" dirty="0">
                <a:ln>
                  <a:noFill/>
                </a:ln>
                <a:solidFill>
                  <a:srgbClr val="0D0D0D"/>
                </a:solidFill>
                <a:effectLst/>
                <a:latin typeface="Söhne"/>
              </a:rPr>
              <a:t>Näiden tekijöiden ääripäät edustavat suuria muutoksia ja merkittäviä investointeja, kun taas arjen toimenpiteet ovat pienempiä, jokapäiväisiä askelia kohti ympäristövastuullisuutta. Yhdistelmä molempia on usein tarpeen, jotta logistiikkayritys voi saavuttaa merkittäviä edistysaskelia ilmastovastuullisuudessa.</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93916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08E831-C7BC-0AD2-9B27-49E5776B01E4}"/>
              </a:ext>
            </a:extLst>
          </p:cNvPr>
          <p:cNvSpPr>
            <a:spLocks noGrp="1"/>
          </p:cNvSpPr>
          <p:nvPr>
            <p:ph type="title"/>
          </p:nvPr>
        </p:nvSpPr>
        <p:spPr>
          <a:xfrm>
            <a:off x="361876" y="141513"/>
            <a:ext cx="10846291" cy="576943"/>
          </a:xfrm>
        </p:spPr>
        <p:txBody>
          <a:bodyPr anchor="ctr">
            <a:normAutofit/>
          </a:bodyPr>
          <a:lstStyle/>
          <a:p>
            <a:r>
              <a:rPr lang="fi-FI" sz="2400" b="1" dirty="0"/>
              <a:t>Ilmastovastuullinen toiminta logistiikan perustutkinto, tehtävät</a:t>
            </a:r>
          </a:p>
        </p:txBody>
      </p:sp>
      <p:sp>
        <p:nvSpPr>
          <p:cNvPr id="4" name="Rectangle 1">
            <a:extLst>
              <a:ext uri="{FF2B5EF4-FFF2-40B4-BE49-F238E27FC236}">
                <a16:creationId xmlns:a16="http://schemas.microsoft.com/office/drawing/2014/main" id="{22985F41-93FE-DF34-132F-940CF968B8D3}"/>
              </a:ext>
            </a:extLst>
          </p:cNvPr>
          <p:cNvSpPr>
            <a:spLocks noGrp="1" noChangeArrowheads="1"/>
          </p:cNvSpPr>
          <p:nvPr>
            <p:ph sz="half" idx="1"/>
          </p:nvPr>
        </p:nvSpPr>
        <p:spPr bwMode="auto">
          <a:xfrm>
            <a:off x="572824" y="657079"/>
            <a:ext cx="10846291" cy="608812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19025" rIns="0" bIns="119025"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lnSpc>
                <a:spcPct val="100000"/>
              </a:lnSpc>
              <a:buNone/>
            </a:pPr>
            <a:r>
              <a:rPr kumimoji="0" lang="fi-FI" altLang="fi-FI" sz="1800" b="1" i="0" u="none" strike="noStrike" cap="none" normalizeH="0" baseline="0" dirty="0">
                <a:ln>
                  <a:noFill/>
                </a:ln>
                <a:solidFill>
                  <a:srgbClr val="0D0D0D"/>
                </a:solidFill>
                <a:effectLst/>
                <a:latin typeface="Söhne"/>
              </a:rPr>
              <a:t>Tehtävä 1</a:t>
            </a:r>
          </a:p>
          <a:p>
            <a:pPr marL="0" lvl="0" indent="0">
              <a:lnSpc>
                <a:spcPct val="100000"/>
              </a:lnSpc>
              <a:buNone/>
            </a:pPr>
            <a:endParaRPr lang="fi-FI" altLang="fi-FI" sz="1800" dirty="0">
              <a:solidFill>
                <a:srgbClr val="0D0D0D"/>
              </a:solidFill>
              <a:latin typeface="Söhne"/>
            </a:endParaRPr>
          </a:p>
          <a:p>
            <a:pPr marL="0" lvl="0" indent="0">
              <a:lnSpc>
                <a:spcPct val="100000"/>
              </a:lnSpc>
              <a:buNone/>
            </a:pPr>
            <a:r>
              <a:rPr kumimoji="0" lang="fi-FI" altLang="fi-FI" sz="1800" b="0" i="0" u="none" strike="noStrike" cap="none" normalizeH="0" baseline="0" dirty="0">
                <a:ln>
                  <a:noFill/>
                </a:ln>
                <a:solidFill>
                  <a:srgbClr val="0D0D0D"/>
                </a:solidFill>
                <a:effectLst/>
                <a:latin typeface="Söhne"/>
              </a:rPr>
              <a:t>Tässä materiaalissa on kuvattu yhden tuotteen (wc-paperi) logistinen prosessi raaka-aineista valmistuotteeksi ja käytettäväksi. </a:t>
            </a:r>
            <a:r>
              <a:rPr lang="fi-FI" altLang="fi-FI" sz="1800" dirty="0">
                <a:solidFill>
                  <a:srgbClr val="0D0D0D"/>
                </a:solidFill>
                <a:latin typeface="Söhne"/>
              </a:rPr>
              <a:t>Kuvaa niin tarkoin kun mahdollista seuraavista vastaava logistinen prosessi</a:t>
            </a:r>
          </a:p>
          <a:p>
            <a:pPr marL="0" lvl="0" indent="0">
              <a:lnSpc>
                <a:spcPct val="100000"/>
              </a:lnSpc>
              <a:buNone/>
            </a:pPr>
            <a:endParaRPr lang="fi-FI" altLang="fi-FI" sz="1800" dirty="0">
              <a:solidFill>
                <a:srgbClr val="0D0D0D"/>
              </a:solidFill>
              <a:latin typeface="Söhne"/>
            </a:endParaRPr>
          </a:p>
          <a:p>
            <a:pPr marL="0" lvl="0" indent="0">
              <a:lnSpc>
                <a:spcPct val="100000"/>
              </a:lnSpc>
              <a:buNone/>
            </a:pPr>
            <a:endParaRPr kumimoji="0" lang="fi-FI" altLang="fi-FI" sz="1800" b="0" i="0" u="none" strike="noStrike" cap="none" normalizeH="0" baseline="0" dirty="0">
              <a:ln>
                <a:noFill/>
              </a:ln>
              <a:solidFill>
                <a:srgbClr val="0D0D0D"/>
              </a:solidFill>
              <a:effectLst/>
              <a:latin typeface="Söhne"/>
            </a:endParaRPr>
          </a:p>
          <a:p>
            <a:pPr marL="342900" lvl="0" indent="-342900">
              <a:lnSpc>
                <a:spcPct val="100000"/>
              </a:lnSpc>
              <a:buAutoNum type="alphaLcParenR"/>
            </a:pPr>
            <a:r>
              <a:rPr lang="fi-FI" altLang="fi-FI" sz="1800" dirty="0">
                <a:solidFill>
                  <a:srgbClr val="0D0D0D"/>
                </a:solidFill>
                <a:latin typeface="Söhne"/>
              </a:rPr>
              <a:t>Jokin tuote joko omasta yrityksestäsi, tai tuote millä on jokin sidos yritykseesi. Esimerkiksi yrityksesi kuljettaa tai varastoi ko. toisen yrityksen tuotetta</a:t>
            </a:r>
          </a:p>
          <a:p>
            <a:pPr marL="342900" lvl="0" indent="-342900">
              <a:lnSpc>
                <a:spcPct val="100000"/>
              </a:lnSpc>
              <a:buAutoNum type="alphaLcParenR"/>
            </a:pPr>
            <a:r>
              <a:rPr kumimoji="0" lang="fi-FI" altLang="fi-FI" sz="1800" b="0" i="0" u="none" strike="noStrike" cap="none" normalizeH="0" baseline="0" dirty="0">
                <a:ln>
                  <a:noFill/>
                </a:ln>
                <a:solidFill>
                  <a:srgbClr val="0D0D0D"/>
                </a:solidFill>
                <a:effectLst/>
                <a:latin typeface="Söhne"/>
              </a:rPr>
              <a:t>Jokin tuote </a:t>
            </a:r>
            <a:r>
              <a:rPr lang="fi-FI" altLang="fi-FI" sz="1800" dirty="0">
                <a:solidFill>
                  <a:srgbClr val="0D0D0D"/>
                </a:solidFill>
                <a:latin typeface="Söhne"/>
              </a:rPr>
              <a:t>muusta yrityksestä tai toiselta toimialalta</a:t>
            </a:r>
          </a:p>
          <a:p>
            <a:pPr marL="0" lvl="0" indent="0">
              <a:lnSpc>
                <a:spcPct val="100000"/>
              </a:lnSpc>
              <a:buNone/>
            </a:pPr>
            <a:endParaRPr lang="fi-FI" altLang="fi-FI" sz="1800" dirty="0">
              <a:solidFill>
                <a:srgbClr val="0D0D0D"/>
              </a:solidFill>
              <a:latin typeface="Söhne"/>
            </a:endParaRPr>
          </a:p>
          <a:p>
            <a:pPr marL="0" lvl="0" indent="0">
              <a:lnSpc>
                <a:spcPct val="100000"/>
              </a:lnSpc>
              <a:buNone/>
            </a:pPr>
            <a:r>
              <a:rPr lang="fi-FI" altLang="fi-FI" sz="1800" b="1" dirty="0">
                <a:solidFill>
                  <a:srgbClr val="0D0D0D"/>
                </a:solidFill>
                <a:latin typeface="Söhne"/>
              </a:rPr>
              <a:t>Tehtävä 2</a:t>
            </a:r>
          </a:p>
          <a:p>
            <a:pPr marL="0" lvl="0" indent="0">
              <a:lnSpc>
                <a:spcPct val="100000"/>
              </a:lnSpc>
              <a:buNone/>
            </a:pPr>
            <a:endParaRPr lang="fi-FI" altLang="fi-FI" sz="1800" dirty="0">
              <a:solidFill>
                <a:srgbClr val="0D0D0D"/>
              </a:solidFill>
              <a:latin typeface="Söhne"/>
            </a:endParaRPr>
          </a:p>
          <a:p>
            <a:pPr marL="342900" lvl="0" indent="-342900">
              <a:lnSpc>
                <a:spcPct val="100000"/>
              </a:lnSpc>
              <a:buAutoNum type="alphaLcParenR"/>
            </a:pPr>
            <a:r>
              <a:rPr lang="fi-FI" altLang="fi-FI" sz="1800" dirty="0">
                <a:solidFill>
                  <a:srgbClr val="0D0D0D"/>
                </a:solidFill>
                <a:latin typeface="Söhne"/>
              </a:rPr>
              <a:t>Listaa omasta yrityksestäsi toimenpiteitä, joilla sen on mahdollista vaikuttaa ilmastovastuullisuuteen. Tässä materiaalissa oli kuvattu pieniä ns. arjen asioita. Keskity erityisesti niihin!</a:t>
            </a:r>
          </a:p>
          <a:p>
            <a:pPr marL="342900" lvl="0" indent="-342900">
              <a:lnSpc>
                <a:spcPct val="100000"/>
              </a:lnSpc>
              <a:buAutoNum type="alphaLcParenR"/>
            </a:pPr>
            <a:r>
              <a:rPr lang="fi-FI" altLang="fi-FI" sz="1800" dirty="0">
                <a:solidFill>
                  <a:srgbClr val="0D0D0D"/>
                </a:solidFill>
                <a:latin typeface="Söhne"/>
              </a:rPr>
              <a:t>Kuvaa miten sinä itse voit vaikuttaa ilmastovastuullisuuteen työssäsi ja työpaikallasi omalla toimintasektorilla (varastointi ja/tai kuljetukset) </a:t>
            </a:r>
          </a:p>
          <a:p>
            <a:pPr marL="342900" lvl="0" indent="-342900">
              <a:lnSpc>
                <a:spcPct val="100000"/>
              </a:lnSpc>
              <a:buAutoNum type="alphaLcParenR"/>
            </a:pPr>
            <a:r>
              <a:rPr lang="fi-FI" altLang="fi-FI" sz="1800" dirty="0">
                <a:solidFill>
                  <a:srgbClr val="0D0D0D"/>
                </a:solidFill>
                <a:latin typeface="Söhne"/>
              </a:rPr>
              <a:t>Kuvaa ja listaa mitä toimenpiteitä omassa arjessasi (työn ulkopuolella), voit tehdä ilmastovastuullisuutta ajatellen</a:t>
            </a:r>
          </a:p>
          <a:p>
            <a:pPr marL="0" lvl="0" indent="0">
              <a:lnSpc>
                <a:spcPct val="100000"/>
              </a:lnSpc>
              <a:buNone/>
            </a:pPr>
            <a:endParaRPr lang="fi-FI" altLang="fi-FI" sz="1400" dirty="0">
              <a:solidFill>
                <a:srgbClr val="0D0D0D"/>
              </a:solidFill>
              <a:latin typeface="Söhne"/>
            </a:endParaRPr>
          </a:p>
          <a:p>
            <a:pPr marL="0" lvl="0" indent="0">
              <a:lnSpc>
                <a:spcPct val="100000"/>
              </a:lnSpc>
              <a:buNone/>
            </a:pPr>
            <a:endParaRPr kumimoji="0" lang="fi-FI" altLang="fi-FI" sz="1400" b="0" i="0" u="none" strike="noStrike" cap="none" normalizeH="0" baseline="0" dirty="0">
              <a:ln>
                <a:noFill/>
              </a:ln>
              <a:solidFill>
                <a:srgbClr val="0D0D0D"/>
              </a:solidFill>
              <a:effectLst/>
              <a:latin typeface="Söhne"/>
            </a:endParaRPr>
          </a:p>
          <a:p>
            <a:pPr marL="0" lvl="0" indent="0">
              <a:lnSpc>
                <a:spcPct val="100000"/>
              </a:lnSpc>
              <a:buNone/>
            </a:pPr>
            <a:endParaRPr lang="fi-FI" altLang="fi-FI" sz="1400" dirty="0">
              <a:solidFill>
                <a:srgbClr val="0D0D0D"/>
              </a:solidFill>
              <a:latin typeface="Söhne"/>
            </a:endParaRPr>
          </a:p>
          <a:p>
            <a:pPr marL="0" lvl="0" indent="0">
              <a:lnSpc>
                <a:spcPct val="100000"/>
              </a:lnSpc>
              <a:buNone/>
            </a:pPr>
            <a:endParaRPr kumimoji="0" lang="fi-FI" altLang="fi-FI" sz="1400" b="0" i="0" u="none" strike="noStrike" cap="none" normalizeH="0" baseline="0" dirty="0">
              <a:ln>
                <a:noFill/>
              </a:ln>
              <a:solidFill>
                <a:srgbClr val="0D0D0D"/>
              </a:solidFill>
              <a:effectLst/>
              <a:latin typeface="Söhne"/>
            </a:endParaRPr>
          </a:p>
          <a:p>
            <a:pPr marL="0" lvl="0" indent="0">
              <a:lnSpc>
                <a:spcPct val="100000"/>
              </a:lnSpc>
              <a:buNone/>
            </a:pP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74404831"/>
      </p:ext>
    </p:extLst>
  </p:cSld>
  <p:clrMapOvr>
    <a:masterClrMapping/>
  </p:clrMapOvr>
</p:sld>
</file>

<file path=ppt/theme/theme1.xml><?xml version="1.0" encoding="utf-8"?>
<a:theme xmlns:a="http://schemas.openxmlformats.org/drawingml/2006/main" name="Office-teema">
  <a:themeElements>
    <a:clrScheme name="Mukautettu 1">
      <a:dk1>
        <a:srgbClr val="331C54"/>
      </a:dk1>
      <a:lt1>
        <a:srgbClr val="FFFFFF"/>
      </a:lt1>
      <a:dk2>
        <a:srgbClr val="512398"/>
      </a:dk2>
      <a:lt2>
        <a:srgbClr val="E0E1DD"/>
      </a:lt2>
      <a:accent1>
        <a:srgbClr val="512398"/>
      </a:accent1>
      <a:accent2>
        <a:srgbClr val="331C54"/>
      </a:accent2>
      <a:accent3>
        <a:srgbClr val="00B0CA"/>
      </a:accent3>
      <a:accent4>
        <a:srgbClr val="F9E300"/>
      </a:accent4>
      <a:accent5>
        <a:srgbClr val="B2B3B3"/>
      </a:accent5>
      <a:accent6>
        <a:srgbClr val="E0E1DD"/>
      </a:accent6>
      <a:hlink>
        <a:srgbClr val="00B0CA"/>
      </a:hlink>
      <a:folHlink>
        <a:srgbClr val="5123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37FD2004-E76C-4E5E-B22D-90444C665B49}" vid="{4B01342B-DD5A-4CF3-AE77-3C7DCF1815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8BD7A1F422DD3947AB7A2E34C1684192" ma:contentTypeVersion="15" ma:contentTypeDescription="Luo uusi asiakirja." ma:contentTypeScope="" ma:versionID="517bb36628ad919e2837ea7885e61dc8">
  <xsd:schema xmlns:xsd="http://www.w3.org/2001/XMLSchema" xmlns:xs="http://www.w3.org/2001/XMLSchema" xmlns:p="http://schemas.microsoft.com/office/2006/metadata/properties" xmlns:ns2="4024df38-3c0f-462a-862d-a7f76eeefb3d" xmlns:ns3="0d9ac081-05d7-4b45-974a-d454e53921a5" targetNamespace="http://schemas.microsoft.com/office/2006/metadata/properties" ma:root="true" ma:fieldsID="9e875d32ef1a6ea89015882f1f90295a" ns2:_="" ns3:_="">
    <xsd:import namespace="4024df38-3c0f-462a-862d-a7f76eeefb3d"/>
    <xsd:import namespace="0d9ac081-05d7-4b45-974a-d454e53921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24df38-3c0f-462a-862d-a7f76eeefb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3fe90fce-fafb-4b11-b9ef-d54972cc7cd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9ac081-05d7-4b45-974a-d454e5392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5deac8f-69d3-423a-a1f8-05252d8b5257}" ma:internalName="TaxCatchAll" ma:showField="CatchAllData" ma:web="0d9ac081-05d7-4b45-974a-d454e53921a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d9ac081-05d7-4b45-974a-d454e53921a5" xsi:nil="true"/>
    <lcf76f155ced4ddcb4097134ff3c332f xmlns="4024df38-3c0f-462a-862d-a7f76eeefb3d">
      <Terms xmlns="http://schemas.microsoft.com/office/infopath/2007/PartnerControls"/>
    </lcf76f155ced4ddcb4097134ff3c332f>
    <SharedWithUsers xmlns="0d9ac081-05d7-4b45-974a-d454e53921a5">
      <UserInfo>
        <DisplayName>Sjöblom Heljä</DisplayName>
        <AccountId>164</AccountId>
        <AccountType/>
      </UserInfo>
      <UserInfo>
        <DisplayName>Pirinen Sanna</DisplayName>
        <AccountId>165</AccountId>
        <AccountType/>
      </UserInfo>
      <UserInfo>
        <DisplayName>Strandberg Kaarina</DisplayName>
        <AccountId>166</AccountId>
        <AccountType/>
      </UserInfo>
      <UserInfo>
        <DisplayName>Hirsilä Satu</DisplayName>
        <AccountId>167</AccountId>
        <AccountType/>
      </UserInfo>
    </SharedWithUsers>
  </documentManagement>
</p:properties>
</file>

<file path=customXml/itemProps1.xml><?xml version="1.0" encoding="utf-8"?>
<ds:datastoreItem xmlns:ds="http://schemas.openxmlformats.org/officeDocument/2006/customXml" ds:itemID="{6FD546F7-F80F-4E78-B13E-DE6F7A13CF30}">
  <ds:schemaRefs>
    <ds:schemaRef ds:uri="http://schemas.microsoft.com/sharepoint/v3/contenttype/forms"/>
  </ds:schemaRefs>
</ds:datastoreItem>
</file>

<file path=customXml/itemProps2.xml><?xml version="1.0" encoding="utf-8"?>
<ds:datastoreItem xmlns:ds="http://schemas.openxmlformats.org/officeDocument/2006/customXml" ds:itemID="{4AD73E10-A6A0-4A9B-B641-EFEB30948A97}">
  <ds:schemaRefs>
    <ds:schemaRef ds:uri="0d9ac081-05d7-4b45-974a-d454e53921a5"/>
    <ds:schemaRef ds:uri="4024df38-3c0f-462a-862d-a7f76eeefb3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8F8356B-BDB3-4B55-BE9F-45966338FA17}">
  <ds:schemaRefs>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0d9ac081-05d7-4b45-974a-d454e53921a5"/>
    <ds:schemaRef ds:uri="4024df38-3c0f-462a-862d-a7f76eeefb3d"/>
    <ds:schemaRef ds:uri="http://www.w3.org/XML/1998/namespace"/>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Taitotalo esityspohja 2020</Template>
  <TotalTime>8743</TotalTime>
  <Words>1024</Words>
  <Application>Microsoft Office PowerPoint</Application>
  <PresentationFormat>Laajakuva</PresentationFormat>
  <Paragraphs>101</Paragraphs>
  <Slides>6</Slides>
  <Notes>5</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Calibri</vt:lpstr>
      <vt:lpstr>Söhne</vt:lpstr>
      <vt:lpstr>Office-teema</vt:lpstr>
      <vt:lpstr>     Ilmastovastuullinen toiminta Tutkintokohtainen opiskelumateriaali Logistiikan perustutkinto  </vt:lpstr>
      <vt:lpstr>Kädenjäljen kasvattaminen logistiikan toimialalla, kuljetus-ja varastointisektorilla </vt:lpstr>
      <vt:lpstr>Kädenjäljen kasvattaminen logistiikan toimialalla, kuljetus-ja varastointisektorilla </vt:lpstr>
      <vt:lpstr>  Mahdolliset tulevaisuuden ratkaisut logistiikkasektorilla haasteineen Seuraavassa haarukoitu todella isoja mahdollisuuksia, jotka saattavat olla arkipäivää myöhemmin tulevaisuudessa  </vt:lpstr>
      <vt:lpstr>Pienet ja suuret tulevaisuuden toimenpiteet logistiikkasektorilla</vt:lpstr>
      <vt:lpstr>Ilmastovastuullinen toiminta logistiikan perustutkinto, tehtävät</vt:lpstr>
    </vt:vector>
  </TitlesOfParts>
  <Company>Taitotalo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Kestävä kehitys ja vastuullisuus eläintenhoitoalalla</dc:title>
  <dc:creator>Törne Reeta</dc:creator>
  <cp:lastModifiedBy>Jyrinki Hannu</cp:lastModifiedBy>
  <cp:revision>7</cp:revision>
  <dcterms:created xsi:type="dcterms:W3CDTF">2023-09-25T02:28:56Z</dcterms:created>
  <dcterms:modified xsi:type="dcterms:W3CDTF">2024-05-30T07:51:57Z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0x0101008BD7A1F422DD3947AB7A2E34C1684192</vt:lpwstr>
  </property>
  <property fmtid="{D5CDD505-2E9C-101B-9397-08002B2CF9AE}" pid="3" name="MediaServiceImageTags">
    <vt:lpwstr/>
  </property>
</Properties>
</file>