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0" r:id="rId4"/>
  </p:sldMasterIdLst>
  <p:sldIdLst>
    <p:sldId id="404" r:id="rId5"/>
    <p:sldId id="421" r:id="rId6"/>
    <p:sldId id="424" r:id="rId7"/>
    <p:sldId id="422" r:id="rId8"/>
    <p:sldId id="425" r:id="rId9"/>
    <p:sldId id="426" r:id="rId10"/>
    <p:sldId id="423" r:id="rId11"/>
    <p:sldId id="427" r:id="rId12"/>
    <p:sldId id="428" r:id="rId13"/>
    <p:sldId id="429" r:id="rId14"/>
    <p:sldId id="430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AE25D4-3B6C-4ED5-AD6C-A98E50CA97DB}" v="11" dt="2024-06-25T05:41:38.872"/>
    <p1510:client id="{A8A51EA9-194A-4ACD-A26B-9B2F04E68852}" v="4" dt="2024-06-25T05:45:13.3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ius Miisa" userId="75fa5acc-9f42-4787-aa9c-b3d77faf4219" providerId="ADAL" clId="{A8A51EA9-194A-4ACD-A26B-9B2F04E68852}"/>
    <pc:docChg chg="undo custSel addSld delSld modSld">
      <pc:chgData name="Helenius Miisa" userId="75fa5acc-9f42-4787-aa9c-b3d77faf4219" providerId="ADAL" clId="{A8A51EA9-194A-4ACD-A26B-9B2F04E68852}" dt="2024-06-25T05:45:13.362" v="5"/>
      <pc:docMkLst>
        <pc:docMk/>
      </pc:docMkLst>
      <pc:sldChg chg="del">
        <pc:chgData name="Helenius Miisa" userId="75fa5acc-9f42-4787-aa9c-b3d77faf4219" providerId="ADAL" clId="{A8A51EA9-194A-4ACD-A26B-9B2F04E68852}" dt="2024-06-25T05:44:57.284" v="0" actId="47"/>
        <pc:sldMkLst>
          <pc:docMk/>
          <pc:sldMk cId="782385677" sldId="256"/>
        </pc:sldMkLst>
      </pc:sldChg>
      <pc:sldChg chg="add del setBg">
        <pc:chgData name="Helenius Miisa" userId="75fa5acc-9f42-4787-aa9c-b3d77faf4219" providerId="ADAL" clId="{A8A51EA9-194A-4ACD-A26B-9B2F04E68852}" dt="2024-06-25T05:45:13.362" v="5"/>
        <pc:sldMkLst>
          <pc:docMk/>
          <pc:sldMk cId="2524242142" sldId="404"/>
        </pc:sldMkLst>
      </pc:sldChg>
      <pc:sldChg chg="add del setBg">
        <pc:chgData name="Helenius Miisa" userId="75fa5acc-9f42-4787-aa9c-b3d77faf4219" providerId="ADAL" clId="{A8A51EA9-194A-4ACD-A26B-9B2F04E68852}" dt="2024-06-25T05:45:13.362" v="5"/>
        <pc:sldMkLst>
          <pc:docMk/>
          <pc:sldMk cId="3232383688" sldId="421"/>
        </pc:sldMkLst>
      </pc:sldChg>
      <pc:sldChg chg="add del setBg">
        <pc:chgData name="Helenius Miisa" userId="75fa5acc-9f42-4787-aa9c-b3d77faf4219" providerId="ADAL" clId="{A8A51EA9-194A-4ACD-A26B-9B2F04E68852}" dt="2024-06-25T05:45:13.362" v="5"/>
        <pc:sldMkLst>
          <pc:docMk/>
          <pc:sldMk cId="3237935432" sldId="422"/>
        </pc:sldMkLst>
      </pc:sldChg>
      <pc:sldChg chg="add del setBg">
        <pc:chgData name="Helenius Miisa" userId="75fa5acc-9f42-4787-aa9c-b3d77faf4219" providerId="ADAL" clId="{A8A51EA9-194A-4ACD-A26B-9B2F04E68852}" dt="2024-06-25T05:45:13.362" v="5"/>
        <pc:sldMkLst>
          <pc:docMk/>
          <pc:sldMk cId="788486667" sldId="423"/>
        </pc:sldMkLst>
      </pc:sldChg>
      <pc:sldChg chg="add del setBg">
        <pc:chgData name="Helenius Miisa" userId="75fa5acc-9f42-4787-aa9c-b3d77faf4219" providerId="ADAL" clId="{A8A51EA9-194A-4ACD-A26B-9B2F04E68852}" dt="2024-06-25T05:45:13.362" v="5"/>
        <pc:sldMkLst>
          <pc:docMk/>
          <pc:sldMk cId="2307488386" sldId="424"/>
        </pc:sldMkLst>
      </pc:sldChg>
      <pc:sldChg chg="add del setBg">
        <pc:chgData name="Helenius Miisa" userId="75fa5acc-9f42-4787-aa9c-b3d77faf4219" providerId="ADAL" clId="{A8A51EA9-194A-4ACD-A26B-9B2F04E68852}" dt="2024-06-25T05:45:13.362" v="5"/>
        <pc:sldMkLst>
          <pc:docMk/>
          <pc:sldMk cId="3032139148" sldId="425"/>
        </pc:sldMkLst>
      </pc:sldChg>
      <pc:sldChg chg="add del setBg">
        <pc:chgData name="Helenius Miisa" userId="75fa5acc-9f42-4787-aa9c-b3d77faf4219" providerId="ADAL" clId="{A8A51EA9-194A-4ACD-A26B-9B2F04E68852}" dt="2024-06-25T05:45:13.362" v="5"/>
        <pc:sldMkLst>
          <pc:docMk/>
          <pc:sldMk cId="804868665" sldId="426"/>
        </pc:sldMkLst>
      </pc:sldChg>
      <pc:sldChg chg="add del setBg">
        <pc:chgData name="Helenius Miisa" userId="75fa5acc-9f42-4787-aa9c-b3d77faf4219" providerId="ADAL" clId="{A8A51EA9-194A-4ACD-A26B-9B2F04E68852}" dt="2024-06-25T05:45:13.362" v="5"/>
        <pc:sldMkLst>
          <pc:docMk/>
          <pc:sldMk cId="256273268" sldId="427"/>
        </pc:sldMkLst>
      </pc:sldChg>
      <pc:sldChg chg="modSp add del mod setBg">
        <pc:chgData name="Helenius Miisa" userId="75fa5acc-9f42-4787-aa9c-b3d77faf4219" providerId="ADAL" clId="{A8A51EA9-194A-4ACD-A26B-9B2F04E68852}" dt="2024-06-25T05:45:13.362" v="5"/>
        <pc:sldMkLst>
          <pc:docMk/>
          <pc:sldMk cId="3804955188" sldId="428"/>
        </pc:sldMkLst>
        <pc:spChg chg="mod">
          <ac:chgData name="Helenius Miisa" userId="75fa5acc-9f42-4787-aa9c-b3d77faf4219" providerId="ADAL" clId="{A8A51EA9-194A-4ACD-A26B-9B2F04E68852}" dt="2024-06-25T05:45:13.331" v="4"/>
          <ac:spMkLst>
            <pc:docMk/>
            <pc:sldMk cId="3804955188" sldId="428"/>
            <ac:spMk id="3" creationId="{A8956627-5476-0F7F-5CE2-34D69E074B07}"/>
          </ac:spMkLst>
        </pc:spChg>
      </pc:sldChg>
      <pc:sldChg chg="add del setBg">
        <pc:chgData name="Helenius Miisa" userId="75fa5acc-9f42-4787-aa9c-b3d77faf4219" providerId="ADAL" clId="{A8A51EA9-194A-4ACD-A26B-9B2F04E68852}" dt="2024-06-25T05:45:13.362" v="5"/>
        <pc:sldMkLst>
          <pc:docMk/>
          <pc:sldMk cId="3830257023" sldId="429"/>
        </pc:sldMkLst>
      </pc:sldChg>
      <pc:sldChg chg="add del setBg">
        <pc:chgData name="Helenius Miisa" userId="75fa5acc-9f42-4787-aa9c-b3d77faf4219" providerId="ADAL" clId="{A8A51EA9-194A-4ACD-A26B-9B2F04E68852}" dt="2024-06-25T05:45:13.362" v="5"/>
        <pc:sldMkLst>
          <pc:docMk/>
          <pc:sldMk cId="1385343471" sldId="430"/>
        </pc:sldMkLst>
      </pc:sldChg>
    </pc:docChg>
  </pc:docChgLst>
  <pc:docChgLst>
    <pc:chgData name="Helenius Miisa" userId="S::miisa.helenius@taitotalo.fi::75fa5acc-9f42-4787-aa9c-b3d77faf4219" providerId="AD" clId="Web-{92AE25D4-3B6C-4ED5-AD6C-A98E50CA97DB}"/>
    <pc:docChg chg="addSld">
      <pc:chgData name="Helenius Miisa" userId="S::miisa.helenius@taitotalo.fi::75fa5acc-9f42-4787-aa9c-b3d77faf4219" providerId="AD" clId="Web-{92AE25D4-3B6C-4ED5-AD6C-A98E50CA97DB}" dt="2024-06-25T05:41:38.872" v="10"/>
      <pc:docMkLst>
        <pc:docMk/>
      </pc:docMkLst>
      <pc:sldChg chg="add">
        <pc:chgData name="Helenius Miisa" userId="S::miisa.helenius@taitotalo.fi::75fa5acc-9f42-4787-aa9c-b3d77faf4219" providerId="AD" clId="Web-{92AE25D4-3B6C-4ED5-AD6C-A98E50CA97DB}" dt="2024-06-25T05:41:38.622" v="0"/>
        <pc:sldMkLst>
          <pc:docMk/>
          <pc:sldMk cId="2524242142" sldId="404"/>
        </pc:sldMkLst>
      </pc:sldChg>
      <pc:sldChg chg="add">
        <pc:chgData name="Helenius Miisa" userId="S::miisa.helenius@taitotalo.fi::75fa5acc-9f42-4787-aa9c-b3d77faf4219" providerId="AD" clId="Web-{92AE25D4-3B6C-4ED5-AD6C-A98E50CA97DB}" dt="2024-06-25T05:41:38.653" v="1"/>
        <pc:sldMkLst>
          <pc:docMk/>
          <pc:sldMk cId="3232383688" sldId="421"/>
        </pc:sldMkLst>
      </pc:sldChg>
      <pc:sldChg chg="add">
        <pc:chgData name="Helenius Miisa" userId="S::miisa.helenius@taitotalo.fi::75fa5acc-9f42-4787-aa9c-b3d77faf4219" providerId="AD" clId="Web-{92AE25D4-3B6C-4ED5-AD6C-A98E50CA97DB}" dt="2024-06-25T05:41:38.700" v="3"/>
        <pc:sldMkLst>
          <pc:docMk/>
          <pc:sldMk cId="3237935432" sldId="422"/>
        </pc:sldMkLst>
      </pc:sldChg>
      <pc:sldChg chg="add">
        <pc:chgData name="Helenius Miisa" userId="S::miisa.helenius@taitotalo.fi::75fa5acc-9f42-4787-aa9c-b3d77faf4219" providerId="AD" clId="Web-{92AE25D4-3B6C-4ED5-AD6C-A98E50CA97DB}" dt="2024-06-25T05:41:38.762" v="6"/>
        <pc:sldMkLst>
          <pc:docMk/>
          <pc:sldMk cId="788486667" sldId="423"/>
        </pc:sldMkLst>
      </pc:sldChg>
      <pc:sldChg chg="add">
        <pc:chgData name="Helenius Miisa" userId="S::miisa.helenius@taitotalo.fi::75fa5acc-9f42-4787-aa9c-b3d77faf4219" providerId="AD" clId="Web-{92AE25D4-3B6C-4ED5-AD6C-A98E50CA97DB}" dt="2024-06-25T05:41:38.668" v="2"/>
        <pc:sldMkLst>
          <pc:docMk/>
          <pc:sldMk cId="2307488386" sldId="424"/>
        </pc:sldMkLst>
      </pc:sldChg>
      <pc:sldChg chg="add">
        <pc:chgData name="Helenius Miisa" userId="S::miisa.helenius@taitotalo.fi::75fa5acc-9f42-4787-aa9c-b3d77faf4219" providerId="AD" clId="Web-{92AE25D4-3B6C-4ED5-AD6C-A98E50CA97DB}" dt="2024-06-25T05:41:38.715" v="4"/>
        <pc:sldMkLst>
          <pc:docMk/>
          <pc:sldMk cId="3032139148" sldId="425"/>
        </pc:sldMkLst>
      </pc:sldChg>
      <pc:sldChg chg="add">
        <pc:chgData name="Helenius Miisa" userId="S::miisa.helenius@taitotalo.fi::75fa5acc-9f42-4787-aa9c-b3d77faf4219" providerId="AD" clId="Web-{92AE25D4-3B6C-4ED5-AD6C-A98E50CA97DB}" dt="2024-06-25T05:41:38.747" v="5"/>
        <pc:sldMkLst>
          <pc:docMk/>
          <pc:sldMk cId="804868665" sldId="426"/>
        </pc:sldMkLst>
      </pc:sldChg>
      <pc:sldChg chg="add">
        <pc:chgData name="Helenius Miisa" userId="S::miisa.helenius@taitotalo.fi::75fa5acc-9f42-4787-aa9c-b3d77faf4219" providerId="AD" clId="Web-{92AE25D4-3B6C-4ED5-AD6C-A98E50CA97DB}" dt="2024-06-25T05:41:38.793" v="7"/>
        <pc:sldMkLst>
          <pc:docMk/>
          <pc:sldMk cId="256273268" sldId="427"/>
        </pc:sldMkLst>
      </pc:sldChg>
      <pc:sldChg chg="add">
        <pc:chgData name="Helenius Miisa" userId="S::miisa.helenius@taitotalo.fi::75fa5acc-9f42-4787-aa9c-b3d77faf4219" providerId="AD" clId="Web-{92AE25D4-3B6C-4ED5-AD6C-A98E50CA97DB}" dt="2024-06-25T05:41:38.809" v="8"/>
        <pc:sldMkLst>
          <pc:docMk/>
          <pc:sldMk cId="3804955188" sldId="428"/>
        </pc:sldMkLst>
      </pc:sldChg>
      <pc:sldChg chg="add">
        <pc:chgData name="Helenius Miisa" userId="S::miisa.helenius@taitotalo.fi::75fa5acc-9f42-4787-aa9c-b3d77faf4219" providerId="AD" clId="Web-{92AE25D4-3B6C-4ED5-AD6C-A98E50CA97DB}" dt="2024-06-25T05:41:38.840" v="9"/>
        <pc:sldMkLst>
          <pc:docMk/>
          <pc:sldMk cId="3830257023" sldId="429"/>
        </pc:sldMkLst>
      </pc:sldChg>
      <pc:sldChg chg="add">
        <pc:chgData name="Helenius Miisa" userId="S::miisa.helenius@taitotalo.fi::75fa5acc-9f42-4787-aa9c-b3d77faf4219" providerId="AD" clId="Web-{92AE25D4-3B6C-4ED5-AD6C-A98E50CA97DB}" dt="2024-06-25T05:41:38.872" v="10"/>
        <pc:sldMkLst>
          <pc:docMk/>
          <pc:sldMk cId="1385343471" sldId="43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6BC21B-2907-4915-83D0-B62DB8BA293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fi-FI"/>
        </a:p>
      </dgm:t>
    </dgm:pt>
    <dgm:pt modelId="{9BFCAE36-6224-49AD-ACEF-31237CDBBD93}">
      <dgm:prSet/>
      <dgm:spPr/>
      <dgm:t>
        <a:bodyPr/>
        <a:lstStyle/>
        <a:p>
          <a:r>
            <a:rPr lang="fi-FI"/>
            <a:t>Millä konkreettisilla toimenpiteillä organisaationne voisi vähentää ympäristövaikutuksiaan?</a:t>
          </a:r>
        </a:p>
      </dgm:t>
    </dgm:pt>
    <dgm:pt modelId="{6A5635F5-6AAE-4BEE-98F3-16088D56BE63}" type="parTrans" cxnId="{EDF153E7-D1B2-45DA-A840-58A99198214A}">
      <dgm:prSet/>
      <dgm:spPr/>
      <dgm:t>
        <a:bodyPr/>
        <a:lstStyle/>
        <a:p>
          <a:endParaRPr lang="fi-FI"/>
        </a:p>
      </dgm:t>
    </dgm:pt>
    <dgm:pt modelId="{0079045D-E7C3-4D5D-B472-03241B1A62FF}" type="sibTrans" cxnId="{EDF153E7-D1B2-45DA-A840-58A99198214A}">
      <dgm:prSet/>
      <dgm:spPr/>
      <dgm:t>
        <a:bodyPr/>
        <a:lstStyle/>
        <a:p>
          <a:endParaRPr lang="fi-FI"/>
        </a:p>
      </dgm:t>
    </dgm:pt>
    <dgm:pt modelId="{2ECD69AB-27E8-44D4-827B-E61DFF54969B}" type="pres">
      <dgm:prSet presAssocID="{F56BC21B-2907-4915-83D0-B62DB8BA293C}" presName="Name0" presStyleCnt="0">
        <dgm:presLayoutVars>
          <dgm:dir/>
          <dgm:animLvl val="lvl"/>
          <dgm:resizeHandles val="exact"/>
        </dgm:presLayoutVars>
      </dgm:prSet>
      <dgm:spPr/>
    </dgm:pt>
    <dgm:pt modelId="{05A01EB4-FBFF-4BBC-9134-5595692EC859}" type="pres">
      <dgm:prSet presAssocID="{9BFCAE36-6224-49AD-ACEF-31237CDBBD93}" presName="linNode" presStyleCnt="0"/>
      <dgm:spPr/>
    </dgm:pt>
    <dgm:pt modelId="{9525EF10-96D6-463E-9E6A-5B6F114DAAFA}" type="pres">
      <dgm:prSet presAssocID="{9BFCAE36-6224-49AD-ACEF-31237CDBBD93}" presName="parentText" presStyleLbl="node1" presStyleIdx="0" presStyleCnt="1">
        <dgm:presLayoutVars>
          <dgm:chMax val="1"/>
          <dgm:bulletEnabled val="1"/>
        </dgm:presLayoutVars>
      </dgm:prSet>
      <dgm:spPr/>
    </dgm:pt>
  </dgm:ptLst>
  <dgm:cxnLst>
    <dgm:cxn modelId="{4339EF2C-563B-4E75-9DD3-9C9C437A1F6A}" type="presOf" srcId="{F56BC21B-2907-4915-83D0-B62DB8BA293C}" destId="{2ECD69AB-27E8-44D4-827B-E61DFF54969B}" srcOrd="0" destOrd="0" presId="urn:microsoft.com/office/officeart/2005/8/layout/vList5"/>
    <dgm:cxn modelId="{BC524B8F-B850-4183-9260-C733C14A2124}" type="presOf" srcId="{9BFCAE36-6224-49AD-ACEF-31237CDBBD93}" destId="{9525EF10-96D6-463E-9E6A-5B6F114DAAFA}" srcOrd="0" destOrd="0" presId="urn:microsoft.com/office/officeart/2005/8/layout/vList5"/>
    <dgm:cxn modelId="{EDF153E7-D1B2-45DA-A840-58A99198214A}" srcId="{F56BC21B-2907-4915-83D0-B62DB8BA293C}" destId="{9BFCAE36-6224-49AD-ACEF-31237CDBBD93}" srcOrd="0" destOrd="0" parTransId="{6A5635F5-6AAE-4BEE-98F3-16088D56BE63}" sibTransId="{0079045D-E7C3-4D5D-B472-03241B1A62FF}"/>
    <dgm:cxn modelId="{BB52C7CC-C36E-465C-8793-0D1A7E4820F0}" type="presParOf" srcId="{2ECD69AB-27E8-44D4-827B-E61DFF54969B}" destId="{05A01EB4-FBFF-4BBC-9134-5595692EC859}" srcOrd="0" destOrd="0" presId="urn:microsoft.com/office/officeart/2005/8/layout/vList5"/>
    <dgm:cxn modelId="{EBADB8D0-E7E6-43B7-8ECE-0C3C3759DE24}" type="presParOf" srcId="{05A01EB4-FBFF-4BBC-9134-5595692EC859}" destId="{9525EF10-96D6-463E-9E6A-5B6F114DAAF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43DF93-9197-42AD-83C3-3F3BFCAB4D8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fi-FI"/>
        </a:p>
      </dgm:t>
    </dgm:pt>
    <dgm:pt modelId="{1776EC7F-DBE6-4BF8-ADAB-40DB3C0D942F}">
      <dgm:prSet/>
      <dgm:spPr/>
      <dgm:t>
        <a:bodyPr/>
        <a:lstStyle/>
        <a:p>
          <a:r>
            <a:rPr lang="fi-FI" b="1"/>
            <a:t>Pohdintakysymys:</a:t>
          </a:r>
          <a:endParaRPr lang="fi-FI"/>
        </a:p>
      </dgm:t>
    </dgm:pt>
    <dgm:pt modelId="{6CD3743F-68B7-4CD2-8D01-60BF153546F6}" type="parTrans" cxnId="{8D2F3718-B242-4261-863D-49C74643C227}">
      <dgm:prSet/>
      <dgm:spPr/>
      <dgm:t>
        <a:bodyPr/>
        <a:lstStyle/>
        <a:p>
          <a:endParaRPr lang="fi-FI"/>
        </a:p>
      </dgm:t>
    </dgm:pt>
    <dgm:pt modelId="{751D0C61-E691-41C2-88D6-19477F68A524}" type="sibTrans" cxnId="{8D2F3718-B242-4261-863D-49C74643C227}">
      <dgm:prSet/>
      <dgm:spPr/>
      <dgm:t>
        <a:bodyPr/>
        <a:lstStyle/>
        <a:p>
          <a:endParaRPr lang="fi-FI"/>
        </a:p>
      </dgm:t>
    </dgm:pt>
    <dgm:pt modelId="{5A08DF2F-2E02-4A25-9AC7-2C8CEEC6D0AD}">
      <dgm:prSet/>
      <dgm:spPr/>
      <dgm:t>
        <a:bodyPr/>
        <a:lstStyle/>
        <a:p>
          <a:r>
            <a:rPr lang="fi-FI"/>
            <a:t>Mitä asioita tulisi huomioida arvioidessa turvallisuuden ja ilmastovastuullisuuden välisiä ratkaisuja ja rajanvetoja.</a:t>
          </a:r>
        </a:p>
      </dgm:t>
    </dgm:pt>
    <dgm:pt modelId="{1BB85918-11FF-4FD1-BC05-8EA66E345F9E}" type="parTrans" cxnId="{96D2E1B9-E2E0-4D43-90B1-FFA17662F326}">
      <dgm:prSet/>
      <dgm:spPr/>
      <dgm:t>
        <a:bodyPr/>
        <a:lstStyle/>
        <a:p>
          <a:endParaRPr lang="fi-FI"/>
        </a:p>
      </dgm:t>
    </dgm:pt>
    <dgm:pt modelId="{DF67EE2E-EABF-4B2E-966D-BCE4A6D6DCC5}" type="sibTrans" cxnId="{96D2E1B9-E2E0-4D43-90B1-FFA17662F326}">
      <dgm:prSet/>
      <dgm:spPr/>
      <dgm:t>
        <a:bodyPr/>
        <a:lstStyle/>
        <a:p>
          <a:endParaRPr lang="fi-FI"/>
        </a:p>
      </dgm:t>
    </dgm:pt>
    <dgm:pt modelId="{46B1D0EA-8E54-49F8-814E-3AC690505421}" type="pres">
      <dgm:prSet presAssocID="{8643DF93-9197-42AD-83C3-3F3BFCAB4D8A}" presName="Name0" presStyleCnt="0">
        <dgm:presLayoutVars>
          <dgm:dir/>
          <dgm:animLvl val="lvl"/>
          <dgm:resizeHandles val="exact"/>
        </dgm:presLayoutVars>
      </dgm:prSet>
      <dgm:spPr/>
    </dgm:pt>
    <dgm:pt modelId="{AD619EA3-8995-4218-A64A-F555096969EC}" type="pres">
      <dgm:prSet presAssocID="{1776EC7F-DBE6-4BF8-ADAB-40DB3C0D942F}" presName="linNode" presStyleCnt="0"/>
      <dgm:spPr/>
    </dgm:pt>
    <dgm:pt modelId="{E5CE9B02-3D09-46B2-9F9D-4BFE98BBCE91}" type="pres">
      <dgm:prSet presAssocID="{1776EC7F-DBE6-4BF8-ADAB-40DB3C0D942F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42080E98-8831-4FE1-9A1D-FDAF96A294CF}" type="pres">
      <dgm:prSet presAssocID="{1776EC7F-DBE6-4BF8-ADAB-40DB3C0D942F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CDA42418-606B-447B-A6B5-A0C5452F65E2}" type="presOf" srcId="{8643DF93-9197-42AD-83C3-3F3BFCAB4D8A}" destId="{46B1D0EA-8E54-49F8-814E-3AC690505421}" srcOrd="0" destOrd="0" presId="urn:microsoft.com/office/officeart/2005/8/layout/vList5"/>
    <dgm:cxn modelId="{8D2F3718-B242-4261-863D-49C74643C227}" srcId="{8643DF93-9197-42AD-83C3-3F3BFCAB4D8A}" destId="{1776EC7F-DBE6-4BF8-ADAB-40DB3C0D942F}" srcOrd="0" destOrd="0" parTransId="{6CD3743F-68B7-4CD2-8D01-60BF153546F6}" sibTransId="{751D0C61-E691-41C2-88D6-19477F68A524}"/>
    <dgm:cxn modelId="{1EDAB427-01F8-4A69-9927-8517EDABEE99}" type="presOf" srcId="{1776EC7F-DBE6-4BF8-ADAB-40DB3C0D942F}" destId="{E5CE9B02-3D09-46B2-9F9D-4BFE98BBCE91}" srcOrd="0" destOrd="0" presId="urn:microsoft.com/office/officeart/2005/8/layout/vList5"/>
    <dgm:cxn modelId="{96D2E1B9-E2E0-4D43-90B1-FFA17662F326}" srcId="{1776EC7F-DBE6-4BF8-ADAB-40DB3C0D942F}" destId="{5A08DF2F-2E02-4A25-9AC7-2C8CEEC6D0AD}" srcOrd="0" destOrd="0" parTransId="{1BB85918-11FF-4FD1-BC05-8EA66E345F9E}" sibTransId="{DF67EE2E-EABF-4B2E-966D-BCE4A6D6DCC5}"/>
    <dgm:cxn modelId="{B79580EB-A032-4BE8-91ED-9154DE1C582C}" type="presOf" srcId="{5A08DF2F-2E02-4A25-9AC7-2C8CEEC6D0AD}" destId="{42080E98-8831-4FE1-9A1D-FDAF96A294CF}" srcOrd="0" destOrd="0" presId="urn:microsoft.com/office/officeart/2005/8/layout/vList5"/>
    <dgm:cxn modelId="{A57CA453-420B-4F0C-ACD0-AA8AB2CFE27F}" type="presParOf" srcId="{46B1D0EA-8E54-49F8-814E-3AC690505421}" destId="{AD619EA3-8995-4218-A64A-F555096969EC}" srcOrd="0" destOrd="0" presId="urn:microsoft.com/office/officeart/2005/8/layout/vList5"/>
    <dgm:cxn modelId="{9DA9EF23-9965-4C63-AEDA-B254AB174ED5}" type="presParOf" srcId="{AD619EA3-8995-4218-A64A-F555096969EC}" destId="{E5CE9B02-3D09-46B2-9F9D-4BFE98BBCE91}" srcOrd="0" destOrd="0" presId="urn:microsoft.com/office/officeart/2005/8/layout/vList5"/>
    <dgm:cxn modelId="{82363757-7E9C-4A52-9DC6-CD4AA905F8FC}" type="presParOf" srcId="{AD619EA3-8995-4218-A64A-F555096969EC}" destId="{42080E98-8831-4FE1-9A1D-FDAF96A294C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25EF10-96D6-463E-9E6A-5B6F114DAAFA}">
      <dsp:nvSpPr>
        <dsp:cNvPr id="0" name=""/>
        <dsp:cNvSpPr/>
      </dsp:nvSpPr>
      <dsp:spPr>
        <a:xfrm>
          <a:off x="3393492" y="0"/>
          <a:ext cx="3817679" cy="40041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/>
            <a:t>Millä konkreettisilla toimenpiteillä organisaationne voisi vähentää ympäristövaikutuksiaan?</a:t>
          </a:r>
        </a:p>
      </dsp:txBody>
      <dsp:txXfrm>
        <a:off x="3579856" y="186364"/>
        <a:ext cx="3444951" cy="36314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080E98-8831-4FE1-9A1D-FDAF96A294CF}">
      <dsp:nvSpPr>
        <dsp:cNvPr id="0" name=""/>
        <dsp:cNvSpPr/>
      </dsp:nvSpPr>
      <dsp:spPr>
        <a:xfrm rot="5400000">
          <a:off x="5609495" y="-1391396"/>
          <a:ext cx="3203354" cy="678698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3800" kern="1200"/>
            <a:t>Mitä asioita tulisi huomioida arvioidessa turvallisuuden ja ilmastovastuullisuuden välisiä ratkaisuja ja rajanvetoja.</a:t>
          </a:r>
        </a:p>
      </dsp:txBody>
      <dsp:txXfrm rot="-5400000">
        <a:off x="3817680" y="556794"/>
        <a:ext cx="6630610" cy="2890604"/>
      </dsp:txXfrm>
    </dsp:sp>
    <dsp:sp modelId="{E5CE9B02-3D09-46B2-9F9D-4BFE98BBCE91}">
      <dsp:nvSpPr>
        <dsp:cNvPr id="0" name=""/>
        <dsp:cNvSpPr/>
      </dsp:nvSpPr>
      <dsp:spPr>
        <a:xfrm>
          <a:off x="0" y="0"/>
          <a:ext cx="3817679" cy="40041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/>
            <a:t>Pohdintakysymys:</a:t>
          </a:r>
          <a:endParaRPr lang="fi-FI" sz="2800" kern="1200"/>
        </a:p>
      </dsp:txBody>
      <dsp:txXfrm>
        <a:off x="186364" y="186364"/>
        <a:ext cx="3444951" cy="36314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24.6.2024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24.6.2024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24.6.2024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pienellä palkki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23AE3-3FDD-994B-A30A-FF1415EF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49360-CF60-1646-B4B7-371F1F48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DE278-B472-5941-9F3F-061CAE5F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51E-71A9-8B4A-B982-567474591C84}" type="datetime1">
              <a:rPr lang="fi-FI" smtClean="0"/>
              <a:t>24.6.2024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CC118-92C6-1D47-9954-FF1122869D46}"/>
              </a:ext>
            </a:extLst>
          </p:cNvPr>
          <p:cNvSpPr/>
          <p:nvPr userDrawn="1"/>
        </p:nvSpPr>
        <p:spPr>
          <a:xfrm>
            <a:off x="0" y="0"/>
            <a:ext cx="11360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002F8-51F4-8E41-AF9E-6AF38B450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BE67C-6EDC-3345-9431-8E91D02DB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000" y="3717177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3779837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isolla 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23AE3-3FDD-994B-A30A-FF1415EF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49360-CF60-1646-B4B7-371F1F48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DE278-B472-5941-9F3F-061CAE5F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51E-71A9-8B4A-B982-567474591C84}" type="datetime1">
              <a:rPr lang="fi-FI" smtClean="0"/>
              <a:t>24.6.2024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CC118-92C6-1D47-9954-FF1122869D46}"/>
              </a:ext>
            </a:extLst>
          </p:cNvPr>
          <p:cNvSpPr/>
          <p:nvPr userDrawn="1"/>
        </p:nvSpPr>
        <p:spPr>
          <a:xfrm>
            <a:off x="0" y="0"/>
            <a:ext cx="11360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002F8-51F4-8E41-AF9E-6AF38B450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000" y="2588655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BE67C-6EDC-3345-9431-8E91D02DB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000" y="5183469"/>
            <a:ext cx="9144000" cy="130520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BCCA9B1-1015-8749-99D7-26F5CAD6D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26342" y="1012032"/>
            <a:ext cx="1815316" cy="1448922"/>
          </a:xfrm>
          <a:prstGeom prst="rect">
            <a:avLst/>
          </a:prstGeom>
        </p:spPr>
      </p:pic>
      <p:sp>
        <p:nvSpPr>
          <p:cNvPr id="9" name="Suorakulmio 8"/>
          <p:cNvSpPr/>
          <p:nvPr userDrawn="1"/>
        </p:nvSpPr>
        <p:spPr>
          <a:xfrm>
            <a:off x="11404980" y="6046573"/>
            <a:ext cx="742292" cy="6749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06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asiakkaan logon kanssa (oikeal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49360-CF60-1646-B4B7-371F1F48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23AE3-3FDD-994B-A30A-FF1415EF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DE278-B472-5941-9F3F-061CAE5F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7DDF-2BCC-C44F-A424-3260BBB65B7A}" type="datetime1">
              <a:rPr lang="fi-FI" smtClean="0"/>
              <a:t>24.6.2024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002F8-51F4-8E41-AF9E-6AF38B450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000" y="3342673"/>
            <a:ext cx="9144000" cy="1680845"/>
          </a:xfrm>
          <a:effectLst/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2"/>
                </a:solidFill>
                <a:effectLst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BE67C-6EDC-3345-9431-8E91D02DB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000" y="5272071"/>
            <a:ext cx="9144000" cy="835726"/>
          </a:xfrm>
          <a:effectLst/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Picture 7" descr="Taitotalo tunnus">
            <a:extLst>
              <a:ext uri="{FF2B5EF4-FFF2-40B4-BE49-F238E27FC236}">
                <a16:creationId xmlns:a16="http://schemas.microsoft.com/office/drawing/2014/main" id="{7F5370E0-ACE7-474D-ABC7-C2B2E959C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2450" y="692183"/>
            <a:ext cx="1599912" cy="12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12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5ECA4-083C-A744-AA9E-8289AA5B9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DE4F6-85AA-A74B-8980-796DBBD9A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A8748-DA77-0843-91BE-A19F24D31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16ABA-EAC5-3D4B-BE9C-145A634A5399}" type="datetime1">
              <a:rPr lang="fi-FI" smtClean="0"/>
              <a:t>24.6.2024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19960-C110-FC4A-94F9-08ECAA858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5D85B-7726-504F-8940-8CCBE3B9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564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1A20A-E24F-0447-925A-758E63D0D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1709738"/>
            <a:ext cx="10604664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6D89F-85A4-CB44-A9FC-041DA0972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31" y="4589463"/>
            <a:ext cx="1060466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468DC-BA43-2F49-8F1A-AB71A373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A19F-B292-8640-8003-571A99F3364B}" type="datetime1">
              <a:rPr lang="fi-FI" smtClean="0"/>
              <a:t>24.6.2024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6591B-C2B3-6C40-B9F7-C304C2ABF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40025-B364-3649-9794-AB5800C6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5459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867F9-A5D5-364E-8AFE-285B35F5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708F7-E7E3-C14D-8987-C5151357F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731" y="1825625"/>
            <a:ext cx="5165765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0D349-4B94-3A43-88B0-D5180C203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686A-D8FC-C74F-9E94-475FAD8C851C}" type="datetime1">
              <a:rPr lang="fi-FI" smtClean="0"/>
              <a:t>24.6.2024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90897-8178-584C-BAA3-35C161710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7A667-6EAE-5B43-ACEB-F651908A3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AD3748-63AE-7F4C-BF01-6244E01B8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3631" y="1825625"/>
            <a:ext cx="5165765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900401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44A07-4985-8542-B2B7-F4668461A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365125"/>
            <a:ext cx="10604664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6B3F5-18F7-5D43-A045-8741763EE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32" y="1681163"/>
            <a:ext cx="52013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D38B9-1422-7A4C-A443-9369B66CF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732" y="2505075"/>
            <a:ext cx="5201390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301BEC-F0A1-3D4B-ABE7-2DCC969034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78005" y="1681163"/>
            <a:ext cx="52013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50E441-9076-754F-97AE-59246F2AE0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78005" y="2505075"/>
            <a:ext cx="5201391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F91420-A5FC-E447-877D-3D0ECD438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8185D-3FDE-014C-87D3-6C67621B27EF}" type="datetime1">
              <a:rPr lang="fi-FI" smtClean="0"/>
              <a:t>24.6.2024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7C2592-7479-4A45-9E92-94BD1ABDB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F71F1-62A0-C145-B231-2F24E593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3186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25E03-D8AD-394D-8751-BADB91F4E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13961-CA07-EF46-9253-676D18195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EDE34-2D57-FF48-A1F9-94E183AAACAF}" type="datetime1">
              <a:rPr lang="fi-FI" smtClean="0"/>
              <a:t>24.6.2024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315A5F-9119-B048-BA57-0EAAC4B0E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ED92B-A91A-824F-BC40-485471FD6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6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24.6.2024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3EF20C-CF68-8546-8C7B-C4EC0402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58B0-D211-F64E-AF4C-F93252470DED}" type="datetime1">
              <a:rPr lang="fi-FI" smtClean="0"/>
              <a:t>24.6.2024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2E57CC-FFE5-CE42-B3DB-2B8AA5FD9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E3CBC-F67D-A343-9449-728B2FBA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1227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B7B39-9335-1D45-9CBC-03251EC58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457200"/>
            <a:ext cx="389510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67EFC-3F5C-1147-AB14-45C9C346E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472" y="987425"/>
            <a:ext cx="595211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8F311-6830-DB41-A762-AF5516C66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732" y="2057400"/>
            <a:ext cx="389510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6BC43-B3C7-D546-AE4F-2E0AE8E95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4A9A-37A1-794E-8D4A-F839A85001DD}" type="datetime1">
              <a:rPr lang="fi-FI" smtClean="0"/>
              <a:t>24.6.2024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AD602-F739-BD4C-A259-208DB9FBD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206320-159F-8448-98A5-069DD07A4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8156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A23B37-E1D2-C64C-BC2D-FF4F9A3E6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1135997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B9DC7-0E99-4D49-89C4-322E66D29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AA782-AAE9-EC43-9DBE-39FFFA8C934C}" type="datetime1">
              <a:rPr lang="fi-FI" smtClean="0"/>
              <a:t>24.6.2024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867AE-6E74-4C41-9AC8-8BACFADF8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868F9-2296-0545-A62D-FB2B498B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A0B606-8A9C-3E4E-B4A4-B464C5953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1"/>
            <a:ext cx="4844566" cy="1793173"/>
          </a:xfrm>
          <a:solidFill>
            <a:schemeClr val="tx2">
              <a:alpha val="90000"/>
            </a:schemeClr>
          </a:solidFill>
        </p:spPr>
        <p:txBody>
          <a:bodyPr lIns="251999" tIns="251999" rIns="251999" bIns="108000"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63D558-CC7E-AC4F-AE23-7DEDB432C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6287" y="1793174"/>
            <a:ext cx="4844566" cy="4275117"/>
          </a:xfrm>
          <a:solidFill>
            <a:schemeClr val="tx2">
              <a:alpha val="90000"/>
            </a:schemeClr>
          </a:solidFill>
        </p:spPr>
        <p:txBody>
          <a:bodyPr lIns="251999" tIns="180000" rIns="251999" bIns="3240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05804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6F38-971E-E743-8A34-337C90677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4F57D-7E30-C64A-968C-DE06D9A01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AC2DF-8715-A646-990D-DA2CEA49F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BE22-6A6C-B146-BD6E-497B8BD26224}" type="datetime1">
              <a:rPr lang="fi-FI" smtClean="0"/>
              <a:t>24.6.2024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BDA5E-56E8-EC44-A32D-819D9511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2553A-F783-8343-A958-E86E29B2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2780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234CC2-DF68-7C46-B5D8-91AB1404EC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00570" y="365125"/>
            <a:ext cx="277882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50BF5-D005-F046-BE23-3BAD383E5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74732" y="365125"/>
            <a:ext cx="7528956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1ED6A-3DAF-2240-9CD6-C10D5DCF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F986-2C15-6B4F-9D69-20BD296D4CDA}" type="datetime1">
              <a:rPr lang="fi-FI" smtClean="0"/>
              <a:t>24.6.2024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CEC61-88BE-A645-97A1-93767D09E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54569-C9FF-654D-B4F5-2E7AF5100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946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24.6.2024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24.6.2024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24.6.2024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24.6.2024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24.6.2024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24.6.2024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24.6.2024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24.6.2024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A96472-2891-AF4E-908F-FD53A618D154}"/>
              </a:ext>
            </a:extLst>
          </p:cNvPr>
          <p:cNvSpPr/>
          <p:nvPr userDrawn="1"/>
        </p:nvSpPr>
        <p:spPr>
          <a:xfrm>
            <a:off x="11353800" y="1"/>
            <a:ext cx="8382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F96E5F-077E-6E45-9C32-62AEB02AC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FAC8C-4F9D-1445-BD94-CDF8B89A4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31" y="1825625"/>
            <a:ext cx="10604665" cy="4004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EEE65-1874-FE40-A067-B04514C9F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4732" y="6356350"/>
            <a:ext cx="1229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27D06-7902-304C-86F8-9FD4BC94FCCE}" type="datetime1">
              <a:rPr lang="fi-FI" smtClean="0"/>
              <a:t>24.6.2024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2F5D7-99C1-BC40-BEA8-3C9FFE581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2689" y="6356350"/>
            <a:ext cx="7826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E53FB-DCF2-8848-B71F-519EFA044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8380" y="6356350"/>
            <a:ext cx="9510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B8D085-8572-7D4E-B5B1-6FD26FAE706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11471304" y="6115626"/>
            <a:ext cx="603192" cy="48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0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2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35A1CD-46EC-C56C-8C21-5753EC88016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alpha val="86000"/>
            </a:schemeClr>
          </a:solidFill>
        </p:spPr>
        <p:txBody>
          <a:bodyPr/>
          <a:lstStyle/>
          <a:p>
            <a:r>
              <a:rPr lang="fi-FI">
                <a:solidFill>
                  <a:schemeClr val="bg1"/>
                </a:solidFill>
              </a:rPr>
              <a:t>Ilmastovastuullisuus turvallisuusalalla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8956627-5476-0F7F-5CE2-34D69E074B0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>
              <a:alpha val="86000"/>
            </a:schemeClr>
          </a:solidFill>
        </p:spPr>
        <p:txBody>
          <a:bodyPr/>
          <a:lstStyle/>
          <a:p>
            <a:r>
              <a:rPr lang="fi-FI">
                <a:solidFill>
                  <a:schemeClr val="bg1"/>
                </a:solidFill>
              </a:rPr>
              <a:t>Mitä on ilmastovastuullisuus?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Toimintaa, joka vähentää negatiivisia ympäristövaikutuksia ja edistää kestävää kehitystä.</a:t>
            </a:r>
          </a:p>
          <a:p>
            <a:pPr marL="457200" lvl="1" indent="0">
              <a:buNone/>
            </a:pPr>
            <a:endParaRPr lang="fi-FI">
              <a:solidFill>
                <a:schemeClr val="bg1"/>
              </a:solidFill>
            </a:endParaRPr>
          </a:p>
          <a:p>
            <a:r>
              <a:rPr lang="fi-FI">
                <a:solidFill>
                  <a:schemeClr val="bg1"/>
                </a:solidFill>
              </a:rPr>
              <a:t>Miksi se on tärkeää turvallisuusalalla?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Turvallisuusala voi merkittävästi vaikuttaa ympäristöön esimerkiksi energiankulutuksen, liikkumisen ja materiaalihankintojen kautta.</a:t>
            </a:r>
          </a:p>
        </p:txBody>
      </p:sp>
    </p:spTree>
    <p:extLst>
      <p:ext uri="{BB962C8B-B14F-4D97-AF65-F5344CB8AC3E}">
        <p14:creationId xmlns:p14="http://schemas.microsoft.com/office/powerpoint/2010/main" val="2524242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35A1CD-46EC-C56C-8C21-5753EC88016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alpha val="86000"/>
            </a:schemeClr>
          </a:solidFill>
        </p:spPr>
        <p:txBody>
          <a:bodyPr/>
          <a:lstStyle/>
          <a:p>
            <a:r>
              <a:rPr kumimoji="0" lang="fi-FI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Ilmastotekojen ja turvallisuuden välisen suhteen punnitseminen</a:t>
            </a:r>
            <a:endParaRPr lang="fi-FI"/>
          </a:p>
        </p:txBody>
      </p:sp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114E17A6-792E-26E9-9A0A-CF16145F8A7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4731" y="1825625"/>
          <a:ext cx="10604665" cy="4004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30257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35A1CD-46EC-C56C-8C21-5753EC88016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alpha val="86000"/>
            </a:schemeClr>
          </a:solidFill>
        </p:spPr>
        <p:txBody>
          <a:bodyPr/>
          <a:lstStyle/>
          <a:p>
            <a:r>
              <a:rPr lang="fi-FI">
                <a:solidFill>
                  <a:schemeClr val="bg1"/>
                </a:solidFill>
              </a:rPr>
              <a:t>Turvallisuusalan ilmastovastuullisuus on mahdollista ja tärkeää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8956627-5476-0F7F-5CE2-34D69E074B0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>
              <a:alpha val="86000"/>
            </a:schemeClr>
          </a:solidFill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i-FI" b="1">
                <a:solidFill>
                  <a:schemeClr val="bg1"/>
                </a:solidFill>
              </a:rPr>
              <a:t>Yksittäiset vartijat ja organisaatiot voivat tehdä paljon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Haasteet ovat olemassa, mutta ne ovat voitettavissa.</a:t>
            </a:r>
          </a:p>
          <a:p>
            <a:pPr marL="457200" lvl="1" indent="0">
              <a:buNone/>
            </a:pPr>
            <a:endParaRPr lang="fi-FI">
              <a:solidFill>
                <a:schemeClr val="bg1"/>
              </a:solidFill>
            </a:endParaRPr>
          </a:p>
          <a:p>
            <a:r>
              <a:rPr lang="fi-FI" b="1">
                <a:solidFill>
                  <a:schemeClr val="bg1"/>
                </a:solidFill>
              </a:rPr>
              <a:t>Tasapaino turvallisuuden ja ilmastovastuullisuuden välillä on löydettävissä</a:t>
            </a:r>
            <a:endParaRPr lang="fi-FI">
              <a:solidFill>
                <a:schemeClr val="bg1"/>
              </a:solidFill>
            </a:endParaRPr>
          </a:p>
          <a:p>
            <a:pPr lvl="1"/>
            <a:r>
              <a:rPr lang="fi-FI">
                <a:solidFill>
                  <a:schemeClr val="bg1"/>
                </a:solidFill>
              </a:rPr>
              <a:t>Integroimalla ilmastovastuullisuus osaksi turvallisuusstrategiaa.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Riskienhallinnan avulla voidaan saavuttaa kestäviä tuloksia.</a:t>
            </a:r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5343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35A1CD-46EC-C56C-8C21-5753EC88016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alpha val="86000"/>
            </a:schemeClr>
          </a:solidFill>
        </p:spPr>
        <p:txBody>
          <a:bodyPr/>
          <a:lstStyle/>
          <a:p>
            <a:r>
              <a:rPr lang="fi-FI">
                <a:solidFill>
                  <a:schemeClr val="bg1"/>
                </a:solidFill>
              </a:rPr>
              <a:t>Ilmastovastuullisuus yksittäisen työntekijän tasolla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8956627-5476-0F7F-5CE2-34D69E074B0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>
              <a:alpha val="86000"/>
            </a:schemeClr>
          </a:solidFill>
        </p:spPr>
        <p:txBody>
          <a:bodyPr>
            <a:normAutofit/>
          </a:bodyPr>
          <a:lstStyle/>
          <a:p>
            <a:r>
              <a:rPr lang="fi-FI" b="1">
                <a:solidFill>
                  <a:schemeClr val="bg1"/>
                </a:solidFill>
              </a:rPr>
              <a:t>Energiansäästö</a:t>
            </a:r>
            <a:endParaRPr lang="fi-FI">
              <a:solidFill>
                <a:schemeClr val="bg1"/>
              </a:solidFill>
            </a:endParaRPr>
          </a:p>
          <a:p>
            <a:pPr lvl="1"/>
            <a:r>
              <a:rPr lang="fi-FI">
                <a:solidFill>
                  <a:schemeClr val="bg1"/>
                </a:solidFill>
              </a:rPr>
              <a:t>Sammuta valot kun niitä ei käytetä.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Sammuta laitteet: Kun et käytä laitteita, kuten tulostinta, kopiokonetta tai kahvinkeitintä, sammuta ne kokonaan. Laitteet voivat kuluttaa sähköä myös valmiustilassa.</a:t>
            </a:r>
          </a:p>
          <a:p>
            <a:pPr marL="457200" lvl="1" indent="0">
              <a:buNone/>
            </a:pPr>
            <a:endParaRPr lang="fi-FI">
              <a:solidFill>
                <a:schemeClr val="bg1"/>
              </a:solidFill>
            </a:endParaRPr>
          </a:p>
          <a:p>
            <a:r>
              <a:rPr lang="fi-FI" b="1">
                <a:solidFill>
                  <a:schemeClr val="bg1"/>
                </a:solidFill>
              </a:rPr>
              <a:t>Liikkuminen</a:t>
            </a:r>
            <a:endParaRPr lang="fi-FI">
              <a:solidFill>
                <a:schemeClr val="bg1"/>
              </a:solidFill>
            </a:endParaRPr>
          </a:p>
          <a:p>
            <a:pPr lvl="1"/>
            <a:r>
              <a:rPr lang="fi-FI">
                <a:solidFill>
                  <a:schemeClr val="bg1"/>
                </a:solidFill>
              </a:rPr>
              <a:t>Käytä polkupyörää tai julkista liikennettä työmatkoihin.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Jos käytät autoa, harkitse kimppakyytejä tai sähköajoneuvojen käyttöä.</a:t>
            </a:r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2383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35A1CD-46EC-C56C-8C21-5753EC88016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alpha val="86000"/>
            </a:schemeClr>
          </a:solidFill>
        </p:spPr>
        <p:txBody>
          <a:bodyPr/>
          <a:lstStyle/>
          <a:p>
            <a:r>
              <a:rPr lang="fi-FI">
                <a:solidFill>
                  <a:schemeClr val="bg1"/>
                </a:solidFill>
              </a:rPr>
              <a:t>Ilmastovastuullisuus yksittäisen työntekijän tasolla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8956627-5476-0F7F-5CE2-34D69E074B0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>
              <a:alpha val="86000"/>
            </a:schemeClr>
          </a:solidFill>
        </p:spPr>
        <p:txBody>
          <a:bodyPr>
            <a:normAutofit/>
          </a:bodyPr>
          <a:lstStyle/>
          <a:p>
            <a:r>
              <a:rPr lang="fi-FI" b="1">
                <a:solidFill>
                  <a:schemeClr val="bg1"/>
                </a:solidFill>
              </a:rPr>
              <a:t>Jätteiden vähentäminen ja kierrätys</a:t>
            </a:r>
            <a:endParaRPr lang="fi-FI">
              <a:solidFill>
                <a:schemeClr val="bg1"/>
              </a:solidFill>
            </a:endParaRPr>
          </a:p>
          <a:p>
            <a:pPr lvl="1"/>
            <a:r>
              <a:rPr lang="fi-FI">
                <a:solidFill>
                  <a:schemeClr val="bg1"/>
                </a:solidFill>
              </a:rPr>
              <a:t>Vähennä jätteen syntymistä, kierrätä tehokkaasti.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Vältä kertakäyttötuotteita.</a:t>
            </a:r>
          </a:p>
          <a:p>
            <a:r>
              <a:rPr lang="fi-FI" b="1">
                <a:solidFill>
                  <a:schemeClr val="bg1"/>
                </a:solidFill>
              </a:rPr>
              <a:t>Koulutus ja tietoisuus</a:t>
            </a:r>
            <a:endParaRPr lang="fi-FI">
              <a:solidFill>
                <a:schemeClr val="bg1"/>
              </a:solidFill>
            </a:endParaRPr>
          </a:p>
          <a:p>
            <a:pPr lvl="1"/>
            <a:r>
              <a:rPr lang="fi-FI">
                <a:solidFill>
                  <a:schemeClr val="bg1"/>
                </a:solidFill>
              </a:rPr>
              <a:t>Osallistu ilmastovastuullisuuskoulutuksiin.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Jaa tietoa kollegoille ja kannusta ympäristöystävällisiin käytäntöihin.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Tee kehitysideoita työnantajalle esim. kuinka kohteessa voisi tehostaa kierrättämistä.</a:t>
            </a:r>
          </a:p>
          <a:p>
            <a:r>
              <a:rPr lang="fi-FI" b="1">
                <a:solidFill>
                  <a:schemeClr val="bg1"/>
                </a:solidFill>
              </a:rPr>
              <a:t>Pohdintakysymys:</a:t>
            </a:r>
            <a:endParaRPr lang="fi-FI">
              <a:solidFill>
                <a:schemeClr val="bg1"/>
              </a:solidFill>
            </a:endParaRPr>
          </a:p>
          <a:p>
            <a:pPr lvl="1"/>
            <a:r>
              <a:rPr lang="fi-FI">
                <a:solidFill>
                  <a:schemeClr val="bg1"/>
                </a:solidFill>
              </a:rPr>
              <a:t>Miten voisit itse pienentää hiilijalanjälkeäsi työssäsi?</a:t>
            </a:r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7488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35A1CD-46EC-C56C-8C21-5753EC88016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alpha val="86000"/>
            </a:schemeClr>
          </a:solidFill>
        </p:spPr>
        <p:txBody>
          <a:bodyPr/>
          <a:lstStyle/>
          <a:p>
            <a:r>
              <a:rPr lang="fi-FI">
                <a:solidFill>
                  <a:schemeClr val="bg1"/>
                </a:solidFill>
              </a:rPr>
              <a:t>Ilmastovastuullisuus organisaation tasolla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8956627-5476-0F7F-5CE2-34D69E074B0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>
              <a:alpha val="86000"/>
            </a:schemeClr>
          </a:solidFill>
        </p:spPr>
        <p:txBody>
          <a:bodyPr>
            <a:normAutofit/>
          </a:bodyPr>
          <a:lstStyle/>
          <a:p>
            <a:r>
              <a:rPr lang="fi-FI" b="1">
                <a:solidFill>
                  <a:schemeClr val="bg1"/>
                </a:solidFill>
              </a:rPr>
              <a:t>Vihreät rakennukset ja toimistot</a:t>
            </a:r>
            <a:endParaRPr lang="fi-FI">
              <a:solidFill>
                <a:schemeClr val="bg1"/>
              </a:solidFill>
            </a:endParaRPr>
          </a:p>
          <a:p>
            <a:pPr lvl="1"/>
            <a:r>
              <a:rPr lang="fi-FI">
                <a:solidFill>
                  <a:schemeClr val="bg1"/>
                </a:solidFill>
              </a:rPr>
              <a:t>Yritysten tulisi panostaa energiatehokkaaseen valaistukseen ja lämmitykseen toimitiloissaan.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Yrityksien tulisi suosia uusiutuvia energianlähteitä.</a:t>
            </a:r>
          </a:p>
          <a:p>
            <a:r>
              <a:rPr lang="fi-FI" b="1">
                <a:solidFill>
                  <a:schemeClr val="bg1"/>
                </a:solidFill>
              </a:rPr>
              <a:t>Logistiikka ja ajoneuvot</a:t>
            </a:r>
            <a:endParaRPr lang="fi-FI">
              <a:solidFill>
                <a:schemeClr val="bg1"/>
              </a:solidFill>
            </a:endParaRPr>
          </a:p>
          <a:p>
            <a:pPr lvl="1"/>
            <a:r>
              <a:rPr lang="fi-FI">
                <a:solidFill>
                  <a:schemeClr val="bg1"/>
                </a:solidFill>
              </a:rPr>
              <a:t>Organisaatioiden tulisi hankkia ympäristöystävällisiä ajoneuvoja ja optimoida kuljetusreitit.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Sähköajoneuvojen hankinta ja käyttö.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Reittien optimointi polttoaineen kulutuksen vähentämiseksi.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Esim. arvokuljetuksessa tai liikkuvassa vartioinnissa. </a:t>
            </a:r>
          </a:p>
          <a:p>
            <a:pPr lvl="2"/>
            <a:r>
              <a:rPr lang="fi-FI">
                <a:solidFill>
                  <a:schemeClr val="bg1"/>
                </a:solidFill>
              </a:rPr>
              <a:t>Miten suunnittelet reittisi?</a:t>
            </a:r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7935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35A1CD-46EC-C56C-8C21-5753EC88016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alpha val="86000"/>
            </a:schemeClr>
          </a:solidFill>
        </p:spPr>
        <p:txBody>
          <a:bodyPr/>
          <a:lstStyle/>
          <a:p>
            <a:r>
              <a:rPr lang="fi-FI">
                <a:solidFill>
                  <a:schemeClr val="bg1"/>
                </a:solidFill>
              </a:rPr>
              <a:t>Ilmastovastuullisuus organisaation tasolla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8956627-5476-0F7F-5CE2-34D69E074B0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>
              <a:alpha val="86000"/>
            </a:schemeClr>
          </a:solidFill>
        </p:spPr>
        <p:txBody>
          <a:bodyPr/>
          <a:lstStyle/>
          <a:p>
            <a:r>
              <a:rPr lang="fi-FI" b="1">
                <a:solidFill>
                  <a:schemeClr val="bg1"/>
                </a:solidFill>
              </a:rPr>
              <a:t>Hankinnat ja toimitusketjut</a:t>
            </a:r>
            <a:endParaRPr lang="fi-FI">
              <a:solidFill>
                <a:schemeClr val="bg1"/>
              </a:solidFill>
            </a:endParaRPr>
          </a:p>
          <a:p>
            <a:pPr lvl="1"/>
            <a:r>
              <a:rPr lang="fi-FI">
                <a:solidFill>
                  <a:schemeClr val="bg1"/>
                </a:solidFill>
              </a:rPr>
              <a:t>Yritysten tulisi valita ympäristöystävällisiä tuotteita ja palveluita.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Valitse ympäristöystävällisiä tuotteita ja palveluita.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Tee yhteistyötä vastuullisten toimittajien kanssa.</a:t>
            </a:r>
          </a:p>
          <a:p>
            <a:r>
              <a:rPr lang="fi-FI" b="1">
                <a:solidFill>
                  <a:schemeClr val="bg1"/>
                </a:solidFill>
              </a:rPr>
              <a:t>Koulutus ja kehitys</a:t>
            </a:r>
            <a:endParaRPr lang="fi-FI">
              <a:solidFill>
                <a:schemeClr val="bg1"/>
              </a:solidFill>
            </a:endParaRPr>
          </a:p>
          <a:p>
            <a:pPr lvl="1"/>
            <a:r>
              <a:rPr lang="fi-FI">
                <a:solidFill>
                  <a:schemeClr val="bg1"/>
                </a:solidFill>
              </a:rPr>
              <a:t>Organisaatioiden tulisi järjestää säännöllistä koulutusta henkilöstölle ilmastovastuullisuudesta.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Järjestä säännöllistä koulutusta henkilöstölle ilmastovastuullisuudesta.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Seuraa ja raportoi ympäristövaikutuksia.</a:t>
            </a:r>
          </a:p>
          <a:p>
            <a:pPr marL="0" indent="0">
              <a:buNone/>
            </a:pPr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39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35A1CD-46EC-C56C-8C21-5753EC88016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alpha val="86000"/>
            </a:schemeClr>
          </a:solidFill>
        </p:spPr>
        <p:txBody>
          <a:bodyPr/>
          <a:lstStyle/>
          <a:p>
            <a:r>
              <a:rPr lang="fi-FI">
                <a:solidFill>
                  <a:schemeClr val="bg1"/>
                </a:solidFill>
              </a:rPr>
              <a:t>Ilmastovastuullisuus organisaation tasolla</a:t>
            </a:r>
          </a:p>
        </p:txBody>
      </p:sp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6B6B340B-B2B2-C435-E010-C44573A7F2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4731" y="1825625"/>
          <a:ext cx="10604665" cy="4004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04868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35A1CD-46EC-C56C-8C21-5753EC88016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alpha val="86000"/>
            </a:schemeClr>
          </a:solidFill>
        </p:spPr>
        <p:txBody>
          <a:bodyPr/>
          <a:lstStyle/>
          <a:p>
            <a:r>
              <a:rPr lang="fi-FI">
                <a:solidFill>
                  <a:schemeClr val="bg1"/>
                </a:solidFill>
              </a:rPr>
              <a:t>Haasteet ilmastovastuullisuuteen liittyen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8956627-5476-0F7F-5CE2-34D69E074B0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>
              <a:alpha val="86000"/>
            </a:schemeClr>
          </a:solidFill>
        </p:spPr>
        <p:txBody>
          <a:bodyPr>
            <a:normAutofit/>
          </a:bodyPr>
          <a:lstStyle/>
          <a:p>
            <a:r>
              <a:rPr lang="fi-FI" b="1">
                <a:solidFill>
                  <a:schemeClr val="bg1"/>
                </a:solidFill>
              </a:rPr>
              <a:t>Kustannukset</a:t>
            </a:r>
            <a:endParaRPr lang="fi-FI">
              <a:solidFill>
                <a:schemeClr val="bg1"/>
              </a:solidFill>
            </a:endParaRPr>
          </a:p>
          <a:p>
            <a:pPr lvl="1"/>
            <a:r>
              <a:rPr lang="fi-FI">
                <a:solidFill>
                  <a:schemeClr val="bg1"/>
                </a:solidFill>
              </a:rPr>
              <a:t>Vihreät investoinnit voivat olla kalliita lyhyellä aikavälillä.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Esimerkki: Sähköajoneuvojen hankintakustannukset voivat olla merkittivät ja esimerkiksi riittävän latauskapasiteetin rakentaminen voi osoittautua kalliiksi ja paljon muutostöitä vaativaksi hankkeeksi.</a:t>
            </a:r>
          </a:p>
          <a:p>
            <a:r>
              <a:rPr lang="fi-FI" b="1">
                <a:solidFill>
                  <a:schemeClr val="bg1"/>
                </a:solidFill>
              </a:rPr>
              <a:t>Teknologia</a:t>
            </a:r>
            <a:endParaRPr lang="fi-FI">
              <a:solidFill>
                <a:schemeClr val="bg1"/>
              </a:solidFill>
            </a:endParaRPr>
          </a:p>
          <a:p>
            <a:pPr lvl="1"/>
            <a:r>
              <a:rPr lang="fi-FI">
                <a:solidFill>
                  <a:schemeClr val="bg1"/>
                </a:solidFill>
              </a:rPr>
              <a:t>Uuden teknologian integrointi vanhoihin järjestelmiin voi olla haastavaa.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Esimerkki: Älykkäiden energianhallintajärjestelmien käyttöönotto, valvontajärjestelmien päivitykset kuten kameravalvonta, kulunvalvonta tai rikosilmoitinlaitteisto.</a:t>
            </a:r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8486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35A1CD-46EC-C56C-8C21-5753EC88016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alpha val="86000"/>
            </a:schemeClr>
          </a:solidFill>
        </p:spPr>
        <p:txBody>
          <a:bodyPr/>
          <a:lstStyle/>
          <a:p>
            <a:r>
              <a:rPr lang="fi-FI">
                <a:solidFill>
                  <a:schemeClr val="bg1"/>
                </a:solidFill>
              </a:rPr>
              <a:t>Haasteet ilmastovastuullisuuteen liittyen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8956627-5476-0F7F-5CE2-34D69E074B0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>
              <a:alpha val="86000"/>
            </a:schemeClr>
          </a:solidFill>
        </p:spPr>
        <p:txBody>
          <a:bodyPr/>
          <a:lstStyle/>
          <a:p>
            <a:r>
              <a:rPr lang="fi-FI" b="1">
                <a:solidFill>
                  <a:schemeClr val="bg1"/>
                </a:solidFill>
              </a:rPr>
              <a:t>Tiedon ja osaamisen puute</a:t>
            </a:r>
            <a:endParaRPr lang="fi-FI">
              <a:solidFill>
                <a:schemeClr val="bg1"/>
              </a:solidFill>
            </a:endParaRPr>
          </a:p>
          <a:p>
            <a:pPr lvl="1"/>
            <a:r>
              <a:rPr lang="fi-FI">
                <a:solidFill>
                  <a:schemeClr val="bg1"/>
                </a:solidFill>
              </a:rPr>
              <a:t>Henkilöstö voi tarvita lisäkoulutusta ja resursseja.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Esimerkki: Ilmastovastuullisuuden koulutusohjelmien järjestäminen. Koko henkilöstön koulutuskustannukset saattavat nousta merkittäviksi siksi koulutusta olisikin syytä jaksottaa ja porrastaa.</a:t>
            </a:r>
          </a:p>
          <a:p>
            <a:r>
              <a:rPr lang="fi-FI" b="1">
                <a:solidFill>
                  <a:schemeClr val="bg1"/>
                </a:solidFill>
              </a:rPr>
              <a:t>Turvallisuuden ja ilmastovastuullisuuden yhteensovittaminen</a:t>
            </a:r>
            <a:endParaRPr lang="fi-FI">
              <a:solidFill>
                <a:schemeClr val="bg1"/>
              </a:solidFill>
            </a:endParaRPr>
          </a:p>
          <a:p>
            <a:pPr lvl="1"/>
            <a:r>
              <a:rPr lang="fi-FI">
                <a:solidFill>
                  <a:schemeClr val="bg1"/>
                </a:solidFill>
              </a:rPr>
              <a:t>Joissakin tilanteissa ympäristöystävälliset valinnat voivat olla ristiriidassa turvallisuusvaatimusten kanssa.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Esimerkki: Valaistuksen vähentäminen voi heikentää turvallisuutta tietyissä ympäristöissä.</a:t>
            </a:r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273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35A1CD-46EC-C56C-8C21-5753EC88016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alpha val="86000"/>
            </a:schemeClr>
          </a:solidFill>
        </p:spPr>
        <p:txBody>
          <a:bodyPr/>
          <a:lstStyle/>
          <a:p>
            <a:r>
              <a:rPr lang="fi-FI">
                <a:solidFill>
                  <a:schemeClr val="bg1"/>
                </a:solidFill>
              </a:rPr>
              <a:t>Ilmastotekojen ja turvallisuuden välisen suhteen punnitseminen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8956627-5476-0F7F-5CE2-34D69E074B0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>
              <a:alpha val="86000"/>
            </a:schemeClr>
          </a:solidFill>
        </p:spPr>
        <p:txBody>
          <a:bodyPr>
            <a:normAutofit/>
          </a:bodyPr>
          <a:lstStyle/>
          <a:p>
            <a:r>
              <a:rPr lang="fi-FI" b="1">
                <a:solidFill>
                  <a:schemeClr val="bg1"/>
                </a:solidFill>
              </a:rPr>
              <a:t>Turvallisuus ensisijaisena</a:t>
            </a:r>
            <a:endParaRPr lang="fi-FI">
              <a:solidFill>
                <a:schemeClr val="bg1"/>
              </a:solidFill>
            </a:endParaRPr>
          </a:p>
          <a:p>
            <a:pPr lvl="1"/>
            <a:r>
              <a:rPr lang="fi-FI">
                <a:solidFill>
                  <a:schemeClr val="bg1"/>
                </a:solidFill>
              </a:rPr>
              <a:t>Turvallisuusalan liiketoiminnan ensisijainen tehtävä on suojella ihmisiä ja omaisuutta.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Esimerkki: Sähkölaitteiden päällä pitäminen voi olla välttämätöntä turvallisuuden takaamiseksi.</a:t>
            </a:r>
          </a:p>
          <a:p>
            <a:pPr marL="457200" lvl="1" indent="0">
              <a:buNone/>
            </a:pPr>
            <a:endParaRPr lang="fi-FI">
              <a:solidFill>
                <a:schemeClr val="bg1"/>
              </a:solidFill>
            </a:endParaRPr>
          </a:p>
          <a:p>
            <a:r>
              <a:rPr lang="fi-FI" b="1">
                <a:solidFill>
                  <a:schemeClr val="bg1"/>
                </a:solidFill>
              </a:rPr>
              <a:t>Ilmastovastuullisuus</a:t>
            </a:r>
            <a:endParaRPr lang="fi-FI">
              <a:solidFill>
                <a:schemeClr val="bg1"/>
              </a:solidFill>
            </a:endParaRPr>
          </a:p>
          <a:p>
            <a:pPr lvl="1"/>
            <a:r>
              <a:rPr lang="fi-FI">
                <a:solidFill>
                  <a:schemeClr val="bg1"/>
                </a:solidFill>
              </a:rPr>
              <a:t>Pitkällä aikavälillä ilmastovastuullisuus voi vähentää riskejä ja kustannuksia.</a:t>
            </a:r>
          </a:p>
          <a:p>
            <a:pPr lvl="1"/>
            <a:r>
              <a:rPr lang="fi-FI">
                <a:solidFill>
                  <a:schemeClr val="bg1"/>
                </a:solidFill>
              </a:rPr>
              <a:t>Esimerkki: Valinnat voivat vähentää energiakustannuksia sekä ympäristövaikutuksia ja pitkällä aikavälillä luoda vakautta joka parantaa turvallisuutta.</a:t>
            </a:r>
          </a:p>
          <a:p>
            <a:pPr marL="0" indent="0">
              <a:buNone/>
            </a:pPr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955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-teema">
  <a:themeElements>
    <a:clrScheme name="Mukautettu 1">
      <a:dk1>
        <a:srgbClr val="331C54"/>
      </a:dk1>
      <a:lt1>
        <a:srgbClr val="FFFFFF"/>
      </a:lt1>
      <a:dk2>
        <a:srgbClr val="512398"/>
      </a:dk2>
      <a:lt2>
        <a:srgbClr val="E0E1DD"/>
      </a:lt2>
      <a:accent1>
        <a:srgbClr val="512398"/>
      </a:accent1>
      <a:accent2>
        <a:srgbClr val="331C54"/>
      </a:accent2>
      <a:accent3>
        <a:srgbClr val="00B0CA"/>
      </a:accent3>
      <a:accent4>
        <a:srgbClr val="F9E300"/>
      </a:accent4>
      <a:accent5>
        <a:srgbClr val="B2B3B3"/>
      </a:accent5>
      <a:accent6>
        <a:srgbClr val="E0E1DD"/>
      </a:accent6>
      <a:hlink>
        <a:srgbClr val="00B0CA"/>
      </a:hlink>
      <a:folHlink>
        <a:srgbClr val="51239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itotalo esityspohja mallisivut 05-2020.pptx" id="{79C9E71C-E12C-4787-B21A-694C1CE66A60}" vid="{20E15661-9278-49F0-BC14-766C19279C5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BD7A1F422DD3947AB7A2E34C1684192" ma:contentTypeVersion="15" ma:contentTypeDescription="Luo uusi asiakirja." ma:contentTypeScope="" ma:versionID="517bb36628ad919e2837ea7885e61dc8">
  <xsd:schema xmlns:xsd="http://www.w3.org/2001/XMLSchema" xmlns:xs="http://www.w3.org/2001/XMLSchema" xmlns:p="http://schemas.microsoft.com/office/2006/metadata/properties" xmlns:ns2="4024df38-3c0f-462a-862d-a7f76eeefb3d" xmlns:ns3="0d9ac081-05d7-4b45-974a-d454e53921a5" targetNamespace="http://schemas.microsoft.com/office/2006/metadata/properties" ma:root="true" ma:fieldsID="9e875d32ef1a6ea89015882f1f90295a" ns2:_="" ns3:_="">
    <xsd:import namespace="4024df38-3c0f-462a-862d-a7f76eeefb3d"/>
    <xsd:import namespace="0d9ac081-05d7-4b45-974a-d454e5392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4df38-3c0f-462a-862d-a7f76eeefb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3fe90fce-fafb-4b11-b9ef-d54972cc7c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9ac081-05d7-4b45-974a-d454e53921a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5deac8f-69d3-423a-a1f8-05252d8b5257}" ma:internalName="TaxCatchAll" ma:showField="CatchAllData" ma:web="0d9ac081-05d7-4b45-974a-d454e53921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D976B3-9A92-4E73-B715-43EAD2F2EF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35613B-B6A3-4E99-9CA5-46E89B0B9539}">
  <ds:schemaRefs>
    <ds:schemaRef ds:uri="0d9ac081-05d7-4b45-974a-d454e53921a5"/>
    <ds:schemaRef ds:uri="4024df38-3c0f-462a-862d-a7f76eeefb3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11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Office-teema</vt:lpstr>
      <vt:lpstr>3_Office-teema</vt:lpstr>
      <vt:lpstr>Ilmastovastuullisuus turvallisuusalalla</vt:lpstr>
      <vt:lpstr>Ilmastovastuullisuus yksittäisen työntekijän tasolla</vt:lpstr>
      <vt:lpstr>Ilmastovastuullisuus yksittäisen työntekijän tasolla</vt:lpstr>
      <vt:lpstr>Ilmastovastuullisuus organisaation tasolla</vt:lpstr>
      <vt:lpstr>Ilmastovastuullisuus organisaation tasolla</vt:lpstr>
      <vt:lpstr>Ilmastovastuullisuus organisaation tasolla</vt:lpstr>
      <vt:lpstr>Haasteet ilmastovastuullisuuteen liittyen</vt:lpstr>
      <vt:lpstr>Haasteet ilmastovastuullisuuteen liittyen</vt:lpstr>
      <vt:lpstr>Ilmastotekojen ja turvallisuuden välisen suhteen punnitseminen</vt:lpstr>
      <vt:lpstr>Ilmastotekojen ja turvallisuuden välisen suhteen punnitseminen</vt:lpstr>
      <vt:lpstr>Turvallisuusalan ilmastovastuullisuus on mahdollista ja tärkeää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revision>1</cp:revision>
  <dcterms:created xsi:type="dcterms:W3CDTF">2024-06-25T05:41:13Z</dcterms:created>
  <dcterms:modified xsi:type="dcterms:W3CDTF">2024-06-25T05:45:22Z</dcterms:modified>
</cp:coreProperties>
</file>