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62"/>
  </p:notesMasterIdLst>
  <p:sldIdLst>
    <p:sldId id="876" r:id="rId5"/>
    <p:sldId id="277" r:id="rId6"/>
    <p:sldId id="717" r:id="rId7"/>
    <p:sldId id="820" r:id="rId8"/>
    <p:sldId id="788" r:id="rId9"/>
    <p:sldId id="766" r:id="rId10"/>
    <p:sldId id="821" r:id="rId11"/>
    <p:sldId id="862" r:id="rId12"/>
    <p:sldId id="858" r:id="rId13"/>
    <p:sldId id="874" r:id="rId14"/>
    <p:sldId id="875" r:id="rId15"/>
    <p:sldId id="767" r:id="rId16"/>
    <p:sldId id="859" r:id="rId17"/>
    <p:sldId id="877" r:id="rId18"/>
    <p:sldId id="857" r:id="rId19"/>
    <p:sldId id="768" r:id="rId20"/>
    <p:sldId id="835" r:id="rId21"/>
    <p:sldId id="769" r:id="rId22"/>
    <p:sldId id="770" r:id="rId23"/>
    <p:sldId id="703" r:id="rId24"/>
    <p:sldId id="704" r:id="rId25"/>
    <p:sldId id="771" r:id="rId26"/>
    <p:sldId id="772" r:id="rId27"/>
    <p:sldId id="774" r:id="rId28"/>
    <p:sldId id="839" r:id="rId29"/>
    <p:sldId id="775" r:id="rId30"/>
    <p:sldId id="776" r:id="rId31"/>
    <p:sldId id="840" r:id="rId32"/>
    <p:sldId id="777" r:id="rId33"/>
    <p:sldId id="864" r:id="rId34"/>
    <p:sldId id="716" r:id="rId35"/>
    <p:sldId id="256" r:id="rId36"/>
    <p:sldId id="779" r:id="rId37"/>
    <p:sldId id="860" r:id="rId38"/>
    <p:sldId id="837" r:id="rId39"/>
    <p:sldId id="841" r:id="rId40"/>
    <p:sldId id="842" r:id="rId41"/>
    <p:sldId id="780" r:id="rId42"/>
    <p:sldId id="781" r:id="rId43"/>
    <p:sldId id="843" r:id="rId44"/>
    <p:sldId id="783" r:id="rId45"/>
    <p:sldId id="784" r:id="rId46"/>
    <p:sldId id="845" r:id="rId47"/>
    <p:sldId id="785" r:id="rId48"/>
    <p:sldId id="863" r:id="rId49"/>
    <p:sldId id="828" r:id="rId50"/>
    <p:sldId id="792" r:id="rId51"/>
    <p:sldId id="811" r:id="rId52"/>
    <p:sldId id="812" r:id="rId53"/>
    <p:sldId id="813" r:id="rId54"/>
    <p:sldId id="257" r:id="rId55"/>
    <p:sldId id="816" r:id="rId56"/>
    <p:sldId id="817" r:id="rId57"/>
    <p:sldId id="818" r:id="rId58"/>
    <p:sldId id="819" r:id="rId59"/>
    <p:sldId id="861" r:id="rId60"/>
    <p:sldId id="878" r:id="rId61"/>
  </p:sldIdLst>
  <p:sldSz cx="12192000" cy="6858000"/>
  <p:notesSz cx="9926638" cy="67976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ana Salo" initials="SS" lastIdx="6" clrIdx="0">
    <p:extLst>
      <p:ext uri="{19B8F6BF-5375-455C-9EA6-DF929625EA0E}">
        <p15:presenceInfo xmlns:p15="http://schemas.microsoft.com/office/powerpoint/2012/main" userId="Saana Salo" providerId="None"/>
      </p:ext>
    </p:extLst>
  </p:cmAuthor>
  <p:cmAuthor id="2" name="Saana Salo" initials="SS [2]" lastIdx="53" clrIdx="1">
    <p:extLst>
      <p:ext uri="{19B8F6BF-5375-455C-9EA6-DF929625EA0E}">
        <p15:presenceInfo xmlns:p15="http://schemas.microsoft.com/office/powerpoint/2012/main" userId="2fbac76b29ff3077" providerId="Windows Live"/>
      </p:ext>
    </p:extLst>
  </p:cmAuthor>
  <p:cmAuthor id="3" name="Saana" initials="S" lastIdx="3" clrIdx="2">
    <p:extLst>
      <p:ext uri="{19B8F6BF-5375-455C-9EA6-DF929625EA0E}">
        <p15:presenceInfo xmlns:p15="http://schemas.microsoft.com/office/powerpoint/2012/main" userId="Sa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A6A6A-C550-412B-B541-80C3B33D0CA7}" v="56" dt="2020-09-14T12:12:45.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94660"/>
  </p:normalViewPr>
  <p:slideViewPr>
    <p:cSldViewPr snapToGrid="0">
      <p:cViewPr varScale="1">
        <p:scale>
          <a:sx n="59" d="100"/>
          <a:sy n="59" d="100"/>
        </p:scale>
        <p:origin x="588" y="60"/>
      </p:cViewPr>
      <p:guideLst>
        <p:guide orient="horz" pos="2160"/>
        <p:guide pos="3840"/>
      </p:guideLst>
    </p:cSldViewPr>
  </p:slideViewPr>
  <p:notesTextViewPr>
    <p:cViewPr>
      <p:scale>
        <a:sx n="66" d="100"/>
        <a:sy n="66" d="100"/>
      </p:scale>
      <p:origin x="0" y="0"/>
    </p:cViewPr>
  </p:notesTextViewPr>
  <p:sorterViewPr>
    <p:cViewPr>
      <p:scale>
        <a:sx n="61" d="100"/>
        <a:sy n="61"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952DE3DC-FFA5-4B06-8CE1-A4327DB2171A}" type="datetimeFigureOut">
              <a:rPr lang="fi-FI" smtClean="0"/>
              <a:t>30.9.2020</a:t>
            </a:fld>
            <a:endParaRPr lang="fi-FI"/>
          </a:p>
        </p:txBody>
      </p:sp>
      <p:sp>
        <p:nvSpPr>
          <p:cNvPr id="4" name="Dian kuvan paikkamerkki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27</a:t>
            </a:fld>
            <a:endParaRPr lang="fi-FI"/>
          </a:p>
        </p:txBody>
      </p:sp>
    </p:spTree>
    <p:extLst>
      <p:ext uri="{BB962C8B-B14F-4D97-AF65-F5344CB8AC3E}">
        <p14:creationId xmlns:p14="http://schemas.microsoft.com/office/powerpoint/2010/main" val="1907378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30.9.2020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9E84089-C413-4A65-B362-B1DAFD5022D8}" type="datetimeFigureOut">
              <a:rPr lang="fi-FI" smtClean="0"/>
              <a:t>30.9.2020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9540F8C-B883-4737-91F5-0E13C71F90FB}" type="slidenum">
              <a:rPr lang="fi-FI" smtClean="0"/>
              <a:t>‹#›</a:t>
            </a:fld>
            <a:endParaRPr lang="fi-FI"/>
          </a:p>
        </p:txBody>
      </p:sp>
    </p:spTree>
    <p:extLst>
      <p:ext uri="{BB962C8B-B14F-4D97-AF65-F5344CB8AC3E}">
        <p14:creationId xmlns:p14="http://schemas.microsoft.com/office/powerpoint/2010/main" val="64873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30.9.2020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 id="2147483703" r:id="rId8"/>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8.xml"/><Relationship Id="rId1" Type="http://schemas.openxmlformats.org/officeDocument/2006/relationships/video" Target="https://www.youtube.com/embed/BF40BODLiqg?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8.xml"/><Relationship Id="rId1" Type="http://schemas.openxmlformats.org/officeDocument/2006/relationships/video" Target="https://www.youtube.com/embed/_HWqqvjAT4k?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vVjuamkyYfs?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8TES6zAs1oE?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Sq36J9pNaEo?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hRDWpVg5jec?feature=oembe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www.i-scoop.eu/digital-transformation/"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wvw2_YdhbxY?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xgfPQULH_H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uva 163" descr="A close up of a logo&#10;&#10;Description automatically generated">
            <a:extLst>
              <a:ext uri="{FF2B5EF4-FFF2-40B4-BE49-F238E27FC236}">
                <a16:creationId xmlns:a16="http://schemas.microsoft.com/office/drawing/2014/main" id="{A68C5462-6721-41C2-91F0-A1A3B21520E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15616" y="1818310"/>
            <a:ext cx="3292524" cy="3215234"/>
          </a:xfrm>
          <a:prstGeom prst="rect">
            <a:avLst/>
          </a:prstGeom>
        </p:spPr>
      </p:pic>
      <p:cxnSp>
        <p:nvCxnSpPr>
          <p:cNvPr id="13" name="Straight Connector 15">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91D80C"/>
            </a:solidFill>
          </a:ln>
        </p:spPr>
        <p:style>
          <a:lnRef idx="1">
            <a:schemeClr val="accent1"/>
          </a:lnRef>
          <a:fillRef idx="0">
            <a:schemeClr val="accent1"/>
          </a:fillRef>
          <a:effectRef idx="0">
            <a:schemeClr val="accent1"/>
          </a:effectRef>
          <a:fontRef idx="minor">
            <a:schemeClr val="tx1"/>
          </a:fontRef>
        </p:style>
      </p:cxnSp>
      <p:pic>
        <p:nvPicPr>
          <p:cNvPr id="5" name="Kuva 165" descr="A picture containing window, clock&#10;&#10;Description automatically generated">
            <a:extLst>
              <a:ext uri="{FF2B5EF4-FFF2-40B4-BE49-F238E27FC236}">
                <a16:creationId xmlns:a16="http://schemas.microsoft.com/office/drawing/2014/main" id="{53964E81-2089-48D8-9111-E42EB6BE705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86676" y="1988012"/>
            <a:ext cx="6184580" cy="2875829"/>
          </a:xfrm>
          <a:prstGeom prst="rect">
            <a:avLst/>
          </a:prstGeom>
        </p:spPr>
      </p:pic>
      <p:sp>
        <p:nvSpPr>
          <p:cNvPr id="11" name="Footer Placeholder 3">
            <a:extLst>
              <a:ext uri="{FF2B5EF4-FFF2-40B4-BE49-F238E27FC236}">
                <a16:creationId xmlns:a16="http://schemas.microsoft.com/office/drawing/2014/main" id="{614C63E6-77BC-475F-8734-56E050F0F00B}"/>
              </a:ext>
            </a:extLst>
          </p:cNvPr>
          <p:cNvSpPr>
            <a:spLocks noGrp="1"/>
          </p:cNvSpPr>
          <p:nvPr>
            <p:ph type="ftr" sz="quarter" idx="11"/>
          </p:nvPr>
        </p:nvSpPr>
        <p:spPr>
          <a:xfrm>
            <a:off x="4038600" y="6356350"/>
            <a:ext cx="4114800" cy="365125"/>
          </a:xfrm>
        </p:spPr>
        <p:txBody>
          <a:bodyPr>
            <a:normAutofit/>
          </a:bodyPr>
          <a:lstStyle/>
          <a:p>
            <a:pPr>
              <a:spcAft>
                <a:spcPts val="600"/>
              </a:spcAft>
            </a:pPr>
            <a:r>
              <a:rPr lang="fi-FI"/>
              <a:t>kiertotalousamk.fi</a:t>
            </a:r>
          </a:p>
        </p:txBody>
      </p:sp>
      <p:pic>
        <p:nvPicPr>
          <p:cNvPr id="6" name="Kuva 5">
            <a:extLst>
              <a:ext uri="{FF2B5EF4-FFF2-40B4-BE49-F238E27FC236}">
                <a16:creationId xmlns:a16="http://schemas.microsoft.com/office/drawing/2014/main" id="{BCACF783-48B4-47CA-9843-FADEBAE040A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328153" y="5284113"/>
            <a:ext cx="4969732" cy="853993"/>
          </a:xfrm>
          <a:prstGeom prst="rect">
            <a:avLst/>
          </a:prstGeom>
        </p:spPr>
      </p:pic>
    </p:spTree>
    <p:extLst>
      <p:ext uri="{BB962C8B-B14F-4D97-AF65-F5344CB8AC3E}">
        <p14:creationId xmlns:p14="http://schemas.microsoft.com/office/powerpoint/2010/main" val="2937331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464BA0-D0E6-4843-847F-4A69E9F993DD}"/>
              </a:ext>
            </a:extLst>
          </p:cNvPr>
          <p:cNvSpPr>
            <a:spLocks noGrp="1"/>
          </p:cNvSpPr>
          <p:nvPr>
            <p:ph type="dt" sz="half" idx="10"/>
          </p:nvPr>
        </p:nvSpPr>
        <p:spPr/>
        <p:txBody>
          <a:bodyPr/>
          <a:lstStyle/>
          <a:p>
            <a:fld id="{056FFC89-9F68-43EF-BDF2-E6012ACE2A2B}" type="datetime1">
              <a:rPr lang="fi-FI" smtClean="0"/>
              <a:t>30.9.2020</a:t>
            </a:fld>
            <a:endParaRPr lang="fi-FI"/>
          </a:p>
        </p:txBody>
      </p:sp>
      <p:pic>
        <p:nvPicPr>
          <p:cNvPr id="3" name="Online Media 2" title="iPoint: Towards a Digital Circular Economy – Part 2">
            <a:hlinkClick r:id="" action="ppaction://media"/>
            <a:extLst>
              <a:ext uri="{FF2B5EF4-FFF2-40B4-BE49-F238E27FC236}">
                <a16:creationId xmlns:a16="http://schemas.microsoft.com/office/drawing/2014/main" id="{FDE5AF23-588E-4CE5-914B-A6F6ED0D758D}"/>
              </a:ext>
            </a:extLst>
          </p:cNvPr>
          <p:cNvPicPr>
            <a:picLocks noRot="1" noChangeAspect="1"/>
          </p:cNvPicPr>
          <p:nvPr>
            <a:videoFile r:link="rId1"/>
          </p:nvPr>
        </p:nvPicPr>
        <p:blipFill>
          <a:blip r:embed="rId3"/>
          <a:stretch>
            <a:fillRect/>
          </a:stretch>
        </p:blipFill>
        <p:spPr>
          <a:xfrm>
            <a:off x="1263722" y="246579"/>
            <a:ext cx="9941960" cy="5592352"/>
          </a:xfrm>
          <a:prstGeom prst="rect">
            <a:avLst/>
          </a:prstGeom>
        </p:spPr>
      </p:pic>
    </p:spTree>
    <p:extLst>
      <p:ext uri="{BB962C8B-B14F-4D97-AF65-F5344CB8AC3E}">
        <p14:creationId xmlns:p14="http://schemas.microsoft.com/office/powerpoint/2010/main" val="203008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107284-7881-420D-AE06-73D44F97ABC2}"/>
              </a:ext>
            </a:extLst>
          </p:cNvPr>
          <p:cNvSpPr>
            <a:spLocks noGrp="1"/>
          </p:cNvSpPr>
          <p:nvPr>
            <p:ph type="dt" sz="half" idx="10"/>
          </p:nvPr>
        </p:nvSpPr>
        <p:spPr/>
        <p:txBody>
          <a:bodyPr/>
          <a:lstStyle/>
          <a:p>
            <a:fld id="{2C99840D-5D5B-404A-80E6-8C1003BA2F22}" type="datetime1">
              <a:rPr lang="fi-FI" smtClean="0"/>
              <a:t>30.9.2020</a:t>
            </a:fld>
            <a:endParaRPr lang="fi-FI"/>
          </a:p>
        </p:txBody>
      </p:sp>
      <p:pic>
        <p:nvPicPr>
          <p:cNvPr id="3" name="Online Media 2" title="iPoint: Towards a Digital Circular Economy – Part 3">
            <a:hlinkClick r:id="" action="ppaction://media"/>
            <a:extLst>
              <a:ext uri="{FF2B5EF4-FFF2-40B4-BE49-F238E27FC236}">
                <a16:creationId xmlns:a16="http://schemas.microsoft.com/office/drawing/2014/main" id="{7BF3C52A-5EB5-4202-8829-A3785E23B074}"/>
              </a:ext>
            </a:extLst>
          </p:cNvPr>
          <p:cNvPicPr>
            <a:picLocks noRot="1" noChangeAspect="1"/>
          </p:cNvPicPr>
          <p:nvPr>
            <a:videoFile r:link="rId1"/>
          </p:nvPr>
        </p:nvPicPr>
        <p:blipFill>
          <a:blip r:embed="rId3"/>
          <a:stretch>
            <a:fillRect/>
          </a:stretch>
        </p:blipFill>
        <p:spPr>
          <a:xfrm>
            <a:off x="1438382" y="297950"/>
            <a:ext cx="9780997" cy="5501810"/>
          </a:xfrm>
          <a:prstGeom prst="rect">
            <a:avLst/>
          </a:prstGeom>
        </p:spPr>
      </p:pic>
    </p:spTree>
    <p:extLst>
      <p:ext uri="{BB962C8B-B14F-4D97-AF65-F5344CB8AC3E}">
        <p14:creationId xmlns:p14="http://schemas.microsoft.com/office/powerpoint/2010/main" val="212470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A31E-1382-4170-A4E2-CB695557F08A}"/>
              </a:ext>
            </a:extLst>
          </p:cNvPr>
          <p:cNvSpPr>
            <a:spLocks noGrp="1"/>
          </p:cNvSpPr>
          <p:nvPr>
            <p:ph type="title"/>
          </p:nvPr>
        </p:nvSpPr>
        <p:spPr>
          <a:xfrm>
            <a:off x="1836192" y="2721614"/>
            <a:ext cx="9426541" cy="1325563"/>
          </a:xfrm>
        </p:spPr>
        <p:txBody>
          <a:bodyPr>
            <a:noAutofit/>
          </a:bodyPr>
          <a:lstStyle/>
          <a:p>
            <a:r>
              <a:rPr lang="fi-FI" sz="3200" dirty="0"/>
              <a:t>Teollisuus 4.0 ymmärretään myös evoluutiona kyber-fysikaalisiin (CPS) järjestelmiin, edustaen neljättä teollista vallankumousta, jonka </a:t>
            </a:r>
            <a:r>
              <a:rPr lang="fi-FI" sz="3200" dirty="0">
                <a:solidFill>
                  <a:schemeClr val="accent1">
                    <a:lumMod val="75000"/>
                  </a:schemeClr>
                </a:solidFill>
              </a:rPr>
              <a:t>tavoitteena on arvoketjun tehostaminen teollisen </a:t>
            </a:r>
            <a:r>
              <a:rPr lang="fi-FI" sz="3200" dirty="0" err="1">
                <a:solidFill>
                  <a:schemeClr val="accent1">
                    <a:lumMod val="75000"/>
                  </a:schemeClr>
                </a:solidFill>
              </a:rPr>
              <a:t>IoT:n</a:t>
            </a:r>
            <a:r>
              <a:rPr lang="fi-FI" sz="3200" dirty="0">
                <a:solidFill>
                  <a:schemeClr val="accent1">
                    <a:lumMod val="75000"/>
                  </a:schemeClr>
                </a:solidFill>
              </a:rPr>
              <a:t> ja älykkyyden avulla </a:t>
            </a:r>
            <a:r>
              <a:rPr lang="fi-FI" sz="3200" dirty="0"/>
              <a:t>teollisuudessa, tuotannossa, logistiikassa ja kaikilla elämän alueilla, mukaan lukien kiertotaloudessa.</a:t>
            </a:r>
          </a:p>
        </p:txBody>
      </p:sp>
      <p:sp>
        <p:nvSpPr>
          <p:cNvPr id="3" name="Footer Placeholder 2">
            <a:extLst>
              <a:ext uri="{FF2B5EF4-FFF2-40B4-BE49-F238E27FC236}">
                <a16:creationId xmlns:a16="http://schemas.microsoft.com/office/drawing/2014/main" id="{5FC8C9BE-E4B1-4D88-BCED-17C3991FB675}"/>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83966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890E423-8E15-422D-B7D4-C33927FA717F}"/>
              </a:ext>
            </a:extLst>
          </p:cNvPr>
          <p:cNvSpPr>
            <a:spLocks noGrp="1"/>
          </p:cNvSpPr>
          <p:nvPr>
            <p:ph type="ftr" sz="quarter" idx="11"/>
          </p:nvPr>
        </p:nvSpPr>
        <p:spPr/>
        <p:txBody>
          <a:bodyPr/>
          <a:lstStyle/>
          <a:p>
            <a:r>
              <a:rPr lang="fi-FI"/>
              <a:t>kiertotalousamk.fi</a:t>
            </a:r>
          </a:p>
        </p:txBody>
      </p:sp>
      <p:pic>
        <p:nvPicPr>
          <p:cNvPr id="2" name="Online Media 1" title="Internet of Things - Ideasta uutta liiketoimintaa ennätysajassa">
            <a:hlinkClick r:id="" action="ppaction://media"/>
            <a:extLst>
              <a:ext uri="{FF2B5EF4-FFF2-40B4-BE49-F238E27FC236}">
                <a16:creationId xmlns:a16="http://schemas.microsoft.com/office/drawing/2014/main" id="{1D632809-6947-47AF-BC31-95FEFC1DB0F7}"/>
              </a:ext>
            </a:extLst>
          </p:cNvPr>
          <p:cNvPicPr>
            <a:picLocks noRot="1" noChangeAspect="1"/>
          </p:cNvPicPr>
          <p:nvPr>
            <a:videoFile r:link="rId1"/>
          </p:nvPr>
        </p:nvPicPr>
        <p:blipFill>
          <a:blip r:embed="rId3"/>
          <a:stretch>
            <a:fillRect/>
          </a:stretch>
        </p:blipFill>
        <p:spPr>
          <a:xfrm>
            <a:off x="1407558" y="228285"/>
            <a:ext cx="9801547" cy="5513370"/>
          </a:xfrm>
          <a:prstGeom prst="rect">
            <a:avLst/>
          </a:prstGeom>
        </p:spPr>
      </p:pic>
    </p:spTree>
    <p:extLst>
      <p:ext uri="{BB962C8B-B14F-4D97-AF65-F5344CB8AC3E}">
        <p14:creationId xmlns:p14="http://schemas.microsoft.com/office/powerpoint/2010/main" val="208094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890E423-8E15-422D-B7D4-C33927FA717F}"/>
              </a:ext>
            </a:extLst>
          </p:cNvPr>
          <p:cNvSpPr>
            <a:spLocks noGrp="1"/>
          </p:cNvSpPr>
          <p:nvPr>
            <p:ph type="ftr" sz="quarter" idx="11"/>
          </p:nvPr>
        </p:nvSpPr>
        <p:spPr/>
        <p:txBody>
          <a:bodyPr/>
          <a:lstStyle/>
          <a:p>
            <a:r>
              <a:rPr lang="fi-FI"/>
              <a:t>kiertotalousamk.fi</a:t>
            </a:r>
          </a:p>
        </p:txBody>
      </p:sp>
      <p:pic>
        <p:nvPicPr>
          <p:cNvPr id="2" name="Online Media 1" title="Digita Oy | IoT eli esineiden internet tulee mullistamaan arkemme ja tapamme toimia">
            <a:hlinkClick r:id="" action="ppaction://media"/>
            <a:extLst>
              <a:ext uri="{FF2B5EF4-FFF2-40B4-BE49-F238E27FC236}">
                <a16:creationId xmlns:a16="http://schemas.microsoft.com/office/drawing/2014/main" id="{48C008DF-B048-4FCE-B043-D500F4729FB7}"/>
              </a:ext>
            </a:extLst>
          </p:cNvPr>
          <p:cNvPicPr>
            <a:picLocks noRot="1" noChangeAspect="1"/>
          </p:cNvPicPr>
          <p:nvPr>
            <a:videoFile r:link="rId1"/>
          </p:nvPr>
        </p:nvPicPr>
        <p:blipFill>
          <a:blip r:embed="rId3"/>
          <a:stretch>
            <a:fillRect/>
          </a:stretch>
        </p:blipFill>
        <p:spPr>
          <a:xfrm>
            <a:off x="1321941" y="300204"/>
            <a:ext cx="9846068" cy="5538413"/>
          </a:xfrm>
          <a:prstGeom prst="rect">
            <a:avLst/>
          </a:prstGeom>
        </p:spPr>
      </p:pic>
    </p:spTree>
    <p:extLst>
      <p:ext uri="{BB962C8B-B14F-4D97-AF65-F5344CB8AC3E}">
        <p14:creationId xmlns:p14="http://schemas.microsoft.com/office/powerpoint/2010/main" val="357334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1EB268-B0C4-46E0-89E0-778042B7B787}"/>
              </a:ext>
            </a:extLst>
          </p:cNvPr>
          <p:cNvSpPr>
            <a:spLocks noGrp="1"/>
          </p:cNvSpPr>
          <p:nvPr>
            <p:ph type="ftr" sz="quarter" idx="11"/>
          </p:nvPr>
        </p:nvSpPr>
        <p:spPr/>
        <p:txBody>
          <a:bodyPr/>
          <a:lstStyle/>
          <a:p>
            <a:r>
              <a:rPr lang="fi-FI"/>
              <a:t>kiertotalousamk.fi</a:t>
            </a:r>
          </a:p>
        </p:txBody>
      </p:sp>
      <p:pic>
        <p:nvPicPr>
          <p:cNvPr id="6" name="Online Media 5" title="Meet Sophia, World's First AI Humanoid Robot | Tony Robbins">
            <a:hlinkClick r:id="" action="ppaction://media"/>
            <a:extLst>
              <a:ext uri="{FF2B5EF4-FFF2-40B4-BE49-F238E27FC236}">
                <a16:creationId xmlns:a16="http://schemas.microsoft.com/office/drawing/2014/main" id="{9A4469B5-78ED-4E5B-B18F-2119AAB04D51}"/>
              </a:ext>
            </a:extLst>
          </p:cNvPr>
          <p:cNvPicPr>
            <a:picLocks noRot="1" noChangeAspect="1"/>
          </p:cNvPicPr>
          <p:nvPr>
            <a:videoFile r:link="rId1"/>
          </p:nvPr>
        </p:nvPicPr>
        <p:blipFill>
          <a:blip r:embed="rId3"/>
          <a:stretch>
            <a:fillRect/>
          </a:stretch>
        </p:blipFill>
        <p:spPr>
          <a:xfrm>
            <a:off x="1253447" y="300204"/>
            <a:ext cx="9935110" cy="5588500"/>
          </a:xfrm>
          <a:prstGeom prst="rect">
            <a:avLst/>
          </a:prstGeom>
        </p:spPr>
      </p:pic>
    </p:spTree>
    <p:extLst>
      <p:ext uri="{BB962C8B-B14F-4D97-AF65-F5344CB8AC3E}">
        <p14:creationId xmlns:p14="http://schemas.microsoft.com/office/powerpoint/2010/main" val="126547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EEE1-73B8-423D-9D5E-755ECEE2DBD9}"/>
              </a:ext>
            </a:extLst>
          </p:cNvPr>
          <p:cNvSpPr>
            <a:spLocks noGrp="1"/>
          </p:cNvSpPr>
          <p:nvPr>
            <p:ph type="title"/>
          </p:nvPr>
        </p:nvSpPr>
        <p:spPr>
          <a:xfrm>
            <a:off x="1909011" y="2994239"/>
            <a:ext cx="9242209" cy="1325563"/>
          </a:xfrm>
        </p:spPr>
        <p:txBody>
          <a:bodyPr>
            <a:noAutofit/>
          </a:bodyPr>
          <a:lstStyle/>
          <a:p>
            <a:r>
              <a:rPr lang="fi-FI" sz="3200" dirty="0"/>
              <a:t>Ymmärtääkseen Teollisuus 4.0- ajattelun on tarkasteltava </a:t>
            </a:r>
            <a:r>
              <a:rPr lang="fi-FI" sz="3200" dirty="0">
                <a:solidFill>
                  <a:schemeClr val="accent1">
                    <a:lumMod val="75000"/>
                  </a:schemeClr>
                </a:solidFill>
              </a:rPr>
              <a:t>koko arvoketjua</a:t>
            </a:r>
            <a:r>
              <a:rPr lang="fi-FI" sz="3200" dirty="0"/>
              <a:t>, joka sisältää toimittajat komponenttien ja materiaalien alkulähteiltä, eri valmistuksen vaiheet, varastot ja kuljetukset aina loppukäyttäjille asti. </a:t>
            </a:r>
            <a:br>
              <a:rPr lang="fi-FI" sz="3200" dirty="0"/>
            </a:br>
            <a:r>
              <a:rPr lang="fi-FI" sz="3600" dirty="0">
                <a:solidFill>
                  <a:srgbClr val="7030A0"/>
                </a:solidFill>
              </a:rPr>
              <a:t> </a:t>
            </a:r>
            <a:endParaRPr lang="fi-FI" sz="3200" dirty="0">
              <a:solidFill>
                <a:srgbClr val="7030A0"/>
              </a:solidFill>
            </a:endParaRPr>
          </a:p>
        </p:txBody>
      </p:sp>
      <p:sp>
        <p:nvSpPr>
          <p:cNvPr id="3" name="Footer Placeholder 2">
            <a:extLst>
              <a:ext uri="{FF2B5EF4-FFF2-40B4-BE49-F238E27FC236}">
                <a16:creationId xmlns:a16="http://schemas.microsoft.com/office/drawing/2014/main" id="{707C58A8-3A04-4650-A8B5-C67C7B73CA7A}"/>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2352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0" y="0"/>
            <a:ext cx="11887200" cy="6858000"/>
          </a:xfrm>
          <a:prstGeom prst="rect">
            <a:avLst/>
          </a:prstGeom>
        </p:spPr>
      </p:pic>
      <p:sp>
        <p:nvSpPr>
          <p:cNvPr id="3" name="Tekstiruutu 2"/>
          <p:cNvSpPr txBox="1"/>
          <p:nvPr/>
        </p:nvSpPr>
        <p:spPr>
          <a:xfrm>
            <a:off x="810470" y="907263"/>
            <a:ext cx="2918107" cy="400110"/>
          </a:xfrm>
          <a:prstGeom prst="rect">
            <a:avLst/>
          </a:prstGeom>
          <a:noFill/>
        </p:spPr>
        <p:txBody>
          <a:bodyPr wrap="none" rtlCol="0">
            <a:spAutoFit/>
          </a:bodyPr>
          <a:lstStyle/>
          <a:p>
            <a:r>
              <a:rPr lang="fi-FI" sz="2000" b="1" dirty="0">
                <a:solidFill>
                  <a:srgbClr val="FF0000"/>
                </a:solidFill>
              </a:rPr>
              <a:t>Kaikki kytkeytyy kaikkeen</a:t>
            </a:r>
          </a:p>
        </p:txBody>
      </p:sp>
    </p:spTree>
    <p:extLst>
      <p:ext uri="{BB962C8B-B14F-4D97-AF65-F5344CB8AC3E}">
        <p14:creationId xmlns:p14="http://schemas.microsoft.com/office/powerpoint/2010/main" val="1828858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4FB4-5189-4190-81A4-72F9CA1D4D92}"/>
              </a:ext>
            </a:extLst>
          </p:cNvPr>
          <p:cNvSpPr>
            <a:spLocks noGrp="1"/>
          </p:cNvSpPr>
          <p:nvPr>
            <p:ph type="title"/>
          </p:nvPr>
        </p:nvSpPr>
        <p:spPr>
          <a:xfrm>
            <a:off x="1528538" y="2434156"/>
            <a:ext cx="10079881" cy="1325563"/>
          </a:xfrm>
        </p:spPr>
        <p:txBody>
          <a:bodyPr>
            <a:noAutofit/>
          </a:bodyPr>
          <a:lstStyle/>
          <a:p>
            <a:br>
              <a:rPr lang="fi-FI" sz="2400" dirty="0">
                <a:solidFill>
                  <a:schemeClr val="accent1">
                    <a:lumMod val="75000"/>
                  </a:schemeClr>
                </a:solidFill>
              </a:rPr>
            </a:br>
            <a:r>
              <a:rPr lang="fi-FI" sz="3200" b="1" dirty="0">
                <a:solidFill>
                  <a:schemeClr val="accent1">
                    <a:lumMod val="75000"/>
                  </a:schemeClr>
                </a:solidFill>
              </a:rPr>
              <a:t>Digitaalisuus mahdollistaa:</a:t>
            </a:r>
            <a:br>
              <a:rPr lang="fi-FI" sz="3200" b="1" dirty="0">
                <a:solidFill>
                  <a:schemeClr val="accent1">
                    <a:lumMod val="75000"/>
                  </a:schemeClr>
                </a:solidFill>
              </a:rPr>
            </a:br>
            <a:br>
              <a:rPr lang="fi-FI" sz="2400" dirty="0"/>
            </a:br>
            <a:r>
              <a:rPr lang="fi-FI" sz="2400" dirty="0"/>
              <a:t>* asiakaslähtöiset tuotantomallit, </a:t>
            </a:r>
            <a:br>
              <a:rPr lang="fi-FI" sz="2400" dirty="0"/>
            </a:br>
            <a:r>
              <a:rPr lang="fi-FI" sz="2400" dirty="0"/>
              <a:t>* asiakaslähtöisten palveluiden tarjoamisen sekä </a:t>
            </a:r>
            <a:br>
              <a:rPr lang="fi-FI" sz="2400" dirty="0"/>
            </a:br>
            <a:r>
              <a:rPr lang="fi-FI" sz="2400" dirty="0"/>
              <a:t>* asiakkaiden ja kuluttajien vuorovaikutuksen </a:t>
            </a:r>
            <a:r>
              <a:rPr lang="fi-FI" sz="2000" i="1" dirty="0"/>
              <a:t>(mukaan lukien reaaliaikainen tiedon hankkiminen todellisesta tuotteen käytöstä) </a:t>
            </a:r>
            <a:r>
              <a:rPr lang="fi-FI" sz="2400" dirty="0"/>
              <a:t>ja</a:t>
            </a:r>
            <a:br>
              <a:rPr lang="fi-FI" sz="2400" dirty="0"/>
            </a:br>
            <a:r>
              <a:rPr lang="fi-FI" sz="2400" dirty="0"/>
              <a:t>* välikäsien aiheuttamien kustannuksien ja tehottomuuden vähentämisen digitaalisissa toimitusketjuissa. </a:t>
            </a:r>
            <a:br>
              <a:rPr lang="fi-FI" sz="2400" dirty="0"/>
            </a:br>
            <a:br>
              <a:rPr lang="fi-FI" sz="2400" dirty="0"/>
            </a:br>
            <a:r>
              <a:rPr lang="fi-FI" sz="2400" dirty="0"/>
              <a:t>Nämä ovat  Teollisuus 4.0:n (Industry 4.0) keskeisiä tavoitteita.</a:t>
            </a:r>
            <a:br>
              <a:rPr lang="fi-FI" sz="2400" dirty="0"/>
            </a:br>
            <a:br>
              <a:rPr lang="fi-FI" sz="2400" dirty="0"/>
            </a:br>
            <a:r>
              <a:rPr lang="fi-FI" sz="2400" dirty="0"/>
              <a:t>Kysynnän tällaiselle asiakaskeskeiselle toiminnalle muodostavat asiakkaat, jotka arvostavat nopeutta, kustannustehokkuutta ja innovatiivisia lisäarvoa tuottavia palveluita.</a:t>
            </a:r>
          </a:p>
        </p:txBody>
      </p:sp>
      <p:sp>
        <p:nvSpPr>
          <p:cNvPr id="3" name="Footer Placeholder 2">
            <a:extLst>
              <a:ext uri="{FF2B5EF4-FFF2-40B4-BE49-F238E27FC236}">
                <a16:creationId xmlns:a16="http://schemas.microsoft.com/office/drawing/2014/main" id="{FB1A6137-D2AB-46FE-83ED-EC063537C8D7}"/>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84576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1759-3BDF-4908-965A-5C1484B41873}"/>
              </a:ext>
            </a:extLst>
          </p:cNvPr>
          <p:cNvSpPr>
            <a:spLocks noGrp="1"/>
          </p:cNvSpPr>
          <p:nvPr>
            <p:ph type="title"/>
          </p:nvPr>
        </p:nvSpPr>
        <p:spPr>
          <a:xfrm>
            <a:off x="1639112" y="2999655"/>
            <a:ext cx="10393054" cy="1325563"/>
          </a:xfrm>
        </p:spPr>
        <p:txBody>
          <a:bodyPr>
            <a:noAutofit/>
          </a:bodyPr>
          <a:lstStyle/>
          <a:p>
            <a:r>
              <a:rPr lang="fi-FI" sz="3200" b="1" dirty="0">
                <a:solidFill>
                  <a:srgbClr val="FF0000"/>
                </a:solidFill>
              </a:rPr>
              <a:t>Lopuksi jäljelle jää liiketoiminta</a:t>
            </a:r>
            <a:br>
              <a:rPr lang="fi-FI" sz="2800" dirty="0">
                <a:solidFill>
                  <a:srgbClr val="FF0000"/>
                </a:solidFill>
              </a:rPr>
            </a:br>
            <a:br>
              <a:rPr lang="fi-FI" sz="2800" dirty="0">
                <a:solidFill>
                  <a:srgbClr val="FF0000"/>
                </a:solidFill>
              </a:rPr>
            </a:br>
            <a:r>
              <a:rPr lang="fi-FI" sz="2800" dirty="0">
                <a:solidFill>
                  <a:srgbClr val="FF0000"/>
                </a:solidFill>
              </a:rPr>
              <a:t> </a:t>
            </a:r>
            <a:r>
              <a:rPr lang="fi-FI" sz="2800" dirty="0"/>
              <a:t>- innovatiivisella kehittämisellä ja liiketoimintamallien ja prosessien muuttamisella: kasvatetaan voittoa, alennetaan kustannuksia, parannetaan asiakaskokemusta, optimoidaan asiakkaan hyötyjä ja lisätään asiakasuskollisuutta, myydään enemmän ja innovoidaan kasvuun sekä mahdollistetaan säilyminen markkinoilla.</a:t>
            </a:r>
            <a:br>
              <a:rPr lang="fi-FI" sz="2800" dirty="0"/>
            </a:br>
            <a:br>
              <a:rPr lang="fi-FI" sz="2800" dirty="0"/>
            </a:br>
            <a:endParaRPr lang="fi-FI" sz="2800" i="1" dirty="0"/>
          </a:p>
        </p:txBody>
      </p:sp>
      <p:sp>
        <p:nvSpPr>
          <p:cNvPr id="3" name="Footer Placeholder 2">
            <a:extLst>
              <a:ext uri="{FF2B5EF4-FFF2-40B4-BE49-F238E27FC236}">
                <a16:creationId xmlns:a16="http://schemas.microsoft.com/office/drawing/2014/main" id="{A6DA6D1F-DEB8-4CC7-99BF-B7716366F145}"/>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74562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15368" y="249691"/>
            <a:ext cx="10464800" cy="1927227"/>
          </a:xfrm>
        </p:spPr>
        <p:txBody>
          <a:bodyPr>
            <a:normAutofit fontScale="90000"/>
          </a:bodyPr>
          <a:lstStyle/>
          <a:p>
            <a:r>
              <a:rPr lang="fi-FI" sz="3733" dirty="0"/>
              <a:t>Digitaaliset ekosysteemit muuttavat </a:t>
            </a:r>
            <a:br>
              <a:rPr lang="fi-FI" sz="3733" dirty="0"/>
            </a:br>
            <a:r>
              <a:rPr lang="fi-FI" sz="3733" dirty="0"/>
              <a:t>liiketoiminnan ekosysteemejä</a:t>
            </a:r>
            <a:br>
              <a:rPr lang="fi-FI" sz="2400" dirty="0"/>
            </a:br>
            <a:br>
              <a:rPr lang="fi-FI" sz="2400" dirty="0"/>
            </a:br>
            <a:r>
              <a:rPr lang="sl-SI" sz="2400" dirty="0"/>
              <a:t> </a:t>
            </a:r>
            <a:br>
              <a:rPr lang="fi-FI" sz="2400" dirty="0"/>
            </a:br>
            <a:endParaRPr lang="fi-FI" sz="2400" dirty="0"/>
          </a:p>
        </p:txBody>
      </p:sp>
      <p:pic>
        <p:nvPicPr>
          <p:cNvPr id="18" name="Kuva 1">
            <a:extLst>
              <a:ext uri="{FF2B5EF4-FFF2-40B4-BE49-F238E27FC236}">
                <a16:creationId xmlns:a16="http://schemas.microsoft.com/office/drawing/2014/main" id="{D91755ED-4A6B-4D75-A77D-1165006781C0}"/>
              </a:ext>
            </a:extLst>
          </p:cNvPr>
          <p:cNvPicPr/>
          <p:nvPr/>
        </p:nvPicPr>
        <p:blipFill>
          <a:blip r:embed="rId2"/>
          <a:stretch>
            <a:fillRect/>
          </a:stretch>
        </p:blipFill>
        <p:spPr>
          <a:xfrm>
            <a:off x="3058785" y="1457403"/>
            <a:ext cx="6577965" cy="4965700"/>
          </a:xfrm>
          <a:prstGeom prst="rect">
            <a:avLst/>
          </a:prstGeom>
        </p:spPr>
      </p:pic>
    </p:spTree>
    <p:extLst>
      <p:ext uri="{BB962C8B-B14F-4D97-AF65-F5344CB8AC3E}">
        <p14:creationId xmlns:p14="http://schemas.microsoft.com/office/powerpoint/2010/main" val="130111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A0F6FA-AEA1-416A-973A-041467F45824}"/>
              </a:ext>
            </a:extLst>
          </p:cNvPr>
          <p:cNvSpPr>
            <a:spLocks noGrp="1"/>
          </p:cNvSpPr>
          <p:nvPr>
            <p:ph type="dt" sz="half" idx="10"/>
          </p:nvPr>
        </p:nvSpPr>
        <p:spPr/>
        <p:txBody>
          <a:bodyPr/>
          <a:lstStyle/>
          <a:p>
            <a:fld id="{CDB37F82-CDDE-4127-BDB1-905E393AF9E1}" type="datetime1">
              <a:rPr lang="fi-FI" smtClean="0"/>
              <a:t>30.9.2020</a:t>
            </a:fld>
            <a:endParaRPr lang="fi-FI"/>
          </a:p>
        </p:txBody>
      </p:sp>
      <p:pic>
        <p:nvPicPr>
          <p:cNvPr id="5" name="Kuva 1">
            <a:extLst>
              <a:ext uri="{FF2B5EF4-FFF2-40B4-BE49-F238E27FC236}">
                <a16:creationId xmlns:a16="http://schemas.microsoft.com/office/drawing/2014/main" id="{0D46A196-375E-4CB5-A529-3604FA25DDBE}"/>
              </a:ext>
            </a:extLst>
          </p:cNvPr>
          <p:cNvPicPr/>
          <p:nvPr/>
        </p:nvPicPr>
        <p:blipFill>
          <a:blip r:embed="rId2"/>
          <a:stretch>
            <a:fillRect/>
          </a:stretch>
        </p:blipFill>
        <p:spPr>
          <a:xfrm>
            <a:off x="2098884" y="609917"/>
            <a:ext cx="8395450" cy="5638165"/>
          </a:xfrm>
          <a:prstGeom prst="rect">
            <a:avLst/>
          </a:prstGeom>
        </p:spPr>
      </p:pic>
    </p:spTree>
    <p:extLst>
      <p:ext uri="{BB962C8B-B14F-4D97-AF65-F5344CB8AC3E}">
        <p14:creationId xmlns:p14="http://schemas.microsoft.com/office/powerpoint/2010/main" val="2874991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B456-7E3C-4D23-946A-5BEE4CDE4BB6}"/>
              </a:ext>
            </a:extLst>
          </p:cNvPr>
          <p:cNvSpPr>
            <a:spLocks noGrp="1"/>
          </p:cNvSpPr>
          <p:nvPr>
            <p:ph type="title"/>
          </p:nvPr>
        </p:nvSpPr>
        <p:spPr>
          <a:xfrm>
            <a:off x="1527701" y="2868477"/>
            <a:ext cx="10103021" cy="1325563"/>
          </a:xfrm>
        </p:spPr>
        <p:txBody>
          <a:bodyPr>
            <a:noAutofit/>
          </a:bodyPr>
          <a:lstStyle/>
          <a:p>
            <a:r>
              <a:rPr lang="fi-FI" sz="3200" dirty="0"/>
              <a:t>Digitaalisesti yhteensopivat laitteet mahdollistavat datan joustavan hyödyntämisen. Näin mahdollistuvat uusien liiketoimintaekosysteemien ja uuden liiketoiminnan syntyminen, joka monesti tapahtuu </a:t>
            </a:r>
            <a:r>
              <a:rPr lang="fi-FI" sz="3200" dirty="0" err="1"/>
              <a:t>disruptiivisen</a:t>
            </a:r>
            <a:r>
              <a:rPr lang="fi-FI" sz="3200" dirty="0"/>
              <a:t> muutoksen kautta.</a:t>
            </a:r>
            <a:br>
              <a:rPr lang="fi-FI" sz="3200" dirty="0"/>
            </a:br>
            <a:endParaRPr lang="fi-FI" sz="3200" dirty="0"/>
          </a:p>
        </p:txBody>
      </p:sp>
      <p:sp>
        <p:nvSpPr>
          <p:cNvPr id="3" name="Footer Placeholder 2">
            <a:extLst>
              <a:ext uri="{FF2B5EF4-FFF2-40B4-BE49-F238E27FC236}">
                <a16:creationId xmlns:a16="http://schemas.microsoft.com/office/drawing/2014/main" id="{4814CE5B-08BF-4F06-BC5E-D63FE626B9D3}"/>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498071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EC20-1A9B-4901-ADB5-75D1ADD5CB95}"/>
              </a:ext>
            </a:extLst>
          </p:cNvPr>
          <p:cNvSpPr>
            <a:spLocks noGrp="1"/>
          </p:cNvSpPr>
          <p:nvPr>
            <p:ph type="title"/>
          </p:nvPr>
        </p:nvSpPr>
        <p:spPr>
          <a:xfrm>
            <a:off x="1441258" y="2574251"/>
            <a:ext cx="9999893" cy="1325563"/>
          </a:xfrm>
        </p:spPr>
        <p:txBody>
          <a:bodyPr>
            <a:noAutofit/>
          </a:bodyPr>
          <a:lstStyle/>
          <a:p>
            <a:br>
              <a:rPr lang="fi-FI" sz="2800" dirty="0"/>
            </a:br>
            <a:br>
              <a:rPr lang="fi-FI" sz="2800" dirty="0"/>
            </a:br>
            <a:r>
              <a:rPr lang="fi-FI" sz="2800" dirty="0"/>
              <a:t>Uuden osaamisen kehittäminen edellyttää kykyä olla ketterä, innovatiivinen, asiakaskeskeinen, tehokas ja kykenevä hyödyntämään mahdollisuuksia, muuttaa status </a:t>
            </a:r>
            <a:r>
              <a:rPr lang="fi-FI" sz="2800" dirty="0" err="1"/>
              <a:t>quoa</a:t>
            </a:r>
            <a:r>
              <a:rPr lang="fi-FI" sz="2800" dirty="0"/>
              <a:t> ja hyödyntää uusia tieto- ja palvelukeskeisiä liiketoimintamahdollisuuksia. </a:t>
            </a:r>
            <a:br>
              <a:rPr lang="fi-FI" sz="2800" dirty="0"/>
            </a:br>
            <a:br>
              <a:rPr lang="fi-FI" sz="2800" dirty="0"/>
            </a:br>
            <a:endParaRPr lang="fi-FI" sz="2800" dirty="0"/>
          </a:p>
        </p:txBody>
      </p:sp>
      <p:sp>
        <p:nvSpPr>
          <p:cNvPr id="3" name="Footer Placeholder 2">
            <a:extLst>
              <a:ext uri="{FF2B5EF4-FFF2-40B4-BE49-F238E27FC236}">
                <a16:creationId xmlns:a16="http://schemas.microsoft.com/office/drawing/2014/main" id="{D31F48FA-29B9-4DE7-AB91-D47E2B9ACB18}"/>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17025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359A-331F-4844-99D9-989187246A47}"/>
              </a:ext>
            </a:extLst>
          </p:cNvPr>
          <p:cNvSpPr>
            <a:spLocks noGrp="1"/>
          </p:cNvSpPr>
          <p:nvPr>
            <p:ph type="title"/>
          </p:nvPr>
        </p:nvSpPr>
        <p:spPr>
          <a:xfrm>
            <a:off x="1526240" y="2766218"/>
            <a:ext cx="9781097" cy="1325563"/>
          </a:xfrm>
        </p:spPr>
        <p:txBody>
          <a:bodyPr>
            <a:noAutofit/>
          </a:bodyPr>
          <a:lstStyle/>
          <a:p>
            <a:r>
              <a:rPr lang="fi-FI" sz="2400" dirty="0">
                <a:solidFill>
                  <a:schemeClr val="accent1">
                    <a:lumMod val="75000"/>
                  </a:schemeClr>
                </a:solidFill>
              </a:rPr>
              <a:t>Digitaalisuuden hyödyntäminen nyt ja tulevaisuudessa voi johtua useista syistä ja usein samanaikaisesti</a:t>
            </a:r>
            <a:br>
              <a:rPr lang="fi-FI" sz="2800" dirty="0"/>
            </a:br>
            <a:r>
              <a:rPr lang="fi-FI" sz="2800" dirty="0"/>
              <a:t> </a:t>
            </a:r>
            <a:br>
              <a:rPr lang="fi-FI" sz="2800" dirty="0"/>
            </a:br>
            <a:r>
              <a:rPr lang="fi-FI" sz="2800" dirty="0"/>
              <a:t>1.) asiakaskäyttäytyminen ja odotusten muutos, </a:t>
            </a:r>
            <a:br>
              <a:rPr lang="fi-FI" sz="2800" dirty="0"/>
            </a:br>
            <a:r>
              <a:rPr lang="fi-FI" sz="2800" dirty="0"/>
              <a:t>2.) uudet taloudelliset mahdollisuudet,</a:t>
            </a:r>
            <a:br>
              <a:rPr lang="fi-FI" sz="2800" dirty="0"/>
            </a:br>
            <a:r>
              <a:rPr lang="fi-FI" sz="2800" dirty="0"/>
              <a:t>3.) yhteiskunnalliset muutokset </a:t>
            </a:r>
            <a:r>
              <a:rPr lang="fi-FI" sz="2400" i="1" dirty="0"/>
              <a:t>( esim. väestön ikääntyminen), </a:t>
            </a:r>
            <a:br>
              <a:rPr lang="fi-FI" sz="2800" dirty="0"/>
            </a:br>
            <a:r>
              <a:rPr lang="fi-FI" sz="2800" dirty="0"/>
              <a:t>4.) ekosysteemien / teollisuuden nopea uudistuminen ja</a:t>
            </a:r>
            <a:br>
              <a:rPr lang="fi-FI" sz="2800" dirty="0"/>
            </a:br>
            <a:r>
              <a:rPr lang="fi-FI" sz="2800" dirty="0"/>
              <a:t>5.) syntyvä tai olemassa oleva digitaalitekniikka.</a:t>
            </a:r>
            <a:br>
              <a:rPr lang="fi-FI" sz="2800" dirty="0"/>
            </a:br>
            <a:endParaRPr lang="fi-FI" sz="2800" dirty="0"/>
          </a:p>
        </p:txBody>
      </p:sp>
      <p:sp>
        <p:nvSpPr>
          <p:cNvPr id="3" name="Footer Placeholder 2">
            <a:extLst>
              <a:ext uri="{FF2B5EF4-FFF2-40B4-BE49-F238E27FC236}">
                <a16:creationId xmlns:a16="http://schemas.microsoft.com/office/drawing/2014/main" id="{A4959D54-43C1-49E7-B76D-3E0F304C2E93}"/>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65751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3D84-50EA-433F-8B3F-2E9E9690EFE2}"/>
              </a:ext>
            </a:extLst>
          </p:cNvPr>
          <p:cNvSpPr>
            <a:spLocks noGrp="1"/>
          </p:cNvSpPr>
          <p:nvPr>
            <p:ph type="title"/>
          </p:nvPr>
        </p:nvSpPr>
        <p:spPr>
          <a:xfrm>
            <a:off x="1490203" y="3007642"/>
            <a:ext cx="9917496" cy="1325563"/>
          </a:xfrm>
        </p:spPr>
        <p:txBody>
          <a:bodyPr>
            <a:noAutofit/>
          </a:bodyPr>
          <a:lstStyle/>
          <a:p>
            <a:r>
              <a:rPr lang="fi-FI" sz="3200" dirty="0">
                <a:solidFill>
                  <a:schemeClr val="accent1"/>
                </a:solidFill>
              </a:rPr>
              <a:t>Inhimillinen näkökulma on avain kaikilla tasoilla (1)</a:t>
            </a:r>
            <a:br>
              <a:rPr lang="fi-FI" sz="3200" dirty="0">
                <a:solidFill>
                  <a:schemeClr val="accent1"/>
                </a:solidFill>
              </a:rPr>
            </a:br>
            <a:br>
              <a:rPr lang="fi-FI" sz="3200" dirty="0">
                <a:solidFill>
                  <a:schemeClr val="accent1"/>
                </a:solidFill>
              </a:rPr>
            </a:br>
            <a:r>
              <a:rPr lang="fi-FI" sz="3200" dirty="0"/>
              <a:t>ja muutoksen eri vaiheissa (</a:t>
            </a:r>
            <a:r>
              <a:rPr lang="fi-FI" sz="2800" i="1" dirty="0"/>
              <a:t>yhteistyö, ekosysteemit, taidot, kulttuuri, voimaantuminen jne.)</a:t>
            </a:r>
            <a:r>
              <a:rPr lang="fi-FI" sz="3200" dirty="0"/>
              <a:t>  sekä digitaalisen muutoksen tavoitteissa. </a:t>
            </a:r>
            <a:br>
              <a:rPr lang="fi-FI" sz="3200" dirty="0"/>
            </a:br>
            <a:br>
              <a:rPr lang="fi-FI" sz="3200" dirty="0"/>
            </a:br>
            <a:endParaRPr lang="fi-FI" sz="3200" dirty="0"/>
          </a:p>
        </p:txBody>
      </p:sp>
      <p:sp>
        <p:nvSpPr>
          <p:cNvPr id="3" name="Footer Placeholder 2">
            <a:extLst>
              <a:ext uri="{FF2B5EF4-FFF2-40B4-BE49-F238E27FC236}">
                <a16:creationId xmlns:a16="http://schemas.microsoft.com/office/drawing/2014/main" id="{FFE84233-A08D-4E9D-A370-97A1598C7667}"/>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79581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3D84-50EA-433F-8B3F-2E9E9690EFE2}"/>
              </a:ext>
            </a:extLst>
          </p:cNvPr>
          <p:cNvSpPr>
            <a:spLocks noGrp="1"/>
          </p:cNvSpPr>
          <p:nvPr>
            <p:ph type="title"/>
          </p:nvPr>
        </p:nvSpPr>
        <p:spPr>
          <a:xfrm>
            <a:off x="1412144" y="2617350"/>
            <a:ext cx="9772530" cy="1325563"/>
          </a:xfrm>
        </p:spPr>
        <p:txBody>
          <a:bodyPr>
            <a:noAutofit/>
          </a:bodyPr>
          <a:lstStyle/>
          <a:p>
            <a:r>
              <a:rPr lang="fi-FI" sz="3200" dirty="0">
                <a:solidFill>
                  <a:schemeClr val="accent1"/>
                </a:solidFill>
              </a:rPr>
              <a:t>Inhimillinen näkökulma on avain kaikilla tasoilla (2)</a:t>
            </a:r>
            <a:br>
              <a:rPr lang="fi-FI" sz="2800" dirty="0">
                <a:solidFill>
                  <a:schemeClr val="accent1"/>
                </a:solidFill>
              </a:rPr>
            </a:br>
            <a:br>
              <a:rPr lang="fi-FI" sz="2800" dirty="0">
                <a:solidFill>
                  <a:schemeClr val="accent1"/>
                </a:solidFill>
              </a:rPr>
            </a:br>
            <a:r>
              <a:rPr lang="fi-FI" sz="2800" dirty="0"/>
              <a:t>Koska ihmiset eivät halua kaikkea digitaalisena vaan arvostavat ihmisten välistä vuorovaikutusta. Tästä johtuen digitaalisuuden rinnalla tulee säilymään aina perinteinen (ei-digitaalinen) vuorovaikutus asiayhteydestä riippuen. </a:t>
            </a:r>
            <a:br>
              <a:rPr lang="fi-FI" sz="2800" dirty="0"/>
            </a:br>
            <a:br>
              <a:rPr lang="fi-FI" sz="2800" dirty="0"/>
            </a:br>
            <a:r>
              <a:rPr lang="fi-FI" sz="2800" dirty="0"/>
              <a:t>Mutta myös ei-digitaalisissa vuorovaikutuksissa digitaalisuudella on merkitystä, koska se antaa asiakkaalle suunnattuun palveluun/yhteistyöhön/toimintaan tukea.</a:t>
            </a:r>
          </a:p>
        </p:txBody>
      </p:sp>
      <p:sp>
        <p:nvSpPr>
          <p:cNvPr id="3" name="Footer Placeholder 2">
            <a:extLst>
              <a:ext uri="{FF2B5EF4-FFF2-40B4-BE49-F238E27FC236}">
                <a16:creationId xmlns:a16="http://schemas.microsoft.com/office/drawing/2014/main" id="{FFE84233-A08D-4E9D-A370-97A1598C7667}"/>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878571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5570-D9D8-4E42-98E3-B9AC572C55DF}"/>
              </a:ext>
            </a:extLst>
          </p:cNvPr>
          <p:cNvSpPr>
            <a:spLocks noGrp="1"/>
          </p:cNvSpPr>
          <p:nvPr>
            <p:ph type="title"/>
          </p:nvPr>
        </p:nvSpPr>
        <p:spPr>
          <a:xfrm>
            <a:off x="1501308" y="2766218"/>
            <a:ext cx="9705667" cy="1325563"/>
          </a:xfrm>
        </p:spPr>
        <p:txBody>
          <a:bodyPr>
            <a:noAutofit/>
          </a:bodyPr>
          <a:lstStyle/>
          <a:p>
            <a:r>
              <a:rPr lang="fi-FI" sz="3200" dirty="0">
                <a:solidFill>
                  <a:schemeClr val="accent1">
                    <a:lumMod val="75000"/>
                  </a:schemeClr>
                </a:solidFill>
              </a:rPr>
              <a:t>Digitaalinen liiketoiminnan muutos - </a:t>
            </a:r>
            <a:r>
              <a:rPr lang="fi-FI" sz="2400" dirty="0">
                <a:solidFill>
                  <a:schemeClr val="accent1"/>
                </a:solidFill>
              </a:rPr>
              <a:t>kokonaisvaltainen lähestymistapa </a:t>
            </a:r>
            <a:br>
              <a:rPr lang="fi-FI" sz="3200" dirty="0"/>
            </a:br>
            <a:br>
              <a:rPr lang="fi-FI" sz="3200" dirty="0"/>
            </a:br>
            <a:r>
              <a:rPr lang="fi-FI" sz="3200" dirty="0"/>
              <a:t>Digitalisaatio - ja tapa, jolla sitä käytetään henkilökohtaisessa elämässämme, työssämme ja yhteiskunnassa - ovat muuttaneet liiketoiminnan kasvoja ja tekevät niin edelleen. </a:t>
            </a:r>
            <a:br>
              <a:rPr lang="fi-FI" sz="3200" dirty="0"/>
            </a:br>
            <a:br>
              <a:rPr lang="fi-FI" sz="3200" dirty="0"/>
            </a:br>
            <a:r>
              <a:rPr lang="fi-FI" sz="3200" dirty="0"/>
              <a:t>Näin on aina ollut, mutta kehityksen vauhti kiihtyy ja </a:t>
            </a:r>
            <a:r>
              <a:rPr lang="fi-FI" sz="3200" dirty="0">
                <a:solidFill>
                  <a:srgbClr val="FF0000"/>
                </a:solidFill>
              </a:rPr>
              <a:t>on nopeampaa kuin organisaatioiden muutosvauhti</a:t>
            </a:r>
            <a:r>
              <a:rPr lang="fi-FI" sz="3200" dirty="0"/>
              <a:t>.</a:t>
            </a:r>
            <a:br>
              <a:rPr lang="fi-FI" sz="3200" dirty="0"/>
            </a:br>
            <a:endParaRPr lang="fi-FI" sz="3200" dirty="0"/>
          </a:p>
        </p:txBody>
      </p:sp>
      <p:sp>
        <p:nvSpPr>
          <p:cNvPr id="3" name="Footer Placeholder 2">
            <a:extLst>
              <a:ext uri="{FF2B5EF4-FFF2-40B4-BE49-F238E27FC236}">
                <a16:creationId xmlns:a16="http://schemas.microsoft.com/office/drawing/2014/main" id="{590DE4EC-CA5F-4FA3-9CB4-DB637D3911A5}"/>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801851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EFC2C3-8709-4015-A631-49122B47BA1A}"/>
              </a:ext>
            </a:extLst>
          </p:cNvPr>
          <p:cNvSpPr>
            <a:spLocks noGrp="1"/>
          </p:cNvSpPr>
          <p:nvPr>
            <p:ph type="ftr" sz="quarter" idx="11"/>
          </p:nvPr>
        </p:nvSpPr>
        <p:spPr/>
        <p:txBody>
          <a:bodyPr/>
          <a:lstStyle/>
          <a:p>
            <a:r>
              <a:rPr lang="fi-FI"/>
              <a:t>kiertotalousamk.fi</a:t>
            </a:r>
          </a:p>
        </p:txBody>
      </p:sp>
      <p:sp>
        <p:nvSpPr>
          <p:cNvPr id="5" name="Title 4">
            <a:extLst>
              <a:ext uri="{FF2B5EF4-FFF2-40B4-BE49-F238E27FC236}">
                <a16:creationId xmlns:a16="http://schemas.microsoft.com/office/drawing/2014/main" id="{591BEF58-3054-4ECB-823E-3592756464B5}"/>
              </a:ext>
            </a:extLst>
          </p:cNvPr>
          <p:cNvSpPr>
            <a:spLocks noGrp="1"/>
          </p:cNvSpPr>
          <p:nvPr>
            <p:ph type="title"/>
          </p:nvPr>
        </p:nvSpPr>
        <p:spPr>
          <a:xfrm>
            <a:off x="1189074" y="2597962"/>
            <a:ext cx="11002926" cy="1325563"/>
          </a:xfrm>
        </p:spPr>
        <p:txBody>
          <a:bodyPr>
            <a:noAutofit/>
          </a:bodyPr>
          <a:lstStyle/>
          <a:p>
            <a:r>
              <a:rPr lang="fi-FI" sz="3600" dirty="0">
                <a:solidFill>
                  <a:schemeClr val="accent1">
                    <a:lumMod val="75000"/>
                  </a:schemeClr>
                </a:solidFill>
              </a:rPr>
              <a:t>Digitaalinen liiketoiminnan muutos - kokonaisvaltainen lähestymistapa (1)</a:t>
            </a:r>
            <a:br>
              <a:rPr lang="fi-FI" sz="3200" dirty="0"/>
            </a:br>
            <a:br>
              <a:rPr lang="fi-FI" sz="3200" dirty="0"/>
            </a:br>
            <a:r>
              <a:rPr lang="fi-FI" sz="3200" dirty="0"/>
              <a:t>Digitaalinen murros ei todennäköisesti ole paras termi kuvaamaan sen kattamia todellisuuksia. </a:t>
            </a:r>
            <a:br>
              <a:rPr lang="fi-FI" sz="3200" dirty="0"/>
            </a:br>
            <a:br>
              <a:rPr lang="fi-FI" sz="3200" dirty="0"/>
            </a:br>
            <a:r>
              <a:rPr lang="fi-FI" sz="3200" dirty="0"/>
              <a:t>Myös termiä digitaalinen liiketoiminnan muutos käytetään, joka on paremmin </a:t>
            </a:r>
            <a:r>
              <a:rPr lang="fi-FI" sz="3200" dirty="0">
                <a:solidFill>
                  <a:schemeClr val="accent1"/>
                </a:solidFill>
              </a:rPr>
              <a:t>liiketoiminnan näkökulman mukainen.</a:t>
            </a:r>
            <a:endParaRPr lang="fi-FI" sz="2400" dirty="0">
              <a:solidFill>
                <a:schemeClr val="accent1"/>
              </a:solidFill>
            </a:endParaRPr>
          </a:p>
        </p:txBody>
      </p:sp>
    </p:spTree>
    <p:extLst>
      <p:ext uri="{BB962C8B-B14F-4D97-AF65-F5344CB8AC3E}">
        <p14:creationId xmlns:p14="http://schemas.microsoft.com/office/powerpoint/2010/main" val="201776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EFC2C3-8709-4015-A631-49122B47BA1A}"/>
              </a:ext>
            </a:extLst>
          </p:cNvPr>
          <p:cNvSpPr>
            <a:spLocks noGrp="1"/>
          </p:cNvSpPr>
          <p:nvPr>
            <p:ph type="ftr" sz="quarter" idx="11"/>
          </p:nvPr>
        </p:nvSpPr>
        <p:spPr/>
        <p:txBody>
          <a:bodyPr/>
          <a:lstStyle/>
          <a:p>
            <a:r>
              <a:rPr lang="fi-FI"/>
              <a:t>kiertotalousamk.fi</a:t>
            </a:r>
          </a:p>
        </p:txBody>
      </p:sp>
      <p:sp>
        <p:nvSpPr>
          <p:cNvPr id="5" name="Title 4">
            <a:extLst>
              <a:ext uri="{FF2B5EF4-FFF2-40B4-BE49-F238E27FC236}">
                <a16:creationId xmlns:a16="http://schemas.microsoft.com/office/drawing/2014/main" id="{591BEF58-3054-4ECB-823E-3592756464B5}"/>
              </a:ext>
            </a:extLst>
          </p:cNvPr>
          <p:cNvSpPr>
            <a:spLocks noGrp="1"/>
          </p:cNvSpPr>
          <p:nvPr>
            <p:ph type="title"/>
          </p:nvPr>
        </p:nvSpPr>
        <p:spPr>
          <a:xfrm>
            <a:off x="1189074" y="2597962"/>
            <a:ext cx="11002926" cy="1325563"/>
          </a:xfrm>
        </p:spPr>
        <p:txBody>
          <a:bodyPr>
            <a:noAutofit/>
          </a:bodyPr>
          <a:lstStyle/>
          <a:p>
            <a:r>
              <a:rPr lang="fi-FI" sz="3600" dirty="0">
                <a:solidFill>
                  <a:schemeClr val="accent1">
                    <a:lumMod val="75000"/>
                  </a:schemeClr>
                </a:solidFill>
              </a:rPr>
              <a:t>Digitaalinen liiketoiminnan muutos - kokonaisvaltainen lähestymistapa (2)</a:t>
            </a:r>
            <a:br>
              <a:rPr lang="fi-FI" sz="3200" dirty="0"/>
            </a:br>
            <a:br>
              <a:rPr lang="fi-FI" sz="3200" dirty="0"/>
            </a:br>
            <a:br>
              <a:rPr lang="fi-FI" sz="3200" dirty="0"/>
            </a:br>
            <a:r>
              <a:rPr lang="fi-FI" sz="3200" dirty="0"/>
              <a:t>* Sateenvarjoterminä digitaalista muutosta käytetään myös laajempiin muutoksiin, joita ovat esimerkiksi </a:t>
            </a:r>
            <a:r>
              <a:rPr lang="fi-FI" sz="3200" dirty="0">
                <a:solidFill>
                  <a:schemeClr val="accent1"/>
                </a:solidFill>
              </a:rPr>
              <a:t>hallituksen ja yhteiskunnan, asetusten ja taloudellisten olosuhteiden kehitys ja muutokset.</a:t>
            </a:r>
            <a:endParaRPr lang="fi-FI" sz="2400" dirty="0">
              <a:solidFill>
                <a:schemeClr val="accent1"/>
              </a:solidFill>
            </a:endParaRPr>
          </a:p>
        </p:txBody>
      </p:sp>
    </p:spTree>
    <p:extLst>
      <p:ext uri="{BB962C8B-B14F-4D97-AF65-F5344CB8AC3E}">
        <p14:creationId xmlns:p14="http://schemas.microsoft.com/office/powerpoint/2010/main" val="3380692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DF34-0265-456B-942C-CF0E9BB41864}"/>
              </a:ext>
            </a:extLst>
          </p:cNvPr>
          <p:cNvSpPr>
            <a:spLocks noGrp="1"/>
          </p:cNvSpPr>
          <p:nvPr>
            <p:ph type="title"/>
          </p:nvPr>
        </p:nvSpPr>
        <p:spPr>
          <a:xfrm>
            <a:off x="1723020" y="2598656"/>
            <a:ext cx="10063819" cy="1325563"/>
          </a:xfrm>
        </p:spPr>
        <p:txBody>
          <a:bodyPr>
            <a:noAutofit/>
          </a:bodyPr>
          <a:lstStyle/>
          <a:p>
            <a:r>
              <a:rPr lang="fi-FI" sz="3200" dirty="0">
                <a:solidFill>
                  <a:schemeClr val="accent1"/>
                </a:solidFill>
              </a:rPr>
              <a:t>Teknologinen kehitys ja tekniikat ovat: </a:t>
            </a:r>
            <a:br>
              <a:rPr lang="fi-FI" sz="2800" dirty="0"/>
            </a:br>
            <a:br>
              <a:rPr lang="fi-FI" sz="2800" dirty="0"/>
            </a:br>
            <a:r>
              <a:rPr lang="fi-FI" sz="2800" dirty="0"/>
              <a:t>1) digitaalisen muutoksen mahdollistajia ja / tai , </a:t>
            </a:r>
            <a:br>
              <a:rPr lang="fi-FI" sz="2800" dirty="0"/>
            </a:br>
            <a:r>
              <a:rPr lang="fi-FI" sz="2800" dirty="0"/>
              <a:t>2) digitaalisen muutoksen tarpeen luojia </a:t>
            </a:r>
            <a:r>
              <a:rPr lang="fi-FI" sz="2000" i="1" dirty="0"/>
              <a:t>(muun muassa, koska </a:t>
            </a:r>
            <a:br>
              <a:rPr lang="fi-FI" sz="2000" i="1" dirty="0"/>
            </a:br>
            <a:r>
              <a:rPr lang="fi-FI" sz="2000" i="1" dirty="0"/>
              <a:t>ne vaikuttavat kuluttajien käyttäytymiseen tai muuttavat kokonaisia toimialoja)</a:t>
            </a:r>
            <a:br>
              <a:rPr lang="fi-FI" sz="2000" i="1" dirty="0"/>
            </a:br>
            <a:r>
              <a:rPr lang="fi-FI" sz="2800" dirty="0"/>
              <a:t>ja / tai </a:t>
            </a:r>
            <a:br>
              <a:rPr lang="fi-FI" sz="2800" dirty="0"/>
            </a:br>
            <a:r>
              <a:rPr lang="fi-FI" sz="2800" dirty="0"/>
              <a:t>3) kiihdyttävät innovointia ja muutosta. </a:t>
            </a:r>
            <a:br>
              <a:rPr lang="fi-FI" sz="2800" dirty="0"/>
            </a:br>
            <a:br>
              <a:rPr lang="fi-FI" sz="2800" dirty="0"/>
            </a:br>
            <a:r>
              <a:rPr lang="fi-FI" sz="2800" dirty="0">
                <a:solidFill>
                  <a:srgbClr val="FF0000"/>
                </a:solidFill>
              </a:rPr>
              <a:t>Teknologia on kuitenkin vain osa yhtälöä, koska </a:t>
            </a:r>
            <a:br>
              <a:rPr lang="fi-FI" sz="2800" dirty="0">
                <a:solidFill>
                  <a:srgbClr val="FF0000"/>
                </a:solidFill>
              </a:rPr>
            </a:br>
            <a:r>
              <a:rPr lang="fi-FI" sz="2800" dirty="0">
                <a:solidFill>
                  <a:srgbClr val="FF0000"/>
                </a:solidFill>
              </a:rPr>
              <a:t>digitaalinen murros on määritelmänsä mukaan kokonaisvaltainen</a:t>
            </a:r>
            <a:r>
              <a:rPr lang="fi-FI" sz="2400" dirty="0"/>
              <a:t>.</a:t>
            </a:r>
            <a:endParaRPr lang="fi-FI" sz="2800" dirty="0"/>
          </a:p>
        </p:txBody>
      </p:sp>
      <p:sp>
        <p:nvSpPr>
          <p:cNvPr id="3" name="Footer Placeholder 2">
            <a:extLst>
              <a:ext uri="{FF2B5EF4-FFF2-40B4-BE49-F238E27FC236}">
                <a16:creationId xmlns:a16="http://schemas.microsoft.com/office/drawing/2014/main" id="{1FEF4795-1608-40C8-9CB7-4AC7FB56BF8C}"/>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04612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4C9F-EAEE-4A31-BB7E-4135F8D6C8E2}"/>
              </a:ext>
            </a:extLst>
          </p:cNvPr>
          <p:cNvSpPr>
            <a:spLocks noGrp="1"/>
          </p:cNvSpPr>
          <p:nvPr>
            <p:ph type="title"/>
          </p:nvPr>
        </p:nvSpPr>
        <p:spPr>
          <a:xfrm>
            <a:off x="1266725" y="790704"/>
            <a:ext cx="10515600" cy="1325563"/>
          </a:xfrm>
        </p:spPr>
        <p:txBody>
          <a:bodyPr>
            <a:noAutofit/>
          </a:bodyPr>
          <a:lstStyle/>
          <a:p>
            <a:r>
              <a:rPr lang="fi-FI" sz="3200" b="1" dirty="0">
                <a:solidFill>
                  <a:schemeClr val="accent1">
                    <a:lumMod val="75000"/>
                  </a:schemeClr>
                </a:solidFill>
              </a:rPr>
              <a:t>Tätä kappaletta opiskeltaessa on muistettava:</a:t>
            </a:r>
            <a:br>
              <a:rPr lang="fi-FI" sz="3200" dirty="0"/>
            </a:br>
            <a:br>
              <a:rPr lang="fi-FI" sz="3200" dirty="0"/>
            </a:br>
            <a:br>
              <a:rPr lang="fi-FI" sz="3200" dirty="0"/>
            </a:br>
            <a:endParaRPr lang="fi-FI" sz="3200" dirty="0"/>
          </a:p>
        </p:txBody>
      </p:sp>
      <p:sp>
        <p:nvSpPr>
          <p:cNvPr id="3" name="Footer Placeholder 2">
            <a:extLst>
              <a:ext uri="{FF2B5EF4-FFF2-40B4-BE49-F238E27FC236}">
                <a16:creationId xmlns:a16="http://schemas.microsoft.com/office/drawing/2014/main" id="{61D4D29E-C557-44FF-B32C-18712A8784A5}"/>
              </a:ext>
            </a:extLst>
          </p:cNvPr>
          <p:cNvSpPr>
            <a:spLocks noGrp="1"/>
          </p:cNvSpPr>
          <p:nvPr>
            <p:ph type="ftr" sz="quarter" idx="11"/>
          </p:nvPr>
        </p:nvSpPr>
        <p:spPr/>
        <p:txBody>
          <a:bodyPr/>
          <a:lstStyle/>
          <a:p>
            <a:r>
              <a:rPr lang="fi-FI"/>
              <a:t>kiertotalousamk.fi</a:t>
            </a:r>
          </a:p>
        </p:txBody>
      </p:sp>
      <p:sp>
        <p:nvSpPr>
          <p:cNvPr id="4" name="Title 1">
            <a:extLst>
              <a:ext uri="{FF2B5EF4-FFF2-40B4-BE49-F238E27FC236}">
                <a16:creationId xmlns:a16="http://schemas.microsoft.com/office/drawing/2014/main" id="{9027138D-5295-42AD-99BB-644B018FC661}"/>
              </a:ext>
            </a:extLst>
          </p:cNvPr>
          <p:cNvSpPr txBox="1">
            <a:spLocks/>
          </p:cNvSpPr>
          <p:nvPr/>
        </p:nvSpPr>
        <p:spPr>
          <a:xfrm>
            <a:off x="1266725" y="980274"/>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457200" indent="-457200">
              <a:buFont typeface="Arial" panose="020B0604020202020204" pitchFamily="34" charset="0"/>
              <a:buChar char="•"/>
            </a:pPr>
            <a:r>
              <a:rPr lang="fi-FI" sz="2800" dirty="0"/>
              <a:t>Kiertotalous on talousmalli</a:t>
            </a:r>
          </a:p>
        </p:txBody>
      </p:sp>
      <p:sp>
        <p:nvSpPr>
          <p:cNvPr id="5" name="Title 1">
            <a:extLst>
              <a:ext uri="{FF2B5EF4-FFF2-40B4-BE49-F238E27FC236}">
                <a16:creationId xmlns:a16="http://schemas.microsoft.com/office/drawing/2014/main" id="{798CA34F-14AC-457D-AAF9-FEC831474E19}"/>
              </a:ext>
            </a:extLst>
          </p:cNvPr>
          <p:cNvSpPr txBox="1">
            <a:spLocks/>
          </p:cNvSpPr>
          <p:nvPr/>
        </p:nvSpPr>
        <p:spPr>
          <a:xfrm>
            <a:off x="1266725" y="207828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457200" indent="-457200">
              <a:buFont typeface="Arial" panose="020B0604020202020204" pitchFamily="34" charset="0"/>
              <a:buChar char="•"/>
            </a:pPr>
            <a:r>
              <a:rPr lang="fi-FI" sz="2800" dirty="0"/>
              <a:t>Kiertotalous voi toimia vain jos se on taloudellisesti kannattavaa kaikissa kierron vaiheissa</a:t>
            </a:r>
            <a:br>
              <a:rPr lang="fi-FI" sz="2800" dirty="0"/>
            </a:br>
            <a:endParaRPr lang="fi-FI" sz="2800" dirty="0"/>
          </a:p>
        </p:txBody>
      </p:sp>
      <p:sp>
        <p:nvSpPr>
          <p:cNvPr id="7" name="Title 1">
            <a:extLst>
              <a:ext uri="{FF2B5EF4-FFF2-40B4-BE49-F238E27FC236}">
                <a16:creationId xmlns:a16="http://schemas.microsoft.com/office/drawing/2014/main" id="{3A8E0F29-1D77-4342-B198-80E884E475AA}"/>
              </a:ext>
            </a:extLst>
          </p:cNvPr>
          <p:cNvSpPr txBox="1">
            <a:spLocks/>
          </p:cNvSpPr>
          <p:nvPr/>
        </p:nvSpPr>
        <p:spPr>
          <a:xfrm>
            <a:off x="1266725" y="330989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457200" indent="-457200">
              <a:buFont typeface="Arial" panose="020B0604020202020204" pitchFamily="34" charset="0"/>
              <a:buChar char="•"/>
            </a:pPr>
            <a:r>
              <a:rPr lang="fi-FI" sz="2800" dirty="0"/>
              <a:t>Kannattavuutta voidaan säädellä eri tavoin: lailla, rajoituksilla, tukiaisilla, verotuksella, tutkimuksella jne.</a:t>
            </a:r>
            <a:br>
              <a:rPr lang="fi-FI" sz="2800" dirty="0"/>
            </a:br>
            <a:br>
              <a:rPr lang="fi-FI" sz="2800" dirty="0"/>
            </a:br>
            <a:endParaRPr lang="fi-FI" sz="2800" dirty="0"/>
          </a:p>
        </p:txBody>
      </p:sp>
      <p:sp>
        <p:nvSpPr>
          <p:cNvPr id="9" name="Title 1">
            <a:extLst>
              <a:ext uri="{FF2B5EF4-FFF2-40B4-BE49-F238E27FC236}">
                <a16:creationId xmlns:a16="http://schemas.microsoft.com/office/drawing/2014/main" id="{82D851D9-9974-48B7-BD69-9B2A1054792F}"/>
              </a:ext>
            </a:extLst>
          </p:cNvPr>
          <p:cNvSpPr txBox="1">
            <a:spLocks/>
          </p:cNvSpPr>
          <p:nvPr/>
        </p:nvSpPr>
        <p:spPr>
          <a:xfrm>
            <a:off x="1266725" y="431396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457200" indent="-457200">
              <a:buFont typeface="Arial" panose="020B0604020202020204" pitchFamily="34" charset="0"/>
              <a:buChar char="•"/>
            </a:pPr>
            <a:r>
              <a:rPr lang="fi-FI" sz="2800" dirty="0"/>
              <a:t>Uusi teknologia mahdollistaa kiertotaloudessa uudet:</a:t>
            </a:r>
            <a:br>
              <a:rPr lang="fi-FI" sz="2800" dirty="0"/>
            </a:br>
            <a:r>
              <a:rPr lang="fi-FI" sz="2800" dirty="0"/>
              <a:t>* tuotteet &amp; palvelut</a:t>
            </a:r>
            <a:br>
              <a:rPr lang="fi-FI" sz="2800" dirty="0"/>
            </a:br>
            <a:r>
              <a:rPr lang="fi-FI" sz="2800" dirty="0"/>
              <a:t>* tehokkaammat toimitusketjut</a:t>
            </a:r>
            <a:br>
              <a:rPr lang="fi-FI" sz="2800" dirty="0"/>
            </a:br>
            <a:r>
              <a:rPr lang="fi-FI" sz="2800" dirty="0"/>
              <a:t>* uudet innovaatiot</a:t>
            </a:r>
          </a:p>
        </p:txBody>
      </p:sp>
    </p:spTree>
    <p:extLst>
      <p:ext uri="{BB962C8B-B14F-4D97-AF65-F5344CB8AC3E}">
        <p14:creationId xmlns:p14="http://schemas.microsoft.com/office/powerpoint/2010/main" val="1537852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F608CA9-AF79-412C-8D91-F20364F63824}"/>
              </a:ext>
            </a:extLst>
          </p:cNvPr>
          <p:cNvSpPr>
            <a:spLocks noGrp="1"/>
          </p:cNvSpPr>
          <p:nvPr>
            <p:ph type="ftr" sz="quarter" idx="11"/>
          </p:nvPr>
        </p:nvSpPr>
        <p:spPr/>
        <p:txBody>
          <a:bodyPr/>
          <a:lstStyle/>
          <a:p>
            <a:r>
              <a:rPr lang="fi-FI"/>
              <a:t>kiertotalousamk.fi</a:t>
            </a:r>
          </a:p>
        </p:txBody>
      </p:sp>
      <p:sp>
        <p:nvSpPr>
          <p:cNvPr id="4" name="TextBox 3">
            <a:extLst>
              <a:ext uri="{FF2B5EF4-FFF2-40B4-BE49-F238E27FC236}">
                <a16:creationId xmlns:a16="http://schemas.microsoft.com/office/drawing/2014/main" id="{C5E5B176-654A-4DFF-9636-CD24BF8C7C35}"/>
              </a:ext>
            </a:extLst>
          </p:cNvPr>
          <p:cNvSpPr txBox="1"/>
          <p:nvPr/>
        </p:nvSpPr>
        <p:spPr>
          <a:xfrm>
            <a:off x="2384118" y="1166842"/>
            <a:ext cx="7614520" cy="4524315"/>
          </a:xfrm>
          <a:prstGeom prst="rect">
            <a:avLst/>
          </a:prstGeom>
          <a:noFill/>
        </p:spPr>
        <p:txBody>
          <a:bodyPr wrap="none" rtlCol="0">
            <a:spAutoFit/>
          </a:bodyPr>
          <a:lstStyle/>
          <a:p>
            <a:r>
              <a:rPr lang="fi-FI" sz="3200" b="1" dirty="0"/>
              <a:t>Kysymys. Valitse oikea vaihtoehto.</a:t>
            </a:r>
          </a:p>
          <a:p>
            <a:endParaRPr lang="fi-FI" sz="3200" dirty="0"/>
          </a:p>
          <a:p>
            <a:r>
              <a:rPr lang="fi-FI" sz="3200" dirty="0"/>
              <a:t>Mitä tarkoittaa  Industry 4.0 (Teollisuus 4.0)?</a:t>
            </a:r>
          </a:p>
          <a:p>
            <a:endParaRPr lang="fi-FI" sz="3200" dirty="0"/>
          </a:p>
          <a:p>
            <a:pPr marL="457200" indent="-457200">
              <a:buFont typeface="Arial" panose="020B0604020202020204" pitchFamily="34" charset="0"/>
              <a:buChar char="•"/>
            </a:pPr>
            <a:r>
              <a:rPr lang="fi-FI" sz="3200" dirty="0"/>
              <a:t>Teollisuuden ICT projektia  </a:t>
            </a:r>
          </a:p>
          <a:p>
            <a:pPr marL="457200" indent="-457200">
              <a:buFont typeface="Arial" panose="020B0604020202020204" pitchFamily="34" charset="0"/>
              <a:buChar char="•"/>
            </a:pPr>
            <a:r>
              <a:rPr lang="fi-FI" sz="3200" dirty="0"/>
              <a:t>Teollisen ajan neljättä murrosta</a:t>
            </a:r>
          </a:p>
          <a:p>
            <a:pPr marL="457200" indent="-457200">
              <a:buFont typeface="Arial" panose="020B0604020202020204" pitchFamily="34" charset="0"/>
              <a:buChar char="•"/>
            </a:pPr>
            <a:r>
              <a:rPr lang="fi-FI" sz="3200" dirty="0"/>
              <a:t>Teollisuuden kehitysohjelmaa</a:t>
            </a:r>
          </a:p>
          <a:p>
            <a:pPr marL="457200" indent="-457200">
              <a:buFont typeface="Arial" panose="020B0604020202020204" pitchFamily="34" charset="0"/>
              <a:buChar char="•"/>
            </a:pPr>
            <a:r>
              <a:rPr lang="fi-FI" sz="3200" dirty="0" err="1"/>
              <a:t>IoT</a:t>
            </a:r>
            <a:r>
              <a:rPr lang="fi-FI" sz="3200" dirty="0"/>
              <a:t>-alustaa</a:t>
            </a:r>
          </a:p>
          <a:p>
            <a:endParaRPr lang="fi-FI" sz="3200" dirty="0"/>
          </a:p>
        </p:txBody>
      </p:sp>
    </p:spTree>
    <p:extLst>
      <p:ext uri="{BB962C8B-B14F-4D97-AF65-F5344CB8AC3E}">
        <p14:creationId xmlns:p14="http://schemas.microsoft.com/office/powerpoint/2010/main" val="444474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FB16-E7A9-4E3A-9756-845C7DF70F88}"/>
              </a:ext>
            </a:extLst>
          </p:cNvPr>
          <p:cNvSpPr>
            <a:spLocks noGrp="1"/>
          </p:cNvSpPr>
          <p:nvPr>
            <p:ph type="title"/>
          </p:nvPr>
        </p:nvSpPr>
        <p:spPr>
          <a:xfrm>
            <a:off x="558120" y="2939779"/>
            <a:ext cx="11711940" cy="1325563"/>
          </a:xfrm>
        </p:spPr>
        <p:txBody>
          <a:bodyPr>
            <a:noAutofit/>
          </a:bodyPr>
          <a:lstStyle/>
          <a:p>
            <a:pPr algn="ctr"/>
            <a:r>
              <a:rPr lang="fi-FI" sz="5400" dirty="0"/>
              <a:t>Digitaalisen murroksen alueet liiketoiminnassa</a:t>
            </a:r>
            <a:br>
              <a:rPr lang="fi-FI" sz="3200" dirty="0"/>
            </a:br>
            <a:endParaRPr lang="fi-FI" sz="3200" dirty="0"/>
          </a:p>
        </p:txBody>
      </p:sp>
      <p:sp>
        <p:nvSpPr>
          <p:cNvPr id="3" name="Footer Placeholder 2">
            <a:extLst>
              <a:ext uri="{FF2B5EF4-FFF2-40B4-BE49-F238E27FC236}">
                <a16:creationId xmlns:a16="http://schemas.microsoft.com/office/drawing/2014/main" id="{59E0C6F4-1B50-4DE3-BA7B-AB0F24E7D4FC}"/>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7297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 name="Isosceles Triangle 178">
            <a:extLst>
              <a:ext uri="{FF2B5EF4-FFF2-40B4-BE49-F238E27FC236}">
                <a16:creationId xmlns:a16="http://schemas.microsoft.com/office/drawing/2014/main" id="{37B49EC2-5428-462E-930B-CE607B9B10E2}"/>
              </a:ext>
            </a:extLst>
          </p:cNvPr>
          <p:cNvSpPr/>
          <p:nvPr/>
        </p:nvSpPr>
        <p:spPr>
          <a:xfrm rot="4335217">
            <a:off x="-3143791" y="-89651"/>
            <a:ext cx="12686677" cy="7847985"/>
          </a:xfrm>
          <a:prstGeom prst="triangle">
            <a:avLst>
              <a:gd name="adj" fmla="val 472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a:extLst>
              <a:ext uri="{FF2B5EF4-FFF2-40B4-BE49-F238E27FC236}">
                <a16:creationId xmlns:a16="http://schemas.microsoft.com/office/drawing/2014/main" id="{E7A019F1-C071-436E-9A9F-07921F79A67E}"/>
              </a:ext>
            </a:extLst>
          </p:cNvPr>
          <p:cNvSpPr/>
          <p:nvPr/>
        </p:nvSpPr>
        <p:spPr>
          <a:xfrm rot="20693577">
            <a:off x="244535" y="3626685"/>
            <a:ext cx="10649322" cy="6193321"/>
          </a:xfrm>
          <a:prstGeom prst="triangle">
            <a:avLst>
              <a:gd name="adj" fmla="val 6272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176">
            <a:extLst>
              <a:ext uri="{FF2B5EF4-FFF2-40B4-BE49-F238E27FC236}">
                <a16:creationId xmlns:a16="http://schemas.microsoft.com/office/drawing/2014/main" id="{6F367153-6186-46B0-9467-281DD9706039}"/>
              </a:ext>
            </a:extLst>
          </p:cNvPr>
          <p:cNvSpPr/>
          <p:nvPr/>
        </p:nvSpPr>
        <p:spPr>
          <a:xfrm rot="16200000">
            <a:off x="2573119" y="-928392"/>
            <a:ext cx="14304353" cy="7839351"/>
          </a:xfrm>
          <a:prstGeom prst="triangle">
            <a:avLst>
              <a:gd name="adj" fmla="val 475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a:extLst>
              <a:ext uri="{FF2B5EF4-FFF2-40B4-BE49-F238E27FC236}">
                <a16:creationId xmlns:a16="http://schemas.microsoft.com/office/drawing/2014/main" id="{5F7ED6CC-72C2-4F26-ACEB-A8ECF1C98133}"/>
              </a:ext>
            </a:extLst>
          </p:cNvPr>
          <p:cNvSpPr/>
          <p:nvPr/>
        </p:nvSpPr>
        <p:spPr>
          <a:xfrm rot="10215147">
            <a:off x="-2275807" y="-2152974"/>
            <a:ext cx="15838881" cy="55574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AC9E12C1-8673-46D5-8128-B66470B3B0F9}"/>
              </a:ext>
            </a:extLst>
          </p:cNvPr>
          <p:cNvSpPr/>
          <p:nvPr/>
        </p:nvSpPr>
        <p:spPr>
          <a:xfrm>
            <a:off x="3248128" y="456681"/>
            <a:ext cx="5912908" cy="5893166"/>
          </a:xfrm>
          <a:prstGeom prst="flowChartConnector">
            <a:avLst/>
          </a:prstGeom>
          <a:solidFill>
            <a:srgbClr val="66FFFF">
              <a:alpha val="75000"/>
            </a:srgbClr>
          </a:solidFill>
          <a:ln w="762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66FFFF"/>
              </a:highlight>
            </a:endParaRPr>
          </a:p>
        </p:txBody>
      </p:sp>
      <p:sp>
        <p:nvSpPr>
          <p:cNvPr id="10" name="Flowchart: Connector 9">
            <a:extLst>
              <a:ext uri="{FF2B5EF4-FFF2-40B4-BE49-F238E27FC236}">
                <a16:creationId xmlns:a16="http://schemas.microsoft.com/office/drawing/2014/main" id="{20C95F58-C63C-4718-BFDD-6C01BF327A3A}"/>
              </a:ext>
            </a:extLst>
          </p:cNvPr>
          <p:cNvSpPr/>
          <p:nvPr/>
        </p:nvSpPr>
        <p:spPr>
          <a:xfrm>
            <a:off x="4634911" y="1956646"/>
            <a:ext cx="3127063" cy="3060562"/>
          </a:xfrm>
          <a:prstGeom prst="flowChartConnector">
            <a:avLst/>
          </a:prstGeom>
          <a:solidFill>
            <a:schemeClr val="bg1"/>
          </a:solidFill>
          <a:ln w="762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66FFFF"/>
              </a:highlight>
            </a:endParaRPr>
          </a:p>
        </p:txBody>
      </p:sp>
      <p:sp>
        <p:nvSpPr>
          <p:cNvPr id="11" name="Flowchart: Connector 10">
            <a:extLst>
              <a:ext uri="{FF2B5EF4-FFF2-40B4-BE49-F238E27FC236}">
                <a16:creationId xmlns:a16="http://schemas.microsoft.com/office/drawing/2014/main" id="{470FB7F8-3505-420A-9056-73C906F0FB08}"/>
              </a:ext>
            </a:extLst>
          </p:cNvPr>
          <p:cNvSpPr/>
          <p:nvPr/>
        </p:nvSpPr>
        <p:spPr>
          <a:xfrm>
            <a:off x="5441257" y="2705098"/>
            <a:ext cx="1521294" cy="1456910"/>
          </a:xfrm>
          <a:prstGeom prst="flowChartConnector">
            <a:avLst/>
          </a:prstGeom>
          <a:solidFill>
            <a:srgbClr val="66FFFF">
              <a:alpha val="52000"/>
            </a:srgbClr>
          </a:solid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66FFFF"/>
              </a:highlight>
            </a:endParaRPr>
          </a:p>
        </p:txBody>
      </p:sp>
      <p:sp>
        <p:nvSpPr>
          <p:cNvPr id="12" name="Rectangle 11">
            <a:extLst>
              <a:ext uri="{FF2B5EF4-FFF2-40B4-BE49-F238E27FC236}">
                <a16:creationId xmlns:a16="http://schemas.microsoft.com/office/drawing/2014/main" id="{58110E05-F195-4850-8F33-E1A5B0650899}"/>
              </a:ext>
            </a:extLst>
          </p:cNvPr>
          <p:cNvSpPr/>
          <p:nvPr/>
        </p:nvSpPr>
        <p:spPr>
          <a:xfrm rot="21062068">
            <a:off x="5673972" y="448674"/>
            <a:ext cx="219235" cy="159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72AE6E-F090-4416-9C5F-0742C7BE5E1D}"/>
              </a:ext>
            </a:extLst>
          </p:cNvPr>
          <p:cNvSpPr/>
          <p:nvPr/>
        </p:nvSpPr>
        <p:spPr>
          <a:xfrm rot="2752292">
            <a:off x="7579659" y="991728"/>
            <a:ext cx="219235" cy="1614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7C2778-A840-4897-9E1D-9B20206C866E}"/>
              </a:ext>
            </a:extLst>
          </p:cNvPr>
          <p:cNvSpPr/>
          <p:nvPr/>
        </p:nvSpPr>
        <p:spPr>
          <a:xfrm rot="5400000">
            <a:off x="8283289" y="2598131"/>
            <a:ext cx="219235" cy="1629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6AF430-8AF8-460C-8771-4C250786D959}"/>
              </a:ext>
            </a:extLst>
          </p:cNvPr>
          <p:cNvSpPr/>
          <p:nvPr/>
        </p:nvSpPr>
        <p:spPr>
          <a:xfrm rot="8007690">
            <a:off x="7659615" y="4242348"/>
            <a:ext cx="219235" cy="1517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F697EB4-11BA-4D8C-B881-FB3153893BDF}"/>
              </a:ext>
            </a:extLst>
          </p:cNvPr>
          <p:cNvSpPr/>
          <p:nvPr/>
        </p:nvSpPr>
        <p:spPr>
          <a:xfrm rot="11127707">
            <a:off x="5756183" y="4874720"/>
            <a:ext cx="219235" cy="1492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AA1365-296F-4AA3-B9E4-61B7314A403A}"/>
              </a:ext>
            </a:extLst>
          </p:cNvPr>
          <p:cNvSpPr/>
          <p:nvPr/>
        </p:nvSpPr>
        <p:spPr>
          <a:xfrm rot="14573922">
            <a:off x="4063881" y="3660392"/>
            <a:ext cx="219235" cy="1471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79279E-8266-4ED0-8213-C15B50EE5C85}"/>
              </a:ext>
            </a:extLst>
          </p:cNvPr>
          <p:cNvSpPr/>
          <p:nvPr/>
        </p:nvSpPr>
        <p:spPr>
          <a:xfrm rot="17714440">
            <a:off x="4082071" y="1713286"/>
            <a:ext cx="187208" cy="154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430C5D-6ED1-41F2-BD5C-114F46CD2D0E}"/>
              </a:ext>
            </a:extLst>
          </p:cNvPr>
          <p:cNvSpPr txBox="1"/>
          <p:nvPr/>
        </p:nvSpPr>
        <p:spPr>
          <a:xfrm>
            <a:off x="5255434" y="2925996"/>
            <a:ext cx="1895557" cy="830997"/>
          </a:xfrm>
          <a:prstGeom prst="rect">
            <a:avLst/>
          </a:prstGeom>
          <a:noFill/>
        </p:spPr>
        <p:txBody>
          <a:bodyPr wrap="square" rtlCol="0">
            <a:spAutoFit/>
          </a:bodyPr>
          <a:lstStyle/>
          <a:p>
            <a:pPr algn="ctr"/>
            <a:r>
              <a:rPr lang="fi-FI" sz="1600" dirty="0"/>
              <a:t>OHJEET </a:t>
            </a:r>
          </a:p>
          <a:p>
            <a:pPr algn="ctr"/>
            <a:r>
              <a:rPr lang="fi-FI" sz="1600" b="1" dirty="0"/>
              <a:t>KIERTOTALOUS</a:t>
            </a:r>
            <a:r>
              <a:rPr lang="fi-FI" sz="1600" dirty="0"/>
              <a:t> MUUTOKSEEN</a:t>
            </a:r>
            <a:endParaRPr lang="en-US" sz="1600" dirty="0"/>
          </a:p>
        </p:txBody>
      </p:sp>
      <p:sp>
        <p:nvSpPr>
          <p:cNvPr id="78" name="TextBox 77">
            <a:extLst>
              <a:ext uri="{FF2B5EF4-FFF2-40B4-BE49-F238E27FC236}">
                <a16:creationId xmlns:a16="http://schemas.microsoft.com/office/drawing/2014/main" id="{426474A5-90E6-4188-A00F-17CBA0B1878C}"/>
              </a:ext>
            </a:extLst>
          </p:cNvPr>
          <p:cNvSpPr txBox="1"/>
          <p:nvPr/>
        </p:nvSpPr>
        <p:spPr>
          <a:xfrm>
            <a:off x="4976031" y="2503071"/>
            <a:ext cx="1186330" cy="230832"/>
          </a:xfrm>
          <a:prstGeom prst="rect">
            <a:avLst/>
          </a:prstGeom>
          <a:noFill/>
          <a:ln>
            <a:noFill/>
          </a:ln>
        </p:spPr>
        <p:txBody>
          <a:bodyPr wrap="square" rtlCol="0">
            <a:spAutoFit/>
          </a:bodyPr>
          <a:lstStyle>
            <a:defPPr>
              <a:defRPr lang="en-US"/>
            </a:defPPr>
            <a:lvl1pPr algn="ctr">
              <a:defRPr sz="900" b="1"/>
            </a:lvl1pPr>
          </a:lstStyle>
          <a:p>
            <a:r>
              <a:rPr lang="fi-FI" dirty="0"/>
              <a:t>Ymmärrä</a:t>
            </a:r>
            <a:endParaRPr lang="en-US" dirty="0"/>
          </a:p>
        </p:txBody>
      </p:sp>
      <p:sp>
        <p:nvSpPr>
          <p:cNvPr id="79" name="TextBox 78">
            <a:extLst>
              <a:ext uri="{FF2B5EF4-FFF2-40B4-BE49-F238E27FC236}">
                <a16:creationId xmlns:a16="http://schemas.microsoft.com/office/drawing/2014/main" id="{5889F0FC-B0ED-4F34-B4D8-67CFE5077A67}"/>
              </a:ext>
            </a:extLst>
          </p:cNvPr>
          <p:cNvSpPr txBox="1"/>
          <p:nvPr/>
        </p:nvSpPr>
        <p:spPr>
          <a:xfrm>
            <a:off x="4570055" y="3271386"/>
            <a:ext cx="1003144" cy="369332"/>
          </a:xfrm>
          <a:prstGeom prst="rect">
            <a:avLst/>
          </a:prstGeom>
          <a:noFill/>
          <a:ln>
            <a:noFill/>
          </a:ln>
        </p:spPr>
        <p:txBody>
          <a:bodyPr wrap="square" rtlCol="0">
            <a:spAutoFit/>
          </a:bodyPr>
          <a:lstStyle>
            <a:defPPr>
              <a:defRPr lang="en-US"/>
            </a:defPPr>
            <a:lvl1pPr algn="ctr">
              <a:defRPr sz="900" b="1"/>
            </a:lvl1pPr>
          </a:lstStyle>
          <a:p>
            <a:r>
              <a:rPr lang="fi-FI" dirty="0"/>
              <a:t>Opi ja </a:t>
            </a:r>
          </a:p>
          <a:p>
            <a:r>
              <a:rPr lang="fi-FI" dirty="0"/>
              <a:t>sopeudu</a:t>
            </a:r>
            <a:endParaRPr lang="en-US" dirty="0"/>
          </a:p>
        </p:txBody>
      </p:sp>
      <p:sp>
        <p:nvSpPr>
          <p:cNvPr id="80" name="TextBox 79">
            <a:extLst>
              <a:ext uri="{FF2B5EF4-FFF2-40B4-BE49-F238E27FC236}">
                <a16:creationId xmlns:a16="http://schemas.microsoft.com/office/drawing/2014/main" id="{AC243384-FEE4-490A-9BEE-FAED9045164F}"/>
              </a:ext>
            </a:extLst>
          </p:cNvPr>
          <p:cNvSpPr txBox="1"/>
          <p:nvPr/>
        </p:nvSpPr>
        <p:spPr>
          <a:xfrm>
            <a:off x="5881804" y="2398102"/>
            <a:ext cx="1186330" cy="230832"/>
          </a:xfrm>
          <a:prstGeom prst="rect">
            <a:avLst/>
          </a:prstGeom>
          <a:noFill/>
          <a:ln>
            <a:noFill/>
          </a:ln>
        </p:spPr>
        <p:txBody>
          <a:bodyPr wrap="square" rtlCol="0">
            <a:spAutoFit/>
          </a:bodyPr>
          <a:lstStyle>
            <a:defPPr>
              <a:defRPr lang="en-US"/>
            </a:defPPr>
            <a:lvl1pPr algn="ctr">
              <a:defRPr sz="900" b="1"/>
            </a:lvl1pPr>
          </a:lstStyle>
          <a:p>
            <a:r>
              <a:rPr lang="fi-FI" dirty="0"/>
              <a:t>Keskity</a:t>
            </a:r>
            <a:endParaRPr lang="en-US" dirty="0"/>
          </a:p>
        </p:txBody>
      </p:sp>
      <p:sp>
        <p:nvSpPr>
          <p:cNvPr id="82" name="TextBox 81">
            <a:extLst>
              <a:ext uri="{FF2B5EF4-FFF2-40B4-BE49-F238E27FC236}">
                <a16:creationId xmlns:a16="http://schemas.microsoft.com/office/drawing/2014/main" id="{8D772842-3879-4CCC-90D7-67CD82BC0E59}"/>
              </a:ext>
            </a:extLst>
          </p:cNvPr>
          <p:cNvSpPr txBox="1"/>
          <p:nvPr/>
        </p:nvSpPr>
        <p:spPr>
          <a:xfrm>
            <a:off x="4912125" y="4219107"/>
            <a:ext cx="1186330" cy="369332"/>
          </a:xfrm>
          <a:prstGeom prst="rect">
            <a:avLst/>
          </a:prstGeom>
          <a:noFill/>
          <a:ln>
            <a:noFill/>
          </a:ln>
        </p:spPr>
        <p:txBody>
          <a:bodyPr wrap="square" rtlCol="0">
            <a:spAutoFit/>
          </a:bodyPr>
          <a:lstStyle>
            <a:defPPr>
              <a:defRPr lang="en-US"/>
            </a:defPPr>
            <a:lvl1pPr algn="ctr">
              <a:defRPr sz="900" b="1"/>
            </a:lvl1pPr>
          </a:lstStyle>
          <a:p>
            <a:r>
              <a:rPr lang="fi-FI" dirty="0"/>
              <a:t>Kommunikoi ja valtuuta</a:t>
            </a:r>
            <a:endParaRPr lang="en-US" dirty="0"/>
          </a:p>
        </p:txBody>
      </p:sp>
      <p:sp>
        <p:nvSpPr>
          <p:cNvPr id="83" name="TextBox 82">
            <a:extLst>
              <a:ext uri="{FF2B5EF4-FFF2-40B4-BE49-F238E27FC236}">
                <a16:creationId xmlns:a16="http://schemas.microsoft.com/office/drawing/2014/main" id="{F73D409E-CF30-4C7D-9790-8DDA488C26B1}"/>
              </a:ext>
            </a:extLst>
          </p:cNvPr>
          <p:cNvSpPr txBox="1"/>
          <p:nvPr/>
        </p:nvSpPr>
        <p:spPr>
          <a:xfrm>
            <a:off x="5996770" y="4378000"/>
            <a:ext cx="1186330" cy="369332"/>
          </a:xfrm>
          <a:prstGeom prst="rect">
            <a:avLst/>
          </a:prstGeom>
          <a:noFill/>
          <a:ln>
            <a:noFill/>
          </a:ln>
        </p:spPr>
        <p:txBody>
          <a:bodyPr wrap="square" rtlCol="0">
            <a:spAutoFit/>
          </a:bodyPr>
          <a:lstStyle>
            <a:defPPr>
              <a:defRPr lang="en-US"/>
            </a:defPPr>
            <a:lvl1pPr algn="ctr">
              <a:defRPr sz="900" b="1"/>
            </a:lvl1pPr>
          </a:lstStyle>
          <a:p>
            <a:r>
              <a:rPr lang="fi-FI" dirty="0"/>
              <a:t>Luo ja myy kokemusta</a:t>
            </a:r>
            <a:endParaRPr lang="en-US" dirty="0"/>
          </a:p>
        </p:txBody>
      </p:sp>
      <p:sp>
        <p:nvSpPr>
          <p:cNvPr id="84" name="TextBox 83">
            <a:extLst>
              <a:ext uri="{FF2B5EF4-FFF2-40B4-BE49-F238E27FC236}">
                <a16:creationId xmlns:a16="http://schemas.microsoft.com/office/drawing/2014/main" id="{E1888991-4A62-4B98-83A8-7C8EF24995EE}"/>
              </a:ext>
            </a:extLst>
          </p:cNvPr>
          <p:cNvSpPr txBox="1"/>
          <p:nvPr/>
        </p:nvSpPr>
        <p:spPr>
          <a:xfrm>
            <a:off x="6845982" y="3765128"/>
            <a:ext cx="874817" cy="230832"/>
          </a:xfrm>
          <a:prstGeom prst="rect">
            <a:avLst/>
          </a:prstGeom>
          <a:noFill/>
          <a:ln>
            <a:noFill/>
          </a:ln>
        </p:spPr>
        <p:txBody>
          <a:bodyPr wrap="square" rtlCol="0">
            <a:spAutoFit/>
          </a:bodyPr>
          <a:lstStyle>
            <a:defPPr>
              <a:defRPr lang="en-US"/>
            </a:defPPr>
            <a:lvl1pPr algn="ctr">
              <a:defRPr sz="900" b="1"/>
            </a:lvl1pPr>
          </a:lstStyle>
          <a:p>
            <a:r>
              <a:rPr lang="fi-FI" dirty="0"/>
              <a:t>Yhdistä</a:t>
            </a:r>
            <a:endParaRPr lang="en-US" dirty="0"/>
          </a:p>
        </p:txBody>
      </p:sp>
      <p:sp>
        <p:nvSpPr>
          <p:cNvPr id="81" name="TextBox 80">
            <a:extLst>
              <a:ext uri="{FF2B5EF4-FFF2-40B4-BE49-F238E27FC236}">
                <a16:creationId xmlns:a16="http://schemas.microsoft.com/office/drawing/2014/main" id="{7AC9A644-2359-496B-9E4D-CEA9DF9A82BA}"/>
              </a:ext>
            </a:extLst>
          </p:cNvPr>
          <p:cNvSpPr txBox="1"/>
          <p:nvPr/>
        </p:nvSpPr>
        <p:spPr>
          <a:xfrm>
            <a:off x="6780403" y="2721542"/>
            <a:ext cx="1018863" cy="507831"/>
          </a:xfrm>
          <a:prstGeom prst="rect">
            <a:avLst/>
          </a:prstGeom>
          <a:noFill/>
          <a:ln>
            <a:noFill/>
          </a:ln>
        </p:spPr>
        <p:txBody>
          <a:bodyPr wrap="square" rtlCol="0">
            <a:spAutoFit/>
          </a:bodyPr>
          <a:lstStyle/>
          <a:p>
            <a:pPr algn="ctr"/>
            <a:r>
              <a:rPr lang="fi-FI" sz="900" b="1" dirty="0"/>
              <a:t>Uudet näkökulmat toiminnoissa</a:t>
            </a:r>
            <a:endParaRPr lang="en-US" sz="900" b="1" dirty="0"/>
          </a:p>
        </p:txBody>
      </p:sp>
      <p:sp>
        <p:nvSpPr>
          <p:cNvPr id="105" name="TextBox 104">
            <a:extLst>
              <a:ext uri="{FF2B5EF4-FFF2-40B4-BE49-F238E27FC236}">
                <a16:creationId xmlns:a16="http://schemas.microsoft.com/office/drawing/2014/main" id="{354D30F8-87A6-430D-9422-2DD017E6F2FA}"/>
              </a:ext>
            </a:extLst>
          </p:cNvPr>
          <p:cNvSpPr txBox="1"/>
          <p:nvPr/>
        </p:nvSpPr>
        <p:spPr>
          <a:xfrm>
            <a:off x="5457662" y="2223139"/>
            <a:ext cx="352998" cy="338554"/>
          </a:xfrm>
          <a:prstGeom prst="rect">
            <a:avLst/>
          </a:prstGeom>
          <a:noFill/>
        </p:spPr>
        <p:txBody>
          <a:bodyPr wrap="square" rtlCol="0">
            <a:spAutoFit/>
          </a:bodyPr>
          <a:lstStyle>
            <a:defPPr>
              <a:defRPr lang="en-US"/>
            </a:defPPr>
            <a:lvl1pPr>
              <a:defRPr sz="1600" b="1"/>
            </a:lvl1pPr>
          </a:lstStyle>
          <a:p>
            <a:r>
              <a:rPr lang="fi-FI" dirty="0"/>
              <a:t>I</a:t>
            </a:r>
            <a:endParaRPr lang="en-US" dirty="0"/>
          </a:p>
        </p:txBody>
      </p:sp>
      <p:sp>
        <p:nvSpPr>
          <p:cNvPr id="106" name="TextBox 105">
            <a:extLst>
              <a:ext uri="{FF2B5EF4-FFF2-40B4-BE49-F238E27FC236}">
                <a16:creationId xmlns:a16="http://schemas.microsoft.com/office/drawing/2014/main" id="{6864FD4C-C97A-430D-90A8-D738EBA1B297}"/>
              </a:ext>
            </a:extLst>
          </p:cNvPr>
          <p:cNvSpPr txBox="1"/>
          <p:nvPr/>
        </p:nvSpPr>
        <p:spPr>
          <a:xfrm>
            <a:off x="6355036" y="2182214"/>
            <a:ext cx="282244" cy="338554"/>
          </a:xfrm>
          <a:prstGeom prst="rect">
            <a:avLst/>
          </a:prstGeom>
          <a:noFill/>
        </p:spPr>
        <p:txBody>
          <a:bodyPr wrap="square" rtlCol="0">
            <a:spAutoFit/>
          </a:bodyPr>
          <a:lstStyle/>
          <a:p>
            <a:r>
              <a:rPr lang="fi-FI" sz="1600" b="1"/>
              <a:t>2</a:t>
            </a:r>
            <a:endParaRPr lang="fi-FI" sz="1600" b="1" dirty="0"/>
          </a:p>
        </p:txBody>
      </p:sp>
      <p:sp>
        <p:nvSpPr>
          <p:cNvPr id="107" name="TextBox 106">
            <a:extLst>
              <a:ext uri="{FF2B5EF4-FFF2-40B4-BE49-F238E27FC236}">
                <a16:creationId xmlns:a16="http://schemas.microsoft.com/office/drawing/2014/main" id="{895CE9AD-32C9-45D6-A9F3-5E2CC7614030}"/>
              </a:ext>
            </a:extLst>
          </p:cNvPr>
          <p:cNvSpPr txBox="1"/>
          <p:nvPr/>
        </p:nvSpPr>
        <p:spPr>
          <a:xfrm>
            <a:off x="6431252" y="4146464"/>
            <a:ext cx="352998" cy="338554"/>
          </a:xfrm>
          <a:prstGeom prst="rect">
            <a:avLst/>
          </a:prstGeom>
          <a:noFill/>
        </p:spPr>
        <p:txBody>
          <a:bodyPr wrap="square" rtlCol="0">
            <a:spAutoFit/>
          </a:bodyPr>
          <a:lstStyle>
            <a:defPPr>
              <a:defRPr lang="en-US"/>
            </a:defPPr>
            <a:lvl1pPr>
              <a:defRPr sz="1600" b="1"/>
            </a:lvl1pPr>
          </a:lstStyle>
          <a:p>
            <a:r>
              <a:rPr lang="fi-FI" dirty="0"/>
              <a:t>5</a:t>
            </a:r>
          </a:p>
        </p:txBody>
      </p:sp>
      <p:sp>
        <p:nvSpPr>
          <p:cNvPr id="108" name="TextBox 107">
            <a:extLst>
              <a:ext uri="{FF2B5EF4-FFF2-40B4-BE49-F238E27FC236}">
                <a16:creationId xmlns:a16="http://schemas.microsoft.com/office/drawing/2014/main" id="{31890919-E3DC-43C1-9D2F-D73365F045BF}"/>
              </a:ext>
            </a:extLst>
          </p:cNvPr>
          <p:cNvSpPr txBox="1"/>
          <p:nvPr/>
        </p:nvSpPr>
        <p:spPr>
          <a:xfrm>
            <a:off x="7147217" y="3523150"/>
            <a:ext cx="352998" cy="338554"/>
          </a:xfrm>
          <a:prstGeom prst="rect">
            <a:avLst/>
          </a:prstGeom>
          <a:noFill/>
        </p:spPr>
        <p:txBody>
          <a:bodyPr wrap="square" rtlCol="0">
            <a:spAutoFit/>
          </a:bodyPr>
          <a:lstStyle>
            <a:defPPr>
              <a:defRPr lang="en-US"/>
            </a:defPPr>
            <a:lvl1pPr>
              <a:defRPr sz="1600" b="1"/>
            </a:lvl1pPr>
          </a:lstStyle>
          <a:p>
            <a:r>
              <a:rPr lang="fi-FI"/>
              <a:t>4</a:t>
            </a:r>
            <a:endParaRPr lang="fi-FI" dirty="0"/>
          </a:p>
        </p:txBody>
      </p:sp>
      <p:sp>
        <p:nvSpPr>
          <p:cNvPr id="109" name="TextBox 108">
            <a:extLst>
              <a:ext uri="{FF2B5EF4-FFF2-40B4-BE49-F238E27FC236}">
                <a16:creationId xmlns:a16="http://schemas.microsoft.com/office/drawing/2014/main" id="{D76FCAEC-56E0-4425-95EE-14EF13010CBB}"/>
              </a:ext>
            </a:extLst>
          </p:cNvPr>
          <p:cNvSpPr txBox="1"/>
          <p:nvPr/>
        </p:nvSpPr>
        <p:spPr>
          <a:xfrm>
            <a:off x="7028397" y="2480281"/>
            <a:ext cx="352998" cy="338554"/>
          </a:xfrm>
          <a:prstGeom prst="rect">
            <a:avLst/>
          </a:prstGeom>
          <a:noFill/>
        </p:spPr>
        <p:txBody>
          <a:bodyPr wrap="square" rtlCol="0">
            <a:spAutoFit/>
          </a:bodyPr>
          <a:lstStyle>
            <a:defPPr>
              <a:defRPr lang="en-US"/>
            </a:defPPr>
            <a:lvl1pPr>
              <a:defRPr sz="1600" b="1"/>
            </a:lvl1pPr>
          </a:lstStyle>
          <a:p>
            <a:r>
              <a:rPr lang="fi-FI" dirty="0"/>
              <a:t>3</a:t>
            </a:r>
          </a:p>
        </p:txBody>
      </p:sp>
      <p:sp>
        <p:nvSpPr>
          <p:cNvPr id="110" name="TextBox 109">
            <a:extLst>
              <a:ext uri="{FF2B5EF4-FFF2-40B4-BE49-F238E27FC236}">
                <a16:creationId xmlns:a16="http://schemas.microsoft.com/office/drawing/2014/main" id="{02344052-6448-4D3C-9859-B71145DEDA57}"/>
              </a:ext>
            </a:extLst>
          </p:cNvPr>
          <p:cNvSpPr txBox="1"/>
          <p:nvPr/>
        </p:nvSpPr>
        <p:spPr>
          <a:xfrm>
            <a:off x="5340984" y="3985962"/>
            <a:ext cx="352998" cy="338554"/>
          </a:xfrm>
          <a:prstGeom prst="rect">
            <a:avLst/>
          </a:prstGeom>
          <a:noFill/>
        </p:spPr>
        <p:txBody>
          <a:bodyPr wrap="square" rtlCol="0">
            <a:spAutoFit/>
          </a:bodyPr>
          <a:lstStyle>
            <a:defPPr>
              <a:defRPr lang="en-US"/>
            </a:defPPr>
            <a:lvl1pPr>
              <a:defRPr sz="1600" b="1"/>
            </a:lvl1pPr>
          </a:lstStyle>
          <a:p>
            <a:r>
              <a:rPr lang="fi-FI" dirty="0"/>
              <a:t>6</a:t>
            </a:r>
          </a:p>
        </p:txBody>
      </p:sp>
      <p:sp>
        <p:nvSpPr>
          <p:cNvPr id="111" name="TextBox 110">
            <a:extLst>
              <a:ext uri="{FF2B5EF4-FFF2-40B4-BE49-F238E27FC236}">
                <a16:creationId xmlns:a16="http://schemas.microsoft.com/office/drawing/2014/main" id="{02097AFA-DDF7-4B48-AF95-3801D7D883D5}"/>
              </a:ext>
            </a:extLst>
          </p:cNvPr>
          <p:cNvSpPr txBox="1"/>
          <p:nvPr/>
        </p:nvSpPr>
        <p:spPr>
          <a:xfrm>
            <a:off x="4935483" y="3048683"/>
            <a:ext cx="352998" cy="338554"/>
          </a:xfrm>
          <a:prstGeom prst="rect">
            <a:avLst/>
          </a:prstGeom>
          <a:noFill/>
        </p:spPr>
        <p:txBody>
          <a:bodyPr wrap="square" rtlCol="0">
            <a:spAutoFit/>
          </a:bodyPr>
          <a:lstStyle>
            <a:defPPr>
              <a:defRPr lang="en-US"/>
            </a:defPPr>
            <a:lvl1pPr>
              <a:defRPr sz="1600" b="1"/>
            </a:lvl1pPr>
          </a:lstStyle>
          <a:p>
            <a:r>
              <a:rPr lang="fi-FI" dirty="0"/>
              <a:t>7</a:t>
            </a:r>
          </a:p>
        </p:txBody>
      </p:sp>
      <p:sp>
        <p:nvSpPr>
          <p:cNvPr id="112" name="TextBox 111">
            <a:extLst>
              <a:ext uri="{FF2B5EF4-FFF2-40B4-BE49-F238E27FC236}">
                <a16:creationId xmlns:a16="http://schemas.microsoft.com/office/drawing/2014/main" id="{3EA83574-2737-4F91-90E0-D3457CAA96D4}"/>
              </a:ext>
            </a:extLst>
          </p:cNvPr>
          <p:cNvSpPr txBox="1"/>
          <p:nvPr/>
        </p:nvSpPr>
        <p:spPr>
          <a:xfrm>
            <a:off x="4127474" y="1372459"/>
            <a:ext cx="1618854" cy="707886"/>
          </a:xfrm>
          <a:prstGeom prst="rect">
            <a:avLst/>
          </a:prstGeom>
          <a:noFill/>
        </p:spPr>
        <p:txBody>
          <a:bodyPr wrap="square" rtlCol="0">
            <a:spAutoFit/>
          </a:bodyPr>
          <a:lstStyle/>
          <a:p>
            <a:r>
              <a:rPr lang="fi-FI" sz="800" b="1" dirty="0"/>
              <a:t>Rakenna ymmärrystä:</a:t>
            </a:r>
          </a:p>
          <a:p>
            <a:pPr marL="171450" indent="-171450">
              <a:buFont typeface="Wingdings" panose="05000000000000000000" pitchFamily="2" charset="2"/>
              <a:buChar char="§"/>
            </a:pPr>
            <a:r>
              <a:rPr lang="fi-FI" sz="800" dirty="0"/>
              <a:t>Resurssit ja jätteet</a:t>
            </a:r>
          </a:p>
          <a:p>
            <a:pPr marL="171450" indent="-171450">
              <a:buFont typeface="Wingdings" panose="05000000000000000000" pitchFamily="2" charset="2"/>
              <a:buChar char="§"/>
            </a:pPr>
            <a:r>
              <a:rPr lang="fi-FI" sz="800" dirty="0"/>
              <a:t>Materiaalivirrat ja (</a:t>
            </a:r>
            <a:r>
              <a:rPr lang="fi-FI" sz="800" dirty="0" err="1"/>
              <a:t>epä</a:t>
            </a:r>
            <a:r>
              <a:rPr lang="fi-FI" sz="800" dirty="0"/>
              <a:t>)tehokkuus</a:t>
            </a:r>
          </a:p>
          <a:p>
            <a:pPr marL="171450" indent="-171450">
              <a:buFont typeface="Wingdings" panose="05000000000000000000" pitchFamily="2" charset="2"/>
              <a:buChar char="§"/>
            </a:pPr>
            <a:r>
              <a:rPr lang="fi-FI" sz="800" dirty="0"/>
              <a:t>Asiakasarvo arvoketjussa</a:t>
            </a:r>
            <a:endParaRPr lang="en-US" sz="800" dirty="0"/>
          </a:p>
        </p:txBody>
      </p:sp>
      <p:sp>
        <p:nvSpPr>
          <p:cNvPr id="114" name="TextBox 113">
            <a:extLst>
              <a:ext uri="{FF2B5EF4-FFF2-40B4-BE49-F238E27FC236}">
                <a16:creationId xmlns:a16="http://schemas.microsoft.com/office/drawing/2014/main" id="{38993B4B-1BA1-43D6-B267-656D574A1DB8}"/>
              </a:ext>
            </a:extLst>
          </p:cNvPr>
          <p:cNvSpPr txBox="1"/>
          <p:nvPr/>
        </p:nvSpPr>
        <p:spPr>
          <a:xfrm>
            <a:off x="6200524" y="755986"/>
            <a:ext cx="1271600" cy="830997"/>
          </a:xfrm>
          <a:prstGeom prst="rect">
            <a:avLst/>
          </a:prstGeom>
          <a:noFill/>
        </p:spPr>
        <p:txBody>
          <a:bodyPr wrap="square" rtlCol="0">
            <a:spAutoFit/>
          </a:bodyPr>
          <a:lstStyle/>
          <a:p>
            <a:r>
              <a:rPr lang="fi-FI" sz="800" b="1" dirty="0"/>
              <a:t>Löydä KT-potentiaalin hotspotit ja linjaa ne liiketoimintastrategiassa:</a:t>
            </a:r>
          </a:p>
          <a:p>
            <a:pPr marL="171450" indent="-171450">
              <a:buFont typeface="Wingdings" panose="05000000000000000000" pitchFamily="2" charset="2"/>
              <a:buChar char="§"/>
            </a:pPr>
            <a:r>
              <a:rPr lang="fi-FI" sz="800" dirty="0"/>
              <a:t>Ansaintamallit</a:t>
            </a:r>
          </a:p>
          <a:p>
            <a:pPr marL="171450" indent="-171450">
              <a:buFont typeface="Wingdings" panose="05000000000000000000" pitchFamily="2" charset="2"/>
              <a:buChar char="§"/>
            </a:pPr>
            <a:r>
              <a:rPr lang="fi-FI" sz="800" dirty="0"/>
              <a:t>Liiketoimintamallit</a:t>
            </a:r>
          </a:p>
          <a:p>
            <a:pPr marL="171450" indent="-171450">
              <a:buFont typeface="Wingdings" panose="05000000000000000000" pitchFamily="2" charset="2"/>
              <a:buChar char="§"/>
            </a:pPr>
            <a:r>
              <a:rPr lang="en-US" sz="800" dirty="0" err="1"/>
              <a:t>Hinnoittelu</a:t>
            </a:r>
            <a:r>
              <a:rPr lang="en-US" sz="800" dirty="0"/>
              <a:t> </a:t>
            </a:r>
            <a:r>
              <a:rPr lang="en-US" sz="800" dirty="0" err="1"/>
              <a:t>strategiat</a:t>
            </a:r>
            <a:endParaRPr lang="en-US" sz="800" dirty="0"/>
          </a:p>
        </p:txBody>
      </p:sp>
      <p:sp>
        <p:nvSpPr>
          <p:cNvPr id="115" name="TextBox 114">
            <a:extLst>
              <a:ext uri="{FF2B5EF4-FFF2-40B4-BE49-F238E27FC236}">
                <a16:creationId xmlns:a16="http://schemas.microsoft.com/office/drawing/2014/main" id="{EEA87365-BA72-428E-9ED7-61D78AB67A5F}"/>
              </a:ext>
            </a:extLst>
          </p:cNvPr>
          <p:cNvSpPr txBox="1"/>
          <p:nvPr/>
        </p:nvSpPr>
        <p:spPr>
          <a:xfrm>
            <a:off x="7563822" y="2108189"/>
            <a:ext cx="1243594" cy="707886"/>
          </a:xfrm>
          <a:prstGeom prst="rect">
            <a:avLst/>
          </a:prstGeom>
          <a:noFill/>
        </p:spPr>
        <p:txBody>
          <a:bodyPr wrap="square" rtlCol="0">
            <a:spAutoFit/>
          </a:bodyPr>
          <a:lstStyle/>
          <a:p>
            <a:pPr marL="171450" indent="-171450">
              <a:buFont typeface="Wingdings" panose="05000000000000000000" pitchFamily="2" charset="2"/>
              <a:buChar char="§"/>
            </a:pPr>
            <a:r>
              <a:rPr lang="fi-FI" sz="800" dirty="0"/>
              <a:t>Poista siilot</a:t>
            </a:r>
          </a:p>
          <a:p>
            <a:pPr marL="171450" indent="-171450">
              <a:buFont typeface="Wingdings" panose="05000000000000000000" pitchFamily="2" charset="2"/>
              <a:buChar char="§"/>
            </a:pPr>
            <a:r>
              <a:rPr lang="fi-FI" sz="800" dirty="0"/>
              <a:t>Optimoi resurssien käyttö</a:t>
            </a:r>
          </a:p>
          <a:p>
            <a:pPr marL="171450" indent="-171450">
              <a:buFont typeface="Wingdings" panose="05000000000000000000" pitchFamily="2" charset="2"/>
              <a:buChar char="§"/>
            </a:pPr>
            <a:r>
              <a:rPr lang="fi-FI" sz="800" dirty="0"/>
              <a:t>Mahdollista yhteydet ja symbioosi</a:t>
            </a:r>
            <a:endParaRPr lang="en-US" sz="800" dirty="0"/>
          </a:p>
        </p:txBody>
      </p:sp>
      <p:sp>
        <p:nvSpPr>
          <p:cNvPr id="116" name="TextBox 115">
            <a:extLst>
              <a:ext uri="{FF2B5EF4-FFF2-40B4-BE49-F238E27FC236}">
                <a16:creationId xmlns:a16="http://schemas.microsoft.com/office/drawing/2014/main" id="{B952AD1C-1BD4-4BD7-B144-62F58CF039EE}"/>
              </a:ext>
            </a:extLst>
          </p:cNvPr>
          <p:cNvSpPr txBox="1"/>
          <p:nvPr/>
        </p:nvSpPr>
        <p:spPr>
          <a:xfrm>
            <a:off x="3344494" y="3002429"/>
            <a:ext cx="1315822" cy="830997"/>
          </a:xfrm>
          <a:prstGeom prst="rect">
            <a:avLst/>
          </a:prstGeom>
          <a:noFill/>
        </p:spPr>
        <p:txBody>
          <a:bodyPr wrap="square" rtlCol="0">
            <a:spAutoFit/>
          </a:bodyPr>
          <a:lstStyle/>
          <a:p>
            <a:r>
              <a:rPr lang="fi-FI" sz="800" b="1" dirty="0"/>
              <a:t>Jatkuvan oppimisen vaaliminen sekä viisaan ja vaivattoman  palautteen varmistaminen </a:t>
            </a:r>
            <a:r>
              <a:rPr lang="fi-FI" sz="800" dirty="0"/>
              <a:t>parempaan ekosysteemisuunnitteluun</a:t>
            </a:r>
            <a:endParaRPr lang="en-US" sz="800" dirty="0"/>
          </a:p>
        </p:txBody>
      </p:sp>
      <p:sp>
        <p:nvSpPr>
          <p:cNvPr id="117" name="TextBox 116">
            <a:extLst>
              <a:ext uri="{FF2B5EF4-FFF2-40B4-BE49-F238E27FC236}">
                <a16:creationId xmlns:a16="http://schemas.microsoft.com/office/drawing/2014/main" id="{A89135EE-619C-4BFF-999E-43AAE6F30E35}"/>
              </a:ext>
            </a:extLst>
          </p:cNvPr>
          <p:cNvSpPr txBox="1"/>
          <p:nvPr/>
        </p:nvSpPr>
        <p:spPr>
          <a:xfrm>
            <a:off x="4033969" y="4697252"/>
            <a:ext cx="1715831" cy="954107"/>
          </a:xfrm>
          <a:prstGeom prst="rect">
            <a:avLst/>
          </a:prstGeom>
          <a:noFill/>
        </p:spPr>
        <p:txBody>
          <a:bodyPr wrap="square" rtlCol="0">
            <a:spAutoFit/>
          </a:bodyPr>
          <a:lstStyle/>
          <a:p>
            <a:pPr marL="171450" indent="-171450">
              <a:buFont typeface="Wingdings" panose="05000000000000000000" pitchFamily="2" charset="2"/>
              <a:buChar char="§"/>
            </a:pPr>
            <a:r>
              <a:rPr lang="fi-FI" sz="800" dirty="0"/>
              <a:t>Näytä arvo asiakkaille</a:t>
            </a:r>
          </a:p>
          <a:p>
            <a:pPr marL="171450" indent="-171450">
              <a:buFont typeface="Wingdings" panose="05000000000000000000" pitchFamily="2" charset="2"/>
              <a:buChar char="§"/>
            </a:pPr>
            <a:r>
              <a:rPr lang="fi-FI" sz="800" dirty="0"/>
              <a:t>Käytä tarinankerrontaa</a:t>
            </a:r>
          </a:p>
          <a:p>
            <a:pPr marL="171450" indent="-171450">
              <a:buFont typeface="Wingdings" panose="05000000000000000000" pitchFamily="2" charset="2"/>
              <a:buChar char="§"/>
            </a:pPr>
            <a:r>
              <a:rPr lang="fi-FI" sz="800" dirty="0"/>
              <a:t>Yhteisöjen ja kuluttajien sitoutumisen edistäminen</a:t>
            </a:r>
          </a:p>
          <a:p>
            <a:pPr marL="171450" indent="-171450">
              <a:buFont typeface="Wingdings" panose="05000000000000000000" pitchFamily="2" charset="2"/>
              <a:buChar char="§"/>
            </a:pPr>
            <a:r>
              <a:rPr lang="fi-FI" sz="800" dirty="0"/>
              <a:t>Luo ydintuotteen ympärille kiertotuotejärjestelmä ja yhteisö ydintuotteen ympärille</a:t>
            </a:r>
            <a:endParaRPr lang="en-US" sz="800" dirty="0"/>
          </a:p>
        </p:txBody>
      </p:sp>
      <p:sp>
        <p:nvSpPr>
          <p:cNvPr id="118" name="TextBox 117">
            <a:extLst>
              <a:ext uri="{FF2B5EF4-FFF2-40B4-BE49-F238E27FC236}">
                <a16:creationId xmlns:a16="http://schemas.microsoft.com/office/drawing/2014/main" id="{5A831493-FE0E-45D0-B6A0-614C00BCDDBD}"/>
              </a:ext>
            </a:extLst>
          </p:cNvPr>
          <p:cNvSpPr txBox="1"/>
          <p:nvPr/>
        </p:nvSpPr>
        <p:spPr>
          <a:xfrm>
            <a:off x="6183425" y="5120140"/>
            <a:ext cx="1585807" cy="584775"/>
          </a:xfrm>
          <a:prstGeom prst="rect">
            <a:avLst/>
          </a:prstGeom>
          <a:noFill/>
        </p:spPr>
        <p:txBody>
          <a:bodyPr wrap="square" rtlCol="0">
            <a:spAutoFit/>
          </a:bodyPr>
          <a:lstStyle/>
          <a:p>
            <a:pPr marL="171450" indent="-171450">
              <a:buFont typeface="Wingdings" panose="05000000000000000000" pitchFamily="2" charset="2"/>
              <a:buChar char="§"/>
            </a:pPr>
            <a:r>
              <a:rPr lang="fi-FI" sz="800" dirty="0"/>
              <a:t>Tee siitä vetovoimainen ja persoonallinen</a:t>
            </a:r>
          </a:p>
          <a:p>
            <a:pPr marL="171450" indent="-171450">
              <a:buFont typeface="Wingdings" panose="05000000000000000000" pitchFamily="2" charset="2"/>
              <a:buChar char="§"/>
            </a:pPr>
            <a:r>
              <a:rPr lang="fi-FI" sz="800" dirty="0"/>
              <a:t>Myy arvoa materiaalin sijasta - tuotteesta palveluun</a:t>
            </a:r>
            <a:endParaRPr lang="en-US" sz="800" dirty="0"/>
          </a:p>
        </p:txBody>
      </p:sp>
      <p:sp>
        <p:nvSpPr>
          <p:cNvPr id="119" name="TextBox 118">
            <a:extLst>
              <a:ext uri="{FF2B5EF4-FFF2-40B4-BE49-F238E27FC236}">
                <a16:creationId xmlns:a16="http://schemas.microsoft.com/office/drawing/2014/main" id="{1DDC55B2-1675-4FFE-A061-32A7EEE17FF2}"/>
              </a:ext>
            </a:extLst>
          </p:cNvPr>
          <p:cNvSpPr txBox="1"/>
          <p:nvPr/>
        </p:nvSpPr>
        <p:spPr>
          <a:xfrm>
            <a:off x="7798658" y="3874914"/>
            <a:ext cx="1585807" cy="461665"/>
          </a:xfrm>
          <a:prstGeom prst="rect">
            <a:avLst/>
          </a:prstGeom>
          <a:noFill/>
        </p:spPr>
        <p:txBody>
          <a:bodyPr wrap="square" rtlCol="0">
            <a:spAutoFit/>
          </a:bodyPr>
          <a:lstStyle/>
          <a:p>
            <a:pPr marL="171450" indent="-171450">
              <a:buFont typeface="Wingdings" panose="05000000000000000000" pitchFamily="2" charset="2"/>
              <a:buChar char="§"/>
            </a:pPr>
            <a:r>
              <a:rPr lang="fi-FI" sz="800" dirty="0"/>
              <a:t>Yhdistä tieto</a:t>
            </a:r>
          </a:p>
          <a:p>
            <a:pPr marL="171450" indent="-171450">
              <a:buFont typeface="Wingdings" panose="05000000000000000000" pitchFamily="2" charset="2"/>
              <a:buChar char="§"/>
            </a:pPr>
            <a:r>
              <a:rPr lang="fi-FI" sz="800" dirty="0"/>
              <a:t>Yhdistä laitteet</a:t>
            </a:r>
          </a:p>
          <a:p>
            <a:pPr marL="171450" indent="-171450">
              <a:buFont typeface="Wingdings" panose="05000000000000000000" pitchFamily="2" charset="2"/>
              <a:buChar char="§"/>
            </a:pPr>
            <a:r>
              <a:rPr lang="fi-FI" sz="800" dirty="0"/>
              <a:t>Yhdistä partnerit</a:t>
            </a:r>
            <a:endParaRPr lang="en-US" sz="800" dirty="0"/>
          </a:p>
        </p:txBody>
      </p:sp>
      <p:sp>
        <p:nvSpPr>
          <p:cNvPr id="170" name="TextBox 169">
            <a:extLst>
              <a:ext uri="{FF2B5EF4-FFF2-40B4-BE49-F238E27FC236}">
                <a16:creationId xmlns:a16="http://schemas.microsoft.com/office/drawing/2014/main" id="{A5444516-1950-4EC4-911A-D9AE24B103FA}"/>
              </a:ext>
            </a:extLst>
          </p:cNvPr>
          <p:cNvSpPr txBox="1"/>
          <p:nvPr/>
        </p:nvSpPr>
        <p:spPr>
          <a:xfrm>
            <a:off x="9942247" y="317927"/>
            <a:ext cx="1729875" cy="646331"/>
          </a:xfrm>
          <a:prstGeom prst="rect">
            <a:avLst/>
          </a:prstGeom>
          <a:noFill/>
        </p:spPr>
        <p:txBody>
          <a:bodyPr wrap="square" rtlCol="0">
            <a:spAutoFit/>
          </a:bodyPr>
          <a:lstStyle/>
          <a:p>
            <a:endParaRPr lang="fi-FI" dirty="0"/>
          </a:p>
          <a:p>
            <a:endParaRPr lang="fi-FI" dirty="0"/>
          </a:p>
        </p:txBody>
      </p:sp>
      <p:sp>
        <p:nvSpPr>
          <p:cNvPr id="171" name="TextBox 170">
            <a:extLst>
              <a:ext uri="{FF2B5EF4-FFF2-40B4-BE49-F238E27FC236}">
                <a16:creationId xmlns:a16="http://schemas.microsoft.com/office/drawing/2014/main" id="{C9167AF8-1CAC-4600-B61B-7722B5A82971}"/>
              </a:ext>
            </a:extLst>
          </p:cNvPr>
          <p:cNvSpPr txBox="1"/>
          <p:nvPr/>
        </p:nvSpPr>
        <p:spPr>
          <a:xfrm>
            <a:off x="1384469" y="4055786"/>
            <a:ext cx="1869130" cy="553998"/>
          </a:xfrm>
          <a:prstGeom prst="rect">
            <a:avLst/>
          </a:prstGeom>
          <a:noFill/>
        </p:spPr>
        <p:txBody>
          <a:bodyPr wrap="square" rtlCol="0">
            <a:spAutoFit/>
          </a:bodyPr>
          <a:lstStyle>
            <a:defPPr>
              <a:defRPr lang="en-US"/>
            </a:defPPr>
            <a:lvl1pPr>
              <a:defRPr sz="1600" b="1">
                <a:latin typeface="Aharoni" panose="02010803020104030203" pitchFamily="2" charset="-79"/>
                <a:cs typeface="Aharoni" panose="02010803020104030203" pitchFamily="2" charset="-79"/>
              </a:defRPr>
            </a:lvl1pPr>
          </a:lstStyle>
          <a:p>
            <a:r>
              <a:rPr lang="fi-FI" sz="1400" dirty="0"/>
              <a:t>Virtuaalitodellisuus</a:t>
            </a:r>
          </a:p>
          <a:p>
            <a:endParaRPr lang="fi-FI" dirty="0"/>
          </a:p>
        </p:txBody>
      </p:sp>
      <p:sp>
        <p:nvSpPr>
          <p:cNvPr id="172" name="TextBox 171">
            <a:extLst>
              <a:ext uri="{FF2B5EF4-FFF2-40B4-BE49-F238E27FC236}">
                <a16:creationId xmlns:a16="http://schemas.microsoft.com/office/drawing/2014/main" id="{800E8D66-2438-4BB4-BEF5-8F7C8746F5C3}"/>
              </a:ext>
            </a:extLst>
          </p:cNvPr>
          <p:cNvSpPr txBox="1"/>
          <p:nvPr/>
        </p:nvSpPr>
        <p:spPr>
          <a:xfrm>
            <a:off x="1309004" y="3655953"/>
            <a:ext cx="1963310" cy="553998"/>
          </a:xfrm>
          <a:prstGeom prst="rect">
            <a:avLst/>
          </a:prstGeom>
          <a:noFill/>
        </p:spPr>
        <p:txBody>
          <a:bodyPr wrap="square" rtlCol="0">
            <a:spAutoFit/>
          </a:bodyPr>
          <a:lstStyle>
            <a:defPPr>
              <a:defRPr lang="en-US"/>
            </a:defPPr>
            <a:lvl1pPr>
              <a:defRPr sz="1600" b="1">
                <a:solidFill>
                  <a:schemeClr val="bg1"/>
                </a:solidFill>
                <a:latin typeface="Aharoni" panose="02010803020104030203" pitchFamily="2" charset="-79"/>
                <a:cs typeface="Aharoni" panose="02010803020104030203" pitchFamily="2" charset="-79"/>
              </a:defRPr>
            </a:lvl1pPr>
          </a:lstStyle>
          <a:p>
            <a:r>
              <a:rPr lang="fi-FI" sz="1400" dirty="0">
                <a:solidFill>
                  <a:schemeClr val="tx1"/>
                </a:solidFill>
              </a:rPr>
              <a:t>Tiedon visualisointi</a:t>
            </a:r>
          </a:p>
          <a:p>
            <a:endParaRPr lang="fi-FI" dirty="0">
              <a:solidFill>
                <a:schemeClr val="tx1"/>
              </a:solidFill>
            </a:endParaRPr>
          </a:p>
        </p:txBody>
      </p:sp>
      <p:sp>
        <p:nvSpPr>
          <p:cNvPr id="173" name="TextBox 172">
            <a:extLst>
              <a:ext uri="{FF2B5EF4-FFF2-40B4-BE49-F238E27FC236}">
                <a16:creationId xmlns:a16="http://schemas.microsoft.com/office/drawing/2014/main" id="{238FE666-98E4-439C-81BC-6435F5DDCC68}"/>
              </a:ext>
            </a:extLst>
          </p:cNvPr>
          <p:cNvSpPr txBox="1"/>
          <p:nvPr/>
        </p:nvSpPr>
        <p:spPr>
          <a:xfrm>
            <a:off x="2313982" y="5182058"/>
            <a:ext cx="1578923" cy="553998"/>
          </a:xfrm>
          <a:prstGeom prst="rect">
            <a:avLst/>
          </a:prstGeom>
          <a:noFill/>
        </p:spPr>
        <p:txBody>
          <a:bodyPr wrap="square" rtlCol="0">
            <a:spAutoFit/>
          </a:bodyPr>
          <a:lstStyle>
            <a:defPPr>
              <a:defRPr lang="en-US"/>
            </a:defPPr>
            <a:lvl1pPr>
              <a:defRPr sz="1600" b="1">
                <a:latin typeface="Aharoni" panose="02010803020104030203" pitchFamily="2" charset="-79"/>
                <a:cs typeface="Aharoni" panose="02010803020104030203" pitchFamily="2" charset="-79"/>
              </a:defRPr>
            </a:lvl1pPr>
          </a:lstStyle>
          <a:p>
            <a:r>
              <a:rPr lang="fi-FI" sz="1400" dirty="0"/>
              <a:t>Pilvipalvelut</a:t>
            </a:r>
            <a:endParaRPr lang="en-US" sz="1400" dirty="0"/>
          </a:p>
          <a:p>
            <a:endParaRPr lang="fi-FI" dirty="0"/>
          </a:p>
        </p:txBody>
      </p:sp>
      <p:sp>
        <p:nvSpPr>
          <p:cNvPr id="174" name="TextBox 173">
            <a:extLst>
              <a:ext uri="{FF2B5EF4-FFF2-40B4-BE49-F238E27FC236}">
                <a16:creationId xmlns:a16="http://schemas.microsoft.com/office/drawing/2014/main" id="{BD7500BD-33A9-4DFD-8A37-1BA09303468C}"/>
              </a:ext>
            </a:extLst>
          </p:cNvPr>
          <p:cNvSpPr txBox="1"/>
          <p:nvPr/>
        </p:nvSpPr>
        <p:spPr>
          <a:xfrm>
            <a:off x="1612935" y="4418472"/>
            <a:ext cx="2062416" cy="307777"/>
          </a:xfrm>
          <a:prstGeom prst="rect">
            <a:avLst/>
          </a:prstGeom>
          <a:noFill/>
        </p:spPr>
        <p:txBody>
          <a:bodyPr wrap="square" rtlCol="0">
            <a:spAutoFit/>
          </a:bodyPr>
          <a:lstStyle>
            <a:defPPr>
              <a:defRPr lang="en-US"/>
            </a:defPPr>
            <a:lvl1pPr>
              <a:defRPr sz="1600" b="1">
                <a:latin typeface="Aharoni" panose="02010803020104030203" pitchFamily="2" charset="-79"/>
                <a:cs typeface="Aharoni" panose="02010803020104030203" pitchFamily="2" charset="-79"/>
              </a:defRPr>
            </a:lvl1pPr>
          </a:lstStyle>
          <a:p>
            <a:r>
              <a:rPr lang="fi-FI" sz="1400" dirty="0"/>
              <a:t>Sosiaaliset alustat</a:t>
            </a:r>
          </a:p>
        </p:txBody>
      </p:sp>
      <p:sp>
        <p:nvSpPr>
          <p:cNvPr id="180" name="TextBox 179">
            <a:extLst>
              <a:ext uri="{FF2B5EF4-FFF2-40B4-BE49-F238E27FC236}">
                <a16:creationId xmlns:a16="http://schemas.microsoft.com/office/drawing/2014/main" id="{F1F9F995-D3B8-407D-949F-62401C21DF1B}"/>
              </a:ext>
            </a:extLst>
          </p:cNvPr>
          <p:cNvSpPr txBox="1"/>
          <p:nvPr/>
        </p:nvSpPr>
        <p:spPr>
          <a:xfrm>
            <a:off x="9362703" y="4018362"/>
            <a:ext cx="2012058" cy="553998"/>
          </a:xfrm>
          <a:prstGeom prst="rect">
            <a:avLst/>
          </a:prstGeom>
          <a:noFill/>
        </p:spPr>
        <p:txBody>
          <a:bodyPr wrap="square" rtlCol="0">
            <a:spAutoFit/>
          </a:bodyPr>
          <a:lstStyle/>
          <a:p>
            <a:r>
              <a:rPr lang="fi-FI" sz="1400" b="1" dirty="0">
                <a:solidFill>
                  <a:schemeClr val="bg1"/>
                </a:solidFill>
                <a:latin typeface="Aharoni" panose="02010803020104030203" pitchFamily="2" charset="-79"/>
                <a:cs typeface="Aharoni" panose="02010803020104030203" pitchFamily="2" charset="-79"/>
              </a:rPr>
              <a:t>Älykäs liikkuminen</a:t>
            </a:r>
          </a:p>
          <a:p>
            <a:endParaRPr lang="fi-FI" sz="1600" dirty="0">
              <a:solidFill>
                <a:schemeClr val="bg1"/>
              </a:solidFill>
              <a:latin typeface="Aharoni" panose="02010803020104030203" pitchFamily="2" charset="-79"/>
              <a:cs typeface="Aharoni" panose="02010803020104030203" pitchFamily="2" charset="-79"/>
            </a:endParaRPr>
          </a:p>
        </p:txBody>
      </p:sp>
      <p:sp>
        <p:nvSpPr>
          <p:cNvPr id="181" name="TextBox 180">
            <a:extLst>
              <a:ext uri="{FF2B5EF4-FFF2-40B4-BE49-F238E27FC236}">
                <a16:creationId xmlns:a16="http://schemas.microsoft.com/office/drawing/2014/main" id="{216087BB-FC24-4A58-9A12-0390D2BF7AE3}"/>
              </a:ext>
            </a:extLst>
          </p:cNvPr>
          <p:cNvSpPr txBox="1"/>
          <p:nvPr/>
        </p:nvSpPr>
        <p:spPr>
          <a:xfrm>
            <a:off x="5296972" y="6460339"/>
            <a:ext cx="907610" cy="461665"/>
          </a:xfrm>
          <a:prstGeom prst="rect">
            <a:avLst/>
          </a:prstGeom>
          <a:noFill/>
        </p:spPr>
        <p:txBody>
          <a:bodyPr wrap="square" rtlCol="0">
            <a:spAutoFit/>
          </a:bodyPr>
          <a:lstStyle>
            <a:defPPr>
              <a:defRPr lang="en-US"/>
            </a:defPPr>
            <a:lvl1pPr>
              <a:defRPr sz="1200" b="1">
                <a:latin typeface="Aharoni" panose="02010803020104030203" pitchFamily="2" charset="-79"/>
                <a:cs typeface="Aharoni" panose="02010803020104030203" pitchFamily="2" charset="-79"/>
              </a:defRPr>
            </a:lvl1pPr>
          </a:lstStyle>
          <a:p>
            <a:r>
              <a:rPr lang="fi-FI" dirty="0" err="1"/>
              <a:t>Big</a:t>
            </a:r>
            <a:r>
              <a:rPr lang="fi-FI" dirty="0"/>
              <a:t> data</a:t>
            </a:r>
            <a:endParaRPr lang="en-US" dirty="0"/>
          </a:p>
          <a:p>
            <a:endParaRPr lang="fi-FI" dirty="0"/>
          </a:p>
        </p:txBody>
      </p:sp>
      <p:sp>
        <p:nvSpPr>
          <p:cNvPr id="182" name="TextBox 181">
            <a:extLst>
              <a:ext uri="{FF2B5EF4-FFF2-40B4-BE49-F238E27FC236}">
                <a16:creationId xmlns:a16="http://schemas.microsoft.com/office/drawing/2014/main" id="{494A1AB6-2526-4950-9167-41E8B5CBAE4F}"/>
              </a:ext>
            </a:extLst>
          </p:cNvPr>
          <p:cNvSpPr txBox="1"/>
          <p:nvPr/>
        </p:nvSpPr>
        <p:spPr>
          <a:xfrm rot="5400000">
            <a:off x="8768431" y="2917878"/>
            <a:ext cx="5893166" cy="600164"/>
          </a:xfrm>
          <a:prstGeom prst="rect">
            <a:avLst/>
          </a:prstGeom>
          <a:noFill/>
        </p:spPr>
        <p:txBody>
          <a:bodyPr wrap="square" rtlCol="0">
            <a:spAutoFit/>
          </a:bodyPr>
          <a:lstStyle/>
          <a:p>
            <a:pPr algn="r"/>
            <a:r>
              <a:rPr lang="en-US" sz="1050" dirty="0"/>
              <a:t>“</a:t>
            </a:r>
            <a:r>
              <a:rPr lang="en-US" sz="1050" dirty="0" err="1"/>
              <a:t>Digitalisation</a:t>
            </a:r>
            <a:r>
              <a:rPr lang="en-US" sz="1050" dirty="0"/>
              <a:t> connects data, devices &amp; decisions for circular economy” (</a:t>
            </a:r>
            <a:r>
              <a:rPr lang="en-US" sz="1050" dirty="0" err="1"/>
              <a:t>Lähde</a:t>
            </a:r>
            <a:r>
              <a:rPr lang="en-US" sz="1050" dirty="0"/>
              <a:t>:</a:t>
            </a:r>
            <a:endParaRPr lang="fi-FI" sz="1050" dirty="0"/>
          </a:p>
          <a:p>
            <a:pPr algn="r"/>
            <a:r>
              <a:rPr lang="en-US" sz="1050" dirty="0"/>
              <a:t>https://www2.deloitte.com/content/dam/Deloitte/fi/Documents/risk/Circular%20goes%20digital.pdf)</a:t>
            </a:r>
            <a:endParaRPr lang="fi-FI" sz="1050" dirty="0"/>
          </a:p>
          <a:p>
            <a:pPr algn="r"/>
            <a:endParaRPr lang="fi-FI" sz="1200" dirty="0">
              <a:solidFill>
                <a:schemeClr val="bg1"/>
              </a:solidFill>
              <a:latin typeface="Aharoni" panose="02010803020104030203" pitchFamily="2" charset="-79"/>
              <a:cs typeface="Aharoni" panose="02010803020104030203" pitchFamily="2" charset="-79"/>
            </a:endParaRPr>
          </a:p>
        </p:txBody>
      </p:sp>
      <p:sp>
        <p:nvSpPr>
          <p:cNvPr id="183" name="TextBox 182">
            <a:extLst>
              <a:ext uri="{FF2B5EF4-FFF2-40B4-BE49-F238E27FC236}">
                <a16:creationId xmlns:a16="http://schemas.microsoft.com/office/drawing/2014/main" id="{659A7A89-558D-41BF-AA72-13CF15BC2D1F}"/>
              </a:ext>
            </a:extLst>
          </p:cNvPr>
          <p:cNvSpPr txBox="1"/>
          <p:nvPr/>
        </p:nvSpPr>
        <p:spPr>
          <a:xfrm>
            <a:off x="7725948" y="5945760"/>
            <a:ext cx="1578923" cy="553998"/>
          </a:xfrm>
          <a:prstGeom prst="rect">
            <a:avLst/>
          </a:prstGeom>
          <a:noFill/>
        </p:spPr>
        <p:txBody>
          <a:bodyPr wrap="square" rtlCol="0">
            <a:spAutoFit/>
          </a:bodyPr>
          <a:lstStyle>
            <a:defPPr>
              <a:defRPr lang="en-US"/>
            </a:defPPr>
            <a:lvl1pPr>
              <a:defRPr sz="1200" b="1">
                <a:latin typeface="Aharoni" panose="02010803020104030203" pitchFamily="2" charset="-79"/>
                <a:cs typeface="Aharoni" panose="02010803020104030203" pitchFamily="2" charset="-79"/>
              </a:defRPr>
            </a:lvl1pPr>
          </a:lstStyle>
          <a:p>
            <a:r>
              <a:rPr lang="fi-FI" sz="1800" dirty="0"/>
              <a:t>3</a:t>
            </a:r>
            <a:r>
              <a:rPr lang="fi-FI" dirty="0"/>
              <a:t>D tulostus</a:t>
            </a:r>
            <a:endParaRPr lang="en-US" dirty="0"/>
          </a:p>
          <a:p>
            <a:endParaRPr lang="fi-FI" dirty="0"/>
          </a:p>
        </p:txBody>
      </p:sp>
      <p:sp>
        <p:nvSpPr>
          <p:cNvPr id="184" name="TextBox 183">
            <a:extLst>
              <a:ext uri="{FF2B5EF4-FFF2-40B4-BE49-F238E27FC236}">
                <a16:creationId xmlns:a16="http://schemas.microsoft.com/office/drawing/2014/main" id="{34A8330F-C884-42D3-BCEC-681EDC8269FF}"/>
              </a:ext>
            </a:extLst>
          </p:cNvPr>
          <p:cNvSpPr txBox="1"/>
          <p:nvPr/>
        </p:nvSpPr>
        <p:spPr>
          <a:xfrm>
            <a:off x="4325330" y="6223319"/>
            <a:ext cx="1578923" cy="461665"/>
          </a:xfrm>
          <a:prstGeom prst="rect">
            <a:avLst/>
          </a:prstGeom>
          <a:noFill/>
        </p:spPr>
        <p:txBody>
          <a:bodyPr wrap="square" rtlCol="0">
            <a:spAutoFit/>
          </a:bodyPr>
          <a:lstStyle>
            <a:defPPr>
              <a:defRPr lang="en-US"/>
            </a:defPPr>
            <a:lvl1pPr>
              <a:defRPr sz="1200" b="1">
                <a:latin typeface="Aharoni" panose="02010803020104030203" pitchFamily="2" charset="-79"/>
                <a:cs typeface="Aharoni" panose="02010803020104030203" pitchFamily="2" charset="-79"/>
              </a:defRPr>
            </a:lvl1pPr>
          </a:lstStyle>
          <a:p>
            <a:r>
              <a:rPr lang="fi-FI" dirty="0"/>
              <a:t>Sovellukset</a:t>
            </a:r>
            <a:endParaRPr lang="en-US" dirty="0"/>
          </a:p>
          <a:p>
            <a:endParaRPr lang="fi-FI" dirty="0"/>
          </a:p>
        </p:txBody>
      </p:sp>
      <p:sp>
        <p:nvSpPr>
          <p:cNvPr id="185" name="TextBox 184">
            <a:extLst>
              <a:ext uri="{FF2B5EF4-FFF2-40B4-BE49-F238E27FC236}">
                <a16:creationId xmlns:a16="http://schemas.microsoft.com/office/drawing/2014/main" id="{BB07EB20-A990-4CD7-BF31-BE6580FA5B40}"/>
              </a:ext>
            </a:extLst>
          </p:cNvPr>
          <p:cNvSpPr txBox="1"/>
          <p:nvPr/>
        </p:nvSpPr>
        <p:spPr>
          <a:xfrm>
            <a:off x="9473594" y="3476502"/>
            <a:ext cx="1578923" cy="553998"/>
          </a:xfrm>
          <a:prstGeom prst="rect">
            <a:avLst/>
          </a:prstGeom>
          <a:noFill/>
        </p:spPr>
        <p:txBody>
          <a:bodyPr wrap="square" rtlCol="0">
            <a:spAutoFit/>
          </a:bodyPr>
          <a:lstStyle/>
          <a:p>
            <a:r>
              <a:rPr lang="fi-FI" sz="1400" b="1" dirty="0">
                <a:solidFill>
                  <a:schemeClr val="bg1"/>
                </a:solidFill>
                <a:latin typeface="Aharoni" panose="02010803020104030203" pitchFamily="2" charset="-79"/>
                <a:cs typeface="Aharoni" panose="02010803020104030203" pitchFamily="2" charset="-79"/>
              </a:rPr>
              <a:t>Optimointi</a:t>
            </a:r>
          </a:p>
          <a:p>
            <a:endParaRPr lang="fi-FI" sz="1600" dirty="0">
              <a:solidFill>
                <a:schemeClr val="bg1"/>
              </a:solidFill>
              <a:latin typeface="Aharoni" panose="02010803020104030203" pitchFamily="2" charset="-79"/>
              <a:cs typeface="Aharoni" panose="02010803020104030203" pitchFamily="2" charset="-79"/>
            </a:endParaRPr>
          </a:p>
        </p:txBody>
      </p:sp>
      <p:sp>
        <p:nvSpPr>
          <p:cNvPr id="186" name="TextBox 185">
            <a:extLst>
              <a:ext uri="{FF2B5EF4-FFF2-40B4-BE49-F238E27FC236}">
                <a16:creationId xmlns:a16="http://schemas.microsoft.com/office/drawing/2014/main" id="{4959C453-51AA-49AD-BE3A-67DF09993191}"/>
              </a:ext>
            </a:extLst>
          </p:cNvPr>
          <p:cNvSpPr txBox="1"/>
          <p:nvPr/>
        </p:nvSpPr>
        <p:spPr>
          <a:xfrm>
            <a:off x="9442619" y="2260494"/>
            <a:ext cx="1990239" cy="830997"/>
          </a:xfrm>
          <a:prstGeom prst="rect">
            <a:avLst/>
          </a:prstGeom>
          <a:noFill/>
        </p:spPr>
        <p:txBody>
          <a:bodyPr wrap="square" rtlCol="0">
            <a:spAutoFit/>
          </a:bodyPr>
          <a:lstStyle/>
          <a:p>
            <a:endParaRPr lang="fi-FI" sz="1600" b="1" dirty="0">
              <a:solidFill>
                <a:schemeClr val="bg1"/>
              </a:solidFill>
              <a:latin typeface="Aharoni" panose="02010803020104030203" pitchFamily="2" charset="-79"/>
              <a:cs typeface="Aharoni" panose="02010803020104030203" pitchFamily="2" charset="-79"/>
            </a:endParaRPr>
          </a:p>
          <a:p>
            <a:r>
              <a:rPr lang="fi-FI" sz="1400" b="1" dirty="0" err="1">
                <a:solidFill>
                  <a:schemeClr val="bg1"/>
                </a:solidFill>
                <a:latin typeface="Aharoni" panose="02010803020104030203" pitchFamily="2" charset="-79"/>
                <a:cs typeface="Aharoni" panose="02010803020104030203" pitchFamily="2" charset="-79"/>
              </a:rPr>
              <a:t>Blockchain</a:t>
            </a:r>
            <a:endParaRPr lang="fi-FI" sz="1400" b="1" dirty="0">
              <a:solidFill>
                <a:schemeClr val="bg1"/>
              </a:solidFill>
              <a:latin typeface="Aharoni" panose="02010803020104030203" pitchFamily="2" charset="-79"/>
              <a:cs typeface="Aharoni" panose="02010803020104030203" pitchFamily="2" charset="-79"/>
            </a:endParaRPr>
          </a:p>
          <a:p>
            <a:endParaRPr lang="fi-FI" sz="1600" dirty="0">
              <a:solidFill>
                <a:schemeClr val="bg1"/>
              </a:solidFill>
              <a:latin typeface="Aharoni" panose="02010803020104030203" pitchFamily="2" charset="-79"/>
              <a:cs typeface="Aharoni" panose="02010803020104030203" pitchFamily="2" charset="-79"/>
            </a:endParaRPr>
          </a:p>
        </p:txBody>
      </p:sp>
      <p:sp>
        <p:nvSpPr>
          <p:cNvPr id="187" name="TextBox 186">
            <a:extLst>
              <a:ext uri="{FF2B5EF4-FFF2-40B4-BE49-F238E27FC236}">
                <a16:creationId xmlns:a16="http://schemas.microsoft.com/office/drawing/2014/main" id="{A45A4B40-D6C3-4153-BEF0-235970986E0E}"/>
              </a:ext>
            </a:extLst>
          </p:cNvPr>
          <p:cNvSpPr txBox="1"/>
          <p:nvPr/>
        </p:nvSpPr>
        <p:spPr>
          <a:xfrm>
            <a:off x="3159011" y="842800"/>
            <a:ext cx="1578923" cy="523220"/>
          </a:xfrm>
          <a:prstGeom prst="rect">
            <a:avLst/>
          </a:prstGeom>
          <a:noFill/>
        </p:spPr>
        <p:txBody>
          <a:bodyPr wrap="square" rtlCol="0">
            <a:spAutoFit/>
          </a:bodyPr>
          <a:lstStyle/>
          <a:p>
            <a:r>
              <a:rPr lang="fi-FI" sz="1200" b="1" dirty="0" err="1">
                <a:solidFill>
                  <a:schemeClr val="bg1"/>
                </a:solidFill>
                <a:latin typeface="Aharoni" panose="02010803020104030203" pitchFamily="2" charset="-79"/>
                <a:cs typeface="Aharoni" panose="02010803020104030203" pitchFamily="2" charset="-79"/>
              </a:rPr>
              <a:t>IoT</a:t>
            </a:r>
            <a:r>
              <a:rPr lang="fi-FI" sz="1200" b="1" dirty="0">
                <a:solidFill>
                  <a:schemeClr val="bg1"/>
                </a:solidFill>
                <a:latin typeface="Aharoni" panose="02010803020104030203" pitchFamily="2" charset="-79"/>
                <a:cs typeface="Aharoni" panose="02010803020104030203" pitchFamily="2" charset="-79"/>
              </a:rPr>
              <a:t> alustat</a:t>
            </a:r>
          </a:p>
          <a:p>
            <a:endParaRPr lang="fi-FI" sz="1600" dirty="0">
              <a:solidFill>
                <a:schemeClr val="bg1"/>
              </a:solidFill>
              <a:latin typeface="Aharoni" panose="02010803020104030203" pitchFamily="2" charset="-79"/>
              <a:cs typeface="Aharoni" panose="02010803020104030203" pitchFamily="2" charset="-79"/>
            </a:endParaRPr>
          </a:p>
        </p:txBody>
      </p:sp>
      <p:sp>
        <p:nvSpPr>
          <p:cNvPr id="188" name="TextBox 187">
            <a:extLst>
              <a:ext uri="{FF2B5EF4-FFF2-40B4-BE49-F238E27FC236}">
                <a16:creationId xmlns:a16="http://schemas.microsoft.com/office/drawing/2014/main" id="{E7668FDC-D4D3-44AF-9043-C32C4CCE1F5F}"/>
              </a:ext>
            </a:extLst>
          </p:cNvPr>
          <p:cNvSpPr txBox="1"/>
          <p:nvPr/>
        </p:nvSpPr>
        <p:spPr>
          <a:xfrm>
            <a:off x="7854862" y="463509"/>
            <a:ext cx="1578923" cy="276999"/>
          </a:xfrm>
          <a:prstGeom prst="rect">
            <a:avLst/>
          </a:prstGeom>
          <a:noFill/>
        </p:spPr>
        <p:txBody>
          <a:bodyPr wrap="square" rtlCol="0">
            <a:spAutoFit/>
          </a:bodyPr>
          <a:lstStyle/>
          <a:p>
            <a:r>
              <a:rPr lang="fi-FI" sz="1200" b="1" dirty="0">
                <a:solidFill>
                  <a:schemeClr val="bg1"/>
                </a:solidFill>
                <a:latin typeface="Aharoni" panose="02010803020104030203" pitchFamily="2" charset="-79"/>
                <a:cs typeface="Aharoni" panose="02010803020104030203" pitchFamily="2" charset="-79"/>
              </a:rPr>
              <a:t>Tekoäly</a:t>
            </a:r>
          </a:p>
        </p:txBody>
      </p:sp>
      <p:sp>
        <p:nvSpPr>
          <p:cNvPr id="189" name="TextBox 188">
            <a:extLst>
              <a:ext uri="{FF2B5EF4-FFF2-40B4-BE49-F238E27FC236}">
                <a16:creationId xmlns:a16="http://schemas.microsoft.com/office/drawing/2014/main" id="{1B441ADA-7596-451C-B3FF-DE44AB67606E}"/>
              </a:ext>
            </a:extLst>
          </p:cNvPr>
          <p:cNvSpPr txBox="1"/>
          <p:nvPr/>
        </p:nvSpPr>
        <p:spPr>
          <a:xfrm>
            <a:off x="3824288" y="281968"/>
            <a:ext cx="1578923" cy="707886"/>
          </a:xfrm>
          <a:prstGeom prst="rect">
            <a:avLst/>
          </a:prstGeom>
          <a:noFill/>
        </p:spPr>
        <p:txBody>
          <a:bodyPr wrap="square" rtlCol="0">
            <a:spAutoFit/>
          </a:bodyPr>
          <a:lstStyle/>
          <a:p>
            <a:r>
              <a:rPr lang="fi-FI" sz="1200" b="1" dirty="0">
                <a:solidFill>
                  <a:schemeClr val="bg1"/>
                </a:solidFill>
                <a:latin typeface="Aharoni" panose="02010803020104030203" pitchFamily="2" charset="-79"/>
                <a:cs typeface="Aharoni" panose="02010803020104030203" pitchFamily="2" charset="-79"/>
              </a:rPr>
              <a:t>Ennustava analytiikka</a:t>
            </a:r>
          </a:p>
          <a:p>
            <a:endParaRPr lang="fi-FI" sz="1600" dirty="0">
              <a:solidFill>
                <a:schemeClr val="bg1"/>
              </a:solidFill>
              <a:latin typeface="Aharoni" panose="02010803020104030203" pitchFamily="2" charset="-79"/>
              <a:cs typeface="Aharoni" panose="02010803020104030203" pitchFamily="2" charset="-79"/>
            </a:endParaRPr>
          </a:p>
        </p:txBody>
      </p:sp>
      <p:sp>
        <p:nvSpPr>
          <p:cNvPr id="190" name="TextBox 189">
            <a:extLst>
              <a:ext uri="{FF2B5EF4-FFF2-40B4-BE49-F238E27FC236}">
                <a16:creationId xmlns:a16="http://schemas.microsoft.com/office/drawing/2014/main" id="{85355C80-6AAE-4B11-B861-A963AC17D2BD}"/>
              </a:ext>
            </a:extLst>
          </p:cNvPr>
          <p:cNvSpPr txBox="1"/>
          <p:nvPr/>
        </p:nvSpPr>
        <p:spPr>
          <a:xfrm>
            <a:off x="6672632" y="75210"/>
            <a:ext cx="1578923" cy="523220"/>
          </a:xfrm>
          <a:prstGeom prst="rect">
            <a:avLst/>
          </a:prstGeom>
          <a:noFill/>
        </p:spPr>
        <p:txBody>
          <a:bodyPr wrap="square" rtlCol="0">
            <a:spAutoFit/>
          </a:bodyPr>
          <a:lstStyle/>
          <a:p>
            <a:r>
              <a:rPr lang="fi-FI" sz="1200" b="1" dirty="0">
                <a:solidFill>
                  <a:schemeClr val="bg1"/>
                </a:solidFill>
                <a:latin typeface="Aharoni" panose="02010803020104030203" pitchFamily="2" charset="-79"/>
                <a:cs typeface="Aharoni" panose="02010803020104030203" pitchFamily="2" charset="-79"/>
              </a:rPr>
              <a:t>Koneoppiminen</a:t>
            </a:r>
          </a:p>
          <a:p>
            <a:endParaRPr lang="fi-FI" sz="1600" dirty="0">
              <a:solidFill>
                <a:schemeClr val="bg1"/>
              </a:solidFill>
              <a:latin typeface="Aharoni" panose="02010803020104030203" pitchFamily="2" charset="-79"/>
              <a:cs typeface="Aharoni" panose="02010803020104030203" pitchFamily="2" charset="-79"/>
            </a:endParaRPr>
          </a:p>
        </p:txBody>
      </p:sp>
      <p:sp>
        <p:nvSpPr>
          <p:cNvPr id="193" name="TextBox 192">
            <a:extLst>
              <a:ext uri="{FF2B5EF4-FFF2-40B4-BE49-F238E27FC236}">
                <a16:creationId xmlns:a16="http://schemas.microsoft.com/office/drawing/2014/main" id="{57B49991-63A9-4469-9C5E-FC6770EFACF1}"/>
              </a:ext>
            </a:extLst>
          </p:cNvPr>
          <p:cNvSpPr txBox="1"/>
          <p:nvPr/>
        </p:nvSpPr>
        <p:spPr>
          <a:xfrm>
            <a:off x="6185585" y="6282915"/>
            <a:ext cx="2111686" cy="615553"/>
          </a:xfrm>
          <a:prstGeom prst="rect">
            <a:avLst/>
          </a:prstGeom>
          <a:noFill/>
        </p:spPr>
        <p:txBody>
          <a:bodyPr wrap="square" rtlCol="0">
            <a:spAutoFit/>
          </a:bodyPr>
          <a:lstStyle/>
          <a:p>
            <a:pPr algn="ctr"/>
            <a:r>
              <a:rPr lang="fi-FI" sz="1200" b="1" dirty="0">
                <a:latin typeface="Aharoni" panose="02010803020104030203" pitchFamily="2" charset="-79"/>
                <a:cs typeface="Aharoni" panose="02010803020104030203" pitchFamily="2" charset="-79"/>
              </a:rPr>
              <a:t>Sähköisen kaupankäynnin alustat</a:t>
            </a:r>
          </a:p>
          <a:p>
            <a:pPr algn="ctr"/>
            <a:endParaRPr lang="fi-FI" sz="1000" dirty="0">
              <a:solidFill>
                <a:schemeClr val="bg1"/>
              </a:solidFill>
              <a:latin typeface="Aharoni" panose="02010803020104030203" pitchFamily="2" charset="-79"/>
              <a:cs typeface="Aharoni" panose="02010803020104030203" pitchFamily="2" charset="-79"/>
            </a:endParaRPr>
          </a:p>
        </p:txBody>
      </p:sp>
      <p:sp>
        <p:nvSpPr>
          <p:cNvPr id="57" name="TextBox 56">
            <a:extLst>
              <a:ext uri="{FF2B5EF4-FFF2-40B4-BE49-F238E27FC236}">
                <a16:creationId xmlns:a16="http://schemas.microsoft.com/office/drawing/2014/main" id="{ED1994BB-1969-4E84-8315-58AD5EE3B2E3}"/>
              </a:ext>
            </a:extLst>
          </p:cNvPr>
          <p:cNvSpPr txBox="1"/>
          <p:nvPr/>
        </p:nvSpPr>
        <p:spPr>
          <a:xfrm>
            <a:off x="9514421" y="2766483"/>
            <a:ext cx="1990239" cy="830997"/>
          </a:xfrm>
          <a:prstGeom prst="rect">
            <a:avLst/>
          </a:prstGeom>
          <a:noFill/>
        </p:spPr>
        <p:txBody>
          <a:bodyPr wrap="square" rtlCol="0">
            <a:spAutoFit/>
          </a:bodyPr>
          <a:lstStyle/>
          <a:p>
            <a:endParaRPr lang="fi-FI" sz="1600" b="1" dirty="0">
              <a:solidFill>
                <a:schemeClr val="bg1"/>
              </a:solidFill>
              <a:latin typeface="Aharoni" panose="02010803020104030203" pitchFamily="2" charset="-79"/>
              <a:cs typeface="Aharoni" panose="02010803020104030203" pitchFamily="2" charset="-79"/>
            </a:endParaRPr>
          </a:p>
          <a:p>
            <a:r>
              <a:rPr lang="fi-FI" sz="1400" b="1" dirty="0">
                <a:solidFill>
                  <a:schemeClr val="bg1"/>
                </a:solidFill>
                <a:latin typeface="Aharoni" panose="02010803020104030203" pitchFamily="2" charset="-79"/>
                <a:cs typeface="Aharoni" panose="02010803020104030203" pitchFamily="2" charset="-79"/>
              </a:rPr>
              <a:t>Lisätty todellisuus</a:t>
            </a:r>
          </a:p>
          <a:p>
            <a:endParaRPr lang="fi-FI" sz="16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28877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F009-FF03-4DAA-908C-55B971EE59E7}"/>
              </a:ext>
            </a:extLst>
          </p:cNvPr>
          <p:cNvSpPr>
            <a:spLocks noGrp="1"/>
          </p:cNvSpPr>
          <p:nvPr>
            <p:ph type="title"/>
          </p:nvPr>
        </p:nvSpPr>
        <p:spPr>
          <a:xfrm>
            <a:off x="1263502" y="2470372"/>
            <a:ext cx="10515600" cy="1325563"/>
          </a:xfrm>
        </p:spPr>
        <p:txBody>
          <a:bodyPr>
            <a:noAutofit/>
          </a:bodyPr>
          <a:lstStyle/>
          <a:p>
            <a:r>
              <a:rPr lang="fi-FI" sz="4000" dirty="0">
                <a:solidFill>
                  <a:schemeClr val="accent1">
                    <a:lumMod val="75000"/>
                  </a:schemeClr>
                </a:solidFill>
              </a:rPr>
              <a:t>Digitaaliset liiketoiminnan muutosalueet </a:t>
            </a:r>
            <a:br>
              <a:rPr lang="fi-FI" sz="3200" dirty="0"/>
            </a:br>
            <a:br>
              <a:rPr lang="fi-FI" sz="3200" dirty="0"/>
            </a:br>
            <a:r>
              <a:rPr lang="fi-FI" sz="3200" dirty="0">
                <a:solidFill>
                  <a:schemeClr val="accent2">
                    <a:lumMod val="75000"/>
                  </a:schemeClr>
                </a:solidFill>
              </a:rPr>
              <a:t>-</a:t>
            </a:r>
            <a:r>
              <a:rPr lang="fi-FI" sz="3200" dirty="0"/>
              <a:t> </a:t>
            </a:r>
            <a:r>
              <a:rPr lang="fi-FI" sz="3600" dirty="0">
                <a:solidFill>
                  <a:schemeClr val="accent2">
                    <a:lumMod val="75000"/>
                  </a:schemeClr>
                </a:solidFill>
              </a:rPr>
              <a:t>Liiketoiminta / toiminnot </a:t>
            </a:r>
            <a:br>
              <a:rPr lang="fi-FI" sz="3600" dirty="0">
                <a:solidFill>
                  <a:schemeClr val="accent2">
                    <a:lumMod val="75000"/>
                  </a:schemeClr>
                </a:solidFill>
              </a:rPr>
            </a:br>
            <a:r>
              <a:rPr lang="fi-FI" sz="3600" dirty="0">
                <a:solidFill>
                  <a:schemeClr val="accent2">
                    <a:lumMod val="75000"/>
                  </a:schemeClr>
                </a:solidFill>
              </a:rPr>
              <a:t>- Liiketoimintaprosessit </a:t>
            </a:r>
            <a:br>
              <a:rPr lang="fi-FI" sz="3600" dirty="0">
                <a:solidFill>
                  <a:schemeClr val="accent2">
                    <a:lumMod val="75000"/>
                  </a:schemeClr>
                </a:solidFill>
              </a:rPr>
            </a:br>
            <a:r>
              <a:rPr lang="fi-FI" sz="3600" dirty="0">
                <a:solidFill>
                  <a:schemeClr val="accent2">
                    <a:lumMod val="75000"/>
                  </a:schemeClr>
                </a:solidFill>
              </a:rPr>
              <a:t>- Liiketoimintamallit </a:t>
            </a:r>
            <a:br>
              <a:rPr lang="fi-FI" sz="3600" dirty="0">
                <a:solidFill>
                  <a:schemeClr val="accent2">
                    <a:lumMod val="75000"/>
                  </a:schemeClr>
                </a:solidFill>
              </a:rPr>
            </a:br>
            <a:r>
              <a:rPr lang="fi-FI" sz="3600" dirty="0">
                <a:solidFill>
                  <a:schemeClr val="accent2">
                    <a:lumMod val="75000"/>
                  </a:schemeClr>
                </a:solidFill>
              </a:rPr>
              <a:t>- Liiketoiminnan ekosysteemit </a:t>
            </a:r>
            <a:br>
              <a:rPr lang="fi-FI" sz="3600" dirty="0">
                <a:solidFill>
                  <a:schemeClr val="accent2">
                    <a:lumMod val="75000"/>
                  </a:schemeClr>
                </a:solidFill>
              </a:rPr>
            </a:br>
            <a:r>
              <a:rPr lang="fi-FI" sz="3600" dirty="0">
                <a:solidFill>
                  <a:schemeClr val="accent2">
                    <a:lumMod val="75000"/>
                  </a:schemeClr>
                </a:solidFill>
              </a:rPr>
              <a:t>- Liiketoiminnan omaisuuden hallinta </a:t>
            </a:r>
            <a:br>
              <a:rPr lang="fi-FI" sz="3600" dirty="0">
                <a:solidFill>
                  <a:schemeClr val="accent2">
                    <a:lumMod val="75000"/>
                  </a:schemeClr>
                </a:solidFill>
              </a:rPr>
            </a:br>
            <a:r>
              <a:rPr lang="fi-FI" sz="3600" dirty="0">
                <a:solidFill>
                  <a:schemeClr val="accent2">
                    <a:lumMod val="75000"/>
                  </a:schemeClr>
                </a:solidFill>
              </a:rPr>
              <a:t>- Yrityskulttuuri</a:t>
            </a:r>
            <a:br>
              <a:rPr lang="fi-FI" sz="3600" dirty="0">
                <a:solidFill>
                  <a:schemeClr val="accent2">
                    <a:lumMod val="75000"/>
                  </a:schemeClr>
                </a:solidFill>
              </a:rPr>
            </a:br>
            <a:r>
              <a:rPr lang="fi-FI" sz="3600" dirty="0">
                <a:solidFill>
                  <a:schemeClr val="accent2">
                    <a:lumMod val="75000"/>
                  </a:schemeClr>
                </a:solidFill>
              </a:rPr>
              <a:t>- Ekosysteemi- ja kumppanuusmallit</a:t>
            </a:r>
            <a:br>
              <a:rPr lang="fi-FI" sz="3600" dirty="0">
                <a:solidFill>
                  <a:schemeClr val="accent2">
                    <a:lumMod val="75000"/>
                  </a:schemeClr>
                </a:solidFill>
              </a:rPr>
            </a:br>
            <a:r>
              <a:rPr lang="fi-FI" sz="3600" dirty="0">
                <a:solidFill>
                  <a:schemeClr val="accent2">
                    <a:lumMod val="75000"/>
                  </a:schemeClr>
                </a:solidFill>
              </a:rPr>
              <a:t>- Asiakas-, työntekijä- ja kumppanilähestymistavat</a:t>
            </a:r>
            <a:endParaRPr lang="fi-FI" sz="3200" dirty="0"/>
          </a:p>
        </p:txBody>
      </p:sp>
      <p:sp>
        <p:nvSpPr>
          <p:cNvPr id="3" name="Footer Placeholder 2">
            <a:extLst>
              <a:ext uri="{FF2B5EF4-FFF2-40B4-BE49-F238E27FC236}">
                <a16:creationId xmlns:a16="http://schemas.microsoft.com/office/drawing/2014/main" id="{80F47054-1567-4570-BD0B-0E1A9CABDE89}"/>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4BEBD640-C579-45C5-9AF4-8F91F5C37965}"/>
              </a:ext>
            </a:extLst>
          </p:cNvPr>
          <p:cNvSpPr txBox="1"/>
          <p:nvPr/>
        </p:nvSpPr>
        <p:spPr>
          <a:xfrm>
            <a:off x="3046997" y="3244334"/>
            <a:ext cx="6093994" cy="369332"/>
          </a:xfrm>
          <a:prstGeom prst="rect">
            <a:avLst/>
          </a:prstGeom>
          <a:noFill/>
        </p:spPr>
        <p:txBody>
          <a:bodyPr wrap="square">
            <a:spAutoFit/>
          </a:bodyPr>
          <a:lstStyle/>
          <a:p>
            <a:r>
              <a:rPr lang="fi-FI" sz="1800" dirty="0" err="1">
                <a:solidFill>
                  <a:schemeClr val="accent2">
                    <a:lumMod val="75000"/>
                  </a:schemeClr>
                </a:solidFill>
              </a:rPr>
              <a:t>Liik</a:t>
            </a:r>
            <a:endParaRPr lang="en-US" dirty="0"/>
          </a:p>
        </p:txBody>
      </p:sp>
    </p:spTree>
    <p:extLst>
      <p:ext uri="{BB962C8B-B14F-4D97-AF65-F5344CB8AC3E}">
        <p14:creationId xmlns:p14="http://schemas.microsoft.com/office/powerpoint/2010/main" val="580404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0566DF0-BEA0-4F1F-9C5A-02893E7030AD}"/>
              </a:ext>
            </a:extLst>
          </p:cNvPr>
          <p:cNvSpPr>
            <a:spLocks noGrp="1"/>
          </p:cNvSpPr>
          <p:nvPr>
            <p:ph type="ftr" sz="quarter" idx="11"/>
          </p:nvPr>
        </p:nvSpPr>
        <p:spPr/>
        <p:txBody>
          <a:bodyPr/>
          <a:lstStyle/>
          <a:p>
            <a:r>
              <a:rPr lang="fi-FI"/>
              <a:t>kiertotalousamk.fi</a:t>
            </a:r>
          </a:p>
        </p:txBody>
      </p:sp>
      <p:pic>
        <p:nvPicPr>
          <p:cNvPr id="6" name="Online Media 5" title="Hyvä paha digitalisaatio: Internetin uusi aika">
            <a:hlinkClick r:id="" action="ppaction://media"/>
            <a:extLst>
              <a:ext uri="{FF2B5EF4-FFF2-40B4-BE49-F238E27FC236}">
                <a16:creationId xmlns:a16="http://schemas.microsoft.com/office/drawing/2014/main" id="{5FA262EF-4A7A-4FF0-8EFE-411E0F357B43}"/>
              </a:ext>
            </a:extLst>
          </p:cNvPr>
          <p:cNvPicPr>
            <a:picLocks noRot="1" noChangeAspect="1"/>
          </p:cNvPicPr>
          <p:nvPr>
            <a:videoFile r:link="rId1"/>
          </p:nvPr>
        </p:nvPicPr>
        <p:blipFill>
          <a:blip r:embed="rId3"/>
          <a:stretch>
            <a:fillRect/>
          </a:stretch>
        </p:blipFill>
        <p:spPr>
          <a:xfrm>
            <a:off x="1165837" y="300204"/>
            <a:ext cx="9860326" cy="5546433"/>
          </a:xfrm>
          <a:prstGeom prst="rect">
            <a:avLst/>
          </a:prstGeom>
        </p:spPr>
      </p:pic>
    </p:spTree>
    <p:extLst>
      <p:ext uri="{BB962C8B-B14F-4D97-AF65-F5344CB8AC3E}">
        <p14:creationId xmlns:p14="http://schemas.microsoft.com/office/powerpoint/2010/main" val="28630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57D31E-D223-41DA-9D56-356B3E1EB73E}"/>
              </a:ext>
            </a:extLst>
          </p:cNvPr>
          <p:cNvSpPr>
            <a:spLocks noGrp="1"/>
          </p:cNvSpPr>
          <p:nvPr>
            <p:ph type="ftr" sz="quarter" idx="11"/>
          </p:nvPr>
        </p:nvSpPr>
        <p:spPr/>
        <p:txBody>
          <a:bodyPr/>
          <a:lstStyle/>
          <a:p>
            <a:r>
              <a:rPr lang="fi-FI"/>
              <a:t>kiertotalousamk.fi</a:t>
            </a:r>
          </a:p>
        </p:txBody>
      </p:sp>
      <p:sp>
        <p:nvSpPr>
          <p:cNvPr id="5" name="Title 4">
            <a:extLst>
              <a:ext uri="{FF2B5EF4-FFF2-40B4-BE49-F238E27FC236}">
                <a16:creationId xmlns:a16="http://schemas.microsoft.com/office/drawing/2014/main" id="{E32EBC3D-A66A-4AAD-9D35-C6B085F0A046}"/>
              </a:ext>
            </a:extLst>
          </p:cNvPr>
          <p:cNvSpPr>
            <a:spLocks noGrp="1"/>
          </p:cNvSpPr>
          <p:nvPr>
            <p:ph type="title"/>
          </p:nvPr>
        </p:nvSpPr>
        <p:spPr>
          <a:xfrm>
            <a:off x="1585676" y="3429000"/>
            <a:ext cx="10751289" cy="1325563"/>
          </a:xfrm>
        </p:spPr>
        <p:txBody>
          <a:bodyPr>
            <a:noAutofit/>
          </a:bodyPr>
          <a:lstStyle/>
          <a:p>
            <a:r>
              <a:rPr lang="fi-FI" sz="4000" b="1" dirty="0">
                <a:solidFill>
                  <a:schemeClr val="accent1">
                    <a:lumMod val="75000"/>
                  </a:schemeClr>
                </a:solidFill>
              </a:rPr>
              <a:t>Digitaaliset liiketoiminnan muutosalueet </a:t>
            </a:r>
            <a:br>
              <a:rPr lang="fi-FI" sz="3200" dirty="0"/>
            </a:br>
            <a:br>
              <a:rPr lang="fi-FI" sz="3200" dirty="0"/>
            </a:br>
            <a:r>
              <a:rPr lang="fi-FI" sz="3600" dirty="0"/>
              <a:t>Digitaalinen muutos integroidussa ympäristössä/viitekehyksessä voi koskettaa seuraavia muutoksia: </a:t>
            </a:r>
            <a:br>
              <a:rPr lang="fi-FI" sz="3200" dirty="0"/>
            </a:br>
            <a:br>
              <a:rPr lang="fi-FI" sz="3200" dirty="0"/>
            </a:br>
            <a:br>
              <a:rPr lang="fi-FI" sz="3200" dirty="0"/>
            </a:br>
            <a:br>
              <a:rPr lang="fi-FI" sz="3200" dirty="0"/>
            </a:br>
            <a:endParaRPr lang="fi-FI" sz="3200" dirty="0"/>
          </a:p>
        </p:txBody>
      </p:sp>
    </p:spTree>
    <p:extLst>
      <p:ext uri="{BB962C8B-B14F-4D97-AF65-F5344CB8AC3E}">
        <p14:creationId xmlns:p14="http://schemas.microsoft.com/office/powerpoint/2010/main" val="716715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57D31E-D223-41DA-9D56-356B3E1EB73E}"/>
              </a:ext>
            </a:extLst>
          </p:cNvPr>
          <p:cNvSpPr>
            <a:spLocks noGrp="1"/>
          </p:cNvSpPr>
          <p:nvPr>
            <p:ph type="ftr" sz="quarter" idx="11"/>
          </p:nvPr>
        </p:nvSpPr>
        <p:spPr/>
        <p:txBody>
          <a:bodyPr/>
          <a:lstStyle/>
          <a:p>
            <a:r>
              <a:rPr lang="fi-FI"/>
              <a:t>kiertotalousamk.fi</a:t>
            </a:r>
          </a:p>
        </p:txBody>
      </p:sp>
      <p:sp>
        <p:nvSpPr>
          <p:cNvPr id="5" name="Title 4">
            <a:extLst>
              <a:ext uri="{FF2B5EF4-FFF2-40B4-BE49-F238E27FC236}">
                <a16:creationId xmlns:a16="http://schemas.microsoft.com/office/drawing/2014/main" id="{E32EBC3D-A66A-4AAD-9D35-C6B085F0A046}"/>
              </a:ext>
            </a:extLst>
          </p:cNvPr>
          <p:cNvSpPr>
            <a:spLocks noGrp="1"/>
          </p:cNvSpPr>
          <p:nvPr>
            <p:ph type="title"/>
          </p:nvPr>
        </p:nvSpPr>
        <p:spPr>
          <a:xfrm>
            <a:off x="1440711" y="2222038"/>
            <a:ext cx="10751289" cy="1325563"/>
          </a:xfrm>
        </p:spPr>
        <p:txBody>
          <a:bodyPr>
            <a:noAutofit/>
          </a:bodyPr>
          <a:lstStyle/>
          <a:p>
            <a:br>
              <a:rPr lang="fi-FI" sz="3600" dirty="0"/>
            </a:br>
            <a:br>
              <a:rPr lang="fi-FI" sz="3600" dirty="0"/>
            </a:br>
            <a:br>
              <a:rPr lang="fi-FI" sz="3600" dirty="0"/>
            </a:br>
            <a:br>
              <a:rPr lang="fi-FI" sz="3600" dirty="0"/>
            </a:br>
            <a:r>
              <a:rPr lang="fi-FI" sz="3600" b="1" dirty="0">
                <a:solidFill>
                  <a:schemeClr val="accent1">
                    <a:lumMod val="75000"/>
                  </a:schemeClr>
                </a:solidFill>
              </a:rPr>
              <a:t>Liiketoiminta / toiminnot</a:t>
            </a:r>
            <a:r>
              <a:rPr lang="fi-FI" sz="3600" b="1" dirty="0"/>
              <a:t>: </a:t>
            </a:r>
            <a:r>
              <a:rPr lang="fi-FI" sz="3600" dirty="0"/>
              <a:t>markkinointi, toiminnot, henkilöstöhallinto, hallinto, asiakaspalvelu jne. </a:t>
            </a:r>
            <a:br>
              <a:rPr lang="fi-FI" sz="3600" dirty="0"/>
            </a:br>
            <a:br>
              <a:rPr lang="fi-FI" sz="3600" dirty="0"/>
            </a:br>
            <a:endParaRPr lang="fi-FI" sz="3600" dirty="0"/>
          </a:p>
        </p:txBody>
      </p:sp>
    </p:spTree>
    <p:extLst>
      <p:ext uri="{BB962C8B-B14F-4D97-AF65-F5344CB8AC3E}">
        <p14:creationId xmlns:p14="http://schemas.microsoft.com/office/powerpoint/2010/main" val="303626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57D31E-D223-41DA-9D56-356B3E1EB73E}"/>
              </a:ext>
            </a:extLst>
          </p:cNvPr>
          <p:cNvSpPr>
            <a:spLocks noGrp="1"/>
          </p:cNvSpPr>
          <p:nvPr>
            <p:ph type="ftr" sz="quarter" idx="11"/>
          </p:nvPr>
        </p:nvSpPr>
        <p:spPr/>
        <p:txBody>
          <a:bodyPr/>
          <a:lstStyle/>
          <a:p>
            <a:r>
              <a:rPr lang="fi-FI"/>
              <a:t>kiertotalousamk.fi</a:t>
            </a:r>
          </a:p>
        </p:txBody>
      </p:sp>
      <p:sp>
        <p:nvSpPr>
          <p:cNvPr id="5" name="Title 4">
            <a:extLst>
              <a:ext uri="{FF2B5EF4-FFF2-40B4-BE49-F238E27FC236}">
                <a16:creationId xmlns:a16="http://schemas.microsoft.com/office/drawing/2014/main" id="{E32EBC3D-A66A-4AAD-9D35-C6B085F0A046}"/>
              </a:ext>
            </a:extLst>
          </p:cNvPr>
          <p:cNvSpPr>
            <a:spLocks noGrp="1"/>
          </p:cNvSpPr>
          <p:nvPr>
            <p:ph type="title"/>
          </p:nvPr>
        </p:nvSpPr>
        <p:spPr>
          <a:xfrm>
            <a:off x="1559916" y="2679342"/>
            <a:ext cx="10751289" cy="1325563"/>
          </a:xfrm>
        </p:spPr>
        <p:txBody>
          <a:bodyPr>
            <a:noAutofit/>
          </a:bodyPr>
          <a:lstStyle/>
          <a:p>
            <a:br>
              <a:rPr lang="fi-FI" sz="3600" dirty="0"/>
            </a:br>
            <a:br>
              <a:rPr lang="fi-FI" sz="3600" dirty="0"/>
            </a:br>
            <a:r>
              <a:rPr lang="fi-FI" sz="3600" b="1" dirty="0">
                <a:solidFill>
                  <a:schemeClr val="accent1">
                    <a:lumMod val="75000"/>
                  </a:schemeClr>
                </a:solidFill>
              </a:rPr>
              <a:t>Liiketoimintaprosessit</a:t>
            </a:r>
            <a:r>
              <a:rPr lang="fi-FI" sz="3600" b="1" dirty="0"/>
              <a:t>: </a:t>
            </a:r>
            <a:r>
              <a:rPr lang="fi-FI" sz="3600" dirty="0"/>
              <a:t>yhden tai useamman toiminnan  liittäminen yhteen</a:t>
            </a:r>
            <a:r>
              <a:rPr lang="fi-FI" sz="3600" b="1" dirty="0"/>
              <a:t> </a:t>
            </a:r>
            <a:r>
              <a:rPr lang="fi-FI" sz="3600" dirty="0"/>
              <a:t>tiettyjen liiketoimintatavoitteiden saavuttamiseksi, jolloin liiketoimintaprosessien hallinta, optimointi ja automatisointi tulevat mahdolliseksi.</a:t>
            </a:r>
            <a:br>
              <a:rPr lang="fi-FI" sz="3600" dirty="0"/>
            </a:br>
            <a:br>
              <a:rPr lang="fi-FI" sz="3600" dirty="0"/>
            </a:br>
            <a:endParaRPr lang="fi-FI" sz="3600" dirty="0"/>
          </a:p>
        </p:txBody>
      </p:sp>
    </p:spTree>
    <p:extLst>
      <p:ext uri="{BB962C8B-B14F-4D97-AF65-F5344CB8AC3E}">
        <p14:creationId xmlns:p14="http://schemas.microsoft.com/office/powerpoint/2010/main" val="3565719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57D31E-D223-41DA-9D56-356B3E1EB73E}"/>
              </a:ext>
            </a:extLst>
          </p:cNvPr>
          <p:cNvSpPr>
            <a:spLocks noGrp="1"/>
          </p:cNvSpPr>
          <p:nvPr>
            <p:ph type="ftr" sz="quarter" idx="11"/>
          </p:nvPr>
        </p:nvSpPr>
        <p:spPr/>
        <p:txBody>
          <a:bodyPr/>
          <a:lstStyle/>
          <a:p>
            <a:r>
              <a:rPr lang="fi-FI"/>
              <a:t>kiertotalousamk.fi</a:t>
            </a:r>
          </a:p>
        </p:txBody>
      </p:sp>
      <p:sp>
        <p:nvSpPr>
          <p:cNvPr id="5" name="Title 4">
            <a:extLst>
              <a:ext uri="{FF2B5EF4-FFF2-40B4-BE49-F238E27FC236}">
                <a16:creationId xmlns:a16="http://schemas.microsoft.com/office/drawing/2014/main" id="{E32EBC3D-A66A-4AAD-9D35-C6B085F0A046}"/>
              </a:ext>
            </a:extLst>
          </p:cNvPr>
          <p:cNvSpPr>
            <a:spLocks noGrp="1"/>
          </p:cNvSpPr>
          <p:nvPr>
            <p:ph type="title"/>
          </p:nvPr>
        </p:nvSpPr>
        <p:spPr>
          <a:xfrm>
            <a:off x="1500640" y="2281857"/>
            <a:ext cx="10063176" cy="1325563"/>
          </a:xfrm>
        </p:spPr>
        <p:txBody>
          <a:bodyPr>
            <a:noAutofit/>
          </a:bodyPr>
          <a:lstStyle/>
          <a:p>
            <a:br>
              <a:rPr lang="fi-FI" sz="3200" dirty="0"/>
            </a:br>
            <a:br>
              <a:rPr lang="fi-FI" sz="3200" dirty="0"/>
            </a:br>
            <a:br>
              <a:rPr lang="fi-FI" sz="3200" dirty="0"/>
            </a:br>
            <a:r>
              <a:rPr lang="fi-FI" sz="3200" dirty="0"/>
              <a:t>Liiketoimintaprosessien optimointi on välttämätöntä digitaalisessa murroksessa, ja useimmilla toimialoilla ja tapauksissa se on sekoitus asiakasrajapinnan tavoitteita ja sisäisiä tavoitteita.</a:t>
            </a:r>
            <a:br>
              <a:rPr lang="fi-FI" sz="3200" dirty="0"/>
            </a:br>
            <a:endParaRPr lang="fi-FI" sz="3200" dirty="0"/>
          </a:p>
        </p:txBody>
      </p:sp>
    </p:spTree>
    <p:extLst>
      <p:ext uri="{BB962C8B-B14F-4D97-AF65-F5344CB8AC3E}">
        <p14:creationId xmlns:p14="http://schemas.microsoft.com/office/powerpoint/2010/main" val="1721796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4B71-903E-4116-BE60-2C355FCE63F4}"/>
              </a:ext>
            </a:extLst>
          </p:cNvPr>
          <p:cNvSpPr>
            <a:spLocks noGrp="1"/>
          </p:cNvSpPr>
          <p:nvPr>
            <p:ph type="title"/>
          </p:nvPr>
        </p:nvSpPr>
        <p:spPr>
          <a:xfrm>
            <a:off x="1143187" y="3344479"/>
            <a:ext cx="10515600" cy="1325563"/>
          </a:xfrm>
        </p:spPr>
        <p:txBody>
          <a:bodyPr>
            <a:noAutofit/>
          </a:bodyPr>
          <a:lstStyle/>
          <a:p>
            <a:r>
              <a:rPr lang="fi-FI" sz="3200" dirty="0">
                <a:solidFill>
                  <a:schemeClr val="accent1">
                    <a:lumMod val="75000"/>
                  </a:schemeClr>
                </a:solidFill>
              </a:rPr>
              <a:t>Liiketoimintamallit</a:t>
            </a:r>
            <a:r>
              <a:rPr lang="fi-FI" sz="3200" dirty="0"/>
              <a:t> </a:t>
            </a:r>
            <a:br>
              <a:rPr lang="fi-FI" sz="3200" dirty="0"/>
            </a:br>
            <a:br>
              <a:rPr lang="fi-FI" sz="3200" dirty="0"/>
            </a:br>
            <a:r>
              <a:rPr lang="fi-FI" sz="3200" dirty="0"/>
              <a:t>yrityksen toimiminen muuttuvilla markkinoilla ja lisäarvon tuottaminen asiakkaille sekä yrityksen ansaintalogiikka (uusien tulolähteiden hyödyntäminen ja lähestymistavat) saattaa pakottaa muuttamaan ydinliiketoimintaa, johon lukeutuu joskus jopa perinteisestä ydinliiketoiminnasta luopuminen.</a:t>
            </a:r>
            <a:br>
              <a:rPr lang="fi-FI" sz="3200" dirty="0"/>
            </a:br>
            <a:br>
              <a:rPr lang="fi-FI" sz="3200" dirty="0"/>
            </a:br>
            <a:r>
              <a:rPr lang="fi-FI" sz="3200" dirty="0"/>
              <a:t> </a:t>
            </a:r>
            <a:br>
              <a:rPr lang="fi-FI" sz="3200" dirty="0"/>
            </a:br>
            <a:br>
              <a:rPr lang="fi-FI" sz="3200" dirty="0"/>
            </a:br>
            <a:endParaRPr lang="fi-FI" sz="3200" dirty="0"/>
          </a:p>
        </p:txBody>
      </p:sp>
      <p:sp>
        <p:nvSpPr>
          <p:cNvPr id="3" name="Footer Placeholder 2">
            <a:extLst>
              <a:ext uri="{FF2B5EF4-FFF2-40B4-BE49-F238E27FC236}">
                <a16:creationId xmlns:a16="http://schemas.microsoft.com/office/drawing/2014/main" id="{C5F77CEE-1332-4EE3-8838-5D87F5497D41}"/>
              </a:ext>
            </a:extLst>
          </p:cNvPr>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73236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87DA-1068-47D5-AEA7-7E1913C50AD8}"/>
              </a:ext>
            </a:extLst>
          </p:cNvPr>
          <p:cNvSpPr>
            <a:spLocks noGrp="1"/>
          </p:cNvSpPr>
          <p:nvPr>
            <p:ph type="title"/>
          </p:nvPr>
        </p:nvSpPr>
        <p:spPr>
          <a:xfrm>
            <a:off x="1943379" y="3129513"/>
            <a:ext cx="9304020" cy="1325563"/>
          </a:xfrm>
        </p:spPr>
        <p:txBody>
          <a:bodyPr>
            <a:noAutofit/>
          </a:bodyPr>
          <a:lstStyle/>
          <a:p>
            <a:r>
              <a:rPr lang="fi-FI" sz="2800" b="1" dirty="0">
                <a:solidFill>
                  <a:schemeClr val="accent1"/>
                </a:solidFill>
              </a:rPr>
              <a:t>Oppimistavoitteet</a:t>
            </a:r>
            <a:br>
              <a:rPr lang="fi-FI" sz="2800" dirty="0"/>
            </a:br>
            <a:br>
              <a:rPr lang="fi-FI" sz="2800" dirty="0"/>
            </a:br>
            <a:r>
              <a:rPr lang="fi-FI" sz="2800" dirty="0"/>
              <a:t>Opiskelija ymmärtää kiertotalouden osana liiketoimintaa, jolle uusi teknologia antaa uusia mahdollisuuksia.</a:t>
            </a:r>
            <a:br>
              <a:rPr lang="fi-FI" sz="2800" dirty="0"/>
            </a:br>
            <a:br>
              <a:rPr lang="fi-FI" sz="2800" dirty="0"/>
            </a:br>
            <a:br>
              <a:rPr lang="fi-FI" sz="2800" dirty="0"/>
            </a:br>
            <a:br>
              <a:rPr lang="fi-FI" sz="2800" dirty="0"/>
            </a:br>
            <a:endParaRPr lang="fi-FI" sz="2800" dirty="0"/>
          </a:p>
        </p:txBody>
      </p:sp>
      <p:sp>
        <p:nvSpPr>
          <p:cNvPr id="3" name="Footer Placeholder 2">
            <a:extLst>
              <a:ext uri="{FF2B5EF4-FFF2-40B4-BE49-F238E27FC236}">
                <a16:creationId xmlns:a16="http://schemas.microsoft.com/office/drawing/2014/main" id="{C70AFFF8-29AD-4D08-8386-624138EBA8D9}"/>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151171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4B71-903E-4116-BE60-2C355FCE63F4}"/>
              </a:ext>
            </a:extLst>
          </p:cNvPr>
          <p:cNvSpPr>
            <a:spLocks noGrp="1"/>
          </p:cNvSpPr>
          <p:nvPr>
            <p:ph type="title"/>
          </p:nvPr>
        </p:nvSpPr>
        <p:spPr>
          <a:xfrm>
            <a:off x="1315737" y="2352021"/>
            <a:ext cx="10515600" cy="1325563"/>
          </a:xfrm>
        </p:spPr>
        <p:txBody>
          <a:bodyPr>
            <a:noAutofit/>
          </a:bodyPr>
          <a:lstStyle/>
          <a:p>
            <a:br>
              <a:rPr lang="fi-FI" sz="3200" dirty="0"/>
            </a:br>
            <a:br>
              <a:rPr lang="fi-FI" sz="3200" dirty="0"/>
            </a:br>
            <a:r>
              <a:rPr lang="fi-FI" sz="3200" dirty="0">
                <a:solidFill>
                  <a:schemeClr val="accent1">
                    <a:lumMod val="75000"/>
                  </a:schemeClr>
                </a:solidFill>
              </a:rPr>
              <a:t>Liiketoiminnan ekosysteemit</a:t>
            </a:r>
            <a:br>
              <a:rPr lang="fi-FI" sz="3200" dirty="0">
                <a:solidFill>
                  <a:schemeClr val="accent1">
                    <a:lumMod val="75000"/>
                  </a:schemeClr>
                </a:solidFill>
              </a:rPr>
            </a:br>
            <a:br>
              <a:rPr lang="fi-FI" sz="3200" dirty="0">
                <a:solidFill>
                  <a:schemeClr val="accent1">
                    <a:lumMod val="75000"/>
                  </a:schemeClr>
                </a:solidFill>
              </a:rPr>
            </a:br>
            <a:r>
              <a:rPr lang="fi-FI" sz="3200" dirty="0"/>
              <a:t>muodostuvat</a:t>
            </a:r>
            <a:r>
              <a:rPr lang="fi-FI" sz="3200" dirty="0">
                <a:solidFill>
                  <a:schemeClr val="accent1">
                    <a:lumMod val="75000"/>
                  </a:schemeClr>
                </a:solidFill>
              </a:rPr>
              <a:t> </a:t>
            </a:r>
            <a:r>
              <a:rPr lang="fi-FI" sz="3200" dirty="0"/>
              <a:t>kumppaneiden ja sidosryhmien verkostoista, samoin kuin liiketoiminnan asiayhteyksiin vaikuttavista tekijöistä, kuten lainsäädännöllisistä tai taloudellisista realiteeteista. </a:t>
            </a:r>
            <a:br>
              <a:rPr lang="fi-FI" sz="3200" dirty="0"/>
            </a:br>
            <a:br>
              <a:rPr lang="fi-FI" sz="3200" dirty="0"/>
            </a:br>
            <a:r>
              <a:rPr lang="fi-FI" sz="3200" dirty="0"/>
              <a:t>Uusia ekosysteemejä rakentuu yritysten välillä, joilla on erilaiset kyvyt digitaalisen muutoksen toteuttamiselle. Tällöin datan rooli on keskeinen ja datasta tulee innovaatiovarallisuutta.</a:t>
            </a:r>
            <a:br>
              <a:rPr lang="fi-FI" sz="3200" dirty="0"/>
            </a:br>
            <a:endParaRPr lang="fi-FI" sz="3200" dirty="0"/>
          </a:p>
        </p:txBody>
      </p:sp>
      <p:sp>
        <p:nvSpPr>
          <p:cNvPr id="3" name="Footer Placeholder 2">
            <a:extLst>
              <a:ext uri="{FF2B5EF4-FFF2-40B4-BE49-F238E27FC236}">
                <a16:creationId xmlns:a16="http://schemas.microsoft.com/office/drawing/2014/main" id="{C5F77CEE-1332-4EE3-8838-5D87F5497D41}"/>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902218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5CC4-FA56-4027-A0E2-25B99EE6C073}"/>
              </a:ext>
            </a:extLst>
          </p:cNvPr>
          <p:cNvSpPr>
            <a:spLocks noGrp="1"/>
          </p:cNvSpPr>
          <p:nvPr>
            <p:ph type="title"/>
          </p:nvPr>
        </p:nvSpPr>
        <p:spPr>
          <a:xfrm>
            <a:off x="1304693" y="2698596"/>
            <a:ext cx="10887307" cy="1612864"/>
          </a:xfrm>
        </p:spPr>
        <p:txBody>
          <a:bodyPr>
            <a:noAutofit/>
          </a:bodyPr>
          <a:lstStyle/>
          <a:p>
            <a:r>
              <a:rPr lang="fi-FI" sz="3200" dirty="0">
                <a:solidFill>
                  <a:schemeClr val="accent1">
                    <a:lumMod val="75000"/>
                  </a:schemeClr>
                </a:solidFill>
              </a:rPr>
              <a:t>Organisaatiokulttuurissa</a:t>
            </a:r>
            <a:br>
              <a:rPr lang="fi-FI" sz="3200" b="1" dirty="0">
                <a:solidFill>
                  <a:schemeClr val="accent1">
                    <a:lumMod val="75000"/>
                  </a:schemeClr>
                </a:solidFill>
              </a:rPr>
            </a:br>
            <a:r>
              <a:rPr lang="fi-FI" sz="3200" b="1" dirty="0">
                <a:solidFill>
                  <a:schemeClr val="accent1">
                    <a:lumMod val="75000"/>
                  </a:schemeClr>
                </a:solidFill>
              </a:rPr>
              <a:t> </a:t>
            </a:r>
            <a:br>
              <a:rPr lang="fi-FI" sz="3200" b="1" dirty="0">
                <a:solidFill>
                  <a:schemeClr val="accent1">
                    <a:lumMod val="75000"/>
                  </a:schemeClr>
                </a:solidFill>
              </a:rPr>
            </a:br>
            <a:r>
              <a:rPr lang="fi-FI" sz="3200" dirty="0"/>
              <a:t>on oltava selkeä asiakaslähtöinen, ketterä ja kunnianhimoinen tavoite, joka saavutetaan hankkimalla ydinosaamiset, muun muassa digitaalisuutta hyödyntämällä, johtamisella, tietotyöntekijöiden osaamisella jne.</a:t>
            </a:r>
            <a:br>
              <a:rPr lang="fi-FI" sz="3200" dirty="0"/>
            </a:br>
            <a:br>
              <a:rPr lang="fi-FI" sz="3200" dirty="0"/>
            </a:br>
            <a:endParaRPr lang="fi-FI" sz="3200" dirty="0"/>
          </a:p>
        </p:txBody>
      </p:sp>
      <p:sp>
        <p:nvSpPr>
          <p:cNvPr id="3" name="Footer Placeholder 2">
            <a:extLst>
              <a:ext uri="{FF2B5EF4-FFF2-40B4-BE49-F238E27FC236}">
                <a16:creationId xmlns:a16="http://schemas.microsoft.com/office/drawing/2014/main" id="{C1A81E23-3CC6-476C-988B-CD9E307F4903}"/>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394461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075E-ED21-47BA-A972-D8EA114CCFC0}"/>
              </a:ext>
            </a:extLst>
          </p:cNvPr>
          <p:cNvSpPr>
            <a:spLocks noGrp="1"/>
          </p:cNvSpPr>
          <p:nvPr>
            <p:ph type="title"/>
          </p:nvPr>
        </p:nvSpPr>
        <p:spPr>
          <a:xfrm>
            <a:off x="1456719" y="2966939"/>
            <a:ext cx="10385876" cy="1325563"/>
          </a:xfrm>
        </p:spPr>
        <p:txBody>
          <a:bodyPr>
            <a:noAutofit/>
          </a:bodyPr>
          <a:lstStyle/>
          <a:p>
            <a:r>
              <a:rPr lang="fi-FI" sz="3200" dirty="0">
                <a:solidFill>
                  <a:schemeClr val="accent1">
                    <a:lumMod val="75000"/>
                  </a:schemeClr>
                </a:solidFill>
              </a:rPr>
              <a:t>Ekosysteemi- ja kumppanuusmallit</a:t>
            </a:r>
            <a:r>
              <a:rPr lang="fi-FI" sz="3200" dirty="0"/>
              <a:t> </a:t>
            </a:r>
            <a:br>
              <a:rPr lang="fi-FI" sz="3200" dirty="0"/>
            </a:br>
            <a:br>
              <a:rPr lang="fi-FI" sz="3200" dirty="0"/>
            </a:br>
            <a:r>
              <a:rPr lang="fi-FI" sz="3200" dirty="0"/>
              <a:t>ohjaavat lisääntyvään yhteistyöhön, yhteiskehittämiseen ja -innovointiin, sekä ekosysteemien uusiin liiketoimintamalleihin. </a:t>
            </a:r>
            <a:br>
              <a:rPr lang="fi-FI" sz="3200" dirty="0"/>
            </a:br>
            <a:br>
              <a:rPr lang="fi-FI" sz="3200" dirty="0"/>
            </a:br>
            <a:endParaRPr lang="fi-FI" sz="3200" dirty="0"/>
          </a:p>
        </p:txBody>
      </p:sp>
      <p:sp>
        <p:nvSpPr>
          <p:cNvPr id="3" name="Footer Placeholder 2">
            <a:extLst>
              <a:ext uri="{FF2B5EF4-FFF2-40B4-BE49-F238E27FC236}">
                <a16:creationId xmlns:a16="http://schemas.microsoft.com/office/drawing/2014/main" id="{E3269B55-6145-4CB7-A04D-6D009726517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282455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075E-ED21-47BA-A972-D8EA114CCFC0}"/>
              </a:ext>
            </a:extLst>
          </p:cNvPr>
          <p:cNvSpPr>
            <a:spLocks noGrp="1"/>
          </p:cNvSpPr>
          <p:nvPr>
            <p:ph type="title"/>
          </p:nvPr>
        </p:nvSpPr>
        <p:spPr>
          <a:xfrm>
            <a:off x="1903792" y="2621252"/>
            <a:ext cx="10913700" cy="1325563"/>
          </a:xfrm>
        </p:spPr>
        <p:txBody>
          <a:bodyPr>
            <a:noAutofit/>
          </a:bodyPr>
          <a:lstStyle/>
          <a:p>
            <a:r>
              <a:rPr lang="fi-FI" sz="3200" dirty="0">
                <a:solidFill>
                  <a:schemeClr val="accent1"/>
                </a:solidFill>
              </a:rPr>
              <a:t>Ekosysteemit</a:t>
            </a:r>
            <a:r>
              <a:rPr lang="fi-FI" sz="3200" dirty="0"/>
              <a:t> </a:t>
            </a:r>
            <a:br>
              <a:rPr lang="fi-FI" sz="3200" dirty="0"/>
            </a:br>
            <a:br>
              <a:rPr lang="fi-FI" sz="3200" dirty="0"/>
            </a:br>
            <a:r>
              <a:rPr lang="fi-FI" sz="3200" dirty="0"/>
              <a:t>ovat avainasemassa palvelumahdollisuuksien ja digitaalisen muutoksen onnistumisessa.</a:t>
            </a:r>
            <a:br>
              <a:rPr lang="fi-FI" sz="3200" dirty="0"/>
            </a:br>
            <a:endParaRPr lang="fi-FI" sz="3200" dirty="0"/>
          </a:p>
        </p:txBody>
      </p:sp>
      <p:sp>
        <p:nvSpPr>
          <p:cNvPr id="3" name="Footer Placeholder 2">
            <a:extLst>
              <a:ext uri="{FF2B5EF4-FFF2-40B4-BE49-F238E27FC236}">
                <a16:creationId xmlns:a16="http://schemas.microsoft.com/office/drawing/2014/main" id="{E3269B55-6145-4CB7-A04D-6D009726517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753251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67FF-2E33-43FF-AF35-08C6CD970A0B}"/>
              </a:ext>
            </a:extLst>
          </p:cNvPr>
          <p:cNvSpPr>
            <a:spLocks noGrp="1"/>
          </p:cNvSpPr>
          <p:nvPr>
            <p:ph type="title"/>
          </p:nvPr>
        </p:nvSpPr>
        <p:spPr>
          <a:xfrm>
            <a:off x="1387203" y="3017250"/>
            <a:ext cx="10187762" cy="1325563"/>
          </a:xfrm>
        </p:spPr>
        <p:txBody>
          <a:bodyPr>
            <a:noAutofit/>
          </a:bodyPr>
          <a:lstStyle/>
          <a:p>
            <a:r>
              <a:rPr lang="fi-FI" sz="3200" dirty="0">
                <a:solidFill>
                  <a:schemeClr val="accent1">
                    <a:lumMod val="75000"/>
                  </a:schemeClr>
                </a:solidFill>
              </a:rPr>
              <a:t>Asiakkaan, työntekijän ja kumppanin lähestymistavat</a:t>
            </a:r>
            <a:r>
              <a:rPr lang="fi-FI" sz="3200" dirty="0"/>
              <a:t> </a:t>
            </a:r>
            <a:br>
              <a:rPr lang="fi-FI" sz="3200" dirty="0"/>
            </a:br>
            <a:br>
              <a:rPr lang="fi-FI" sz="3200" dirty="0"/>
            </a:br>
            <a:r>
              <a:rPr lang="fi-FI" sz="3200" dirty="0"/>
              <a:t>Digitaalinen muutos asettaa ihmiset ja strategian tekniikan edelle. Sidosryhmien muuttuva käyttäytyminen, odotukset ja tarpeet ovat ratkaisevan tärkeitä.</a:t>
            </a:r>
            <a:br>
              <a:rPr lang="fi-FI" sz="3200" dirty="0"/>
            </a:br>
            <a:br>
              <a:rPr lang="fi-FI" sz="3200" dirty="0"/>
            </a:br>
            <a:r>
              <a:rPr lang="fi-FI" sz="3200" dirty="0"/>
              <a:t>Tämä tulee esille monissa muutosprojekteissa, joissa ratkaisevassa roolissa on mm. asiakaskeskeisyys, käyttäjäkokemus, työntekijöiden motivoituneisuus ja toimenkuvat.</a:t>
            </a:r>
            <a:br>
              <a:rPr lang="fi-FI" sz="3200" dirty="0"/>
            </a:br>
            <a:br>
              <a:rPr lang="fi-FI" sz="3200" dirty="0"/>
            </a:br>
            <a:endParaRPr lang="fi-FI" sz="3200" dirty="0"/>
          </a:p>
        </p:txBody>
      </p:sp>
      <p:sp>
        <p:nvSpPr>
          <p:cNvPr id="3" name="Footer Placeholder 2">
            <a:extLst>
              <a:ext uri="{FF2B5EF4-FFF2-40B4-BE49-F238E27FC236}">
                <a16:creationId xmlns:a16="http://schemas.microsoft.com/office/drawing/2014/main" id="{2243998E-2E93-419D-9D41-B3603D1FD056}"/>
              </a:ext>
            </a:extLst>
          </p:cNvPr>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576002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8D5D-B3FE-42D5-81FB-61472B2D8060}"/>
              </a:ext>
            </a:extLst>
          </p:cNvPr>
          <p:cNvSpPr>
            <a:spLocks noGrp="1"/>
          </p:cNvSpPr>
          <p:nvPr>
            <p:ph type="title"/>
          </p:nvPr>
        </p:nvSpPr>
        <p:spPr>
          <a:xfrm>
            <a:off x="1895232" y="2766218"/>
            <a:ext cx="8975652" cy="1325563"/>
          </a:xfrm>
        </p:spPr>
        <p:txBody>
          <a:bodyPr>
            <a:normAutofit fontScale="90000"/>
          </a:bodyPr>
          <a:lstStyle/>
          <a:p>
            <a:r>
              <a:rPr lang="fi-FI" sz="3600" b="1" dirty="0"/>
              <a:t>Täydentävää materiaalia:</a:t>
            </a:r>
            <a:br>
              <a:rPr lang="fi-FI" sz="3600" b="1" dirty="0"/>
            </a:br>
            <a:br>
              <a:rPr lang="fi-FI" sz="3600" dirty="0"/>
            </a:br>
            <a:r>
              <a:rPr lang="fi-FI" sz="3600" dirty="0">
                <a:hlinkClick r:id="rId2"/>
              </a:rPr>
              <a:t>https://www.i-scoop.eu/digital-transformation/</a:t>
            </a:r>
            <a:r>
              <a:rPr lang="fi-FI" sz="3600" dirty="0"/>
              <a:t> </a:t>
            </a:r>
            <a:br>
              <a:rPr lang="fi-FI" sz="3600" dirty="0"/>
            </a:br>
            <a:br>
              <a:rPr lang="fi-FI" sz="3600" dirty="0"/>
            </a:br>
            <a:r>
              <a:rPr lang="fi-FI" sz="3100" dirty="0"/>
              <a:t>Tutustu kappaleeseen:</a:t>
            </a:r>
            <a:br>
              <a:rPr lang="fi-FI" sz="3100" dirty="0"/>
            </a:br>
            <a:r>
              <a:rPr lang="fi-FI" sz="3100" dirty="0"/>
              <a:t> ”</a:t>
            </a:r>
            <a:r>
              <a:rPr lang="en-US" sz="3100" b="1" dirty="0"/>
              <a:t>Causes of disruption and transformation”</a:t>
            </a:r>
            <a:br>
              <a:rPr lang="en-US" sz="3600" b="1" dirty="0"/>
            </a:br>
            <a:endParaRPr lang="fi-FI" sz="3600" dirty="0"/>
          </a:p>
        </p:txBody>
      </p:sp>
      <p:sp>
        <p:nvSpPr>
          <p:cNvPr id="3" name="Footer Placeholder 2">
            <a:extLst>
              <a:ext uri="{FF2B5EF4-FFF2-40B4-BE49-F238E27FC236}">
                <a16:creationId xmlns:a16="http://schemas.microsoft.com/office/drawing/2014/main" id="{A24A8E47-5CE0-45CB-9449-12959E71381D}"/>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75384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DA55DA-62A7-4E10-889A-B00146E158E0}"/>
              </a:ext>
            </a:extLst>
          </p:cNvPr>
          <p:cNvSpPr/>
          <p:nvPr/>
        </p:nvSpPr>
        <p:spPr>
          <a:xfrm>
            <a:off x="1466505" y="1121051"/>
            <a:ext cx="9494722" cy="4615897"/>
          </a:xfrm>
          <a:prstGeom prst="rect">
            <a:avLst/>
          </a:prstGeom>
          <a:gradFill>
            <a:gsLst>
              <a:gs pos="0">
                <a:srgbClr val="1B736D"/>
              </a:gs>
              <a:gs pos="20000">
                <a:srgbClr val="1B736D"/>
              </a:gs>
              <a:gs pos="93000">
                <a:srgbClr val="74DED6"/>
              </a:gs>
              <a:gs pos="100000">
                <a:srgbClr val="B4EEEA"/>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0" name="Group 9">
            <a:extLst>
              <a:ext uri="{FF2B5EF4-FFF2-40B4-BE49-F238E27FC236}">
                <a16:creationId xmlns:a16="http://schemas.microsoft.com/office/drawing/2014/main" id="{20F7DB3D-35AF-4D5E-B0A7-81269E85A8D0}"/>
              </a:ext>
            </a:extLst>
          </p:cNvPr>
          <p:cNvGrpSpPr/>
          <p:nvPr/>
        </p:nvGrpSpPr>
        <p:grpSpPr>
          <a:xfrm>
            <a:off x="2617858" y="342814"/>
            <a:ext cx="7852300" cy="4977727"/>
            <a:chOff x="1996307" y="1325664"/>
            <a:chExt cx="8729464" cy="4712460"/>
          </a:xfrm>
        </p:grpSpPr>
        <p:sp>
          <p:nvSpPr>
            <p:cNvPr id="4" name="TextBox 3">
              <a:extLst>
                <a:ext uri="{FF2B5EF4-FFF2-40B4-BE49-F238E27FC236}">
                  <a16:creationId xmlns:a16="http://schemas.microsoft.com/office/drawing/2014/main" id="{3BD9215E-55BD-46C6-BC8B-F224BDE871ED}"/>
                </a:ext>
              </a:extLst>
            </p:cNvPr>
            <p:cNvSpPr txBox="1"/>
            <p:nvPr/>
          </p:nvSpPr>
          <p:spPr>
            <a:xfrm>
              <a:off x="1996307" y="1325664"/>
              <a:ext cx="8729464" cy="553612"/>
            </a:xfrm>
            <a:prstGeom prst="rect">
              <a:avLst/>
            </a:prstGeom>
            <a:noFill/>
          </p:spPr>
          <p:txBody>
            <a:bodyPr wrap="square" rtlCol="0">
              <a:spAutoFit/>
            </a:bodyPr>
            <a:lstStyle/>
            <a:p>
              <a:pPr algn="ctr"/>
              <a:r>
                <a:rPr lang="fi-FI" sz="3200" dirty="0"/>
                <a:t>Selvitä mitä tarkoitetaan:</a:t>
              </a:r>
            </a:p>
          </p:txBody>
        </p:sp>
        <p:sp>
          <p:nvSpPr>
            <p:cNvPr id="6" name="TextBox 5">
              <a:extLst>
                <a:ext uri="{FF2B5EF4-FFF2-40B4-BE49-F238E27FC236}">
                  <a16:creationId xmlns:a16="http://schemas.microsoft.com/office/drawing/2014/main" id="{7E3A113B-A28B-42FE-9F41-0D2063A36BC7}"/>
                </a:ext>
              </a:extLst>
            </p:cNvPr>
            <p:cNvSpPr txBox="1"/>
            <p:nvPr/>
          </p:nvSpPr>
          <p:spPr>
            <a:xfrm>
              <a:off x="2882086" y="4317857"/>
              <a:ext cx="6957909" cy="676981"/>
            </a:xfrm>
            <a:prstGeom prst="roundRect">
              <a:avLst/>
            </a:prstGeo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fi-FI"/>
              </a:defPPr>
              <a:lvl1pPr algn="ctr">
                <a:defRPr sz="4000"/>
              </a:lvl1pPr>
            </a:lstStyle>
            <a:p>
              <a:r>
                <a:rPr lang="fi-FI" sz="3600" dirty="0"/>
                <a:t>Liiketoimintaekosysteemi</a:t>
              </a:r>
            </a:p>
          </p:txBody>
        </p:sp>
        <p:sp>
          <p:nvSpPr>
            <p:cNvPr id="7" name="TextBox 6">
              <a:extLst>
                <a:ext uri="{FF2B5EF4-FFF2-40B4-BE49-F238E27FC236}">
                  <a16:creationId xmlns:a16="http://schemas.microsoft.com/office/drawing/2014/main" id="{21B27811-EA88-40E5-9680-25D1EBCD2DFF}"/>
                </a:ext>
              </a:extLst>
            </p:cNvPr>
            <p:cNvSpPr txBox="1"/>
            <p:nvPr/>
          </p:nvSpPr>
          <p:spPr>
            <a:xfrm>
              <a:off x="2882086" y="3302144"/>
              <a:ext cx="6957909" cy="676981"/>
            </a:xfrm>
            <a:prstGeom prst="roundRect">
              <a:avLst/>
            </a:prstGeo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fi-FI"/>
              </a:defPPr>
              <a:lvl1pPr algn="ctr">
                <a:defRPr sz="4000"/>
              </a:lvl1pPr>
            </a:lstStyle>
            <a:p>
              <a:r>
                <a:rPr lang="fi-FI" sz="3600" dirty="0"/>
                <a:t>Innovaatioekosysteemi</a:t>
              </a:r>
            </a:p>
          </p:txBody>
        </p:sp>
        <p:sp>
          <p:nvSpPr>
            <p:cNvPr id="8" name="TextBox 7">
              <a:extLst>
                <a:ext uri="{FF2B5EF4-FFF2-40B4-BE49-F238E27FC236}">
                  <a16:creationId xmlns:a16="http://schemas.microsoft.com/office/drawing/2014/main" id="{5310BA76-252D-421D-B695-028D539CAB07}"/>
                </a:ext>
              </a:extLst>
            </p:cNvPr>
            <p:cNvSpPr txBox="1"/>
            <p:nvPr/>
          </p:nvSpPr>
          <p:spPr>
            <a:xfrm>
              <a:off x="2882086" y="2305845"/>
              <a:ext cx="6957909" cy="676981"/>
            </a:xfrm>
            <a:prstGeom prst="roundRect">
              <a:avLst/>
            </a:prstGeo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fi-FI"/>
              </a:defPPr>
              <a:lvl1pPr algn="ctr">
                <a:defRPr sz="4000"/>
              </a:lvl1pPr>
            </a:lstStyle>
            <a:p>
              <a:r>
                <a:rPr lang="fi-FI" sz="3600" dirty="0"/>
                <a:t>Ekosysteemi</a:t>
              </a:r>
            </a:p>
          </p:txBody>
        </p:sp>
        <p:sp>
          <p:nvSpPr>
            <p:cNvPr id="9" name="TextBox 8">
              <a:extLst>
                <a:ext uri="{FF2B5EF4-FFF2-40B4-BE49-F238E27FC236}">
                  <a16:creationId xmlns:a16="http://schemas.microsoft.com/office/drawing/2014/main" id="{67B7E70C-4661-4990-A893-2BAAA4662CBD}"/>
                </a:ext>
              </a:extLst>
            </p:cNvPr>
            <p:cNvSpPr txBox="1"/>
            <p:nvPr/>
          </p:nvSpPr>
          <p:spPr>
            <a:xfrm>
              <a:off x="2882085" y="5361143"/>
              <a:ext cx="6957909" cy="676981"/>
            </a:xfrm>
            <a:prstGeom prst="roundRect">
              <a:avLst/>
            </a:prstGeo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fi-FI"/>
              </a:defPPr>
              <a:lvl1pPr algn="ctr">
                <a:defRPr sz="4400"/>
              </a:lvl1pPr>
            </a:lstStyle>
            <a:p>
              <a:r>
                <a:rPr lang="fi-FI" sz="3600" dirty="0"/>
                <a:t>Digitaalinen ekosysteemi</a:t>
              </a:r>
            </a:p>
          </p:txBody>
        </p:sp>
      </p:grpSp>
    </p:spTree>
    <p:extLst>
      <p:ext uri="{BB962C8B-B14F-4D97-AF65-F5344CB8AC3E}">
        <p14:creationId xmlns:p14="http://schemas.microsoft.com/office/powerpoint/2010/main" val="2435600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CF22-C985-4D85-8AB1-7F3EF2F40399}"/>
              </a:ext>
            </a:extLst>
          </p:cNvPr>
          <p:cNvSpPr>
            <a:spLocks noGrp="1"/>
          </p:cNvSpPr>
          <p:nvPr>
            <p:ph type="title"/>
          </p:nvPr>
        </p:nvSpPr>
        <p:spPr>
          <a:xfrm>
            <a:off x="938909" y="2961514"/>
            <a:ext cx="10568539" cy="1325563"/>
          </a:xfrm>
        </p:spPr>
        <p:txBody>
          <a:bodyPr>
            <a:noAutofit/>
          </a:bodyPr>
          <a:lstStyle/>
          <a:p>
            <a:pPr algn="ctr"/>
            <a:r>
              <a:rPr lang="fi-FI" sz="5400" dirty="0"/>
              <a:t>Uudet liiketoimintamallit kiertotaloudessa</a:t>
            </a:r>
            <a:br>
              <a:rPr lang="fi-FI" sz="4000" dirty="0"/>
            </a:br>
            <a:endParaRPr lang="fi-FI" sz="4000" dirty="0"/>
          </a:p>
        </p:txBody>
      </p:sp>
      <p:sp>
        <p:nvSpPr>
          <p:cNvPr id="3" name="Footer Placeholder 2">
            <a:extLst>
              <a:ext uri="{FF2B5EF4-FFF2-40B4-BE49-F238E27FC236}">
                <a16:creationId xmlns:a16="http://schemas.microsoft.com/office/drawing/2014/main" id="{9B6EAD37-9B16-4B4D-90CA-FA2201907A7A}"/>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785296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66BD-0FE2-470B-A369-5BBFD7541D39}"/>
              </a:ext>
            </a:extLst>
          </p:cNvPr>
          <p:cNvSpPr>
            <a:spLocks noGrp="1"/>
          </p:cNvSpPr>
          <p:nvPr>
            <p:ph type="title"/>
          </p:nvPr>
        </p:nvSpPr>
        <p:spPr>
          <a:xfrm>
            <a:off x="1617611" y="2903377"/>
            <a:ext cx="9756632" cy="1325563"/>
          </a:xfrm>
        </p:spPr>
        <p:txBody>
          <a:bodyPr>
            <a:noAutofit/>
          </a:bodyPr>
          <a:lstStyle/>
          <a:p>
            <a:r>
              <a:rPr lang="fi-FI" sz="3200" dirty="0">
                <a:solidFill>
                  <a:schemeClr val="accent1"/>
                </a:solidFill>
              </a:rPr>
              <a:t>Uudet liiketoimintamallit tarjoavat vaihtoehtoja kiertotalouden toteuttamiseksi. </a:t>
            </a:r>
            <a:br>
              <a:rPr lang="fi-FI" sz="3200" dirty="0"/>
            </a:br>
            <a:br>
              <a:rPr lang="fi-FI" sz="3200" dirty="0"/>
            </a:br>
            <a:r>
              <a:rPr lang="fi-FI" sz="3200" dirty="0"/>
              <a:t>Monia näistä liiketoimintamalleista ei olisi mahdollista toteuttaa ilman aikaisemmin mainittuja innovatiivisia tekniikoita.</a:t>
            </a:r>
            <a:br>
              <a:rPr lang="fi-FI" sz="3200" dirty="0"/>
            </a:br>
            <a:endParaRPr lang="fi-FI" sz="3200" dirty="0"/>
          </a:p>
        </p:txBody>
      </p:sp>
      <p:sp>
        <p:nvSpPr>
          <p:cNvPr id="3" name="Footer Placeholder 2">
            <a:extLst>
              <a:ext uri="{FF2B5EF4-FFF2-40B4-BE49-F238E27FC236}">
                <a16:creationId xmlns:a16="http://schemas.microsoft.com/office/drawing/2014/main" id="{21A3002F-7CBE-4ADF-9A73-D0196DFFAA70}"/>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480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9420-7BE3-4F5D-BD99-B6AE5ABA40EB}"/>
              </a:ext>
            </a:extLst>
          </p:cNvPr>
          <p:cNvSpPr>
            <a:spLocks noGrp="1"/>
          </p:cNvSpPr>
          <p:nvPr>
            <p:ph type="title"/>
          </p:nvPr>
        </p:nvSpPr>
        <p:spPr>
          <a:xfrm>
            <a:off x="1626864" y="3061433"/>
            <a:ext cx="9948103" cy="1325563"/>
          </a:xfrm>
        </p:spPr>
        <p:txBody>
          <a:bodyPr>
            <a:noAutofit/>
          </a:bodyPr>
          <a:lstStyle/>
          <a:p>
            <a:r>
              <a:rPr lang="fi-FI" sz="3200" dirty="0">
                <a:solidFill>
                  <a:schemeClr val="accent1"/>
                </a:solidFill>
              </a:rPr>
              <a:t>Mahdollisuuksien ikkuna digitaalisille kiertotalousinnovaatioille</a:t>
            </a:r>
            <a:br>
              <a:rPr lang="fi-FI" sz="3200" dirty="0">
                <a:solidFill>
                  <a:schemeClr val="accent1"/>
                </a:solidFill>
              </a:rPr>
            </a:br>
            <a:br>
              <a:rPr lang="fi-FI" sz="3200" dirty="0">
                <a:solidFill>
                  <a:schemeClr val="accent1"/>
                </a:solidFill>
              </a:rPr>
            </a:br>
            <a:r>
              <a:rPr lang="fi-FI" sz="3200" dirty="0"/>
              <a:t>Digitaalinen muutos on tärkeä mahdollisuus yrityksille miettiä tulevaisuuttaan, strategiaansa, arvoketjuaan, arvonluontia, toimintaansa ja hinnoittelun perustaa sekä myyntikanaviaan ja asiakkaiden sitoutumista. Jokainen näistä muutoksista on mahdollista myös kiertotalouden näkökulmasta. </a:t>
            </a:r>
            <a:br>
              <a:rPr lang="fi-FI" sz="3200" dirty="0"/>
            </a:br>
            <a:br>
              <a:rPr lang="fi-FI" sz="3200" dirty="0"/>
            </a:br>
            <a:endParaRPr lang="fi-FI" sz="3200" dirty="0"/>
          </a:p>
        </p:txBody>
      </p:sp>
      <p:sp>
        <p:nvSpPr>
          <p:cNvPr id="3" name="Footer Placeholder 2">
            <a:extLst>
              <a:ext uri="{FF2B5EF4-FFF2-40B4-BE49-F238E27FC236}">
                <a16:creationId xmlns:a16="http://schemas.microsoft.com/office/drawing/2014/main" id="{F3C75165-7E35-4C87-94D3-7F2BF448046C}"/>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62067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CF22-C985-4D85-8AB1-7F3EF2F40399}"/>
              </a:ext>
            </a:extLst>
          </p:cNvPr>
          <p:cNvSpPr>
            <a:spLocks noGrp="1"/>
          </p:cNvSpPr>
          <p:nvPr>
            <p:ph type="title"/>
          </p:nvPr>
        </p:nvSpPr>
        <p:spPr>
          <a:xfrm>
            <a:off x="1437217" y="2978092"/>
            <a:ext cx="9837019" cy="1325563"/>
          </a:xfrm>
        </p:spPr>
        <p:txBody>
          <a:bodyPr>
            <a:noAutofit/>
          </a:bodyPr>
          <a:lstStyle/>
          <a:p>
            <a:pPr algn="ctr"/>
            <a:r>
              <a:rPr lang="fi-FI" sz="5400" dirty="0"/>
              <a:t>Digitaalinen murros</a:t>
            </a:r>
            <a:br>
              <a:rPr lang="fi-FI" sz="4800" dirty="0"/>
            </a:br>
            <a:endParaRPr lang="fi-FI" sz="4800" dirty="0"/>
          </a:p>
        </p:txBody>
      </p:sp>
      <p:sp>
        <p:nvSpPr>
          <p:cNvPr id="3" name="Footer Placeholder 2">
            <a:extLst>
              <a:ext uri="{FF2B5EF4-FFF2-40B4-BE49-F238E27FC236}">
                <a16:creationId xmlns:a16="http://schemas.microsoft.com/office/drawing/2014/main" id="{9B6EAD37-9B16-4B4D-90CA-FA2201907A7A}"/>
              </a:ext>
            </a:extLst>
          </p:cNvPr>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507642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92B1EF-34C3-4846-89D1-EDC1A445C5D0}"/>
              </a:ext>
            </a:extLst>
          </p:cNvPr>
          <p:cNvSpPr>
            <a:spLocks noGrp="1"/>
          </p:cNvSpPr>
          <p:nvPr>
            <p:ph type="ftr" sz="quarter" idx="11"/>
          </p:nvPr>
        </p:nvSpPr>
        <p:spPr/>
        <p:txBody>
          <a:bodyPr/>
          <a:lstStyle/>
          <a:p>
            <a:r>
              <a:rPr lang="fi-FI"/>
              <a:t>kiertotalousamk.fi</a:t>
            </a:r>
          </a:p>
        </p:txBody>
      </p:sp>
      <p:sp>
        <p:nvSpPr>
          <p:cNvPr id="5" name="Title 4">
            <a:extLst>
              <a:ext uri="{FF2B5EF4-FFF2-40B4-BE49-F238E27FC236}">
                <a16:creationId xmlns:a16="http://schemas.microsoft.com/office/drawing/2014/main" id="{502495D8-DB1E-4D1B-B88D-B34FA4EC3A6F}"/>
              </a:ext>
            </a:extLst>
          </p:cNvPr>
          <p:cNvSpPr>
            <a:spLocks noGrp="1"/>
          </p:cNvSpPr>
          <p:nvPr>
            <p:ph type="title"/>
          </p:nvPr>
        </p:nvSpPr>
        <p:spPr>
          <a:xfrm>
            <a:off x="1495957" y="2766218"/>
            <a:ext cx="9889438" cy="1325563"/>
          </a:xfrm>
        </p:spPr>
        <p:txBody>
          <a:bodyPr>
            <a:noAutofit/>
          </a:bodyPr>
          <a:lstStyle/>
          <a:p>
            <a:r>
              <a:rPr lang="fi-FI" sz="3200" dirty="0">
                <a:solidFill>
                  <a:schemeClr val="accent1"/>
                </a:solidFill>
              </a:rPr>
              <a:t>Kiertotalouden liiketoimintamallit </a:t>
            </a:r>
            <a:br>
              <a:rPr lang="fi-FI" sz="3200" dirty="0">
                <a:solidFill>
                  <a:schemeClr val="accent1"/>
                </a:solidFill>
              </a:rPr>
            </a:br>
            <a:br>
              <a:rPr lang="fi-FI" sz="3200" dirty="0">
                <a:solidFill>
                  <a:schemeClr val="accent1"/>
                </a:solidFill>
              </a:rPr>
            </a:br>
            <a:r>
              <a:rPr lang="fi-FI" sz="3200" dirty="0"/>
              <a:t>Yritykset ovat yhä tietoisempia kiertotalouden eduista ja sen tarjoamasta potentiaalista. </a:t>
            </a:r>
            <a:br>
              <a:rPr lang="fi-FI" sz="3200" dirty="0"/>
            </a:br>
            <a:br>
              <a:rPr lang="fi-FI" sz="3200" dirty="0"/>
            </a:br>
            <a:r>
              <a:rPr lang="fi-FI" sz="3200" dirty="0"/>
              <a:t>Kiertotalous ei vain tarjoa yrityksille mahdollisuutta olla vihreämpiä, mutta se myös lisää kannattavuutta yritysten kestävälle kasvulle. </a:t>
            </a:r>
          </a:p>
        </p:txBody>
      </p:sp>
    </p:spTree>
    <p:extLst>
      <p:ext uri="{BB962C8B-B14F-4D97-AF65-F5344CB8AC3E}">
        <p14:creationId xmlns:p14="http://schemas.microsoft.com/office/powerpoint/2010/main" val="1916381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 name="Picture 23" descr="A picture containing drawing, device&#10;&#10;Description automatically generated">
            <a:extLst>
              <a:ext uri="{FF2B5EF4-FFF2-40B4-BE49-F238E27FC236}">
                <a16:creationId xmlns:a16="http://schemas.microsoft.com/office/drawing/2014/main" id="{466079C3-DF4C-4EB6-B03F-19B667F29BC7}"/>
              </a:ext>
            </a:extLst>
          </p:cNvPr>
          <p:cNvPicPr>
            <a:picLocks noChangeAspect="1"/>
          </p:cNvPicPr>
          <p:nvPr/>
        </p:nvPicPr>
        <p:blipFill rotWithShape="1">
          <a:blip r:embed="rId3">
            <a:extLst>
              <a:ext uri="{28A0092B-C50C-407E-A947-70E740481C1C}">
                <a14:useLocalDpi xmlns:a14="http://schemas.microsoft.com/office/drawing/2010/main" val="0"/>
              </a:ext>
            </a:extLst>
          </a:blip>
          <a:srcRect l="6989" r="6987"/>
          <a:stretch/>
        </p:blipFill>
        <p:spPr>
          <a:xfrm>
            <a:off x="1580822" y="919220"/>
            <a:ext cx="8980437" cy="4780756"/>
          </a:xfrm>
          <a:prstGeom prst="rect">
            <a:avLst/>
          </a:prstGeom>
        </p:spPr>
      </p:pic>
      <p:sp>
        <p:nvSpPr>
          <p:cNvPr id="6" name="Rectangle: Rounded Corners 5">
            <a:extLst>
              <a:ext uri="{FF2B5EF4-FFF2-40B4-BE49-F238E27FC236}">
                <a16:creationId xmlns:a16="http://schemas.microsoft.com/office/drawing/2014/main" id="{5C15383D-F455-419C-8DFB-A7C9C773B6FF}"/>
              </a:ext>
            </a:extLst>
          </p:cNvPr>
          <p:cNvSpPr/>
          <p:nvPr/>
        </p:nvSpPr>
        <p:spPr>
          <a:xfrm>
            <a:off x="899411" y="1713717"/>
            <a:ext cx="2990850" cy="656308"/>
          </a:xfrm>
          <a:prstGeom prst="roundRect">
            <a:avLst/>
          </a:prstGeom>
          <a:solidFill>
            <a:srgbClr val="63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B1CB7DB-75C1-4BA8-8E0E-418348672D94}"/>
              </a:ext>
            </a:extLst>
          </p:cNvPr>
          <p:cNvSpPr/>
          <p:nvPr/>
        </p:nvSpPr>
        <p:spPr>
          <a:xfrm>
            <a:off x="1155113" y="4187715"/>
            <a:ext cx="2312511" cy="404071"/>
          </a:xfrm>
          <a:prstGeom prst="roundRect">
            <a:avLst/>
          </a:prstGeom>
          <a:solidFill>
            <a:srgbClr val="B0D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Rounded Corners 7">
            <a:extLst>
              <a:ext uri="{FF2B5EF4-FFF2-40B4-BE49-F238E27FC236}">
                <a16:creationId xmlns:a16="http://schemas.microsoft.com/office/drawing/2014/main" id="{BFF6F755-A5F7-4F75-A4C5-22000EFC8362}"/>
              </a:ext>
            </a:extLst>
          </p:cNvPr>
          <p:cNvSpPr/>
          <p:nvPr/>
        </p:nvSpPr>
        <p:spPr>
          <a:xfrm>
            <a:off x="8979290" y="3482673"/>
            <a:ext cx="2031614" cy="649629"/>
          </a:xfrm>
          <a:prstGeom prst="roundRect">
            <a:avLst/>
          </a:prstGeom>
          <a:solidFill>
            <a:srgbClr val="F79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DF9BE9F-E27E-4FFC-87F5-376C1623AC9E}"/>
              </a:ext>
            </a:extLst>
          </p:cNvPr>
          <p:cNvSpPr/>
          <p:nvPr/>
        </p:nvSpPr>
        <p:spPr>
          <a:xfrm>
            <a:off x="7739808" y="5323710"/>
            <a:ext cx="4275046" cy="392693"/>
          </a:xfrm>
          <a:prstGeom prst="roundRect">
            <a:avLst/>
          </a:prstGeom>
          <a:solidFill>
            <a:srgbClr val="B99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580DF9D-CD34-4055-9F1B-1A00BF6F5F66}"/>
              </a:ext>
            </a:extLst>
          </p:cNvPr>
          <p:cNvSpPr/>
          <p:nvPr/>
        </p:nvSpPr>
        <p:spPr>
          <a:xfrm>
            <a:off x="8553323" y="1538943"/>
            <a:ext cx="2990850" cy="495300"/>
          </a:xfrm>
          <a:prstGeom prst="roundRect">
            <a:avLst/>
          </a:prstGeom>
          <a:solidFill>
            <a:srgbClr val="8CF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2D8D737-901C-4C7C-A898-56825D58A57D}"/>
              </a:ext>
            </a:extLst>
          </p:cNvPr>
          <p:cNvSpPr txBox="1"/>
          <p:nvPr/>
        </p:nvSpPr>
        <p:spPr>
          <a:xfrm>
            <a:off x="5310187" y="2787377"/>
            <a:ext cx="1571625" cy="923330"/>
          </a:xfrm>
          <a:prstGeom prst="rect">
            <a:avLst/>
          </a:prstGeom>
          <a:noFill/>
        </p:spPr>
        <p:txBody>
          <a:bodyPr wrap="square" rtlCol="0">
            <a:spAutoFit/>
          </a:bodyPr>
          <a:lstStyle/>
          <a:p>
            <a:pPr algn="ctr"/>
            <a:r>
              <a:rPr lang="fi-FI" b="1" dirty="0">
                <a:solidFill>
                  <a:schemeClr val="bg1"/>
                </a:solidFill>
                <a:latin typeface="Century Gothic" panose="020B0502020202020204" pitchFamily="34" charset="0"/>
              </a:rPr>
              <a:t>MATERIAALI-KIERRON</a:t>
            </a:r>
          </a:p>
          <a:p>
            <a:pPr algn="ctr"/>
            <a:r>
              <a:rPr lang="fi-FI" b="1" dirty="0">
                <a:solidFill>
                  <a:schemeClr val="bg1"/>
                </a:solidFill>
                <a:latin typeface="Century Gothic" panose="020B0502020202020204" pitchFamily="34" charset="0"/>
              </a:rPr>
              <a:t>ARVOKETJU</a:t>
            </a:r>
            <a:endParaRPr lang="en-US" b="1" dirty="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164A081B-71A3-4440-8CFF-85DFDDD9D395}"/>
              </a:ext>
            </a:extLst>
          </p:cNvPr>
          <p:cNvSpPr txBox="1"/>
          <p:nvPr/>
        </p:nvSpPr>
        <p:spPr>
          <a:xfrm>
            <a:off x="1055512" y="1759706"/>
            <a:ext cx="2609850" cy="492443"/>
          </a:xfrm>
          <a:prstGeom prst="rect">
            <a:avLst/>
          </a:prstGeom>
          <a:noFill/>
        </p:spPr>
        <p:txBody>
          <a:bodyPr wrap="square" rtlCol="0">
            <a:spAutoFit/>
          </a:bodyPr>
          <a:lstStyle>
            <a:defPPr>
              <a:defRPr lang="en-US"/>
            </a:defPPr>
            <a:lvl1pPr>
              <a:defRPr sz="1400"/>
            </a:lvl1pPr>
          </a:lstStyle>
          <a:p>
            <a:pPr algn="ctr"/>
            <a:r>
              <a:rPr lang="fi-FI" sz="1300" dirty="0">
                <a:latin typeface="Avenir Next LT Pro" panose="020B0504020202020204" pitchFamily="34" charset="0"/>
              </a:rPr>
              <a:t>MATERIAALIKIERTOON PERUSTUVA TOIMITUSKETJU</a:t>
            </a:r>
            <a:endParaRPr lang="en-US" sz="1300" dirty="0">
              <a:latin typeface="Avenir Next LT Pro" panose="020B0504020202020204" pitchFamily="34" charset="0"/>
            </a:endParaRPr>
          </a:p>
        </p:txBody>
      </p:sp>
      <p:sp>
        <p:nvSpPr>
          <p:cNvPr id="17" name="TextBox 16">
            <a:extLst>
              <a:ext uri="{FF2B5EF4-FFF2-40B4-BE49-F238E27FC236}">
                <a16:creationId xmlns:a16="http://schemas.microsoft.com/office/drawing/2014/main" id="{BFBA0F49-B911-4F32-AADE-AFA8077251DA}"/>
              </a:ext>
            </a:extLst>
          </p:cNvPr>
          <p:cNvSpPr txBox="1"/>
          <p:nvPr/>
        </p:nvSpPr>
        <p:spPr>
          <a:xfrm>
            <a:off x="9124439" y="3655443"/>
            <a:ext cx="1769580" cy="292388"/>
          </a:xfrm>
          <a:prstGeom prst="rect">
            <a:avLst/>
          </a:prstGeom>
          <a:noFill/>
        </p:spPr>
        <p:txBody>
          <a:bodyPr wrap="square" rtlCol="0">
            <a:spAutoFit/>
          </a:bodyPr>
          <a:lstStyle>
            <a:defPPr>
              <a:defRPr lang="en-US"/>
            </a:defPPr>
            <a:lvl1pPr>
              <a:defRPr sz="1400"/>
            </a:lvl1pPr>
          </a:lstStyle>
          <a:p>
            <a:pPr algn="ctr"/>
            <a:r>
              <a:rPr lang="fi-FI" sz="1300" dirty="0">
                <a:latin typeface="Avenir Next LT Pro" panose="020B0504020202020204" pitchFamily="34" charset="0"/>
              </a:rPr>
              <a:t>TUOTE PALVELUNA</a:t>
            </a:r>
            <a:endParaRPr lang="en-US" sz="1300" dirty="0">
              <a:latin typeface="Avenir Next LT Pro" panose="020B0504020202020204" pitchFamily="34" charset="0"/>
            </a:endParaRPr>
          </a:p>
        </p:txBody>
      </p:sp>
      <p:sp>
        <p:nvSpPr>
          <p:cNvPr id="19" name="TextBox 18">
            <a:extLst>
              <a:ext uri="{FF2B5EF4-FFF2-40B4-BE49-F238E27FC236}">
                <a16:creationId xmlns:a16="http://schemas.microsoft.com/office/drawing/2014/main" id="{DA7BEC31-62D4-4B3F-AC7B-28DCA8695309}"/>
              </a:ext>
            </a:extLst>
          </p:cNvPr>
          <p:cNvSpPr txBox="1"/>
          <p:nvPr/>
        </p:nvSpPr>
        <p:spPr>
          <a:xfrm>
            <a:off x="8753050" y="1641594"/>
            <a:ext cx="2609850" cy="292388"/>
          </a:xfrm>
          <a:prstGeom prst="rect">
            <a:avLst/>
          </a:prstGeom>
          <a:noFill/>
        </p:spPr>
        <p:txBody>
          <a:bodyPr wrap="square" rtlCol="0">
            <a:spAutoFit/>
          </a:bodyPr>
          <a:lstStyle>
            <a:defPPr>
              <a:defRPr lang="en-US"/>
            </a:defPPr>
            <a:lvl1pPr algn="ctr">
              <a:defRPr sz="1400">
                <a:latin typeface="Avenir Next LT Pro" panose="020B0504020202020204" pitchFamily="34" charset="0"/>
              </a:defRPr>
            </a:lvl1pPr>
          </a:lstStyle>
          <a:p>
            <a:r>
              <a:rPr lang="fi-FI" sz="1300" dirty="0"/>
              <a:t>JAKAMISALUSTA</a:t>
            </a:r>
            <a:endParaRPr lang="en-US" sz="1300" dirty="0"/>
          </a:p>
        </p:txBody>
      </p:sp>
      <p:sp>
        <p:nvSpPr>
          <p:cNvPr id="20" name="TextBox 19">
            <a:extLst>
              <a:ext uri="{FF2B5EF4-FFF2-40B4-BE49-F238E27FC236}">
                <a16:creationId xmlns:a16="http://schemas.microsoft.com/office/drawing/2014/main" id="{227DCD7E-BF0B-4227-898D-BE9214CD5F09}"/>
              </a:ext>
            </a:extLst>
          </p:cNvPr>
          <p:cNvSpPr txBox="1"/>
          <p:nvPr/>
        </p:nvSpPr>
        <p:spPr>
          <a:xfrm>
            <a:off x="1333895" y="4246568"/>
            <a:ext cx="2609850" cy="292388"/>
          </a:xfrm>
          <a:prstGeom prst="rect">
            <a:avLst/>
          </a:prstGeom>
          <a:noFill/>
        </p:spPr>
        <p:txBody>
          <a:bodyPr wrap="square" rtlCol="0">
            <a:spAutoFit/>
          </a:bodyPr>
          <a:lstStyle>
            <a:defPPr>
              <a:defRPr lang="en-US"/>
            </a:defPPr>
            <a:lvl1pPr>
              <a:defRPr sz="1400"/>
            </a:lvl1pPr>
          </a:lstStyle>
          <a:p>
            <a:r>
              <a:rPr lang="fi-FI" sz="1300" dirty="0">
                <a:latin typeface="Avenir Next LT Pro" panose="020B0504020202020204" pitchFamily="34" charset="0"/>
              </a:rPr>
              <a:t>PALAUTUS &amp; KIERRÄTYS</a:t>
            </a:r>
            <a:endParaRPr lang="en-US" sz="1300" dirty="0">
              <a:latin typeface="Avenir Next LT Pro" panose="020B0504020202020204" pitchFamily="34" charset="0"/>
            </a:endParaRPr>
          </a:p>
        </p:txBody>
      </p:sp>
      <p:sp>
        <p:nvSpPr>
          <p:cNvPr id="25" name="Rectangle: Rounded Corners 24">
            <a:extLst>
              <a:ext uri="{FF2B5EF4-FFF2-40B4-BE49-F238E27FC236}">
                <a16:creationId xmlns:a16="http://schemas.microsoft.com/office/drawing/2014/main" id="{5FCE5F76-226E-44EE-A6D4-EC98F02085D5}"/>
              </a:ext>
            </a:extLst>
          </p:cNvPr>
          <p:cNvSpPr/>
          <p:nvPr/>
        </p:nvSpPr>
        <p:spPr>
          <a:xfrm>
            <a:off x="908639" y="1376247"/>
            <a:ext cx="2990850" cy="1167673"/>
          </a:xfrm>
          <a:prstGeom prst="roundRect">
            <a:avLst/>
          </a:prstGeom>
          <a:noFill/>
          <a:ln>
            <a:solidFill>
              <a:srgbClr val="24B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0C1C598-F62D-43B7-99A4-E895A4DD0FD1}"/>
              </a:ext>
            </a:extLst>
          </p:cNvPr>
          <p:cNvSpPr/>
          <p:nvPr/>
        </p:nvSpPr>
        <p:spPr>
          <a:xfrm>
            <a:off x="8562551" y="1198543"/>
            <a:ext cx="2990850" cy="1010474"/>
          </a:xfrm>
          <a:prstGeom prst="roundRect">
            <a:avLst/>
          </a:prstGeom>
          <a:noFill/>
          <a:ln>
            <a:solidFill>
              <a:srgbClr val="8CFF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5A6C1901-E38F-4526-850E-CA820B152CC7}"/>
              </a:ext>
            </a:extLst>
          </p:cNvPr>
          <p:cNvSpPr/>
          <p:nvPr/>
        </p:nvSpPr>
        <p:spPr>
          <a:xfrm>
            <a:off x="8979290" y="2894437"/>
            <a:ext cx="2035248" cy="1450272"/>
          </a:xfrm>
          <a:prstGeom prst="roundRect">
            <a:avLst/>
          </a:prstGeom>
          <a:noFill/>
          <a:ln>
            <a:solidFill>
              <a:srgbClr val="F79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4CF5FF75-88C9-4BE9-A17D-366C0D40CAAE}"/>
              </a:ext>
            </a:extLst>
          </p:cNvPr>
          <p:cNvSpPr/>
          <p:nvPr/>
        </p:nvSpPr>
        <p:spPr>
          <a:xfrm>
            <a:off x="7734300" y="5180933"/>
            <a:ext cx="4265034" cy="649630"/>
          </a:xfrm>
          <a:prstGeom prst="roundRect">
            <a:avLst/>
          </a:prstGeom>
          <a:noFill/>
          <a:ln>
            <a:solidFill>
              <a:srgbClr val="B99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4846B918-7F5F-4EA9-993D-1C828E375F42}"/>
              </a:ext>
            </a:extLst>
          </p:cNvPr>
          <p:cNvSpPr/>
          <p:nvPr/>
        </p:nvSpPr>
        <p:spPr>
          <a:xfrm>
            <a:off x="1160044" y="3684912"/>
            <a:ext cx="2312511" cy="1095257"/>
          </a:xfrm>
          <a:prstGeom prst="roundRect">
            <a:avLst/>
          </a:prstGeom>
          <a:noFill/>
          <a:ln>
            <a:solidFill>
              <a:srgbClr val="B0D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DFFCD52-E55A-4791-9109-0D65ABF9C9AB}"/>
              </a:ext>
            </a:extLst>
          </p:cNvPr>
          <p:cNvSpPr txBox="1"/>
          <p:nvPr/>
        </p:nvSpPr>
        <p:spPr>
          <a:xfrm>
            <a:off x="942274" y="1411179"/>
            <a:ext cx="2905123" cy="307777"/>
          </a:xfrm>
          <a:prstGeom prst="rect">
            <a:avLst/>
          </a:prstGeom>
          <a:noFill/>
        </p:spPr>
        <p:txBody>
          <a:bodyPr wrap="square" rtlCol="0">
            <a:spAutoFit/>
          </a:bodyPr>
          <a:lstStyle>
            <a:defPPr>
              <a:defRPr lang="en-US"/>
            </a:defPPr>
            <a:lvl1pPr algn="ctr">
              <a:defRPr sz="1400"/>
            </a:lvl1pPr>
          </a:lstStyle>
          <a:p>
            <a:r>
              <a:rPr lang="fi-FI" dirty="0"/>
              <a:t>Lähteiden uusiokäyttö</a:t>
            </a:r>
            <a:endParaRPr lang="en-US" dirty="0"/>
          </a:p>
        </p:txBody>
      </p:sp>
      <p:sp>
        <p:nvSpPr>
          <p:cNvPr id="31" name="TextBox 30">
            <a:extLst>
              <a:ext uri="{FF2B5EF4-FFF2-40B4-BE49-F238E27FC236}">
                <a16:creationId xmlns:a16="http://schemas.microsoft.com/office/drawing/2014/main" id="{DC457D27-3DB1-48E5-B7A3-835ED0553D2E}"/>
              </a:ext>
            </a:extLst>
          </p:cNvPr>
          <p:cNvSpPr txBox="1"/>
          <p:nvPr/>
        </p:nvSpPr>
        <p:spPr>
          <a:xfrm>
            <a:off x="8879258" y="1242836"/>
            <a:ext cx="2357435" cy="307777"/>
          </a:xfrm>
          <a:prstGeom prst="rect">
            <a:avLst/>
          </a:prstGeom>
          <a:noFill/>
        </p:spPr>
        <p:txBody>
          <a:bodyPr wrap="square" rtlCol="0">
            <a:spAutoFit/>
          </a:bodyPr>
          <a:lstStyle>
            <a:defPPr>
              <a:defRPr lang="en-US"/>
            </a:defPPr>
            <a:lvl1pPr algn="ctr">
              <a:defRPr sz="1400"/>
            </a:lvl1pPr>
          </a:lstStyle>
          <a:p>
            <a:r>
              <a:rPr lang="fi-FI" dirty="0"/>
              <a:t>Käyttökapasiteetin optimointi</a:t>
            </a:r>
            <a:endParaRPr lang="en-US" dirty="0"/>
          </a:p>
        </p:txBody>
      </p:sp>
      <p:sp>
        <p:nvSpPr>
          <p:cNvPr id="32" name="TextBox 31">
            <a:extLst>
              <a:ext uri="{FF2B5EF4-FFF2-40B4-BE49-F238E27FC236}">
                <a16:creationId xmlns:a16="http://schemas.microsoft.com/office/drawing/2014/main" id="{31F04E1D-8136-4412-887E-527F15CC7767}"/>
              </a:ext>
            </a:extLst>
          </p:cNvPr>
          <p:cNvSpPr txBox="1"/>
          <p:nvPr/>
        </p:nvSpPr>
        <p:spPr>
          <a:xfrm>
            <a:off x="9033071" y="2943026"/>
            <a:ext cx="1924051" cy="523220"/>
          </a:xfrm>
          <a:prstGeom prst="rect">
            <a:avLst/>
          </a:prstGeom>
          <a:noFill/>
        </p:spPr>
        <p:txBody>
          <a:bodyPr wrap="square" rtlCol="0">
            <a:spAutoFit/>
          </a:bodyPr>
          <a:lstStyle>
            <a:defPPr>
              <a:defRPr lang="en-US"/>
            </a:defPPr>
            <a:lvl1pPr algn="ctr">
              <a:defRPr sz="1400"/>
            </a:lvl1pPr>
          </a:lstStyle>
          <a:p>
            <a:r>
              <a:rPr lang="fi-FI" dirty="0"/>
              <a:t>Tuloskeskeisten ratkaisujen tarjoaminen</a:t>
            </a:r>
            <a:endParaRPr lang="en-US" dirty="0"/>
          </a:p>
        </p:txBody>
      </p:sp>
      <p:sp>
        <p:nvSpPr>
          <p:cNvPr id="34" name="TextBox 33">
            <a:extLst>
              <a:ext uri="{FF2B5EF4-FFF2-40B4-BE49-F238E27FC236}">
                <a16:creationId xmlns:a16="http://schemas.microsoft.com/office/drawing/2014/main" id="{E1148E22-0F14-4843-B44C-4F68480ABCC6}"/>
              </a:ext>
            </a:extLst>
          </p:cNvPr>
          <p:cNvSpPr txBox="1"/>
          <p:nvPr/>
        </p:nvSpPr>
        <p:spPr>
          <a:xfrm>
            <a:off x="1098456" y="3670519"/>
            <a:ext cx="2457452" cy="523220"/>
          </a:xfrm>
          <a:prstGeom prst="rect">
            <a:avLst/>
          </a:prstGeom>
          <a:noFill/>
        </p:spPr>
        <p:txBody>
          <a:bodyPr wrap="square" rtlCol="0">
            <a:spAutoFit/>
          </a:bodyPr>
          <a:lstStyle>
            <a:defPPr>
              <a:defRPr lang="en-US"/>
            </a:defPPr>
            <a:lvl1pPr algn="ctr">
              <a:defRPr sz="1400"/>
            </a:lvl1pPr>
          </a:lstStyle>
          <a:p>
            <a:r>
              <a:rPr lang="fi-FI" dirty="0"/>
              <a:t>Jätteiden arvon </a:t>
            </a:r>
          </a:p>
          <a:p>
            <a:r>
              <a:rPr lang="fi-FI" dirty="0"/>
              <a:t>palauttaminen</a:t>
            </a:r>
            <a:endParaRPr lang="en-US" dirty="0"/>
          </a:p>
        </p:txBody>
      </p:sp>
      <p:sp>
        <p:nvSpPr>
          <p:cNvPr id="40" name="TextBox 39">
            <a:extLst>
              <a:ext uri="{FF2B5EF4-FFF2-40B4-BE49-F238E27FC236}">
                <a16:creationId xmlns:a16="http://schemas.microsoft.com/office/drawing/2014/main" id="{25A048B2-C32E-4FA9-9D61-866F8E588728}"/>
              </a:ext>
            </a:extLst>
          </p:cNvPr>
          <p:cNvSpPr txBox="1"/>
          <p:nvPr/>
        </p:nvSpPr>
        <p:spPr>
          <a:xfrm>
            <a:off x="4743079" y="1799028"/>
            <a:ext cx="1452562" cy="307777"/>
          </a:xfrm>
          <a:prstGeom prst="rect">
            <a:avLst/>
          </a:prstGeom>
          <a:noFill/>
        </p:spPr>
        <p:txBody>
          <a:bodyPr wrap="square" rtlCol="0">
            <a:spAutoFit/>
          </a:bodyPr>
          <a:lstStyle/>
          <a:p>
            <a:pPr algn="ctr"/>
            <a:r>
              <a:rPr lang="fi-FI" sz="1400" dirty="0"/>
              <a:t>Valmistus</a:t>
            </a:r>
            <a:endParaRPr lang="en-US" sz="1400" dirty="0"/>
          </a:p>
        </p:txBody>
      </p:sp>
      <p:pic>
        <p:nvPicPr>
          <p:cNvPr id="42" name="Graphic 41" descr="Play">
            <a:extLst>
              <a:ext uri="{FF2B5EF4-FFF2-40B4-BE49-F238E27FC236}">
                <a16:creationId xmlns:a16="http://schemas.microsoft.com/office/drawing/2014/main" id="{63F21620-59B8-4091-B217-9266534A62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650569">
            <a:off x="4601255" y="3527965"/>
            <a:ext cx="598302" cy="1035078"/>
          </a:xfrm>
          <a:prstGeom prst="rect">
            <a:avLst/>
          </a:prstGeom>
        </p:spPr>
      </p:pic>
      <p:sp>
        <p:nvSpPr>
          <p:cNvPr id="43" name="TextBox 42">
            <a:extLst>
              <a:ext uri="{FF2B5EF4-FFF2-40B4-BE49-F238E27FC236}">
                <a16:creationId xmlns:a16="http://schemas.microsoft.com/office/drawing/2014/main" id="{55E09969-41FC-4C60-B92D-7BCD9980C71E}"/>
              </a:ext>
            </a:extLst>
          </p:cNvPr>
          <p:cNvSpPr txBox="1"/>
          <p:nvPr/>
        </p:nvSpPr>
        <p:spPr>
          <a:xfrm>
            <a:off x="4031539" y="2543921"/>
            <a:ext cx="1452562" cy="307777"/>
          </a:xfrm>
          <a:prstGeom prst="rect">
            <a:avLst/>
          </a:prstGeom>
          <a:noFill/>
        </p:spPr>
        <p:txBody>
          <a:bodyPr wrap="square" rtlCol="0">
            <a:spAutoFit/>
          </a:bodyPr>
          <a:lstStyle/>
          <a:p>
            <a:pPr algn="ctr"/>
            <a:r>
              <a:rPr lang="fi-FI" sz="1400" dirty="0"/>
              <a:t>Hankinta</a:t>
            </a:r>
            <a:endParaRPr lang="en-US" sz="1400" dirty="0"/>
          </a:p>
        </p:txBody>
      </p:sp>
      <p:sp>
        <p:nvSpPr>
          <p:cNvPr id="44" name="TextBox 43">
            <a:extLst>
              <a:ext uri="{FF2B5EF4-FFF2-40B4-BE49-F238E27FC236}">
                <a16:creationId xmlns:a16="http://schemas.microsoft.com/office/drawing/2014/main" id="{646AD77A-E28C-4612-A6AE-E280A8308EEB}"/>
              </a:ext>
            </a:extLst>
          </p:cNvPr>
          <p:cNvSpPr txBox="1"/>
          <p:nvPr/>
        </p:nvSpPr>
        <p:spPr>
          <a:xfrm>
            <a:off x="5924544" y="1767518"/>
            <a:ext cx="1452562" cy="307777"/>
          </a:xfrm>
          <a:prstGeom prst="rect">
            <a:avLst/>
          </a:prstGeom>
          <a:noFill/>
        </p:spPr>
        <p:txBody>
          <a:bodyPr wrap="square" rtlCol="0">
            <a:spAutoFit/>
          </a:bodyPr>
          <a:lstStyle/>
          <a:p>
            <a:pPr algn="ctr"/>
            <a:r>
              <a:rPr lang="fi-FI" sz="1400" dirty="0"/>
              <a:t>Logistiikka</a:t>
            </a:r>
            <a:endParaRPr lang="en-US" sz="1400" dirty="0"/>
          </a:p>
        </p:txBody>
      </p:sp>
      <p:sp>
        <p:nvSpPr>
          <p:cNvPr id="45" name="TextBox 44">
            <a:extLst>
              <a:ext uri="{FF2B5EF4-FFF2-40B4-BE49-F238E27FC236}">
                <a16:creationId xmlns:a16="http://schemas.microsoft.com/office/drawing/2014/main" id="{42DB4BDE-E553-448D-864A-1443C8DA8148}"/>
              </a:ext>
            </a:extLst>
          </p:cNvPr>
          <p:cNvSpPr txBox="1"/>
          <p:nvPr/>
        </p:nvSpPr>
        <p:spPr>
          <a:xfrm>
            <a:off x="6609539" y="2484009"/>
            <a:ext cx="1452562" cy="523220"/>
          </a:xfrm>
          <a:prstGeom prst="rect">
            <a:avLst/>
          </a:prstGeom>
          <a:noFill/>
        </p:spPr>
        <p:txBody>
          <a:bodyPr wrap="square" rtlCol="0">
            <a:spAutoFit/>
          </a:bodyPr>
          <a:lstStyle/>
          <a:p>
            <a:pPr algn="ctr"/>
            <a:r>
              <a:rPr lang="fi-FI" sz="1400" dirty="0"/>
              <a:t>Markkinointi</a:t>
            </a:r>
          </a:p>
          <a:p>
            <a:pPr algn="ctr"/>
            <a:r>
              <a:rPr lang="fi-FI" sz="1400" dirty="0"/>
              <a:t> ja myynti</a:t>
            </a:r>
            <a:endParaRPr lang="en-US" sz="1400" dirty="0"/>
          </a:p>
        </p:txBody>
      </p:sp>
      <p:sp>
        <p:nvSpPr>
          <p:cNvPr id="46" name="TextBox 45">
            <a:extLst>
              <a:ext uri="{FF2B5EF4-FFF2-40B4-BE49-F238E27FC236}">
                <a16:creationId xmlns:a16="http://schemas.microsoft.com/office/drawing/2014/main" id="{867EE791-A9F6-453B-9CE0-29DD5779152A}"/>
              </a:ext>
            </a:extLst>
          </p:cNvPr>
          <p:cNvSpPr txBox="1"/>
          <p:nvPr/>
        </p:nvSpPr>
        <p:spPr>
          <a:xfrm>
            <a:off x="6682572" y="3520688"/>
            <a:ext cx="1452562" cy="523220"/>
          </a:xfrm>
          <a:prstGeom prst="rect">
            <a:avLst/>
          </a:prstGeom>
          <a:noFill/>
        </p:spPr>
        <p:txBody>
          <a:bodyPr wrap="square" rtlCol="0">
            <a:spAutoFit/>
          </a:bodyPr>
          <a:lstStyle/>
          <a:p>
            <a:pPr algn="ctr"/>
            <a:r>
              <a:rPr lang="fi-FI" sz="1400" dirty="0"/>
              <a:t>Tuotteen</a:t>
            </a:r>
          </a:p>
          <a:p>
            <a:pPr algn="ctr"/>
            <a:r>
              <a:rPr lang="fi-FI" sz="1400" dirty="0"/>
              <a:t>käyttö</a:t>
            </a:r>
            <a:endParaRPr lang="en-US" sz="1400" dirty="0"/>
          </a:p>
        </p:txBody>
      </p:sp>
      <p:sp>
        <p:nvSpPr>
          <p:cNvPr id="47" name="TextBox 46">
            <a:extLst>
              <a:ext uri="{FF2B5EF4-FFF2-40B4-BE49-F238E27FC236}">
                <a16:creationId xmlns:a16="http://schemas.microsoft.com/office/drawing/2014/main" id="{68C9C8D0-D28D-40AF-8056-29A259B6819A}"/>
              </a:ext>
            </a:extLst>
          </p:cNvPr>
          <p:cNvSpPr txBox="1"/>
          <p:nvPr/>
        </p:nvSpPr>
        <p:spPr>
          <a:xfrm>
            <a:off x="5969565" y="4360954"/>
            <a:ext cx="1452562" cy="461665"/>
          </a:xfrm>
          <a:prstGeom prst="rect">
            <a:avLst/>
          </a:prstGeom>
          <a:noFill/>
        </p:spPr>
        <p:txBody>
          <a:bodyPr wrap="square" rtlCol="0">
            <a:spAutoFit/>
          </a:bodyPr>
          <a:lstStyle/>
          <a:p>
            <a:pPr algn="ctr"/>
            <a:r>
              <a:rPr lang="fi-FI" sz="1200" dirty="0"/>
              <a:t>Käytön jälkeinen hävittäminen</a:t>
            </a:r>
            <a:endParaRPr lang="en-US" sz="1200" dirty="0"/>
          </a:p>
        </p:txBody>
      </p:sp>
      <p:sp>
        <p:nvSpPr>
          <p:cNvPr id="48" name="TextBox 47">
            <a:extLst>
              <a:ext uri="{FF2B5EF4-FFF2-40B4-BE49-F238E27FC236}">
                <a16:creationId xmlns:a16="http://schemas.microsoft.com/office/drawing/2014/main" id="{E8BF9732-59FB-4FC2-BB4D-A074A7571B6B}"/>
              </a:ext>
            </a:extLst>
          </p:cNvPr>
          <p:cNvSpPr txBox="1"/>
          <p:nvPr/>
        </p:nvSpPr>
        <p:spPr>
          <a:xfrm>
            <a:off x="4792342" y="4256949"/>
            <a:ext cx="1452562" cy="523220"/>
          </a:xfrm>
          <a:prstGeom prst="rect">
            <a:avLst/>
          </a:prstGeom>
          <a:noFill/>
        </p:spPr>
        <p:txBody>
          <a:bodyPr wrap="square" rtlCol="0">
            <a:spAutoFit/>
          </a:bodyPr>
          <a:lstStyle/>
          <a:p>
            <a:pPr algn="ctr"/>
            <a:r>
              <a:rPr lang="fi-FI" sz="1400" dirty="0"/>
              <a:t>Käänteinen logistiikka</a:t>
            </a:r>
            <a:endParaRPr lang="en-US" sz="1400" dirty="0"/>
          </a:p>
        </p:txBody>
      </p:sp>
      <p:cxnSp>
        <p:nvCxnSpPr>
          <p:cNvPr id="51" name="Straight Connector 50">
            <a:extLst>
              <a:ext uri="{FF2B5EF4-FFF2-40B4-BE49-F238E27FC236}">
                <a16:creationId xmlns:a16="http://schemas.microsoft.com/office/drawing/2014/main" id="{4393D3F1-B65E-4B91-B63D-D78BB9CD4C96}"/>
              </a:ext>
            </a:extLst>
          </p:cNvPr>
          <p:cNvCxnSpPr>
            <a:cxnSpLocks/>
            <a:stCxn id="12" idx="3"/>
          </p:cNvCxnSpPr>
          <p:nvPr/>
        </p:nvCxnSpPr>
        <p:spPr>
          <a:xfrm flipV="1">
            <a:off x="3665362" y="1785326"/>
            <a:ext cx="1181465" cy="225450"/>
          </a:xfrm>
          <a:prstGeom prst="line">
            <a:avLst/>
          </a:prstGeom>
          <a:ln w="76200">
            <a:solidFill>
              <a:srgbClr val="63CFF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5800ED8-8B03-482F-A20C-E2E0519A7B46}"/>
              </a:ext>
            </a:extLst>
          </p:cNvPr>
          <p:cNvCxnSpPr>
            <a:cxnSpLocks/>
          </p:cNvCxnSpPr>
          <p:nvPr/>
        </p:nvCxnSpPr>
        <p:spPr>
          <a:xfrm flipH="1">
            <a:off x="7724288" y="1845613"/>
            <a:ext cx="994242" cy="432219"/>
          </a:xfrm>
          <a:prstGeom prst="line">
            <a:avLst/>
          </a:prstGeom>
          <a:ln w="76200">
            <a:solidFill>
              <a:srgbClr val="8CFFFB"/>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0DC4F55-EFB5-4FE0-85BE-75D9BD1D00B8}"/>
              </a:ext>
            </a:extLst>
          </p:cNvPr>
          <p:cNvCxnSpPr>
            <a:cxnSpLocks/>
            <a:stCxn id="17" idx="1"/>
          </p:cNvCxnSpPr>
          <p:nvPr/>
        </p:nvCxnSpPr>
        <p:spPr>
          <a:xfrm flipH="1" flipV="1">
            <a:off x="8218487" y="3568187"/>
            <a:ext cx="905952" cy="233450"/>
          </a:xfrm>
          <a:prstGeom prst="line">
            <a:avLst/>
          </a:prstGeom>
          <a:ln w="76200">
            <a:solidFill>
              <a:srgbClr val="F7955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0542FAA-0AC0-4EBB-9159-4EAFC999A9F1}"/>
              </a:ext>
            </a:extLst>
          </p:cNvPr>
          <p:cNvCxnSpPr>
            <a:cxnSpLocks/>
          </p:cNvCxnSpPr>
          <p:nvPr/>
        </p:nvCxnSpPr>
        <p:spPr>
          <a:xfrm>
            <a:off x="7483240" y="4558316"/>
            <a:ext cx="513136" cy="826099"/>
          </a:xfrm>
          <a:prstGeom prst="line">
            <a:avLst/>
          </a:prstGeom>
          <a:ln w="76200">
            <a:solidFill>
              <a:srgbClr val="B992E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0CC118C-873F-4746-A659-5F1D260435E2}"/>
              </a:ext>
            </a:extLst>
          </p:cNvPr>
          <p:cNvCxnSpPr>
            <a:cxnSpLocks/>
            <a:endCxn id="29" idx="3"/>
          </p:cNvCxnSpPr>
          <p:nvPr/>
        </p:nvCxnSpPr>
        <p:spPr>
          <a:xfrm flipH="1">
            <a:off x="3472555" y="3741573"/>
            <a:ext cx="693876" cy="490968"/>
          </a:xfrm>
          <a:prstGeom prst="line">
            <a:avLst/>
          </a:prstGeom>
          <a:ln w="76200">
            <a:solidFill>
              <a:srgbClr val="B0DBBC"/>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DE31B99-D1ED-4591-9C11-C36AC9E801EC}"/>
              </a:ext>
            </a:extLst>
          </p:cNvPr>
          <p:cNvSpPr txBox="1"/>
          <p:nvPr/>
        </p:nvSpPr>
        <p:spPr>
          <a:xfrm>
            <a:off x="2404064" y="6017022"/>
            <a:ext cx="5366889" cy="307777"/>
          </a:xfrm>
          <a:prstGeom prst="rect">
            <a:avLst/>
          </a:prstGeom>
          <a:noFill/>
        </p:spPr>
        <p:txBody>
          <a:bodyPr wrap="square" rtlCol="0">
            <a:spAutoFit/>
          </a:bodyPr>
          <a:lstStyle/>
          <a:p>
            <a:r>
              <a:rPr lang="fi-FI" sz="1400" i="1" dirty="0"/>
              <a:t>(Lähde: Accenture)</a:t>
            </a:r>
          </a:p>
        </p:txBody>
      </p:sp>
      <p:sp>
        <p:nvSpPr>
          <p:cNvPr id="41" name="TextBox 40">
            <a:extLst>
              <a:ext uri="{FF2B5EF4-FFF2-40B4-BE49-F238E27FC236}">
                <a16:creationId xmlns:a16="http://schemas.microsoft.com/office/drawing/2014/main" id="{DD1BC0BA-A41E-4205-BC11-725A20D34DCF}"/>
              </a:ext>
            </a:extLst>
          </p:cNvPr>
          <p:cNvSpPr txBox="1"/>
          <p:nvPr/>
        </p:nvSpPr>
        <p:spPr>
          <a:xfrm>
            <a:off x="3330055" y="275203"/>
            <a:ext cx="5531890" cy="369332"/>
          </a:xfrm>
          <a:prstGeom prst="rect">
            <a:avLst/>
          </a:prstGeom>
          <a:noFill/>
        </p:spPr>
        <p:txBody>
          <a:bodyPr wrap="square">
            <a:spAutoFit/>
          </a:bodyPr>
          <a:lstStyle/>
          <a:p>
            <a:r>
              <a:rPr lang="fi-FI" b="1" dirty="0">
                <a:latin typeface="Arial Nova" panose="020B0504020202020204" pitchFamily="34" charset="0"/>
                <a:ea typeface="Gulim" panose="020B0600000101010101" pitchFamily="34" charset="-127"/>
              </a:rPr>
              <a:t>VIISI KIERTOTALOUDEN LIIKETOIMINTAMALLIA</a:t>
            </a:r>
            <a:r>
              <a:rPr lang="fi-FI" b="1" i="1" dirty="0">
                <a:latin typeface="Arial Nova" panose="020B0504020202020204" pitchFamily="34" charset="0"/>
                <a:ea typeface="Gulim" panose="020B0600000101010101" pitchFamily="34" charset="-127"/>
              </a:rPr>
              <a:t> </a:t>
            </a:r>
            <a:endParaRPr lang="en-US" b="1" dirty="0">
              <a:latin typeface="Arial Nova" panose="020B0504020202020204" pitchFamily="34" charset="0"/>
              <a:ea typeface="Gulim" panose="020B0600000101010101" pitchFamily="34" charset="-127"/>
            </a:endParaRPr>
          </a:p>
        </p:txBody>
      </p:sp>
      <p:sp>
        <p:nvSpPr>
          <p:cNvPr id="18" name="TextBox 17">
            <a:extLst>
              <a:ext uri="{FF2B5EF4-FFF2-40B4-BE49-F238E27FC236}">
                <a16:creationId xmlns:a16="http://schemas.microsoft.com/office/drawing/2014/main" id="{F87BEA91-3317-4B38-9726-6C5AFC1660CE}"/>
              </a:ext>
            </a:extLst>
          </p:cNvPr>
          <p:cNvSpPr txBox="1"/>
          <p:nvPr/>
        </p:nvSpPr>
        <p:spPr>
          <a:xfrm>
            <a:off x="8011368" y="5384415"/>
            <a:ext cx="4057230" cy="292388"/>
          </a:xfrm>
          <a:prstGeom prst="rect">
            <a:avLst/>
          </a:prstGeom>
          <a:noFill/>
        </p:spPr>
        <p:txBody>
          <a:bodyPr wrap="square" rtlCol="0">
            <a:spAutoFit/>
          </a:bodyPr>
          <a:lstStyle>
            <a:defPPr>
              <a:defRPr lang="en-US"/>
            </a:defPPr>
            <a:lvl1pPr>
              <a:defRPr sz="1600"/>
            </a:lvl1pPr>
          </a:lstStyle>
          <a:p>
            <a:r>
              <a:rPr lang="fi-FI" sz="1300" dirty="0">
                <a:latin typeface="Avenir Next LT Pro" panose="020B0504020202020204" pitchFamily="34" charset="0"/>
              </a:rPr>
              <a:t>TUOTTEEN ELÄMÄNKAAREN  PIDENTÄMINEN</a:t>
            </a:r>
            <a:endParaRPr lang="en-US" sz="1300" dirty="0">
              <a:latin typeface="Avenir Next LT Pro" panose="020B0504020202020204" pitchFamily="34" charset="0"/>
            </a:endParaRPr>
          </a:p>
        </p:txBody>
      </p:sp>
    </p:spTree>
    <p:extLst>
      <p:ext uri="{BB962C8B-B14F-4D97-AF65-F5344CB8AC3E}">
        <p14:creationId xmlns:p14="http://schemas.microsoft.com/office/powerpoint/2010/main" val="369946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5E7AF1-91BF-496C-8F07-54D6A80512EF}"/>
              </a:ext>
            </a:extLst>
          </p:cNvPr>
          <p:cNvSpPr>
            <a:spLocks noGrp="1"/>
          </p:cNvSpPr>
          <p:nvPr>
            <p:ph type="ftr" sz="quarter" idx="11"/>
          </p:nvPr>
        </p:nvSpPr>
        <p:spPr/>
        <p:txBody>
          <a:bodyPr/>
          <a:lstStyle/>
          <a:p>
            <a:r>
              <a:rPr lang="fi-FI"/>
              <a:t>kiertotalousamk.fi</a:t>
            </a:r>
          </a:p>
        </p:txBody>
      </p:sp>
      <p:sp>
        <p:nvSpPr>
          <p:cNvPr id="5" name="Title 4">
            <a:extLst>
              <a:ext uri="{FF2B5EF4-FFF2-40B4-BE49-F238E27FC236}">
                <a16:creationId xmlns:a16="http://schemas.microsoft.com/office/drawing/2014/main" id="{4EA13017-6804-482E-A400-C6D21084B201}"/>
              </a:ext>
            </a:extLst>
          </p:cNvPr>
          <p:cNvSpPr>
            <a:spLocks noGrp="1"/>
          </p:cNvSpPr>
          <p:nvPr>
            <p:ph type="title"/>
          </p:nvPr>
        </p:nvSpPr>
        <p:spPr>
          <a:xfrm>
            <a:off x="1664682" y="2598949"/>
            <a:ext cx="9787620" cy="1325563"/>
          </a:xfrm>
        </p:spPr>
        <p:txBody>
          <a:bodyPr>
            <a:noAutofit/>
          </a:bodyPr>
          <a:lstStyle/>
          <a:p>
            <a:r>
              <a:rPr lang="fi-FI" sz="3200" dirty="0">
                <a:solidFill>
                  <a:schemeClr val="accent1"/>
                </a:solidFill>
              </a:rPr>
              <a:t>Resurssien tehokas hyödyntäminen </a:t>
            </a:r>
            <a:br>
              <a:rPr lang="fi-FI" sz="3200" dirty="0"/>
            </a:br>
            <a:br>
              <a:rPr lang="fi-FI" sz="3200" dirty="0"/>
            </a:br>
            <a:r>
              <a:rPr lang="fi-FI" sz="3200" dirty="0"/>
              <a:t>Tämän liiketoimintamallin tavoitteena on parantaa tekniikkaa ja kykyjä eliminoida tehokkaasti aineelliset menetykset toimitusketjussa. </a:t>
            </a:r>
            <a:br>
              <a:rPr lang="fi-FI" sz="3200" dirty="0"/>
            </a:br>
            <a:br>
              <a:rPr lang="fi-FI" sz="3200" dirty="0"/>
            </a:br>
            <a:r>
              <a:rPr lang="fi-FI" sz="3200" dirty="0"/>
              <a:t>Sen tavoitteena on hyödyntää resursseja ja käyttää niitä uudelleen seuraavaa sykliä varten kierrätyksen ja teollisen symbioosin avulla.</a:t>
            </a:r>
          </a:p>
        </p:txBody>
      </p:sp>
    </p:spTree>
    <p:extLst>
      <p:ext uri="{BB962C8B-B14F-4D97-AF65-F5344CB8AC3E}">
        <p14:creationId xmlns:p14="http://schemas.microsoft.com/office/powerpoint/2010/main" val="3836155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50FD24-6806-416C-985C-7DE7B12EBD4D}"/>
              </a:ext>
            </a:extLst>
          </p:cNvPr>
          <p:cNvSpPr>
            <a:spLocks noGrp="1"/>
          </p:cNvSpPr>
          <p:nvPr>
            <p:ph type="ftr" sz="quarter" idx="11"/>
          </p:nvPr>
        </p:nvSpPr>
        <p:spPr/>
        <p:txBody>
          <a:bodyPr/>
          <a:lstStyle/>
          <a:p>
            <a:r>
              <a:rPr lang="fi-FI"/>
              <a:t>kiertotalousamk.fi</a:t>
            </a:r>
          </a:p>
        </p:txBody>
      </p:sp>
      <p:sp>
        <p:nvSpPr>
          <p:cNvPr id="5" name="Title 4">
            <a:extLst>
              <a:ext uri="{FF2B5EF4-FFF2-40B4-BE49-F238E27FC236}">
                <a16:creationId xmlns:a16="http://schemas.microsoft.com/office/drawing/2014/main" id="{ABDEB82F-C196-43AB-AC31-7E24DBCBCF7B}"/>
              </a:ext>
            </a:extLst>
          </p:cNvPr>
          <p:cNvSpPr>
            <a:spLocks noGrp="1"/>
          </p:cNvSpPr>
          <p:nvPr>
            <p:ph type="title"/>
          </p:nvPr>
        </p:nvSpPr>
        <p:spPr>
          <a:xfrm>
            <a:off x="1616359" y="2766218"/>
            <a:ext cx="9847096" cy="1325563"/>
          </a:xfrm>
        </p:spPr>
        <p:txBody>
          <a:bodyPr>
            <a:noAutofit/>
          </a:bodyPr>
          <a:lstStyle/>
          <a:p>
            <a:r>
              <a:rPr lang="fi-FI" sz="2800" dirty="0">
                <a:solidFill>
                  <a:schemeClr val="accent1"/>
                </a:solidFill>
              </a:rPr>
              <a:t>Tuotteen käyttöiän pidentäminen </a:t>
            </a:r>
            <a:br>
              <a:rPr lang="fi-FI" sz="2800" dirty="0">
                <a:solidFill>
                  <a:schemeClr val="accent1"/>
                </a:solidFill>
              </a:rPr>
            </a:br>
            <a:br>
              <a:rPr lang="fi-FI" sz="2800" dirty="0">
                <a:solidFill>
                  <a:schemeClr val="accent1"/>
                </a:solidFill>
              </a:rPr>
            </a:br>
            <a:r>
              <a:rPr lang="fi-FI" sz="2800" dirty="0"/>
              <a:t>Tämä liiketoimintamalli käsittelee sellaisen tuotteen suunnittelua, joka voidaan korjata, päivittää, valmistaa uudelleen ja markkinoida helposti. </a:t>
            </a:r>
            <a:br>
              <a:rPr lang="fi-FI" sz="2800" dirty="0"/>
            </a:br>
            <a:br>
              <a:rPr lang="fi-FI" sz="2800" dirty="0"/>
            </a:br>
            <a:r>
              <a:rPr lang="fi-FI" sz="2800" dirty="0"/>
              <a:t>Tämän liiketoimintamallin mukaan tuote on suunniteltu pitkäikäiseksi, jotta vältetään joutumasta liian aikaisin jätevirtaan. </a:t>
            </a:r>
            <a:br>
              <a:rPr lang="fi-FI" sz="2800" dirty="0"/>
            </a:br>
            <a:br>
              <a:rPr lang="fi-FI" sz="2800" dirty="0"/>
            </a:br>
            <a:r>
              <a:rPr lang="fi-FI" sz="2800" dirty="0"/>
              <a:t>Tällainen liiketoimintamalli pidentää tuotteen käyttöikää ja vähentää kaatopaikkojen tarvetta. Se on myös taloudellisesti palkitsevaa (Accenture, 2015).</a:t>
            </a:r>
            <a:br>
              <a:rPr lang="fi-FI" sz="2800" dirty="0"/>
            </a:br>
            <a:endParaRPr lang="fi-FI" sz="2800" dirty="0"/>
          </a:p>
        </p:txBody>
      </p:sp>
    </p:spTree>
    <p:extLst>
      <p:ext uri="{BB962C8B-B14F-4D97-AF65-F5344CB8AC3E}">
        <p14:creationId xmlns:p14="http://schemas.microsoft.com/office/powerpoint/2010/main" val="1493254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B825-A855-415F-AD37-257695A26A42}"/>
              </a:ext>
            </a:extLst>
          </p:cNvPr>
          <p:cNvSpPr>
            <a:spLocks noGrp="1"/>
          </p:cNvSpPr>
          <p:nvPr>
            <p:ph type="title"/>
          </p:nvPr>
        </p:nvSpPr>
        <p:spPr>
          <a:xfrm>
            <a:off x="1682903" y="2454854"/>
            <a:ext cx="9579829" cy="1325563"/>
          </a:xfrm>
        </p:spPr>
        <p:txBody>
          <a:bodyPr>
            <a:noAutofit/>
          </a:bodyPr>
          <a:lstStyle/>
          <a:p>
            <a:r>
              <a:rPr lang="fi-FI" sz="3200" dirty="0">
                <a:solidFill>
                  <a:schemeClr val="accent1"/>
                </a:solidFill>
              </a:rPr>
              <a:t>Jakamisalustat </a:t>
            </a:r>
            <a:br>
              <a:rPr lang="fi-FI" sz="3200" dirty="0"/>
            </a:br>
            <a:br>
              <a:rPr lang="fi-FI" sz="3200" dirty="0"/>
            </a:br>
            <a:r>
              <a:rPr lang="fi-FI" sz="3200" dirty="0"/>
              <a:t>Tämä liiketoimintamalli keskittyy tuotteiden ja laitteiden käyttöön yritysten kesken, jotta minimoidaan tarve tuotteen omistamisesta.</a:t>
            </a:r>
            <a:br>
              <a:rPr lang="fi-FI" sz="3200" dirty="0"/>
            </a:br>
            <a:br>
              <a:rPr lang="fi-FI" sz="3200" dirty="0"/>
            </a:br>
            <a:r>
              <a:rPr lang="fi-FI" sz="3200" dirty="0"/>
              <a:t>Tämän mallin avulla resurssien tuottavuutta voidaan parantaa ja resurssien kulutusta vähentää. </a:t>
            </a:r>
            <a:br>
              <a:rPr lang="fi-FI" sz="3200" dirty="0"/>
            </a:br>
            <a:br>
              <a:rPr lang="fi-FI" sz="2000" dirty="0"/>
            </a:br>
            <a:r>
              <a:rPr lang="fi-FI" sz="2000" dirty="0"/>
              <a:t>Esim. Airbnb:n (kodin jakaminen) ja </a:t>
            </a:r>
            <a:r>
              <a:rPr lang="fi-FI" sz="2000" dirty="0" err="1"/>
              <a:t>Uber:n</a:t>
            </a:r>
            <a:r>
              <a:rPr lang="fi-FI" sz="2000" dirty="0"/>
              <a:t> (auton jakaminen) kaltaisten jakamisalustojen lanseeraamisen myötä jakamistoimintamallit ovat yleistymässä</a:t>
            </a:r>
            <a:endParaRPr lang="fi-FI" sz="3200" dirty="0"/>
          </a:p>
        </p:txBody>
      </p:sp>
      <p:sp>
        <p:nvSpPr>
          <p:cNvPr id="3" name="Footer Placeholder 2">
            <a:extLst>
              <a:ext uri="{FF2B5EF4-FFF2-40B4-BE49-F238E27FC236}">
                <a16:creationId xmlns:a16="http://schemas.microsoft.com/office/drawing/2014/main" id="{6550F08B-14C0-41FC-A5F4-C3F9026ECBB4}"/>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3757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363B-A002-4F76-AD43-96E4A62093AA}"/>
              </a:ext>
            </a:extLst>
          </p:cNvPr>
          <p:cNvSpPr>
            <a:spLocks noGrp="1"/>
          </p:cNvSpPr>
          <p:nvPr>
            <p:ph type="title"/>
          </p:nvPr>
        </p:nvSpPr>
        <p:spPr>
          <a:xfrm>
            <a:off x="1985815" y="2766218"/>
            <a:ext cx="9276918" cy="1325563"/>
          </a:xfrm>
        </p:spPr>
        <p:txBody>
          <a:bodyPr>
            <a:noAutofit/>
          </a:bodyPr>
          <a:lstStyle/>
          <a:p>
            <a:r>
              <a:rPr lang="fi-FI" sz="3200" dirty="0">
                <a:solidFill>
                  <a:schemeClr val="accent1"/>
                </a:solidFill>
              </a:rPr>
              <a:t>Tuote palveluna </a:t>
            </a:r>
            <a:br>
              <a:rPr lang="fi-FI" sz="3200" dirty="0">
                <a:solidFill>
                  <a:schemeClr val="accent1"/>
                </a:solidFill>
              </a:rPr>
            </a:br>
            <a:br>
              <a:rPr lang="fi-FI" sz="3200" dirty="0">
                <a:solidFill>
                  <a:schemeClr val="accent1"/>
                </a:solidFill>
              </a:rPr>
            </a:br>
            <a:r>
              <a:rPr lang="fi-FI" sz="3200" dirty="0"/>
              <a:t>Tämä liiketoimintamalli on ajattelutavan (paradigman) muutos, jossa siirrytään tuotteen omistamisesta maksamiseen tuotteen käytöstä (suorituskyvystä). </a:t>
            </a:r>
            <a:br>
              <a:rPr lang="fi-FI" sz="3200" dirty="0"/>
            </a:br>
            <a:br>
              <a:rPr lang="fi-FI" sz="3200" dirty="0"/>
            </a:br>
            <a:r>
              <a:rPr lang="fi-FI" sz="3200" dirty="0"/>
              <a:t>Tämä malli on houkutteleva yrityksille, jotka haluavat vähentää toimintakustannuksiaan ulkoistamalla toimintojaan ostopalveluiksi.  </a:t>
            </a:r>
            <a:br>
              <a:rPr lang="fi-FI" sz="3200" dirty="0"/>
            </a:br>
            <a:endParaRPr lang="fi-FI" sz="3200" dirty="0"/>
          </a:p>
        </p:txBody>
      </p:sp>
      <p:sp>
        <p:nvSpPr>
          <p:cNvPr id="3" name="Footer Placeholder 2">
            <a:extLst>
              <a:ext uri="{FF2B5EF4-FFF2-40B4-BE49-F238E27FC236}">
                <a16:creationId xmlns:a16="http://schemas.microsoft.com/office/drawing/2014/main" id="{7D1C3677-92A2-4BC1-91C9-516BA3B61537}"/>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169308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BF9A-C78D-4198-87C6-9EB5344747D4}"/>
              </a:ext>
            </a:extLst>
          </p:cNvPr>
          <p:cNvSpPr>
            <a:spLocks noGrp="1"/>
          </p:cNvSpPr>
          <p:nvPr>
            <p:ph type="title"/>
          </p:nvPr>
        </p:nvSpPr>
        <p:spPr>
          <a:xfrm>
            <a:off x="1274134" y="3141386"/>
            <a:ext cx="10515600" cy="1325563"/>
          </a:xfrm>
        </p:spPr>
        <p:txBody>
          <a:bodyPr>
            <a:normAutofit fontScale="90000"/>
          </a:bodyPr>
          <a:lstStyle/>
          <a:p>
            <a:br>
              <a:rPr lang="fi-FI" dirty="0"/>
            </a:br>
            <a:r>
              <a:rPr lang="fi-FI" sz="3100" dirty="0"/>
              <a:t>https://www.eria.org/publications/industry-40-empowering-asean-for-the-circular-economy</a:t>
            </a:r>
            <a:r>
              <a:rPr lang="fi-FI" sz="3600" dirty="0"/>
              <a:t>/</a:t>
            </a:r>
            <a:br>
              <a:rPr lang="fi-FI" sz="3600" dirty="0"/>
            </a:br>
            <a:br>
              <a:rPr lang="fi-FI" sz="3600" dirty="0"/>
            </a:br>
            <a:r>
              <a:rPr lang="fi-FI" sz="3600" dirty="0"/>
              <a:t>   </a:t>
            </a:r>
            <a:br>
              <a:rPr lang="fi-FI" sz="3600" dirty="0"/>
            </a:br>
            <a:r>
              <a:rPr lang="fi-FI" sz="3600" dirty="0"/>
              <a:t>   Lue kappale 4.:</a:t>
            </a:r>
            <a:br>
              <a:rPr lang="fi-FI" dirty="0"/>
            </a:br>
            <a:br>
              <a:rPr lang="fi-FI" dirty="0"/>
            </a:br>
            <a:endParaRPr lang="fi-FI" dirty="0"/>
          </a:p>
        </p:txBody>
      </p:sp>
      <p:sp>
        <p:nvSpPr>
          <p:cNvPr id="3" name="Footer Placeholder 2">
            <a:extLst>
              <a:ext uri="{FF2B5EF4-FFF2-40B4-BE49-F238E27FC236}">
                <a16:creationId xmlns:a16="http://schemas.microsoft.com/office/drawing/2014/main" id="{801B2165-22EA-4B8B-9A52-63C5C41BCDF6}"/>
              </a:ext>
            </a:extLst>
          </p:cNvPr>
          <p:cNvSpPr>
            <a:spLocks noGrp="1"/>
          </p:cNvSpPr>
          <p:nvPr>
            <p:ph type="ftr" sz="quarter" idx="11"/>
          </p:nvPr>
        </p:nvSpPr>
        <p:spPr/>
        <p:txBody>
          <a:bodyPr/>
          <a:lstStyle/>
          <a:p>
            <a:r>
              <a:rPr lang="fi-FI"/>
              <a:t>kiertotalousamk.fi</a:t>
            </a:r>
          </a:p>
        </p:txBody>
      </p:sp>
      <p:sp>
        <p:nvSpPr>
          <p:cNvPr id="4" name="TextBox 3">
            <a:extLst>
              <a:ext uri="{FF2B5EF4-FFF2-40B4-BE49-F238E27FC236}">
                <a16:creationId xmlns:a16="http://schemas.microsoft.com/office/drawing/2014/main" id="{EECBAE42-CD7F-4951-9348-C5313D3B7E83}"/>
              </a:ext>
            </a:extLst>
          </p:cNvPr>
          <p:cNvSpPr txBox="1"/>
          <p:nvPr/>
        </p:nvSpPr>
        <p:spPr>
          <a:xfrm>
            <a:off x="1274134" y="1063256"/>
            <a:ext cx="10081438" cy="1508105"/>
          </a:xfrm>
          <a:prstGeom prst="rect">
            <a:avLst/>
          </a:prstGeom>
          <a:noFill/>
        </p:spPr>
        <p:txBody>
          <a:bodyPr wrap="square" rtlCol="0">
            <a:spAutoFit/>
          </a:bodyPr>
          <a:lstStyle/>
          <a:p>
            <a:r>
              <a:rPr lang="fi-FI" sz="3200" b="1" dirty="0"/>
              <a:t>Tutustu lisäluettavaan: </a:t>
            </a:r>
          </a:p>
          <a:p>
            <a:endParaRPr lang="fi-FI" sz="3200" b="1" dirty="0"/>
          </a:p>
          <a:p>
            <a:r>
              <a:rPr lang="fi-FI" sz="2800" b="1" dirty="0">
                <a:solidFill>
                  <a:schemeClr val="accent1"/>
                </a:solidFill>
              </a:rPr>
              <a:t>Industry 4.0:  </a:t>
            </a:r>
            <a:r>
              <a:rPr lang="fi-FI" sz="2800" b="1" dirty="0" err="1">
                <a:solidFill>
                  <a:schemeClr val="accent1"/>
                </a:solidFill>
              </a:rPr>
              <a:t>Empowering</a:t>
            </a:r>
            <a:r>
              <a:rPr lang="fi-FI" sz="2800" b="1" dirty="0">
                <a:solidFill>
                  <a:schemeClr val="accent1"/>
                </a:solidFill>
              </a:rPr>
              <a:t> ASEAN for </a:t>
            </a:r>
            <a:r>
              <a:rPr lang="fi-FI" sz="2800" b="1" dirty="0" err="1">
                <a:solidFill>
                  <a:schemeClr val="accent1"/>
                </a:solidFill>
              </a:rPr>
              <a:t>the</a:t>
            </a:r>
            <a:r>
              <a:rPr lang="fi-FI" sz="2800" b="1" dirty="0">
                <a:solidFill>
                  <a:schemeClr val="accent1"/>
                </a:solidFill>
              </a:rPr>
              <a:t> </a:t>
            </a:r>
            <a:r>
              <a:rPr lang="fi-FI" sz="2800" b="1" dirty="0" err="1">
                <a:solidFill>
                  <a:schemeClr val="accent1"/>
                </a:solidFill>
              </a:rPr>
              <a:t>Circular</a:t>
            </a:r>
            <a:r>
              <a:rPr lang="fi-FI" sz="2800" b="1" dirty="0">
                <a:solidFill>
                  <a:schemeClr val="accent1"/>
                </a:solidFill>
              </a:rPr>
              <a:t> </a:t>
            </a:r>
            <a:r>
              <a:rPr lang="fi-FI" sz="2800" b="1" dirty="0" err="1">
                <a:solidFill>
                  <a:schemeClr val="accent1"/>
                </a:solidFill>
              </a:rPr>
              <a:t>Economy</a:t>
            </a:r>
            <a:r>
              <a:rPr lang="fi-FI" sz="2800" b="1" dirty="0">
                <a:solidFill>
                  <a:schemeClr val="accent1"/>
                </a:solidFill>
              </a:rPr>
              <a:t> (ERIA)</a:t>
            </a:r>
            <a:endParaRPr lang="fi-FI" sz="5400" b="1" dirty="0">
              <a:solidFill>
                <a:schemeClr val="accent1"/>
              </a:solidFill>
            </a:endParaRPr>
          </a:p>
        </p:txBody>
      </p:sp>
      <p:sp>
        <p:nvSpPr>
          <p:cNvPr id="5" name="Rectangle 4">
            <a:extLst>
              <a:ext uri="{FF2B5EF4-FFF2-40B4-BE49-F238E27FC236}">
                <a16:creationId xmlns:a16="http://schemas.microsoft.com/office/drawing/2014/main" id="{B195B591-EABC-405E-9ABD-CB0F0666BF8C}"/>
              </a:ext>
            </a:extLst>
          </p:cNvPr>
          <p:cNvSpPr/>
          <p:nvPr/>
        </p:nvSpPr>
        <p:spPr>
          <a:xfrm>
            <a:off x="1616926" y="4621475"/>
            <a:ext cx="11426499" cy="830997"/>
          </a:xfrm>
          <a:prstGeom prst="rect">
            <a:avLst/>
          </a:prstGeom>
        </p:spPr>
        <p:txBody>
          <a:bodyPr wrap="square">
            <a:spAutoFit/>
          </a:bodyPr>
          <a:lstStyle/>
          <a:p>
            <a:r>
              <a:rPr lang="fi-FI" sz="2400" dirty="0"/>
              <a:t>https://www.eria.org/uploads/media/8.ERIA-Books-2018_Circular_Economy_Chapter_4.pdf</a:t>
            </a:r>
          </a:p>
        </p:txBody>
      </p:sp>
      <p:sp>
        <p:nvSpPr>
          <p:cNvPr id="6" name="Arrow: Down 5">
            <a:extLst>
              <a:ext uri="{FF2B5EF4-FFF2-40B4-BE49-F238E27FC236}">
                <a16:creationId xmlns:a16="http://schemas.microsoft.com/office/drawing/2014/main" id="{BFB0DC69-A42C-4379-85A9-9254D2438B19}"/>
              </a:ext>
            </a:extLst>
          </p:cNvPr>
          <p:cNvSpPr/>
          <p:nvPr/>
        </p:nvSpPr>
        <p:spPr>
          <a:xfrm>
            <a:off x="1884556" y="3503725"/>
            <a:ext cx="234176" cy="49065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821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DA55DA-62A7-4E10-889A-B00146E158E0}"/>
              </a:ext>
            </a:extLst>
          </p:cNvPr>
          <p:cNvSpPr/>
          <p:nvPr/>
        </p:nvSpPr>
        <p:spPr>
          <a:xfrm>
            <a:off x="1466505" y="1121051"/>
            <a:ext cx="9494722" cy="4615897"/>
          </a:xfrm>
          <a:prstGeom prst="rect">
            <a:avLst/>
          </a:prstGeom>
          <a:gradFill>
            <a:gsLst>
              <a:gs pos="0">
                <a:srgbClr val="1B736D"/>
              </a:gs>
              <a:gs pos="20000">
                <a:srgbClr val="1B736D"/>
              </a:gs>
              <a:gs pos="93000">
                <a:srgbClr val="74DED6"/>
              </a:gs>
              <a:gs pos="100000">
                <a:srgbClr val="B4EEEA"/>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0" name="Group 9">
            <a:extLst>
              <a:ext uri="{FF2B5EF4-FFF2-40B4-BE49-F238E27FC236}">
                <a16:creationId xmlns:a16="http://schemas.microsoft.com/office/drawing/2014/main" id="{20F7DB3D-35AF-4D5E-B0A7-81269E85A8D0}"/>
              </a:ext>
            </a:extLst>
          </p:cNvPr>
          <p:cNvGrpSpPr/>
          <p:nvPr/>
        </p:nvGrpSpPr>
        <p:grpSpPr>
          <a:xfrm>
            <a:off x="1788436" y="307546"/>
            <a:ext cx="9017096" cy="5012995"/>
            <a:chOff x="1074232" y="1292275"/>
            <a:chExt cx="10024377" cy="4745849"/>
          </a:xfrm>
        </p:grpSpPr>
        <p:sp>
          <p:nvSpPr>
            <p:cNvPr id="4" name="TextBox 3">
              <a:extLst>
                <a:ext uri="{FF2B5EF4-FFF2-40B4-BE49-F238E27FC236}">
                  <a16:creationId xmlns:a16="http://schemas.microsoft.com/office/drawing/2014/main" id="{3BD9215E-55BD-46C6-BC8B-F224BDE871ED}"/>
                </a:ext>
              </a:extLst>
            </p:cNvPr>
            <p:cNvSpPr txBox="1"/>
            <p:nvPr/>
          </p:nvSpPr>
          <p:spPr>
            <a:xfrm>
              <a:off x="1074232" y="1292275"/>
              <a:ext cx="10024377" cy="553612"/>
            </a:xfrm>
            <a:prstGeom prst="rect">
              <a:avLst/>
            </a:prstGeom>
            <a:noFill/>
          </p:spPr>
          <p:txBody>
            <a:bodyPr wrap="square" rtlCol="0">
              <a:spAutoFit/>
            </a:bodyPr>
            <a:lstStyle/>
            <a:p>
              <a:pPr algn="ctr"/>
              <a:r>
                <a:rPr lang="fi-FI" sz="3200" dirty="0"/>
                <a:t>Mieti / kehitä jokin liiketoimintamalli, joka perustuu</a:t>
              </a:r>
            </a:p>
          </p:txBody>
        </p:sp>
        <p:sp>
          <p:nvSpPr>
            <p:cNvPr id="6" name="TextBox 5">
              <a:extLst>
                <a:ext uri="{FF2B5EF4-FFF2-40B4-BE49-F238E27FC236}">
                  <a16:creationId xmlns:a16="http://schemas.microsoft.com/office/drawing/2014/main" id="{7E3A113B-A28B-42FE-9F41-0D2063A36BC7}"/>
                </a:ext>
              </a:extLst>
            </p:cNvPr>
            <p:cNvSpPr txBox="1"/>
            <p:nvPr/>
          </p:nvSpPr>
          <p:spPr>
            <a:xfrm>
              <a:off x="2882086" y="4317857"/>
              <a:ext cx="6957909" cy="676981"/>
            </a:xfrm>
            <a:prstGeom prst="roundRect">
              <a:avLst/>
            </a:prstGeo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fi-FI"/>
              </a:defPPr>
              <a:lvl1pPr algn="ctr">
                <a:defRPr sz="4000"/>
              </a:lvl1pPr>
            </a:lstStyle>
            <a:p>
              <a:r>
                <a:rPr lang="fi-FI" sz="3600" dirty="0"/>
                <a:t>Tuotteen käyttö raaka-aineena</a:t>
              </a:r>
            </a:p>
          </p:txBody>
        </p:sp>
        <p:sp>
          <p:nvSpPr>
            <p:cNvPr id="7" name="TextBox 6">
              <a:extLst>
                <a:ext uri="{FF2B5EF4-FFF2-40B4-BE49-F238E27FC236}">
                  <a16:creationId xmlns:a16="http://schemas.microsoft.com/office/drawing/2014/main" id="{21B27811-EA88-40E5-9680-25D1EBCD2DFF}"/>
                </a:ext>
              </a:extLst>
            </p:cNvPr>
            <p:cNvSpPr txBox="1"/>
            <p:nvPr/>
          </p:nvSpPr>
          <p:spPr>
            <a:xfrm>
              <a:off x="2882086" y="3302144"/>
              <a:ext cx="6957909" cy="676981"/>
            </a:xfrm>
            <a:prstGeom prst="roundRect">
              <a:avLst/>
            </a:prstGeo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fi-FI"/>
              </a:defPPr>
              <a:lvl1pPr algn="ctr">
                <a:defRPr sz="4000"/>
              </a:lvl1pPr>
            </a:lstStyle>
            <a:p>
              <a:r>
                <a:rPr lang="fi-FI" sz="3600" dirty="0"/>
                <a:t>Tuote palveluna</a:t>
              </a:r>
            </a:p>
          </p:txBody>
        </p:sp>
        <p:sp>
          <p:nvSpPr>
            <p:cNvPr id="8" name="TextBox 7">
              <a:extLst>
                <a:ext uri="{FF2B5EF4-FFF2-40B4-BE49-F238E27FC236}">
                  <a16:creationId xmlns:a16="http://schemas.microsoft.com/office/drawing/2014/main" id="{5310BA76-252D-421D-B695-028D539CAB07}"/>
                </a:ext>
              </a:extLst>
            </p:cNvPr>
            <p:cNvSpPr txBox="1"/>
            <p:nvPr/>
          </p:nvSpPr>
          <p:spPr>
            <a:xfrm>
              <a:off x="2882086" y="2305845"/>
              <a:ext cx="6957909" cy="612508"/>
            </a:xfrm>
            <a:prstGeom prst="roundRect">
              <a:avLst/>
            </a:prstGeo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fi-FI"/>
              </a:defPPr>
              <a:lvl1pPr algn="ctr">
                <a:defRPr sz="4000"/>
              </a:lvl1pPr>
            </a:lstStyle>
            <a:p>
              <a:r>
                <a:rPr lang="fi-FI" sz="3200" dirty="0"/>
                <a:t>Tuotteen elinkaaren pidentämiseen</a:t>
              </a:r>
            </a:p>
          </p:txBody>
        </p:sp>
        <p:sp>
          <p:nvSpPr>
            <p:cNvPr id="9" name="TextBox 8">
              <a:extLst>
                <a:ext uri="{FF2B5EF4-FFF2-40B4-BE49-F238E27FC236}">
                  <a16:creationId xmlns:a16="http://schemas.microsoft.com/office/drawing/2014/main" id="{67B7E70C-4661-4990-A893-2BAAA4662CBD}"/>
                </a:ext>
              </a:extLst>
            </p:cNvPr>
            <p:cNvSpPr txBox="1"/>
            <p:nvPr/>
          </p:nvSpPr>
          <p:spPr>
            <a:xfrm>
              <a:off x="2882085" y="5361143"/>
              <a:ext cx="6957909" cy="676981"/>
            </a:xfrm>
            <a:prstGeom prst="roundRect">
              <a:avLst/>
            </a:prstGeo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fi-FI"/>
              </a:defPPr>
              <a:lvl1pPr algn="ctr">
                <a:defRPr sz="4400"/>
              </a:lvl1pPr>
            </a:lstStyle>
            <a:p>
              <a:r>
                <a:rPr lang="fi-FI" sz="3600" dirty="0"/>
                <a:t>Jakamistalous</a:t>
              </a:r>
            </a:p>
          </p:txBody>
        </p:sp>
      </p:grpSp>
    </p:spTree>
    <p:extLst>
      <p:ext uri="{BB962C8B-B14F-4D97-AF65-F5344CB8AC3E}">
        <p14:creationId xmlns:p14="http://schemas.microsoft.com/office/powerpoint/2010/main" val="197473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6EA7-B200-43F7-AB2E-0944504CB669}"/>
              </a:ext>
            </a:extLst>
          </p:cNvPr>
          <p:cNvSpPr>
            <a:spLocks noGrp="1"/>
          </p:cNvSpPr>
          <p:nvPr>
            <p:ph type="title"/>
          </p:nvPr>
        </p:nvSpPr>
        <p:spPr>
          <a:xfrm>
            <a:off x="1737377" y="3087819"/>
            <a:ext cx="9479634" cy="1325563"/>
          </a:xfrm>
        </p:spPr>
        <p:txBody>
          <a:bodyPr>
            <a:noAutofit/>
          </a:bodyPr>
          <a:lstStyle/>
          <a:p>
            <a:r>
              <a:rPr lang="fi-FI" sz="3200" dirty="0"/>
              <a:t>Teollisuus 4.0 (Industry 4.0) tarkoittaa teollisuuden </a:t>
            </a:r>
            <a:r>
              <a:rPr lang="fi-FI" sz="3200" dirty="0">
                <a:solidFill>
                  <a:schemeClr val="accent1">
                    <a:lumMod val="75000"/>
                  </a:schemeClr>
                </a:solidFill>
              </a:rPr>
              <a:t>digitaalista murrosta</a:t>
            </a:r>
            <a:r>
              <a:rPr lang="fi-FI" sz="3200" dirty="0"/>
              <a:t>, jonka keskiössä on älykkäät järjestelmät. </a:t>
            </a:r>
            <a:br>
              <a:rPr lang="fi-FI" sz="3200" dirty="0"/>
            </a:br>
            <a:br>
              <a:rPr lang="fi-FI" sz="3200" dirty="0"/>
            </a:br>
            <a:endParaRPr lang="fi-FI" sz="3200" b="1" u="sng" dirty="0">
              <a:solidFill>
                <a:schemeClr val="accent1">
                  <a:lumMod val="75000"/>
                </a:schemeClr>
              </a:solidFill>
            </a:endParaRPr>
          </a:p>
        </p:txBody>
      </p:sp>
      <p:sp>
        <p:nvSpPr>
          <p:cNvPr id="3" name="Footer Placeholder 2">
            <a:extLst>
              <a:ext uri="{FF2B5EF4-FFF2-40B4-BE49-F238E27FC236}">
                <a16:creationId xmlns:a16="http://schemas.microsoft.com/office/drawing/2014/main" id="{595627FB-A86A-4A4A-931E-5CEDAD3F56AD}"/>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75455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6EA7-B200-43F7-AB2E-0944504CB669}"/>
              </a:ext>
            </a:extLst>
          </p:cNvPr>
          <p:cNvSpPr>
            <a:spLocks noGrp="1"/>
          </p:cNvSpPr>
          <p:nvPr>
            <p:ph type="title"/>
          </p:nvPr>
        </p:nvSpPr>
        <p:spPr>
          <a:xfrm>
            <a:off x="1455085" y="2103437"/>
            <a:ext cx="10515600" cy="1325563"/>
          </a:xfrm>
        </p:spPr>
        <p:txBody>
          <a:bodyPr>
            <a:noAutofit/>
          </a:bodyPr>
          <a:lstStyle/>
          <a:p>
            <a:br>
              <a:rPr lang="fi-FI" sz="3200" dirty="0"/>
            </a:br>
            <a:br>
              <a:rPr lang="fi-FI" sz="3200" dirty="0"/>
            </a:br>
            <a:r>
              <a:rPr lang="fi-FI" sz="3200" dirty="0"/>
              <a:t>Teollisuus 4.0 (Industry 4.0) edustaa niin kutsuttua neljättä teollista vallankumousta erityisesti mm. valmistusprosesseissa, logistiikassa ja toimitusketjuissa, mukaan lukien terveydenhuolto, lääketeollisuus sekä älykkäät kaupungit ja älykkään kiertotalouden.</a:t>
            </a:r>
          </a:p>
        </p:txBody>
      </p:sp>
      <p:sp>
        <p:nvSpPr>
          <p:cNvPr id="3" name="Footer Placeholder 2">
            <a:extLst>
              <a:ext uri="{FF2B5EF4-FFF2-40B4-BE49-F238E27FC236}">
                <a16:creationId xmlns:a16="http://schemas.microsoft.com/office/drawing/2014/main" id="{595627FB-A86A-4A4A-931E-5CEDAD3F56AD}"/>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530774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373B333-3C76-4EC7-8E4B-980AA422A526}"/>
              </a:ext>
            </a:extLst>
          </p:cNvPr>
          <p:cNvSpPr>
            <a:spLocks noGrp="1"/>
          </p:cNvSpPr>
          <p:nvPr>
            <p:ph type="ftr" sz="quarter" idx="11"/>
          </p:nvPr>
        </p:nvSpPr>
        <p:spPr/>
        <p:txBody>
          <a:bodyPr/>
          <a:lstStyle/>
          <a:p>
            <a:r>
              <a:rPr lang="fi-FI"/>
              <a:t>kiertotalousamk.fi</a:t>
            </a:r>
          </a:p>
        </p:txBody>
      </p:sp>
      <p:pic>
        <p:nvPicPr>
          <p:cNvPr id="6" name="Online Media 5" title="Hyvä paha digitalisaatio: IoT pelastaa maailman">
            <a:hlinkClick r:id="" action="ppaction://media"/>
            <a:extLst>
              <a:ext uri="{FF2B5EF4-FFF2-40B4-BE49-F238E27FC236}">
                <a16:creationId xmlns:a16="http://schemas.microsoft.com/office/drawing/2014/main" id="{1D353617-319A-4442-AA8E-565A099F8D70}"/>
              </a:ext>
            </a:extLst>
          </p:cNvPr>
          <p:cNvPicPr>
            <a:picLocks noRot="1" noChangeAspect="1"/>
          </p:cNvPicPr>
          <p:nvPr>
            <a:videoFile r:link="rId1"/>
          </p:nvPr>
        </p:nvPicPr>
        <p:blipFill>
          <a:blip r:embed="rId3"/>
          <a:stretch>
            <a:fillRect/>
          </a:stretch>
        </p:blipFill>
        <p:spPr>
          <a:xfrm>
            <a:off x="1428109" y="300204"/>
            <a:ext cx="9729626" cy="5472915"/>
          </a:xfrm>
          <a:prstGeom prst="rect">
            <a:avLst/>
          </a:prstGeom>
        </p:spPr>
      </p:pic>
    </p:spTree>
    <p:extLst>
      <p:ext uri="{BB962C8B-B14F-4D97-AF65-F5344CB8AC3E}">
        <p14:creationId xmlns:p14="http://schemas.microsoft.com/office/powerpoint/2010/main" val="32948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41B565F-9C1A-4F15-AC16-63FF005326F5}"/>
              </a:ext>
            </a:extLst>
          </p:cNvPr>
          <p:cNvSpPr>
            <a:spLocks noGrp="1"/>
          </p:cNvSpPr>
          <p:nvPr>
            <p:ph type="ftr" sz="quarter" idx="11"/>
          </p:nvPr>
        </p:nvSpPr>
        <p:spPr/>
        <p:txBody>
          <a:bodyPr/>
          <a:lstStyle/>
          <a:p>
            <a:r>
              <a:rPr lang="fi-FI"/>
              <a:t>kiertotalousamk.fi</a:t>
            </a:r>
          </a:p>
        </p:txBody>
      </p:sp>
      <p:pic>
        <p:nvPicPr>
          <p:cNvPr id="2" name="Online Media 1" title="iPoint: Towards a Digital Circular Economy – Part 1">
            <a:hlinkClick r:id="" action="ppaction://media"/>
            <a:extLst>
              <a:ext uri="{FF2B5EF4-FFF2-40B4-BE49-F238E27FC236}">
                <a16:creationId xmlns:a16="http://schemas.microsoft.com/office/drawing/2014/main" id="{9D4BFF46-2598-40C9-B5B0-73788C44863D}"/>
              </a:ext>
            </a:extLst>
          </p:cNvPr>
          <p:cNvPicPr>
            <a:picLocks noRot="1" noChangeAspect="1"/>
          </p:cNvPicPr>
          <p:nvPr>
            <a:videoFile r:link="rId1"/>
          </p:nvPr>
        </p:nvPicPr>
        <p:blipFill>
          <a:blip r:embed="rId3"/>
          <a:stretch>
            <a:fillRect/>
          </a:stretch>
        </p:blipFill>
        <p:spPr>
          <a:xfrm>
            <a:off x="1263721" y="218326"/>
            <a:ext cx="10007029" cy="5628954"/>
          </a:xfrm>
          <a:prstGeom prst="rect">
            <a:avLst/>
          </a:prstGeom>
        </p:spPr>
      </p:pic>
    </p:spTree>
    <p:extLst>
      <p:ext uri="{BB962C8B-B14F-4D97-AF65-F5344CB8AC3E}">
        <p14:creationId xmlns:p14="http://schemas.microsoft.com/office/powerpoint/2010/main" val="4890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8C101413F627E4195818C4542FEC64F" ma:contentTypeVersion="13" ma:contentTypeDescription="Luo uusi asiakirja." ma:contentTypeScope="" ma:versionID="4a3fd5df094ed8d20f47de72dbcc3b07">
  <xsd:schema xmlns:xsd="http://www.w3.org/2001/XMLSchema" xmlns:xs="http://www.w3.org/2001/XMLSchema" xmlns:p="http://schemas.microsoft.com/office/2006/metadata/properties" xmlns:ns3="749c60f9-33f8-45fb-8e7a-b78bd381854f" xmlns:ns4="d16cb262-07ca-4f4e-b18a-8d07c537c2ab" targetNamespace="http://schemas.microsoft.com/office/2006/metadata/properties" ma:root="true" ma:fieldsID="93d68de53f0da47038383fbd29163b90" ns3:_="" ns4:_="">
    <xsd:import namespace="749c60f9-33f8-45fb-8e7a-b78bd381854f"/>
    <xsd:import namespace="d16cb262-07ca-4f4e-b18a-8d07c537c2a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c60f9-33f8-45fb-8e7a-b78bd3818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6cb262-07ca-4f4e-b18a-8d07c537c2ab"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SharingHintHash" ma:index="16"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2B8F97-8AC6-464E-BF00-A777BA6BF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9c60f9-33f8-45fb-8e7a-b78bd381854f"/>
    <ds:schemaRef ds:uri="d16cb262-07ca-4f4e-b18a-8d07c537c2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62D49C-CA25-4999-B952-F55D754961C0}">
  <ds:schemaRefs>
    <ds:schemaRef ds:uri="http://purl.org/dc/terms/"/>
    <ds:schemaRef ds:uri="http://schemas.microsoft.com/office/2006/documentManagement/types"/>
    <ds:schemaRef ds:uri="http://schemas.microsoft.com/office/2006/metadata/properties"/>
    <ds:schemaRef ds:uri="http://purl.org/dc/elements/1.1/"/>
    <ds:schemaRef ds:uri="749c60f9-33f8-45fb-8e7a-b78bd381854f"/>
    <ds:schemaRef ds:uri="d16cb262-07ca-4f4e-b18a-8d07c537c2ab"/>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B25BD6D-D2BB-418E-A029-B40BF82CD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313</TotalTime>
  <Words>1921</Words>
  <Application>Microsoft Office PowerPoint</Application>
  <PresentationFormat>Laajakuva</PresentationFormat>
  <Paragraphs>202</Paragraphs>
  <Slides>57</Slides>
  <Notes>1</Notes>
  <HiddenSlides>0</HiddenSlides>
  <MMClips>8</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57</vt:i4>
      </vt:variant>
    </vt:vector>
  </HeadingPairs>
  <TitlesOfParts>
    <vt:vector size="66" baseType="lpstr">
      <vt:lpstr>Aharoni</vt:lpstr>
      <vt:lpstr>Arial</vt:lpstr>
      <vt:lpstr>Arial Nova</vt:lpstr>
      <vt:lpstr>Avenir Next LT Pro</vt:lpstr>
      <vt:lpstr>Calibri</vt:lpstr>
      <vt:lpstr>Century Gothic</vt:lpstr>
      <vt:lpstr>Microsoft Sans Serif</vt:lpstr>
      <vt:lpstr>Wingdings</vt:lpstr>
      <vt:lpstr>1_Mukautettu suunnittelumalli</vt:lpstr>
      <vt:lpstr>PowerPoint-esitys</vt:lpstr>
      <vt:lpstr>Digitaaliset ekosysteemit muuttavat  liiketoiminnan ekosysteemejä    </vt:lpstr>
      <vt:lpstr>Tätä kappaletta opiskeltaessa on muistettava:   </vt:lpstr>
      <vt:lpstr>Oppimistavoitteet  Opiskelija ymmärtää kiertotalouden osana liiketoimintaa, jolle uusi teknologia antaa uusia mahdollisuuksia.    </vt:lpstr>
      <vt:lpstr>Digitaalinen murros </vt:lpstr>
      <vt:lpstr>Teollisuus 4.0 (Industry 4.0) tarkoittaa teollisuuden digitaalista murrosta, jonka keskiössä on älykkäät järjestelmät.   </vt:lpstr>
      <vt:lpstr>  Teollisuus 4.0 (Industry 4.0) edustaa niin kutsuttua neljättä teollista vallankumousta erityisesti mm. valmistusprosesseissa, logistiikassa ja toimitusketjuissa, mukaan lukien terveydenhuolto, lääketeollisuus sekä älykkäät kaupungit ja älykkään kiertotalouden.</vt:lpstr>
      <vt:lpstr>PowerPoint-esitys</vt:lpstr>
      <vt:lpstr>PowerPoint-esitys</vt:lpstr>
      <vt:lpstr>PowerPoint-esitys</vt:lpstr>
      <vt:lpstr>PowerPoint-esitys</vt:lpstr>
      <vt:lpstr>Teollisuus 4.0 ymmärretään myös evoluutiona kyber-fysikaalisiin (CPS) järjestelmiin, edustaen neljättä teollista vallankumousta, jonka tavoitteena on arvoketjun tehostaminen teollisen IoT:n ja älykkyyden avulla teollisuudessa, tuotannossa, logistiikassa ja kaikilla elämän alueilla, mukaan lukien kiertotaloudessa.</vt:lpstr>
      <vt:lpstr>PowerPoint-esitys</vt:lpstr>
      <vt:lpstr>PowerPoint-esitys</vt:lpstr>
      <vt:lpstr>PowerPoint-esitys</vt:lpstr>
      <vt:lpstr>Ymmärtääkseen Teollisuus 4.0- ajattelun on tarkasteltava koko arvoketjua, joka sisältää toimittajat komponenttien ja materiaalien alkulähteiltä, eri valmistuksen vaiheet, varastot ja kuljetukset aina loppukäyttäjille asti.   </vt:lpstr>
      <vt:lpstr>PowerPoint-esitys</vt:lpstr>
      <vt:lpstr> Digitaalisuus mahdollistaa:  * asiakaslähtöiset tuotantomallit,  * asiakaslähtöisten palveluiden tarjoamisen sekä  * asiakkaiden ja kuluttajien vuorovaikutuksen (mukaan lukien reaaliaikainen tiedon hankkiminen todellisesta tuotteen käytöstä) ja * välikäsien aiheuttamien kustannuksien ja tehottomuuden vähentämisen digitaalisissa toimitusketjuissa.   Nämä ovat  Teollisuus 4.0:n (Industry 4.0) keskeisiä tavoitteita.  Kysynnän tällaiselle asiakaskeskeiselle toiminnalle muodostavat asiakkaat, jotka arvostavat nopeutta, kustannustehokkuutta ja innovatiivisia lisäarvoa tuottavia palveluita.</vt:lpstr>
      <vt:lpstr>Lopuksi jäljelle jää liiketoiminta   - innovatiivisella kehittämisellä ja liiketoimintamallien ja prosessien muuttamisella: kasvatetaan voittoa, alennetaan kustannuksia, parannetaan asiakaskokemusta, optimoidaan asiakkaan hyötyjä ja lisätään asiakasuskollisuutta, myydään enemmän ja innovoidaan kasvuun sekä mahdollistetaan säilyminen markkinoilla.  </vt:lpstr>
      <vt:lpstr>PowerPoint-esitys</vt:lpstr>
      <vt:lpstr>Digitaalisesti yhteensopivat laitteet mahdollistavat datan joustavan hyödyntämisen. Näin mahdollistuvat uusien liiketoimintaekosysteemien ja uuden liiketoiminnan syntyminen, joka monesti tapahtuu disruptiivisen muutoksen kautta. </vt:lpstr>
      <vt:lpstr>  Uuden osaamisen kehittäminen edellyttää kykyä olla ketterä, innovatiivinen, asiakaskeskeinen, tehokas ja kykenevä hyödyntämään mahdollisuuksia, muuttaa status quoa ja hyödyntää uusia tieto- ja palvelukeskeisiä liiketoimintamahdollisuuksia.   </vt:lpstr>
      <vt:lpstr>Digitaalisuuden hyödyntäminen nyt ja tulevaisuudessa voi johtua useista syistä ja usein samanaikaisesti   1.) asiakaskäyttäytyminen ja odotusten muutos,  2.) uudet taloudelliset mahdollisuudet, 3.) yhteiskunnalliset muutokset ( esim. väestön ikääntyminen),  4.) ekosysteemien / teollisuuden nopea uudistuminen ja 5.) syntyvä tai olemassa oleva digitaalitekniikka. </vt:lpstr>
      <vt:lpstr>Inhimillinen näkökulma on avain kaikilla tasoilla (1)  ja muutoksen eri vaiheissa (yhteistyö, ekosysteemit, taidot, kulttuuri, voimaantuminen jne.)  sekä digitaalisen muutoksen tavoitteissa.   </vt:lpstr>
      <vt:lpstr>Inhimillinen näkökulma on avain kaikilla tasoilla (2)  Koska ihmiset eivät halua kaikkea digitaalisena vaan arvostavat ihmisten välistä vuorovaikutusta. Tästä johtuen digitaalisuuden rinnalla tulee säilymään aina perinteinen (ei-digitaalinen) vuorovaikutus asiayhteydestä riippuen.   Mutta myös ei-digitaalisissa vuorovaikutuksissa digitaalisuudella on merkitystä, koska se antaa asiakkaalle suunnattuun palveluun/yhteistyöhön/toimintaan tukea.</vt:lpstr>
      <vt:lpstr>Digitaalinen liiketoiminnan muutos - kokonaisvaltainen lähestymistapa   Digitalisaatio - ja tapa, jolla sitä käytetään henkilökohtaisessa elämässämme, työssämme ja yhteiskunnassa - ovat muuttaneet liiketoiminnan kasvoja ja tekevät niin edelleen.   Näin on aina ollut, mutta kehityksen vauhti kiihtyy ja on nopeampaa kuin organisaatioiden muutosvauhti. </vt:lpstr>
      <vt:lpstr>Digitaalinen liiketoiminnan muutos - kokonaisvaltainen lähestymistapa (1)  Digitaalinen murros ei todennäköisesti ole paras termi kuvaamaan sen kattamia todellisuuksia.   Myös termiä digitaalinen liiketoiminnan muutos käytetään, joka on paremmin liiketoiminnan näkökulman mukainen.</vt:lpstr>
      <vt:lpstr>Digitaalinen liiketoiminnan muutos - kokonaisvaltainen lähestymistapa (2)   * Sateenvarjoterminä digitaalista muutosta käytetään myös laajempiin muutoksiin, joita ovat esimerkiksi hallituksen ja yhteiskunnan, asetusten ja taloudellisten olosuhteiden kehitys ja muutokset.</vt:lpstr>
      <vt:lpstr>Teknologinen kehitys ja tekniikat ovat:   1) digitaalisen muutoksen mahdollistajia ja / tai ,  2) digitaalisen muutoksen tarpeen luojia (muun muassa, koska  ne vaikuttavat kuluttajien käyttäytymiseen tai muuttavat kokonaisia toimialoja) ja / tai  3) kiihdyttävät innovointia ja muutosta.   Teknologia on kuitenkin vain osa yhtälöä, koska  digitaalinen murros on määritelmänsä mukaan kokonaisvaltainen.</vt:lpstr>
      <vt:lpstr>PowerPoint-esitys</vt:lpstr>
      <vt:lpstr>Digitaalisen murroksen alueet liiketoiminnassa </vt:lpstr>
      <vt:lpstr>PowerPoint-esitys</vt:lpstr>
      <vt:lpstr>Digitaaliset liiketoiminnan muutosalueet   - Liiketoiminta / toiminnot  - Liiketoimintaprosessit  - Liiketoimintamallit  - Liiketoiminnan ekosysteemit  - Liiketoiminnan omaisuuden hallinta  - Yrityskulttuuri - Ekosysteemi- ja kumppanuusmallit - Asiakas-, työntekijä- ja kumppanilähestymistavat</vt:lpstr>
      <vt:lpstr>PowerPoint-esitys</vt:lpstr>
      <vt:lpstr>Digitaaliset liiketoiminnan muutosalueet   Digitaalinen muutos integroidussa ympäristössä/viitekehyksessä voi koskettaa seuraavia muutoksia:     </vt:lpstr>
      <vt:lpstr>    Liiketoiminta / toiminnot: markkinointi, toiminnot, henkilöstöhallinto, hallinto, asiakaspalvelu jne.   </vt:lpstr>
      <vt:lpstr>  Liiketoimintaprosessit: yhden tai useamman toiminnan  liittäminen yhteen tiettyjen liiketoimintatavoitteiden saavuttamiseksi, jolloin liiketoimintaprosessien hallinta, optimointi ja automatisointi tulevat mahdolliseksi.  </vt:lpstr>
      <vt:lpstr>   Liiketoimintaprosessien optimointi on välttämätöntä digitaalisessa murroksessa, ja useimmilla toimialoilla ja tapauksissa se on sekoitus asiakasrajapinnan tavoitteita ja sisäisiä tavoitteita. </vt:lpstr>
      <vt:lpstr>Liiketoimintamallit   yrityksen toimiminen muuttuvilla markkinoilla ja lisäarvon tuottaminen asiakkaille sekä yrityksen ansaintalogiikka (uusien tulolähteiden hyödyntäminen ja lähestymistavat) saattaa pakottaa muuttamaan ydinliiketoimintaa, johon lukeutuu joskus jopa perinteisestä ydinliiketoiminnasta luopuminen.     </vt:lpstr>
      <vt:lpstr>  Liiketoiminnan ekosysteemit  muodostuvat kumppaneiden ja sidosryhmien verkostoista, samoin kuin liiketoiminnan asiayhteyksiin vaikuttavista tekijöistä, kuten lainsäädännöllisistä tai taloudellisista realiteeteista.   Uusia ekosysteemejä rakentuu yritysten välillä, joilla on erilaiset kyvyt digitaalisen muutoksen toteuttamiselle. Tällöin datan rooli on keskeinen ja datasta tulee innovaatiovarallisuutta. </vt:lpstr>
      <vt:lpstr>Organisaatiokulttuurissa   on oltava selkeä asiakaslähtöinen, ketterä ja kunnianhimoinen tavoite, joka saavutetaan hankkimalla ydinosaamiset, muun muassa digitaalisuutta hyödyntämällä, johtamisella, tietotyöntekijöiden osaamisella jne.  </vt:lpstr>
      <vt:lpstr>Ekosysteemi- ja kumppanuusmallit   ohjaavat lisääntyvään yhteistyöhön, yhteiskehittämiseen ja -innovointiin, sekä ekosysteemien uusiin liiketoimintamalleihin.   </vt:lpstr>
      <vt:lpstr>Ekosysteemit   ovat avainasemassa palvelumahdollisuuksien ja digitaalisen muutoksen onnistumisessa. </vt:lpstr>
      <vt:lpstr>Asiakkaan, työntekijän ja kumppanin lähestymistavat   Digitaalinen muutos asettaa ihmiset ja strategian tekniikan edelle. Sidosryhmien muuttuva käyttäytyminen, odotukset ja tarpeet ovat ratkaisevan tärkeitä.  Tämä tulee esille monissa muutosprojekteissa, joissa ratkaisevassa roolissa on mm. asiakaskeskeisyys, käyttäjäkokemus, työntekijöiden motivoituneisuus ja toimenkuvat.  </vt:lpstr>
      <vt:lpstr>Täydentävää materiaalia:  https://www.i-scoop.eu/digital-transformation/   Tutustu kappaleeseen:  ”Causes of disruption and transformation” </vt:lpstr>
      <vt:lpstr>PowerPoint-esitys</vt:lpstr>
      <vt:lpstr>Uudet liiketoimintamallit kiertotaloudessa </vt:lpstr>
      <vt:lpstr>Uudet liiketoimintamallit tarjoavat vaihtoehtoja kiertotalouden toteuttamiseksi.   Monia näistä liiketoimintamalleista ei olisi mahdollista toteuttaa ilman aikaisemmin mainittuja innovatiivisia tekniikoita. </vt:lpstr>
      <vt:lpstr>Mahdollisuuksien ikkuna digitaalisille kiertotalousinnovaatioille  Digitaalinen muutos on tärkeä mahdollisuus yrityksille miettiä tulevaisuuttaan, strategiaansa, arvoketjuaan, arvonluontia, toimintaansa ja hinnoittelun perustaa sekä myyntikanaviaan ja asiakkaiden sitoutumista. Jokainen näistä muutoksista on mahdollista myös kiertotalouden näkökulmasta.   </vt:lpstr>
      <vt:lpstr>Kiertotalouden liiketoimintamallit   Yritykset ovat yhä tietoisempia kiertotalouden eduista ja sen tarjoamasta potentiaalista.   Kiertotalous ei vain tarjoa yrityksille mahdollisuutta olla vihreämpiä, mutta se myös lisää kannattavuutta yritysten kestävälle kasvulle. </vt:lpstr>
      <vt:lpstr>PowerPoint-esitys</vt:lpstr>
      <vt:lpstr>Resurssien tehokas hyödyntäminen   Tämän liiketoimintamallin tavoitteena on parantaa tekniikkaa ja kykyjä eliminoida tehokkaasti aineelliset menetykset toimitusketjussa.   Sen tavoitteena on hyödyntää resursseja ja käyttää niitä uudelleen seuraavaa sykliä varten kierrätyksen ja teollisen symbioosin avulla.</vt:lpstr>
      <vt:lpstr>Tuotteen käyttöiän pidentäminen   Tämä liiketoimintamalli käsittelee sellaisen tuotteen suunnittelua, joka voidaan korjata, päivittää, valmistaa uudelleen ja markkinoida helposti.   Tämän liiketoimintamallin mukaan tuote on suunniteltu pitkäikäiseksi, jotta vältetään joutumasta liian aikaisin jätevirtaan.   Tällainen liiketoimintamalli pidentää tuotteen käyttöikää ja vähentää kaatopaikkojen tarvetta. Se on myös taloudellisesti palkitsevaa (Accenture, 2015). </vt:lpstr>
      <vt:lpstr>Jakamisalustat   Tämä liiketoimintamalli keskittyy tuotteiden ja laitteiden käyttöön yritysten kesken, jotta minimoidaan tarve tuotteen omistamisesta.  Tämän mallin avulla resurssien tuottavuutta voidaan parantaa ja resurssien kulutusta vähentää.   Esim. Airbnb:n (kodin jakaminen) ja Uber:n (auton jakaminen) kaltaisten jakamisalustojen lanseeraamisen myötä jakamistoimintamallit ovat yleistymässä</vt:lpstr>
      <vt:lpstr>Tuote palveluna   Tämä liiketoimintamalli on ajattelutavan (paradigman) muutos, jossa siirrytään tuotteen omistamisesta maksamiseen tuotteen käytöstä (suorituskyvystä).   Tämä malli on houkutteleva yrityksille, jotka haluavat vähentää toimintakustannuksiaan ulkoistamalla toimintojaan ostopalveluiksi.   </vt:lpstr>
      <vt:lpstr> https://www.eria.org/publications/industry-40-empowering-asean-for-the-circular-economy/         Lue kappale 4.: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Saana Salo</dc:creator>
  <cp:lastModifiedBy>Liisa Siivola</cp:lastModifiedBy>
  <cp:revision>2</cp:revision>
  <dcterms:created xsi:type="dcterms:W3CDTF">2020-09-10T13:26:44Z</dcterms:created>
  <dcterms:modified xsi:type="dcterms:W3CDTF">2020-09-30T11:18:54Z</dcterms:modified>
</cp:coreProperties>
</file>