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9"/>
  </p:notesMasterIdLst>
  <p:sldIdLst>
    <p:sldId id="256" r:id="rId2"/>
    <p:sldId id="257" r:id="rId3"/>
    <p:sldId id="259" r:id="rId4"/>
    <p:sldId id="260" r:id="rId5"/>
    <p:sldId id="258"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D7B79-2162-7CB1-56C6-E6E3BE33D81D}" v="106" dt="2024-10-31T11:44:33.300"/>
    <p1510:client id="{92766D1A-127B-9C21-70DE-368A00ECE7AB}" v="178" dt="2024-10-30T08:13:54.025"/>
    <p1510:client id="{AF86F134-BC34-20C0-0DA2-EE1EAF198038}" v="22" dt="2024-10-31T12:55:48.094"/>
    <p1510:client id="{E8045A70-F473-0D31-73E7-15F0BFF3475E}" v="36" dt="2024-10-29T14:17:56.193"/>
    <p1510:client id="{FD2FDE0C-858F-7FD1-1F96-BD17415CB266}" v="28" dt="2024-10-31T13:29:58.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3FFFE-6B3B-9F40-A9E6-99F89226A441}" type="datetimeFigureOut">
              <a:rPr lang="en-FI" smtClean="0"/>
              <a:t>11/05/2024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4B0FA-FA2D-984C-B37A-6BCBE064FECC}" type="slidenum">
              <a:rPr lang="en-FI" smtClean="0"/>
              <a:t>‹#›</a:t>
            </a:fld>
            <a:endParaRPr lang="en-FI"/>
          </a:p>
        </p:txBody>
      </p:sp>
    </p:spTree>
    <p:extLst>
      <p:ext uri="{BB962C8B-B14F-4D97-AF65-F5344CB8AC3E}">
        <p14:creationId xmlns:p14="http://schemas.microsoft.com/office/powerpoint/2010/main" val="169501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7C4B0FA-FA2D-984C-B37A-6BCBE064FECC}" type="slidenum">
              <a:rPr lang="en-FI" smtClean="0"/>
              <a:t>6</a:t>
            </a:fld>
            <a:endParaRPr lang="en-FI"/>
          </a:p>
        </p:txBody>
      </p:sp>
    </p:spTree>
    <p:extLst>
      <p:ext uri="{BB962C8B-B14F-4D97-AF65-F5344CB8AC3E}">
        <p14:creationId xmlns:p14="http://schemas.microsoft.com/office/powerpoint/2010/main" val="343308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11/5/2024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49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11/5/2024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84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11/5/2024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06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11/5/2024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9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11/5/2024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9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11/5/2024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37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11/5/2024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16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11/5/2024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23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11/5/2024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252702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11/5/2024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59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11/5/2024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23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11/5/2024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360676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exels.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4.0/deed.en" TargetMode="External"/><Relationship Id="rId2" Type="http://schemas.openxmlformats.org/officeDocument/2006/relationships/hyperlink" Target="https://www.helsinki.fi/en/helsinki-university-library" TargetMode="External"/><Relationship Id="rId1" Type="http://schemas.openxmlformats.org/officeDocument/2006/relationships/slideLayout" Target="../slideLayouts/slideLayout2.xml"/><Relationship Id="rId4" Type="http://schemas.openxmlformats.org/officeDocument/2006/relationships/hyperlink" Target="https://creativecommons.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pexels.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elsinki.fi/fi/helsingin-yliopiston-kirjasto/asioi-kirjastossa/ota-yhteytta-kirjasto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exels.com/"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moodle.helsinki.fi/course/view.php?id=62012" TargetMode="External"/><Relationship Id="rId2" Type="http://schemas.openxmlformats.org/officeDocument/2006/relationships/hyperlink" Target="https://creativecommon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B79FD3-C1C1-4502-7C7F-DD6E8F308C31}"/>
              </a:ext>
            </a:extLst>
          </p:cNvPr>
          <p:cNvSpPr>
            <a:spLocks noGrp="1"/>
          </p:cNvSpPr>
          <p:nvPr>
            <p:ph type="ctrTitle"/>
          </p:nvPr>
        </p:nvSpPr>
        <p:spPr>
          <a:xfrm>
            <a:off x="4739751" y="768334"/>
            <a:ext cx="6479629" cy="2866405"/>
          </a:xfrm>
        </p:spPr>
        <p:txBody>
          <a:bodyPr>
            <a:normAutofit fontScale="90000"/>
          </a:bodyPr>
          <a:lstStyle/>
          <a:p>
            <a:pPr algn="ctr"/>
            <a:r>
              <a:rPr lang="en-FI" sz="5000"/>
              <a:t>Information seeking and management for thesis writers</a:t>
            </a:r>
            <a:br>
              <a:rPr lang="en-FI" sz="5000"/>
            </a:br>
            <a:br>
              <a:rPr lang="en-FI" sz="5000"/>
            </a:br>
            <a:r>
              <a:rPr lang="en-FI" sz="3200"/>
              <a:t>Moodle course on information seeking</a:t>
            </a:r>
            <a:br>
              <a:rPr lang="en-FI" sz="5000"/>
            </a:br>
            <a:endParaRPr lang="en-FI" sz="5000"/>
          </a:p>
        </p:txBody>
      </p:sp>
      <p:sp>
        <p:nvSpPr>
          <p:cNvPr id="3" name="Subtitle 2">
            <a:extLst>
              <a:ext uri="{FF2B5EF4-FFF2-40B4-BE49-F238E27FC236}">
                <a16:creationId xmlns:a16="http://schemas.microsoft.com/office/drawing/2014/main" id="{1EB3C37C-8C94-7538-1AA5-E6A108D81B32}"/>
              </a:ext>
            </a:extLst>
          </p:cNvPr>
          <p:cNvSpPr>
            <a:spLocks noGrp="1"/>
          </p:cNvSpPr>
          <p:nvPr>
            <p:ph type="subTitle" idx="1"/>
          </p:nvPr>
        </p:nvSpPr>
        <p:spPr>
          <a:xfrm>
            <a:off x="4739751" y="4791972"/>
            <a:ext cx="6479629" cy="1295138"/>
          </a:xfrm>
        </p:spPr>
        <p:txBody>
          <a:bodyPr>
            <a:normAutofit/>
          </a:bodyPr>
          <a:lstStyle/>
          <a:p>
            <a:pPr algn="ctr"/>
            <a:r>
              <a:rPr lang="en-FI"/>
              <a:t>Helsinki University Library</a:t>
            </a:r>
          </a:p>
        </p:txBody>
      </p:sp>
      <p:pic>
        <p:nvPicPr>
          <p:cNvPr id="24" name="Picture 23" descr="A colorful splattered paint&#10;&#10;Description automatically generated">
            <a:extLst>
              <a:ext uri="{FF2B5EF4-FFF2-40B4-BE49-F238E27FC236}">
                <a16:creationId xmlns:a16="http://schemas.microsoft.com/office/drawing/2014/main" id="{AC569D3B-D32C-66A1-1EBE-C7869D79D68C}"/>
              </a:ext>
            </a:extLst>
          </p:cNvPr>
          <p:cNvPicPr>
            <a:picLocks noChangeAspect="1"/>
          </p:cNvPicPr>
          <p:nvPr/>
        </p:nvPicPr>
        <p:blipFill>
          <a:blip r:embed="rId2"/>
          <a:srcRect l="37399" r="27762" b="1"/>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4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9A908-C2E2-0004-CF48-CDE8C10AEA5F}"/>
              </a:ext>
            </a:extLst>
          </p:cNvPr>
          <p:cNvSpPr>
            <a:spLocks noGrp="1"/>
          </p:cNvSpPr>
          <p:nvPr>
            <p:ph type="title"/>
          </p:nvPr>
        </p:nvSpPr>
        <p:spPr>
          <a:xfrm>
            <a:off x="565151" y="439586"/>
            <a:ext cx="4133560" cy="1268984"/>
          </a:xfrm>
        </p:spPr>
        <p:txBody>
          <a:bodyPr>
            <a:normAutofit fontScale="90000"/>
          </a:bodyPr>
          <a:lstStyle/>
          <a:p>
            <a:pPr algn="ctr">
              <a:lnSpc>
                <a:spcPct val="90000"/>
              </a:lnSpc>
            </a:pPr>
            <a:r>
              <a:rPr lang="en-US" sz="3400"/>
              <a:t>Information seeking and management for thesis writers</a:t>
            </a:r>
          </a:p>
        </p:txBody>
      </p:sp>
      <p:sp>
        <p:nvSpPr>
          <p:cNvPr id="3" name="Content Placeholder 2">
            <a:extLst>
              <a:ext uri="{FF2B5EF4-FFF2-40B4-BE49-F238E27FC236}">
                <a16:creationId xmlns:a16="http://schemas.microsoft.com/office/drawing/2014/main" id="{26C32C02-F9E7-5783-F8FC-638FAE0D8E75}"/>
              </a:ext>
            </a:extLst>
          </p:cNvPr>
          <p:cNvSpPr>
            <a:spLocks noGrp="1"/>
          </p:cNvSpPr>
          <p:nvPr>
            <p:ph idx="1"/>
          </p:nvPr>
        </p:nvSpPr>
        <p:spPr>
          <a:xfrm>
            <a:off x="565151" y="2160016"/>
            <a:ext cx="4133560" cy="3601212"/>
          </a:xfrm>
        </p:spPr>
        <p:txBody>
          <a:bodyPr vert="horz" lIns="91440" tIns="45720" rIns="91440" bIns="45720" rtlCol="0" anchor="t">
            <a:normAutofit/>
          </a:bodyPr>
          <a:lstStyle/>
          <a:p>
            <a:pPr fontAlgn="base">
              <a:lnSpc>
                <a:spcPct val="90000"/>
              </a:lnSpc>
              <a:spcAft>
                <a:spcPts val="800"/>
              </a:spcAft>
            </a:pPr>
            <a:r>
              <a:rPr lang="en-GB" sz="2000"/>
              <a:t>Information seeking and</a:t>
            </a:r>
            <a:r>
              <a:rPr lang="en-GB" sz="2000" b="0" i="0">
                <a:effectLst/>
              </a:rPr>
              <a:t> </a:t>
            </a:r>
            <a:r>
              <a:rPr lang="en-GB" sz="2000"/>
              <a:t>management for thesis writers </a:t>
            </a:r>
            <a:r>
              <a:rPr lang="en-GB" sz="2000">
                <a:ea typeface="+mn-lt"/>
                <a:cs typeface="+mn-lt"/>
              </a:rPr>
              <a:t>is </a:t>
            </a:r>
            <a:r>
              <a:rPr lang="en-GB" sz="2000" dirty="0">
                <a:ea typeface="+mn-lt"/>
                <a:cs typeface="+mn-lt"/>
              </a:rPr>
              <a:t>an</a:t>
            </a:r>
            <a:r>
              <a:rPr lang="en-GB" sz="2000">
                <a:ea typeface="+mn-lt"/>
                <a:cs typeface="+mn-lt"/>
              </a:rPr>
              <a:t> open online course</a:t>
            </a:r>
            <a:r>
              <a:rPr lang="en-GB" sz="2000"/>
              <a:t> for learning information seeking and management skills</a:t>
            </a:r>
            <a:endParaRPr lang="en-GB" sz="2000" b="0" i="0">
              <a:effectLst/>
            </a:endParaRPr>
          </a:p>
          <a:p>
            <a:pPr>
              <a:lnSpc>
                <a:spcPct val="90000"/>
              </a:lnSpc>
            </a:pPr>
            <a:r>
              <a:rPr lang="en-GB" sz="2000">
                <a:ea typeface="+mn-lt"/>
                <a:cs typeface="+mn-lt"/>
              </a:rPr>
              <a:t>The course will cover topics such as sources of information in specific disciplines, evaluation of discovered information, and issues related to copyright</a:t>
            </a:r>
            <a:endParaRPr lang="en-GB" sz="2000"/>
          </a:p>
        </p:txBody>
      </p:sp>
      <p:cxnSp>
        <p:nvCxnSpPr>
          <p:cNvPr id="12" name="Straight Connector 11">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E3A7622-1257-5CFA-A420-27113FDD79DD}"/>
              </a:ext>
              <a:ext uri="{C183D7F6-B498-43B3-948B-1728B52AA6E4}">
                <adec:decorative xmlns:adec="http://schemas.microsoft.com/office/drawing/2017/decorative" val="1"/>
              </a:ext>
            </a:extLst>
          </p:cNvPr>
          <p:cNvPicPr>
            <a:picLocks noChangeAspect="1"/>
          </p:cNvPicPr>
          <p:nvPr/>
        </p:nvPicPr>
        <p:blipFill>
          <a:blip r:embed="rId2"/>
          <a:srcRect l="3773" r="19899"/>
          <a:stretch/>
        </p:blipFill>
        <p:spPr>
          <a:xfrm>
            <a:off x="5263860" y="681645"/>
            <a:ext cx="6273249" cy="5486057"/>
          </a:xfrm>
          <a:prstGeom prst="rect">
            <a:avLst/>
          </a:prstGeom>
        </p:spPr>
      </p:pic>
      <p:grpSp>
        <p:nvGrpSpPr>
          <p:cNvPr id="14" name="Group 13">
            <a:extLst>
              <a:ext uri="{FF2B5EF4-FFF2-40B4-BE49-F238E27FC236}">
                <a16:creationId xmlns:a16="http://schemas.microsoft.com/office/drawing/2014/main" id="{0D40C408-1C95-CC45-87A7-61CE8B1F93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5" name="Freeform 22">
              <a:extLst>
                <a:ext uri="{FF2B5EF4-FFF2-40B4-BE49-F238E27FC236}">
                  <a16:creationId xmlns:a16="http://schemas.microsoft.com/office/drawing/2014/main" id="{064C34AA-742A-4849-8CD3-EBD627656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4">
              <a:extLst>
                <a:ext uri="{FF2B5EF4-FFF2-40B4-BE49-F238E27FC236}">
                  <a16:creationId xmlns:a16="http://schemas.microsoft.com/office/drawing/2014/main" id="{EC6ED33D-9A7B-5247-BA45-456AE5F3B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6">
              <a:extLst>
                <a:ext uri="{FF2B5EF4-FFF2-40B4-BE49-F238E27FC236}">
                  <a16:creationId xmlns:a16="http://schemas.microsoft.com/office/drawing/2014/main" id="{143DF02F-6797-8A48-8141-360A16A5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7">
              <a:extLst>
                <a:ext uri="{FF2B5EF4-FFF2-40B4-BE49-F238E27FC236}">
                  <a16:creationId xmlns:a16="http://schemas.microsoft.com/office/drawing/2014/main" id="{FDD14875-9EDB-984E-9EDE-3C3A422D9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8374BC57-F3FC-7301-D835-EF747AA1A808}"/>
              </a:ext>
            </a:extLst>
          </p:cNvPr>
          <p:cNvSpPr txBox="1"/>
          <p:nvPr/>
        </p:nvSpPr>
        <p:spPr>
          <a:xfrm>
            <a:off x="5344201" y="707620"/>
            <a:ext cx="4603890" cy="523220"/>
          </a:xfrm>
          <a:prstGeom prst="rect">
            <a:avLst/>
          </a:prstGeom>
          <a:noFill/>
        </p:spPr>
        <p:txBody>
          <a:bodyPr wrap="square" lIns="91440" tIns="45720" rIns="91440" bIns="45720" rtlCol="0" anchor="t">
            <a:spAutoFit/>
          </a:bodyPr>
          <a:lstStyle/>
          <a:p>
            <a:r>
              <a:rPr lang="en-FI" sz="1400">
                <a:solidFill>
                  <a:schemeClr val="bg1"/>
                </a:solidFill>
              </a:rPr>
              <a:t>Photo: Buro </a:t>
            </a:r>
            <a:r>
              <a:rPr lang="en-FI" sz="1400" err="1">
                <a:solidFill>
                  <a:schemeClr val="bg1"/>
                </a:solidFill>
              </a:rPr>
              <a:t>Millenial</a:t>
            </a:r>
            <a:r>
              <a:rPr lang="en-FI" sz="1400">
                <a:solidFill>
                  <a:schemeClr val="bg1"/>
                </a:solidFill>
              </a:rPr>
              <a:t> on Pexels (</a:t>
            </a:r>
            <a:r>
              <a:rPr lang="en-FI" sz="1400">
                <a:solidFill>
                  <a:schemeClr val="bg1"/>
                </a:solidFill>
                <a:hlinkClick r:id="rId3">
                  <a:extLst>
                    <a:ext uri="{A12FA001-AC4F-418D-AE19-62706E023703}">
                      <ahyp:hlinkClr xmlns:ahyp="http://schemas.microsoft.com/office/drawing/2018/hyperlinkcolor" val="tx"/>
                    </a:ext>
                  </a:extLst>
                </a:hlinkClick>
              </a:rPr>
              <a:t>www.pexels.com</a:t>
            </a:r>
            <a:r>
              <a:rPr lang="en-FI" sz="1400">
                <a:solidFill>
                  <a:schemeClr val="bg1"/>
                </a:solidFill>
              </a:rPr>
              <a:t>). CC0. </a:t>
            </a:r>
          </a:p>
        </p:txBody>
      </p:sp>
    </p:spTree>
    <p:extLst>
      <p:ext uri="{BB962C8B-B14F-4D97-AF65-F5344CB8AC3E}">
        <p14:creationId xmlns:p14="http://schemas.microsoft.com/office/powerpoint/2010/main" val="71904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B5F0-C213-5BB9-0551-6521AC4555B4}"/>
              </a:ext>
            </a:extLst>
          </p:cNvPr>
          <p:cNvSpPr>
            <a:spLocks noGrp="1"/>
          </p:cNvSpPr>
          <p:nvPr>
            <p:ph type="title"/>
          </p:nvPr>
        </p:nvSpPr>
        <p:spPr>
          <a:xfrm>
            <a:off x="565147" y="189414"/>
            <a:ext cx="9388628" cy="772028"/>
          </a:xfrm>
        </p:spPr>
        <p:txBody>
          <a:bodyPr>
            <a:normAutofit fontScale="90000"/>
          </a:bodyPr>
          <a:lstStyle/>
          <a:p>
            <a:pPr algn="ctr"/>
            <a:r>
              <a:rPr lang="en-FI"/>
              <a:t>Authors of the material and terms of use</a:t>
            </a:r>
            <a:endParaRPr lang="en-US"/>
          </a:p>
        </p:txBody>
      </p:sp>
      <p:sp>
        <p:nvSpPr>
          <p:cNvPr id="3" name="Content Placeholder 2">
            <a:extLst>
              <a:ext uri="{FF2B5EF4-FFF2-40B4-BE49-F238E27FC236}">
                <a16:creationId xmlns:a16="http://schemas.microsoft.com/office/drawing/2014/main" id="{5AF3079B-FEAF-8E5B-F8B6-99A9E839EA10}"/>
              </a:ext>
            </a:extLst>
          </p:cNvPr>
          <p:cNvSpPr>
            <a:spLocks noGrp="1"/>
          </p:cNvSpPr>
          <p:nvPr>
            <p:ph idx="1"/>
          </p:nvPr>
        </p:nvSpPr>
        <p:spPr>
          <a:xfrm>
            <a:off x="565147" y="1047581"/>
            <a:ext cx="10925359" cy="4025281"/>
          </a:xfrm>
        </p:spPr>
        <p:txBody>
          <a:bodyPr vert="horz" lIns="91440" tIns="45720" rIns="91440" bIns="45720" rtlCol="0" anchor="t">
            <a:normAutofit fontScale="25000" lnSpcReduction="20000"/>
          </a:bodyPr>
          <a:lstStyle/>
          <a:p>
            <a:pPr>
              <a:lnSpc>
                <a:spcPct val="170000"/>
              </a:lnSpc>
            </a:pPr>
            <a:r>
              <a:rPr lang="en-FI" sz="5600">
                <a:latin typeface="+mj-lt"/>
                <a:ea typeface="Open Sans"/>
                <a:cs typeface="Open Sans"/>
              </a:rPr>
              <a:t>The learning material has been produced by </a:t>
            </a:r>
            <a:r>
              <a:rPr lang="en-FI" sz="5600">
                <a:latin typeface="+mj-lt"/>
                <a:ea typeface="Open Sans"/>
                <a:cs typeface="Open Sans"/>
                <a:hlinkClick r:id="rId2"/>
              </a:rPr>
              <a:t>Helsinki University Library</a:t>
            </a:r>
            <a:r>
              <a:rPr lang="en-FI" sz="5600">
                <a:latin typeface="+mj-lt"/>
                <a:ea typeface="Open Sans"/>
                <a:cs typeface="Open Sans"/>
              </a:rPr>
              <a:t>. The learning material has been published on Moodle in Finnish (</a:t>
            </a:r>
            <a:r>
              <a:rPr lang="en-FI" sz="5600" err="1">
                <a:latin typeface="+mj-lt"/>
                <a:ea typeface="Open Sans"/>
                <a:cs typeface="Open Sans"/>
              </a:rPr>
              <a:t>Tutkielman</a:t>
            </a:r>
            <a:r>
              <a:rPr lang="en-FI" sz="5600">
                <a:latin typeface="+mj-lt"/>
                <a:ea typeface="Open Sans"/>
                <a:cs typeface="Open Sans"/>
              </a:rPr>
              <a:t> </a:t>
            </a:r>
            <a:r>
              <a:rPr lang="en-FI" sz="5600" err="1">
                <a:latin typeface="+mj-lt"/>
                <a:ea typeface="Open Sans"/>
                <a:cs typeface="Open Sans"/>
              </a:rPr>
              <a:t>tekijän</a:t>
            </a:r>
            <a:r>
              <a:rPr lang="en-FI" sz="5600">
                <a:latin typeface="+mj-lt"/>
                <a:ea typeface="Open Sans"/>
                <a:cs typeface="Open Sans"/>
              </a:rPr>
              <a:t> </a:t>
            </a:r>
            <a:r>
              <a:rPr lang="en-FI" sz="5600" err="1">
                <a:latin typeface="+mj-lt"/>
                <a:ea typeface="Open Sans"/>
                <a:cs typeface="Open Sans"/>
              </a:rPr>
              <a:t>tiedonhankinta</a:t>
            </a:r>
            <a:r>
              <a:rPr lang="en-FI" sz="5600">
                <a:latin typeface="+mj-lt"/>
                <a:ea typeface="Open Sans"/>
                <a:cs typeface="Open Sans"/>
              </a:rPr>
              <a:t>), in Swedish (</a:t>
            </a:r>
            <a:r>
              <a:rPr lang="en-FI" sz="5600" err="1">
                <a:latin typeface="+mj-lt"/>
                <a:ea typeface="Open Sans"/>
                <a:cs typeface="Open Sans"/>
              </a:rPr>
              <a:t>Informationssökning</a:t>
            </a:r>
            <a:r>
              <a:rPr lang="en-FI" sz="5600">
                <a:latin typeface="+mj-lt"/>
                <a:ea typeface="Open Sans"/>
                <a:cs typeface="Open Sans"/>
              </a:rPr>
              <a:t> för </a:t>
            </a:r>
            <a:r>
              <a:rPr lang="en-FI" sz="5600" err="1">
                <a:latin typeface="+mj-lt"/>
                <a:ea typeface="Open Sans"/>
                <a:cs typeface="Open Sans"/>
              </a:rPr>
              <a:t>avhandlingsförfattare</a:t>
            </a:r>
            <a:r>
              <a:rPr lang="en-FI" sz="5600">
                <a:latin typeface="+mj-lt"/>
                <a:ea typeface="Open Sans"/>
                <a:cs typeface="Open Sans"/>
              </a:rPr>
              <a:t>) and in English (Information Seeking and Management for Thesis Writers</a:t>
            </a:r>
            <a:r>
              <a:rPr lang="en-FI" sz="5600" dirty="0">
                <a:latin typeface="+mj-lt"/>
                <a:ea typeface="Open Sans"/>
                <a:cs typeface="Open Sans"/>
              </a:rPr>
              <a:t>)</a:t>
            </a:r>
            <a:endParaRPr lang="en-FI" sz="5600">
              <a:latin typeface="+mj-lt"/>
              <a:ea typeface="Open Sans"/>
              <a:cs typeface="Open Sans"/>
            </a:endParaRPr>
          </a:p>
          <a:p>
            <a:pPr>
              <a:lnSpc>
                <a:spcPct val="170000"/>
              </a:lnSpc>
            </a:pPr>
            <a:r>
              <a:rPr lang="en-FI" sz="5600">
                <a:latin typeface="+mj-lt"/>
                <a:ea typeface="Open Sans"/>
                <a:cs typeface="Open Sans"/>
              </a:rPr>
              <a:t>The learning material is published under </a:t>
            </a:r>
            <a:r>
              <a:rPr lang="en-FI" sz="5600">
                <a:latin typeface="+mj-lt"/>
                <a:ea typeface="Open Sans"/>
                <a:cs typeface="Open Sans"/>
                <a:hlinkClick r:id="rId3"/>
              </a:rPr>
              <a:t>CC BY-NC 4.0 licence </a:t>
            </a:r>
            <a:r>
              <a:rPr lang="en-FI" sz="5600">
                <a:latin typeface="+mj-lt"/>
                <a:ea typeface="Open Sans"/>
                <a:cs typeface="Open Sans"/>
              </a:rPr>
              <a:t>(Attribution-NonCommercial).</a:t>
            </a:r>
          </a:p>
          <a:p>
            <a:pPr>
              <a:lnSpc>
                <a:spcPct val="170000"/>
              </a:lnSpc>
            </a:pPr>
            <a:r>
              <a:rPr lang="en-FI" sz="5600">
                <a:latin typeface="+mj-lt"/>
                <a:ea typeface="Open Sans"/>
                <a:cs typeface="Open Sans"/>
              </a:rPr>
              <a:t>The terms of use of the CC BY-NC 4.0 (Attribution-NonCommercial) </a:t>
            </a:r>
            <a:r>
              <a:rPr lang="en-FI" sz="5600" err="1">
                <a:latin typeface="+mj-lt"/>
                <a:ea typeface="Open Sans"/>
                <a:cs typeface="Open Sans"/>
              </a:rPr>
              <a:t>licence</a:t>
            </a:r>
            <a:r>
              <a:rPr lang="en-FI" sz="5600">
                <a:latin typeface="+mj-lt"/>
                <a:ea typeface="Open Sans"/>
                <a:cs typeface="Open Sans"/>
              </a:rPr>
              <a:t> are as follows:</a:t>
            </a:r>
          </a:p>
          <a:p>
            <a:pPr>
              <a:lnSpc>
                <a:spcPct val="170000"/>
              </a:lnSpc>
              <a:buFont typeface="Wingdings" pitchFamily="2" charset="2"/>
              <a:buChar char="è"/>
            </a:pPr>
            <a:r>
              <a:rPr lang="en-FI" sz="5600">
                <a:latin typeface="+mj-lt"/>
                <a:ea typeface="Open Sans"/>
                <a:cs typeface="Open Sans"/>
              </a:rPr>
              <a:t>The name of the author must always be mentioned</a:t>
            </a:r>
          </a:p>
          <a:p>
            <a:pPr>
              <a:lnSpc>
                <a:spcPct val="170000"/>
              </a:lnSpc>
              <a:buFont typeface="Wingdings" pitchFamily="2" charset="2"/>
              <a:buChar char="è"/>
            </a:pPr>
            <a:r>
              <a:rPr lang="en-GB" sz="5600">
                <a:ea typeface="+mn-lt"/>
                <a:cs typeface="+mn-lt"/>
              </a:rPr>
              <a:t>The learning material may be used freely except for commercial use, which is prohibited under the terms of the licence.</a:t>
            </a:r>
            <a:endParaRPr lang="en-GB" sz="5600">
              <a:latin typeface="+mj-lt"/>
              <a:ea typeface="Open Sans" panose="020B0606030504020204" pitchFamily="34" charset="0"/>
              <a:cs typeface="Open Sans" panose="020B0606030504020204" pitchFamily="34" charset="0"/>
            </a:endParaRPr>
          </a:p>
          <a:p>
            <a:pPr>
              <a:lnSpc>
                <a:spcPct val="170000"/>
              </a:lnSpc>
              <a:buFont typeface="Wingdings" pitchFamily="2" charset="2"/>
              <a:buChar char="è"/>
            </a:pPr>
            <a:r>
              <a:rPr lang="en-US" sz="5600">
                <a:ea typeface="+mn-lt"/>
                <a:cs typeface="+mn-lt"/>
              </a:rPr>
              <a:t>You can edit the learning material, but version 4.0 requires you to indicate if you have made changes and keep a record of previous changes</a:t>
            </a:r>
            <a:endParaRPr lang="en-FI" sz="5600">
              <a:latin typeface="+mj-lt"/>
              <a:ea typeface="Open Sans" panose="020B0606030504020204" pitchFamily="34" charset="0"/>
              <a:cs typeface="Open Sans" panose="020B0606030504020204" pitchFamily="34" charset="0"/>
            </a:endParaRPr>
          </a:p>
          <a:p>
            <a:pPr>
              <a:lnSpc>
                <a:spcPct val="170000"/>
              </a:lnSpc>
            </a:pPr>
            <a:r>
              <a:rPr lang="en-GB" sz="5600">
                <a:ea typeface="+mn-lt"/>
                <a:cs typeface="+mn-lt"/>
              </a:rPr>
              <a:t>More detailed terms of use for CC BY-NC 4.0 (and other Creative Commons licences) can be found </a:t>
            </a:r>
            <a:r>
              <a:rPr lang="en-GB" sz="5600" u="sng">
                <a:ea typeface="+mn-lt"/>
                <a:cs typeface="+mn-lt"/>
                <a:hlinkClick r:id="rId4"/>
              </a:rPr>
              <a:t>on the Creative Commons website</a:t>
            </a:r>
            <a:endParaRPr lang="en-GB" sz="5600">
              <a:latin typeface="+mj-lt"/>
              <a:ea typeface="Open Sans"/>
              <a:cs typeface="Open Sans"/>
            </a:endParaRPr>
          </a:p>
          <a:p>
            <a:pPr>
              <a:lnSpc>
                <a:spcPct val="170000"/>
              </a:lnSpc>
            </a:pPr>
            <a:r>
              <a:rPr lang="en-GB" sz="5600">
                <a:ea typeface="+mn-lt"/>
                <a:cs typeface="+mn-lt"/>
              </a:rPr>
              <a:t>Please note that the image bank images used in the learning material are not the property of the authors of the learning material, so they are subject to their own licence conditions, which you can check in the link for each image</a:t>
            </a:r>
            <a:endParaRPr lang="en-GB" sz="5600">
              <a:latin typeface="+mj-lt"/>
              <a:ea typeface="Open Sans" panose="020B0606030504020204" pitchFamily="34" charset="0"/>
              <a:cs typeface="Open Sans" panose="020B0606030504020204" pitchFamily="34" charset="0"/>
            </a:endParaRPr>
          </a:p>
          <a:p>
            <a:pPr marL="0" indent="0">
              <a:buNone/>
            </a:pPr>
            <a:endParaRPr lang="en-FI" sz="200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621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67A6F5-F47F-BD4C-9336-30E0A60EB9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29613" y="0"/>
            <a:ext cx="1901686" cy="4677439"/>
            <a:chOff x="10290315" y="0"/>
            <a:chExt cx="1901686" cy="4677439"/>
          </a:xfrm>
        </p:grpSpPr>
        <p:sp>
          <p:nvSpPr>
            <p:cNvPr id="13" name="Freeform 19">
              <a:extLst>
                <a:ext uri="{FF2B5EF4-FFF2-40B4-BE49-F238E27FC236}">
                  <a16:creationId xmlns:a16="http://schemas.microsoft.com/office/drawing/2014/main" id="{DA710708-67E0-194C-9A96-FD528D207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1">
              <a:extLst>
                <a:ext uri="{FF2B5EF4-FFF2-40B4-BE49-F238E27FC236}">
                  <a16:creationId xmlns:a16="http://schemas.microsoft.com/office/drawing/2014/main" id="{2B6DA887-E216-1245-8F6F-B21233D94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3">
              <a:extLst>
                <a:ext uri="{FF2B5EF4-FFF2-40B4-BE49-F238E27FC236}">
                  <a16:creationId xmlns:a16="http://schemas.microsoft.com/office/drawing/2014/main" id="{2AE2F0EF-0001-F243-85DC-2B8812AB4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4">
              <a:extLst>
                <a:ext uri="{FF2B5EF4-FFF2-40B4-BE49-F238E27FC236}">
                  <a16:creationId xmlns:a16="http://schemas.microsoft.com/office/drawing/2014/main" id="{1491B174-1F11-D548-A885-7F98AF742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534572B-26CD-0AB6-7EBC-A269D117CAC8}"/>
              </a:ext>
            </a:extLst>
          </p:cNvPr>
          <p:cNvSpPr>
            <a:spLocks noGrp="1"/>
          </p:cNvSpPr>
          <p:nvPr>
            <p:ph type="title"/>
          </p:nvPr>
        </p:nvSpPr>
        <p:spPr>
          <a:xfrm>
            <a:off x="565149" y="256963"/>
            <a:ext cx="6195187" cy="1268984"/>
          </a:xfrm>
        </p:spPr>
        <p:txBody>
          <a:bodyPr>
            <a:normAutofit fontScale="90000"/>
          </a:bodyPr>
          <a:lstStyle/>
          <a:p>
            <a:pPr algn="ctr">
              <a:lnSpc>
                <a:spcPct val="90000"/>
              </a:lnSpc>
            </a:pPr>
            <a:r>
              <a:rPr lang="en-US"/>
              <a:t>Target group and content of the learning material</a:t>
            </a:r>
          </a:p>
        </p:txBody>
      </p:sp>
      <p:sp>
        <p:nvSpPr>
          <p:cNvPr id="3" name="Content Placeholder 2">
            <a:extLst>
              <a:ext uri="{FF2B5EF4-FFF2-40B4-BE49-F238E27FC236}">
                <a16:creationId xmlns:a16="http://schemas.microsoft.com/office/drawing/2014/main" id="{80D35F0A-470F-C630-9C99-0CE424304F9E}"/>
              </a:ext>
            </a:extLst>
          </p:cNvPr>
          <p:cNvSpPr>
            <a:spLocks noGrp="1"/>
          </p:cNvSpPr>
          <p:nvPr>
            <p:ph idx="1"/>
          </p:nvPr>
        </p:nvSpPr>
        <p:spPr>
          <a:xfrm>
            <a:off x="565148" y="1628394"/>
            <a:ext cx="6195187" cy="3601212"/>
          </a:xfrm>
        </p:spPr>
        <p:txBody>
          <a:bodyPr vert="horz" lIns="91440" tIns="45720" rIns="91440" bIns="45720" rtlCol="0" anchor="t">
            <a:noAutofit/>
          </a:bodyPr>
          <a:lstStyle/>
          <a:p>
            <a:pPr>
              <a:lnSpc>
                <a:spcPct val="90000"/>
              </a:lnSpc>
            </a:pPr>
            <a:r>
              <a:rPr lang="en-FI" sz="1400"/>
              <a:t>Information seeking and management for thesis writers is a Moodle online course, that consists of six learning sections:</a:t>
            </a:r>
          </a:p>
          <a:p>
            <a:pPr marL="0" indent="0">
              <a:lnSpc>
                <a:spcPct val="90000"/>
              </a:lnSpc>
              <a:buNone/>
            </a:pPr>
            <a:endParaRPr lang="en-FI" sz="1400"/>
          </a:p>
          <a:p>
            <a:pPr marL="457200" indent="-457200">
              <a:lnSpc>
                <a:spcPct val="90000"/>
              </a:lnSpc>
              <a:buAutoNum type="arabicParenR"/>
            </a:pPr>
            <a:r>
              <a:rPr lang="en-FI" sz="1400"/>
              <a:t>Helsinki University Library Services</a:t>
            </a:r>
          </a:p>
          <a:p>
            <a:pPr marL="457200" indent="-457200">
              <a:lnSpc>
                <a:spcPct val="90000"/>
              </a:lnSpc>
              <a:buAutoNum type="arabicParenR"/>
            </a:pPr>
            <a:r>
              <a:rPr lang="en-FI" sz="1400"/>
              <a:t>Planning Information Seeking</a:t>
            </a:r>
          </a:p>
          <a:p>
            <a:pPr marL="457200" indent="-457200">
              <a:lnSpc>
                <a:spcPct val="90000"/>
              </a:lnSpc>
              <a:buAutoNum type="arabicParenR"/>
            </a:pPr>
            <a:r>
              <a:rPr lang="en-FI" sz="1400"/>
              <a:t>Evaluating Information</a:t>
            </a:r>
          </a:p>
          <a:p>
            <a:pPr marL="457200" indent="-457200">
              <a:lnSpc>
                <a:spcPct val="90000"/>
              </a:lnSpc>
              <a:buAutoNum type="arabicParenR"/>
            </a:pPr>
            <a:r>
              <a:rPr lang="en-FI" sz="1400"/>
              <a:t>Searching for Information</a:t>
            </a:r>
          </a:p>
          <a:p>
            <a:pPr marL="457200" indent="-457200">
              <a:lnSpc>
                <a:spcPct val="90000"/>
              </a:lnSpc>
              <a:buAutoNum type="arabicParenR"/>
            </a:pPr>
            <a:r>
              <a:rPr lang="en-FI" sz="1400"/>
              <a:t>Data and Information Management</a:t>
            </a:r>
          </a:p>
          <a:p>
            <a:pPr marL="457200" indent="-457200">
              <a:lnSpc>
                <a:spcPct val="90000"/>
              </a:lnSpc>
              <a:buAutoNum type="arabicParenR"/>
            </a:pPr>
            <a:r>
              <a:rPr lang="en-FI" sz="1400"/>
              <a:t>Responsible Use of Information</a:t>
            </a:r>
          </a:p>
          <a:p>
            <a:pPr marL="457200" indent="-457200">
              <a:lnSpc>
                <a:spcPct val="90000"/>
              </a:lnSpc>
              <a:buAutoNum type="arabicParenR"/>
            </a:pPr>
            <a:endParaRPr lang="en-FI" sz="1400"/>
          </a:p>
          <a:p>
            <a:pPr>
              <a:lnSpc>
                <a:spcPct val="90000"/>
              </a:lnSpc>
            </a:pPr>
            <a:r>
              <a:rPr lang="en-US" sz="1400">
                <a:ea typeface="+mn-lt"/>
                <a:cs typeface="+mn-lt"/>
              </a:rPr>
              <a:t>The learning material is suitable for higher education students who are starting to work on their bachelor's or master's thesis or other extensive written work and also for anyone else who wants to develop or revise their information seeking and information management skills.</a:t>
            </a:r>
            <a:endParaRPr lang="en-FI" sz="1400"/>
          </a:p>
        </p:txBody>
      </p:sp>
      <p:cxnSp>
        <p:nvCxnSpPr>
          <p:cNvPr id="18" name="Straight Connector 1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94016D8-9C4C-89F4-DAC3-06C93DBBA15D}"/>
              </a:ext>
              <a:ext uri="{C183D7F6-B498-43B3-948B-1728B52AA6E4}">
                <adec:decorative xmlns:adec="http://schemas.microsoft.com/office/drawing/2017/decorative" val="1"/>
              </a:ext>
            </a:extLst>
          </p:cNvPr>
          <p:cNvPicPr>
            <a:picLocks noChangeAspect="1"/>
          </p:cNvPicPr>
          <p:nvPr/>
        </p:nvPicPr>
        <p:blipFill>
          <a:blip r:embed="rId2"/>
          <a:srcRect t="6034" b="6034"/>
          <a:stretch/>
        </p:blipFill>
        <p:spPr>
          <a:xfrm>
            <a:off x="6992479" y="1"/>
            <a:ext cx="5199522" cy="6857999"/>
          </a:xfrm>
          <a:prstGeom prst="rect">
            <a:avLst/>
          </a:prstGeom>
        </p:spPr>
      </p:pic>
      <p:sp>
        <p:nvSpPr>
          <p:cNvPr id="6" name="TextBox 5">
            <a:extLst>
              <a:ext uri="{FF2B5EF4-FFF2-40B4-BE49-F238E27FC236}">
                <a16:creationId xmlns:a16="http://schemas.microsoft.com/office/drawing/2014/main" id="{54E26ACA-93D1-BE55-1FE6-45ABEC725F0C}"/>
              </a:ext>
            </a:extLst>
          </p:cNvPr>
          <p:cNvSpPr txBox="1"/>
          <p:nvPr/>
        </p:nvSpPr>
        <p:spPr>
          <a:xfrm>
            <a:off x="6992478" y="6295102"/>
            <a:ext cx="2989017" cy="523220"/>
          </a:xfrm>
          <a:prstGeom prst="rect">
            <a:avLst/>
          </a:prstGeom>
          <a:noFill/>
        </p:spPr>
        <p:txBody>
          <a:bodyPr wrap="square" lIns="91440" tIns="45720" rIns="91440" bIns="45720" rtlCol="0" anchor="t">
            <a:spAutoFit/>
          </a:bodyPr>
          <a:lstStyle/>
          <a:p>
            <a:r>
              <a:rPr lang="en-FI" sz="1400">
                <a:solidFill>
                  <a:schemeClr val="bg1"/>
                </a:solidFill>
              </a:rPr>
              <a:t>Photo: Yan </a:t>
            </a:r>
            <a:r>
              <a:rPr lang="en-FI" sz="1400" err="1">
                <a:solidFill>
                  <a:schemeClr val="bg1"/>
                </a:solidFill>
              </a:rPr>
              <a:t>Krukau</a:t>
            </a:r>
            <a:r>
              <a:rPr lang="en-FI" sz="1400">
                <a:solidFill>
                  <a:schemeClr val="bg1"/>
                </a:solidFill>
              </a:rPr>
              <a:t> on </a:t>
            </a:r>
            <a:r>
              <a:rPr lang="en-FI" sz="1400" err="1">
                <a:solidFill>
                  <a:schemeClr val="bg1"/>
                </a:solidFill>
              </a:rPr>
              <a:t>Pexels</a:t>
            </a:r>
            <a:r>
              <a:rPr lang="en-FI" sz="1400">
                <a:solidFill>
                  <a:schemeClr val="bg1"/>
                </a:solidFill>
              </a:rPr>
              <a:t> (</a:t>
            </a:r>
            <a:r>
              <a:rPr lang="en-FI" sz="1400">
                <a:solidFill>
                  <a:schemeClr val="bg1"/>
                </a:solidFill>
                <a:hlinkClick r:id="rId3">
                  <a:extLst>
                    <a:ext uri="{A12FA001-AC4F-418D-AE19-62706E023703}">
                      <ahyp:hlinkClr xmlns:ahyp="http://schemas.microsoft.com/office/drawing/2018/hyperlinkcolor" val="tx"/>
                    </a:ext>
                  </a:extLst>
                </a:hlinkClick>
              </a:rPr>
              <a:t>www.pexels.com</a:t>
            </a:r>
            <a:r>
              <a:rPr lang="en-FI" sz="1400">
                <a:solidFill>
                  <a:schemeClr val="bg1"/>
                </a:solidFill>
              </a:rPr>
              <a:t>). CC0. </a:t>
            </a:r>
          </a:p>
        </p:txBody>
      </p:sp>
    </p:spTree>
    <p:extLst>
      <p:ext uri="{BB962C8B-B14F-4D97-AF65-F5344CB8AC3E}">
        <p14:creationId xmlns:p14="http://schemas.microsoft.com/office/powerpoint/2010/main" val="74693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B7F3-BEDC-B33C-6087-2F987105BB9D}"/>
              </a:ext>
            </a:extLst>
          </p:cNvPr>
          <p:cNvSpPr>
            <a:spLocks noGrp="1"/>
          </p:cNvSpPr>
          <p:nvPr>
            <p:ph type="title"/>
          </p:nvPr>
        </p:nvSpPr>
        <p:spPr>
          <a:xfrm>
            <a:off x="565150" y="172982"/>
            <a:ext cx="8763785" cy="1268984"/>
          </a:xfrm>
        </p:spPr>
        <p:txBody>
          <a:bodyPr>
            <a:normAutofit fontScale="90000"/>
          </a:bodyPr>
          <a:lstStyle/>
          <a:p>
            <a:pPr algn="ctr"/>
            <a:r>
              <a:rPr lang="en-US"/>
              <a:t>Learning goals and use of the material</a:t>
            </a:r>
          </a:p>
        </p:txBody>
      </p:sp>
      <p:sp>
        <p:nvSpPr>
          <p:cNvPr id="3" name="Content Placeholder 2">
            <a:extLst>
              <a:ext uri="{FF2B5EF4-FFF2-40B4-BE49-F238E27FC236}">
                <a16:creationId xmlns:a16="http://schemas.microsoft.com/office/drawing/2014/main" id="{9C1ABAA7-CF73-0E8D-5B48-6E79501B2992}"/>
              </a:ext>
            </a:extLst>
          </p:cNvPr>
          <p:cNvSpPr>
            <a:spLocks noGrp="1"/>
          </p:cNvSpPr>
          <p:nvPr>
            <p:ph idx="1"/>
          </p:nvPr>
        </p:nvSpPr>
        <p:spPr>
          <a:xfrm>
            <a:off x="448106" y="1549566"/>
            <a:ext cx="11574574" cy="3539902"/>
          </a:xfrm>
        </p:spPr>
        <p:txBody>
          <a:bodyPr vert="horz" lIns="91440" tIns="45720" rIns="91440" bIns="45720" rtlCol="0" anchor="t">
            <a:noAutofit/>
          </a:bodyPr>
          <a:lstStyle/>
          <a:p>
            <a:pPr marL="0" indent="0">
              <a:buNone/>
            </a:pPr>
            <a:r>
              <a:rPr lang="en-FI" sz="1600"/>
              <a:t>With this learning material the user learns:</a:t>
            </a:r>
            <a:endParaRPr lang="en-US" sz="1600"/>
          </a:p>
          <a:p>
            <a:pPr>
              <a:buFont typeface="Wingdings" panose="020B0604020202020204" pitchFamily="34" charset="0"/>
              <a:buChar char="Ø"/>
            </a:pPr>
            <a:r>
              <a:rPr lang="en-GB" sz="1600">
                <a:ea typeface="+mn-lt"/>
                <a:cs typeface="+mn-lt"/>
              </a:rPr>
              <a:t>to select keywords relevant to the topic of their thesis or other extended study project</a:t>
            </a:r>
            <a:br>
              <a:rPr lang="en-GB" sz="1600" b="0" i="0">
                <a:effectLst/>
              </a:rPr>
            </a:br>
            <a:endParaRPr lang="en-GB" sz="1600" b="0" i="0">
              <a:solidFill>
                <a:srgbClr val="000000"/>
              </a:solidFill>
              <a:effectLst/>
            </a:endParaRPr>
          </a:p>
          <a:p>
            <a:pPr>
              <a:buFont typeface="Wingdings" pitchFamily="2" charset="2"/>
              <a:buChar char="Ø"/>
            </a:pPr>
            <a:r>
              <a:rPr lang="en-GB" sz="1600"/>
              <a:t>to critically evaluate sources and different channels of information retrieval</a:t>
            </a:r>
            <a:br>
              <a:rPr lang="en-GB" sz="1600" b="0" i="0">
                <a:effectLst/>
              </a:rPr>
            </a:br>
            <a:endParaRPr lang="en-GB" sz="1600" b="0" i="0">
              <a:solidFill>
                <a:srgbClr val="1D2125"/>
              </a:solidFill>
              <a:effectLst/>
            </a:endParaRPr>
          </a:p>
          <a:p>
            <a:pPr>
              <a:buFont typeface="Wingdings" pitchFamily="2" charset="2"/>
              <a:buChar char="Ø"/>
            </a:pPr>
            <a:r>
              <a:rPr lang="en-GB" sz="1600">
                <a:solidFill>
                  <a:srgbClr val="1D2125"/>
                </a:solidFill>
              </a:rPr>
              <a:t>to make</a:t>
            </a:r>
            <a:r>
              <a:rPr lang="en-GB" sz="1600" b="0" i="0">
                <a:solidFill>
                  <a:srgbClr val="1D2125"/>
                </a:solidFill>
                <a:effectLst/>
              </a:rPr>
              <a:t> </a:t>
            </a:r>
            <a:r>
              <a:rPr lang="en-GB" sz="1600">
                <a:solidFill>
                  <a:srgbClr val="1D2125"/>
                </a:solidFill>
              </a:rPr>
              <a:t>use of the research guide of their own discipline </a:t>
            </a:r>
            <a:r>
              <a:rPr lang="en-GB" sz="1600" b="0" i="0">
                <a:solidFill>
                  <a:srgbClr val="1D2125"/>
                </a:solidFill>
                <a:effectLst/>
              </a:rPr>
              <a:t>(</a:t>
            </a:r>
            <a:r>
              <a:rPr lang="en-GB" sz="1600">
                <a:solidFill>
                  <a:srgbClr val="1D2125"/>
                </a:solidFill>
              </a:rPr>
              <a:t>the research guides of Helsinki University Library</a:t>
            </a:r>
            <a:r>
              <a:rPr lang="en-GB" sz="1600" b="0" i="0">
                <a:solidFill>
                  <a:srgbClr val="1D2125"/>
                </a:solidFill>
                <a:effectLst/>
              </a:rPr>
              <a:t>)</a:t>
            </a:r>
            <a:br>
              <a:rPr lang="en-GB" sz="1600" b="0" i="0">
                <a:effectLst/>
              </a:rPr>
            </a:br>
            <a:endParaRPr lang="en-GB" sz="1600" b="0" i="0">
              <a:solidFill>
                <a:srgbClr val="1D2125"/>
              </a:solidFill>
              <a:effectLst/>
            </a:endParaRPr>
          </a:p>
          <a:p>
            <a:pPr>
              <a:buFont typeface="Wingdings" pitchFamily="2" charset="2"/>
              <a:buChar char="Ø"/>
            </a:pPr>
            <a:r>
              <a:rPr lang="en-GB" sz="1600">
                <a:solidFill>
                  <a:srgbClr val="1D2125"/>
                </a:solidFill>
              </a:rPr>
              <a:t>to find key sources in their field from the collections of Helsinki University Library (e.g. databases, journals, books)</a:t>
            </a:r>
            <a:endParaRPr lang="en-GB" sz="1600" b="0" i="0">
              <a:solidFill>
                <a:srgbClr val="1D2125"/>
              </a:solidFill>
              <a:effectLst/>
            </a:endParaRPr>
          </a:p>
          <a:p>
            <a:pPr marL="0" indent="0">
              <a:buNone/>
            </a:pPr>
            <a:endParaRPr lang="en-GB" sz="1600">
              <a:solidFill>
                <a:srgbClr val="1D2125"/>
              </a:solidFill>
            </a:endParaRPr>
          </a:p>
          <a:p>
            <a:pPr>
              <a:buFont typeface="Wingdings" panose="020B0604020202020204" pitchFamily="34" charset="0"/>
              <a:buChar char="Ø"/>
            </a:pPr>
            <a:r>
              <a:rPr lang="en-GB" sz="1600">
                <a:solidFill>
                  <a:srgbClr val="1D2125"/>
                </a:solidFill>
                <a:ea typeface="+mn-lt"/>
                <a:cs typeface="+mn-lt"/>
              </a:rPr>
              <a:t>to understand the basics of information seeking, reference management, copyright and Creative Commons (CC) licences</a:t>
            </a:r>
          </a:p>
          <a:p>
            <a:pPr algn="l">
              <a:buFont typeface="Wingdings" panose="020B0604020202020204" pitchFamily="34" charset="0"/>
              <a:buChar char="Ø"/>
            </a:pPr>
            <a:endParaRPr lang="en-FI" sz="1600" b="0" i="0">
              <a:solidFill>
                <a:srgbClr val="000000"/>
              </a:solidFill>
              <a:effectLst/>
            </a:endParaRPr>
          </a:p>
          <a:p>
            <a:pPr marL="0" indent="0">
              <a:buNone/>
            </a:pPr>
            <a:r>
              <a:rPr lang="en-US" sz="1600">
                <a:ea typeface="+mn-lt"/>
                <a:cs typeface="+mn-lt"/>
              </a:rPr>
              <a:t>In addition to students and teachers at the University of Helsinki, the material can be used by anyone who wants to develop their knowledge acquisition and knowledge management skills.</a:t>
            </a:r>
            <a:endParaRPr lang="en-FI" sz="1600">
              <a:ea typeface="+mn-lt"/>
              <a:cs typeface="+mn-lt"/>
            </a:endParaRPr>
          </a:p>
          <a:p>
            <a:pPr marL="0" indent="0">
              <a:buNone/>
            </a:pPr>
            <a:endParaRPr lang="en-FI" sz="1400"/>
          </a:p>
        </p:txBody>
      </p:sp>
    </p:spTree>
    <p:extLst>
      <p:ext uri="{BB962C8B-B14F-4D97-AF65-F5344CB8AC3E}">
        <p14:creationId xmlns:p14="http://schemas.microsoft.com/office/powerpoint/2010/main" val="206372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41556C0-201E-579D-ACD9-47B182FD9FC4}"/>
              </a:ext>
            </a:extLst>
          </p:cNvPr>
          <p:cNvSpPr>
            <a:spLocks noGrp="1"/>
          </p:cNvSpPr>
          <p:nvPr>
            <p:ph type="title"/>
          </p:nvPr>
        </p:nvSpPr>
        <p:spPr>
          <a:xfrm>
            <a:off x="5224243" y="587830"/>
            <a:ext cx="6400999" cy="1268984"/>
          </a:xfrm>
        </p:spPr>
        <p:txBody>
          <a:bodyPr>
            <a:normAutofit/>
          </a:bodyPr>
          <a:lstStyle/>
          <a:p>
            <a:pPr algn="ctr">
              <a:lnSpc>
                <a:spcPct val="90000"/>
              </a:lnSpc>
            </a:pPr>
            <a:r>
              <a:rPr lang="en-US"/>
              <a:t>Give feedback on the learning material</a:t>
            </a:r>
          </a:p>
        </p:txBody>
      </p:sp>
      <p:sp>
        <p:nvSpPr>
          <p:cNvPr id="3" name="Content Placeholder 2">
            <a:extLst>
              <a:ext uri="{FF2B5EF4-FFF2-40B4-BE49-F238E27FC236}">
                <a16:creationId xmlns:a16="http://schemas.microsoft.com/office/drawing/2014/main" id="{9310BF3B-2236-BE13-FB97-689F0C665814}"/>
              </a:ext>
            </a:extLst>
          </p:cNvPr>
          <p:cNvSpPr>
            <a:spLocks noGrp="1"/>
          </p:cNvSpPr>
          <p:nvPr>
            <p:ph idx="1"/>
          </p:nvPr>
        </p:nvSpPr>
        <p:spPr>
          <a:xfrm>
            <a:off x="5224243" y="2030664"/>
            <a:ext cx="6400999" cy="3601212"/>
          </a:xfrm>
        </p:spPr>
        <p:txBody>
          <a:bodyPr vert="horz" lIns="91440" tIns="45720" rIns="91440" bIns="45720" rtlCol="0" anchor="t">
            <a:normAutofit/>
          </a:bodyPr>
          <a:lstStyle/>
          <a:p>
            <a:r>
              <a:rPr lang="en-GB">
                <a:ea typeface="+mn-lt"/>
                <a:cs typeface="+mn-lt"/>
              </a:rPr>
              <a:t>You can give feedback on the course via </a:t>
            </a:r>
            <a:r>
              <a:rPr lang="en-GB" u="sng">
                <a:ea typeface="+mn-lt"/>
                <a:cs typeface="+mn-lt"/>
                <a:hlinkClick r:id="rId3"/>
              </a:rPr>
              <a:t>the contact form of Helsinki University Library</a:t>
            </a:r>
            <a:r>
              <a:rPr lang="en-GB">
                <a:ea typeface="+mn-lt"/>
                <a:cs typeface="+mn-lt"/>
              </a:rPr>
              <a:t>. Select "Other topic or feedback"</a:t>
            </a:r>
            <a:r>
              <a:rPr lang="en-GB" dirty="0">
                <a:ea typeface="+mn-lt"/>
                <a:cs typeface="+mn-lt"/>
              </a:rPr>
              <a:t> on</a:t>
            </a:r>
            <a:r>
              <a:rPr lang="en-GB">
                <a:ea typeface="+mn-lt"/>
                <a:cs typeface="+mn-lt"/>
              </a:rPr>
              <a:t> the form. Remember to mention the name of the course. Use the form also if you have questions about the course (we need your email address to answer them). </a:t>
            </a:r>
            <a:endParaRPr lang="en-GB"/>
          </a:p>
          <a:p>
            <a:endParaRPr lang="en-GB"/>
          </a:p>
        </p:txBody>
      </p:sp>
      <p:pic>
        <p:nvPicPr>
          <p:cNvPr id="5" name="Picture 4">
            <a:extLst>
              <a:ext uri="{FF2B5EF4-FFF2-40B4-BE49-F238E27FC236}">
                <a16:creationId xmlns:a16="http://schemas.microsoft.com/office/drawing/2014/main" id="{26ED1A39-99CD-22B8-73B1-AB117F301F70}"/>
              </a:ext>
              <a:ext uri="{C183D7F6-B498-43B3-948B-1728B52AA6E4}">
                <adec:decorative xmlns:adec="http://schemas.microsoft.com/office/drawing/2017/decorative" val="1"/>
              </a:ext>
            </a:extLst>
          </p:cNvPr>
          <p:cNvPicPr>
            <a:picLocks noChangeAspect="1"/>
          </p:cNvPicPr>
          <p:nvPr/>
        </p:nvPicPr>
        <p:blipFill>
          <a:blip r:embed="rId4"/>
          <a:srcRect r="-1" b="1708"/>
          <a:stretch/>
        </p:blipFill>
        <p:spPr>
          <a:xfrm>
            <a:off x="20" y="1"/>
            <a:ext cx="4657325" cy="6857999"/>
          </a:xfrm>
          <a:prstGeom prst="rect">
            <a:avLst/>
          </a:prstGeom>
        </p:spPr>
      </p:pic>
      <p:cxnSp>
        <p:nvCxnSpPr>
          <p:cNvPr id="18" name="Straight Connector 1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082247E-9090-E92A-13E0-3B65FC5E65CC}"/>
              </a:ext>
            </a:extLst>
          </p:cNvPr>
          <p:cNvSpPr txBox="1"/>
          <p:nvPr/>
        </p:nvSpPr>
        <p:spPr>
          <a:xfrm>
            <a:off x="1658" y="3055"/>
            <a:ext cx="3429000" cy="584775"/>
          </a:xfrm>
          <a:prstGeom prst="rect">
            <a:avLst/>
          </a:prstGeom>
          <a:noFill/>
        </p:spPr>
        <p:txBody>
          <a:bodyPr wrap="square" lIns="91440" tIns="45720" rIns="91440" bIns="45720" rtlCol="0" anchor="t">
            <a:spAutoFit/>
          </a:bodyPr>
          <a:lstStyle/>
          <a:p>
            <a:r>
              <a:rPr lang="en-FI" sz="1600"/>
              <a:t>Photo: Ivan </a:t>
            </a:r>
            <a:r>
              <a:rPr lang="en-FI" sz="1600" err="1"/>
              <a:t>Samkov</a:t>
            </a:r>
            <a:r>
              <a:rPr lang="en-FI" sz="1600"/>
              <a:t> on Pexels (</a:t>
            </a:r>
            <a:r>
              <a:rPr lang="en-FI" sz="1600">
                <a:hlinkClick r:id="rId5"/>
              </a:rPr>
              <a:t>www.pexels.com</a:t>
            </a:r>
            <a:r>
              <a:rPr lang="en-FI" sz="1600"/>
              <a:t>). CC0.</a:t>
            </a:r>
          </a:p>
        </p:txBody>
      </p:sp>
    </p:spTree>
    <p:extLst>
      <p:ext uri="{BB962C8B-B14F-4D97-AF65-F5344CB8AC3E}">
        <p14:creationId xmlns:p14="http://schemas.microsoft.com/office/powerpoint/2010/main" val="83781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0B21-48DE-F5E6-94B9-A101317D6A2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81FE3C9-7A89-E4D5-44C3-89595195968C}"/>
              </a:ext>
            </a:extLst>
          </p:cNvPr>
          <p:cNvSpPr>
            <a:spLocks noGrp="1"/>
          </p:cNvSpPr>
          <p:nvPr>
            <p:ph idx="1"/>
          </p:nvPr>
        </p:nvSpPr>
        <p:spPr>
          <a:xfrm>
            <a:off x="565150" y="1921891"/>
            <a:ext cx="7335835" cy="3839337"/>
          </a:xfrm>
        </p:spPr>
        <p:txBody>
          <a:bodyPr vert="horz" lIns="91440" tIns="45720" rIns="91440" bIns="45720" rtlCol="0" anchor="t">
            <a:normAutofit/>
          </a:bodyPr>
          <a:lstStyle/>
          <a:p>
            <a:r>
              <a:rPr lang="en-US" dirty="0"/>
              <a:t>Creative Commons (2024, October 30). </a:t>
            </a:r>
            <a:r>
              <a:rPr lang="en-US" dirty="0">
                <a:hlinkClick r:id="rId2"/>
              </a:rPr>
              <a:t>https://creativecommons.org</a:t>
            </a:r>
            <a:r>
              <a:rPr lang="en-US" dirty="0"/>
              <a:t> </a:t>
            </a:r>
          </a:p>
          <a:p>
            <a:endParaRPr lang="en-US" dirty="0"/>
          </a:p>
          <a:p>
            <a:r>
              <a:rPr lang="en-US"/>
              <a:t>Helsinki University Library. Information Seeking and Management for Thesis Writers. (2024, October 30). </a:t>
            </a:r>
            <a:r>
              <a:rPr lang="en-US" dirty="0">
                <a:ea typeface="+mn-lt"/>
                <a:cs typeface="+mn-lt"/>
                <a:hlinkClick r:id="rId3"/>
              </a:rPr>
              <a:t>https://moodle.helsinki.fi/course/view.php?id=62012</a:t>
            </a:r>
            <a:endParaRPr lang="en-US"/>
          </a:p>
        </p:txBody>
      </p:sp>
    </p:spTree>
    <p:extLst>
      <p:ext uri="{BB962C8B-B14F-4D97-AF65-F5344CB8AC3E}">
        <p14:creationId xmlns:p14="http://schemas.microsoft.com/office/powerpoint/2010/main" val="4008507321"/>
      </p:ext>
    </p:extLst>
  </p:cSld>
  <p:clrMapOvr>
    <a:masterClrMapping/>
  </p:clrMapOvr>
</p:sld>
</file>

<file path=ppt/theme/theme1.xml><?xml version="1.0" encoding="utf-8"?>
<a:theme xmlns:a="http://schemas.openxmlformats.org/drawingml/2006/main" name="PunchcardVTI">
  <a:themeElements>
    <a:clrScheme name="AnalogousFromRegularSeedRightStep">
      <a:dk1>
        <a:srgbClr val="000000"/>
      </a:dk1>
      <a:lt1>
        <a:srgbClr val="FFFFFF"/>
      </a:lt1>
      <a:dk2>
        <a:srgbClr val="301D1B"/>
      </a:dk2>
      <a:lt2>
        <a:srgbClr val="F3F1F0"/>
      </a:lt2>
      <a:accent1>
        <a:srgbClr val="23B0C5"/>
      </a:accent1>
      <a:accent2>
        <a:srgbClr val="176DD5"/>
      </a:accent2>
      <a:accent3>
        <a:srgbClr val="2D34E7"/>
      </a:accent3>
      <a:accent4>
        <a:srgbClr val="5F17D5"/>
      </a:accent4>
      <a:accent5>
        <a:srgbClr val="C029E7"/>
      </a:accent5>
      <a:accent6>
        <a:srgbClr val="D517AC"/>
      </a:accent6>
      <a:hlink>
        <a:srgbClr val="BF503F"/>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0</TotalTime>
  <Words>664</Words>
  <Application>Microsoft Office PowerPoint</Application>
  <PresentationFormat>Widescreen</PresentationFormat>
  <Paragraphs>45</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Neue Haas Grotesk Text Pro</vt:lpstr>
      <vt:lpstr>Open Sans</vt:lpstr>
      <vt:lpstr>Wingdings</vt:lpstr>
      <vt:lpstr>PunchcardVTI</vt:lpstr>
      <vt:lpstr>Information seeking and management for thesis writers  Moodle course on information seeking </vt:lpstr>
      <vt:lpstr>Information seeking and management for thesis writers</vt:lpstr>
      <vt:lpstr>Authors of the material and terms of use</vt:lpstr>
      <vt:lpstr>Target group and content of the learning material</vt:lpstr>
      <vt:lpstr>Learning goals and use of the material</vt:lpstr>
      <vt:lpstr>Give feedback on the learning material</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seeking and management for thesis writers  Moodle course on information seeking </dc:title>
  <dc:creator>Mari Hietala</dc:creator>
  <cp:lastModifiedBy>Helminen, Päivi M</cp:lastModifiedBy>
  <cp:revision>2</cp:revision>
  <dcterms:created xsi:type="dcterms:W3CDTF">2024-10-28T07:29:36Z</dcterms:created>
  <dcterms:modified xsi:type="dcterms:W3CDTF">2024-11-05T13:24:12Z</dcterms:modified>
</cp:coreProperties>
</file>