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36BFE-F714-8882-29AB-5D8345F46919}" v="37" dt="2024-10-31T13:28:38.704"/>
    <p1510:client id="{A57B630D-103C-7064-54FF-5CF1532B2F02}" v="1244" dt="2024-10-31T12:54:54.084"/>
    <p1510:client id="{E8045A70-F473-0D31-73E7-15F0BFF3475E}" v="36" dt="2024-10-29T14:17:56.193"/>
    <p1510:client id="{FBAB85F0-8418-1FD2-4B68-4152516ED2A0}" v="10" dt="2024-10-31T13:02:19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FFFE-6B3B-9F40-A9E6-99F89226A441}" type="datetimeFigureOut">
              <a:rPr lang="en-FI" smtClean="0"/>
              <a:t>11/05/2024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B0FA-FA2D-984C-B37A-6BCBE064FEC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501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4B0FA-FA2D-984C-B37A-6BCBE064FECC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308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9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6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9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3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.creativecommons.net/om-cc/licenserna/" TargetMode="External"/><Relationship Id="rId2" Type="http://schemas.openxmlformats.org/officeDocument/2006/relationships/hyperlink" Target="https://www.helsinki.fi/sv/helsingfors-universitets-bibliot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fi/helsingin-yliopiston-kirjasto/asioi-kirjastossa/ota-yhteytta-kirjasto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xels.com/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helsinki.fi/course/view.php?id=62011" TargetMode="External"/><Relationship Id="rId2" Type="http://schemas.openxmlformats.org/officeDocument/2006/relationships/hyperlink" Target="https://creativecommon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B79FD3-C1C1-4502-7C7F-DD6E8F308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 fontScale="90000"/>
          </a:bodyPr>
          <a:lstStyle/>
          <a:p>
            <a:pPr algn="ctr"/>
            <a:r>
              <a:rPr lang="en-FI" sz="5000" err="1"/>
              <a:t>Informationssökning</a:t>
            </a:r>
            <a:r>
              <a:rPr lang="en-FI" sz="5000"/>
              <a:t> för </a:t>
            </a:r>
            <a:r>
              <a:rPr lang="en-FI" sz="5000" err="1"/>
              <a:t>avhandlingsförfattare</a:t>
            </a:r>
            <a:br>
              <a:rPr lang="en-FI" sz="5000"/>
            </a:br>
            <a:br>
              <a:rPr lang="en-FI" sz="5000"/>
            </a:br>
            <a:r>
              <a:rPr lang="en-FI" sz="3200" err="1"/>
              <a:t>Moodlekurs</a:t>
            </a:r>
            <a:r>
              <a:rPr lang="en-FI" sz="3200"/>
              <a:t> om </a:t>
            </a:r>
            <a:r>
              <a:rPr lang="en-FI" sz="3200" err="1"/>
              <a:t>informationssökning</a:t>
            </a:r>
            <a:br>
              <a:rPr lang="en-FI" sz="5000"/>
            </a:br>
            <a:endParaRPr lang="en-FI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3C37C-8C94-7538-1AA5-E6A108D81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791972"/>
            <a:ext cx="6479629" cy="1295138"/>
          </a:xfrm>
        </p:spPr>
        <p:txBody>
          <a:bodyPr>
            <a:normAutofit/>
          </a:bodyPr>
          <a:lstStyle/>
          <a:p>
            <a:pPr algn="ctr"/>
            <a:r>
              <a:rPr lang="en-FI" err="1"/>
              <a:t>Helsingfors</a:t>
            </a:r>
            <a:r>
              <a:rPr lang="en-FI"/>
              <a:t> </a:t>
            </a:r>
            <a:r>
              <a:rPr lang="en-FI" err="1"/>
              <a:t>universitets</a:t>
            </a:r>
            <a:r>
              <a:rPr lang="en-FI"/>
              <a:t> bibliotek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569D3B-D32C-66A1-1EBE-C7869D79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99" r="27762" b="1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9A908-C2E2-0004-CF48-CDE8C10A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334483"/>
            <a:ext cx="4133560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err="1"/>
              <a:t>Informationssökning</a:t>
            </a:r>
            <a:r>
              <a:rPr lang="en-US" sz="2800"/>
              <a:t> för </a:t>
            </a:r>
            <a:r>
              <a:rPr lang="en-US" sz="2800" err="1"/>
              <a:t>avhandlingsförfattare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2C02-F9E7-5783-F8FC-638FAE0D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>
              <a:lnSpc>
                <a:spcPct val="90000"/>
              </a:lnSpc>
              <a:spcAft>
                <a:spcPts val="800"/>
              </a:spcAft>
            </a:pPr>
            <a:r>
              <a:rPr lang="en-GB" sz="2000" err="1">
                <a:ea typeface="+mn-lt"/>
                <a:cs typeface="+mn-lt"/>
              </a:rPr>
              <a:t>Informationssökning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och</a:t>
            </a:r>
            <a:r>
              <a:rPr lang="en-GB" sz="2000">
                <a:ea typeface="+mn-lt"/>
                <a:cs typeface="+mn-lt"/>
              </a:rPr>
              <a:t> -</a:t>
            </a:r>
            <a:r>
              <a:rPr lang="en-GB" sz="2000" err="1">
                <a:ea typeface="+mn-lt"/>
                <a:cs typeface="+mn-lt"/>
              </a:rPr>
              <a:t>hantering</a:t>
            </a:r>
            <a:r>
              <a:rPr lang="en-GB" sz="2000">
                <a:ea typeface="+mn-lt"/>
                <a:cs typeface="+mn-lt"/>
              </a:rPr>
              <a:t> för </a:t>
            </a:r>
            <a:r>
              <a:rPr lang="en-GB" sz="2000" err="1">
                <a:ea typeface="+mn-lt"/>
                <a:cs typeface="+mn-lt"/>
              </a:rPr>
              <a:t>avhandlingsförfattare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är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en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öppen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onlinekurs</a:t>
            </a:r>
            <a:r>
              <a:rPr lang="en-GB" sz="2000">
                <a:ea typeface="+mn-lt"/>
                <a:cs typeface="+mn-lt"/>
              </a:rPr>
              <a:t> om </a:t>
            </a:r>
            <a:r>
              <a:rPr lang="en-GB" sz="2000" err="1">
                <a:ea typeface="+mn-lt"/>
                <a:cs typeface="+mn-lt"/>
              </a:rPr>
              <a:t>informationssökning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och</a:t>
            </a:r>
            <a:r>
              <a:rPr lang="en-GB" sz="2000">
                <a:ea typeface="+mn-lt"/>
                <a:cs typeface="+mn-lt"/>
              </a:rPr>
              <a:t> –</a:t>
            </a:r>
            <a:r>
              <a:rPr lang="en-GB" sz="2000" err="1">
                <a:ea typeface="+mn-lt"/>
                <a:cs typeface="+mn-lt"/>
              </a:rPr>
              <a:t>hantering</a:t>
            </a:r>
            <a:endParaRPr lang="en-GB" sz="20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en-GB" sz="20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sz="2000" err="1">
                <a:ea typeface="+mn-lt"/>
                <a:cs typeface="+mn-lt"/>
              </a:rPr>
              <a:t>Kursen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kommer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att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behandla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ämnen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som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informationskällor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inom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specifika</a:t>
            </a:r>
            <a:r>
              <a:rPr lang="en-GB" sz="2000">
                <a:ea typeface="+mn-lt"/>
                <a:cs typeface="+mn-lt"/>
              </a:rPr>
              <a:t> discipliner, </a:t>
            </a:r>
            <a:r>
              <a:rPr lang="en-GB" sz="2000" err="1">
                <a:ea typeface="+mn-lt"/>
                <a:cs typeface="+mn-lt"/>
              </a:rPr>
              <a:t>utvärdering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av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funnen</a:t>
            </a:r>
            <a:r>
              <a:rPr lang="en-GB" sz="2000">
                <a:ea typeface="+mn-lt"/>
                <a:cs typeface="+mn-lt"/>
              </a:rPr>
              <a:t> information </a:t>
            </a:r>
            <a:r>
              <a:rPr lang="en-GB" sz="2000" err="1">
                <a:ea typeface="+mn-lt"/>
                <a:cs typeface="+mn-lt"/>
              </a:rPr>
              <a:t>och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frågor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som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rör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upphovsrätt</a:t>
            </a:r>
            <a:endParaRPr lang="en-GB" sz="2000" err="1"/>
          </a:p>
          <a:p>
            <a:pPr>
              <a:lnSpc>
                <a:spcPct val="90000"/>
              </a:lnSpc>
            </a:pPr>
            <a:endParaRPr lang="en-GB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3A7622-1257-5CFA-A420-27113FDD7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3" r="19899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74BC57-F3FC-7301-D835-EF747AA1A808}"/>
              </a:ext>
            </a:extLst>
          </p:cNvPr>
          <p:cNvSpPr txBox="1"/>
          <p:nvPr/>
        </p:nvSpPr>
        <p:spPr>
          <a:xfrm>
            <a:off x="5344201" y="707620"/>
            <a:ext cx="460389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I" sz="1400">
                <a:solidFill>
                  <a:schemeClr val="bg1"/>
                </a:solidFill>
              </a:rPr>
              <a:t>Foton: Buro Millenial, Pexels (</a:t>
            </a:r>
            <a:r>
              <a:rPr lang="en-FI" sz="1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FI" sz="1400">
                <a:solidFill>
                  <a:schemeClr val="bg1"/>
                </a:solidFill>
              </a:rPr>
              <a:t>). CC0. </a:t>
            </a:r>
          </a:p>
        </p:txBody>
      </p:sp>
    </p:spTree>
    <p:extLst>
      <p:ext uri="{BB962C8B-B14F-4D97-AF65-F5344CB8AC3E}">
        <p14:creationId xmlns:p14="http://schemas.microsoft.com/office/powerpoint/2010/main" val="7190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B5F0-C213-5BB9-0551-6521AC45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91" y="1142"/>
            <a:ext cx="9292284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Upphovsperson</a:t>
            </a:r>
            <a:r>
              <a:rPr lang="en-US">
                <a:ea typeface="+mj-lt"/>
                <a:cs typeface="+mj-lt"/>
              </a:rPr>
              <a:t> till </a:t>
            </a:r>
            <a:r>
              <a:rPr lang="en-US" err="1">
                <a:ea typeface="+mj-lt"/>
                <a:cs typeface="+mj-lt"/>
              </a:rPr>
              <a:t>materialet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och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användarvillkor</a:t>
            </a:r>
            <a:endParaRPr lang="en-US" err="1"/>
          </a:p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3079B-FEAF-8E5B-F8B6-99A9E839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44" y="1471650"/>
            <a:ext cx="11569459" cy="364500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685800" indent="-685800"/>
            <a:r>
              <a:rPr lang="en-US" sz="5600" err="1">
                <a:ea typeface="+mn-lt"/>
                <a:cs typeface="+mn-lt"/>
              </a:rPr>
              <a:t>Läromaterialet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har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producerats</a:t>
            </a:r>
            <a:r>
              <a:rPr lang="en-US" sz="5600">
                <a:ea typeface="+mn-lt"/>
                <a:cs typeface="+mn-lt"/>
              </a:rPr>
              <a:t> av </a:t>
            </a:r>
            <a:r>
              <a:rPr lang="en-US" sz="5600">
                <a:ea typeface="+mn-lt"/>
                <a:cs typeface="+mn-lt"/>
                <a:hlinkClick r:id="rId2"/>
              </a:rPr>
              <a:t>Helsingfors universitets bibliotek</a:t>
            </a:r>
            <a:r>
              <a:rPr lang="en-US" sz="5600">
                <a:ea typeface="+mn-lt"/>
                <a:cs typeface="+mn-lt"/>
              </a:rPr>
              <a:t>. </a:t>
            </a:r>
            <a:r>
              <a:rPr lang="en-US" sz="5600" err="1">
                <a:ea typeface="+mn-lt"/>
                <a:cs typeface="+mn-lt"/>
              </a:rPr>
              <a:t>Läromaterialiet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har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publicerats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på</a:t>
            </a:r>
            <a:r>
              <a:rPr lang="en-US" sz="5600">
                <a:ea typeface="+mn-lt"/>
                <a:cs typeface="+mn-lt"/>
              </a:rPr>
              <a:t> Moodle </a:t>
            </a:r>
            <a:r>
              <a:rPr lang="en-US" sz="5600" err="1">
                <a:ea typeface="+mn-lt"/>
                <a:cs typeface="+mn-lt"/>
              </a:rPr>
              <a:t>på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finska</a:t>
            </a:r>
            <a:r>
              <a:rPr lang="en-US" sz="5600">
                <a:ea typeface="+mn-lt"/>
                <a:cs typeface="+mn-lt"/>
              </a:rPr>
              <a:t> (</a:t>
            </a:r>
            <a:r>
              <a:rPr lang="en-US" sz="5600" err="1">
                <a:ea typeface="+mn-lt"/>
                <a:cs typeface="+mn-lt"/>
              </a:rPr>
              <a:t>Tutkielman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tekijän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tiedonhankinta</a:t>
            </a:r>
            <a:r>
              <a:rPr lang="en-US" sz="5600">
                <a:ea typeface="+mn-lt"/>
                <a:cs typeface="+mn-lt"/>
              </a:rPr>
              <a:t>), </a:t>
            </a:r>
            <a:r>
              <a:rPr lang="en-US" sz="5600" err="1">
                <a:ea typeface="+mn-lt"/>
                <a:cs typeface="+mn-lt"/>
              </a:rPr>
              <a:t>på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svenska</a:t>
            </a:r>
            <a:r>
              <a:rPr lang="en-US" sz="5600">
                <a:ea typeface="+mn-lt"/>
                <a:cs typeface="+mn-lt"/>
              </a:rPr>
              <a:t> (</a:t>
            </a:r>
            <a:r>
              <a:rPr lang="en-US" sz="5600" err="1">
                <a:ea typeface="+mn-lt"/>
                <a:cs typeface="+mn-lt"/>
              </a:rPr>
              <a:t>Informationssökning</a:t>
            </a:r>
            <a:r>
              <a:rPr lang="en-US" sz="5600">
                <a:ea typeface="+mn-lt"/>
                <a:cs typeface="+mn-lt"/>
              </a:rPr>
              <a:t> för </a:t>
            </a:r>
            <a:r>
              <a:rPr lang="en-US" sz="5600" err="1">
                <a:ea typeface="+mn-lt"/>
                <a:cs typeface="+mn-lt"/>
              </a:rPr>
              <a:t>avhandlingsförfattare</a:t>
            </a:r>
            <a:r>
              <a:rPr lang="en-US" sz="5600">
                <a:ea typeface="+mn-lt"/>
                <a:cs typeface="+mn-lt"/>
              </a:rPr>
              <a:t>) </a:t>
            </a:r>
            <a:r>
              <a:rPr lang="en-US" sz="5600" err="1">
                <a:ea typeface="+mn-lt"/>
                <a:cs typeface="+mn-lt"/>
              </a:rPr>
              <a:t>och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på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engelska</a:t>
            </a:r>
            <a:r>
              <a:rPr lang="en-US" sz="5600">
                <a:ea typeface="+mn-lt"/>
                <a:cs typeface="+mn-lt"/>
              </a:rPr>
              <a:t> (Information Seeking and Management for Thesis Writers)</a:t>
            </a:r>
            <a:endParaRPr lang="en-US" sz="5600">
              <a:ea typeface="Open Sans"/>
              <a:cs typeface="Open Sans"/>
            </a:endParaRPr>
          </a:p>
          <a:p>
            <a:pPr marL="685800" indent="-685800"/>
            <a:endParaRPr lang="en-US" sz="5600">
              <a:ea typeface="+mn-lt"/>
              <a:cs typeface="+mn-lt"/>
            </a:endParaRPr>
          </a:p>
          <a:p>
            <a:pPr marL="685800" indent="-685800"/>
            <a:r>
              <a:rPr lang="en-US" sz="5600" err="1">
                <a:ea typeface="+mn-lt"/>
                <a:cs typeface="+mn-lt"/>
              </a:rPr>
              <a:t>Läromaterialet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är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publicerat</a:t>
            </a:r>
            <a:r>
              <a:rPr lang="en-US" sz="5600">
                <a:ea typeface="+mn-lt"/>
                <a:cs typeface="+mn-lt"/>
              </a:rPr>
              <a:t> under </a:t>
            </a:r>
            <a:r>
              <a:rPr lang="en-US" sz="5600" u="sng">
                <a:ea typeface="+mn-lt"/>
                <a:cs typeface="+mn-lt"/>
                <a:hlinkClick r:id="rId3"/>
              </a:rPr>
              <a:t>CC BY-NC 4.0-licens (erkännande icke-kommersiell</a:t>
            </a:r>
            <a:r>
              <a:rPr lang="en-US" sz="5600">
                <a:ea typeface="+mn-lt"/>
                <a:cs typeface="+mn-lt"/>
                <a:hlinkClick r:id="rId3"/>
              </a:rPr>
              <a:t>)</a:t>
            </a:r>
            <a:endParaRPr lang="en-US" sz="5600">
              <a:ea typeface="Open Sans"/>
              <a:cs typeface="Open Sans"/>
            </a:endParaRPr>
          </a:p>
          <a:p>
            <a:pPr marL="685800" indent="-685800"/>
            <a:endParaRPr lang="en-US" sz="5600">
              <a:ea typeface="+mn-lt"/>
              <a:cs typeface="+mn-lt"/>
            </a:endParaRPr>
          </a:p>
          <a:p>
            <a:pPr marL="685800" indent="-685800"/>
            <a:r>
              <a:rPr lang="en-US" sz="5600" err="1">
                <a:ea typeface="+mn-lt"/>
                <a:cs typeface="+mn-lt"/>
              </a:rPr>
              <a:t>Villkoren</a:t>
            </a:r>
            <a:r>
              <a:rPr lang="en-US" sz="5600">
                <a:ea typeface="+mn-lt"/>
                <a:cs typeface="+mn-lt"/>
              </a:rPr>
              <a:t> för </a:t>
            </a:r>
            <a:r>
              <a:rPr lang="en-US" sz="5600" err="1">
                <a:ea typeface="+mn-lt"/>
                <a:cs typeface="+mn-lt"/>
              </a:rPr>
              <a:t>användning</a:t>
            </a:r>
            <a:r>
              <a:rPr lang="en-US" sz="5600">
                <a:ea typeface="+mn-lt"/>
                <a:cs typeface="+mn-lt"/>
              </a:rPr>
              <a:t> av CC BY-NC 4.0 (</a:t>
            </a:r>
            <a:r>
              <a:rPr lang="en-US" sz="5600" err="1">
                <a:ea typeface="+mn-lt"/>
                <a:cs typeface="+mn-lt"/>
              </a:rPr>
              <a:t>erkännande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icke-kommersiell</a:t>
            </a:r>
            <a:r>
              <a:rPr lang="en-US" sz="5600">
                <a:ea typeface="+mn-lt"/>
                <a:cs typeface="+mn-lt"/>
              </a:rPr>
              <a:t>) </a:t>
            </a:r>
            <a:r>
              <a:rPr lang="en-US" sz="5600" err="1">
                <a:ea typeface="+mn-lt"/>
                <a:cs typeface="+mn-lt"/>
              </a:rPr>
              <a:t>licensen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är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följande</a:t>
            </a:r>
            <a:r>
              <a:rPr lang="en-US" sz="5600">
                <a:ea typeface="+mn-lt"/>
                <a:cs typeface="+mn-lt"/>
              </a:rPr>
              <a:t>:</a:t>
            </a:r>
            <a:endParaRPr lang="en-FI" sz="5600">
              <a:ea typeface="Open Sans"/>
              <a:cs typeface="Open Sans"/>
            </a:endParaRPr>
          </a:p>
          <a:p>
            <a:pPr marL="685800" indent="-685800"/>
            <a:endParaRPr lang="en-US" sz="5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5600">
                <a:ea typeface="+mn-lt"/>
                <a:cs typeface="+mn-lt"/>
              </a:rPr>
              <a:t>-</a:t>
            </a:r>
            <a:r>
              <a:rPr lang="en-US" sz="5600" err="1">
                <a:ea typeface="+mn-lt"/>
                <a:cs typeface="+mn-lt"/>
              </a:rPr>
              <a:t>Upphovspersons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namn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måste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alltid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anges</a:t>
            </a:r>
            <a:endParaRPr lang="en-FI" sz="5600">
              <a:latin typeface="+mj-lt"/>
              <a:ea typeface="Open Sans"/>
              <a:cs typeface="Open San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5600">
                <a:ea typeface="+mn-lt"/>
                <a:cs typeface="+mn-lt"/>
              </a:rPr>
              <a:t>-</a:t>
            </a:r>
            <a:r>
              <a:rPr lang="en-GB" sz="5600" err="1">
                <a:ea typeface="+mn-lt"/>
                <a:cs typeface="+mn-lt"/>
              </a:rPr>
              <a:t>Läromaterial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får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användas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fritt</a:t>
            </a:r>
            <a:r>
              <a:rPr lang="en-GB" sz="5600">
                <a:ea typeface="+mn-lt"/>
                <a:cs typeface="+mn-lt"/>
              </a:rPr>
              <a:t> med </a:t>
            </a:r>
            <a:r>
              <a:rPr lang="en-GB" sz="5600" err="1">
                <a:ea typeface="+mn-lt"/>
                <a:cs typeface="+mn-lt"/>
              </a:rPr>
              <a:t>undantag</a:t>
            </a:r>
            <a:r>
              <a:rPr lang="en-GB" sz="5600">
                <a:ea typeface="+mn-lt"/>
                <a:cs typeface="+mn-lt"/>
              </a:rPr>
              <a:t> för </a:t>
            </a:r>
            <a:r>
              <a:rPr lang="en-GB" sz="5600" err="1">
                <a:ea typeface="+mn-lt"/>
                <a:cs typeface="+mn-lt"/>
              </a:rPr>
              <a:t>kommersiell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användning</a:t>
            </a:r>
            <a:r>
              <a:rPr lang="en-GB" sz="5600">
                <a:ea typeface="+mn-lt"/>
                <a:cs typeface="+mn-lt"/>
              </a:rPr>
              <a:t>, </a:t>
            </a:r>
            <a:r>
              <a:rPr lang="en-GB" sz="5600" err="1">
                <a:ea typeface="+mn-lt"/>
                <a:cs typeface="+mn-lt"/>
              </a:rPr>
              <a:t>som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är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förbjuden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enligt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licensvillkoren</a:t>
            </a:r>
            <a:endParaRPr lang="en-GB" sz="5600" err="1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5600">
                <a:ea typeface="+mn-lt"/>
                <a:cs typeface="+mn-lt"/>
              </a:rPr>
              <a:t>-Du </a:t>
            </a:r>
            <a:r>
              <a:rPr lang="en-US" sz="5600" err="1">
                <a:ea typeface="+mn-lt"/>
                <a:cs typeface="+mn-lt"/>
              </a:rPr>
              <a:t>kan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redigera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läromaterial</a:t>
            </a:r>
            <a:r>
              <a:rPr lang="en-US" sz="5600">
                <a:ea typeface="+mn-lt"/>
                <a:cs typeface="+mn-lt"/>
              </a:rPr>
              <a:t>, men version 4.0 </a:t>
            </a:r>
            <a:r>
              <a:rPr lang="en-US" sz="5600" err="1">
                <a:ea typeface="+mn-lt"/>
                <a:cs typeface="+mn-lt"/>
              </a:rPr>
              <a:t>kräver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att</a:t>
            </a:r>
            <a:r>
              <a:rPr lang="en-US" sz="5600">
                <a:ea typeface="+mn-lt"/>
                <a:cs typeface="+mn-lt"/>
              </a:rPr>
              <a:t> du anger om du </a:t>
            </a:r>
            <a:r>
              <a:rPr lang="en-US" sz="5600" err="1">
                <a:ea typeface="+mn-lt"/>
                <a:cs typeface="+mn-lt"/>
              </a:rPr>
              <a:t>har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gjort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ändringar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och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att</a:t>
            </a:r>
            <a:r>
              <a:rPr lang="en-US" sz="5600">
                <a:ea typeface="+mn-lt"/>
                <a:cs typeface="+mn-lt"/>
              </a:rPr>
              <a:t> du </a:t>
            </a:r>
            <a:r>
              <a:rPr lang="en-US" sz="5600" err="1">
                <a:ea typeface="+mn-lt"/>
                <a:cs typeface="+mn-lt"/>
              </a:rPr>
              <a:t>registrerar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tidigare</a:t>
            </a:r>
            <a:r>
              <a:rPr lang="en-US" sz="5600">
                <a:ea typeface="+mn-lt"/>
                <a:cs typeface="+mn-lt"/>
              </a:rPr>
              <a:t> </a:t>
            </a:r>
            <a:r>
              <a:rPr lang="en-US" sz="5600" err="1">
                <a:ea typeface="+mn-lt"/>
                <a:cs typeface="+mn-lt"/>
              </a:rPr>
              <a:t>ändringar</a:t>
            </a:r>
            <a:endParaRPr lang="en-US" sz="5600" err="1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5600">
                <a:ea typeface="+mn-lt"/>
                <a:cs typeface="+mn-lt"/>
              </a:rPr>
              <a:t>Mer </a:t>
            </a:r>
            <a:r>
              <a:rPr lang="en-GB" sz="5600" err="1">
                <a:ea typeface="+mn-lt"/>
                <a:cs typeface="+mn-lt"/>
              </a:rPr>
              <a:t>detaljerade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användarvillkor</a:t>
            </a:r>
            <a:r>
              <a:rPr lang="en-GB" sz="5600">
                <a:ea typeface="+mn-lt"/>
                <a:cs typeface="+mn-lt"/>
              </a:rPr>
              <a:t> för CC BY-NC 4.0 (</a:t>
            </a:r>
            <a:r>
              <a:rPr lang="en-GB" sz="5600" err="1">
                <a:ea typeface="+mn-lt"/>
                <a:cs typeface="+mn-lt"/>
              </a:rPr>
              <a:t>och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andra</a:t>
            </a:r>
            <a:r>
              <a:rPr lang="en-GB" sz="5600">
                <a:ea typeface="+mn-lt"/>
                <a:cs typeface="+mn-lt"/>
              </a:rPr>
              <a:t> Creative Commons-licenser) </a:t>
            </a:r>
            <a:r>
              <a:rPr lang="en-GB" sz="5600" err="1">
                <a:ea typeface="+mn-lt"/>
                <a:cs typeface="+mn-lt"/>
              </a:rPr>
              <a:t>finns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på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u="sng">
                <a:ea typeface="+mn-lt"/>
                <a:cs typeface="+mn-lt"/>
                <a:hlinkClick r:id="rId4"/>
              </a:rPr>
              <a:t>Creative Commons webbplats</a:t>
            </a:r>
          </a:p>
          <a:p>
            <a:pPr>
              <a:lnSpc>
                <a:spcPct val="170000"/>
              </a:lnSpc>
            </a:pPr>
            <a:r>
              <a:rPr lang="en-GB" sz="5600" err="1">
                <a:ea typeface="+mn-lt"/>
                <a:cs typeface="+mn-lt"/>
              </a:rPr>
              <a:t>Observera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att</a:t>
            </a:r>
            <a:r>
              <a:rPr lang="en-GB" sz="5600">
                <a:ea typeface="+mn-lt"/>
                <a:cs typeface="+mn-lt"/>
              </a:rPr>
              <a:t> de </a:t>
            </a:r>
            <a:r>
              <a:rPr lang="en-GB" sz="5600" err="1">
                <a:ea typeface="+mn-lt"/>
                <a:cs typeface="+mn-lt"/>
              </a:rPr>
              <a:t>bilder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från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bildbanken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som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används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i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läromaterial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inte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tillhör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läromaterialets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upphovsperson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och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att</a:t>
            </a:r>
            <a:r>
              <a:rPr lang="en-GB" sz="5600">
                <a:ea typeface="+mn-lt"/>
                <a:cs typeface="+mn-lt"/>
              </a:rPr>
              <a:t> de </a:t>
            </a:r>
            <a:r>
              <a:rPr lang="en-GB" sz="5600" err="1">
                <a:ea typeface="+mn-lt"/>
                <a:cs typeface="+mn-lt"/>
              </a:rPr>
              <a:t>därför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omfattas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av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egna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licensvillkor</a:t>
            </a:r>
            <a:r>
              <a:rPr lang="en-GB" sz="5600">
                <a:ea typeface="+mn-lt"/>
                <a:cs typeface="+mn-lt"/>
              </a:rPr>
              <a:t>, </a:t>
            </a:r>
            <a:r>
              <a:rPr lang="en-GB" sz="5600" err="1">
                <a:ea typeface="+mn-lt"/>
                <a:cs typeface="+mn-lt"/>
              </a:rPr>
              <a:t>som</a:t>
            </a:r>
            <a:r>
              <a:rPr lang="en-GB" sz="5600">
                <a:ea typeface="+mn-lt"/>
                <a:cs typeface="+mn-lt"/>
              </a:rPr>
              <a:t> du </a:t>
            </a:r>
            <a:r>
              <a:rPr lang="en-GB" sz="5600" err="1">
                <a:ea typeface="+mn-lt"/>
                <a:cs typeface="+mn-lt"/>
              </a:rPr>
              <a:t>kan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kontrollera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i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länken</a:t>
            </a:r>
            <a:r>
              <a:rPr lang="en-GB" sz="5600">
                <a:ea typeface="+mn-lt"/>
                <a:cs typeface="+mn-lt"/>
              </a:rPr>
              <a:t> för </a:t>
            </a:r>
            <a:r>
              <a:rPr lang="en-GB" sz="5600" err="1">
                <a:ea typeface="+mn-lt"/>
                <a:cs typeface="+mn-lt"/>
              </a:rPr>
              <a:t>varje</a:t>
            </a:r>
            <a:r>
              <a:rPr lang="en-GB" sz="5600">
                <a:ea typeface="+mn-lt"/>
                <a:cs typeface="+mn-lt"/>
              </a:rPr>
              <a:t> </a:t>
            </a:r>
            <a:r>
              <a:rPr lang="en-GB" sz="5600" err="1">
                <a:ea typeface="+mn-lt"/>
                <a:cs typeface="+mn-lt"/>
              </a:rPr>
              <a:t>bild</a:t>
            </a:r>
            <a:endParaRPr lang="en-GB" sz="5600" err="1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FI" sz="20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7A6F5-F47F-BD4C-9336-30E0A60EB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A710708-67E0-194C-9A96-FD528D207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2B6DA887-E216-1245-8F6F-B21233D9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2AE2F0EF-0001-F243-85DC-2B8812AB4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1491B174-1F11-D548-A885-7F98AF742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34572B-26CD-0AB6-7EBC-A269D117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256963"/>
            <a:ext cx="6195187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Målgrupp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och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innehåll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läromaterialet</a:t>
            </a:r>
            <a:endParaRPr lang="en-US" err="1"/>
          </a:p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5F0A-470F-C630-9C99-0CE42430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1628394"/>
            <a:ext cx="6195187" cy="36012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FI" sz="1400" err="1"/>
              <a:t>Informationssökning</a:t>
            </a:r>
            <a:r>
              <a:rPr lang="en-FI" sz="1400"/>
              <a:t> för </a:t>
            </a:r>
            <a:r>
              <a:rPr lang="en-FI" sz="1400" err="1"/>
              <a:t>avhandlingsförfattare</a:t>
            </a:r>
            <a:r>
              <a:rPr lang="en-FI" sz="1400"/>
              <a:t> </a:t>
            </a:r>
            <a:r>
              <a:rPr lang="en-FI" sz="1400" err="1"/>
              <a:t>är</a:t>
            </a:r>
            <a:r>
              <a:rPr lang="en-FI" sz="1400"/>
              <a:t> </a:t>
            </a:r>
            <a:r>
              <a:rPr lang="en-FI" sz="1400" err="1"/>
              <a:t>en</a:t>
            </a:r>
            <a:r>
              <a:rPr lang="en-FI" sz="1400"/>
              <a:t> Moodle </a:t>
            </a:r>
            <a:r>
              <a:rPr lang="en-FI" sz="1400" err="1"/>
              <a:t>onlinekurs</a:t>
            </a:r>
            <a:r>
              <a:rPr lang="en-FI" sz="1400"/>
              <a:t> </a:t>
            </a:r>
            <a:r>
              <a:rPr lang="en-FI" sz="1400" err="1"/>
              <a:t>som</a:t>
            </a:r>
            <a:r>
              <a:rPr lang="en-FI" sz="1400"/>
              <a:t> </a:t>
            </a:r>
            <a:r>
              <a:rPr lang="en-FI" sz="1400" err="1"/>
              <a:t>består</a:t>
            </a:r>
            <a:r>
              <a:rPr lang="en-FI" sz="1400"/>
              <a:t> av sex </a:t>
            </a:r>
            <a:r>
              <a:rPr lang="en-US" sz="1400" err="1">
                <a:ea typeface="+mn-lt"/>
                <a:cs typeface="+mn-lt"/>
              </a:rPr>
              <a:t>utbildningsavsnitt</a:t>
            </a:r>
            <a:r>
              <a:rPr lang="en-FI" sz="1400"/>
              <a:t>:</a:t>
            </a:r>
            <a:endParaRPr lang="en-US"/>
          </a:p>
          <a:p>
            <a:pPr marL="342900" indent="-342900">
              <a:lnSpc>
                <a:spcPct val="90000"/>
              </a:lnSpc>
              <a:buAutoNum type="arabicParenR"/>
            </a:pPr>
            <a:endParaRPr lang="en-FI" sz="1400"/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/>
              <a:t>Hur </a:t>
            </a:r>
            <a:r>
              <a:rPr lang="en-FI" sz="1400" err="1"/>
              <a:t>planerar</a:t>
            </a:r>
            <a:r>
              <a:rPr lang="en-FI" sz="1400"/>
              <a:t> jag </a:t>
            </a:r>
            <a:r>
              <a:rPr lang="en-FI" sz="1400" err="1"/>
              <a:t>informationssökning</a:t>
            </a:r>
            <a:r>
              <a:rPr lang="en-FI" sz="1400"/>
              <a:t>?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/>
              <a:t>Hur </a:t>
            </a:r>
            <a:r>
              <a:rPr lang="en-FI" sz="1400" err="1"/>
              <a:t>bedömer</a:t>
            </a:r>
            <a:r>
              <a:rPr lang="en-FI" sz="1400"/>
              <a:t> jag </a:t>
            </a:r>
            <a:r>
              <a:rPr lang="en-FI" sz="1400" err="1"/>
              <a:t>källor</a:t>
            </a:r>
            <a:r>
              <a:rPr lang="en-FI" sz="1400"/>
              <a:t>?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/>
              <a:t>Var </a:t>
            </a:r>
            <a:r>
              <a:rPr lang="en-FI" sz="1400" err="1"/>
              <a:t>hittar</a:t>
            </a:r>
            <a:r>
              <a:rPr lang="en-FI" sz="1400"/>
              <a:t> jag </a:t>
            </a:r>
            <a:r>
              <a:rPr lang="en-FI" sz="1400" err="1"/>
              <a:t>källorna</a:t>
            </a:r>
            <a:r>
              <a:rPr lang="en-FI" sz="1400"/>
              <a:t>?</a:t>
            </a:r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 err="1"/>
              <a:t>Vetensskapsspecifika</a:t>
            </a:r>
            <a:r>
              <a:rPr lang="en-FI" sz="1400"/>
              <a:t> material, </a:t>
            </a:r>
            <a:r>
              <a:rPr lang="en-FI" sz="1400" err="1"/>
              <a:t>kurser</a:t>
            </a:r>
            <a:r>
              <a:rPr lang="en-FI" sz="1400"/>
              <a:t> </a:t>
            </a:r>
            <a:r>
              <a:rPr lang="en-FI" sz="1400" err="1"/>
              <a:t>och</a:t>
            </a:r>
            <a:r>
              <a:rPr lang="en-FI" sz="1400"/>
              <a:t> annat </a:t>
            </a:r>
            <a:r>
              <a:rPr lang="en-FI" sz="1400" err="1"/>
              <a:t>stöd</a:t>
            </a:r>
            <a:endParaRPr lang="en-FI" sz="1400"/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/>
              <a:t>Hur ser </a:t>
            </a:r>
            <a:r>
              <a:rPr lang="en-FI" sz="1400" err="1"/>
              <a:t>informations</a:t>
            </a:r>
            <a:r>
              <a:rPr lang="en-FI" sz="1400"/>
              <a:t>- </a:t>
            </a:r>
            <a:r>
              <a:rPr lang="en-FI" sz="1400" err="1"/>
              <a:t>och</a:t>
            </a:r>
            <a:r>
              <a:rPr lang="en-FI" sz="1400"/>
              <a:t> </a:t>
            </a:r>
            <a:r>
              <a:rPr lang="en-FI" sz="1400" err="1"/>
              <a:t>referenshantering</a:t>
            </a:r>
            <a:r>
              <a:rPr lang="en-FI" sz="1400"/>
              <a:t> </a:t>
            </a:r>
            <a:r>
              <a:rPr lang="en-FI" sz="1400" err="1"/>
              <a:t>ut</a:t>
            </a:r>
            <a:endParaRPr lang="en-FI" sz="1400"/>
          </a:p>
          <a:p>
            <a:pPr marL="457200" indent="-457200">
              <a:lnSpc>
                <a:spcPct val="90000"/>
              </a:lnSpc>
              <a:buAutoNum type="arabicParenR"/>
            </a:pPr>
            <a:r>
              <a:rPr lang="en-FI" sz="1400"/>
              <a:t>Hur </a:t>
            </a:r>
            <a:r>
              <a:rPr lang="en-FI" sz="1400" err="1"/>
              <a:t>använder</a:t>
            </a:r>
            <a:r>
              <a:rPr lang="en-FI" sz="1400"/>
              <a:t> jag </a:t>
            </a:r>
            <a:r>
              <a:rPr lang="en-FI" sz="1400" err="1"/>
              <a:t>informationen</a:t>
            </a:r>
            <a:r>
              <a:rPr lang="en-FI" sz="1400"/>
              <a:t> </a:t>
            </a:r>
            <a:r>
              <a:rPr lang="en-FI" sz="1400" err="1"/>
              <a:t>på</a:t>
            </a:r>
            <a:r>
              <a:rPr lang="en-FI" sz="1400"/>
              <a:t> </a:t>
            </a:r>
            <a:r>
              <a:rPr lang="en-FI" sz="1400" err="1"/>
              <a:t>rätt</a:t>
            </a:r>
            <a:r>
              <a:rPr lang="en-FI" sz="1400"/>
              <a:t> </a:t>
            </a:r>
            <a:r>
              <a:rPr lang="en-FI" sz="1400" err="1"/>
              <a:t>sätt</a:t>
            </a:r>
            <a:endParaRPr lang="en-FI" sz="1400"/>
          </a:p>
          <a:p>
            <a:pPr marL="0" indent="0">
              <a:lnSpc>
                <a:spcPct val="90000"/>
              </a:lnSpc>
              <a:buNone/>
            </a:pPr>
            <a:endParaRPr lang="en-FI" sz="1400"/>
          </a:p>
          <a:p>
            <a:pPr marL="457200" indent="-457200">
              <a:lnSpc>
                <a:spcPct val="90000"/>
              </a:lnSpc>
              <a:buAutoNum type="arabicParenR"/>
            </a:pPr>
            <a:endParaRPr lang="en-FI" sz="1400"/>
          </a:p>
          <a:p>
            <a:pPr marL="0" indent="0">
              <a:lnSpc>
                <a:spcPct val="90000"/>
              </a:lnSpc>
              <a:buNone/>
            </a:pPr>
            <a:r>
              <a:rPr lang="en-US" sz="1400" err="1">
                <a:ea typeface="+mn-lt"/>
                <a:cs typeface="+mn-lt"/>
              </a:rPr>
              <a:t>Läromaterialet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lämpar</a:t>
            </a:r>
            <a:r>
              <a:rPr lang="en-US" sz="1400">
                <a:ea typeface="+mn-lt"/>
                <a:cs typeface="+mn-lt"/>
              </a:rPr>
              <a:t> sig för </a:t>
            </a:r>
            <a:r>
              <a:rPr lang="en-US" sz="1400" err="1">
                <a:ea typeface="+mn-lt"/>
                <a:cs typeface="+mn-lt"/>
              </a:rPr>
              <a:t>högskolestuderande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börjar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skriva</a:t>
            </a:r>
            <a:r>
              <a:rPr lang="en-US" sz="1400">
                <a:ea typeface="+mn-lt"/>
                <a:cs typeface="+mn-lt"/>
              </a:rPr>
              <a:t> sin </a:t>
            </a:r>
            <a:r>
              <a:rPr lang="en-US" sz="1400" err="1">
                <a:ea typeface="+mn-lt"/>
                <a:cs typeface="+mn-lt"/>
              </a:rPr>
              <a:t>kandidat</a:t>
            </a:r>
            <a:r>
              <a:rPr lang="en-US" sz="1400">
                <a:ea typeface="+mn-lt"/>
                <a:cs typeface="+mn-lt"/>
              </a:rPr>
              <a:t>- </a:t>
            </a:r>
            <a:r>
              <a:rPr lang="en-US" sz="1400" err="1">
                <a:ea typeface="+mn-lt"/>
                <a:cs typeface="+mn-lt"/>
              </a:rPr>
              <a:t>eller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magisteruppsats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eller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något</a:t>
            </a:r>
            <a:r>
              <a:rPr lang="en-US" sz="1400">
                <a:ea typeface="+mn-lt"/>
                <a:cs typeface="+mn-lt"/>
              </a:rPr>
              <a:t> annat </a:t>
            </a:r>
            <a:r>
              <a:rPr lang="en-US" sz="1400" err="1">
                <a:ea typeface="+mn-lt"/>
                <a:cs typeface="+mn-lt"/>
              </a:rPr>
              <a:t>omfattande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skriftligt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arbete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även</a:t>
            </a:r>
            <a:r>
              <a:rPr lang="en-US" sz="1400">
                <a:ea typeface="+mn-lt"/>
                <a:cs typeface="+mn-lt"/>
              </a:rPr>
              <a:t> för </a:t>
            </a:r>
            <a:r>
              <a:rPr lang="en-US" sz="1400" err="1">
                <a:ea typeface="+mn-lt"/>
                <a:cs typeface="+mn-lt"/>
              </a:rPr>
              <a:t>alla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andra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som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vill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utveckla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eller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revidera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sina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färdigheter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informationssökning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informationshantering</a:t>
            </a:r>
            <a:endParaRPr lang="en-US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4016D8-9C4C-89F4-DAC3-06C93DBB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4" b="6034"/>
          <a:stretch/>
        </p:blipFill>
        <p:spPr>
          <a:xfrm>
            <a:off x="6992479" y="1"/>
            <a:ext cx="5199522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26ACA-93D1-BE55-1FE6-45ABEC725F0C}"/>
              </a:ext>
            </a:extLst>
          </p:cNvPr>
          <p:cNvSpPr txBox="1"/>
          <p:nvPr/>
        </p:nvSpPr>
        <p:spPr>
          <a:xfrm>
            <a:off x="6992478" y="6295102"/>
            <a:ext cx="29890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I" sz="1400">
                <a:solidFill>
                  <a:schemeClr val="bg1"/>
                </a:solidFill>
              </a:rPr>
              <a:t>Foton: Yan Krukau, Pexels (</a:t>
            </a:r>
            <a:r>
              <a:rPr lang="en-FI" sz="1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FI" sz="1400">
                <a:solidFill>
                  <a:schemeClr val="bg1"/>
                </a:solidFill>
              </a:rPr>
              <a:t>). CC0. </a:t>
            </a:r>
          </a:p>
        </p:txBody>
      </p:sp>
    </p:spTree>
    <p:extLst>
      <p:ext uri="{BB962C8B-B14F-4D97-AF65-F5344CB8AC3E}">
        <p14:creationId xmlns:p14="http://schemas.microsoft.com/office/powerpoint/2010/main" val="7469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B7F3-BEDC-B33C-6087-2F987105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72982"/>
            <a:ext cx="8049461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FI" err="1"/>
              <a:t>Lärandemål</a:t>
            </a:r>
            <a:r>
              <a:rPr lang="en-FI"/>
              <a:t> </a:t>
            </a:r>
            <a:r>
              <a:rPr lang="en-FI" err="1"/>
              <a:t>och</a:t>
            </a:r>
            <a:r>
              <a:rPr lang="en-FI"/>
              <a:t> </a:t>
            </a:r>
            <a:r>
              <a:rPr lang="en-FI" err="1"/>
              <a:t>syfte</a:t>
            </a:r>
            <a:r>
              <a:rPr lang="en-FI"/>
              <a:t> med materialet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BAA7-CF73-0E8D-5B48-6E79501B2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06" y="1549566"/>
            <a:ext cx="11574574" cy="35399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Med </a:t>
            </a:r>
            <a:r>
              <a:rPr lang="en-US" sz="1600" err="1">
                <a:ea typeface="+mn-lt"/>
                <a:cs typeface="+mn-lt"/>
              </a:rPr>
              <a:t>detta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läromaterial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lär</a:t>
            </a:r>
            <a:r>
              <a:rPr lang="en-US" sz="1600">
                <a:ea typeface="+mn-lt"/>
                <a:cs typeface="+mn-lt"/>
              </a:rPr>
              <a:t> sig </a:t>
            </a:r>
            <a:r>
              <a:rPr lang="en-US" sz="1600" err="1">
                <a:ea typeface="+mn-lt"/>
                <a:cs typeface="+mn-lt"/>
              </a:rPr>
              <a:t>användaren</a:t>
            </a:r>
            <a:r>
              <a:rPr lang="en-US" sz="1600">
                <a:ea typeface="+mn-lt"/>
                <a:cs typeface="+mn-lt"/>
              </a:rPr>
              <a:t>:</a:t>
            </a:r>
            <a:endParaRPr lang="en-US"/>
          </a:p>
          <a:p>
            <a:pPr>
              <a:buFont typeface="Wingdings" panose="020B0604020202020204" pitchFamily="34" charset="0"/>
              <a:buChar char="Ø"/>
            </a:pPr>
            <a:r>
              <a:rPr lang="en-GB" sz="1600" err="1">
                <a:ea typeface="+mn-lt"/>
                <a:cs typeface="+mn-lt"/>
              </a:rPr>
              <a:t>att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välja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nyckelord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som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är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relevanta</a:t>
            </a:r>
            <a:r>
              <a:rPr lang="en-GB" sz="1600">
                <a:ea typeface="+mn-lt"/>
                <a:cs typeface="+mn-lt"/>
              </a:rPr>
              <a:t> för </a:t>
            </a:r>
            <a:r>
              <a:rPr lang="en-GB" sz="1600" err="1">
                <a:ea typeface="+mn-lt"/>
                <a:cs typeface="+mn-lt"/>
              </a:rPr>
              <a:t>ämnet</a:t>
            </a:r>
            <a:r>
              <a:rPr lang="en-GB" sz="1600">
                <a:ea typeface="+mn-lt"/>
                <a:cs typeface="+mn-lt"/>
              </a:rPr>
              <a:t> för </a:t>
            </a:r>
            <a:r>
              <a:rPr lang="en-GB" sz="1600" err="1">
                <a:ea typeface="+mn-lt"/>
                <a:cs typeface="+mn-lt"/>
              </a:rPr>
              <a:t>deras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avhandling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eller</a:t>
            </a:r>
            <a:r>
              <a:rPr lang="en-GB" sz="1600">
                <a:ea typeface="+mn-lt"/>
                <a:cs typeface="+mn-lt"/>
              </a:rPr>
              <a:t> annat </a:t>
            </a:r>
            <a:r>
              <a:rPr lang="en-GB" sz="1600" err="1">
                <a:ea typeface="+mn-lt"/>
                <a:cs typeface="+mn-lt"/>
              </a:rPr>
              <a:t>fördjupat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studieprojekt</a:t>
            </a:r>
            <a:br>
              <a:rPr lang="en-GB" sz="1600" b="0" i="0">
                <a:effectLst/>
              </a:rPr>
            </a:br>
            <a:endParaRPr lang="en-GB" sz="1600" b="0" i="0">
              <a:solidFill>
                <a:srgbClr val="000000"/>
              </a:solidFill>
              <a:effectLst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sz="1600" err="1">
                <a:ea typeface="+mn-lt"/>
                <a:cs typeface="+mn-lt"/>
              </a:rPr>
              <a:t>att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kritiskt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utvärdera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källor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och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olika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kanaler</a:t>
            </a:r>
            <a:r>
              <a:rPr lang="en-GB" sz="1600">
                <a:ea typeface="+mn-lt"/>
                <a:cs typeface="+mn-lt"/>
              </a:rPr>
              <a:t> för </a:t>
            </a:r>
            <a:r>
              <a:rPr lang="en-GB" sz="1600" err="1">
                <a:ea typeface="+mn-lt"/>
                <a:cs typeface="+mn-lt"/>
              </a:rPr>
              <a:t>informationssökning</a:t>
            </a:r>
            <a:br>
              <a:rPr lang="en-GB" sz="1600" b="0" i="0">
                <a:effectLst/>
              </a:rPr>
            </a:br>
            <a:endParaRPr lang="en-GB" sz="1600" b="0" i="0">
              <a:solidFill>
                <a:srgbClr val="1D2125"/>
              </a:solidFill>
              <a:effectLst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sz="1600" err="1">
                <a:ea typeface="+mn-lt"/>
                <a:cs typeface="+mn-lt"/>
              </a:rPr>
              <a:t>att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använda</a:t>
            </a:r>
            <a:r>
              <a:rPr lang="en-GB" sz="1600">
                <a:ea typeface="+mn-lt"/>
                <a:cs typeface="+mn-lt"/>
              </a:rPr>
              <a:t> sig </a:t>
            </a:r>
            <a:r>
              <a:rPr lang="en-GB" sz="1600" err="1">
                <a:ea typeface="+mn-lt"/>
                <a:cs typeface="+mn-lt"/>
              </a:rPr>
              <a:t>av</a:t>
            </a:r>
            <a:r>
              <a:rPr lang="en-GB" sz="1600">
                <a:ea typeface="+mn-lt"/>
                <a:cs typeface="+mn-lt"/>
              </a:rPr>
              <a:t> ämnesguider för sitt eget ämne (</a:t>
            </a:r>
            <a:r>
              <a:rPr lang="en-GB" sz="1600" err="1">
                <a:ea typeface="+mn-lt"/>
                <a:cs typeface="+mn-lt"/>
              </a:rPr>
              <a:t>Helsingfors</a:t>
            </a:r>
            <a:r>
              <a:rPr lang="en-GB" sz="160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universitetsbiblioteks</a:t>
            </a:r>
            <a:r>
              <a:rPr lang="en-GB" sz="1600">
                <a:ea typeface="+mn-lt"/>
                <a:cs typeface="+mn-lt"/>
              </a:rPr>
              <a:t> ämnesguider)</a:t>
            </a:r>
            <a:br>
              <a:rPr lang="en-GB" sz="1600" b="0" i="0">
                <a:effectLst/>
              </a:rPr>
            </a:br>
            <a:endParaRPr lang="en-GB" sz="1600" b="0" i="0">
              <a:solidFill>
                <a:srgbClr val="1D2125"/>
              </a:solidFill>
              <a:effectLst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att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hitta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viktiga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källor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inom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sitt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 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ämne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från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Helsingfors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universitets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biblioteks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samlingar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(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t.ex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.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databaser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,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tidskrifter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,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böcker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endParaRPr lang="en-GB" sz="1600" b="0" i="0">
              <a:solidFill>
                <a:srgbClr val="1D2125"/>
              </a:solidFill>
              <a:effectLst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att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förstå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grunderna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i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informationssökning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,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referenshantering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,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upphovsrätt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</a:t>
            </a:r>
            <a:r>
              <a:rPr lang="en-GB" sz="1600" err="1">
                <a:solidFill>
                  <a:srgbClr val="1D2125"/>
                </a:solidFill>
                <a:ea typeface="+mn-lt"/>
                <a:cs typeface="+mn-lt"/>
              </a:rPr>
              <a:t>och</a:t>
            </a:r>
            <a:r>
              <a:rPr lang="en-GB" sz="1600">
                <a:solidFill>
                  <a:srgbClr val="1D2125"/>
                </a:solidFill>
                <a:ea typeface="+mn-lt"/>
                <a:cs typeface="+mn-lt"/>
              </a:rPr>
              <a:t> Creative Commons (CC)-licenser</a:t>
            </a:r>
          </a:p>
          <a:p>
            <a:pPr>
              <a:buNone/>
            </a:pP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Förutom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studenter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och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lärare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vid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Helsingfors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universitet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kan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materialet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användas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av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alla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som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vill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utveckla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eller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uppdatera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sina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färdigheter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informationssökning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och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informationshantering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FI"/>
          </a:p>
          <a:p>
            <a:pPr>
              <a:buNone/>
            </a:pPr>
            <a:endParaRPr lang="en-FI"/>
          </a:p>
          <a:p>
            <a:pPr marL="0" indent="0" algn="l">
              <a:buNone/>
            </a:pPr>
            <a:endParaRPr lang="en-FI" sz="1600" b="0" i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FI" sz="1400"/>
          </a:p>
        </p:txBody>
      </p:sp>
    </p:spTree>
    <p:extLst>
      <p:ext uri="{BB962C8B-B14F-4D97-AF65-F5344CB8AC3E}">
        <p14:creationId xmlns:p14="http://schemas.microsoft.com/office/powerpoint/2010/main" val="20637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556C0-201E-579D-ACD9-47B182F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447692"/>
            <a:ext cx="6400999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ea typeface="+mj-lt"/>
                <a:cs typeface="+mj-lt"/>
              </a:rPr>
              <a:t>Ge </a:t>
            </a:r>
            <a:r>
              <a:rPr lang="en-US" err="1">
                <a:ea typeface="+mj-lt"/>
                <a:cs typeface="+mj-lt"/>
              </a:rPr>
              <a:t>respons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på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läromaterialet</a:t>
            </a:r>
            <a:endParaRPr lang="en-US" err="1"/>
          </a:p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F3B-2236-BE13-FB97-689F0C6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030664"/>
            <a:ext cx="6400999" cy="36012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ea typeface="+mn-lt"/>
                <a:cs typeface="+mn-lt"/>
              </a:rPr>
              <a:t>Du </a:t>
            </a:r>
            <a:r>
              <a:rPr lang="en-GB" err="1">
                <a:ea typeface="+mn-lt"/>
                <a:cs typeface="+mn-lt"/>
              </a:rPr>
              <a:t>kan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respons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på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kursen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genom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att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använda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u="sng">
                <a:ea typeface="+mn-lt"/>
                <a:cs typeface="+mn-lt"/>
                <a:hlinkClick r:id="rId3"/>
              </a:rPr>
              <a:t>kontaktformuläret på Helsingfors universitetsbibliotek</a:t>
            </a:r>
            <a:r>
              <a:rPr lang="en-GB">
                <a:ea typeface="+mn-lt"/>
                <a:cs typeface="+mn-lt"/>
              </a:rPr>
              <a:t>. </a:t>
            </a:r>
            <a:r>
              <a:rPr lang="en-GB" err="1">
                <a:ea typeface="+mn-lt"/>
                <a:cs typeface="+mn-lt"/>
              </a:rPr>
              <a:t>Välj</a:t>
            </a:r>
            <a:r>
              <a:rPr lang="en-GB">
                <a:ea typeface="+mn-lt"/>
                <a:cs typeface="+mn-lt"/>
              </a:rPr>
              <a:t> ”Annan </a:t>
            </a:r>
            <a:r>
              <a:rPr lang="en-GB" err="1">
                <a:ea typeface="+mn-lt"/>
                <a:cs typeface="+mn-lt"/>
              </a:rPr>
              <a:t>sak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eller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respons</a:t>
            </a:r>
            <a:r>
              <a:rPr lang="en-GB">
                <a:ea typeface="+mn-lt"/>
                <a:cs typeface="+mn-lt"/>
              </a:rPr>
              <a:t>”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formuläret</a:t>
            </a:r>
            <a:r>
              <a:rPr lang="en-GB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Kom ihåg att nämna kursens namn. Använd formuläret även om du har frågor om kursen (vi behöver din e-mailadress för att kunna besvara dem). 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D1A39-99CD-22B8-73B1-AB117F30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1708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82247E-9090-E92A-13E0-3B65FC5E65CC}"/>
              </a:ext>
            </a:extLst>
          </p:cNvPr>
          <p:cNvSpPr txBox="1"/>
          <p:nvPr/>
        </p:nvSpPr>
        <p:spPr>
          <a:xfrm>
            <a:off x="1658" y="3055"/>
            <a:ext cx="3429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I" sz="1600"/>
              <a:t>Foton Ivan Samkov, Pexels (</a:t>
            </a:r>
            <a:r>
              <a:rPr lang="en-FI" sz="1600">
                <a:hlinkClick r:id="rId5"/>
              </a:rPr>
              <a:t>www.pexels.com</a:t>
            </a:r>
            <a:r>
              <a:rPr lang="en-FI" sz="1600"/>
              <a:t>). CC0.</a:t>
            </a:r>
          </a:p>
        </p:txBody>
      </p:sp>
    </p:spTree>
    <p:extLst>
      <p:ext uri="{BB962C8B-B14F-4D97-AF65-F5344CB8AC3E}">
        <p14:creationId xmlns:p14="http://schemas.microsoft.com/office/powerpoint/2010/main" val="8378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1A64-E6A1-F7FC-DDD9-AF690554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Källförteckning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C2DF-497E-AB88-8C42-5023350B3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Creative Commons (2024). Hämtad 30 oktober 2024 från </a:t>
            </a:r>
            <a:r>
              <a:rPr lang="en-US">
                <a:hlinkClick r:id="rId2"/>
              </a:rPr>
              <a:t>https://creativecommons.org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Helsingfors universitets bibliotek (2024). Informationssökning för avhandlingsförfattare. Hämtad 30 oktober 2024 från </a:t>
            </a:r>
            <a:r>
              <a:rPr lang="en-US">
                <a:ea typeface="+mn-lt"/>
                <a:cs typeface="+mn-lt"/>
                <a:hlinkClick r:id="rId3"/>
              </a:rPr>
              <a:t>https://moodle.helsinki.fi/course/view.php?id=62011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695006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RightStep">
      <a:dk1>
        <a:srgbClr val="000000"/>
      </a:dk1>
      <a:lt1>
        <a:srgbClr val="FFFFFF"/>
      </a:lt1>
      <a:dk2>
        <a:srgbClr val="301D1B"/>
      </a:dk2>
      <a:lt2>
        <a:srgbClr val="F3F1F0"/>
      </a:lt2>
      <a:accent1>
        <a:srgbClr val="23B0C5"/>
      </a:accent1>
      <a:accent2>
        <a:srgbClr val="176DD5"/>
      </a:accent2>
      <a:accent3>
        <a:srgbClr val="2D34E7"/>
      </a:accent3>
      <a:accent4>
        <a:srgbClr val="5F17D5"/>
      </a:accent4>
      <a:accent5>
        <a:srgbClr val="C029E7"/>
      </a:accent5>
      <a:accent6>
        <a:srgbClr val="D517AC"/>
      </a:accent6>
      <a:hlink>
        <a:srgbClr val="BF503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567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Neue Haas Grotesk Text Pro</vt:lpstr>
      <vt:lpstr>Open Sans</vt:lpstr>
      <vt:lpstr>Wingdings</vt:lpstr>
      <vt:lpstr>PunchcardVTI</vt:lpstr>
      <vt:lpstr>Informationssökning för avhandlingsförfattare  Moodlekurs om informationssökning </vt:lpstr>
      <vt:lpstr>Informationssökning för avhandlingsförfattare</vt:lpstr>
      <vt:lpstr>Upphovsperson till materialet och användarvillkor </vt:lpstr>
      <vt:lpstr>Målgrupp och innehåll i läromaterialet </vt:lpstr>
      <vt:lpstr>Lärandemål och syfte med materialet</vt:lpstr>
      <vt:lpstr>Ge respons på läromaterialet </vt:lpstr>
      <vt:lpstr>Källförteckning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Informationssökning för avhandlingsförfattare  Moodlekurs om informationssökning </dc:title>
  <dc:creator>Mari Hietala</dc:creator>
  <cp:lastModifiedBy>Helminen, Päivi M</cp:lastModifiedBy>
  <cp:revision>1</cp:revision>
  <dcterms:created xsi:type="dcterms:W3CDTF">2024-10-28T07:29:36Z</dcterms:created>
  <dcterms:modified xsi:type="dcterms:W3CDTF">2024-11-05T13:08:28Z</dcterms:modified>
</cp:coreProperties>
</file>