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22"/>
  </p:notesMasterIdLst>
  <p:handoutMasterIdLst>
    <p:handoutMasterId r:id="rId23"/>
  </p:handoutMasterIdLst>
  <p:sldIdLst>
    <p:sldId id="262" r:id="rId5"/>
    <p:sldId id="264" r:id="rId6"/>
    <p:sldId id="265" r:id="rId7"/>
    <p:sldId id="266" r:id="rId8"/>
    <p:sldId id="279" r:id="rId9"/>
    <p:sldId id="267" r:id="rId10"/>
    <p:sldId id="268" r:id="rId11"/>
    <p:sldId id="269" r:id="rId12"/>
    <p:sldId id="313" r:id="rId13"/>
    <p:sldId id="303" r:id="rId14"/>
    <p:sldId id="314" r:id="rId15"/>
    <p:sldId id="315" r:id="rId16"/>
    <p:sldId id="302" r:id="rId17"/>
    <p:sldId id="316" r:id="rId18"/>
    <p:sldId id="301" r:id="rId19"/>
    <p:sldId id="304" r:id="rId20"/>
    <p:sldId id="300"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2260"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37EE9C-2D87-A028-D8BA-C76090064A1C}" name="Nina Kukkasniemi (TAMK)" initials="NK(" userId="S::nina.kukkasniemi@tuni.fi::475c3659-4520-4bf8-8d39-06a4c884c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08E"/>
    <a:srgbClr val="7DCDBE"/>
    <a:srgbClr val="EFEFEF"/>
    <a:srgbClr val="C3B9D7"/>
    <a:srgbClr val="FFDCA5"/>
    <a:srgbClr val="F07387"/>
    <a:srgbClr val="F5A5C8"/>
    <a:srgbClr val="82C8F0"/>
    <a:srgbClr val="270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8" autoAdjust="0"/>
    <p:restoredTop sz="88141" autoAdjust="0"/>
  </p:normalViewPr>
  <p:slideViewPr>
    <p:cSldViewPr snapToObjects="1" showGuides="1">
      <p:cViewPr varScale="1">
        <p:scale>
          <a:sx n="59" d="100"/>
          <a:sy n="59" d="100"/>
        </p:scale>
        <p:origin x="1048" y="48"/>
      </p:cViewPr>
      <p:guideLst>
        <p:guide orient="horz" pos="2160"/>
        <p:guide orient="horz" pos="22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56" d="100"/>
          <a:sy n="156" d="100"/>
        </p:scale>
        <p:origin x="54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ja Lähteenmäki (TAMK)" userId="ee232dbd-0a33-43c4-bfc8-1e13bbcfcdae" providerId="ADAL" clId="{6410392D-AE64-4B1B-9990-BDA1DACC5698}"/>
    <pc:docChg chg="modSld">
      <pc:chgData name="Eija Lähteenmäki (TAMK)" userId="ee232dbd-0a33-43c4-bfc8-1e13bbcfcdae" providerId="ADAL" clId="{6410392D-AE64-4B1B-9990-BDA1DACC5698}" dt="2024-05-30T07:38:13.434" v="19" actId="207"/>
      <pc:docMkLst>
        <pc:docMk/>
      </pc:docMkLst>
      <pc:sldChg chg="modSp mod">
        <pc:chgData name="Eija Lähteenmäki (TAMK)" userId="ee232dbd-0a33-43c4-bfc8-1e13bbcfcdae" providerId="ADAL" clId="{6410392D-AE64-4B1B-9990-BDA1DACC5698}" dt="2024-05-30T07:35:48.046" v="0" actId="207"/>
        <pc:sldMkLst>
          <pc:docMk/>
          <pc:sldMk cId="159995004" sldId="264"/>
        </pc:sldMkLst>
        <pc:spChg chg="mod">
          <ac:chgData name="Eija Lähteenmäki (TAMK)" userId="ee232dbd-0a33-43c4-bfc8-1e13bbcfcdae" providerId="ADAL" clId="{6410392D-AE64-4B1B-9990-BDA1DACC5698}" dt="2024-05-30T07:35:48.046" v="0" actId="207"/>
          <ac:spMkLst>
            <pc:docMk/>
            <pc:sldMk cId="159995004" sldId="264"/>
            <ac:spMk id="7" creationId="{C144660B-64A7-84B5-A542-ECE4AF51E086}"/>
          </ac:spMkLst>
        </pc:spChg>
      </pc:sldChg>
      <pc:sldChg chg="modSp mod">
        <pc:chgData name="Eija Lähteenmäki (TAMK)" userId="ee232dbd-0a33-43c4-bfc8-1e13bbcfcdae" providerId="ADAL" clId="{6410392D-AE64-4B1B-9990-BDA1DACC5698}" dt="2024-05-30T07:36:02.612" v="2" actId="207"/>
        <pc:sldMkLst>
          <pc:docMk/>
          <pc:sldMk cId="136812777" sldId="265"/>
        </pc:sldMkLst>
        <pc:spChg chg="mod">
          <ac:chgData name="Eija Lähteenmäki (TAMK)" userId="ee232dbd-0a33-43c4-bfc8-1e13bbcfcdae" providerId="ADAL" clId="{6410392D-AE64-4B1B-9990-BDA1DACC5698}" dt="2024-05-30T07:36:02.612" v="2" actId="207"/>
          <ac:spMkLst>
            <pc:docMk/>
            <pc:sldMk cId="136812777" sldId="265"/>
            <ac:spMk id="3" creationId="{30B0A35C-F778-6C51-9F36-0F0D96E42530}"/>
          </ac:spMkLst>
        </pc:spChg>
      </pc:sldChg>
      <pc:sldChg chg="modSp mod">
        <pc:chgData name="Eija Lähteenmäki (TAMK)" userId="ee232dbd-0a33-43c4-bfc8-1e13bbcfcdae" providerId="ADAL" clId="{6410392D-AE64-4B1B-9990-BDA1DACC5698}" dt="2024-05-30T07:35:55.616" v="1" actId="207"/>
        <pc:sldMkLst>
          <pc:docMk/>
          <pc:sldMk cId="2158427463" sldId="266"/>
        </pc:sldMkLst>
        <pc:spChg chg="mod">
          <ac:chgData name="Eija Lähteenmäki (TAMK)" userId="ee232dbd-0a33-43c4-bfc8-1e13bbcfcdae" providerId="ADAL" clId="{6410392D-AE64-4B1B-9990-BDA1DACC5698}" dt="2024-05-30T07:35:55.616" v="1" actId="207"/>
          <ac:spMkLst>
            <pc:docMk/>
            <pc:sldMk cId="2158427463" sldId="266"/>
            <ac:spMk id="3" creationId="{1CFFEBA0-913F-A5A8-F726-BCDA3A72C018}"/>
          </ac:spMkLst>
        </pc:spChg>
      </pc:sldChg>
      <pc:sldChg chg="modSp mod">
        <pc:chgData name="Eija Lähteenmäki (TAMK)" userId="ee232dbd-0a33-43c4-bfc8-1e13bbcfcdae" providerId="ADAL" clId="{6410392D-AE64-4B1B-9990-BDA1DACC5698}" dt="2024-05-30T07:36:15.802" v="4" actId="207"/>
        <pc:sldMkLst>
          <pc:docMk/>
          <pc:sldMk cId="2727147678" sldId="267"/>
        </pc:sldMkLst>
        <pc:spChg chg="mod">
          <ac:chgData name="Eija Lähteenmäki (TAMK)" userId="ee232dbd-0a33-43c4-bfc8-1e13bbcfcdae" providerId="ADAL" clId="{6410392D-AE64-4B1B-9990-BDA1DACC5698}" dt="2024-05-30T07:36:15.802" v="4" actId="207"/>
          <ac:spMkLst>
            <pc:docMk/>
            <pc:sldMk cId="2727147678" sldId="267"/>
            <ac:spMk id="3" creationId="{1207500C-D55A-C199-2DAA-D5492CCB5078}"/>
          </ac:spMkLst>
        </pc:spChg>
      </pc:sldChg>
      <pc:sldChg chg="modSp mod">
        <pc:chgData name="Eija Lähteenmäki (TAMK)" userId="ee232dbd-0a33-43c4-bfc8-1e13bbcfcdae" providerId="ADAL" clId="{6410392D-AE64-4B1B-9990-BDA1DACC5698}" dt="2024-05-30T07:36:22.447" v="5" actId="207"/>
        <pc:sldMkLst>
          <pc:docMk/>
          <pc:sldMk cId="3305051786" sldId="268"/>
        </pc:sldMkLst>
        <pc:spChg chg="mod">
          <ac:chgData name="Eija Lähteenmäki (TAMK)" userId="ee232dbd-0a33-43c4-bfc8-1e13bbcfcdae" providerId="ADAL" clId="{6410392D-AE64-4B1B-9990-BDA1DACC5698}" dt="2024-05-30T07:36:22.447" v="5" actId="207"/>
          <ac:spMkLst>
            <pc:docMk/>
            <pc:sldMk cId="3305051786" sldId="268"/>
            <ac:spMk id="3" creationId="{07FD1772-E586-051B-9124-6DFE8FFB5613}"/>
          </ac:spMkLst>
        </pc:spChg>
      </pc:sldChg>
      <pc:sldChg chg="modSp mod">
        <pc:chgData name="Eija Lähteenmäki (TAMK)" userId="ee232dbd-0a33-43c4-bfc8-1e13bbcfcdae" providerId="ADAL" clId="{6410392D-AE64-4B1B-9990-BDA1DACC5698}" dt="2024-05-30T07:36:29.052" v="6" actId="207"/>
        <pc:sldMkLst>
          <pc:docMk/>
          <pc:sldMk cId="1967224001" sldId="269"/>
        </pc:sldMkLst>
        <pc:spChg chg="mod">
          <ac:chgData name="Eija Lähteenmäki (TAMK)" userId="ee232dbd-0a33-43c4-bfc8-1e13bbcfcdae" providerId="ADAL" clId="{6410392D-AE64-4B1B-9990-BDA1DACC5698}" dt="2024-05-30T07:36:29.052" v="6" actId="207"/>
          <ac:spMkLst>
            <pc:docMk/>
            <pc:sldMk cId="1967224001" sldId="269"/>
            <ac:spMk id="3" creationId="{11FFEF56-27F0-6AE7-4E46-6FC17014FD47}"/>
          </ac:spMkLst>
        </pc:spChg>
      </pc:sldChg>
      <pc:sldChg chg="modSp mod">
        <pc:chgData name="Eija Lähteenmäki (TAMK)" userId="ee232dbd-0a33-43c4-bfc8-1e13bbcfcdae" providerId="ADAL" clId="{6410392D-AE64-4B1B-9990-BDA1DACC5698}" dt="2024-05-30T07:36:09.642" v="3" actId="207"/>
        <pc:sldMkLst>
          <pc:docMk/>
          <pc:sldMk cId="1702827319" sldId="279"/>
        </pc:sldMkLst>
        <pc:spChg chg="mod">
          <ac:chgData name="Eija Lähteenmäki (TAMK)" userId="ee232dbd-0a33-43c4-bfc8-1e13bbcfcdae" providerId="ADAL" clId="{6410392D-AE64-4B1B-9990-BDA1DACC5698}" dt="2024-05-30T07:36:09.642" v="3" actId="207"/>
          <ac:spMkLst>
            <pc:docMk/>
            <pc:sldMk cId="1702827319" sldId="279"/>
            <ac:spMk id="3" creationId="{1CFFEBA0-913F-A5A8-F726-BCDA3A72C018}"/>
          </ac:spMkLst>
        </pc:spChg>
      </pc:sldChg>
      <pc:sldChg chg="modSp mod">
        <pc:chgData name="Eija Lähteenmäki (TAMK)" userId="ee232dbd-0a33-43c4-bfc8-1e13bbcfcdae" providerId="ADAL" clId="{6410392D-AE64-4B1B-9990-BDA1DACC5698}" dt="2024-05-30T07:38:05.713" v="18" actId="207"/>
        <pc:sldMkLst>
          <pc:docMk/>
          <pc:sldMk cId="661682194" sldId="301"/>
        </pc:sldMkLst>
        <pc:spChg chg="mod">
          <ac:chgData name="Eija Lähteenmäki (TAMK)" userId="ee232dbd-0a33-43c4-bfc8-1e13bbcfcdae" providerId="ADAL" clId="{6410392D-AE64-4B1B-9990-BDA1DACC5698}" dt="2024-05-30T07:37:58.993" v="17" actId="207"/>
          <ac:spMkLst>
            <pc:docMk/>
            <pc:sldMk cId="661682194" sldId="301"/>
            <ac:spMk id="2" creationId="{6AF8AB06-D57D-E4DE-B3BD-1F92B8A1F161}"/>
          </ac:spMkLst>
        </pc:spChg>
        <pc:spChg chg="mod">
          <ac:chgData name="Eija Lähteenmäki (TAMK)" userId="ee232dbd-0a33-43c4-bfc8-1e13bbcfcdae" providerId="ADAL" clId="{6410392D-AE64-4B1B-9990-BDA1DACC5698}" dt="2024-05-30T07:38:05.713" v="18" actId="207"/>
          <ac:spMkLst>
            <pc:docMk/>
            <pc:sldMk cId="661682194" sldId="301"/>
            <ac:spMk id="3" creationId="{11FFEF56-27F0-6AE7-4E46-6FC17014FD47}"/>
          </ac:spMkLst>
        </pc:spChg>
      </pc:sldChg>
      <pc:sldChg chg="modSp mod">
        <pc:chgData name="Eija Lähteenmäki (TAMK)" userId="ee232dbd-0a33-43c4-bfc8-1e13bbcfcdae" providerId="ADAL" clId="{6410392D-AE64-4B1B-9990-BDA1DACC5698}" dt="2024-05-30T07:37:41.488" v="15" actId="207"/>
        <pc:sldMkLst>
          <pc:docMk/>
          <pc:sldMk cId="751912422" sldId="302"/>
        </pc:sldMkLst>
        <pc:spChg chg="mod">
          <ac:chgData name="Eija Lähteenmäki (TAMK)" userId="ee232dbd-0a33-43c4-bfc8-1e13bbcfcdae" providerId="ADAL" clId="{6410392D-AE64-4B1B-9990-BDA1DACC5698}" dt="2024-05-30T07:37:41.488" v="15" actId="207"/>
          <ac:spMkLst>
            <pc:docMk/>
            <pc:sldMk cId="751912422" sldId="302"/>
            <ac:spMk id="3" creationId="{11FFEF56-27F0-6AE7-4E46-6FC17014FD47}"/>
          </ac:spMkLst>
        </pc:spChg>
      </pc:sldChg>
      <pc:sldChg chg="modSp mod">
        <pc:chgData name="Eija Lähteenmäki (TAMK)" userId="ee232dbd-0a33-43c4-bfc8-1e13bbcfcdae" providerId="ADAL" clId="{6410392D-AE64-4B1B-9990-BDA1DACC5698}" dt="2024-05-30T07:37:10.713" v="12" actId="207"/>
        <pc:sldMkLst>
          <pc:docMk/>
          <pc:sldMk cId="2411744305" sldId="303"/>
        </pc:sldMkLst>
        <pc:spChg chg="mod">
          <ac:chgData name="Eija Lähteenmäki (TAMK)" userId="ee232dbd-0a33-43c4-bfc8-1e13bbcfcdae" providerId="ADAL" clId="{6410392D-AE64-4B1B-9990-BDA1DACC5698}" dt="2024-05-30T07:36:56.863" v="10" actId="207"/>
          <ac:spMkLst>
            <pc:docMk/>
            <pc:sldMk cId="2411744305" sldId="303"/>
            <ac:spMk id="2" creationId="{6AF8AB06-D57D-E4DE-B3BD-1F92B8A1F161}"/>
          </ac:spMkLst>
        </pc:spChg>
        <pc:spChg chg="mod">
          <ac:chgData name="Eija Lähteenmäki (TAMK)" userId="ee232dbd-0a33-43c4-bfc8-1e13bbcfcdae" providerId="ADAL" clId="{6410392D-AE64-4B1B-9990-BDA1DACC5698}" dt="2024-05-30T07:37:10.713" v="12" actId="207"/>
          <ac:spMkLst>
            <pc:docMk/>
            <pc:sldMk cId="2411744305" sldId="303"/>
            <ac:spMk id="3" creationId="{11FFEF56-27F0-6AE7-4E46-6FC17014FD47}"/>
          </ac:spMkLst>
        </pc:spChg>
      </pc:sldChg>
      <pc:sldChg chg="modSp mod">
        <pc:chgData name="Eija Lähteenmäki (TAMK)" userId="ee232dbd-0a33-43c4-bfc8-1e13bbcfcdae" providerId="ADAL" clId="{6410392D-AE64-4B1B-9990-BDA1DACC5698}" dt="2024-05-30T07:38:13.434" v="19" actId="207"/>
        <pc:sldMkLst>
          <pc:docMk/>
          <pc:sldMk cId="454231394" sldId="304"/>
        </pc:sldMkLst>
        <pc:spChg chg="mod">
          <ac:chgData name="Eija Lähteenmäki (TAMK)" userId="ee232dbd-0a33-43c4-bfc8-1e13bbcfcdae" providerId="ADAL" clId="{6410392D-AE64-4B1B-9990-BDA1DACC5698}" dt="2024-05-30T07:38:13.434" v="19" actId="207"/>
          <ac:spMkLst>
            <pc:docMk/>
            <pc:sldMk cId="454231394" sldId="304"/>
            <ac:spMk id="3" creationId="{11FFEF56-27F0-6AE7-4E46-6FC17014FD47}"/>
          </ac:spMkLst>
        </pc:spChg>
      </pc:sldChg>
      <pc:sldChg chg="modSp mod">
        <pc:chgData name="Eija Lähteenmäki (TAMK)" userId="ee232dbd-0a33-43c4-bfc8-1e13bbcfcdae" providerId="ADAL" clId="{6410392D-AE64-4B1B-9990-BDA1DACC5698}" dt="2024-05-30T07:37:19.753" v="13" actId="207"/>
        <pc:sldMkLst>
          <pc:docMk/>
          <pc:sldMk cId="3434095684" sldId="314"/>
        </pc:sldMkLst>
        <pc:spChg chg="mod">
          <ac:chgData name="Eija Lähteenmäki (TAMK)" userId="ee232dbd-0a33-43c4-bfc8-1e13bbcfcdae" providerId="ADAL" clId="{6410392D-AE64-4B1B-9990-BDA1DACC5698}" dt="2024-05-30T07:37:19.753" v="13" actId="207"/>
          <ac:spMkLst>
            <pc:docMk/>
            <pc:sldMk cId="3434095684" sldId="314"/>
            <ac:spMk id="2" creationId="{6AF8AB06-D57D-E4DE-B3BD-1F92B8A1F161}"/>
          </ac:spMkLst>
        </pc:spChg>
        <pc:spChg chg="mod">
          <ac:chgData name="Eija Lähteenmäki (TAMK)" userId="ee232dbd-0a33-43c4-bfc8-1e13bbcfcdae" providerId="ADAL" clId="{6410392D-AE64-4B1B-9990-BDA1DACC5698}" dt="2024-05-30T07:36:35.617" v="7" actId="207"/>
          <ac:spMkLst>
            <pc:docMk/>
            <pc:sldMk cId="3434095684" sldId="314"/>
            <ac:spMk id="3" creationId="{11FFEF56-27F0-6AE7-4E46-6FC17014FD47}"/>
          </ac:spMkLst>
        </pc:spChg>
      </pc:sldChg>
      <pc:sldChg chg="modSp mod">
        <pc:chgData name="Eija Lähteenmäki (TAMK)" userId="ee232dbd-0a33-43c4-bfc8-1e13bbcfcdae" providerId="ADAL" clId="{6410392D-AE64-4B1B-9990-BDA1DACC5698}" dt="2024-05-30T07:37:29.213" v="14" actId="207"/>
        <pc:sldMkLst>
          <pc:docMk/>
          <pc:sldMk cId="3617283933" sldId="315"/>
        </pc:sldMkLst>
        <pc:spChg chg="mod">
          <ac:chgData name="Eija Lähteenmäki (TAMK)" userId="ee232dbd-0a33-43c4-bfc8-1e13bbcfcdae" providerId="ADAL" clId="{6410392D-AE64-4B1B-9990-BDA1DACC5698}" dt="2024-05-30T07:37:29.213" v="14" actId="207"/>
          <ac:spMkLst>
            <pc:docMk/>
            <pc:sldMk cId="3617283933" sldId="315"/>
            <ac:spMk id="2" creationId="{6AF8AB06-D57D-E4DE-B3BD-1F92B8A1F161}"/>
          </ac:spMkLst>
        </pc:spChg>
        <pc:spChg chg="mod">
          <ac:chgData name="Eija Lähteenmäki (TAMK)" userId="ee232dbd-0a33-43c4-bfc8-1e13bbcfcdae" providerId="ADAL" clId="{6410392D-AE64-4B1B-9990-BDA1DACC5698}" dt="2024-05-30T07:36:47.403" v="9" actId="207"/>
          <ac:spMkLst>
            <pc:docMk/>
            <pc:sldMk cId="3617283933" sldId="315"/>
            <ac:spMk id="3" creationId="{11FFEF56-27F0-6AE7-4E46-6FC17014FD47}"/>
          </ac:spMkLst>
        </pc:spChg>
      </pc:sldChg>
      <pc:sldChg chg="modSp mod">
        <pc:chgData name="Eija Lähteenmäki (TAMK)" userId="ee232dbd-0a33-43c4-bfc8-1e13bbcfcdae" providerId="ADAL" clId="{6410392D-AE64-4B1B-9990-BDA1DACC5698}" dt="2024-05-30T07:37:52.323" v="16" actId="207"/>
        <pc:sldMkLst>
          <pc:docMk/>
          <pc:sldMk cId="2188859942" sldId="316"/>
        </pc:sldMkLst>
        <pc:spChg chg="mod">
          <ac:chgData name="Eija Lähteenmäki (TAMK)" userId="ee232dbd-0a33-43c4-bfc8-1e13bbcfcdae" providerId="ADAL" clId="{6410392D-AE64-4B1B-9990-BDA1DACC5698}" dt="2024-05-30T07:37:52.323" v="16" actId="207"/>
          <ac:spMkLst>
            <pc:docMk/>
            <pc:sldMk cId="2188859942" sldId="316"/>
            <ac:spMk id="3" creationId="{11FFEF56-27F0-6AE7-4E46-6FC17014FD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2398E1-C99F-B940-AA2A-81EFFACD4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1D06C-D5DE-814D-931E-02A0CE659BAA}" type="datetimeFigureOut">
              <a:rPr lang="fi-FI" smtClean="0"/>
              <a:t>30.5.2024</a:t>
            </a:fld>
            <a:endParaRPr lang="fi-FI"/>
          </a:p>
        </p:txBody>
      </p:sp>
      <p:sp>
        <p:nvSpPr>
          <p:cNvPr id="4" name="Footer Placeholder 3">
            <a:extLst>
              <a:ext uri="{FF2B5EF4-FFF2-40B4-BE49-F238E27FC236}">
                <a16:creationId xmlns:a16="http://schemas.microsoft.com/office/drawing/2014/main" id="{A6F1C63F-BE00-6D49-B7F3-B253A7D51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E6271539-0194-5C43-B2F5-2C601016B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09C7D-6C28-B047-9D84-D52122B215C7}" type="slidenum">
              <a:rPr lang="fi-FI" smtClean="0"/>
              <a:t>‹#›</a:t>
            </a:fld>
            <a:endParaRPr lang="fi-FI"/>
          </a:p>
        </p:txBody>
      </p:sp>
    </p:spTree>
    <p:extLst>
      <p:ext uri="{BB962C8B-B14F-4D97-AF65-F5344CB8AC3E}">
        <p14:creationId xmlns:p14="http://schemas.microsoft.com/office/powerpoint/2010/main" val="377155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FB5-475C-5B44-BA4D-42DE8089864D}" type="datetimeFigureOut">
              <a:rPr lang="fi-FI" smtClean="0"/>
              <a:t>30.5.2024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7949-CA96-A34A-920F-344DC55B3479}" type="slidenum">
              <a:rPr lang="fi-FI" smtClean="0"/>
              <a:t>‹#›</a:t>
            </a:fld>
            <a:endParaRPr lang="fi-FI"/>
          </a:p>
        </p:txBody>
      </p:sp>
    </p:spTree>
    <p:extLst>
      <p:ext uri="{BB962C8B-B14F-4D97-AF65-F5344CB8AC3E}">
        <p14:creationId xmlns:p14="http://schemas.microsoft.com/office/powerpoint/2010/main" val="30786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1A97949-CA96-A34A-920F-344DC55B3479}" type="slidenum">
              <a:rPr lang="fi-FI" smtClean="0"/>
              <a:t>1</a:t>
            </a:fld>
            <a:endParaRPr lang="fi-FI"/>
          </a:p>
        </p:txBody>
      </p:sp>
    </p:spTree>
    <p:extLst>
      <p:ext uri="{BB962C8B-B14F-4D97-AF65-F5344CB8AC3E}">
        <p14:creationId xmlns:p14="http://schemas.microsoft.com/office/powerpoint/2010/main" val="4224753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DC2A24-6828-8091-2D10-8B1DA85D6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2" name="Title 1"/>
          <p:cNvSpPr>
            <a:spLocks noGrp="1"/>
          </p:cNvSpPr>
          <p:nvPr>
            <p:ph type="ctrTitle"/>
          </p:nvPr>
        </p:nvSpPr>
        <p:spPr>
          <a:xfrm>
            <a:off x="0" y="1826926"/>
            <a:ext cx="12192000" cy="638369"/>
          </a:xfrm>
          <a:prstGeom prst="rect">
            <a:avLst/>
          </a:prstGeom>
        </p:spPr>
        <p:txBody>
          <a:bodyPr anchor="t" anchorCtr="0">
            <a:noAutofit/>
          </a:bodyPr>
          <a:lstStyle>
            <a:lvl1pPr algn="ctr">
              <a:defRPr sz="4000">
                <a:solidFill>
                  <a:srgbClr val="4E008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84233A6-15F1-FFBC-D2A9-FDDE8DCC1852}"/>
              </a:ext>
            </a:extLst>
          </p:cNvPr>
          <p:cNvSpPr>
            <a:spLocks noGrp="1" noChangeAspect="1"/>
          </p:cNvSpPr>
          <p:nvPr>
            <p:ph type="pic" idx="1" hasCustomPrompt="1"/>
          </p:nvPr>
        </p:nvSpPr>
        <p:spPr>
          <a:xfrm>
            <a:off x="0" y="2465295"/>
            <a:ext cx="12192000" cy="3346225"/>
          </a:xfrm>
        </p:spPr>
        <p:txBody>
          <a:bodyPr anchor="t">
            <a:no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Hankkeen</a:t>
            </a:r>
            <a:r>
              <a:rPr lang="en-US" dirty="0"/>
              <a:t> </a:t>
            </a:r>
            <a:r>
              <a:rPr lang="en-US" dirty="0" err="1"/>
              <a:t>pääkuva</a:t>
            </a:r>
            <a:r>
              <a:rPr lang="en-US" dirty="0"/>
              <a:t> </a:t>
            </a:r>
            <a:r>
              <a:rPr lang="en-US" dirty="0" err="1"/>
              <a:t>tähän</a:t>
            </a:r>
            <a:r>
              <a:rPr lang="en-US" dirty="0"/>
              <a:t>. Kuvan </a:t>
            </a:r>
            <a:r>
              <a:rPr lang="en-US" dirty="0" err="1"/>
              <a:t>koko</a:t>
            </a:r>
            <a:r>
              <a:rPr lang="en-US" dirty="0"/>
              <a:t> 1280x400px. </a:t>
            </a:r>
            <a:r>
              <a:rPr lang="en-US" dirty="0" err="1"/>
              <a:t>Lisää</a:t>
            </a:r>
            <a:r>
              <a:rPr lang="en-US" dirty="0"/>
              <a:t> </a:t>
            </a:r>
            <a:r>
              <a:rPr lang="en-US" dirty="0" err="1"/>
              <a:t>kuva</a:t>
            </a:r>
            <a:r>
              <a:rPr lang="en-US" dirty="0"/>
              <a:t> </a:t>
            </a:r>
            <a:r>
              <a:rPr lang="en-US" dirty="0" err="1"/>
              <a:t>alla</a:t>
            </a:r>
            <a:r>
              <a:rPr lang="en-US" dirty="0"/>
              <a:t> </a:t>
            </a:r>
            <a:r>
              <a:rPr lang="en-US" dirty="0" err="1"/>
              <a:t>olevaa</a:t>
            </a:r>
            <a:r>
              <a:rPr lang="en-US" dirty="0"/>
              <a:t> </a:t>
            </a:r>
            <a:r>
              <a:rPr lang="en-US" dirty="0" err="1"/>
              <a:t>ikonia</a:t>
            </a:r>
            <a:r>
              <a:rPr lang="en-US" dirty="0"/>
              <a:t> </a:t>
            </a:r>
            <a:r>
              <a:rPr lang="en-US" dirty="0" err="1"/>
              <a:t>klikkaamalla</a:t>
            </a:r>
            <a:r>
              <a:rPr lang="en-US" dirty="0"/>
              <a:t>.</a:t>
            </a:r>
          </a:p>
        </p:txBody>
      </p:sp>
    </p:spTree>
    <p:extLst>
      <p:ext uri="{BB962C8B-B14F-4D97-AF65-F5344CB8AC3E}">
        <p14:creationId xmlns:p14="http://schemas.microsoft.com/office/powerpoint/2010/main" val="2128437407"/>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680" userDrawn="1">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532141" y="1864659"/>
            <a:ext cx="11090275" cy="952376"/>
          </a:xfrm>
          <a:prstGeom prst="rect">
            <a:avLst/>
          </a:prstGeom>
        </p:spPr>
        <p:txBody>
          <a:bodyPr anchor="b">
            <a:noAutofit/>
          </a:bodyPr>
          <a:lstStyle>
            <a:lvl1pPr algn="ctr">
              <a:defRPr sz="5400">
                <a:solidFill>
                  <a:srgbClr val="4E008E"/>
                </a:solidFill>
              </a:defRPr>
            </a:lvl1pPr>
          </a:lstStyle>
          <a:p>
            <a:r>
              <a:rPr lang="en-US" dirty="0"/>
              <a:t>Click to edit Master title style</a:t>
            </a:r>
          </a:p>
        </p:txBody>
      </p:sp>
      <p:sp>
        <p:nvSpPr>
          <p:cNvPr id="3" name="Subtitle 2"/>
          <p:cNvSpPr>
            <a:spLocks noGrp="1"/>
          </p:cNvSpPr>
          <p:nvPr>
            <p:ph type="subTitle" idx="1"/>
          </p:nvPr>
        </p:nvSpPr>
        <p:spPr>
          <a:xfrm>
            <a:off x="532141" y="3135318"/>
            <a:ext cx="11083550" cy="1440000"/>
          </a:xfrm>
        </p:spPr>
        <p:txBody>
          <a:bodyPr>
            <a:noAutofit/>
          </a:bodyPr>
          <a:lstStyle>
            <a:lvl1pPr marL="0" indent="0" algn="ctr">
              <a:buNone/>
              <a:defRPr sz="3200">
                <a:solidFill>
                  <a:srgbClr val="4E00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8BB0235-0F5A-40FA-B663-F054FD106CF2}"/>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9" name="Slide Number Placeholder 5">
            <a:extLst>
              <a:ext uri="{FF2B5EF4-FFF2-40B4-BE49-F238E27FC236}">
                <a16:creationId xmlns:a16="http://schemas.microsoft.com/office/drawing/2014/main" id="{BE0BDB65-6D51-44F4-970C-428F139C630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1814634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1723"/>
            <a:ext cx="10515600" cy="645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10400" y="1707297"/>
            <a:ext cx="10515600" cy="37880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9EC2DD84-1BF6-4E3C-BCC3-08913B1A4537}"/>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10" name="Slide Number Placeholder 5">
            <a:extLst>
              <a:ext uri="{FF2B5EF4-FFF2-40B4-BE49-F238E27FC236}">
                <a16:creationId xmlns:a16="http://schemas.microsoft.com/office/drawing/2014/main" id="{36B2755C-0223-4E55-9084-FF6941279518}"/>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38357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1"/>
            <a:ext cx="10655486" cy="649288"/>
          </a:xfrm>
          <a:prstGeom prst="rect">
            <a:avLst/>
          </a:prstGeo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410400" y="1825625"/>
            <a:ext cx="5181600"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399" y="1825625"/>
            <a:ext cx="5387465"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7BCE51E9-C67C-4EF8-826E-F1A4EE041BC0}"/>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12" name="Slide Number Placeholder 5">
            <a:extLst>
              <a:ext uri="{FF2B5EF4-FFF2-40B4-BE49-F238E27FC236}">
                <a16:creationId xmlns:a16="http://schemas.microsoft.com/office/drawing/2014/main" id="{105DAC9A-9264-4E96-A741-2D8DA1F06451}"/>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7449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6517"/>
            <a:ext cx="10650635" cy="649288"/>
          </a:xfrm>
          <a:prstGeom prst="rect">
            <a:avLst/>
          </a:prstGeo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410400" y="1700214"/>
            <a:ext cx="5157787"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0400" y="2647950"/>
            <a:ext cx="5157787"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81687" y="1700214"/>
            <a:ext cx="5183188"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1687" y="2647950"/>
            <a:ext cx="5183188"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267BC55-B784-4D84-8769-21885DB5752F}"/>
              </a:ext>
            </a:extLst>
          </p:cNvPr>
          <p:cNvSpPr>
            <a:spLocks noGrp="1"/>
          </p:cNvSpPr>
          <p:nvPr>
            <p:ph type="dt" sz="half" idx="14"/>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14" name="Slide Number Placeholder 5">
            <a:extLst>
              <a:ext uri="{FF2B5EF4-FFF2-40B4-BE49-F238E27FC236}">
                <a16:creationId xmlns:a16="http://schemas.microsoft.com/office/drawing/2014/main" id="{01527A28-514A-4E4D-B9BB-80131B1DE746}"/>
              </a:ext>
            </a:extLst>
          </p:cNvPr>
          <p:cNvSpPr>
            <a:spLocks noGrp="1"/>
          </p:cNvSpPr>
          <p:nvPr>
            <p:ph type="sldNum" sz="quarter" idx="15"/>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48849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4401"/>
            <a:ext cx="10651813" cy="642938"/>
          </a:xfrm>
          <a:prstGeom prst="rect">
            <a:avLst/>
          </a:prstGeom>
        </p:spPr>
        <p:txBody>
          <a:bodyPr anchor="t" anchorCtr="0"/>
          <a:lstStyle/>
          <a:p>
            <a:r>
              <a:rPr lang="en-US"/>
              <a:t>Click to edit Master title style</a:t>
            </a:r>
            <a:endParaRPr lang="en-US" dirty="0"/>
          </a:p>
        </p:txBody>
      </p:sp>
      <p:sp>
        <p:nvSpPr>
          <p:cNvPr id="7" name="Date Placeholder 3">
            <a:extLst>
              <a:ext uri="{FF2B5EF4-FFF2-40B4-BE49-F238E27FC236}">
                <a16:creationId xmlns:a16="http://schemas.microsoft.com/office/drawing/2014/main" id="{17B513FB-A89D-4CD9-816A-A2426574FCB0}"/>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10" name="Slide Number Placeholder 5">
            <a:extLst>
              <a:ext uri="{FF2B5EF4-FFF2-40B4-BE49-F238E27FC236}">
                <a16:creationId xmlns:a16="http://schemas.microsoft.com/office/drawing/2014/main" id="{D7FC877C-D72B-4FA2-A4D8-10EC144C44B6}"/>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43132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1F2527F-684A-4121-9363-8807B0AFD189}"/>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10" name="Slide Number Placeholder 5">
            <a:extLst>
              <a:ext uri="{FF2B5EF4-FFF2-40B4-BE49-F238E27FC236}">
                <a16:creationId xmlns:a16="http://schemas.microsoft.com/office/drawing/2014/main" id="{2306364A-3632-4E1B-8113-A8981F3C5267}"/>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3291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0"/>
            <a:ext cx="3932237" cy="1149350"/>
          </a:xfrm>
          <a:prstGeom prst="rect">
            <a:avLst/>
          </a:prstGeom>
        </p:spPr>
        <p:txBody>
          <a:bodyPr anchor="b">
            <a:no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22800" y="914275"/>
            <a:ext cx="7018337" cy="4652808"/>
          </a:xfrm>
        </p:spPr>
        <p:txBody>
          <a:bodyPr anchor="t">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10400" y="2223821"/>
            <a:ext cx="3932237" cy="3343262"/>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403500BF-A2C1-4F36-A443-35E1074B6686}"/>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13" name="Slide Number Placeholder 5">
            <a:extLst>
              <a:ext uri="{FF2B5EF4-FFF2-40B4-BE49-F238E27FC236}">
                <a16:creationId xmlns:a16="http://schemas.microsoft.com/office/drawing/2014/main" id="{803234A5-5678-4107-B6E4-4D194E2ECF6A}"/>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1998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capti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679" y="1143245"/>
            <a:ext cx="4853934" cy="3149671"/>
          </a:xfrm>
          <a:prstGeom prst="rect">
            <a:avLst/>
          </a:prstGeom>
        </p:spPr>
        <p:txBody>
          <a:bodyPr/>
          <a:lstStyle>
            <a:lvl1pPr>
              <a:defRPr sz="4400">
                <a:solidFill>
                  <a:srgbClr val="4E008E"/>
                </a:solidFill>
              </a:defRPr>
            </a:lvl1pPr>
          </a:lstStyle>
          <a:p>
            <a:r>
              <a:rPr lang="en-US" dirty="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6028267" y="1312458"/>
            <a:ext cx="5040000" cy="42366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D17F52D9-8B1E-4F7F-AA8C-39AD4EB471D1}"/>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13" name="Slide Number Placeholder 5">
            <a:extLst>
              <a:ext uri="{FF2B5EF4-FFF2-40B4-BE49-F238E27FC236}">
                <a16:creationId xmlns:a16="http://schemas.microsoft.com/office/drawing/2014/main" id="{EB5273A0-B2DF-4C71-84F5-8A0CABCD51C5}"/>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248971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6863F8-3927-4BEE-0B33-588E8C281FA5}"/>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4762" y="0"/>
            <a:ext cx="12182476" cy="6858000"/>
          </a:xfrm>
          <a:prstGeom prst="rect">
            <a:avLst/>
          </a:prstGeom>
        </p:spPr>
      </p:pic>
      <p:sp>
        <p:nvSpPr>
          <p:cNvPr id="3" name="Text Placeholder 2"/>
          <p:cNvSpPr>
            <a:spLocks noGrp="1"/>
          </p:cNvSpPr>
          <p:nvPr>
            <p:ph type="body" idx="1"/>
          </p:nvPr>
        </p:nvSpPr>
        <p:spPr>
          <a:xfrm>
            <a:off x="410400" y="1707297"/>
            <a:ext cx="10515600" cy="3680491"/>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30.5.2024</a:t>
            </a:fld>
            <a:endParaRPr lang="fi-FI" dirty="0"/>
          </a:p>
        </p:txBody>
      </p:sp>
      <p:sp>
        <p:nvSpPr>
          <p:cNvPr id="6" name="Slide Number Placeholder 5"/>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
        <p:nvSpPr>
          <p:cNvPr id="12" name="Title Placeholder 11">
            <a:extLst>
              <a:ext uri="{FF2B5EF4-FFF2-40B4-BE49-F238E27FC236}">
                <a16:creationId xmlns:a16="http://schemas.microsoft.com/office/drawing/2014/main" id="{03743BE5-29C0-A94B-962C-58F60464054B}"/>
              </a:ext>
            </a:extLst>
          </p:cNvPr>
          <p:cNvSpPr>
            <a:spLocks noGrp="1"/>
          </p:cNvSpPr>
          <p:nvPr>
            <p:ph type="title"/>
          </p:nvPr>
        </p:nvSpPr>
        <p:spPr>
          <a:xfrm>
            <a:off x="410400" y="911553"/>
            <a:ext cx="10521733" cy="645785"/>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61027825"/>
      </p:ext>
    </p:extLst>
  </p:cSld>
  <p:clrMap bg1="lt1" tx1="dk1" bg2="lt2" tx2="dk2" accent1="accent1" accent2="accent2" accent3="accent3" accent4="accent4" accent5="accent5" accent6="accent6" hlink="hlink" folHlink="folHlink"/>
  <p:sldLayoutIdLst>
    <p:sldLayoutId id="2147483806" r:id="rId1"/>
    <p:sldLayoutId id="2147483781" r:id="rId2"/>
    <p:sldLayoutId id="2147483770" r:id="rId3"/>
    <p:sldLayoutId id="2147483772" r:id="rId4"/>
    <p:sldLayoutId id="2147483773" r:id="rId5"/>
    <p:sldLayoutId id="2147483774" r:id="rId6"/>
    <p:sldLayoutId id="2147483775" r:id="rId7"/>
    <p:sldLayoutId id="2147483777" r:id="rId8"/>
    <p:sldLayoutId id="2147483791" r:id="rId9"/>
  </p:sldLayoutIdLst>
  <p:hf hdr="0"/>
  <p:txStyles>
    <p:titleStyle>
      <a:lvl1pPr algn="l" defTabSz="914400" rtl="0" eaLnBrk="1" latinLnBrk="0" hangingPunct="1">
        <a:lnSpc>
          <a:spcPct val="90000"/>
        </a:lnSpc>
        <a:spcBef>
          <a:spcPct val="0"/>
        </a:spcBef>
        <a:buNone/>
        <a:defRPr sz="4000" b="1" i="0" kern="1200">
          <a:solidFill>
            <a:srgbClr val="4E008E"/>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488950" indent="-174625"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804863" indent="-13335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155700" indent="-12858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4pPr>
      <a:lvl5pPr marL="1470025" indent="-13335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nc-sa/4.0/deed.f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media.sitra.fi/app/uploads/2022/02/kestavaa-kasvua-kiertotalouden-liiketoimintamalleista-2-1.pdf" TargetMode="External"/><Relationship Id="rId2" Type="http://schemas.openxmlformats.org/officeDocument/2006/relationships/hyperlink" Target="https://www.google.com/url?sa=t&amp;source=web&amp;rct=j&amp;opi=89978449&amp;url=https://www.metropolia.fi/sites/default/files/publication/2019-11/2013_vehkapera_pirila_roivas_Innostu_ja_innovoi_OIVA.pdf&amp;ved=2ahUKEwjS3pHnpbKGAxUPGxAIHcG_CVwQFnoECA4QAQ&amp;usg=AOvVaw2wyRoHUjgubxRnQQ-sobQT" TargetMode="External"/><Relationship Id="rId1" Type="http://schemas.openxmlformats.org/officeDocument/2006/relationships/slideLayout" Target="../slideLayouts/slideLayout3.xml"/><Relationship Id="rId5" Type="http://schemas.openxmlformats.org/officeDocument/2006/relationships/hyperlink" Target="https://www.youtube.com/watch?v=QoAOzMTLP5s&amp;t=2s" TargetMode="External"/><Relationship Id="rId4" Type="http://schemas.openxmlformats.org/officeDocument/2006/relationships/hyperlink" Target="https://www.varma.fi/ajankohtaista/uutiset-ja-artikkelit/artikkelit/2021-q3/testaa-ja-kehita-liikeideaasi-business-model-canvas--tyokalun-avull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60C3-F266-E60E-E446-59263C44F02E}"/>
              </a:ext>
            </a:extLst>
          </p:cNvPr>
          <p:cNvSpPr>
            <a:spLocks noGrp="1"/>
          </p:cNvSpPr>
          <p:nvPr>
            <p:ph type="ctrTitle"/>
          </p:nvPr>
        </p:nvSpPr>
        <p:spPr/>
        <p:txBody>
          <a:bodyPr/>
          <a:lstStyle/>
          <a:p>
            <a:r>
              <a:rPr lang="fi-FI" dirty="0"/>
              <a:t>Innovaatiohaaste (5 op)</a:t>
            </a:r>
          </a:p>
        </p:txBody>
      </p:sp>
      <p:pic>
        <p:nvPicPr>
          <p:cNvPr id="8" name="Picture 7" descr="Text&#10;&#10;Description automatically generated">
            <a:extLst>
              <a:ext uri="{FF2B5EF4-FFF2-40B4-BE49-F238E27FC236}">
                <a16:creationId xmlns:a16="http://schemas.microsoft.com/office/drawing/2014/main" id="{4CB5A19E-CCDE-0B1F-83D6-E3AE1DC8E686}"/>
              </a:ext>
            </a:extLst>
          </p:cNvPr>
          <p:cNvPicPr>
            <a:picLocks noChangeAspect="1"/>
          </p:cNvPicPr>
          <p:nvPr/>
        </p:nvPicPr>
        <p:blipFill>
          <a:blip r:embed="rId3"/>
          <a:stretch>
            <a:fillRect/>
          </a:stretch>
        </p:blipFill>
        <p:spPr>
          <a:xfrm>
            <a:off x="150316" y="116632"/>
            <a:ext cx="3069021" cy="7826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05525846-4A27-FF7D-DC53-0D1795601BF1}"/>
              </a:ext>
            </a:extLst>
          </p:cNvPr>
          <p:cNvPicPr>
            <a:picLocks noChangeAspect="1"/>
          </p:cNvPicPr>
          <p:nvPr/>
        </p:nvPicPr>
        <p:blipFill>
          <a:blip r:embed="rId4"/>
          <a:stretch>
            <a:fillRect/>
          </a:stretch>
        </p:blipFill>
        <p:spPr>
          <a:xfrm>
            <a:off x="3376031" y="68722"/>
            <a:ext cx="3337995" cy="878420"/>
          </a:xfrm>
          <a:prstGeom prst="rect">
            <a:avLst/>
          </a:prstGeom>
        </p:spPr>
      </p:pic>
      <p:pic>
        <p:nvPicPr>
          <p:cNvPr id="17" name="Picture 16" descr="Diagram&#10;&#10;Description automatically generated">
            <a:extLst>
              <a:ext uri="{FF2B5EF4-FFF2-40B4-BE49-F238E27FC236}">
                <a16:creationId xmlns:a16="http://schemas.microsoft.com/office/drawing/2014/main" id="{3A3B413F-3F68-44CB-DD64-5FFA0D5F3828}"/>
              </a:ext>
            </a:extLst>
          </p:cNvPr>
          <p:cNvPicPr>
            <a:picLocks noChangeAspect="1"/>
          </p:cNvPicPr>
          <p:nvPr/>
        </p:nvPicPr>
        <p:blipFill>
          <a:blip r:embed="rId5"/>
          <a:stretch>
            <a:fillRect/>
          </a:stretch>
        </p:blipFill>
        <p:spPr>
          <a:xfrm>
            <a:off x="1652184" y="2465295"/>
            <a:ext cx="3134305" cy="2988691"/>
          </a:xfrm>
          <a:prstGeom prst="rect">
            <a:avLst/>
          </a:prstGeom>
        </p:spPr>
      </p:pic>
      <p:sp>
        <p:nvSpPr>
          <p:cNvPr id="18" name="TextBox 17">
            <a:extLst>
              <a:ext uri="{FF2B5EF4-FFF2-40B4-BE49-F238E27FC236}">
                <a16:creationId xmlns:a16="http://schemas.microsoft.com/office/drawing/2014/main" id="{5D049A33-E0CB-52E6-4F23-41D306EA5159}"/>
              </a:ext>
            </a:extLst>
          </p:cNvPr>
          <p:cNvSpPr txBox="1"/>
          <p:nvPr/>
        </p:nvSpPr>
        <p:spPr>
          <a:xfrm>
            <a:off x="5231904" y="3002358"/>
            <a:ext cx="5796644" cy="2462213"/>
          </a:xfrm>
          <a:prstGeom prst="rect">
            <a:avLst/>
          </a:prstGeom>
          <a:noFill/>
        </p:spPr>
        <p:txBody>
          <a:bodyPr wrap="square" rtlCol="0">
            <a:spAutoFit/>
          </a:bodyPr>
          <a:lstStyle/>
          <a:p>
            <a:r>
              <a:rPr lang="fi-FI" sz="2000" dirty="0"/>
              <a:t>Opintojakson toteutus osana Pakkausarvoketjun kiertotalousosaaja -koulutusta (30 op)</a:t>
            </a:r>
          </a:p>
          <a:p>
            <a:endParaRPr lang="fi-FI" sz="2000" dirty="0"/>
          </a:p>
          <a:p>
            <a:endParaRPr lang="fi-FI" sz="2000" dirty="0"/>
          </a:p>
          <a:p>
            <a:r>
              <a:rPr lang="fi-FI" sz="2000" dirty="0"/>
              <a:t>Markus Jähi</a:t>
            </a:r>
            <a:endParaRPr lang="fi-FI" dirty="0"/>
          </a:p>
          <a:p>
            <a:endParaRPr lang="fi-FI" dirty="0"/>
          </a:p>
          <a:p>
            <a:endParaRPr lang="fi-FI" dirty="0"/>
          </a:p>
          <a:p>
            <a:endParaRPr lang="fi-FI" dirty="0"/>
          </a:p>
        </p:txBody>
      </p:sp>
      <p:pic>
        <p:nvPicPr>
          <p:cNvPr id="3" name="Picture 2" descr="A sign with text and symbols&#10;&#10;Description automatically generated">
            <a:extLst>
              <a:ext uri="{FF2B5EF4-FFF2-40B4-BE49-F238E27FC236}">
                <a16:creationId xmlns:a16="http://schemas.microsoft.com/office/drawing/2014/main" id="{22E01EEE-DFB6-4261-78BF-7F232052E3F2}"/>
              </a:ext>
            </a:extLst>
          </p:cNvPr>
          <p:cNvPicPr>
            <a:picLocks noChangeAspect="1"/>
          </p:cNvPicPr>
          <p:nvPr/>
        </p:nvPicPr>
        <p:blipFill>
          <a:blip r:embed="rId6"/>
          <a:stretch>
            <a:fillRect/>
          </a:stretch>
        </p:blipFill>
        <p:spPr>
          <a:xfrm>
            <a:off x="5303912" y="4938148"/>
            <a:ext cx="1812091" cy="638369"/>
          </a:xfrm>
          <a:prstGeom prst="rect">
            <a:avLst/>
          </a:prstGeom>
        </p:spPr>
      </p:pic>
      <p:sp>
        <p:nvSpPr>
          <p:cNvPr id="4" name="TextBox 3">
            <a:extLst>
              <a:ext uri="{FF2B5EF4-FFF2-40B4-BE49-F238E27FC236}">
                <a16:creationId xmlns:a16="http://schemas.microsoft.com/office/drawing/2014/main" id="{3E9435C6-4E34-6EFE-7F57-7F6D1C0D4436}"/>
              </a:ext>
            </a:extLst>
          </p:cNvPr>
          <p:cNvSpPr txBox="1"/>
          <p:nvPr/>
        </p:nvSpPr>
        <p:spPr>
          <a:xfrm>
            <a:off x="7143908" y="4967829"/>
            <a:ext cx="3884640" cy="579005"/>
          </a:xfrm>
          <a:prstGeom prst="rect">
            <a:avLst/>
          </a:prstGeom>
          <a:noFill/>
        </p:spPr>
        <p:txBody>
          <a:bodyPr wrap="square">
            <a:spAutoFit/>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Tämä teos on lisensoitu Creative </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Commons</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Nimeä-</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EiKaupallinen</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JaaSamoin</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4.0.Kansainvälinen -lisenssillä. Tarkastele lisenssiä osoitteessa </a:t>
            </a:r>
            <a:r>
              <a:rPr lang="fi-FI" sz="1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https://creativecommons.org/licenses/by-nc-sa/4.0/deed.fi</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5273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dirty="0"/>
              <a:t>2</a:t>
            </a:r>
            <a:r>
              <a:rPr lang="fi-FI" sz="4000" dirty="0"/>
              <a:t>. Ideointi ja ar</a:t>
            </a:r>
            <a:r>
              <a:rPr lang="fi-FI" sz="4000" dirty="0">
                <a:solidFill>
                  <a:schemeClr val="tx2"/>
                </a:solidFill>
              </a:rPr>
              <a:t>viointik</a:t>
            </a:r>
            <a:r>
              <a:rPr lang="fi-FI" sz="4000" dirty="0"/>
              <a:t>riteerien määrittely (1/3)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412776"/>
            <a:ext cx="11286605" cy="4176464"/>
          </a:xfrm>
        </p:spPr>
        <p:txBody>
          <a:bodyPr vert="horz" lIns="91440" tIns="45720" rIns="91440" bIns="45720" rtlCol="0" anchor="t">
            <a:noAutofit/>
          </a:bodyPr>
          <a:lstStyle/>
          <a:p>
            <a:pPr lvl="1">
              <a:spcAft>
                <a:spcPts val="600"/>
              </a:spcAft>
            </a:pPr>
            <a:r>
              <a:rPr lang="fi-FI" sz="2000" dirty="0"/>
              <a:t>Projektityön kuvaus</a:t>
            </a:r>
          </a:p>
          <a:p>
            <a:pPr lvl="2"/>
            <a:r>
              <a:rPr lang="fi-FI" sz="1800" dirty="0"/>
              <a:t>Harjoitustyössä innovoidaan jollekin oikealle yritykselle uusia kiertotalousratkaisuja. </a:t>
            </a:r>
          </a:p>
          <a:p>
            <a:pPr lvl="2"/>
            <a:r>
              <a:rPr lang="fi-FI" sz="1800" dirty="0"/>
              <a:t>Työ laaditaan kahdessa vaiheessa:</a:t>
            </a:r>
          </a:p>
          <a:p>
            <a:pPr lvl="3"/>
            <a:r>
              <a:rPr lang="fi-FI" sz="1600" dirty="0"/>
              <a:t>Ensimmäinen vaihe keskittyy innovaatioprosessin alkupäähän, ja siinä kokeillaan erilaisia ideointimenetelmiä ja suunnitellaan kriteeristö idea-aihioiden arvioimiseksi.</a:t>
            </a:r>
          </a:p>
          <a:p>
            <a:pPr lvl="3"/>
            <a:r>
              <a:rPr lang="fi-FI" sz="1600" dirty="0"/>
              <a:t>Toinen vaihe keskittyy ideoiden arviointiin ja kaupallistamisen suunnitteluun (ks. kohta 3).</a:t>
            </a:r>
          </a:p>
          <a:p>
            <a:pPr lvl="2"/>
            <a:r>
              <a:rPr lang="fi-FI" sz="1800" dirty="0"/>
              <a:t>Kohdeyritys voi olla jonkun ryhmän jäsenen työpaikka tai oma yritys. Kohteeksi voidaan valita myös ryhmää muuten kiinnostava yritys (tai muu organisaatio), jota tarkastellaan ulkopuolisena.</a:t>
            </a:r>
          </a:p>
          <a:p>
            <a:pPr lvl="2"/>
            <a:r>
              <a:rPr lang="fi-FI" sz="1800" dirty="0"/>
              <a:t>Ideoitavien ratkaisujen tulisi jollain tavalla kehittää pakkausarvoketjun toimintaa, mutta tämä voi tapahtua hyvin monella tavalla, esim. uudistamalla tuotteita, palveluita, prosesseja, materiaaleja ja/tai liiketoimintamalleja.</a:t>
            </a:r>
          </a:p>
          <a:p>
            <a:pPr lvl="2"/>
            <a:r>
              <a:rPr lang="fi-FI" sz="1800" dirty="0"/>
              <a:t>Harjoitustyön muoto on kalvoesitys (esim. Powerpoint). Työ edellyttää lähdeaineiston etsimistä ja käyttöä, esim. yritys-, toimiala-, kilpailija-, teknologia- tai asiakastietoa, joka tukee työn päätelmiä. </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10</a:t>
            </a:fld>
            <a:endParaRPr lang="fi-FI" dirty="0"/>
          </a:p>
        </p:txBody>
      </p:sp>
    </p:spTree>
    <p:extLst>
      <p:ext uri="{BB962C8B-B14F-4D97-AF65-F5344CB8AC3E}">
        <p14:creationId xmlns:p14="http://schemas.microsoft.com/office/powerpoint/2010/main" val="2411744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dirty="0"/>
              <a:t>2</a:t>
            </a:r>
            <a:r>
              <a:rPr lang="fi-FI" sz="4000" dirty="0"/>
              <a:t>. Ideointi ja ar</a:t>
            </a:r>
            <a:r>
              <a:rPr lang="fi-FI" sz="4000" dirty="0">
                <a:solidFill>
                  <a:schemeClr val="tx2"/>
                </a:solidFill>
              </a:rPr>
              <a:t>viointikri</a:t>
            </a:r>
            <a:r>
              <a:rPr lang="fi-FI" sz="4000" dirty="0"/>
              <a:t>teerien määrittely (2/3)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340768"/>
            <a:ext cx="11286605" cy="4248472"/>
          </a:xfrm>
        </p:spPr>
        <p:txBody>
          <a:bodyPr vert="horz" lIns="91440" tIns="45720" rIns="91440" bIns="45720" rtlCol="0" anchor="t">
            <a:noAutofit/>
          </a:bodyPr>
          <a:lstStyle/>
          <a:p>
            <a:pPr marL="314325" lvl="1" indent="0">
              <a:buNone/>
            </a:pPr>
            <a:r>
              <a:rPr lang="fi-FI" sz="2000" dirty="0"/>
              <a:t>Projektityön ensimmäisen vaiheen tarkempi sisältö ja eteneminen:</a:t>
            </a:r>
          </a:p>
          <a:p>
            <a:pPr marL="314325" lvl="1" indent="0">
              <a:buNone/>
            </a:pPr>
            <a:endParaRPr lang="fi-FI" sz="2000" dirty="0"/>
          </a:p>
          <a:p>
            <a:pPr marL="771525" lvl="1" indent="-457200">
              <a:buFont typeface="+mj-lt"/>
              <a:buAutoNum type="arabicPeriod"/>
            </a:pPr>
            <a:r>
              <a:rPr lang="fi-FI" sz="1800" dirty="0"/>
              <a:t>Etsikää tietoa kohdeyrityksestä ja kuvatkaa yrityksen liiketoiminnan nykytila (esim. liikeidea, tuotteet ja palvelut, resurssit ja osaaminen, sovelletut kiertotalouden liiketoimintamallit). Pohtikaa tämän jälkeen, mitkä ovat yrityksen innovaatiotoiminnan haasteet ja mahdollisuudet tällä hetkellä. </a:t>
            </a:r>
          </a:p>
          <a:p>
            <a:pPr marL="771525" lvl="1" indent="-457200">
              <a:buFont typeface="+mj-lt"/>
              <a:buAutoNum type="arabicPeriod"/>
            </a:pPr>
            <a:r>
              <a:rPr lang="fi-FI" sz="1800" dirty="0"/>
              <a:t>Tutustukaa erilaisiin ideointimenetelmiin. Käyttäkää tässä apuna yksilötehtävässä toisillenne keskustelualueella jaettuja menetelmiä.</a:t>
            </a:r>
          </a:p>
          <a:p>
            <a:pPr marL="771525" lvl="1" indent="-457200">
              <a:buFont typeface="+mj-lt"/>
              <a:buAutoNum type="arabicPeriod"/>
            </a:pPr>
            <a:r>
              <a:rPr lang="fi-FI" sz="1800" dirty="0"/>
              <a:t>Kokeilkaa ryhmässä vähintään kolmea erilaista ideointimenetelmää ja tuottakaa niiden avulla vähintään 25 uutta ideaa.</a:t>
            </a:r>
          </a:p>
          <a:p>
            <a:pPr marL="771525" lvl="1" indent="-457200">
              <a:buFont typeface="+mj-lt"/>
              <a:buAutoNum type="arabicPeriod"/>
            </a:pPr>
            <a:r>
              <a:rPr lang="fi-FI" sz="1800" dirty="0"/>
              <a:t>Listatkaa ja ryhmitelkää tuottamanne ideat. </a:t>
            </a:r>
          </a:p>
          <a:p>
            <a:pPr marL="771525" lvl="1" indent="-457200">
              <a:buFont typeface="+mj-lt"/>
              <a:buAutoNum type="arabicPeriod"/>
            </a:pPr>
            <a:r>
              <a:rPr lang="fi-FI" sz="1800" dirty="0"/>
              <a:t>Kuvatkaa valitsemanne ideointimenetelmät ja kertokaa, miten sovelsitte niitä. Mikä toimi hyvin? Mikä ei toiminut?</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11</a:t>
            </a:fld>
            <a:endParaRPr lang="fi-FI" dirty="0"/>
          </a:p>
        </p:txBody>
      </p:sp>
    </p:spTree>
    <p:extLst>
      <p:ext uri="{BB962C8B-B14F-4D97-AF65-F5344CB8AC3E}">
        <p14:creationId xmlns:p14="http://schemas.microsoft.com/office/powerpoint/2010/main" val="3434095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dirty="0"/>
              <a:t>2</a:t>
            </a:r>
            <a:r>
              <a:rPr lang="fi-FI" sz="4000" dirty="0"/>
              <a:t>. Ideointi ja arv</a:t>
            </a:r>
            <a:r>
              <a:rPr lang="fi-FI" sz="4000" dirty="0">
                <a:solidFill>
                  <a:schemeClr val="tx2"/>
                </a:solidFill>
              </a:rPr>
              <a:t>iointikritee</a:t>
            </a:r>
            <a:r>
              <a:rPr lang="fi-FI" sz="4000" dirty="0"/>
              <a:t>rien määrittely (3/3)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700808"/>
            <a:ext cx="11286605" cy="3888432"/>
          </a:xfrm>
        </p:spPr>
        <p:txBody>
          <a:bodyPr vert="horz" lIns="91440" tIns="45720" rIns="91440" bIns="45720" rtlCol="0" anchor="t">
            <a:noAutofit/>
          </a:bodyPr>
          <a:lstStyle/>
          <a:p>
            <a:pPr marL="771525" lvl="1" indent="-457200">
              <a:buFont typeface="+mj-lt"/>
              <a:buAutoNum type="arabicPeriod" startAt="6"/>
            </a:pPr>
            <a:r>
              <a:rPr lang="fi-FI" sz="1800" dirty="0"/>
              <a:t>Laatikaa taulukkomuotoinen kriteeristö, jonka avulla lähtisitte arvioimaan tuottamienne ideoita. Hyödyntäkää apuna monipuolisesti koulutuksen eri opintojaksojen sisältöjä ja luentomateriaaleja.</a:t>
            </a:r>
          </a:p>
          <a:p>
            <a:pPr lvl="3"/>
            <a:r>
              <a:rPr lang="fi-FI" sz="1600" dirty="0"/>
              <a:t>Taulukossa tulisi olla vähintään kuusi kriteeriä (riviä) ja siitä tulisi käydä ilmi kunkin kriteerin nimi, sen tarkempi kuvaus, arviointiasteikko tai selitys, miten kriteeri muuten erottelee ideoiden toimivuutta/laatua sekä maininta siitä, mitä tietoa arviointia varten tarvitaan. </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12</a:t>
            </a:fld>
            <a:endParaRPr lang="fi-FI" dirty="0"/>
          </a:p>
        </p:txBody>
      </p:sp>
    </p:spTree>
    <p:extLst>
      <p:ext uri="{BB962C8B-B14F-4D97-AF65-F5344CB8AC3E}">
        <p14:creationId xmlns:p14="http://schemas.microsoft.com/office/powerpoint/2010/main" val="3617283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2. Ideoiden arviointi ja kaupallistamisen suunnittelu (1/2)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3960440"/>
          </a:xfrm>
        </p:spPr>
        <p:txBody>
          <a:bodyPr vert="horz" lIns="91440" tIns="45720" rIns="91440" bIns="45720" rtlCol="0" anchor="t">
            <a:noAutofit/>
          </a:bodyPr>
          <a:lstStyle/>
          <a:p>
            <a:pPr marL="314325" lvl="1" indent="0">
              <a:buNone/>
            </a:pPr>
            <a:r>
              <a:rPr lang="fi-FI" sz="2000" dirty="0"/>
              <a:t>Projektityön toisen vaiheen tarkempi sisältö ja eteneminen:</a:t>
            </a:r>
          </a:p>
          <a:p>
            <a:pPr marL="314325" lvl="1" indent="0">
              <a:buNone/>
            </a:pPr>
            <a:endParaRPr lang="fi-FI" sz="1800" dirty="0"/>
          </a:p>
          <a:p>
            <a:pPr marL="771525" lvl="1" indent="-457200">
              <a:buFont typeface="+mj-lt"/>
              <a:buAutoNum type="arabicPeriod" startAt="7"/>
            </a:pPr>
            <a:r>
              <a:rPr lang="fi-FI" sz="1800" dirty="0"/>
              <a:t>Pohtikaa, mitä erilaisia tietolähteitä tarvitsette, jotta voitte arvioida ideoita ja valita osan niistä jatkokehitykseen. Huomioikaa ensimmäisessä vaiheessa tunnistamanne arviointikriteerit ja miettikää jo laajemmin ideoiden kaupallistamista ja liiketoimintamallin suunnittelua.</a:t>
            </a:r>
          </a:p>
          <a:p>
            <a:pPr marL="771525" lvl="1" indent="-457200">
              <a:buFont typeface="+mj-lt"/>
              <a:buAutoNum type="arabicPeriod" startAt="7"/>
            </a:pPr>
            <a:r>
              <a:rPr lang="fi-FI" sz="1800" dirty="0"/>
              <a:t>Laatikaa luettelo mielestänne tärkeimmistä tietolähteistä ja lisätkää siihen myös linkit verkkolähteisiin. Hyvässä luettelossa on vähintään 10–15 tietolähdettä. </a:t>
            </a:r>
          </a:p>
          <a:p>
            <a:pPr marL="771525" lvl="1" indent="-457200">
              <a:buFont typeface="+mj-lt"/>
              <a:buAutoNum type="arabicPeriod" startAt="7"/>
            </a:pPr>
            <a:r>
              <a:rPr lang="fi-FI" sz="1800" dirty="0"/>
              <a:t>Arvioikaa tämän jälkeen ensimmäisessä vaiheessa tuottamanne ideat ja valitkaa ja listatkaa mielestänne 5 parasta ideaa. Kuvatkaa myös, miten teitte arvioinnin käytännössä.</a:t>
            </a:r>
          </a:p>
          <a:p>
            <a:pPr marL="771525" lvl="1" indent="-457200">
              <a:buFont typeface="+mj-lt"/>
              <a:buAutoNum type="arabicPeriod" startAt="7"/>
            </a:pPr>
            <a:r>
              <a:rPr lang="fi-FI" sz="1800" dirty="0"/>
              <a:t>Työstäkää viittä valitsemaanne ideaa eteenpäin. Tarkentakaa konsepteja niin, että pystytte kuvaamaan kullekin idealle ns. arvolupauksen.</a:t>
            </a:r>
          </a:p>
          <a:p>
            <a:pPr lvl="3"/>
            <a:r>
              <a:rPr lang="fi-FI" sz="1600" dirty="0"/>
              <a:t>Arvolupauksen tulisi tässä yhteydessä olla tiivis, tekstimuotoinen kuvaus, joka esittää, mistä ratkaisussa (innovaatiossa) on kyse, kenelle se on suunnattu (asiakassegmentit), mitkä ovat sen asiakashyödyt ja mikä siinä on uniikkia (eli erottaa sen kilpailijoista). </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13</a:t>
            </a:fld>
            <a:endParaRPr lang="fi-FI" dirty="0"/>
          </a:p>
        </p:txBody>
      </p:sp>
    </p:spTree>
    <p:extLst>
      <p:ext uri="{BB962C8B-B14F-4D97-AF65-F5344CB8AC3E}">
        <p14:creationId xmlns:p14="http://schemas.microsoft.com/office/powerpoint/2010/main" val="751912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2. Ideoiden arviointi ja kaupallistamisen suunnittelu (2/2)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3960440"/>
          </a:xfrm>
        </p:spPr>
        <p:txBody>
          <a:bodyPr vert="horz" lIns="91440" tIns="45720" rIns="91440" bIns="45720" rtlCol="0" anchor="t">
            <a:noAutofit/>
          </a:bodyPr>
          <a:lstStyle/>
          <a:p>
            <a:pPr marL="771525" lvl="1" indent="-457200">
              <a:buFont typeface="+mj-lt"/>
              <a:buAutoNum type="arabicPeriod" startAt="11"/>
            </a:pPr>
            <a:r>
              <a:rPr lang="fi-FI" sz="1800" dirty="0"/>
              <a:t>Valitkaa sitten mielestänne kaikkein potentiaalisin idea ja suunnitelkaa sille liiketoimintamalli hyödyntäen Kiertotalous ja liiketoiminta -opintojaksolta tuttua </a:t>
            </a:r>
            <a:r>
              <a:rPr lang="fi-FI" sz="1800" dirty="0" err="1"/>
              <a:t>liiketoimintamallikanvaasia</a:t>
            </a:r>
            <a:r>
              <a:rPr lang="fi-FI" sz="1800" dirty="0"/>
              <a:t>. </a:t>
            </a:r>
          </a:p>
          <a:p>
            <a:pPr lvl="3"/>
            <a:r>
              <a:rPr lang="fi-FI" sz="1600" dirty="0"/>
              <a:t>Täyttäkää </a:t>
            </a:r>
            <a:r>
              <a:rPr lang="fi-FI" sz="1600" dirty="0" err="1"/>
              <a:t>kanvaasi</a:t>
            </a:r>
            <a:r>
              <a:rPr lang="fi-FI" sz="1600" dirty="0"/>
              <a:t> niin, että sijoitatte suunnittelemanne arvolupauksen aluksi </a:t>
            </a:r>
            <a:r>
              <a:rPr lang="fi-FI" sz="1600" dirty="0" err="1"/>
              <a:t>kanvaasin</a:t>
            </a:r>
            <a:r>
              <a:rPr lang="fi-FI" sz="1600" dirty="0"/>
              <a:t> keskelle. Täyttäkää tämän jälkeen oikea puoli, sitten vasen puoli ja lopuksi alaosa. Kiinnittäkää erityistä huomiota kiertotalouden keskeisiin elementteihin ja korostakaa lopuksi suunnittelemastanne liiketoimintamallista kolme keskeisintä elementtiä esim. ympyröimällä ne.</a:t>
            </a:r>
          </a:p>
          <a:p>
            <a:pPr marL="771525" lvl="1" indent="-457200">
              <a:buFont typeface="+mj-lt"/>
              <a:buAutoNum type="arabicPeriod" startAt="11"/>
            </a:pPr>
            <a:r>
              <a:rPr lang="fi-FI" sz="1800" dirty="0"/>
              <a:t>Pohtikaa lopuksi, millainen kaupallistamispolku olisi ratkaisullenne sopiva. Kerratkaa edellisen opintojakson lukemistosta kaksi polkua (A: testaa ja validoi ja B: visio ja tiekartta) ja kuvatkaa, miten näitä tulisi hyödyntää nimenomaan teidän ratkaisunne viemisessä käytäntöön. </a:t>
            </a:r>
          </a:p>
          <a:p>
            <a:pPr marL="771525" lvl="1" indent="-457200">
              <a:buFont typeface="+mj-lt"/>
              <a:buAutoNum type="arabicPeriod" startAt="11"/>
            </a:pPr>
            <a:r>
              <a:rPr lang="fi-FI" sz="1800" dirty="0"/>
              <a:t>Reflektio: Arvioikaa vielä lopuksi omaa onnistumistanne harjoitustyössä lopputuloksen ja  ryhmätyöskentelyn osalta. Mikä onnistui hyvin, mitä olisi voitu tehdä toisin? </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14</a:t>
            </a:fld>
            <a:endParaRPr lang="fi-FI" dirty="0"/>
          </a:p>
        </p:txBody>
      </p:sp>
    </p:spTree>
    <p:extLst>
      <p:ext uri="{BB962C8B-B14F-4D97-AF65-F5344CB8AC3E}">
        <p14:creationId xmlns:p14="http://schemas.microsoft.com/office/powerpoint/2010/main" val="218885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dirty="0"/>
              <a:t>3</a:t>
            </a:r>
            <a:r>
              <a:rPr lang="fi-FI" sz="4000" dirty="0"/>
              <a:t>. Vertaisarv</a:t>
            </a:r>
            <a:r>
              <a:rPr lang="fi-FI" sz="4000" dirty="0">
                <a:solidFill>
                  <a:schemeClr val="tx2"/>
                </a:solidFill>
              </a:rPr>
              <a:t>ioi</a:t>
            </a:r>
            <a:r>
              <a:rPr lang="fi-FI" sz="4000" dirty="0"/>
              <a:t>nti</a:t>
            </a:r>
            <a:br>
              <a:rPr lang="fi-FI" sz="4000" dirty="0"/>
            </a:br>
            <a:endParaRPr lang="fi-FI" sz="40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700808"/>
            <a:ext cx="11286605" cy="4176464"/>
          </a:xfrm>
        </p:spPr>
        <p:txBody>
          <a:bodyPr vert="horz" lIns="91440" tIns="45720" rIns="91440" bIns="45720" rtlCol="0" anchor="t">
            <a:noAutofit/>
          </a:bodyPr>
          <a:lstStyle/>
          <a:p>
            <a:r>
              <a:rPr lang="fi-FI" sz="2000" dirty="0"/>
              <a:t>Tutustukaa ryhmällenne osoitettuun toisen ryhmän projektityöhön.</a:t>
            </a:r>
          </a:p>
          <a:p>
            <a:r>
              <a:rPr lang="fi-FI" sz="2000" dirty="0"/>
              <a:t>Keskustelkaa ryhmässä havainnoistanne ja koostakaa yhteiset vastaukset yhteistyöskentelyalustalle:</a:t>
            </a:r>
          </a:p>
          <a:p>
            <a:pPr marL="657225" lvl="1" indent="-342900">
              <a:buFont typeface="+mj-lt"/>
              <a:buAutoNum type="arabicPeriod"/>
            </a:pPr>
            <a:r>
              <a:rPr lang="fi-FI" sz="1800" dirty="0"/>
              <a:t>Tiivistäkää yhteen virkkeeseen yleiskuva työstä, johon tutustuitte (kokonaispalaute). </a:t>
            </a:r>
          </a:p>
          <a:p>
            <a:pPr marL="657225" lvl="1" indent="-342900">
              <a:buFont typeface="+mj-lt"/>
              <a:buAutoNum type="arabicPeriod"/>
            </a:pPr>
            <a:r>
              <a:rPr lang="fi-FI" sz="1800" dirty="0"/>
              <a:t>Nostakaa esiin kolme asiaa, jotka olivat työssä mielestänne erityisen kiinnostavia  ja/tai innovatiivisia, ja perustelkaa lyhyesti, miksi.</a:t>
            </a:r>
          </a:p>
          <a:p>
            <a:pPr marL="657225" lvl="1" indent="-342900">
              <a:buFont typeface="+mj-lt"/>
              <a:buAutoNum type="arabicPeriod"/>
            </a:pPr>
            <a:r>
              <a:rPr lang="fi-FI" sz="1800" dirty="0"/>
              <a:t>Mikä oli työssä sellainen asia, josta olisitte toivoneet vielä lisää tietoa?</a:t>
            </a:r>
          </a:p>
          <a:p>
            <a:pPr marL="657225" lvl="1" indent="-342900">
              <a:buFont typeface="+mj-lt"/>
              <a:buAutoNum type="arabicPeriod"/>
            </a:pPr>
            <a:r>
              <a:rPr lang="fi-FI" sz="1800" dirty="0"/>
              <a:t>Millainen oli käytetyn lähdeaineiston monipuolisuus ja laatu sekä miten aineistoa hyödynnettiin työssä?</a:t>
            </a:r>
          </a:p>
          <a:p>
            <a:pPr marL="657225" lvl="1" indent="-342900">
              <a:buFont typeface="+mj-lt"/>
              <a:buAutoNum type="arabicPeriod"/>
            </a:pPr>
            <a:r>
              <a:rPr lang="fi-FI" sz="1800" dirty="0"/>
              <a:t>Millainen oli työn selkeys, johdonmukaisuus ja viimeistelyn laatu?</a:t>
            </a:r>
          </a:p>
          <a:p>
            <a:pPr marL="657225" lvl="1" indent="-342900">
              <a:buFont typeface="+mj-lt"/>
              <a:buAutoNum type="arabicPeriod"/>
            </a:pPr>
            <a:r>
              <a:rPr lang="fi-FI" sz="1800" dirty="0"/>
              <a:t>Tuliko keskustelussa ilmi jotain muuta, mitä haluaisitte erityisesti nostaa esiin?</a:t>
            </a:r>
            <a:endParaRPr lang="fi-FI" sz="1800" dirty="0">
              <a:highlight>
                <a:srgbClr val="FFFF00"/>
              </a:highlight>
            </a:endParaRP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15</a:t>
            </a:fld>
            <a:endParaRPr lang="fi-FI" dirty="0"/>
          </a:p>
        </p:txBody>
      </p:sp>
    </p:spTree>
    <p:extLst>
      <p:ext uri="{BB962C8B-B14F-4D97-AF65-F5344CB8AC3E}">
        <p14:creationId xmlns:p14="http://schemas.microsoft.com/office/powerpoint/2010/main" val="661682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dirty="0"/>
              <a:t>4</a:t>
            </a:r>
            <a:r>
              <a:rPr lang="fi-FI" sz="4000" dirty="0"/>
              <a:t>. Taustamateriaaleihin tutustuminen</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700808"/>
            <a:ext cx="11286605" cy="3146485"/>
          </a:xfrm>
        </p:spPr>
        <p:txBody>
          <a:bodyPr vert="horz" lIns="91440" tIns="45720" rIns="91440" bIns="45720" rtlCol="0" anchor="t">
            <a:noAutofit/>
          </a:bodyPr>
          <a:lstStyle/>
          <a:p>
            <a:r>
              <a:rPr lang="en-US" sz="2400" dirty="0" err="1"/>
              <a:t>Innovaatiohaaste</a:t>
            </a:r>
            <a:r>
              <a:rPr lang="en-US" sz="2400" dirty="0"/>
              <a:t> </a:t>
            </a:r>
            <a:r>
              <a:rPr lang="en-US" sz="2400" dirty="0" err="1"/>
              <a:t>oli</a:t>
            </a:r>
            <a:r>
              <a:rPr lang="en-US" sz="2400" dirty="0"/>
              <a:t> </a:t>
            </a:r>
            <a:r>
              <a:rPr lang="en-US" sz="2400" dirty="0" err="1"/>
              <a:t>koko</a:t>
            </a:r>
            <a:r>
              <a:rPr lang="en-US" sz="2400" dirty="0"/>
              <a:t> </a:t>
            </a:r>
            <a:r>
              <a:rPr lang="en-US" sz="2400" dirty="0" err="1"/>
              <a:t>Pakkausarvoketjun</a:t>
            </a:r>
            <a:r>
              <a:rPr lang="en-US" sz="2400" dirty="0"/>
              <a:t> </a:t>
            </a:r>
            <a:r>
              <a:rPr lang="en-US" sz="2400" dirty="0" err="1"/>
              <a:t>kiertotalousosaaja</a:t>
            </a:r>
            <a:r>
              <a:rPr lang="en-US" sz="2400" dirty="0"/>
              <a:t> -</a:t>
            </a:r>
            <a:r>
              <a:rPr lang="en-US" sz="2400" dirty="0" err="1"/>
              <a:t>koulutuksen</a:t>
            </a:r>
            <a:r>
              <a:rPr lang="en-US" sz="2400" dirty="0"/>
              <a:t> </a:t>
            </a:r>
            <a:r>
              <a:rPr lang="en-US" sz="2400" dirty="0" err="1"/>
              <a:t>eri</a:t>
            </a:r>
            <a:r>
              <a:rPr lang="en-US" sz="2400" dirty="0"/>
              <a:t> </a:t>
            </a:r>
            <a:r>
              <a:rPr lang="en-US" sz="2400" dirty="0" err="1"/>
              <a:t>osia</a:t>
            </a:r>
            <a:r>
              <a:rPr lang="en-US" sz="2400" dirty="0"/>
              <a:t> </a:t>
            </a:r>
            <a:r>
              <a:rPr lang="en-US" sz="2400" dirty="0" err="1"/>
              <a:t>kokoava</a:t>
            </a:r>
            <a:r>
              <a:rPr lang="en-US" sz="2400" dirty="0"/>
              <a:t> </a:t>
            </a:r>
            <a:r>
              <a:rPr lang="en-US" sz="2400" dirty="0" err="1"/>
              <a:t>opintojakso</a:t>
            </a:r>
            <a:r>
              <a:rPr lang="en-US" sz="2400" dirty="0"/>
              <a:t>.</a:t>
            </a:r>
          </a:p>
          <a:p>
            <a:r>
              <a:rPr lang="en-US" sz="2400" dirty="0" err="1"/>
              <a:t>Projektityössä</a:t>
            </a:r>
            <a:r>
              <a:rPr lang="en-US" sz="2400" dirty="0"/>
              <a:t> </a:t>
            </a:r>
            <a:r>
              <a:rPr lang="en-US" sz="2400" dirty="0" err="1"/>
              <a:t>tulee</a:t>
            </a:r>
            <a:r>
              <a:rPr lang="en-US" sz="2400" dirty="0"/>
              <a:t> </a:t>
            </a:r>
            <a:r>
              <a:rPr lang="en-US" sz="2400" dirty="0" err="1"/>
              <a:t>hyödyntää</a:t>
            </a:r>
            <a:r>
              <a:rPr lang="en-US" sz="2400" dirty="0"/>
              <a:t> </a:t>
            </a:r>
            <a:r>
              <a:rPr lang="en-US" sz="2400" dirty="0" err="1"/>
              <a:t>monipuolisesti</a:t>
            </a:r>
            <a:r>
              <a:rPr lang="en-US" sz="2400" dirty="0"/>
              <a:t> </a:t>
            </a:r>
            <a:r>
              <a:rPr lang="en-US" sz="2400" dirty="0" err="1"/>
              <a:t>kaikkien</a:t>
            </a:r>
            <a:r>
              <a:rPr lang="en-US" sz="2400" dirty="0"/>
              <a:t> </a:t>
            </a:r>
            <a:r>
              <a:rPr lang="en-US" sz="2400" dirty="0" err="1"/>
              <a:t>opintojaksojen</a:t>
            </a:r>
            <a:r>
              <a:rPr lang="en-US" sz="2400" dirty="0"/>
              <a:t> </a:t>
            </a:r>
            <a:r>
              <a:rPr lang="en-US" sz="2400" dirty="0" err="1"/>
              <a:t>lukemistoja</a:t>
            </a:r>
            <a:r>
              <a:rPr lang="en-US" sz="2400" dirty="0"/>
              <a:t> </a:t>
            </a:r>
            <a:r>
              <a:rPr lang="en-US" sz="2400" dirty="0" err="1"/>
              <a:t>sekä</a:t>
            </a:r>
            <a:r>
              <a:rPr lang="en-US" sz="2400" dirty="0"/>
              <a:t> </a:t>
            </a:r>
            <a:r>
              <a:rPr lang="en-US" sz="2400" dirty="0" err="1"/>
              <a:t>erityisesti</a:t>
            </a:r>
            <a:r>
              <a:rPr lang="en-US" sz="2400" dirty="0"/>
              <a:t> </a:t>
            </a:r>
            <a:r>
              <a:rPr lang="en-US" sz="2400" dirty="0" err="1"/>
              <a:t>seuraavia</a:t>
            </a:r>
            <a:r>
              <a:rPr lang="en-US" sz="2400" dirty="0"/>
              <a:t> </a:t>
            </a:r>
            <a:r>
              <a:rPr lang="en-US" sz="2400" dirty="0" err="1"/>
              <a:t>materiaaleja</a:t>
            </a:r>
            <a:r>
              <a:rPr lang="en-US" sz="2400" dirty="0"/>
              <a:t>:</a:t>
            </a:r>
          </a:p>
          <a:p>
            <a:pPr lvl="1"/>
            <a:r>
              <a:rPr lang="en-US" sz="1800" dirty="0" err="1"/>
              <a:t>Vehkaperä</a:t>
            </a:r>
            <a:r>
              <a:rPr lang="en-US" sz="1800" dirty="0"/>
              <a:t> </a:t>
            </a:r>
            <a:r>
              <a:rPr lang="en-US" sz="1800" dirty="0" err="1"/>
              <a:t>ym</a:t>
            </a:r>
            <a:r>
              <a:rPr lang="en-US" sz="1800" dirty="0"/>
              <a:t>. 2013. </a:t>
            </a:r>
            <a:r>
              <a:rPr lang="en-US" sz="1800" dirty="0" err="1"/>
              <a:t>Innostu</a:t>
            </a:r>
            <a:r>
              <a:rPr lang="en-US" sz="1800" dirty="0"/>
              <a:t> ja </a:t>
            </a:r>
            <a:r>
              <a:rPr lang="en-US" sz="1800" dirty="0" err="1"/>
              <a:t>innovoi</a:t>
            </a:r>
            <a:r>
              <a:rPr lang="en-US" sz="1800" dirty="0"/>
              <a:t>: </a:t>
            </a:r>
            <a:r>
              <a:rPr lang="en-US" sz="1800" dirty="0" err="1"/>
              <a:t>käsikirja</a:t>
            </a:r>
            <a:r>
              <a:rPr lang="en-US" sz="1800" dirty="0"/>
              <a:t> </a:t>
            </a:r>
            <a:r>
              <a:rPr lang="en-US" sz="1800" dirty="0" err="1"/>
              <a:t>innovaatioprojektiopintoihin</a:t>
            </a:r>
            <a:r>
              <a:rPr lang="en-US" sz="1800" dirty="0"/>
              <a:t> (</a:t>
            </a:r>
            <a:r>
              <a:rPr lang="en-US" sz="1800" dirty="0" err="1">
                <a:hlinkClick r:id="rId2"/>
              </a:rPr>
              <a:t>linkki</a:t>
            </a:r>
            <a:r>
              <a:rPr lang="en-US" sz="1800" dirty="0"/>
              <a:t>)</a:t>
            </a:r>
          </a:p>
          <a:p>
            <a:pPr lvl="1"/>
            <a:r>
              <a:rPr lang="en-US" sz="1800" dirty="0" err="1"/>
              <a:t>Sitra</a:t>
            </a:r>
            <a:r>
              <a:rPr lang="en-US" sz="1800" dirty="0"/>
              <a:t>. 2022. </a:t>
            </a:r>
            <a:r>
              <a:rPr lang="en-US" sz="1800" dirty="0" err="1"/>
              <a:t>Kestävää</a:t>
            </a:r>
            <a:r>
              <a:rPr lang="en-US" sz="1800" dirty="0"/>
              <a:t> </a:t>
            </a:r>
            <a:r>
              <a:rPr lang="en-US" sz="1800" dirty="0" err="1"/>
              <a:t>kasvua</a:t>
            </a:r>
            <a:r>
              <a:rPr lang="en-US" sz="1800" dirty="0"/>
              <a:t> </a:t>
            </a:r>
            <a:r>
              <a:rPr lang="en-US" sz="1800" dirty="0" err="1"/>
              <a:t>kiertotalouden</a:t>
            </a:r>
            <a:r>
              <a:rPr lang="en-US" sz="1800" dirty="0"/>
              <a:t> </a:t>
            </a:r>
            <a:r>
              <a:rPr lang="en-US" sz="1800" dirty="0" err="1"/>
              <a:t>liiketoimintamalleista</a:t>
            </a:r>
            <a:r>
              <a:rPr lang="en-US" sz="1800" dirty="0"/>
              <a:t> (</a:t>
            </a:r>
            <a:r>
              <a:rPr lang="en-US" sz="1800" dirty="0" err="1">
                <a:hlinkClick r:id="rId3"/>
              </a:rPr>
              <a:t>linkki</a:t>
            </a:r>
            <a:r>
              <a:rPr lang="en-US" sz="1800" dirty="0"/>
              <a:t>)</a:t>
            </a:r>
          </a:p>
          <a:p>
            <a:pPr lvl="1"/>
            <a:r>
              <a:rPr lang="en-US" sz="1800" dirty="0"/>
              <a:t>Varma. 2021. </a:t>
            </a:r>
            <a:r>
              <a:rPr lang="fi-FI" sz="1800" dirty="0"/>
              <a:t>Testaa ja kehitä liikeideaasi Business </a:t>
            </a:r>
            <a:r>
              <a:rPr lang="fi-FI" sz="1800" dirty="0" err="1"/>
              <a:t>Model</a:t>
            </a:r>
            <a:r>
              <a:rPr lang="fi-FI" sz="1800" dirty="0"/>
              <a:t> </a:t>
            </a:r>
            <a:r>
              <a:rPr lang="fi-FI" sz="1800" dirty="0" err="1"/>
              <a:t>Canvas</a:t>
            </a:r>
            <a:r>
              <a:rPr lang="fi-FI" sz="1800" dirty="0"/>
              <a:t> -työkalun avulla (</a:t>
            </a:r>
            <a:r>
              <a:rPr lang="fi-FI" sz="1800" dirty="0">
                <a:hlinkClick r:id="rId4"/>
              </a:rPr>
              <a:t>linkki</a:t>
            </a:r>
            <a:r>
              <a:rPr lang="fi-FI" sz="1800" dirty="0"/>
              <a:t>)</a:t>
            </a:r>
          </a:p>
          <a:p>
            <a:pPr lvl="1"/>
            <a:r>
              <a:rPr lang="fi-FI" sz="1800" dirty="0" err="1"/>
              <a:t>Strategyzer</a:t>
            </a:r>
            <a:r>
              <a:rPr lang="fi-FI" sz="1800" dirty="0"/>
              <a:t>. </a:t>
            </a:r>
            <a:r>
              <a:rPr lang="fi-FI" sz="1800" dirty="0" err="1"/>
              <a:t>n.d</a:t>
            </a:r>
            <a:r>
              <a:rPr lang="fi-FI" sz="1800" dirty="0"/>
              <a:t>. Business </a:t>
            </a:r>
            <a:r>
              <a:rPr lang="fi-FI" sz="1800" dirty="0" err="1"/>
              <a:t>Model</a:t>
            </a:r>
            <a:r>
              <a:rPr lang="fi-FI" sz="1800" dirty="0"/>
              <a:t> </a:t>
            </a:r>
            <a:r>
              <a:rPr lang="fi-FI" sz="1800" dirty="0" err="1"/>
              <a:t>Canvas</a:t>
            </a:r>
            <a:r>
              <a:rPr lang="fi-FI" sz="1800" dirty="0"/>
              <a:t> </a:t>
            </a:r>
            <a:r>
              <a:rPr lang="fi-FI" sz="1800" dirty="0" err="1"/>
              <a:t>Explained</a:t>
            </a:r>
            <a:r>
              <a:rPr lang="fi-FI" sz="1800" dirty="0"/>
              <a:t>. YouTube-video (</a:t>
            </a:r>
            <a:r>
              <a:rPr lang="fi-FI" sz="1800" dirty="0">
                <a:hlinkClick r:id="rId5"/>
              </a:rPr>
              <a:t>linkki</a:t>
            </a:r>
            <a:r>
              <a:rPr lang="fi-FI" sz="1800" dirty="0"/>
              <a:t>)</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16</a:t>
            </a:fld>
            <a:endParaRPr lang="fi-FI" dirty="0"/>
          </a:p>
        </p:txBody>
      </p:sp>
    </p:spTree>
    <p:extLst>
      <p:ext uri="{BB962C8B-B14F-4D97-AF65-F5344CB8AC3E}">
        <p14:creationId xmlns:p14="http://schemas.microsoft.com/office/powerpoint/2010/main" val="454231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DC0522-4615-4A72-DA85-76B0412862E7}"/>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A1B4F861-CF0F-3D87-54CA-F5125C87A39D}"/>
              </a:ext>
            </a:extLst>
          </p:cNvPr>
          <p:cNvSpPr>
            <a:spLocks noGrp="1"/>
          </p:cNvSpPr>
          <p:nvPr>
            <p:ph type="sldNum" sz="quarter" idx="4"/>
          </p:nvPr>
        </p:nvSpPr>
        <p:spPr/>
        <p:txBody>
          <a:bodyPr/>
          <a:lstStyle/>
          <a:p>
            <a:r>
              <a:rPr lang="fi-FI"/>
              <a:t>|  </a:t>
            </a:r>
            <a:fld id="{CDC8994D-33BE-6F4B-918B-78B2D731EB1C}" type="slidenum">
              <a:rPr lang="fi-FI" smtClean="0"/>
              <a:pPr/>
              <a:t>17</a:t>
            </a:fld>
            <a:endParaRPr lang="fi-FI" dirty="0"/>
          </a:p>
        </p:txBody>
      </p:sp>
      <p:sp>
        <p:nvSpPr>
          <p:cNvPr id="3" name="Content Placeholder 2">
            <a:extLst>
              <a:ext uri="{FF2B5EF4-FFF2-40B4-BE49-F238E27FC236}">
                <a16:creationId xmlns:a16="http://schemas.microsoft.com/office/drawing/2014/main" id="{43FD9014-0E1B-ED76-0D5D-5B2D970DA4C1}"/>
              </a:ext>
            </a:extLst>
          </p:cNvPr>
          <p:cNvSpPr>
            <a:spLocks noGrp="1"/>
          </p:cNvSpPr>
          <p:nvPr>
            <p:ph idx="4294967295"/>
          </p:nvPr>
        </p:nvSpPr>
        <p:spPr>
          <a:xfrm>
            <a:off x="476944" y="3600078"/>
            <a:ext cx="10515600" cy="1197074"/>
          </a:xfrm>
        </p:spPr>
        <p:txBody>
          <a:bodyPr anchor="b"/>
          <a:lstStyle/>
          <a:p>
            <a:pPr marL="0" indent="0">
              <a:buNone/>
            </a:pPr>
            <a:r>
              <a:rPr lang="fi-FI" sz="1600" dirty="0"/>
              <a:t>Koulutus on rahoitettu Euroopan unionin elpymis- ja palautumistukivälineellä (RRF), joka on EU:n elpymisvälineen (Next </a:t>
            </a:r>
            <a:r>
              <a:rPr lang="fi-FI" sz="1600" dirty="0" err="1"/>
              <a:t>Generation</a:t>
            </a:r>
            <a:r>
              <a:rPr lang="fi-FI" sz="1600" dirty="0"/>
              <a:t> EU) suurin ohjelma. Rahoituksen on myöntänyt Jatkuvan oppimisen ja työllisyyden palvelukeskus. Palvelukeskus edistää työikäisten osaamisen kehittämistä ja osaavan työvoiman saatavuutta. Palvelukeskuksen toimintaa ohjaavat opetus- ja kulttuuriministeriö sekä työ- ja elinkeinoministeriö.</a:t>
            </a:r>
          </a:p>
        </p:txBody>
      </p:sp>
      <p:pic>
        <p:nvPicPr>
          <p:cNvPr id="6" name="Picture 5" descr="Text&#10;&#10;Description automatically generated">
            <a:extLst>
              <a:ext uri="{FF2B5EF4-FFF2-40B4-BE49-F238E27FC236}">
                <a16:creationId xmlns:a16="http://schemas.microsoft.com/office/drawing/2014/main" id="{EBEE47FD-0006-5E70-0F7D-05F4BE07E17C}"/>
              </a:ext>
            </a:extLst>
          </p:cNvPr>
          <p:cNvPicPr>
            <a:picLocks noChangeAspect="1"/>
          </p:cNvPicPr>
          <p:nvPr/>
        </p:nvPicPr>
        <p:blipFill>
          <a:blip r:embed="rId2"/>
          <a:stretch>
            <a:fillRect/>
          </a:stretch>
        </p:blipFill>
        <p:spPr>
          <a:xfrm>
            <a:off x="380873" y="2598490"/>
            <a:ext cx="3069021" cy="7826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4CC35BF1-4C3D-AE29-5B25-2A903EDAF48F}"/>
              </a:ext>
            </a:extLst>
          </p:cNvPr>
          <p:cNvPicPr>
            <a:picLocks noChangeAspect="1"/>
          </p:cNvPicPr>
          <p:nvPr/>
        </p:nvPicPr>
        <p:blipFill>
          <a:blip r:embed="rId3"/>
          <a:stretch>
            <a:fillRect/>
          </a:stretch>
        </p:blipFill>
        <p:spPr>
          <a:xfrm>
            <a:off x="3606588" y="2550580"/>
            <a:ext cx="3337995" cy="878420"/>
          </a:xfrm>
          <a:prstGeom prst="rect">
            <a:avLst/>
          </a:prstGeom>
        </p:spPr>
      </p:pic>
    </p:spTree>
    <p:extLst>
      <p:ext uri="{BB962C8B-B14F-4D97-AF65-F5344CB8AC3E}">
        <p14:creationId xmlns:p14="http://schemas.microsoft.com/office/powerpoint/2010/main" val="262084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DDD50C-0E46-B3D0-1150-3C207DD7F615}"/>
              </a:ext>
            </a:extLst>
          </p:cNvPr>
          <p:cNvSpPr>
            <a:spLocks noGrp="1"/>
          </p:cNvSpPr>
          <p:nvPr>
            <p:ph type="title"/>
          </p:nvPr>
        </p:nvSpPr>
        <p:spPr/>
        <p:txBody>
          <a:bodyPr/>
          <a:lstStyle/>
          <a:p>
            <a:r>
              <a:rPr lang="fi-FI" dirty="0"/>
              <a:t>Sisältö</a:t>
            </a:r>
          </a:p>
        </p:txBody>
      </p:sp>
      <p:sp>
        <p:nvSpPr>
          <p:cNvPr id="7" name="Content Placeholder 6">
            <a:extLst>
              <a:ext uri="{FF2B5EF4-FFF2-40B4-BE49-F238E27FC236}">
                <a16:creationId xmlns:a16="http://schemas.microsoft.com/office/drawing/2014/main" id="{C144660B-64A7-84B5-A542-ECE4AF51E086}"/>
              </a:ext>
            </a:extLst>
          </p:cNvPr>
          <p:cNvSpPr>
            <a:spLocks noGrp="1"/>
          </p:cNvSpPr>
          <p:nvPr>
            <p:ph idx="1"/>
          </p:nvPr>
        </p:nvSpPr>
        <p:spPr/>
        <p:txBody>
          <a:bodyPr/>
          <a:lstStyle/>
          <a:p>
            <a:r>
              <a:rPr lang="fi-FI" sz="2000" dirty="0"/>
              <a:t>Innovointitekniikoiden testaaminen</a:t>
            </a:r>
          </a:p>
          <a:p>
            <a:r>
              <a:rPr lang="fi-FI" sz="2000" dirty="0"/>
              <a:t>Suunnittelun ja innovoinnin johtamisen periaatteet, luova ajattelu</a:t>
            </a:r>
          </a:p>
          <a:p>
            <a:r>
              <a:rPr lang="fi-FI" sz="2000" dirty="0"/>
              <a:t>Innovaatioprojekti pienryhmissä</a:t>
            </a:r>
          </a:p>
          <a:p>
            <a:pPr marL="0" indent="0">
              <a:buNone/>
            </a:pPr>
            <a:endParaRPr lang="fi-FI" sz="2000" dirty="0"/>
          </a:p>
          <a:p>
            <a:pPr marL="0" indent="0">
              <a:buNone/>
            </a:pPr>
            <a:r>
              <a:rPr lang="fi-FI" sz="2000" dirty="0"/>
              <a:t>Ydinkysymyksiä:</a:t>
            </a:r>
          </a:p>
          <a:p>
            <a:r>
              <a:rPr lang="fi-FI" sz="2000" dirty="0"/>
              <a:t>Kuinka erilaisia innovointityökaluja voidaan hyödyntää, kun suunnitellaan ja innovoidaan uusia kiertotalouden mukaisia pakkausratkaisuja?</a:t>
            </a:r>
          </a:p>
          <a:p>
            <a:r>
              <a:rPr lang="fi-FI" sz="2000" dirty="0"/>
              <a:t>Millaisin keinoin luovaa ajatteluprossia voidaan ruokkia?</a:t>
            </a:r>
          </a:p>
          <a:p>
            <a:r>
              <a:rPr lang="fi-FI" sz="2000" dirty="0"/>
              <a:t>Mikä merkitys yhteistyöllä on innovaatioiden syntymiselle?</a:t>
            </a:r>
          </a:p>
          <a:p>
            <a:r>
              <a:rPr lang="fi-FI" sz="2000" dirty="0"/>
              <a:t>Millaista on sidosryhmät huomioonottava innovointi ja miten sillä tuetaan onnistumista?</a:t>
            </a:r>
          </a:p>
        </p:txBody>
      </p:sp>
      <p:sp>
        <p:nvSpPr>
          <p:cNvPr id="4" name="Date Placeholder 3">
            <a:extLst>
              <a:ext uri="{FF2B5EF4-FFF2-40B4-BE49-F238E27FC236}">
                <a16:creationId xmlns:a16="http://schemas.microsoft.com/office/drawing/2014/main" id="{F445DAA9-6D01-7374-A802-82E92760D41D}"/>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58147E74-FB8F-62B5-B1A3-243384275CD5}"/>
              </a:ext>
            </a:extLst>
          </p:cNvPr>
          <p:cNvSpPr>
            <a:spLocks noGrp="1"/>
          </p:cNvSpPr>
          <p:nvPr>
            <p:ph type="sldNum" sz="quarter" idx="4"/>
          </p:nvPr>
        </p:nvSpPr>
        <p:spPr/>
        <p:txBody>
          <a:bodyPr/>
          <a:lstStyle/>
          <a:p>
            <a:r>
              <a:rPr lang="fi-FI"/>
              <a:t>|  </a:t>
            </a:r>
            <a:fld id="{CDC8994D-33BE-6F4B-918B-78B2D731EB1C}" type="slidenum">
              <a:rPr lang="fi-FI" smtClean="0"/>
              <a:pPr/>
              <a:t>2</a:t>
            </a:fld>
            <a:endParaRPr lang="fi-FI" dirty="0"/>
          </a:p>
        </p:txBody>
      </p:sp>
    </p:spTree>
    <p:extLst>
      <p:ext uri="{BB962C8B-B14F-4D97-AF65-F5344CB8AC3E}">
        <p14:creationId xmlns:p14="http://schemas.microsoft.com/office/powerpoint/2010/main" val="15999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63FA-A317-3A94-AEFD-D32AF0B03430}"/>
              </a:ext>
            </a:extLst>
          </p:cNvPr>
          <p:cNvSpPr>
            <a:spLocks noGrp="1"/>
          </p:cNvSpPr>
          <p:nvPr>
            <p:ph type="title"/>
          </p:nvPr>
        </p:nvSpPr>
        <p:spPr/>
        <p:txBody>
          <a:bodyPr/>
          <a:lstStyle/>
          <a:p>
            <a:r>
              <a:rPr lang="fi-FI" dirty="0"/>
              <a:t>Osaamistavoitteet</a:t>
            </a:r>
          </a:p>
        </p:txBody>
      </p:sp>
      <p:sp>
        <p:nvSpPr>
          <p:cNvPr id="3" name="Content Placeholder 2">
            <a:extLst>
              <a:ext uri="{FF2B5EF4-FFF2-40B4-BE49-F238E27FC236}">
                <a16:creationId xmlns:a16="http://schemas.microsoft.com/office/drawing/2014/main" id="{30B0A35C-F778-6C51-9F36-0F0D96E42530}"/>
              </a:ext>
            </a:extLst>
          </p:cNvPr>
          <p:cNvSpPr>
            <a:spLocks noGrp="1"/>
          </p:cNvSpPr>
          <p:nvPr>
            <p:ph idx="1"/>
          </p:nvPr>
        </p:nvSpPr>
        <p:spPr/>
        <p:txBody>
          <a:bodyPr/>
          <a:lstStyle/>
          <a:p>
            <a:pPr marL="0" indent="0">
              <a:buNone/>
            </a:pPr>
            <a:r>
              <a:rPr lang="fi-FI" sz="2000" dirty="0"/>
              <a:t>Opiskelija</a:t>
            </a:r>
          </a:p>
          <a:p>
            <a:pPr>
              <a:buFont typeface="Arial" panose="020B0604020202020204" pitchFamily="34" charset="0"/>
              <a:buChar char="•"/>
            </a:pPr>
            <a:r>
              <a:rPr lang="fi-FI" sz="2000" dirty="0"/>
              <a:t>osaa innovoida tiimissä kestäviä ratkaisuja pakkausalan toimintakentässä</a:t>
            </a:r>
          </a:p>
          <a:p>
            <a:pPr>
              <a:buFont typeface="Arial" panose="020B0604020202020204" pitchFamily="34" charset="0"/>
              <a:buChar char="•"/>
            </a:pPr>
            <a:r>
              <a:rPr lang="fi-FI" sz="2000" dirty="0"/>
              <a:t>osaa ottaa koko arvoketjun huomioon innovoinnissa ja ratkaisujen kehittämisessä</a:t>
            </a:r>
          </a:p>
          <a:p>
            <a:pPr>
              <a:buFont typeface="Arial" panose="020B0604020202020204" pitchFamily="34" charset="0"/>
              <a:buChar char="•"/>
            </a:pPr>
            <a:r>
              <a:rPr lang="fi-FI" sz="2000" dirty="0"/>
              <a:t>ymmärtää kiertotalouden mukaisen lähestymistavan merkityksen innovaatioissa.</a:t>
            </a:r>
          </a:p>
        </p:txBody>
      </p:sp>
      <p:sp>
        <p:nvSpPr>
          <p:cNvPr id="4" name="Date Placeholder 3">
            <a:extLst>
              <a:ext uri="{FF2B5EF4-FFF2-40B4-BE49-F238E27FC236}">
                <a16:creationId xmlns:a16="http://schemas.microsoft.com/office/drawing/2014/main" id="{5D3A21C1-2CA4-EBED-E5FF-197D3871CBC0}"/>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92E781B2-8E99-5ABB-BBF4-AC8728A5648F}"/>
              </a:ext>
            </a:extLst>
          </p:cNvPr>
          <p:cNvSpPr>
            <a:spLocks noGrp="1"/>
          </p:cNvSpPr>
          <p:nvPr>
            <p:ph type="sldNum" sz="quarter" idx="4"/>
          </p:nvPr>
        </p:nvSpPr>
        <p:spPr/>
        <p:txBody>
          <a:bodyPr/>
          <a:lstStyle/>
          <a:p>
            <a:r>
              <a:rPr lang="fi-FI"/>
              <a:t>|  </a:t>
            </a:r>
            <a:fld id="{CDC8994D-33BE-6F4B-918B-78B2D731EB1C}" type="slidenum">
              <a:rPr lang="fi-FI" smtClean="0"/>
              <a:pPr/>
              <a:t>3</a:t>
            </a:fld>
            <a:endParaRPr lang="fi-FI" dirty="0"/>
          </a:p>
        </p:txBody>
      </p:sp>
    </p:spTree>
    <p:extLst>
      <p:ext uri="{BB962C8B-B14F-4D97-AF65-F5344CB8AC3E}">
        <p14:creationId xmlns:p14="http://schemas.microsoft.com/office/powerpoint/2010/main" val="13681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fi-FI" dirty="0"/>
              <a:t>Arviointikriteerit (1/2)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4028962"/>
          </a:xfrm>
        </p:spPr>
        <p:txBody>
          <a:bodyPr/>
          <a:lstStyle/>
          <a:p>
            <a:pPr marL="0" indent="0">
              <a:buNone/>
            </a:pPr>
            <a:r>
              <a:rPr lang="fi-FI" sz="2000" b="0" i="0" dirty="0">
                <a:solidFill>
                  <a:srgbClr val="212529"/>
                </a:solidFill>
                <a:effectLst/>
              </a:rPr>
              <a:t>HYVÄKSYTTY</a:t>
            </a:r>
          </a:p>
          <a:p>
            <a:r>
              <a:rPr lang="fi-FI" sz="2000" dirty="0"/>
              <a:t>O</a:t>
            </a:r>
            <a:r>
              <a:rPr lang="fi-FI" sz="2000" b="0" i="0" dirty="0">
                <a:effectLst/>
              </a:rPr>
              <a:t>saa innovoida tiimissä kestäviä ratkaisuja pakkausalan toimintakentässä. Esittää perusteltuja ratkaisuvaihtoehtoja yhdessä tiiminsä kanssa.</a:t>
            </a:r>
          </a:p>
          <a:p>
            <a:r>
              <a:rPr lang="fi-FI" sz="2000" b="0" i="0" dirty="0">
                <a:effectLst/>
              </a:rPr>
              <a:t>Kehittää vuorovaikutustaitojaan, osaa antaa ja vastaanottaa palautetta aktiivisesti ja vuorovaikutteisesti.</a:t>
            </a:r>
          </a:p>
          <a:p>
            <a:r>
              <a:rPr lang="fi-FI" sz="2000" dirty="0"/>
              <a:t>H</a:t>
            </a:r>
            <a:r>
              <a:rPr lang="fi-FI" sz="2000" b="0" i="0" dirty="0">
                <a:effectLst/>
              </a:rPr>
              <a:t>ankkii uutta tietoa ja ottaa koko arvoketjun huomioon innovoinnissa ja ratkaisujen kehittämisessä.</a:t>
            </a:r>
          </a:p>
          <a:p>
            <a:r>
              <a:rPr lang="fi-FI" sz="2000" dirty="0"/>
              <a:t>S</a:t>
            </a:r>
            <a:r>
              <a:rPr lang="fi-FI" sz="2000" b="0" i="0" dirty="0">
                <a:effectLst/>
              </a:rPr>
              <a:t>oveltaa aiemmin oppimaansa. Ymmärtää kiertotalouden mukaisen lähestymistavan merkityksen innovaatioissa.</a:t>
            </a:r>
          </a:p>
          <a:p>
            <a:r>
              <a:rPr lang="fi-FI" sz="2000" dirty="0"/>
              <a:t>Y</a:t>
            </a:r>
            <a:r>
              <a:rPr lang="fi-FI" sz="2000" b="0" i="0" dirty="0">
                <a:effectLst/>
              </a:rPr>
              <a:t>mmärtää oman ja yrityksen kehitystoiminnan merkityksen kiertotalouden innovaatioiden kehittämisessä.</a:t>
            </a:r>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a:t>|  </a:t>
            </a:r>
            <a:fld id="{CDC8994D-33BE-6F4B-918B-78B2D731EB1C}" type="slidenum">
              <a:rPr lang="fi-FI" smtClean="0"/>
              <a:pPr/>
              <a:t>4</a:t>
            </a:fld>
            <a:endParaRPr lang="fi-FI" dirty="0"/>
          </a:p>
        </p:txBody>
      </p:sp>
    </p:spTree>
    <p:extLst>
      <p:ext uri="{BB962C8B-B14F-4D97-AF65-F5344CB8AC3E}">
        <p14:creationId xmlns:p14="http://schemas.microsoft.com/office/powerpoint/2010/main" val="215842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fi-FI" dirty="0"/>
              <a:t>Arviointikriteerit (2/2)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3788068"/>
          </a:xfrm>
        </p:spPr>
        <p:txBody>
          <a:bodyPr/>
          <a:lstStyle/>
          <a:p>
            <a:pPr marL="0" indent="0">
              <a:buNone/>
            </a:pPr>
            <a:r>
              <a:rPr lang="fi-FI" sz="2000" b="0" i="0" dirty="0">
                <a:solidFill>
                  <a:srgbClr val="212529"/>
                </a:solidFill>
                <a:effectLst/>
              </a:rPr>
              <a:t>HYLÄTTY</a:t>
            </a:r>
          </a:p>
          <a:p>
            <a:r>
              <a:rPr lang="fi-FI" sz="2000" b="0" i="0" dirty="0">
                <a:effectLst/>
              </a:rPr>
              <a:t>Ei suoriudu annetuista tehtävistä ohjatusti.</a:t>
            </a:r>
          </a:p>
          <a:p>
            <a:r>
              <a:rPr lang="fi-FI" sz="2000" dirty="0"/>
              <a:t>E</a:t>
            </a:r>
            <a:r>
              <a:rPr lang="fi-FI" sz="2000" b="0" i="0" dirty="0">
                <a:effectLst/>
              </a:rPr>
              <a:t>i osaa toimia ryhmän jäsenenä.</a:t>
            </a:r>
          </a:p>
          <a:p>
            <a:r>
              <a:rPr lang="fi-FI" sz="2000" b="0" i="0" dirty="0">
                <a:effectLst/>
              </a:rPr>
              <a:t>Ei ota vastuuta suoriutumisestaan.</a:t>
            </a:r>
            <a:endParaRPr lang="fi-FI" sz="1600" dirty="0"/>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a:t>|  </a:t>
            </a:r>
            <a:fld id="{CDC8994D-33BE-6F4B-918B-78B2D731EB1C}" type="slidenum">
              <a:rPr lang="fi-FI" smtClean="0"/>
              <a:pPr/>
              <a:t>5</a:t>
            </a:fld>
            <a:endParaRPr lang="fi-FI" dirty="0"/>
          </a:p>
        </p:txBody>
      </p:sp>
    </p:spTree>
    <p:extLst>
      <p:ext uri="{BB962C8B-B14F-4D97-AF65-F5344CB8AC3E}">
        <p14:creationId xmlns:p14="http://schemas.microsoft.com/office/powerpoint/2010/main" val="170282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AD9F-4C40-DE3D-2965-B983FCA2FEDA}"/>
              </a:ext>
            </a:extLst>
          </p:cNvPr>
          <p:cNvSpPr>
            <a:spLocks noGrp="1"/>
          </p:cNvSpPr>
          <p:nvPr>
            <p:ph type="title"/>
          </p:nvPr>
        </p:nvSpPr>
        <p:spPr/>
        <p:txBody>
          <a:bodyPr/>
          <a:lstStyle/>
          <a:p>
            <a:r>
              <a:rPr lang="fi-FI" dirty="0"/>
              <a:t>Pedagoginen lähestymistapa</a:t>
            </a:r>
          </a:p>
        </p:txBody>
      </p:sp>
      <p:sp>
        <p:nvSpPr>
          <p:cNvPr id="3" name="Content Placeholder 2">
            <a:extLst>
              <a:ext uri="{FF2B5EF4-FFF2-40B4-BE49-F238E27FC236}">
                <a16:creationId xmlns:a16="http://schemas.microsoft.com/office/drawing/2014/main" id="{1207500C-D55A-C199-2DAA-D5492CCB5078}"/>
              </a:ext>
            </a:extLst>
          </p:cNvPr>
          <p:cNvSpPr>
            <a:spLocks noGrp="1"/>
          </p:cNvSpPr>
          <p:nvPr>
            <p:ph idx="1"/>
          </p:nvPr>
        </p:nvSpPr>
        <p:spPr/>
        <p:txBody>
          <a:bodyPr/>
          <a:lstStyle/>
          <a:p>
            <a:r>
              <a:rPr lang="fi-FI" sz="2000" dirty="0"/>
              <a:t>Korkeintaan 30 opiskelijaa</a:t>
            </a:r>
          </a:p>
          <a:p>
            <a:r>
              <a:rPr lang="fi-FI" sz="2000" dirty="0"/>
              <a:t>Toteutusesimerkki sisältää yhden 7–8 tunnin lähitapaamisen ja kaksi 2–3 tunnin etätapaamista.</a:t>
            </a:r>
          </a:p>
          <a:p>
            <a:r>
              <a:rPr lang="fi-FI" sz="2000" dirty="0"/>
              <a:t>Tietoa rakennetaan yhteisöllisesti ja itsenäisesti: yhteisöllinen projektioppiminen, verkostoissa toimiminen sekä ajasta ja paikasta riippumaton itsenäinen opiskelu.</a:t>
            </a:r>
          </a:p>
          <a:p>
            <a:r>
              <a:rPr lang="fi-FI" sz="2000" dirty="0"/>
              <a:t>Opintojakso muodostuu tiimissä laadittavasta projektityöstä, yksilötehtävästä, itsenäisestä tausta-aineistoihin tutustumisesta, vertaispalautteen antamisesta toiselle tiimille sekä oman projektityön esittämisestä. Opintojakson etätapaamisiin sisältyy ohjauskeskusteluja. Opintojakso on suunniteltu suoritettavaksi 5–6 viikon aikana.</a:t>
            </a:r>
          </a:p>
          <a:p>
            <a:pPr marL="0" indent="0">
              <a:buNone/>
            </a:pPr>
            <a:endParaRPr lang="fi-FI" sz="2000" dirty="0"/>
          </a:p>
        </p:txBody>
      </p:sp>
      <p:sp>
        <p:nvSpPr>
          <p:cNvPr id="4" name="Date Placeholder 3">
            <a:extLst>
              <a:ext uri="{FF2B5EF4-FFF2-40B4-BE49-F238E27FC236}">
                <a16:creationId xmlns:a16="http://schemas.microsoft.com/office/drawing/2014/main" id="{F83D04AE-5879-EC1E-776F-88EDF7DA74B6}"/>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53228243-258D-AA49-820E-7822E3869CD9}"/>
              </a:ext>
            </a:extLst>
          </p:cNvPr>
          <p:cNvSpPr>
            <a:spLocks noGrp="1"/>
          </p:cNvSpPr>
          <p:nvPr>
            <p:ph type="sldNum" sz="quarter" idx="4"/>
          </p:nvPr>
        </p:nvSpPr>
        <p:spPr/>
        <p:txBody>
          <a:bodyPr/>
          <a:lstStyle/>
          <a:p>
            <a:r>
              <a:rPr lang="fi-FI"/>
              <a:t>|  </a:t>
            </a:r>
            <a:fld id="{CDC8994D-33BE-6F4B-918B-78B2D731EB1C}" type="slidenum">
              <a:rPr lang="fi-FI" smtClean="0"/>
              <a:pPr/>
              <a:t>6</a:t>
            </a:fld>
            <a:endParaRPr lang="fi-FI" dirty="0"/>
          </a:p>
        </p:txBody>
      </p:sp>
    </p:spTree>
    <p:extLst>
      <p:ext uri="{BB962C8B-B14F-4D97-AF65-F5344CB8AC3E}">
        <p14:creationId xmlns:p14="http://schemas.microsoft.com/office/powerpoint/2010/main" val="272714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3BB1-18D8-5C35-667C-20DFB2EC1401}"/>
              </a:ext>
            </a:extLst>
          </p:cNvPr>
          <p:cNvSpPr>
            <a:spLocks noGrp="1"/>
          </p:cNvSpPr>
          <p:nvPr>
            <p:ph type="title"/>
          </p:nvPr>
        </p:nvSpPr>
        <p:spPr/>
        <p:txBody>
          <a:bodyPr/>
          <a:lstStyle/>
          <a:p>
            <a:r>
              <a:rPr lang="fi-FI" dirty="0">
                <a:latin typeface="Arial"/>
                <a:cs typeface="Arial"/>
              </a:rPr>
              <a:t>Oppimistehtävien kuvaukset</a:t>
            </a:r>
          </a:p>
        </p:txBody>
      </p:sp>
      <p:sp>
        <p:nvSpPr>
          <p:cNvPr id="3" name="Content Placeholder 2">
            <a:extLst>
              <a:ext uri="{FF2B5EF4-FFF2-40B4-BE49-F238E27FC236}">
                <a16:creationId xmlns:a16="http://schemas.microsoft.com/office/drawing/2014/main" id="{07FD1772-E586-051B-9124-6DFE8FFB5613}"/>
              </a:ext>
            </a:extLst>
          </p:cNvPr>
          <p:cNvSpPr>
            <a:spLocks noGrp="1"/>
          </p:cNvSpPr>
          <p:nvPr>
            <p:ph idx="1"/>
          </p:nvPr>
        </p:nvSpPr>
        <p:spPr/>
        <p:txBody>
          <a:bodyPr/>
          <a:lstStyle/>
          <a:p>
            <a:pPr marL="514350" indent="-514350">
              <a:buFont typeface="+mj-lt"/>
              <a:buAutoNum type="arabicPeriod"/>
            </a:pPr>
            <a:r>
              <a:rPr lang="fi-FI" sz="2000" dirty="0"/>
              <a:t>Tutustuminen ideointimenetelmiin</a:t>
            </a:r>
          </a:p>
          <a:p>
            <a:pPr marL="514350" indent="-514350">
              <a:buFont typeface="+mj-lt"/>
              <a:buAutoNum type="arabicPeriod"/>
            </a:pPr>
            <a:r>
              <a:rPr lang="fi-FI" sz="2000" dirty="0"/>
              <a:t>Ideointi ja arviointikriteerien määrittely</a:t>
            </a:r>
          </a:p>
          <a:p>
            <a:pPr marL="514350" indent="-514350">
              <a:buFont typeface="+mj-lt"/>
              <a:buAutoNum type="arabicPeriod"/>
            </a:pPr>
            <a:r>
              <a:rPr lang="fi-FI" sz="2000" dirty="0"/>
              <a:t>Ideoiden arviointi ja kaupallistamisen suunnittelu</a:t>
            </a:r>
          </a:p>
          <a:p>
            <a:pPr marL="514350" indent="-514350">
              <a:buFont typeface="+mj-lt"/>
              <a:buAutoNum type="arabicPeriod"/>
            </a:pPr>
            <a:r>
              <a:rPr lang="fi-FI" sz="2000" dirty="0"/>
              <a:t>Vertaisarviointi</a:t>
            </a:r>
          </a:p>
          <a:p>
            <a:pPr marL="514350" indent="-514350">
              <a:buFont typeface="+mj-lt"/>
              <a:buAutoNum type="arabicPeriod"/>
            </a:pPr>
            <a:r>
              <a:rPr lang="fi-FI" sz="2000" dirty="0"/>
              <a:t>Taustamateriaaleihin tutustuminen</a:t>
            </a:r>
          </a:p>
        </p:txBody>
      </p:sp>
      <p:sp>
        <p:nvSpPr>
          <p:cNvPr id="4" name="Date Placeholder 3">
            <a:extLst>
              <a:ext uri="{FF2B5EF4-FFF2-40B4-BE49-F238E27FC236}">
                <a16:creationId xmlns:a16="http://schemas.microsoft.com/office/drawing/2014/main" id="{5C214C44-6A7B-8A2C-4F10-D09D89FD07FE}"/>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71075ABC-E565-1386-B7F0-DA6BA787D413}"/>
              </a:ext>
            </a:extLst>
          </p:cNvPr>
          <p:cNvSpPr>
            <a:spLocks noGrp="1"/>
          </p:cNvSpPr>
          <p:nvPr>
            <p:ph type="sldNum" sz="quarter" idx="4"/>
          </p:nvPr>
        </p:nvSpPr>
        <p:spPr/>
        <p:txBody>
          <a:bodyPr/>
          <a:lstStyle/>
          <a:p>
            <a:r>
              <a:rPr lang="fi-FI"/>
              <a:t>|  </a:t>
            </a:r>
            <a:fld id="{CDC8994D-33BE-6F4B-918B-78B2D731EB1C}" type="slidenum">
              <a:rPr lang="fi-FI" smtClean="0"/>
              <a:pPr/>
              <a:t>7</a:t>
            </a:fld>
            <a:endParaRPr lang="fi-FI" dirty="0"/>
          </a:p>
        </p:txBody>
      </p:sp>
    </p:spTree>
    <p:extLst>
      <p:ext uri="{BB962C8B-B14F-4D97-AF65-F5344CB8AC3E}">
        <p14:creationId xmlns:p14="http://schemas.microsoft.com/office/powerpoint/2010/main" val="330505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1. Tutustuminen ideointimenetelmiin (1/2)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196752"/>
            <a:ext cx="11286605" cy="4392488"/>
          </a:xfrm>
        </p:spPr>
        <p:txBody>
          <a:bodyPr vert="horz" lIns="91440" tIns="45720" rIns="91440" bIns="45720" rtlCol="0" anchor="t">
            <a:noAutofit/>
          </a:bodyPr>
          <a:lstStyle/>
          <a:p>
            <a:r>
              <a:rPr lang="fi-FI" sz="2000" b="1" dirty="0"/>
              <a:t>Yksilötehtävä</a:t>
            </a:r>
            <a:r>
              <a:rPr lang="fi-FI" sz="2000" dirty="0"/>
              <a:t>: Etsi tietoa erilaisista ideointimenetelmistä uusien tuotteiden tai palvelujen ideointiin.</a:t>
            </a:r>
          </a:p>
          <a:p>
            <a:r>
              <a:rPr lang="fi-FI" sz="2000" dirty="0"/>
              <a:t>Valitse tiedon pohjalta yksi itseäsi kiinnostava menetelmä, johon perehdyt tarkemmin. Laadi menetelmästä lyhyt esseetyyppinen teksti oppimisalustan keskustelualueelle, jossa vastaat seuraaviin kysymyksiin:</a:t>
            </a:r>
          </a:p>
          <a:p>
            <a:pPr lvl="1"/>
            <a:r>
              <a:rPr lang="fi-FI" sz="1800" dirty="0"/>
              <a:t>Mikä menetelmä on kyseessä ja miksi valitsit juuri sen?</a:t>
            </a:r>
          </a:p>
          <a:p>
            <a:pPr lvl="1"/>
            <a:r>
              <a:rPr lang="fi-FI" sz="1800" dirty="0"/>
              <a:t>Miten menetelmä toimii ja miten sitä käytetään, esim. millaisia osia tai vaiheita siihen sisältyy, millaista oheismateriaalia tarvitaan, millainen osallistujajoukon tulisi olla ja/tai miten paljon aikaa menetelmän käyttäminen vaatii?</a:t>
            </a:r>
          </a:p>
          <a:p>
            <a:pPr lvl="1"/>
            <a:r>
              <a:rPr lang="fi-FI" sz="1800" dirty="0"/>
              <a:t>Millaiseen käyttöön menetelmä erityisesti sopii ja mitkä ovat sen hyödyt? Entä mitä haasteita menetelmään liittyy?</a:t>
            </a:r>
          </a:p>
          <a:p>
            <a:r>
              <a:rPr lang="fi-FI" sz="2000" dirty="0"/>
              <a:t>Lisää keskustelualueelle linkki vähintään yhteen verkkolähteeseen, jossa kerrotaan menetelmästä tarkemmin.</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8</a:t>
            </a:fld>
            <a:endParaRPr lang="fi-FI" dirty="0"/>
          </a:p>
        </p:txBody>
      </p:sp>
    </p:spTree>
    <p:extLst>
      <p:ext uri="{BB962C8B-B14F-4D97-AF65-F5344CB8AC3E}">
        <p14:creationId xmlns:p14="http://schemas.microsoft.com/office/powerpoint/2010/main" val="196722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1. Tutustuminen ideointimenetelmiin (2/2)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r>
              <a:rPr lang="fi-FI" sz="2000" dirty="0"/>
              <a:t>Käy tutustumassa vähintään kahteen muuhun menetelmään keskustelualueella ja anna palautetta, mikä esitellyissä menetelmissä oli erityisen kiinnostavaa.</a:t>
            </a:r>
          </a:p>
          <a:p>
            <a:r>
              <a:rPr lang="fi-FI" sz="2000" dirty="0"/>
              <a:t>Vastauksen kokonaispituus on 300-400 sanaa.</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9</a:t>
            </a:fld>
            <a:endParaRPr lang="fi-FI" dirty="0"/>
          </a:p>
        </p:txBody>
      </p:sp>
    </p:spTree>
    <p:extLst>
      <p:ext uri="{BB962C8B-B14F-4D97-AF65-F5344CB8AC3E}">
        <p14:creationId xmlns:p14="http://schemas.microsoft.com/office/powerpoint/2010/main" val="1653005503"/>
      </p:ext>
    </p:extLst>
  </p:cSld>
  <p:clrMapOvr>
    <a:masterClrMapping/>
  </p:clrMapOvr>
</p:sld>
</file>

<file path=ppt/theme/theme1.xml><?xml version="1.0" encoding="utf-8"?>
<a:theme xmlns:a="http://schemas.openxmlformats.org/drawingml/2006/main" name="TUNI Theme">
  <a:themeElements>
    <a:clrScheme name="TUNI-teema-pp">
      <a:dk1>
        <a:srgbClr val="000000"/>
      </a:dk1>
      <a:lt1>
        <a:srgbClr val="FFFFFF"/>
      </a:lt1>
      <a:dk2>
        <a:srgbClr val="4E008E"/>
      </a:dk2>
      <a:lt2>
        <a:srgbClr val="FFFFFF"/>
      </a:lt2>
      <a:accent1>
        <a:srgbClr val="4E008E"/>
      </a:accent1>
      <a:accent2>
        <a:srgbClr val="38B399"/>
      </a:accent2>
      <a:accent3>
        <a:srgbClr val="FFE349"/>
      </a:accent3>
      <a:accent4>
        <a:srgbClr val="CF286F"/>
      </a:accent4>
      <a:accent5>
        <a:srgbClr val="000000"/>
      </a:accent5>
      <a:accent6>
        <a:srgbClr val="79C0EB"/>
      </a:accent6>
      <a:hlink>
        <a:srgbClr val="0041BE"/>
      </a:hlink>
      <a:folHlink>
        <a:srgbClr val="CF2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MK pohja FI.pptx" id="{631ABD5D-05F0-48CF-9379-C9DBE51FDC5F}" vid="{4A00A58A-E5DF-455A-8088-D3D383A07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22718f1-2baa-4fe8-b044-ea7a9edd45cb">
      <Terms xmlns="http://schemas.microsoft.com/office/infopath/2007/PartnerControls"/>
    </lcf76f155ced4ddcb4097134ff3c332f>
    <TaxCatchAll xmlns="ef81c04f-485b-4f40-b52a-de9919c654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C2120E3F40FB6478149831F17BF428D" ma:contentTypeVersion="11" ma:contentTypeDescription="Luo uusi asiakirja." ma:contentTypeScope="" ma:versionID="8dd54bd6cdf0a03e2e417bb52ffc85dd">
  <xsd:schema xmlns:xsd="http://www.w3.org/2001/XMLSchema" xmlns:xs="http://www.w3.org/2001/XMLSchema" xmlns:p="http://schemas.microsoft.com/office/2006/metadata/properties" xmlns:ns2="c22718f1-2baa-4fe8-b044-ea7a9edd45cb" xmlns:ns3="ef81c04f-485b-4f40-b52a-de9919c65430" targetNamespace="http://schemas.microsoft.com/office/2006/metadata/properties" ma:root="true" ma:fieldsID="66a6537b9c921c86f553f93be4731db5" ns2:_="" ns3:_="">
    <xsd:import namespace="c22718f1-2baa-4fe8-b044-ea7a9edd45cb"/>
    <xsd:import namespace="ef81c04f-485b-4f40-b52a-de9919c6543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718f1-2baa-4fe8-b044-ea7a9edd4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eef07030-0f6a-43b1-b2b9-3b252e59dea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81c04f-485b-4f40-b52a-de9919c6543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ebde5d-00c3-4510-92b4-ac2e2db6152c}" ma:internalName="TaxCatchAll" ma:showField="CatchAllData" ma:web="ef81c04f-485b-4f40-b52a-de9919c654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31A378-2E10-4327-925F-8D4F311223AC}">
  <ds:schemaRefs>
    <ds:schemaRef ds:uri="http://schemas.microsoft.com/sharepoint/v3/contenttype/forms"/>
  </ds:schemaRefs>
</ds:datastoreItem>
</file>

<file path=customXml/itemProps2.xml><?xml version="1.0" encoding="utf-8"?>
<ds:datastoreItem xmlns:ds="http://schemas.openxmlformats.org/officeDocument/2006/customXml" ds:itemID="{29268F20-1C66-4515-9230-63E3E4153368}">
  <ds:schemaRefs>
    <ds:schemaRef ds:uri="http://schemas.openxmlformats.org/package/2006/metadata/core-properties"/>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ef81c04f-485b-4f40-b52a-de9919c65430"/>
    <ds:schemaRef ds:uri="http://purl.org/dc/elements/1.1/"/>
    <ds:schemaRef ds:uri="http://schemas.microsoft.com/office/infopath/2007/PartnerControls"/>
    <ds:schemaRef ds:uri="c22718f1-2baa-4fe8-b044-ea7a9edd45cb"/>
  </ds:schemaRefs>
</ds:datastoreItem>
</file>

<file path=customXml/itemProps3.xml><?xml version="1.0" encoding="utf-8"?>
<ds:datastoreItem xmlns:ds="http://schemas.openxmlformats.org/officeDocument/2006/customXml" ds:itemID="{A983AA62-7816-42C0-A581-D37C403A2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718f1-2baa-4fe8-b044-ea7a9edd45cb"/>
    <ds:schemaRef ds:uri="ef81c04f-485b-4f40-b52a-de9919c65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TAMK pohja FI</Template>
  <TotalTime>0</TotalTime>
  <Words>1364</Words>
  <Application>Microsoft Office PowerPoint</Application>
  <PresentationFormat>Laajakuva</PresentationFormat>
  <Paragraphs>138</Paragraphs>
  <Slides>17</Slides>
  <Notes>1</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17</vt:i4>
      </vt:variant>
    </vt:vector>
  </HeadingPairs>
  <TitlesOfParts>
    <vt:vector size="20" baseType="lpstr">
      <vt:lpstr>Arial</vt:lpstr>
      <vt:lpstr>Calibri</vt:lpstr>
      <vt:lpstr>TUNI Theme</vt:lpstr>
      <vt:lpstr>Innovaatiohaaste (5 op)</vt:lpstr>
      <vt:lpstr>Sisältö</vt:lpstr>
      <vt:lpstr>Osaamistavoitteet</vt:lpstr>
      <vt:lpstr>Arviointikriteerit (1/2)</vt:lpstr>
      <vt:lpstr>Arviointikriteerit (2/2)</vt:lpstr>
      <vt:lpstr>Pedagoginen lähestymistapa</vt:lpstr>
      <vt:lpstr>Oppimistehtävien kuvaukset</vt:lpstr>
      <vt:lpstr>1. Tutustuminen ideointimenetelmiin (1/2)</vt:lpstr>
      <vt:lpstr>1. Tutustuminen ideointimenetelmiin (2/2)</vt:lpstr>
      <vt:lpstr>2. Ideointi ja arviointikriteerien määrittely (1/3)</vt:lpstr>
      <vt:lpstr>2. Ideointi ja arviointikriteerien määrittely (2/3)</vt:lpstr>
      <vt:lpstr>2. Ideointi ja arviointikriteerien määrittely (3/3)</vt:lpstr>
      <vt:lpstr>2. Ideoiden arviointi ja kaupallistamisen suunnittelu (1/2)</vt:lpstr>
      <vt:lpstr>2. Ideoiden arviointi ja kaupallistamisen suunnittelu (2/2)</vt:lpstr>
      <vt:lpstr>3. Vertaisarviointi </vt:lpstr>
      <vt:lpstr>4. Taustamateriaaleihin tutustuminen</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Hankkeen nimi</dc:title>
  <dc:creator>Nina Kukkasniemi (TAMK)</dc:creator>
  <cp:lastModifiedBy>Eija Lähteenmäki (TAMK)</cp:lastModifiedBy>
  <cp:revision>28</cp:revision>
  <dcterms:created xsi:type="dcterms:W3CDTF">2020-12-01T13:41:19Z</dcterms:created>
  <dcterms:modified xsi:type="dcterms:W3CDTF">2024-05-30T07:38:18Z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0x0101006C2120E3F40FB6478149831F17BF428D</vt:lpwstr>
  </property>
  <property fmtid="{D5CDD505-2E9C-101B-9397-08002B2CF9AE}" pid="3" name="MediaServiceImageTags">
    <vt:lpwstr/>
  </property>
</Properties>
</file>