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3C_82775A26.xml" ContentType="application/vnd.ms-powerpoint.comments+xml"/>
  <Override PartName="/ppt/comments/modernComment_130_1B13056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2"/>
  </p:notesMasterIdLst>
  <p:handoutMasterIdLst>
    <p:handoutMasterId r:id="rId23"/>
  </p:handoutMasterIdLst>
  <p:sldIdLst>
    <p:sldId id="262" r:id="rId5"/>
    <p:sldId id="264" r:id="rId6"/>
    <p:sldId id="265" r:id="rId7"/>
    <p:sldId id="266" r:id="rId8"/>
    <p:sldId id="279" r:id="rId9"/>
    <p:sldId id="267" r:id="rId10"/>
    <p:sldId id="268" r:id="rId11"/>
    <p:sldId id="269" r:id="rId12"/>
    <p:sldId id="313" r:id="rId13"/>
    <p:sldId id="303" r:id="rId14"/>
    <p:sldId id="314" r:id="rId15"/>
    <p:sldId id="315" r:id="rId16"/>
    <p:sldId id="302" r:id="rId17"/>
    <p:sldId id="316" r:id="rId18"/>
    <p:sldId id="301" r:id="rId19"/>
    <p:sldId id="304" r:id="rId20"/>
    <p:sldId id="30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62C64-2C1A-8F66-27AB-D64C7CA0DE4C}" name="Marianna Leikomaa (TAMK)" initials="ML(" userId="S::marianna.leikomaa@tuni.fi::2e932f6d-b2fa-4ee0-a1d6-3b2481d1d354" providerId="AD"/>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8C399-984C-40A1-84CE-FA72E5CDC6CF}" v="7" dt="2024-05-30T07:00:29.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8" autoAdjust="0"/>
    <p:restoredTop sz="88141" autoAdjust="0"/>
  </p:normalViewPr>
  <p:slideViewPr>
    <p:cSldViewPr snapToObjects="1" showGuides="1">
      <p:cViewPr varScale="1">
        <p:scale>
          <a:sx n="59" d="100"/>
          <a:sy n="59" d="100"/>
        </p:scale>
        <p:origin x="212"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Leikomaa (TAMK)" userId="2e932f6d-b2fa-4ee0-a1d6-3b2481d1d354" providerId="ADAL" clId="{AAC8C399-984C-40A1-84CE-FA72E5CDC6CF}"/>
    <pc:docChg chg="custSel modSld">
      <pc:chgData name="Marianna Leikomaa (TAMK)" userId="2e932f6d-b2fa-4ee0-a1d6-3b2481d1d354" providerId="ADAL" clId="{AAC8C399-984C-40A1-84CE-FA72E5CDC6CF}" dt="2024-05-30T07:01:37.391" v="248" actId="20577"/>
      <pc:docMkLst>
        <pc:docMk/>
      </pc:docMkLst>
      <pc:sldChg chg="addSp delSp modSp mod">
        <pc:chgData name="Marianna Leikomaa (TAMK)" userId="2e932f6d-b2fa-4ee0-a1d6-3b2481d1d354" providerId="ADAL" clId="{AAC8C399-984C-40A1-84CE-FA72E5CDC6CF}" dt="2024-05-30T06:58:42.964" v="205" actId="1036"/>
        <pc:sldMkLst>
          <pc:docMk/>
          <pc:sldMk cId="3552738277" sldId="262"/>
        </pc:sldMkLst>
        <pc:spChg chg="del mod">
          <ac:chgData name="Marianna Leikomaa (TAMK)" userId="2e932f6d-b2fa-4ee0-a1d6-3b2481d1d354" providerId="ADAL" clId="{AAC8C399-984C-40A1-84CE-FA72E5CDC6CF}" dt="2024-05-30T06:56:21.696" v="203" actId="478"/>
          <ac:spMkLst>
            <pc:docMk/>
            <pc:sldMk cId="3552738277" sldId="262"/>
            <ac:spMk id="4" creationId="{3E9435C6-4E34-6EFE-7F57-7F6D1C0D4436}"/>
          </ac:spMkLst>
        </pc:spChg>
        <pc:spChg chg="add mod">
          <ac:chgData name="Marianna Leikomaa (TAMK)" userId="2e932f6d-b2fa-4ee0-a1d6-3b2481d1d354" providerId="ADAL" clId="{AAC8C399-984C-40A1-84CE-FA72E5CDC6CF}" dt="2024-05-30T06:56:12.016" v="201"/>
          <ac:spMkLst>
            <pc:docMk/>
            <pc:sldMk cId="3552738277" sldId="262"/>
            <ac:spMk id="6" creationId="{BA010C0A-614B-562C-1EE2-D302BAB7F2BA}"/>
          </ac:spMkLst>
        </pc:spChg>
        <pc:spChg chg="add mod">
          <ac:chgData name="Marianna Leikomaa (TAMK)" userId="2e932f6d-b2fa-4ee0-a1d6-3b2481d1d354" providerId="ADAL" clId="{AAC8C399-984C-40A1-84CE-FA72E5CDC6CF}" dt="2024-05-30T06:58:42.964" v="205" actId="1036"/>
          <ac:spMkLst>
            <pc:docMk/>
            <pc:sldMk cId="3552738277" sldId="262"/>
            <ac:spMk id="10" creationId="{BEC2B40E-C549-99E3-CF81-606B210F7AC7}"/>
          </ac:spMkLst>
        </pc:spChg>
        <pc:spChg chg="mod">
          <ac:chgData name="Marianna Leikomaa (TAMK)" userId="2e932f6d-b2fa-4ee0-a1d6-3b2481d1d354" providerId="ADAL" clId="{AAC8C399-984C-40A1-84CE-FA72E5CDC6CF}" dt="2024-05-29T09:36:09.902" v="186" actId="20577"/>
          <ac:spMkLst>
            <pc:docMk/>
            <pc:sldMk cId="3552738277" sldId="262"/>
            <ac:spMk id="18" creationId="{5D049A33-E0CB-52E6-4F23-41D306EA5159}"/>
          </ac:spMkLst>
        </pc:spChg>
        <pc:picChg chg="del">
          <ac:chgData name="Marianna Leikomaa (TAMK)" userId="2e932f6d-b2fa-4ee0-a1d6-3b2481d1d354" providerId="ADAL" clId="{AAC8C399-984C-40A1-84CE-FA72E5CDC6CF}" dt="2024-05-30T06:56:05.088" v="200" actId="478"/>
          <ac:picMkLst>
            <pc:docMk/>
            <pc:sldMk cId="3552738277" sldId="262"/>
            <ac:picMk id="3" creationId="{22E01EEE-DFB6-4261-78BF-7F232052E3F2}"/>
          </ac:picMkLst>
        </pc:picChg>
        <pc:picChg chg="add mod">
          <ac:chgData name="Marianna Leikomaa (TAMK)" userId="2e932f6d-b2fa-4ee0-a1d6-3b2481d1d354" providerId="ADAL" clId="{AAC8C399-984C-40A1-84CE-FA72E5CDC6CF}" dt="2024-05-30T06:56:12.016" v="201"/>
          <ac:picMkLst>
            <pc:docMk/>
            <pc:sldMk cId="3552738277" sldId="262"/>
            <ac:picMk id="5" creationId="{A40695C7-DFEB-178C-E88B-10DAAF32BB39}"/>
          </ac:picMkLst>
        </pc:picChg>
        <pc:picChg chg="add mod">
          <ac:chgData name="Marianna Leikomaa (TAMK)" userId="2e932f6d-b2fa-4ee0-a1d6-3b2481d1d354" providerId="ADAL" clId="{AAC8C399-984C-40A1-84CE-FA72E5CDC6CF}" dt="2024-05-30T06:58:42.964" v="205" actId="1036"/>
          <ac:picMkLst>
            <pc:docMk/>
            <pc:sldMk cId="3552738277" sldId="262"/>
            <ac:picMk id="7" creationId="{38E20207-D35A-E655-8C01-6AE2AB2E20CE}"/>
          </ac:picMkLst>
        </pc:picChg>
      </pc:sldChg>
      <pc:sldChg chg="modSp mod">
        <pc:chgData name="Marianna Leikomaa (TAMK)" userId="2e932f6d-b2fa-4ee0-a1d6-3b2481d1d354" providerId="ADAL" clId="{AAC8C399-984C-40A1-84CE-FA72E5CDC6CF}" dt="2024-05-29T09:11:37.134" v="17" actId="20577"/>
        <pc:sldMkLst>
          <pc:docMk/>
          <pc:sldMk cId="136812777" sldId="265"/>
        </pc:sldMkLst>
        <pc:spChg chg="mod">
          <ac:chgData name="Marianna Leikomaa (TAMK)" userId="2e932f6d-b2fa-4ee0-a1d6-3b2481d1d354" providerId="ADAL" clId="{AAC8C399-984C-40A1-84CE-FA72E5CDC6CF}" dt="2024-05-29T09:11:33.559" v="16" actId="20577"/>
          <ac:spMkLst>
            <pc:docMk/>
            <pc:sldMk cId="136812777" sldId="265"/>
            <ac:spMk id="2" creationId="{1B7A63FA-A317-3A94-AEFD-D32AF0B03430}"/>
          </ac:spMkLst>
        </pc:spChg>
        <pc:spChg chg="mod">
          <ac:chgData name="Marianna Leikomaa (TAMK)" userId="2e932f6d-b2fa-4ee0-a1d6-3b2481d1d354" providerId="ADAL" clId="{AAC8C399-984C-40A1-84CE-FA72E5CDC6CF}" dt="2024-05-29T09:11:37.134" v="17" actId="20577"/>
          <ac:spMkLst>
            <pc:docMk/>
            <pc:sldMk cId="136812777" sldId="265"/>
            <ac:spMk id="3" creationId="{30B0A35C-F778-6C51-9F36-0F0D96E42530}"/>
          </ac:spMkLst>
        </pc:spChg>
      </pc:sldChg>
      <pc:sldChg chg="modSp mod">
        <pc:chgData name="Marianna Leikomaa (TAMK)" userId="2e932f6d-b2fa-4ee0-a1d6-3b2481d1d354" providerId="ADAL" clId="{AAC8C399-984C-40A1-84CE-FA72E5CDC6CF}" dt="2024-05-29T09:12:01.416" v="37" actId="20577"/>
        <pc:sldMkLst>
          <pc:docMk/>
          <pc:sldMk cId="2158427463" sldId="266"/>
        </pc:sldMkLst>
        <pc:spChg chg="mod">
          <ac:chgData name="Marianna Leikomaa (TAMK)" userId="2e932f6d-b2fa-4ee0-a1d6-3b2481d1d354" providerId="ADAL" clId="{AAC8C399-984C-40A1-84CE-FA72E5CDC6CF}" dt="2024-05-29T09:12:01.416" v="37" actId="20577"/>
          <ac:spMkLst>
            <pc:docMk/>
            <pc:sldMk cId="2158427463" sldId="266"/>
            <ac:spMk id="3" creationId="{1CFFEBA0-913F-A5A8-F726-BCDA3A72C018}"/>
          </ac:spMkLst>
        </pc:spChg>
      </pc:sldChg>
      <pc:sldChg chg="modSp mod">
        <pc:chgData name="Marianna Leikomaa (TAMK)" userId="2e932f6d-b2fa-4ee0-a1d6-3b2481d1d354" providerId="ADAL" clId="{AAC8C399-984C-40A1-84CE-FA72E5CDC6CF}" dt="2024-05-29T09:13:58.434" v="116" actId="20577"/>
        <pc:sldMkLst>
          <pc:docMk/>
          <pc:sldMk cId="2727147678" sldId="267"/>
        </pc:sldMkLst>
        <pc:spChg chg="mod">
          <ac:chgData name="Marianna Leikomaa (TAMK)" userId="2e932f6d-b2fa-4ee0-a1d6-3b2481d1d354" providerId="ADAL" clId="{AAC8C399-984C-40A1-84CE-FA72E5CDC6CF}" dt="2024-05-29T09:13:58.434" v="116" actId="20577"/>
          <ac:spMkLst>
            <pc:docMk/>
            <pc:sldMk cId="2727147678" sldId="267"/>
            <ac:spMk id="3" creationId="{1207500C-D55A-C199-2DAA-D5492CCB5078}"/>
          </ac:spMkLst>
        </pc:spChg>
      </pc:sldChg>
      <pc:sldChg chg="modSp mod">
        <pc:chgData name="Marianna Leikomaa (TAMK)" userId="2e932f6d-b2fa-4ee0-a1d6-3b2481d1d354" providerId="ADAL" clId="{AAC8C399-984C-40A1-84CE-FA72E5CDC6CF}" dt="2024-05-29T09:36:42.546" v="188" actId="20577"/>
        <pc:sldMkLst>
          <pc:docMk/>
          <pc:sldMk cId="3305051786" sldId="268"/>
        </pc:sldMkLst>
        <pc:spChg chg="mod">
          <ac:chgData name="Marianna Leikomaa (TAMK)" userId="2e932f6d-b2fa-4ee0-a1d6-3b2481d1d354" providerId="ADAL" clId="{AAC8C399-984C-40A1-84CE-FA72E5CDC6CF}" dt="2024-05-29T09:36:42.546" v="188" actId="20577"/>
          <ac:spMkLst>
            <pc:docMk/>
            <pc:sldMk cId="3305051786" sldId="268"/>
            <ac:spMk id="2" creationId="{F0573BB1-18D8-5C35-667C-20DFB2EC1401}"/>
          </ac:spMkLst>
        </pc:spChg>
      </pc:sldChg>
      <pc:sldChg chg="modSp mod">
        <pc:chgData name="Marianna Leikomaa (TAMK)" userId="2e932f6d-b2fa-4ee0-a1d6-3b2481d1d354" providerId="ADAL" clId="{AAC8C399-984C-40A1-84CE-FA72E5CDC6CF}" dt="2024-05-29T09:37:16.459" v="194" actId="20577"/>
        <pc:sldMkLst>
          <pc:docMk/>
          <pc:sldMk cId="1967224001" sldId="269"/>
        </pc:sldMkLst>
        <pc:spChg chg="mod">
          <ac:chgData name="Marianna Leikomaa (TAMK)" userId="2e932f6d-b2fa-4ee0-a1d6-3b2481d1d354" providerId="ADAL" clId="{AAC8C399-984C-40A1-84CE-FA72E5CDC6CF}" dt="2024-05-29T09:37:16.459" v="194" actId="20577"/>
          <ac:spMkLst>
            <pc:docMk/>
            <pc:sldMk cId="1967224001" sldId="269"/>
            <ac:spMk id="3" creationId="{11FFEF56-27F0-6AE7-4E46-6FC17014FD47}"/>
          </ac:spMkLst>
        </pc:spChg>
      </pc:sldChg>
      <pc:sldChg chg="modSp mod">
        <pc:chgData name="Marianna Leikomaa (TAMK)" userId="2e932f6d-b2fa-4ee0-a1d6-3b2481d1d354" providerId="ADAL" clId="{AAC8C399-984C-40A1-84CE-FA72E5CDC6CF}" dt="2024-05-29T09:12:31.402" v="47" actId="20577"/>
        <pc:sldMkLst>
          <pc:docMk/>
          <pc:sldMk cId="1702827319" sldId="279"/>
        </pc:sldMkLst>
        <pc:spChg chg="mod">
          <ac:chgData name="Marianna Leikomaa (TAMK)" userId="2e932f6d-b2fa-4ee0-a1d6-3b2481d1d354" providerId="ADAL" clId="{AAC8C399-984C-40A1-84CE-FA72E5CDC6CF}" dt="2024-05-29T09:12:31.402" v="47" actId="20577"/>
          <ac:spMkLst>
            <pc:docMk/>
            <pc:sldMk cId="1702827319" sldId="279"/>
            <ac:spMk id="3" creationId="{1CFFEBA0-913F-A5A8-F726-BCDA3A72C018}"/>
          </ac:spMkLst>
        </pc:spChg>
      </pc:sldChg>
      <pc:sldChg chg="modSp mod">
        <pc:chgData name="Marianna Leikomaa (TAMK)" userId="2e932f6d-b2fa-4ee0-a1d6-3b2481d1d354" providerId="ADAL" clId="{AAC8C399-984C-40A1-84CE-FA72E5CDC6CF}" dt="2024-05-29T09:42:25.395" v="198"/>
        <pc:sldMkLst>
          <pc:docMk/>
          <pc:sldMk cId="2620841997" sldId="300"/>
        </pc:sldMkLst>
        <pc:spChg chg="mod">
          <ac:chgData name="Marianna Leikomaa (TAMK)" userId="2e932f6d-b2fa-4ee0-a1d6-3b2481d1d354" providerId="ADAL" clId="{AAC8C399-984C-40A1-84CE-FA72E5CDC6CF}" dt="2024-05-29T09:42:25.395" v="198"/>
          <ac:spMkLst>
            <pc:docMk/>
            <pc:sldMk cId="2620841997" sldId="300"/>
            <ac:spMk id="3" creationId="{43FD9014-0E1B-ED76-0D5D-5B2D970DA4C1}"/>
          </ac:spMkLst>
        </pc:spChg>
      </pc:sldChg>
      <pc:sldChg chg="modSp mod">
        <pc:chgData name="Marianna Leikomaa (TAMK)" userId="2e932f6d-b2fa-4ee0-a1d6-3b2481d1d354" providerId="ADAL" clId="{AAC8C399-984C-40A1-84CE-FA72E5CDC6CF}" dt="2024-05-29T09:37:48.775" v="195" actId="20577"/>
        <pc:sldMkLst>
          <pc:docMk/>
          <pc:sldMk cId="2411744305" sldId="303"/>
        </pc:sldMkLst>
        <pc:spChg chg="mod">
          <ac:chgData name="Marianna Leikomaa (TAMK)" userId="2e932f6d-b2fa-4ee0-a1d6-3b2481d1d354" providerId="ADAL" clId="{AAC8C399-984C-40A1-84CE-FA72E5CDC6CF}" dt="2024-05-29T09:37:48.775" v="195" actId="20577"/>
          <ac:spMkLst>
            <pc:docMk/>
            <pc:sldMk cId="2411744305" sldId="303"/>
            <ac:spMk id="3" creationId="{11FFEF56-27F0-6AE7-4E46-6FC17014FD47}"/>
          </ac:spMkLst>
        </pc:spChg>
      </pc:sldChg>
      <pc:sldChg chg="modSp mod addCm modCm">
        <pc:chgData name="Marianna Leikomaa (TAMK)" userId="2e932f6d-b2fa-4ee0-a1d6-3b2481d1d354" providerId="ADAL" clId="{AAC8C399-984C-40A1-84CE-FA72E5CDC6CF}" dt="2024-05-30T07:01:37.391" v="248" actId="20577"/>
        <pc:sldMkLst>
          <pc:docMk/>
          <pc:sldMk cId="454231394" sldId="304"/>
        </pc:sldMkLst>
        <pc:spChg chg="mod">
          <ac:chgData name="Marianna Leikomaa (TAMK)" userId="2e932f6d-b2fa-4ee0-a1d6-3b2481d1d354" providerId="ADAL" clId="{AAC8C399-984C-40A1-84CE-FA72E5CDC6CF}" dt="2024-05-30T07:01:37.391" v="248" actId="20577"/>
          <ac:spMkLst>
            <pc:docMk/>
            <pc:sldMk cId="454231394" sldId="304"/>
            <ac:spMk id="3" creationId="{11FFEF56-27F0-6AE7-4E46-6FC17014FD47}"/>
          </ac:spMkLst>
        </pc:spChg>
        <pc:extLst>
          <p:ext xmlns:p="http://schemas.openxmlformats.org/presentationml/2006/main" uri="{D6D511B9-2390-475A-947B-AFAB55BFBCF1}">
            <pc226:cmChg xmlns:pc226="http://schemas.microsoft.com/office/powerpoint/2022/06/main/command" chg="add mod">
              <pc226:chgData name="Marianna Leikomaa (TAMK)" userId="2e932f6d-b2fa-4ee0-a1d6-3b2481d1d354" providerId="ADAL" clId="{AAC8C399-984C-40A1-84CE-FA72E5CDC6CF}" dt="2024-05-30T07:01:19.990" v="233"/>
              <pc2:cmMkLst xmlns:pc2="http://schemas.microsoft.com/office/powerpoint/2019/9/main/command">
                <pc:docMk/>
                <pc:sldMk cId="454231394" sldId="304"/>
                <pc2:cmMk id="{2D719050-4966-4055-AAAD-FB31F7C61DD5}"/>
              </pc2:cmMkLst>
            </pc226:cmChg>
          </p:ext>
        </pc:extLst>
      </pc:sldChg>
      <pc:sldChg chg="addCm">
        <pc:chgData name="Marianna Leikomaa (TAMK)" userId="2e932f6d-b2fa-4ee0-a1d6-3b2481d1d354" providerId="ADAL" clId="{AAC8C399-984C-40A1-84CE-FA72E5CDC6CF}" dt="2024-05-29T09:40:29.045" v="196"/>
        <pc:sldMkLst>
          <pc:docMk/>
          <pc:sldMk cId="2188859942" sldId="316"/>
        </pc:sldMkLst>
        <pc:extLst>
          <p:ext xmlns:p="http://schemas.openxmlformats.org/presentationml/2006/main" uri="{D6D511B9-2390-475A-947B-AFAB55BFBCF1}">
            <pc226:cmChg xmlns:pc226="http://schemas.microsoft.com/office/powerpoint/2022/06/main/command" chg="add">
              <pc226:chgData name="Marianna Leikomaa (TAMK)" userId="2e932f6d-b2fa-4ee0-a1d6-3b2481d1d354" providerId="ADAL" clId="{AAC8C399-984C-40A1-84CE-FA72E5CDC6CF}" dt="2024-05-29T09:40:29.045" v="196"/>
              <pc2:cmMkLst xmlns:pc2="http://schemas.microsoft.com/office/powerpoint/2019/9/main/command">
                <pc:docMk/>
                <pc:sldMk cId="2188859942" sldId="316"/>
                <pc2:cmMk id="{3393C705-DD06-46A5-A043-05C8A5FEFA6F}"/>
              </pc2:cmMkLst>
            </pc226:cmChg>
          </p:ext>
        </pc:extLst>
      </pc:sldChg>
    </pc:docChg>
  </pc:docChgLst>
</pc:chgInfo>
</file>

<file path=ppt/comments/modernComment_130_1B130562.xml><?xml version="1.0" encoding="utf-8"?>
<p188:cmLst xmlns:a="http://schemas.openxmlformats.org/drawingml/2006/main" xmlns:r="http://schemas.openxmlformats.org/officeDocument/2006/relationships" xmlns:p188="http://schemas.microsoft.com/office/powerpoint/2018/8/main">
  <p188:cm id="{2D719050-4966-4055-AAAD-FB31F7C61DD5}" authorId="{16462C64-2C1A-8F66-27AB-D64C7CA0DE4C}" created="2024-05-29T09:42:00.524">
    <ac:deMkLst xmlns:ac="http://schemas.microsoft.com/office/drawing/2013/main/command">
      <pc:docMk xmlns:pc="http://schemas.microsoft.com/office/powerpoint/2013/main/command"/>
      <pc:sldMk xmlns:pc="http://schemas.microsoft.com/office/powerpoint/2013/main/command" cId="454231394" sldId="304"/>
      <ac:spMk id="3" creationId="{11FFEF56-27F0-6AE7-4E46-6FC17014FD47}"/>
    </ac:deMkLst>
    <p188:txBody>
      <a:bodyPr/>
      <a:lstStyle/>
      <a:p>
        <a:r>
          <a:rPr lang="en-GB"/>
          <a:t>Saavutettavuuskommentti: korjasin linkkitekstien muotoilut. Aiemmin tuota "linkki"-tapaa on käytetty, mutta nykyään ohjeistetaan, että linkkitekstistä pitäisi aina nähdä mihin se johtaa.</a:t>
        </a:r>
      </a:p>
    </p188:txBody>
  </p188:cm>
</p188:cmLst>
</file>

<file path=ppt/comments/modernComment_13C_82775A26.xml><?xml version="1.0" encoding="utf-8"?>
<p188:cmLst xmlns:a="http://schemas.openxmlformats.org/drawingml/2006/main" xmlns:r="http://schemas.openxmlformats.org/officeDocument/2006/relationships" xmlns:p188="http://schemas.microsoft.com/office/powerpoint/2018/8/main">
  <p188:cm id="{3393C705-DD06-46A5-A043-05C8A5FEFA6F}" authorId="{16462C64-2C1A-8F66-27AB-D64C7CA0DE4C}" created="2024-05-29T09:40:28.931">
    <ac:txMkLst xmlns:ac="http://schemas.microsoft.com/office/drawing/2013/main/command">
      <pc:docMk xmlns:pc="http://schemas.microsoft.com/office/powerpoint/2013/main/command"/>
      <pc:sldMk xmlns:pc="http://schemas.microsoft.com/office/powerpoint/2013/main/command" cId="2188859942" sldId="316"/>
      <ac:spMk id="3" creationId="{11FFEF56-27F0-6AE7-4E46-6FC17014FD47}"/>
      <ac:txMk cp="834" len="7">
        <ac:context len="898" hash="831622419"/>
      </ac:txMk>
    </ac:txMkLst>
    <p188:pos x="10824182" y="2401416"/>
    <p188:txBody>
      <a:bodyPr/>
      <a:lstStyle/>
      <a:p>
        <a:r>
          <a:rPr lang="en-GB"/>
          <a:t>Tässä jää hieman epäselväksi mikä osa tehdään tiimeissä ja mikä yksin - tiimityön aloitusta ei mainita missään vaiheessa.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29.5.2024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29.5.2024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13C_82775A2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t&amp;source=web&amp;rct=j&amp;opi=89978449&amp;url=https://www.metropolia.fi/sites/default/files/publication/2019-11/2013_vehkapera_pirila_roivas_Innostu_ja_innovoi_OIVA.pdf&amp;ved=2ahUKEwjS3pHnpbKGAxUPGxAIHcG_CVwQFnoECA4QAQ&amp;usg=AOvVaw2wyRoHUjgubxRnQQ-sobQT" TargetMode="External"/><Relationship Id="rId2" Type="http://schemas.microsoft.com/office/2018/10/relationships/comments" Target="../comments/modernComment_130_1B130562.xml"/><Relationship Id="rId1" Type="http://schemas.openxmlformats.org/officeDocument/2006/relationships/slideLayout" Target="../slideLayouts/slideLayout3.xml"/><Relationship Id="rId6" Type="http://schemas.openxmlformats.org/officeDocument/2006/relationships/hyperlink" Target="https://www.youtube.com/watch?v=QoAOzMTLP5s&amp;t=2s" TargetMode="External"/><Relationship Id="rId5" Type="http://schemas.openxmlformats.org/officeDocument/2006/relationships/hyperlink" Target="https://www.varma.fi/ajankohtaista/uutiset-ja-artikkelit/artikkelit/2021-q3/testaa-ja-kehita-liikeideaasi-business-model-canvas--tyokalun-avulla/" TargetMode="External"/><Relationship Id="rId4" Type="http://schemas.openxmlformats.org/officeDocument/2006/relationships/hyperlink" Target="https://media.sitra.fi/app/uploads/2022/02/kestavaa-kasvua-kiertotalouden-liiketoimintamalleista-2-1.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Innovation </a:t>
            </a:r>
            <a:r>
              <a:rPr lang="fi-FI" dirty="0" err="1"/>
              <a:t>challenge</a:t>
            </a:r>
            <a:r>
              <a:rPr lang="fi-FI" dirty="0"/>
              <a:t> (5 </a:t>
            </a:r>
            <a:r>
              <a:rPr lang="fi-FI" dirty="0" err="1"/>
              <a:t>cr</a:t>
            </a:r>
            <a:r>
              <a:rPr lang="fi-FI" dirty="0"/>
              <a:t>)</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769989"/>
          </a:xfrm>
          <a:prstGeom prst="rect">
            <a:avLst/>
          </a:prstGeom>
          <a:noFill/>
        </p:spPr>
        <p:txBody>
          <a:bodyPr wrap="square" rtlCol="0">
            <a:spAutoFit/>
          </a:bodyPr>
          <a:lstStyle/>
          <a:p>
            <a:r>
              <a:rPr lang="en-US" sz="2000" dirty="0"/>
              <a:t>Implementation of the course as part of the </a:t>
            </a:r>
            <a:r>
              <a:rPr lang="en-US" sz="2000"/>
              <a:t>Packaging Value Chain Circular Economy Expert </a:t>
            </a:r>
            <a:r>
              <a:rPr lang="fi-FI" sz="2000"/>
              <a:t> -training </a:t>
            </a:r>
            <a:r>
              <a:rPr lang="fi-FI" sz="2000" dirty="0"/>
              <a:t>(30 </a:t>
            </a:r>
            <a:r>
              <a:rPr lang="fi-FI" sz="2000" dirty="0" err="1"/>
              <a:t>cr</a:t>
            </a:r>
            <a:r>
              <a:rPr lang="fi-FI" sz="2000" dirty="0"/>
              <a:t>)</a:t>
            </a:r>
          </a:p>
          <a:p>
            <a:endParaRPr lang="fi-FI" sz="2000" dirty="0"/>
          </a:p>
          <a:p>
            <a:endParaRPr lang="fi-FI" sz="2000" dirty="0"/>
          </a:p>
          <a:p>
            <a:r>
              <a:rPr lang="fi-FI" sz="2000" dirty="0"/>
              <a:t>Markus Jähi</a:t>
            </a:r>
            <a:endParaRPr lang="fi-FI" dirty="0"/>
          </a:p>
          <a:p>
            <a:endParaRPr lang="fi-FI" dirty="0"/>
          </a:p>
          <a:p>
            <a:endParaRPr lang="fi-FI" dirty="0"/>
          </a:p>
          <a:p>
            <a:endParaRPr lang="fi-FI" dirty="0"/>
          </a:p>
        </p:txBody>
      </p:sp>
      <p:pic>
        <p:nvPicPr>
          <p:cNvPr id="7" name="Picture 6" descr="A sign with text and symbols&#10;&#10;Description automatically generated">
            <a:extLst>
              <a:ext uri="{FF2B5EF4-FFF2-40B4-BE49-F238E27FC236}">
                <a16:creationId xmlns:a16="http://schemas.microsoft.com/office/drawing/2014/main" id="{38E20207-D35A-E655-8C01-6AE2AB2E20CE}"/>
              </a:ext>
            </a:extLst>
          </p:cNvPr>
          <p:cNvPicPr>
            <a:picLocks noChangeAspect="1"/>
          </p:cNvPicPr>
          <p:nvPr/>
        </p:nvPicPr>
        <p:blipFill>
          <a:blip r:embed="rId6"/>
          <a:stretch>
            <a:fillRect/>
          </a:stretch>
        </p:blipFill>
        <p:spPr>
          <a:xfrm>
            <a:off x="5303912" y="4950871"/>
            <a:ext cx="1812091" cy="638369"/>
          </a:xfrm>
          <a:prstGeom prst="rect">
            <a:avLst/>
          </a:prstGeom>
        </p:spPr>
      </p:pic>
      <p:sp>
        <p:nvSpPr>
          <p:cNvPr id="10" name="TextBox 9">
            <a:extLst>
              <a:ext uri="{FF2B5EF4-FFF2-40B4-BE49-F238E27FC236}">
                <a16:creationId xmlns:a16="http://schemas.microsoft.com/office/drawing/2014/main" id="{BEC2B40E-C549-99E3-CF81-606B210F7AC7}"/>
              </a:ext>
            </a:extLst>
          </p:cNvPr>
          <p:cNvSpPr txBox="1"/>
          <p:nvPr/>
        </p:nvSpPr>
        <p:spPr>
          <a:xfrm>
            <a:off x="7143908" y="4980552"/>
            <a:ext cx="3884640" cy="579005"/>
          </a:xfrm>
          <a:prstGeom prst="rect">
            <a:avLst/>
          </a:prstGeom>
          <a:noFill/>
        </p:spPr>
        <p:txBody>
          <a:bodyPr wrap="square">
            <a:spAutoFit/>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This work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a:t>
            </a:r>
            <a:r>
              <a:rPr lang="en-US" sz="4000" dirty="0"/>
              <a:t>Ideation and definition of evaluation criteria</a:t>
            </a:r>
            <a:br>
              <a:rPr lang="en-US" sz="4000" dirty="0"/>
            </a:br>
            <a:r>
              <a:rPr lang="fi-FI" sz="4000" dirty="0"/>
              <a:t>(1/3)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556792"/>
            <a:ext cx="11286605" cy="4032448"/>
          </a:xfrm>
        </p:spPr>
        <p:txBody>
          <a:bodyPr vert="horz" lIns="91440" tIns="45720" rIns="91440" bIns="45720" rtlCol="0" anchor="t">
            <a:noAutofit/>
          </a:bodyPr>
          <a:lstStyle/>
          <a:p>
            <a:pPr lvl="1">
              <a:spcAft>
                <a:spcPts val="600"/>
              </a:spcAft>
            </a:pPr>
            <a:r>
              <a:rPr lang="en-US" sz="2000" dirty="0"/>
              <a:t>Description of the project work:</a:t>
            </a:r>
          </a:p>
          <a:p>
            <a:pPr lvl="2"/>
            <a:r>
              <a:rPr lang="en-US" sz="1800" dirty="0"/>
              <a:t>In the project, new circular economy solutions are innovated for a real company.</a:t>
            </a:r>
          </a:p>
          <a:p>
            <a:pPr lvl="2"/>
            <a:r>
              <a:rPr lang="en-US" sz="1800" dirty="0"/>
              <a:t>The work is conducted in two stages:</a:t>
            </a:r>
          </a:p>
          <a:p>
            <a:pPr lvl="3"/>
            <a:r>
              <a:rPr lang="en-US" sz="1600" dirty="0"/>
              <a:t>The first stage focuses on the beginning of the innovation process and testing of different ideation methods, also a set of criteria is designed to evaluate ideas produced</a:t>
            </a:r>
          </a:p>
          <a:p>
            <a:pPr lvl="3"/>
            <a:r>
              <a:rPr lang="en-US" sz="1600" dirty="0"/>
              <a:t>The second stage focuses on the evaluation of ideas and the planning of commercialization (see section 3)</a:t>
            </a:r>
            <a:endParaRPr lang="en-US" sz="1800" dirty="0"/>
          </a:p>
          <a:p>
            <a:pPr lvl="2"/>
            <a:r>
              <a:rPr lang="en-US" sz="1800" dirty="0"/>
              <a:t>The focal firm can be a group member's own workplace/firm or otherwise interesting company that will be analyzed from outside.</a:t>
            </a:r>
          </a:p>
          <a:p>
            <a:pPr lvl="2"/>
            <a:r>
              <a:rPr lang="en-US" sz="1800" dirty="0"/>
              <a:t>The solutions to be innovated should in some way renew or develop the packaging value chain, but this can happen in many ways, e.g. by renewing products, services, processes, materials and/or business models.</a:t>
            </a:r>
          </a:p>
          <a:p>
            <a:pPr lvl="2"/>
            <a:r>
              <a:rPr lang="en-US" sz="1800" dirty="0"/>
              <a:t>The form of the exercise is a slide set (e.g. PowerPoint). The work requires searching and using source material, e.g. company, industry, competitor</a:t>
            </a:r>
            <a:r>
              <a:rPr lang="en-US" sz="1800"/>
              <a:t>, technology, </a:t>
            </a:r>
            <a:r>
              <a:rPr lang="en-US" sz="1800" dirty="0"/>
              <a:t>or customer information that supports the conclusions of the work.</a:t>
            </a:r>
            <a:endParaRPr lang="fi-FI" sz="16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241174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a:t>
            </a:r>
            <a:r>
              <a:rPr lang="en-US" sz="4000" dirty="0"/>
              <a:t>Ideation and definition of evaluation criteria </a:t>
            </a:r>
            <a:r>
              <a:rPr lang="fi-FI" sz="4000" dirty="0"/>
              <a:t>(2/3)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628800"/>
            <a:ext cx="11286605" cy="4248472"/>
          </a:xfrm>
        </p:spPr>
        <p:txBody>
          <a:bodyPr vert="horz" lIns="91440" tIns="45720" rIns="91440" bIns="45720" rtlCol="0" anchor="t">
            <a:noAutofit/>
          </a:bodyPr>
          <a:lstStyle/>
          <a:p>
            <a:pPr marL="314325" lvl="1" indent="0">
              <a:buNone/>
            </a:pPr>
            <a:r>
              <a:rPr lang="en-US" sz="2000" dirty="0"/>
              <a:t>Content of the 1st stage of the project work</a:t>
            </a:r>
            <a:r>
              <a:rPr lang="fi-FI" sz="2000" dirty="0"/>
              <a:t>:</a:t>
            </a:r>
          </a:p>
          <a:p>
            <a:pPr marL="314325" lvl="1" indent="0">
              <a:buNone/>
            </a:pPr>
            <a:endParaRPr lang="fi-FI" sz="2000" dirty="0"/>
          </a:p>
          <a:p>
            <a:pPr marL="771525" lvl="1" indent="-457200">
              <a:buFont typeface="+mj-lt"/>
              <a:buAutoNum type="arabicPeriod"/>
            </a:pPr>
            <a:r>
              <a:rPr lang="en-US" sz="1800" dirty="0"/>
              <a:t>Search information about the focal firm and describe the current state of the company's business (e.g. business idea, products and services, resources and know-how, applied circular economy business models). After this, think about what are the challenges and opportunities of the company's innovation activities at the moment.</a:t>
            </a:r>
          </a:p>
          <a:p>
            <a:pPr marL="771525" lvl="1" indent="-457200">
              <a:buFont typeface="+mj-lt"/>
              <a:buAutoNum type="arabicPeriod"/>
            </a:pPr>
            <a:r>
              <a:rPr lang="en-US" sz="1800" dirty="0"/>
              <a:t>Get to know different ideation methods. Familiarize yourselves with methods shared in the individual assignment.</a:t>
            </a:r>
          </a:p>
          <a:p>
            <a:pPr marL="771525" lvl="1" indent="-457200">
              <a:buFont typeface="+mj-lt"/>
              <a:buAutoNum type="arabicPeriod"/>
            </a:pPr>
            <a:r>
              <a:rPr lang="en-US" sz="1800" dirty="0"/>
              <a:t>Try at least three different ideation methods in a group and use them to generate at least 25 new ideas.</a:t>
            </a:r>
          </a:p>
          <a:p>
            <a:pPr marL="771525" lvl="1" indent="-457200">
              <a:buFont typeface="+mj-lt"/>
              <a:buAutoNum type="arabicPeriod"/>
            </a:pPr>
            <a:r>
              <a:rPr lang="en-US" sz="1800" dirty="0"/>
              <a:t>List and group the ideas you have produced.</a:t>
            </a:r>
          </a:p>
          <a:p>
            <a:pPr marL="771525" lvl="1" indent="-457200">
              <a:buFont typeface="+mj-lt"/>
              <a:buAutoNum type="arabicPeriod"/>
            </a:pPr>
            <a:r>
              <a:rPr lang="en-US" sz="1800" dirty="0"/>
              <a:t>Describe the ideation methods you chose and how you applied them in practice. What worked well? What didn't work?</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343409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a:t>
            </a:r>
            <a:r>
              <a:rPr lang="en-US" sz="4000" dirty="0"/>
              <a:t>Ideation and definition of evaluation criteria </a:t>
            </a:r>
            <a:r>
              <a:rPr lang="fi-FI" sz="4000" dirty="0"/>
              <a:t>(3/3)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888432"/>
          </a:xfrm>
        </p:spPr>
        <p:txBody>
          <a:bodyPr vert="horz" lIns="91440" tIns="45720" rIns="91440" bIns="45720" rtlCol="0" anchor="t">
            <a:noAutofit/>
          </a:bodyPr>
          <a:lstStyle/>
          <a:p>
            <a:pPr marL="771525" lvl="1" indent="-457200">
              <a:buFont typeface="+mj-lt"/>
              <a:buAutoNum type="arabicPeriod" startAt="6"/>
            </a:pPr>
            <a:r>
              <a:rPr lang="en-US" sz="1800" dirty="0"/>
              <a:t>Draw up a criteria table that you would use to evaluate the ideas you have produced. Make use of the content of the different study courses completed and relating lecture materials in a versatile manner.</a:t>
            </a:r>
          </a:p>
          <a:p>
            <a:pPr lvl="3"/>
            <a:r>
              <a:rPr lang="en-US" sz="1600" dirty="0"/>
              <a:t>The table should have at least six criteria and it should show the name of each criterion, detailed criterion description, evaluation scale and description of information needed for the evaluation.</a:t>
            </a:r>
            <a:endParaRPr lang="fi-FI" sz="16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361728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a:t>
            </a:r>
            <a:r>
              <a:rPr lang="en-US" sz="4000" dirty="0"/>
              <a:t>Idea evaluation and commercialization planning </a:t>
            </a:r>
            <a:r>
              <a:rPr lang="fi-FI" sz="4000" dirty="0"/>
              <a:t>(1/2)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960440"/>
          </a:xfrm>
        </p:spPr>
        <p:txBody>
          <a:bodyPr vert="horz" lIns="91440" tIns="45720" rIns="91440" bIns="45720" rtlCol="0" anchor="t">
            <a:noAutofit/>
          </a:bodyPr>
          <a:lstStyle/>
          <a:p>
            <a:pPr marL="314325" lvl="1" indent="0">
              <a:buNone/>
            </a:pPr>
            <a:r>
              <a:rPr lang="en-US" sz="2000" dirty="0"/>
              <a:t>Content of the 2nd stage of the project work</a:t>
            </a:r>
            <a:r>
              <a:rPr lang="fi-FI" sz="2000" dirty="0"/>
              <a:t>:</a:t>
            </a:r>
          </a:p>
          <a:p>
            <a:pPr marL="314325" lvl="1" indent="0">
              <a:buNone/>
            </a:pPr>
            <a:endParaRPr lang="fi-FI" sz="1800" dirty="0"/>
          </a:p>
          <a:p>
            <a:pPr marL="771525" lvl="1" indent="-457200">
              <a:buFont typeface="+mj-lt"/>
              <a:buAutoNum type="arabicPeriod" startAt="7"/>
            </a:pPr>
            <a:r>
              <a:rPr lang="en-US" sz="1800" dirty="0"/>
              <a:t>Think about what different sources of information you need in order to evaluate ideas and select some of them for further development. Take into account the evaluation criteria you identified in the 1st stage and think more broadly about the commercialization of ideas and business model planning.</a:t>
            </a:r>
          </a:p>
          <a:p>
            <a:pPr marL="771525" lvl="1" indent="-457200">
              <a:buFont typeface="+mj-lt"/>
              <a:buAutoNum type="arabicPeriod" startAt="7"/>
            </a:pPr>
            <a:r>
              <a:rPr lang="en-US" sz="1800" dirty="0"/>
              <a:t>After that, draft a list of what you think are the most important sources of information and also add links to online sources. A good list has at least 10–15 sources of information.</a:t>
            </a:r>
          </a:p>
          <a:p>
            <a:pPr marL="771525" lvl="1" indent="-457200">
              <a:buFont typeface="+mj-lt"/>
              <a:buAutoNum type="arabicPeriod" startAt="7"/>
            </a:pPr>
            <a:r>
              <a:rPr lang="en-US" sz="1800" dirty="0"/>
              <a:t>Evaluate the ideas you produced in the 1st stage and choose and list the 5 best ideas. Also describe how you did the assessment in practice.</a:t>
            </a:r>
          </a:p>
          <a:p>
            <a:pPr marL="771525" lvl="1" indent="-457200">
              <a:buFont typeface="+mj-lt"/>
              <a:buAutoNum type="arabicPeriod" startAt="7"/>
            </a:pPr>
            <a:r>
              <a:rPr lang="en-US" sz="1800" dirty="0"/>
              <a:t>Then, work on the five ideas you have chosen. Refine the concepts so that you can describe for each idea the so-called value proposition.</a:t>
            </a:r>
          </a:p>
          <a:p>
            <a:pPr lvl="3"/>
            <a:r>
              <a:rPr lang="en-US" sz="1600" dirty="0"/>
              <a:t>The value proposition should be a concise, textual description that presents what the solution (innovation) is about, who it is aimed at (customer segments), what are its customer benefits and what is unique about it (i.e. differentiates it from competitors).</a:t>
            </a:r>
            <a:endParaRPr lang="fi-FI" sz="16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75191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a:t>
            </a:r>
            <a:r>
              <a:rPr lang="en-US" sz="4000" dirty="0"/>
              <a:t>Idea evaluation and commercialization planning </a:t>
            </a:r>
            <a:r>
              <a:rPr lang="fi-FI" sz="4000" dirty="0"/>
              <a:t>(2/2)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960440"/>
          </a:xfrm>
        </p:spPr>
        <p:txBody>
          <a:bodyPr vert="horz" lIns="91440" tIns="45720" rIns="91440" bIns="45720" rtlCol="0" anchor="t">
            <a:noAutofit/>
          </a:bodyPr>
          <a:lstStyle/>
          <a:p>
            <a:pPr marL="771525" lvl="1" indent="-457200">
              <a:buFont typeface="+mj-lt"/>
              <a:buAutoNum type="arabicPeriod" startAt="11"/>
            </a:pPr>
            <a:r>
              <a:rPr lang="en-US" sz="1800" dirty="0"/>
              <a:t>Choose the most potential idea and design a business model for it, using the business model canvas introduced in the Circular economy and business study module.</a:t>
            </a:r>
          </a:p>
          <a:p>
            <a:pPr marL="771525" lvl="1" indent="-457200">
              <a:buFont typeface="+mj-lt"/>
              <a:buAutoNum type="arabicPeriod" startAt="11"/>
            </a:pPr>
            <a:r>
              <a:rPr lang="en-US" sz="1800" dirty="0"/>
              <a:t>Fill your canvas by first placing your designed value proposition in the center of the canvas, then fill in the right side, then the left side and finally the bottom. Pay special attention to the key elements of the circular economy and finally highlight the three key elements of the business model.</a:t>
            </a:r>
          </a:p>
          <a:p>
            <a:pPr marL="771525" lvl="1" indent="-457200">
              <a:buFont typeface="+mj-lt"/>
              <a:buAutoNum type="arabicPeriod" startAt="11"/>
            </a:pPr>
            <a:r>
              <a:rPr lang="en-US" sz="1800" dirty="0"/>
              <a:t>Finally, consider what kind of commercialization path would be suitable for your solution. Revise the two paths from the readings of the previous study module (A: test and validate and B: vision and road map) and describe how these should be used in implementing your innovation.</a:t>
            </a:r>
          </a:p>
          <a:p>
            <a:pPr marL="771525" lvl="1" indent="-457200">
              <a:buFont typeface="+mj-lt"/>
              <a:buAutoNum type="arabicPeriod" startAt="11"/>
            </a:pPr>
            <a:r>
              <a:rPr lang="en-US" sz="1800" dirty="0"/>
              <a:t>Reflection: evaluate your own success in the project work in terms of the final result and teamwork, what went well, what could have been done differently?</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2188859942"/>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3</a:t>
            </a:r>
            <a:r>
              <a:rPr lang="fi-FI" sz="4000" dirty="0"/>
              <a:t>. Peer </a:t>
            </a:r>
            <a:r>
              <a:rPr lang="fi-FI" sz="4000" dirty="0" err="1"/>
              <a:t>review</a:t>
            </a: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4176464"/>
          </a:xfrm>
        </p:spPr>
        <p:txBody>
          <a:bodyPr vert="horz" lIns="91440" tIns="45720" rIns="91440" bIns="45720" rtlCol="0" anchor="t">
            <a:noAutofit/>
          </a:bodyPr>
          <a:lstStyle/>
          <a:p>
            <a:r>
              <a:rPr lang="en-US" sz="2000" dirty="0"/>
              <a:t>Get to know the other group's project work assigned to your group.</a:t>
            </a:r>
          </a:p>
          <a:p>
            <a:r>
              <a:rPr lang="en-US" sz="2000" dirty="0"/>
              <a:t>Based on this, discuss your observations in the group and then compile common answers for the collaboration platform:</a:t>
            </a:r>
          </a:p>
          <a:p>
            <a:pPr marL="657225" lvl="1" indent="-342900">
              <a:buFont typeface="+mj-lt"/>
              <a:buAutoNum type="arabicPeriod"/>
            </a:pPr>
            <a:r>
              <a:rPr lang="en-US" sz="1800" dirty="0"/>
              <a:t>Summarize in one sentence an overview of the work you have reviewed (overall feedback)?</a:t>
            </a:r>
          </a:p>
          <a:p>
            <a:pPr marL="657225" lvl="1" indent="-342900">
              <a:buFont typeface="+mj-lt"/>
              <a:buAutoNum type="arabicPeriod"/>
            </a:pPr>
            <a:r>
              <a:rPr lang="en-US" sz="1800" dirty="0"/>
              <a:t>Highlight three things that you think were particularly interesting and/or innovative in the work and give a brief explanation as to why?</a:t>
            </a:r>
          </a:p>
          <a:p>
            <a:pPr marL="657225" lvl="1" indent="-342900">
              <a:buFont typeface="+mj-lt"/>
              <a:buAutoNum type="arabicPeriod"/>
            </a:pPr>
            <a:r>
              <a:rPr lang="en-US" sz="1800" dirty="0"/>
              <a:t>What would you have liked to know more about?</a:t>
            </a:r>
          </a:p>
          <a:p>
            <a:pPr marL="657225" lvl="1" indent="-342900">
              <a:buFont typeface="+mj-lt"/>
              <a:buAutoNum type="arabicPeriod"/>
            </a:pPr>
            <a:r>
              <a:rPr lang="en-US" sz="1800" dirty="0"/>
              <a:t>How was the versatility and quality of the source material used and how was the material utilized in the work?</a:t>
            </a:r>
          </a:p>
          <a:p>
            <a:pPr marL="657225" lvl="1" indent="-342900">
              <a:buFont typeface="+mj-lt"/>
              <a:buAutoNum type="arabicPeriod"/>
            </a:pPr>
            <a:r>
              <a:rPr lang="en-US" sz="1800" dirty="0"/>
              <a:t>How was the clarity, consistency and quality of the work?</a:t>
            </a:r>
          </a:p>
          <a:p>
            <a:pPr marL="657225" lvl="1" indent="-342900">
              <a:buFont typeface="+mj-lt"/>
              <a:buAutoNum type="arabicPeriod"/>
            </a:pPr>
            <a:r>
              <a:rPr lang="en-US" sz="1800" dirty="0"/>
              <a:t>Did anything else come up in the discussion that you would like to highlight in particular?</a:t>
            </a:r>
            <a:endParaRPr lang="fi-FI" sz="16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6168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a:t>
            </a:r>
            <a:r>
              <a:rPr lang="en-US" sz="4000" dirty="0"/>
              <a:t>Familiarization with background materials</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816424"/>
          </a:xfrm>
        </p:spPr>
        <p:txBody>
          <a:bodyPr vert="horz" lIns="91440" tIns="45720" rIns="91440" bIns="45720" rtlCol="0" anchor="t">
            <a:noAutofit/>
          </a:bodyPr>
          <a:lstStyle/>
          <a:p>
            <a:r>
              <a:rPr lang="en-US" sz="2400" dirty="0"/>
              <a:t>The Innovation challenge brought together different parts of the entire Packaging value chain circular economy expert </a:t>
            </a:r>
            <a:r>
              <a:rPr lang="fi-FI" sz="2400" dirty="0"/>
              <a:t> </a:t>
            </a:r>
            <a:r>
              <a:rPr lang="fi-FI" sz="2400" dirty="0" err="1"/>
              <a:t>studies</a:t>
            </a:r>
            <a:r>
              <a:rPr lang="en-US" sz="2400" dirty="0"/>
              <a:t>.</a:t>
            </a:r>
          </a:p>
          <a:p>
            <a:pPr>
              <a:spcAft>
                <a:spcPts val="600"/>
              </a:spcAft>
            </a:pPr>
            <a:r>
              <a:rPr lang="en-US" sz="2400" dirty="0"/>
              <a:t>In the project work, the reading materials of all study courses and especially the following materials should be used:</a:t>
            </a:r>
          </a:p>
          <a:p>
            <a:pPr lvl="1"/>
            <a:r>
              <a:rPr lang="en-US" sz="1800" dirty="0" err="1"/>
              <a:t>Vehkaperä</a:t>
            </a:r>
            <a:r>
              <a:rPr lang="en-US" sz="1800" dirty="0"/>
              <a:t> </a:t>
            </a:r>
            <a:r>
              <a:rPr lang="en-US" sz="1800" dirty="0" err="1"/>
              <a:t>ym</a:t>
            </a:r>
            <a:r>
              <a:rPr lang="en-US" sz="1800" dirty="0"/>
              <a:t>. 2013. </a:t>
            </a:r>
            <a:r>
              <a:rPr lang="en-US" sz="1800" dirty="0" err="1">
                <a:hlinkClick r:id="rId3"/>
              </a:rPr>
              <a:t>Innostu</a:t>
            </a:r>
            <a:r>
              <a:rPr lang="en-US" sz="1800" dirty="0">
                <a:hlinkClick r:id="rId3"/>
              </a:rPr>
              <a:t> ja </a:t>
            </a:r>
            <a:r>
              <a:rPr lang="en-US" sz="1800" dirty="0" err="1">
                <a:hlinkClick r:id="rId3"/>
              </a:rPr>
              <a:t>innovoi</a:t>
            </a:r>
            <a:r>
              <a:rPr lang="en-US" sz="1800" dirty="0">
                <a:hlinkClick r:id="rId3"/>
              </a:rPr>
              <a:t>: </a:t>
            </a:r>
            <a:r>
              <a:rPr lang="en-US" sz="1800" dirty="0" err="1">
                <a:hlinkClick r:id="rId3"/>
              </a:rPr>
              <a:t>käsikirja</a:t>
            </a:r>
            <a:r>
              <a:rPr lang="en-US" sz="1800" dirty="0">
                <a:hlinkClick r:id="rId3"/>
              </a:rPr>
              <a:t> </a:t>
            </a:r>
            <a:r>
              <a:rPr lang="en-US" sz="1800" dirty="0" err="1">
                <a:hlinkClick r:id="rId3"/>
              </a:rPr>
              <a:t>innovaatioprojektiopintoihin</a:t>
            </a:r>
            <a:r>
              <a:rPr lang="en-US" sz="1800" dirty="0">
                <a:hlinkClick r:id="rId3"/>
              </a:rPr>
              <a:t> </a:t>
            </a:r>
            <a:r>
              <a:rPr lang="en-US" sz="1800" dirty="0"/>
              <a:t>[Get inspired and innovate: a handbook for innovation project </a:t>
            </a:r>
            <a:r>
              <a:rPr lang="en-US" sz="1800"/>
              <a:t>studies]</a:t>
            </a:r>
            <a:endParaRPr lang="en-US" sz="1800" dirty="0"/>
          </a:p>
          <a:p>
            <a:pPr lvl="1"/>
            <a:r>
              <a:rPr lang="en-US" sz="1800" dirty="0" err="1"/>
              <a:t>Sitra</a:t>
            </a:r>
            <a:r>
              <a:rPr lang="en-US" sz="1800" dirty="0"/>
              <a:t>. 2022. </a:t>
            </a:r>
            <a:r>
              <a:rPr lang="en-US" sz="1800" dirty="0" err="1">
                <a:hlinkClick r:id="rId4"/>
              </a:rPr>
              <a:t>Kestävää</a:t>
            </a:r>
            <a:r>
              <a:rPr lang="en-US" sz="1800" dirty="0">
                <a:hlinkClick r:id="rId4"/>
              </a:rPr>
              <a:t> </a:t>
            </a:r>
            <a:r>
              <a:rPr lang="en-US" sz="1800" dirty="0" err="1">
                <a:hlinkClick r:id="rId4"/>
              </a:rPr>
              <a:t>kasvua</a:t>
            </a:r>
            <a:r>
              <a:rPr lang="en-US" sz="1800" dirty="0">
                <a:hlinkClick r:id="rId4"/>
              </a:rPr>
              <a:t> </a:t>
            </a:r>
            <a:r>
              <a:rPr lang="en-US" sz="1800" dirty="0" err="1">
                <a:hlinkClick r:id="rId4"/>
              </a:rPr>
              <a:t>kiertotalouden</a:t>
            </a:r>
            <a:r>
              <a:rPr lang="en-US" sz="1800" dirty="0">
                <a:hlinkClick r:id="rId4"/>
              </a:rPr>
              <a:t> </a:t>
            </a:r>
            <a:r>
              <a:rPr lang="en-US" sz="1800" dirty="0" err="1">
                <a:hlinkClick r:id="rId4"/>
              </a:rPr>
              <a:t>liiketoimintamalleista</a:t>
            </a:r>
            <a:r>
              <a:rPr lang="en-US" sz="1800" dirty="0">
                <a:hlinkClick r:id="rId4"/>
              </a:rPr>
              <a:t> </a:t>
            </a:r>
            <a:r>
              <a:rPr lang="en-US" sz="1800" dirty="0"/>
              <a:t>[Sustainable growth from circular economy </a:t>
            </a:r>
            <a:r>
              <a:rPr lang="en-US" sz="1800"/>
              <a:t>business models]</a:t>
            </a:r>
          </a:p>
          <a:p>
            <a:pPr lvl="1"/>
            <a:r>
              <a:rPr lang="en-US" sz="1800"/>
              <a:t>Varma</a:t>
            </a:r>
            <a:r>
              <a:rPr lang="en-US" sz="1800" dirty="0"/>
              <a:t>. 2021. </a:t>
            </a:r>
            <a:r>
              <a:rPr lang="fi-FI" sz="1800" dirty="0">
                <a:hlinkClick r:id="rId5"/>
              </a:rPr>
              <a:t>Testaa ja kehitä liikeideaasi Business </a:t>
            </a:r>
            <a:r>
              <a:rPr lang="fi-FI" sz="1800" dirty="0" err="1">
                <a:hlinkClick r:id="rId5"/>
              </a:rPr>
              <a:t>Model</a:t>
            </a:r>
            <a:r>
              <a:rPr lang="fi-FI" sz="1800" dirty="0">
                <a:hlinkClick r:id="rId5"/>
              </a:rPr>
              <a:t> </a:t>
            </a:r>
            <a:r>
              <a:rPr lang="fi-FI" sz="1800" dirty="0" err="1">
                <a:hlinkClick r:id="rId5"/>
              </a:rPr>
              <a:t>Canvas</a:t>
            </a:r>
            <a:r>
              <a:rPr lang="fi-FI" sz="1800" dirty="0">
                <a:hlinkClick r:id="rId5"/>
              </a:rPr>
              <a:t> -työkalun avulla </a:t>
            </a:r>
            <a:r>
              <a:rPr lang="fi-FI" sz="1800" dirty="0"/>
              <a:t>[</a:t>
            </a:r>
            <a:r>
              <a:rPr lang="en-US" sz="1800" dirty="0"/>
              <a:t>Test and develop your business idea using the Business Model Canvas </a:t>
            </a:r>
            <a:r>
              <a:rPr lang="en-US" sz="1800"/>
              <a:t>tool</a:t>
            </a:r>
            <a:r>
              <a:rPr lang="fi-FI" sz="1800"/>
              <a:t>]</a:t>
            </a:r>
            <a:endParaRPr lang="fi-FI" sz="1800" dirty="0"/>
          </a:p>
          <a:p>
            <a:pPr lvl="1"/>
            <a:r>
              <a:rPr lang="fi-FI" sz="1800" dirty="0" err="1"/>
              <a:t>Strategyzer</a:t>
            </a:r>
            <a:r>
              <a:rPr lang="fi-FI" sz="1800" dirty="0"/>
              <a:t>. </a:t>
            </a:r>
            <a:r>
              <a:rPr lang="fi-FI" sz="1800" dirty="0" err="1"/>
              <a:t>N.d</a:t>
            </a:r>
            <a:r>
              <a:rPr lang="fi-FI" sz="1800" dirty="0"/>
              <a:t>. </a:t>
            </a:r>
            <a:r>
              <a:rPr lang="fi-FI" sz="1800" dirty="0">
                <a:hlinkClick r:id="rId6"/>
              </a:rPr>
              <a:t>Business </a:t>
            </a:r>
            <a:r>
              <a:rPr lang="fi-FI" sz="1800" dirty="0" err="1">
                <a:hlinkClick r:id="rId6"/>
              </a:rPr>
              <a:t>Model</a:t>
            </a:r>
            <a:r>
              <a:rPr lang="fi-FI" sz="1800" dirty="0">
                <a:hlinkClick r:id="rId6"/>
              </a:rPr>
              <a:t> </a:t>
            </a:r>
            <a:r>
              <a:rPr lang="fi-FI" sz="1800" dirty="0" err="1">
                <a:hlinkClick r:id="rId6"/>
              </a:rPr>
              <a:t>Canvas</a:t>
            </a:r>
            <a:r>
              <a:rPr lang="fi-FI" sz="1800" dirty="0">
                <a:hlinkClick r:id="rId6"/>
              </a:rPr>
              <a:t> </a:t>
            </a:r>
            <a:r>
              <a:rPr lang="fi-FI" sz="1800" dirty="0" err="1">
                <a:hlinkClick r:id="rId6"/>
              </a:rPr>
              <a:t>Explained</a:t>
            </a:r>
            <a:r>
              <a:rPr lang="fi-FI" sz="1800" dirty="0"/>
              <a:t>. </a:t>
            </a:r>
            <a:r>
              <a:rPr lang="fi-FI" sz="1800"/>
              <a:t>YouTube video (2min, 20 sec)</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45423139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 training was funded by EU’s The Recovery and Resilience Facility (RRF), that is the centrepiece of NextGenerationEU. The funding was awarded by SECLE (The Service Centre for Continuous Learning and Employment). It promotes the development of competences of working-age population and the availability of skilled labour. It is steered by the Ministry of Education and Culture, as well as the Ministry of Economic Affairs and Employment.</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Content</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en-US" sz="2000" dirty="0"/>
              <a:t>testing innovation techniques</a:t>
            </a:r>
          </a:p>
          <a:p>
            <a:r>
              <a:rPr lang="en-US" sz="2000" dirty="0"/>
              <a:t>principles of design and innovation management, creative thinking</a:t>
            </a:r>
          </a:p>
          <a:p>
            <a:r>
              <a:rPr lang="en-US" sz="2000" dirty="0"/>
              <a:t>innovation project in small groups</a:t>
            </a:r>
            <a:endParaRPr lang="fi-FI" sz="2000" dirty="0"/>
          </a:p>
          <a:p>
            <a:pPr marL="0" indent="0">
              <a:buNone/>
            </a:pPr>
            <a:endParaRPr lang="fi-FI" sz="2000" dirty="0"/>
          </a:p>
          <a:p>
            <a:pPr marL="0" indent="0">
              <a:buNone/>
            </a:pPr>
            <a:r>
              <a:rPr lang="en-US" sz="2000" dirty="0"/>
              <a:t>Key questions:</a:t>
            </a:r>
          </a:p>
          <a:p>
            <a:r>
              <a:rPr lang="en-US" sz="2000" dirty="0"/>
              <a:t>How different innovation tools can be used when planning and innovating new packaging solutions in line with the CE principles?</a:t>
            </a:r>
          </a:p>
          <a:p>
            <a:r>
              <a:rPr lang="en-US" sz="2000" dirty="0"/>
              <a:t>How can creative thinking be supported?</a:t>
            </a:r>
          </a:p>
          <a:p>
            <a:r>
              <a:rPr lang="en-US" sz="2000" dirty="0"/>
              <a:t>What is the importance of cooperation for the creation of innovations?</a:t>
            </a:r>
          </a:p>
          <a:p>
            <a:r>
              <a:rPr lang="en-US" sz="2000" dirty="0"/>
              <a:t>What is innovation that considers stakeholders and how does it support success?</a:t>
            </a:r>
            <a:endParaRPr lang="fi-FI" sz="2000" dirty="0"/>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a:t>Learning outcomes</a:t>
            </a:r>
            <a:endParaRPr lang="fi-FI" dirty="0"/>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2000" dirty="0" err="1"/>
              <a:t>Student</a:t>
            </a:r>
            <a:endParaRPr lang="fi-FI" sz="2000" dirty="0"/>
          </a:p>
          <a:p>
            <a:pPr>
              <a:buFont typeface="Arial" panose="020B0604020202020204" pitchFamily="34" charset="0"/>
              <a:buChar char="•"/>
            </a:pPr>
            <a:r>
              <a:rPr lang="en-US" sz="2000"/>
              <a:t>knows </a:t>
            </a:r>
            <a:r>
              <a:rPr lang="en-US" sz="2000" dirty="0"/>
              <a:t>how to innovate sustainable solutions in the field of packaging in a team</a:t>
            </a:r>
          </a:p>
          <a:p>
            <a:pPr>
              <a:buFont typeface="Arial" panose="020B0604020202020204" pitchFamily="34" charset="0"/>
              <a:buChar char="•"/>
            </a:pPr>
            <a:r>
              <a:rPr lang="en-US" sz="2000" dirty="0"/>
              <a:t>is able to consider the entire value chain when innovating and developing solutions</a:t>
            </a:r>
          </a:p>
          <a:p>
            <a:pPr>
              <a:buFont typeface="Arial" panose="020B0604020202020204" pitchFamily="34" charset="0"/>
              <a:buChar char="•"/>
            </a:pPr>
            <a:r>
              <a:rPr lang="en-US" sz="2000" dirty="0"/>
              <a:t>understands the importance of a circular economy approach in innovations</a:t>
            </a:r>
            <a:endParaRPr lang="fi-FI" sz="2000" dirty="0"/>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b="1" dirty="0" err="1"/>
              <a:t>Assessment</a:t>
            </a:r>
            <a:r>
              <a:rPr lang="fi-FI" b="1" dirty="0"/>
              <a:t> </a:t>
            </a:r>
            <a:r>
              <a:rPr lang="fi-FI" b="1" dirty="0" err="1"/>
              <a:t>criteria</a:t>
            </a:r>
            <a:r>
              <a:rPr lang="fi-FI" dirty="0"/>
              <a: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pPr marL="0" indent="0">
              <a:buNone/>
            </a:pPr>
            <a:r>
              <a:rPr lang="fi-FI" sz="2000" b="0" i="0" dirty="0">
                <a:solidFill>
                  <a:srgbClr val="212529"/>
                </a:solidFill>
                <a:effectLst/>
              </a:rPr>
              <a:t>PASS</a:t>
            </a:r>
          </a:p>
          <a:p>
            <a:r>
              <a:rPr lang="en-US" sz="2000" b="0" i="0" dirty="0">
                <a:solidFill>
                  <a:srgbClr val="212529"/>
                </a:solidFill>
                <a:effectLst/>
              </a:rPr>
              <a:t>knows how to innovate sustainable solutions in the field of packaging in a team, presents justified solution options together with the team</a:t>
            </a:r>
          </a:p>
          <a:p>
            <a:r>
              <a:rPr lang="en-US" sz="2000" b="0" i="0">
                <a:solidFill>
                  <a:srgbClr val="212529"/>
                </a:solidFill>
                <a:effectLst/>
              </a:rPr>
              <a:t>develops </a:t>
            </a:r>
            <a:r>
              <a:rPr lang="en-US" sz="2000">
                <a:solidFill>
                  <a:srgbClr val="212529"/>
                </a:solidFill>
              </a:rPr>
              <a:t>their</a:t>
            </a:r>
            <a:r>
              <a:rPr lang="en-US" sz="2000" b="0" i="0">
                <a:solidFill>
                  <a:srgbClr val="212529"/>
                </a:solidFill>
                <a:effectLst/>
              </a:rPr>
              <a:t> </a:t>
            </a:r>
            <a:r>
              <a:rPr lang="en-US" sz="2000" b="0" i="0" dirty="0">
                <a:solidFill>
                  <a:srgbClr val="212529"/>
                </a:solidFill>
                <a:effectLst/>
              </a:rPr>
              <a:t>interaction skills, knows how to give and receive feedback actively and interactively.</a:t>
            </a:r>
          </a:p>
          <a:p>
            <a:r>
              <a:rPr lang="en-US" sz="2000" b="0" i="0" dirty="0">
                <a:solidFill>
                  <a:srgbClr val="212529"/>
                </a:solidFill>
                <a:effectLst/>
              </a:rPr>
              <a:t>acquires new information and considers the entire value chain when innovating and developing solutions</a:t>
            </a:r>
          </a:p>
          <a:p>
            <a:r>
              <a:rPr lang="en-US" sz="2000" b="0" i="0" dirty="0">
                <a:solidFill>
                  <a:srgbClr val="212529"/>
                </a:solidFill>
                <a:effectLst/>
              </a:rPr>
              <a:t>applies the acquired knowledge, understands the circular economy approach in innovations</a:t>
            </a:r>
          </a:p>
          <a:p>
            <a:r>
              <a:rPr lang="en-US" sz="2000" b="0" i="0" dirty="0">
                <a:solidFill>
                  <a:srgbClr val="212529"/>
                </a:solidFill>
                <a:effectLst/>
              </a:rPr>
              <a:t>understands the importance </a:t>
            </a:r>
            <a:r>
              <a:rPr lang="en-US" sz="2000" b="0" i="0">
                <a:solidFill>
                  <a:srgbClr val="212529"/>
                </a:solidFill>
                <a:effectLst/>
              </a:rPr>
              <a:t>of </a:t>
            </a:r>
            <a:r>
              <a:rPr lang="en-US" sz="2000">
                <a:solidFill>
                  <a:srgbClr val="212529"/>
                </a:solidFill>
              </a:rPr>
              <a:t>their</a:t>
            </a:r>
            <a:r>
              <a:rPr lang="en-US" sz="2000" b="0" i="0">
                <a:solidFill>
                  <a:srgbClr val="212529"/>
                </a:solidFill>
                <a:effectLst/>
              </a:rPr>
              <a:t> </a:t>
            </a:r>
            <a:r>
              <a:rPr lang="en-US" sz="2000" b="0" i="0" dirty="0">
                <a:solidFill>
                  <a:srgbClr val="212529"/>
                </a:solidFill>
                <a:effectLst/>
              </a:rPr>
              <a:t>own and the company's development activities in the development of circular economy-based innovations</a:t>
            </a:r>
            <a:endParaRPr lang="fi-FI" sz="2000" b="0" i="0" dirty="0">
              <a:solidFill>
                <a:srgbClr val="212529"/>
              </a:solidFill>
              <a:effectLst/>
            </a:endParaRP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b="1" dirty="0" err="1"/>
              <a:t>Assessment</a:t>
            </a:r>
            <a:r>
              <a:rPr lang="fi-FI" b="1" dirty="0"/>
              <a:t> </a:t>
            </a:r>
            <a:r>
              <a:rPr lang="fi-FI" b="1" dirty="0" err="1"/>
              <a:t>criteria</a:t>
            </a:r>
            <a:r>
              <a:rPr lang="fi-FI" dirty="0"/>
              <a: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pPr marL="0" indent="0">
              <a:buNone/>
            </a:pPr>
            <a:r>
              <a:rPr lang="fi-FI" sz="2000" b="0" i="0" dirty="0">
                <a:solidFill>
                  <a:srgbClr val="212529"/>
                </a:solidFill>
                <a:effectLst/>
              </a:rPr>
              <a:t>FAIL</a:t>
            </a:r>
          </a:p>
          <a:p>
            <a:r>
              <a:rPr lang="en-US" sz="2000" b="0" i="0" dirty="0">
                <a:solidFill>
                  <a:srgbClr val="212529"/>
                </a:solidFill>
                <a:effectLst/>
              </a:rPr>
              <a:t>does not manage the assigned tasks with guidance</a:t>
            </a:r>
          </a:p>
          <a:p>
            <a:r>
              <a:rPr lang="en-US" sz="2000" b="0" i="0" dirty="0">
                <a:solidFill>
                  <a:srgbClr val="212529"/>
                </a:solidFill>
                <a:effectLst/>
              </a:rPr>
              <a:t>does not know how to act as a member of a group</a:t>
            </a:r>
          </a:p>
          <a:p>
            <a:r>
              <a:rPr lang="en-US" sz="2000" b="0" i="0" dirty="0">
                <a:solidFill>
                  <a:srgbClr val="212529"/>
                </a:solidFill>
                <a:effectLst/>
              </a:rPr>
              <a:t>does not take responsibility </a:t>
            </a:r>
            <a:r>
              <a:rPr lang="en-US" sz="2000" b="0" i="0">
                <a:solidFill>
                  <a:srgbClr val="212529"/>
                </a:solidFill>
                <a:effectLst/>
              </a:rPr>
              <a:t>for </a:t>
            </a:r>
            <a:r>
              <a:rPr lang="en-US" sz="2000">
                <a:solidFill>
                  <a:srgbClr val="212529"/>
                </a:solidFill>
              </a:rPr>
              <a:t>their</a:t>
            </a:r>
            <a:r>
              <a:rPr lang="en-US" sz="2000" b="0" i="0">
                <a:solidFill>
                  <a:srgbClr val="212529"/>
                </a:solidFill>
                <a:effectLst/>
              </a:rPr>
              <a:t> </a:t>
            </a:r>
            <a:r>
              <a:rPr lang="en-US" sz="2000" b="0" i="0" dirty="0">
                <a:solidFill>
                  <a:srgbClr val="212529"/>
                </a:solidFill>
                <a:effectLst/>
              </a:rPr>
              <a:t>performance</a:t>
            </a:r>
            <a:endParaRPr lang="fi-FI"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err="1"/>
              <a:t>Pedagogical</a:t>
            </a:r>
            <a:r>
              <a:rPr lang="fi-FI" dirty="0"/>
              <a:t> </a:t>
            </a:r>
            <a:r>
              <a:rPr lang="fi-FI" dirty="0" err="1"/>
              <a:t>approach</a:t>
            </a:r>
            <a:endParaRPr lang="fi-FI" dirty="0"/>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en-US" sz="2000"/>
              <a:t>Max </a:t>
            </a:r>
            <a:r>
              <a:rPr lang="en-US" sz="2000" dirty="0"/>
              <a:t>30 students</a:t>
            </a:r>
          </a:p>
          <a:p>
            <a:r>
              <a:rPr lang="en-US" sz="2000" dirty="0"/>
              <a:t>The implementation of the course includes one face-to-face meeting of 7–8 h and </a:t>
            </a:r>
            <a:r>
              <a:rPr lang="en-US" sz="2000"/>
              <a:t>two online </a:t>
            </a:r>
            <a:r>
              <a:rPr lang="en-US" sz="2000" dirty="0"/>
              <a:t>meetings of 2–3 h</a:t>
            </a:r>
          </a:p>
          <a:p>
            <a:r>
              <a:rPr lang="en-US" sz="2000" dirty="0"/>
              <a:t>Knowledge is built communally and independently: communal project learning, working in networks and individual </a:t>
            </a:r>
            <a:r>
              <a:rPr lang="en-US" sz="2000"/>
              <a:t>learning flexible </a:t>
            </a:r>
            <a:r>
              <a:rPr lang="en-US" sz="2000" dirty="0"/>
              <a:t>of time and place</a:t>
            </a:r>
          </a:p>
          <a:p>
            <a:r>
              <a:rPr lang="en-US" sz="2000" dirty="0"/>
              <a:t>The course consists of project work in a team, individual assignments, familiarization with background materials, giving peer feedback to another team, and </a:t>
            </a:r>
            <a:r>
              <a:rPr lang="en-US" sz="2000"/>
              <a:t>presenting the student’s </a:t>
            </a:r>
            <a:r>
              <a:rPr lang="en-US" sz="2000" dirty="0"/>
              <a:t>own project work</a:t>
            </a:r>
            <a:r>
              <a:rPr lang="en-US" sz="2000"/>
              <a:t>. Online </a:t>
            </a:r>
            <a:r>
              <a:rPr lang="en-US" sz="2000" dirty="0"/>
              <a:t>sessions include supervision discussions. The course is designed to be completed in 5–6 weeks.</a:t>
            </a:r>
            <a:endParaRPr lang="fi-FI"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a:latin typeface="Arial"/>
                <a:cs typeface="Arial"/>
              </a:rPr>
              <a:t>Learning assignment descriptions</a:t>
            </a:r>
            <a:endParaRPr lang="fi-FI" dirty="0">
              <a:latin typeface="Arial"/>
              <a:cs typeface="Arial"/>
            </a:endParaRP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en-US" sz="2000" dirty="0"/>
              <a:t>Introduction to ideation methods</a:t>
            </a:r>
          </a:p>
          <a:p>
            <a:pPr marL="514350" indent="-514350">
              <a:buFont typeface="+mj-lt"/>
              <a:buAutoNum type="arabicPeriod"/>
            </a:pPr>
            <a:r>
              <a:rPr lang="en-US" sz="2000" dirty="0"/>
              <a:t>Ideation and definition of evaluation criteria</a:t>
            </a:r>
          </a:p>
          <a:p>
            <a:pPr marL="514350" indent="-514350">
              <a:buFont typeface="+mj-lt"/>
              <a:buAutoNum type="arabicPeriod"/>
            </a:pPr>
            <a:r>
              <a:rPr lang="en-US" sz="2000" dirty="0"/>
              <a:t>Idea evaluation and commercialization planning</a:t>
            </a:r>
          </a:p>
          <a:p>
            <a:pPr marL="514350" indent="-514350">
              <a:buFont typeface="+mj-lt"/>
              <a:buAutoNum type="arabicPeriod"/>
            </a:pPr>
            <a:r>
              <a:rPr lang="en-US" sz="2000" dirty="0"/>
              <a:t>Peer review</a:t>
            </a:r>
          </a:p>
          <a:p>
            <a:pPr marL="514350" indent="-514350">
              <a:buFont typeface="+mj-lt"/>
              <a:buAutoNum type="arabicPeriod"/>
            </a:pPr>
            <a:r>
              <a:rPr lang="en-US" sz="2000" dirty="0"/>
              <a:t>Familiarization with background materials</a:t>
            </a:r>
            <a:endParaRPr lang="fi-FI" sz="2000" dirty="0"/>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a:t>
            </a:r>
            <a:r>
              <a:rPr lang="en-US" sz="4000" dirty="0"/>
              <a:t>Introduction to ideation methods </a:t>
            </a:r>
            <a:r>
              <a:rPr lang="fi-FI" sz="4000" dirty="0"/>
              <a:t>(1/2)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196752"/>
            <a:ext cx="11286605" cy="4392488"/>
          </a:xfrm>
        </p:spPr>
        <p:txBody>
          <a:bodyPr vert="horz" lIns="91440" tIns="45720" rIns="91440" bIns="45720" rtlCol="0" anchor="t">
            <a:noAutofit/>
          </a:bodyPr>
          <a:lstStyle/>
          <a:p>
            <a:r>
              <a:rPr lang="en-US" sz="2000" b="1" dirty="0"/>
              <a:t>Individual assignment: </a:t>
            </a:r>
            <a:r>
              <a:rPr lang="en-US" sz="2000" dirty="0"/>
              <a:t>search for information on different ideation methods for new products or services.</a:t>
            </a:r>
          </a:p>
          <a:p>
            <a:r>
              <a:rPr lang="en-US" sz="2000" dirty="0"/>
              <a:t>Based on this, select one method that interests you and learn more about it. Write a short essay-type text about the method in the discussion area of ​​the learning platform. Answer the following questions:</a:t>
            </a:r>
          </a:p>
          <a:p>
            <a:pPr lvl="1"/>
            <a:r>
              <a:rPr lang="en-US" sz="1800" dirty="0"/>
              <a:t>Which method is it and why did you choose it?</a:t>
            </a:r>
          </a:p>
          <a:p>
            <a:pPr lvl="1"/>
            <a:r>
              <a:rPr lang="en-US" sz="1800" dirty="0"/>
              <a:t>How does the method work and how is it used, e.g. what kind of parts or steps does it include, what kind of supporting material is needed, what should the group of participants be like and/or how much time is required to use it?</a:t>
            </a:r>
          </a:p>
          <a:p>
            <a:pPr lvl="1"/>
            <a:r>
              <a:rPr lang="en-US" sz="1800" dirty="0"/>
              <a:t>What kind of use is the method especially suitable for and what are its benefits</a:t>
            </a:r>
            <a:r>
              <a:rPr lang="en-US" sz="1800"/>
              <a:t>? What </a:t>
            </a:r>
            <a:r>
              <a:rPr lang="en-US" sz="1800" dirty="0"/>
              <a:t>are the challenges associated with the method?</a:t>
            </a:r>
          </a:p>
          <a:p>
            <a:r>
              <a:rPr lang="en-US" sz="2000" dirty="0"/>
              <a:t>Add a link to at least one online source that explains the method in more detail.</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a:t>
            </a:r>
            <a:r>
              <a:rPr lang="en-US" sz="4000" dirty="0"/>
              <a:t>Introduction to ideation methods </a:t>
            </a:r>
            <a:r>
              <a:rPr lang="fi-FI" sz="4000" dirty="0"/>
              <a:t>(2/2)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Familiarize yourself with at least two other methods in the discussion area and give feedback on what was particularly interesting about the presented methods.</a:t>
            </a:r>
          </a:p>
          <a:p>
            <a:r>
              <a:rPr lang="en-US" sz="2000" dirty="0"/>
              <a:t>The total length of the answer is 300-400 words.</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1653005503"/>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68F20-1C66-4515-9230-63E3E4153368}">
  <ds:schemaRefs>
    <ds:schemaRef ds:uri="http://schemas.openxmlformats.org/package/2006/metadata/core-properties"/>
    <ds:schemaRef ds:uri="http://purl.org/dc/elements/1.1/"/>
    <ds:schemaRef ds:uri="c22718f1-2baa-4fe8-b044-ea7a9edd45cb"/>
    <ds:schemaRef ds:uri="http://purl.org/dc/terms/"/>
    <ds:schemaRef ds:uri="ef81c04f-485b-4f40-b52a-de9919c65430"/>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831A378-2E10-4327-925F-8D4F311223AC}">
  <ds:schemaRefs>
    <ds:schemaRef ds:uri="http://schemas.microsoft.com/sharepoint/v3/contenttype/forms"/>
  </ds:schemaRefs>
</ds:datastoreItem>
</file>

<file path=customXml/itemProps3.xml><?xml version="1.0" encoding="utf-8"?>
<ds:datastoreItem xmlns:ds="http://schemas.openxmlformats.org/officeDocument/2006/customXml" ds:itemID="{A983AA62-7816-42C0-A581-D37C403A2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1836</Words>
  <Application>Microsoft Office PowerPoint</Application>
  <PresentationFormat>Widescreen</PresentationFormat>
  <Paragraphs>138</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TUNI Theme</vt:lpstr>
      <vt:lpstr>Innovation challenge (5 cr)</vt:lpstr>
      <vt:lpstr>Content</vt:lpstr>
      <vt:lpstr>Learning outcomes</vt:lpstr>
      <vt:lpstr>Assessment criteria (1/2)</vt:lpstr>
      <vt:lpstr>Assessment criteria (2/2)</vt:lpstr>
      <vt:lpstr>Pedagogical approach</vt:lpstr>
      <vt:lpstr>Learning assignment descriptions</vt:lpstr>
      <vt:lpstr>1. Introduction to ideation methods (1/2)</vt:lpstr>
      <vt:lpstr>1. Introduction to ideation methods (2/2)</vt:lpstr>
      <vt:lpstr>2. Ideation and definition of evaluation criteria (1/3)</vt:lpstr>
      <vt:lpstr>2. Ideation and definition of evaluation criteria (2/3)</vt:lpstr>
      <vt:lpstr>2. Ideation and definition of evaluation criteria (3/3)</vt:lpstr>
      <vt:lpstr>2. Idea evaluation and commercialization planning (1/2)</vt:lpstr>
      <vt:lpstr>2. Idea evaluation and commercialization planning (2/2)</vt:lpstr>
      <vt:lpstr>3. Peer review</vt:lpstr>
      <vt:lpstr>4. Familiarization with background materials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28</cp:revision>
  <dcterms:created xsi:type="dcterms:W3CDTF">2020-12-01T13:41:19Z</dcterms:created>
  <dcterms:modified xsi:type="dcterms:W3CDTF">2024-05-30T07:01:40Z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