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5"/>
  </p:sldMasterIdLst>
  <p:notesMasterIdLst>
    <p:notesMasterId r:id="rId65"/>
  </p:notesMasterIdLst>
  <p:handoutMasterIdLst>
    <p:handoutMasterId r:id="rId66"/>
  </p:handoutMasterIdLst>
  <p:sldIdLst>
    <p:sldId id="256" r:id="rId6"/>
    <p:sldId id="351" r:id="rId7"/>
    <p:sldId id="352" r:id="rId8"/>
    <p:sldId id="262" r:id="rId9"/>
    <p:sldId id="257" r:id="rId10"/>
    <p:sldId id="327" r:id="rId11"/>
    <p:sldId id="348" r:id="rId12"/>
    <p:sldId id="282" r:id="rId13"/>
    <p:sldId id="275" r:id="rId14"/>
    <p:sldId id="324" r:id="rId15"/>
    <p:sldId id="326" r:id="rId16"/>
    <p:sldId id="323" r:id="rId17"/>
    <p:sldId id="317" r:id="rId18"/>
    <p:sldId id="312" r:id="rId19"/>
    <p:sldId id="266" r:id="rId20"/>
    <p:sldId id="273" r:id="rId21"/>
    <p:sldId id="277" r:id="rId22"/>
    <p:sldId id="278" r:id="rId23"/>
    <p:sldId id="274" r:id="rId24"/>
    <p:sldId id="276" r:id="rId25"/>
    <p:sldId id="338" r:id="rId26"/>
    <p:sldId id="311" r:id="rId27"/>
    <p:sldId id="331" r:id="rId28"/>
    <p:sldId id="318" r:id="rId29"/>
    <p:sldId id="271" r:id="rId30"/>
    <p:sldId id="335" r:id="rId31"/>
    <p:sldId id="336" r:id="rId32"/>
    <p:sldId id="265" r:id="rId33"/>
    <p:sldId id="334" r:id="rId34"/>
    <p:sldId id="270" r:id="rId35"/>
    <p:sldId id="319" r:id="rId36"/>
    <p:sldId id="313" r:id="rId37"/>
    <p:sldId id="314" r:id="rId38"/>
    <p:sldId id="340" r:id="rId39"/>
    <p:sldId id="315" r:id="rId40"/>
    <p:sldId id="264" r:id="rId41"/>
    <p:sldId id="289" r:id="rId42"/>
    <p:sldId id="295" r:id="rId43"/>
    <p:sldId id="267" r:id="rId44"/>
    <p:sldId id="341" r:id="rId45"/>
    <p:sldId id="332" r:id="rId46"/>
    <p:sldId id="320" r:id="rId47"/>
    <p:sldId id="350" r:id="rId48"/>
    <p:sldId id="343" r:id="rId49"/>
    <p:sldId id="344" r:id="rId50"/>
    <p:sldId id="321" r:id="rId51"/>
    <p:sldId id="325" r:id="rId52"/>
    <p:sldId id="316" r:id="rId53"/>
    <p:sldId id="349" r:id="rId54"/>
    <p:sldId id="330" r:id="rId55"/>
    <p:sldId id="268" r:id="rId56"/>
    <p:sldId id="333" r:id="rId57"/>
    <p:sldId id="337" r:id="rId58"/>
    <p:sldId id="322" r:id="rId59"/>
    <p:sldId id="328" r:id="rId60"/>
    <p:sldId id="342" r:id="rId61"/>
    <p:sldId id="345" r:id="rId62"/>
    <p:sldId id="347" r:id="rId63"/>
    <p:sldId id="260" r:id="rId6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E9639D4-E3E2-4D34-9284-5A2195B3D0D7}" styleName="Vaalea tyyli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71" autoAdjust="0"/>
    <p:restoredTop sz="94660"/>
  </p:normalViewPr>
  <p:slideViewPr>
    <p:cSldViewPr snapToGrid="0">
      <p:cViewPr varScale="1">
        <p:scale>
          <a:sx n="112" d="100"/>
          <a:sy n="112" d="100"/>
        </p:scale>
        <p:origin x="114" y="144"/>
      </p:cViewPr>
      <p:guideLst>
        <p:guide orient="horz" pos="2160"/>
        <p:guide pos="3840"/>
      </p:guideLst>
    </p:cSldViewPr>
  </p:slideViewPr>
  <p:notesTextViewPr>
    <p:cViewPr>
      <p:scale>
        <a:sx n="1" d="1"/>
        <a:sy n="1" d="1"/>
      </p:scale>
      <p:origin x="0" y="0"/>
    </p:cViewPr>
  </p:notesTextViewPr>
  <p:sorterViewPr>
    <p:cViewPr>
      <p:scale>
        <a:sx n="90" d="100"/>
        <a:sy n="90" d="100"/>
      </p:scale>
      <p:origin x="0" y="-282"/>
    </p:cViewPr>
  </p:sorterViewPr>
  <p:notesViewPr>
    <p:cSldViewPr snapToGrid="0" showGuides="1">
      <p:cViewPr varScale="1">
        <p:scale>
          <a:sx n="50" d="100"/>
          <a:sy n="50" d="100"/>
        </p:scale>
        <p:origin x="2640"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256421-BCC1-4662-B086-029E75473872}" type="datetimeFigureOut">
              <a:rPr lang="en-US" smtClean="0"/>
              <a:t>10/14/2020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7254D2-360C-4BF6-AA0A-041C7E3D0885}" type="slidenum">
              <a:rPr lang="en-US" smtClean="0"/>
              <a:t>‹#›</a:t>
            </a:fld>
            <a:endParaRPr lang="en-US"/>
          </a:p>
        </p:txBody>
      </p:sp>
    </p:spTree>
    <p:extLst>
      <p:ext uri="{BB962C8B-B14F-4D97-AF65-F5344CB8AC3E}">
        <p14:creationId xmlns:p14="http://schemas.microsoft.com/office/powerpoint/2010/main" val="3804925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DE3DC-FFA5-4B06-8CE1-A4327DB2171A}" type="datetimeFigureOut">
              <a:rPr lang="fi-FI" smtClean="0"/>
              <a:t>14.10.2020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609CB-CAF6-4571-BA04-25E12737EAA4}" type="slidenum">
              <a:rPr lang="fi-FI" smtClean="0"/>
              <a:t>‹#›</a:t>
            </a:fld>
            <a:endParaRPr lang="fi-FI"/>
          </a:p>
        </p:txBody>
      </p:sp>
    </p:spTree>
    <p:extLst>
      <p:ext uri="{BB962C8B-B14F-4D97-AF65-F5344CB8AC3E}">
        <p14:creationId xmlns:p14="http://schemas.microsoft.com/office/powerpoint/2010/main" val="35626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a:xfrm>
            <a:off x="1716506" y="6192671"/>
            <a:ext cx="966537" cy="365125"/>
          </a:xfrm>
        </p:spPr>
        <p:txBody>
          <a:bodyPr/>
          <a:lstStyle/>
          <a:p>
            <a:fld id="{308255F3-F20B-4B87-BA2E-E1B81D1F1716}" type="datetime1">
              <a:rPr lang="fi-FI" smtClean="0"/>
              <a:t>14.10.2020</a:t>
            </a:fld>
            <a:endParaRPr lang="fi-FI" dirty="0"/>
          </a:p>
        </p:txBody>
      </p:sp>
      <p:sp>
        <p:nvSpPr>
          <p:cNvPr id="5" name="Alatunnisteen paikkamerkki 4"/>
          <p:cNvSpPr>
            <a:spLocks noGrp="1"/>
          </p:cNvSpPr>
          <p:nvPr>
            <p:ph type="ftr" sz="quarter" idx="11"/>
          </p:nvPr>
        </p:nvSpPr>
        <p:spPr/>
        <p:txBody>
          <a:bodyPr/>
          <a:lstStyle/>
          <a:p>
            <a:r>
              <a:rPr lang="fi-FI" dirty="0"/>
              <a:t>kiertotalousamk.fi</a:t>
            </a:r>
          </a:p>
        </p:txBody>
      </p:sp>
      <p:pic>
        <p:nvPicPr>
          <p:cNvPr id="7" name="Kuva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3821" y="5349875"/>
            <a:ext cx="4704659" cy="769014"/>
          </a:xfrm>
          <a:prstGeom prst="rect">
            <a:avLst/>
          </a:prstGeom>
        </p:spPr>
      </p:pic>
    </p:spTree>
    <p:extLst>
      <p:ext uri="{BB962C8B-B14F-4D97-AF65-F5344CB8AC3E}">
        <p14:creationId xmlns:p14="http://schemas.microsoft.com/office/powerpoint/2010/main" val="36287471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pic>
        <p:nvPicPr>
          <p:cNvPr id="6" name="Kuva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spTree>
    <p:extLst>
      <p:ext uri="{BB962C8B-B14F-4D97-AF65-F5344CB8AC3E}">
        <p14:creationId xmlns:p14="http://schemas.microsoft.com/office/powerpoint/2010/main" val="338560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pic>
        <p:nvPicPr>
          <p:cNvPr id="7" name="Kuva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spTree>
    <p:extLst>
      <p:ext uri="{BB962C8B-B14F-4D97-AF65-F5344CB8AC3E}">
        <p14:creationId xmlns:p14="http://schemas.microsoft.com/office/powerpoint/2010/main" val="349030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4"/>
            <a:ext cx="10515600" cy="108944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5" name="Alatunnisteen paikkamerkki 4"/>
          <p:cNvSpPr>
            <a:spLocks noGrp="1"/>
          </p:cNvSpPr>
          <p:nvPr>
            <p:ph type="ftr" sz="quarter" idx="11"/>
          </p:nvPr>
        </p:nvSpPr>
        <p:spPr/>
        <p:txBody>
          <a:bodyPr/>
          <a:lstStyle/>
          <a:p>
            <a:r>
              <a:rPr lang="fi-FI"/>
              <a:t>kiertotalousamk.fi</a:t>
            </a:r>
          </a:p>
        </p:txBody>
      </p:sp>
      <p:pic>
        <p:nvPicPr>
          <p:cNvPr id="6" name="Kuva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spTree>
    <p:extLst>
      <p:ext uri="{BB962C8B-B14F-4D97-AF65-F5344CB8AC3E}">
        <p14:creationId xmlns:p14="http://schemas.microsoft.com/office/powerpoint/2010/main" val="1410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pic>
        <p:nvPicPr>
          <p:cNvPr id="7" name="Kuva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spTree>
    <p:extLst>
      <p:ext uri="{BB962C8B-B14F-4D97-AF65-F5344CB8AC3E}">
        <p14:creationId xmlns:p14="http://schemas.microsoft.com/office/powerpoint/2010/main" val="968402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Kaksi sisältökohdett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838200" y="1690688"/>
            <a:ext cx="5181600" cy="4351338"/>
          </a:xfrm>
        </p:spPr>
        <p:txBody>
          <a:bodyPr/>
          <a:lstStyle>
            <a:lvl1pPr marL="457200" indent="-457200">
              <a:buFont typeface="Arial" panose="020B0604020202020204" pitchFamily="34" charset="0"/>
              <a:buChar char="•"/>
              <a:defRPr/>
            </a:lvl1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825625"/>
            <a:ext cx="5181600" cy="42164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pic>
        <p:nvPicPr>
          <p:cNvPr id="8" name="Kuva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spTree>
    <p:extLst>
      <p:ext uri="{BB962C8B-B14F-4D97-AF65-F5344CB8AC3E}">
        <p14:creationId xmlns:p14="http://schemas.microsoft.com/office/powerpoint/2010/main" val="1309867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4" name="Alatunnisteen paikkamerkki 3"/>
          <p:cNvSpPr>
            <a:spLocks noGrp="1"/>
          </p:cNvSpPr>
          <p:nvPr>
            <p:ph type="ftr" sz="quarter" idx="11"/>
          </p:nvPr>
        </p:nvSpPr>
        <p:spPr/>
        <p:txBody>
          <a:bodyPr/>
          <a:lstStyle/>
          <a:p>
            <a:r>
              <a:rPr lang="fi-FI"/>
              <a:t>kiertotalousamk.fi</a:t>
            </a:r>
          </a:p>
        </p:txBody>
      </p:sp>
      <p:pic>
        <p:nvPicPr>
          <p:cNvPr id="6" name="Kuva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spTree>
    <p:extLst>
      <p:ext uri="{BB962C8B-B14F-4D97-AF65-F5344CB8AC3E}">
        <p14:creationId xmlns:p14="http://schemas.microsoft.com/office/powerpoint/2010/main" val="3974686067"/>
      </p:ext>
    </p:extLst>
  </p:cSld>
  <p:clrMapOvr>
    <a:masterClrMapping/>
  </p:clrMapOvr>
  <p:extLst>
    <p:ext uri="{DCECCB84-F9BA-43D5-87BE-67443E8EF086}">
      <p15:sldGuideLst xmlns:p15="http://schemas.microsoft.com/office/powerpoint/2012/main">
        <p15:guide id="1" orient="horz" pos="402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sv-SE"/>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p:txBody>
      </p:sp>
      <p:sp>
        <p:nvSpPr>
          <p:cNvPr id="4" name="Content Placeholder 3"/>
          <p:cNvSpPr>
            <a:spLocks noGrp="1"/>
          </p:cNvSpPr>
          <p:nvPr>
            <p:ph sz="half" idx="2"/>
          </p:nvPr>
        </p:nvSpPr>
        <p:spPr>
          <a:xfrm>
            <a:off x="609600" y="2174875"/>
            <a:ext cx="5386917" cy="340878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p:txBody>
      </p:sp>
      <p:sp>
        <p:nvSpPr>
          <p:cNvPr id="6" name="Content Placeholder 5"/>
          <p:cNvSpPr>
            <a:spLocks noGrp="1"/>
          </p:cNvSpPr>
          <p:nvPr>
            <p:ph sz="quarter" idx="4"/>
          </p:nvPr>
        </p:nvSpPr>
        <p:spPr>
          <a:xfrm>
            <a:off x="6193369" y="2174875"/>
            <a:ext cx="5389033" cy="340878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en-US" dirty="0"/>
          </a:p>
        </p:txBody>
      </p:sp>
      <p:pic>
        <p:nvPicPr>
          <p:cNvPr id="7" name="Kuv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pic>
        <p:nvPicPr>
          <p:cNvPr id="8" name="Picture 7"/>
          <p:cNvPicPr>
            <a:picLocks noChangeAspect="1"/>
          </p:cNvPicPr>
          <p:nvPr userDrawn="1"/>
        </p:nvPicPr>
        <p:blipFill>
          <a:blip r:embed="rId3"/>
          <a:stretch>
            <a:fillRect/>
          </a:stretch>
        </p:blipFill>
        <p:spPr>
          <a:xfrm>
            <a:off x="144432" y="6105525"/>
            <a:ext cx="1962150" cy="752475"/>
          </a:xfrm>
          <a:prstGeom prst="rect">
            <a:avLst/>
          </a:prstGeom>
        </p:spPr>
      </p:pic>
      <p:pic>
        <p:nvPicPr>
          <p:cNvPr id="9" name="Picture 8"/>
          <p:cNvPicPr>
            <a:picLocks noChangeAspect="1"/>
          </p:cNvPicPr>
          <p:nvPr userDrawn="1"/>
        </p:nvPicPr>
        <p:blipFill>
          <a:blip r:embed="rId4"/>
          <a:stretch>
            <a:fillRect/>
          </a:stretch>
        </p:blipFill>
        <p:spPr>
          <a:xfrm>
            <a:off x="10928232" y="5737344"/>
            <a:ext cx="981075" cy="942975"/>
          </a:xfrm>
          <a:prstGeom prst="rect">
            <a:avLst/>
          </a:prstGeom>
        </p:spPr>
      </p:pic>
    </p:spTree>
    <p:extLst>
      <p:ext uri="{BB962C8B-B14F-4D97-AF65-F5344CB8AC3E}">
        <p14:creationId xmlns:p14="http://schemas.microsoft.com/office/powerpoint/2010/main" val="1384684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200" y="1825625"/>
            <a:ext cx="10515600" cy="4161289"/>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53E9E-8905-47D9-8774-71C2D0812B6B}" type="datetime1">
              <a:rPr lang="fi-FI" smtClean="0"/>
              <a:t>14.10.2020</a:t>
            </a:fld>
            <a:endParaRPr lang="fi-FI"/>
          </a:p>
        </p:txBody>
      </p:sp>
      <p:sp>
        <p:nvSpPr>
          <p:cNvPr id="5" name="Alatunnisteen paikkamerkki 4"/>
          <p:cNvSpPr>
            <a:spLocks noGrp="1"/>
          </p:cNvSpPr>
          <p:nvPr>
            <p:ph type="ftr" sz="quarter" idx="3"/>
          </p:nvPr>
        </p:nvSpPr>
        <p:spPr>
          <a:xfrm>
            <a:off x="4038600" y="619267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dirty="0"/>
              <a:t>kiertotalousamk.fi</a:t>
            </a: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966C3-9558-4BBB-9775-7D1DA6AA08CC}" type="slidenum">
              <a:rPr lang="fi-FI" smtClean="0"/>
              <a:t>‹#›</a:t>
            </a:fld>
            <a:endParaRPr lang="fi-FI"/>
          </a:p>
        </p:txBody>
      </p:sp>
      <p:pic>
        <p:nvPicPr>
          <p:cNvPr id="8" name="Kuva 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pic>
        <p:nvPicPr>
          <p:cNvPr id="9" name="Picture 8"/>
          <p:cNvPicPr>
            <a:picLocks noChangeAspect="1"/>
          </p:cNvPicPr>
          <p:nvPr userDrawn="1"/>
        </p:nvPicPr>
        <p:blipFill>
          <a:blip r:embed="rId11"/>
          <a:stretch>
            <a:fillRect/>
          </a:stretch>
        </p:blipFill>
        <p:spPr>
          <a:xfrm>
            <a:off x="10937858" y="5650363"/>
            <a:ext cx="981075" cy="942975"/>
          </a:xfrm>
          <a:prstGeom prst="rect">
            <a:avLst/>
          </a:prstGeom>
        </p:spPr>
      </p:pic>
      <p:pic>
        <p:nvPicPr>
          <p:cNvPr id="10" name="Picture 9"/>
          <p:cNvPicPr>
            <a:picLocks noChangeAspect="1"/>
          </p:cNvPicPr>
          <p:nvPr userDrawn="1"/>
        </p:nvPicPr>
        <p:blipFill>
          <a:blip r:embed="rId12"/>
          <a:stretch>
            <a:fillRect/>
          </a:stretch>
        </p:blipFill>
        <p:spPr>
          <a:xfrm>
            <a:off x="201629" y="6067425"/>
            <a:ext cx="2105025" cy="790575"/>
          </a:xfrm>
          <a:prstGeom prst="rect">
            <a:avLst/>
          </a:prstGeom>
        </p:spPr>
      </p:pic>
    </p:spTree>
    <p:extLst>
      <p:ext uri="{BB962C8B-B14F-4D97-AF65-F5344CB8AC3E}">
        <p14:creationId xmlns:p14="http://schemas.microsoft.com/office/powerpoint/2010/main" val="11527115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01" r:id="rId3"/>
    <p:sldLayoutId id="2147483692" r:id="rId4"/>
    <p:sldLayoutId id="2147483693" r:id="rId5"/>
    <p:sldLayoutId id="2147483702" r:id="rId6"/>
    <p:sldLayoutId id="2147483695" r:id="rId7"/>
    <p:sldLayoutId id="2147483703" r:id="rId8"/>
  </p:sldLayoutIdLst>
  <p:hf sldNum="0" hdr="0"/>
  <p:txStyles>
    <p:titleStyle>
      <a:lvl1pPr algn="l" defTabSz="914400" rtl="0" eaLnBrk="1" latinLnBrk="0" hangingPunct="1">
        <a:lnSpc>
          <a:spcPct val="90000"/>
        </a:lnSpc>
        <a:spcBef>
          <a:spcPct val="0"/>
        </a:spcBef>
        <a:buNone/>
        <a:defRPr sz="44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image" Target="../media/image12.t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6.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hyperlink" Target="https://www.luke.fi/en/transforming-wood-food/" TargetMode="Externa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452282" y="636493"/>
            <a:ext cx="9287435" cy="3334871"/>
          </a:xfrm>
        </p:spPr>
        <p:txBody>
          <a:bodyPr>
            <a:normAutofit fontScale="90000"/>
          </a:bodyPr>
          <a:lstStyle/>
          <a:p>
            <a:pPr>
              <a:lnSpc>
                <a:spcPct val="100000"/>
              </a:lnSpc>
              <a:spcBef>
                <a:spcPts val="0"/>
              </a:spcBef>
            </a:pPr>
            <a:r>
              <a:rPr lang="en-GB" dirty="0"/>
              <a:t>Innovative Wood-Based Materials and Products</a:t>
            </a:r>
            <a:br>
              <a:rPr lang="en-GB" dirty="0"/>
            </a:br>
            <a:r>
              <a:rPr lang="en-GB" sz="3600" dirty="0"/>
              <a:t> </a:t>
            </a:r>
            <a:br>
              <a:rPr lang="en-GB" dirty="0"/>
            </a:br>
            <a:r>
              <a:rPr lang="en-GB" sz="4000" dirty="0"/>
              <a:t>Hydrogels, 3D-Printed Materials, Adhesives and Nutrition</a:t>
            </a:r>
            <a:endParaRPr lang="en-GB" dirty="0"/>
          </a:p>
        </p:txBody>
      </p:sp>
      <p:sp>
        <p:nvSpPr>
          <p:cNvPr id="3" name="Alaotsikko 2"/>
          <p:cNvSpPr>
            <a:spLocks noGrp="1"/>
          </p:cNvSpPr>
          <p:nvPr>
            <p:ph type="subTitle" idx="1"/>
          </p:nvPr>
        </p:nvSpPr>
        <p:spPr>
          <a:xfrm>
            <a:off x="1524000" y="4279947"/>
            <a:ext cx="9144000" cy="1655762"/>
          </a:xfrm>
        </p:spPr>
        <p:txBody>
          <a:bodyPr>
            <a:normAutofit lnSpcReduction="10000"/>
          </a:bodyPr>
          <a:lstStyle/>
          <a:p>
            <a:r>
              <a:rPr lang="fi-FI" dirty="0"/>
              <a:t>Otto Långvik</a:t>
            </a:r>
          </a:p>
          <a:p>
            <a:r>
              <a:rPr lang="fi-FI" dirty="0"/>
              <a:t>otto.langvik@novia.fi </a:t>
            </a:r>
          </a:p>
          <a:p>
            <a:r>
              <a:rPr lang="fi-FI" dirty="0"/>
              <a:t>Novia UAS</a:t>
            </a:r>
          </a:p>
          <a:p>
            <a:r>
              <a:rPr lang="fi-FI" dirty="0"/>
              <a:t>14.10.2020</a:t>
            </a:r>
          </a:p>
        </p:txBody>
      </p:sp>
      <p:sp>
        <p:nvSpPr>
          <p:cNvPr id="4" name="Päivämäärän paikkamerkki 3"/>
          <p:cNvSpPr>
            <a:spLocks noGrp="1"/>
          </p:cNvSpPr>
          <p:nvPr>
            <p:ph type="dt" sz="half" idx="10"/>
          </p:nvPr>
        </p:nvSpPr>
        <p:spPr/>
        <p:txBody>
          <a:bodyPr/>
          <a:lstStyle/>
          <a:p>
            <a:fld id="{60FEDBEC-BDFD-41C9-A00C-68FA1EF50EC5}" type="datetime1">
              <a:rPr lang="fi-FI" smtClean="0"/>
              <a:t>14.10.2020</a:t>
            </a:fld>
            <a:endParaRPr lang="fi-FI"/>
          </a:p>
        </p:txBody>
      </p:sp>
      <p:sp>
        <p:nvSpPr>
          <p:cNvPr id="5" name="Alatunnisteen paikkamerkki 4"/>
          <p:cNvSpPr>
            <a:spLocks noGrp="1"/>
          </p:cNvSpPr>
          <p:nvPr>
            <p:ph type="ftr" sz="quarter" idx="11"/>
          </p:nvPr>
        </p:nvSpPr>
        <p:spPr/>
        <p:txBody>
          <a:bodyPr/>
          <a:lstStyle/>
          <a:p>
            <a:r>
              <a:rPr lang="fi-FI"/>
              <a:t>kiertotalousamk.fi</a:t>
            </a:r>
            <a:endParaRPr lang="fi-FI" dirty="0"/>
          </a:p>
        </p:txBody>
      </p:sp>
    </p:spTree>
    <p:extLst>
      <p:ext uri="{BB962C8B-B14F-4D97-AF65-F5344CB8AC3E}">
        <p14:creationId xmlns:p14="http://schemas.microsoft.com/office/powerpoint/2010/main" val="3332286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467E06-36EC-4C77-8B0F-31749CC4DA73}"/>
              </a:ext>
            </a:extLst>
          </p:cNvPr>
          <p:cNvSpPr>
            <a:spLocks noGrp="1"/>
          </p:cNvSpPr>
          <p:nvPr>
            <p:ph type="title"/>
          </p:nvPr>
        </p:nvSpPr>
        <p:spPr>
          <a:xfrm>
            <a:off x="933253" y="314655"/>
            <a:ext cx="9532541" cy="1325563"/>
          </a:xfrm>
        </p:spPr>
        <p:txBody>
          <a:bodyPr/>
          <a:lstStyle/>
          <a:p>
            <a:r>
              <a:rPr lang="en-GB"/>
              <a:t>Cellulose</a:t>
            </a:r>
          </a:p>
        </p:txBody>
      </p:sp>
      <p:sp>
        <p:nvSpPr>
          <p:cNvPr id="9" name="Sisällön paikkamerkki 8">
            <a:extLst>
              <a:ext uri="{FF2B5EF4-FFF2-40B4-BE49-F238E27FC236}">
                <a16:creationId xmlns:a16="http://schemas.microsoft.com/office/drawing/2014/main" id="{6C9980B5-C2A5-4F16-B0CC-337B19C70EC8}"/>
              </a:ext>
            </a:extLst>
          </p:cNvPr>
          <p:cNvSpPr>
            <a:spLocks noGrp="1"/>
          </p:cNvSpPr>
          <p:nvPr>
            <p:ph sz="half" idx="2"/>
          </p:nvPr>
        </p:nvSpPr>
        <p:spPr>
          <a:xfrm>
            <a:off x="1008292" y="1454656"/>
            <a:ext cx="6590275" cy="4135319"/>
          </a:xfrm>
        </p:spPr>
        <p:txBody>
          <a:bodyPr>
            <a:normAutofit/>
          </a:bodyPr>
          <a:lstStyle/>
          <a:p>
            <a:pPr marL="0" indent="0">
              <a:buNone/>
            </a:pPr>
            <a:r>
              <a:rPr lang="en-GB" sz="2200" dirty="0"/>
              <a:t>Cellulose is the most common biomaterial on earth. Cellulose is a polysaccharide where the repeating unit is cellobiose, a disaccharide that is constructed of two glucose units.</a:t>
            </a:r>
          </a:p>
          <a:p>
            <a:pPr marL="0" indent="0">
              <a:buNone/>
            </a:pPr>
            <a:endParaRPr lang="en-GB" sz="2200" dirty="0"/>
          </a:p>
        </p:txBody>
      </p:sp>
      <p:sp>
        <p:nvSpPr>
          <p:cNvPr id="4" name="Alatunnisteen paikkamerkki 3">
            <a:extLst>
              <a:ext uri="{FF2B5EF4-FFF2-40B4-BE49-F238E27FC236}">
                <a16:creationId xmlns:a16="http://schemas.microsoft.com/office/drawing/2014/main" id="{B7D7080F-6483-4C74-B7E9-1F51655F0D0B}"/>
              </a:ext>
            </a:extLst>
          </p:cNvPr>
          <p:cNvSpPr>
            <a:spLocks noGrp="1"/>
          </p:cNvSpPr>
          <p:nvPr>
            <p:ph type="ftr" sz="quarter" idx="11"/>
          </p:nvPr>
        </p:nvSpPr>
        <p:spPr/>
        <p:txBody>
          <a:bodyPr/>
          <a:lstStyle/>
          <a:p>
            <a:r>
              <a:rPr lang="fi-FI"/>
              <a:t>kiertotalousamk.fi</a:t>
            </a:r>
          </a:p>
        </p:txBody>
      </p:sp>
      <p:pic>
        <p:nvPicPr>
          <p:cNvPr id="10" name="Picture 9" descr="A molecule structure describing the big amount of hydrogen bonds that are present in cellulose.">
            <a:extLst>
              <a:ext uri="{FF2B5EF4-FFF2-40B4-BE49-F238E27FC236}">
                <a16:creationId xmlns:a16="http://schemas.microsoft.com/office/drawing/2014/main" id="{80B7D48A-50A2-4302-90F5-89EE76D82A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3606" y="722034"/>
            <a:ext cx="4339905" cy="3357431"/>
          </a:xfrm>
          <a:prstGeom prst="rect">
            <a:avLst/>
          </a:prstGeom>
        </p:spPr>
      </p:pic>
      <p:sp>
        <p:nvSpPr>
          <p:cNvPr id="3" name="TextBox 2">
            <a:extLst>
              <a:ext uri="{FF2B5EF4-FFF2-40B4-BE49-F238E27FC236}">
                <a16:creationId xmlns:a16="http://schemas.microsoft.com/office/drawing/2014/main" id="{23EBD175-557B-4EE9-870C-3974E8837178}"/>
              </a:ext>
            </a:extLst>
          </p:cNvPr>
          <p:cNvSpPr txBox="1"/>
          <p:nvPr/>
        </p:nvSpPr>
        <p:spPr>
          <a:xfrm>
            <a:off x="3434214" y="5934907"/>
            <a:ext cx="6409344" cy="769441"/>
          </a:xfrm>
          <a:prstGeom prst="rect">
            <a:avLst/>
          </a:prstGeom>
          <a:solidFill>
            <a:schemeClr val="bg1"/>
          </a:solidFill>
          <a:ln>
            <a:solidFill>
              <a:schemeClr val="tx1"/>
            </a:solidFill>
          </a:ln>
        </p:spPr>
        <p:txBody>
          <a:bodyPr wrap="square" rtlCol="0">
            <a:spAutoFit/>
          </a:bodyPr>
          <a:lstStyle/>
          <a:p>
            <a:endParaRPr lang="en-GB" sz="1100" dirty="0"/>
          </a:p>
          <a:p>
            <a:r>
              <a:rPr lang="en-GB" sz="1100" dirty="0"/>
              <a:t>References material:	Herbert Sixta, </a:t>
            </a:r>
            <a:r>
              <a:rPr lang="en-GB" sz="1100" b="1" dirty="0"/>
              <a:t>Fibres in Wood Matrix</a:t>
            </a:r>
            <a:r>
              <a:rPr lang="en-GB" sz="1100" dirty="0"/>
              <a:t> </a:t>
            </a:r>
            <a:r>
              <a:rPr lang="en-GB" sz="1100" i="1" dirty="0"/>
              <a:t>Handbook of Pulp</a:t>
            </a:r>
            <a:r>
              <a:rPr lang="en-GB" sz="1100" dirty="0"/>
              <a:t>, 1, 59, 2006</a:t>
            </a:r>
          </a:p>
          <a:p>
            <a:r>
              <a:rPr lang="en-GB" sz="1100" dirty="0"/>
              <a:t>		R. </a:t>
            </a:r>
            <a:r>
              <a:rPr lang="en-GB" sz="1100" dirty="0" err="1"/>
              <a:t>Patt</a:t>
            </a:r>
            <a:r>
              <a:rPr lang="en-GB" sz="1100" dirty="0"/>
              <a:t> et al., </a:t>
            </a:r>
            <a:r>
              <a:rPr lang="en-GB" sz="1100" b="1" dirty="0" err="1"/>
              <a:t>Vom</a:t>
            </a:r>
            <a:r>
              <a:rPr lang="en-GB" sz="1100" b="1" dirty="0"/>
              <a:t> </a:t>
            </a:r>
            <a:r>
              <a:rPr lang="en-GB" sz="1100" b="1" dirty="0" err="1"/>
              <a:t>Holz</a:t>
            </a:r>
            <a:r>
              <a:rPr lang="en-GB" sz="1100" b="1" dirty="0"/>
              <a:t> </a:t>
            </a:r>
            <a:r>
              <a:rPr lang="en-GB" sz="1100" b="1" dirty="0" err="1"/>
              <a:t>zum</a:t>
            </a:r>
            <a:r>
              <a:rPr lang="en-GB" sz="1100" b="1" dirty="0"/>
              <a:t> Papier</a:t>
            </a:r>
            <a:r>
              <a:rPr lang="en-GB" sz="1100" dirty="0"/>
              <a:t> </a:t>
            </a:r>
            <a:r>
              <a:rPr lang="en-GB" sz="1100" i="1" dirty="0" err="1"/>
              <a:t>Physik</a:t>
            </a:r>
            <a:r>
              <a:rPr lang="en-GB" sz="1100" i="1" dirty="0"/>
              <a:t> </a:t>
            </a:r>
            <a:r>
              <a:rPr lang="en-GB" sz="1100" i="1" dirty="0" err="1"/>
              <a:t>unsere</a:t>
            </a:r>
            <a:r>
              <a:rPr lang="en-GB" sz="1100" i="1" dirty="0"/>
              <a:t> Zeit</a:t>
            </a:r>
            <a:r>
              <a:rPr lang="en-GB" sz="1100" dirty="0"/>
              <a:t>, 23, 129-136, 1992</a:t>
            </a:r>
          </a:p>
          <a:p>
            <a:r>
              <a:rPr lang="en-GB" sz="1100" dirty="0"/>
              <a:t>	</a:t>
            </a:r>
          </a:p>
        </p:txBody>
      </p:sp>
      <p:pic>
        <p:nvPicPr>
          <p:cNvPr id="17" name="Picture 16" descr="The molecule structure shows a section of a cellulose polymer where cellobiose, the repeating unit in the polymer chain, is highlighted.">
            <a:extLst>
              <a:ext uri="{FF2B5EF4-FFF2-40B4-BE49-F238E27FC236}">
                <a16:creationId xmlns:a16="http://schemas.microsoft.com/office/drawing/2014/main" id="{3719AC62-EFEF-407D-859E-4C687FEF3C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8589" y="4190796"/>
            <a:ext cx="4244922" cy="1057932"/>
          </a:xfrm>
          <a:prstGeom prst="rect">
            <a:avLst/>
          </a:prstGeom>
        </p:spPr>
      </p:pic>
      <p:sp>
        <p:nvSpPr>
          <p:cNvPr id="5" name="TextBox 4">
            <a:extLst>
              <a:ext uri="{FF2B5EF4-FFF2-40B4-BE49-F238E27FC236}">
                <a16:creationId xmlns:a16="http://schemas.microsoft.com/office/drawing/2014/main" id="{3309FA69-08B9-49FB-8C79-6604346EF7BD}"/>
              </a:ext>
            </a:extLst>
          </p:cNvPr>
          <p:cNvSpPr txBox="1"/>
          <p:nvPr/>
        </p:nvSpPr>
        <p:spPr>
          <a:xfrm>
            <a:off x="867882" y="4079465"/>
            <a:ext cx="6233676" cy="830997"/>
          </a:xfrm>
          <a:prstGeom prst="rect">
            <a:avLst/>
          </a:prstGeom>
          <a:solidFill>
            <a:schemeClr val="bg1">
              <a:lumMod val="85000"/>
            </a:schemeClr>
          </a:solidFill>
        </p:spPr>
        <p:txBody>
          <a:bodyPr wrap="square" rtlCol="0">
            <a:spAutoFit/>
          </a:bodyPr>
          <a:lstStyle/>
          <a:p>
            <a:r>
              <a:rPr lang="en-GB" dirty="0"/>
              <a:t>Picture describing wood structure from meter, cm, mm, µm, nm and molecular scale. Link to a similar picture: </a:t>
            </a:r>
            <a:r>
              <a:rPr lang="en-GB" sz="1200" dirty="0"/>
              <a:t>https://weidmannfibertechnology.com/wp-content/uploads/2016/12/Aufbau-Holz-neu-1.jpg</a:t>
            </a:r>
            <a:endParaRPr lang="en-GB" dirty="0"/>
          </a:p>
        </p:txBody>
      </p:sp>
      <p:sp>
        <p:nvSpPr>
          <p:cNvPr id="6" name="Rectangle 5">
            <a:extLst>
              <a:ext uri="{FF2B5EF4-FFF2-40B4-BE49-F238E27FC236}">
                <a16:creationId xmlns:a16="http://schemas.microsoft.com/office/drawing/2014/main" id="{5C827D2D-2A0B-48A2-AC68-9F11938096BF}"/>
              </a:ext>
            </a:extLst>
          </p:cNvPr>
          <p:cNvSpPr/>
          <p:nvPr/>
        </p:nvSpPr>
        <p:spPr>
          <a:xfrm>
            <a:off x="9951883" y="5449670"/>
            <a:ext cx="2240117" cy="280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Molecule structures: Otto Långvik</a:t>
            </a:r>
          </a:p>
        </p:txBody>
      </p:sp>
    </p:spTree>
    <p:extLst>
      <p:ext uri="{BB962C8B-B14F-4D97-AF65-F5344CB8AC3E}">
        <p14:creationId xmlns:p14="http://schemas.microsoft.com/office/powerpoint/2010/main" val="3111273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ED8CFB-0D29-4801-874F-4754BC4A67C4}"/>
              </a:ext>
            </a:extLst>
          </p:cNvPr>
          <p:cNvSpPr>
            <a:spLocks noGrp="1"/>
          </p:cNvSpPr>
          <p:nvPr>
            <p:ph type="title"/>
          </p:nvPr>
        </p:nvSpPr>
        <p:spPr/>
        <p:txBody>
          <a:bodyPr/>
          <a:lstStyle/>
          <a:p>
            <a:r>
              <a:rPr lang="en-GB"/>
              <a:t>Cellulose</a:t>
            </a:r>
          </a:p>
        </p:txBody>
      </p:sp>
      <p:sp>
        <p:nvSpPr>
          <p:cNvPr id="3" name="Sisällön paikkamerkki 2">
            <a:extLst>
              <a:ext uri="{FF2B5EF4-FFF2-40B4-BE49-F238E27FC236}">
                <a16:creationId xmlns:a16="http://schemas.microsoft.com/office/drawing/2014/main" id="{6A7149EA-0680-42AE-B3E2-C982CA9EC432}"/>
              </a:ext>
            </a:extLst>
          </p:cNvPr>
          <p:cNvSpPr>
            <a:spLocks noGrp="1"/>
          </p:cNvSpPr>
          <p:nvPr>
            <p:ph sz="half" idx="1"/>
          </p:nvPr>
        </p:nvSpPr>
        <p:spPr>
          <a:xfrm>
            <a:off x="1102151" y="1420272"/>
            <a:ext cx="9587845" cy="3000899"/>
          </a:xfrm>
        </p:spPr>
        <p:txBody>
          <a:bodyPr>
            <a:normAutofit/>
          </a:bodyPr>
          <a:lstStyle/>
          <a:p>
            <a:r>
              <a:rPr lang="en-GB" dirty="0"/>
              <a:t>The carbohydrate units in cellulose are D-glucose. These are connected to each other with </a:t>
            </a:r>
            <a:r>
              <a:rPr lang="en-US" dirty="0"/>
              <a:t>β(1→4) linkages.</a:t>
            </a:r>
          </a:p>
          <a:p>
            <a:r>
              <a:rPr lang="en-US" dirty="0"/>
              <a:t>This structure gives rise to very specific and strong </a:t>
            </a:r>
            <a:r>
              <a:rPr lang="en-GB" dirty="0"/>
              <a:t>hydrogen bonds between the polymer chains.</a:t>
            </a:r>
          </a:p>
          <a:p>
            <a:r>
              <a:rPr lang="en-GB" dirty="0"/>
              <a:t>The hydrogen bonding networks induce crystal and amorphous regions in the fibrils.</a:t>
            </a:r>
          </a:p>
        </p:txBody>
      </p:sp>
      <p:sp>
        <p:nvSpPr>
          <p:cNvPr id="5" name="Alatunnisteen paikkamerkki 4">
            <a:extLst>
              <a:ext uri="{FF2B5EF4-FFF2-40B4-BE49-F238E27FC236}">
                <a16:creationId xmlns:a16="http://schemas.microsoft.com/office/drawing/2014/main" id="{4C0CD033-2B62-4591-A78C-326C19C49D8E}"/>
              </a:ext>
            </a:extLst>
          </p:cNvPr>
          <p:cNvSpPr>
            <a:spLocks noGrp="1"/>
          </p:cNvSpPr>
          <p:nvPr>
            <p:ph type="ftr" sz="quarter" idx="11"/>
          </p:nvPr>
        </p:nvSpPr>
        <p:spPr>
          <a:xfrm>
            <a:off x="3934906" y="6127750"/>
            <a:ext cx="4114800" cy="365125"/>
          </a:xfrm>
        </p:spPr>
        <p:txBody>
          <a:bodyPr/>
          <a:lstStyle/>
          <a:p>
            <a:r>
              <a:rPr lang="fi-FI"/>
              <a:t>kiertotalousamk.fi</a:t>
            </a:r>
          </a:p>
        </p:txBody>
      </p:sp>
      <p:grpSp>
        <p:nvGrpSpPr>
          <p:cNvPr id="30" name="Ryhmä 29" descr="A picture describing the crystalline and amorphous regions in cellulose.">
            <a:extLst>
              <a:ext uri="{FF2B5EF4-FFF2-40B4-BE49-F238E27FC236}">
                <a16:creationId xmlns:a16="http://schemas.microsoft.com/office/drawing/2014/main" id="{7BC850F4-BB92-4E3B-B891-C6E2C4364C1E}"/>
              </a:ext>
            </a:extLst>
          </p:cNvPr>
          <p:cNvGrpSpPr/>
          <p:nvPr/>
        </p:nvGrpSpPr>
        <p:grpSpPr>
          <a:xfrm>
            <a:off x="3039034" y="3666537"/>
            <a:ext cx="6220261" cy="2377612"/>
            <a:chOff x="3062177" y="3831413"/>
            <a:chExt cx="6220261" cy="2377612"/>
          </a:xfrm>
        </p:grpSpPr>
        <p:pic>
          <p:nvPicPr>
            <p:cNvPr id="6" name="Kuva 5">
              <a:extLst>
                <a:ext uri="{FF2B5EF4-FFF2-40B4-BE49-F238E27FC236}">
                  <a16:creationId xmlns:a16="http://schemas.microsoft.com/office/drawing/2014/main" id="{CDC06941-7262-447B-B6BD-5DA02B8B17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2177" y="4336217"/>
              <a:ext cx="6220261" cy="1368004"/>
            </a:xfrm>
            <a:prstGeom prst="rect">
              <a:avLst/>
            </a:prstGeom>
          </p:spPr>
        </p:pic>
        <p:cxnSp>
          <p:nvCxnSpPr>
            <p:cNvPr id="12" name="Suora nuoliyhdysviiva 11">
              <a:extLst>
                <a:ext uri="{FF2B5EF4-FFF2-40B4-BE49-F238E27FC236}">
                  <a16:creationId xmlns:a16="http://schemas.microsoft.com/office/drawing/2014/main" id="{12BB0C8C-2CF8-43F4-B86D-0D0C00C30B99}"/>
                </a:ext>
              </a:extLst>
            </p:cNvPr>
            <p:cNvCxnSpPr>
              <a:cxnSpLocks/>
              <a:stCxn id="8" idx="2"/>
            </p:cNvCxnSpPr>
            <p:nvPr/>
          </p:nvCxnSpPr>
          <p:spPr>
            <a:xfrm flipH="1">
              <a:off x="3968576" y="4200745"/>
              <a:ext cx="2122266" cy="471453"/>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4" name="Suora nuoliyhdysviiva 13">
              <a:extLst>
                <a:ext uri="{FF2B5EF4-FFF2-40B4-BE49-F238E27FC236}">
                  <a16:creationId xmlns:a16="http://schemas.microsoft.com/office/drawing/2014/main" id="{2EA089F1-0E39-4076-8BFF-31C64D6C4E1B}"/>
                </a:ext>
              </a:extLst>
            </p:cNvPr>
            <p:cNvCxnSpPr>
              <a:cxnSpLocks/>
              <a:stCxn id="8" idx="2"/>
            </p:cNvCxnSpPr>
            <p:nvPr/>
          </p:nvCxnSpPr>
          <p:spPr>
            <a:xfrm>
              <a:off x="6090842" y="4200745"/>
              <a:ext cx="2089191" cy="49505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7" name="Suora nuoliyhdysviiva 16">
              <a:extLst>
                <a:ext uri="{FF2B5EF4-FFF2-40B4-BE49-F238E27FC236}">
                  <a16:creationId xmlns:a16="http://schemas.microsoft.com/office/drawing/2014/main" id="{A6FA7B88-1C47-4EB6-BC83-32D9155D6D7A}"/>
                </a:ext>
              </a:extLst>
            </p:cNvPr>
            <p:cNvCxnSpPr>
              <a:cxnSpLocks/>
              <a:stCxn id="8" idx="2"/>
            </p:cNvCxnSpPr>
            <p:nvPr/>
          </p:nvCxnSpPr>
          <p:spPr>
            <a:xfrm>
              <a:off x="6090842" y="4200745"/>
              <a:ext cx="1" cy="46056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8" name="Tekstiruutu 7">
              <a:extLst>
                <a:ext uri="{FF2B5EF4-FFF2-40B4-BE49-F238E27FC236}">
                  <a16:creationId xmlns:a16="http://schemas.microsoft.com/office/drawing/2014/main" id="{7BE2F26B-009F-429E-BC37-5BA99DA836D9}"/>
                </a:ext>
              </a:extLst>
            </p:cNvPr>
            <p:cNvSpPr txBox="1"/>
            <p:nvPr/>
          </p:nvSpPr>
          <p:spPr>
            <a:xfrm>
              <a:off x="4535419" y="3831413"/>
              <a:ext cx="3110845" cy="369332"/>
            </a:xfrm>
            <a:prstGeom prst="rect">
              <a:avLst/>
            </a:prstGeom>
            <a:noFill/>
          </p:spPr>
          <p:txBody>
            <a:bodyPr wrap="square" rtlCol="0">
              <a:spAutoFit/>
            </a:bodyPr>
            <a:lstStyle/>
            <a:p>
              <a:pPr algn="ctr"/>
              <a:r>
                <a:rPr lang="en-GB" dirty="0"/>
                <a:t>Crystalline regions</a:t>
              </a:r>
            </a:p>
          </p:txBody>
        </p:sp>
        <p:sp>
          <p:nvSpPr>
            <p:cNvPr id="9" name="Tekstiruutu 8">
              <a:extLst>
                <a:ext uri="{FF2B5EF4-FFF2-40B4-BE49-F238E27FC236}">
                  <a16:creationId xmlns:a16="http://schemas.microsoft.com/office/drawing/2014/main" id="{AC92A71A-27A8-444C-9A94-9D31B0089746}"/>
                </a:ext>
              </a:extLst>
            </p:cNvPr>
            <p:cNvSpPr txBox="1"/>
            <p:nvPr/>
          </p:nvSpPr>
          <p:spPr>
            <a:xfrm>
              <a:off x="4535419" y="5839693"/>
              <a:ext cx="3110845" cy="369332"/>
            </a:xfrm>
            <a:prstGeom prst="rect">
              <a:avLst/>
            </a:prstGeom>
            <a:noFill/>
          </p:spPr>
          <p:txBody>
            <a:bodyPr wrap="square" rtlCol="0">
              <a:spAutoFit/>
            </a:bodyPr>
            <a:lstStyle/>
            <a:p>
              <a:pPr algn="ctr"/>
              <a:r>
                <a:rPr lang="en-GB" dirty="0"/>
                <a:t>Amorphous regions</a:t>
              </a:r>
            </a:p>
          </p:txBody>
        </p:sp>
        <p:cxnSp>
          <p:nvCxnSpPr>
            <p:cNvPr id="20" name="Suora nuoliyhdysviiva 19">
              <a:extLst>
                <a:ext uri="{FF2B5EF4-FFF2-40B4-BE49-F238E27FC236}">
                  <a16:creationId xmlns:a16="http://schemas.microsoft.com/office/drawing/2014/main" id="{C2EC647D-0FC1-4CEA-80F6-9A3EB5A2C57C}"/>
                </a:ext>
              </a:extLst>
            </p:cNvPr>
            <p:cNvCxnSpPr>
              <a:cxnSpLocks/>
              <a:stCxn id="9" idx="0"/>
            </p:cNvCxnSpPr>
            <p:nvPr/>
          </p:nvCxnSpPr>
          <p:spPr>
            <a:xfrm flipH="1" flipV="1">
              <a:off x="5279223" y="5569890"/>
              <a:ext cx="811619" cy="269803"/>
            </a:xfrm>
            <a:prstGeom prst="straightConnector1">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3" name="Suora nuoliyhdysviiva 22">
              <a:extLst>
                <a:ext uri="{FF2B5EF4-FFF2-40B4-BE49-F238E27FC236}">
                  <a16:creationId xmlns:a16="http://schemas.microsoft.com/office/drawing/2014/main" id="{6B87A2F3-9A33-4544-9D25-A4D83C3BC0F1}"/>
                </a:ext>
              </a:extLst>
            </p:cNvPr>
            <p:cNvCxnSpPr>
              <a:cxnSpLocks/>
              <a:stCxn id="9" idx="0"/>
            </p:cNvCxnSpPr>
            <p:nvPr/>
          </p:nvCxnSpPr>
          <p:spPr>
            <a:xfrm flipV="1">
              <a:off x="6090842" y="5569890"/>
              <a:ext cx="910856" cy="269803"/>
            </a:xfrm>
            <a:prstGeom prst="straightConnector1">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cxnSp>
      </p:grpSp>
      <p:sp>
        <p:nvSpPr>
          <p:cNvPr id="4" name="Rectangle 3">
            <a:extLst>
              <a:ext uri="{FF2B5EF4-FFF2-40B4-BE49-F238E27FC236}">
                <a16:creationId xmlns:a16="http://schemas.microsoft.com/office/drawing/2014/main" id="{964E40A9-1B1E-4DE4-AB05-078BC477DB48}"/>
              </a:ext>
            </a:extLst>
          </p:cNvPr>
          <p:cNvSpPr/>
          <p:nvPr/>
        </p:nvSpPr>
        <p:spPr>
          <a:xfrm>
            <a:off x="4487688" y="6478556"/>
            <a:ext cx="3009236"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Picture: Otto Långvik</a:t>
            </a:r>
          </a:p>
        </p:txBody>
      </p:sp>
    </p:spTree>
    <p:extLst>
      <p:ext uri="{BB962C8B-B14F-4D97-AF65-F5344CB8AC3E}">
        <p14:creationId xmlns:p14="http://schemas.microsoft.com/office/powerpoint/2010/main" val="2779940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2171"/>
            <a:ext cx="10515600" cy="1325563"/>
          </a:xfrm>
        </p:spPr>
        <p:txBody>
          <a:bodyPr/>
          <a:lstStyle/>
          <a:p>
            <a:r>
              <a:rPr lang="sv-FI" dirty="0"/>
              <a:t>Lignin</a:t>
            </a:r>
            <a:endParaRPr lang="en-US" dirty="0"/>
          </a:p>
        </p:txBody>
      </p:sp>
      <p:pic>
        <p:nvPicPr>
          <p:cNvPr id="5" name="Content Placeholder 4" descr="A pile of lignin powder.">
            <a:extLst>
              <a:ext uri="{FF2B5EF4-FFF2-40B4-BE49-F238E27FC236}">
                <a16:creationId xmlns:a16="http://schemas.microsoft.com/office/drawing/2014/main" id="{4A7D1949-68DB-4CE8-8341-EC296274483D}"/>
              </a:ext>
            </a:extLst>
          </p:cNvPr>
          <p:cNvPicPr>
            <a:picLocks noGrp="1" noChangeAspect="1"/>
          </p:cNvPicPr>
          <p:nvPr>
            <p:ph idx="1"/>
          </p:nvPr>
        </p:nvPicPr>
        <p:blipFill rotWithShape="1">
          <a:blip r:embed="rId2" cstate="hq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r="5213"/>
          <a:stretch/>
        </p:blipFill>
        <p:spPr>
          <a:xfrm>
            <a:off x="7507526" y="-28575"/>
            <a:ext cx="4684474" cy="2565620"/>
          </a:xfrm>
        </p:spPr>
      </p:pic>
      <p:pic>
        <p:nvPicPr>
          <p:cNvPr id="8195" name="Picture 3" descr="A picture describing the molecules of sinapyl, coniferyl and para-coumaryl alcohol.">
            <a:extLst>
              <a:ext uri="{FF2B5EF4-FFF2-40B4-BE49-F238E27FC236}">
                <a16:creationId xmlns:a16="http://schemas.microsoft.com/office/drawing/2014/main" id="{9C0AFEF0-6001-4451-A829-7920BF53885A}"/>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r="33726"/>
          <a:stretch/>
        </p:blipFill>
        <p:spPr bwMode="auto">
          <a:xfrm>
            <a:off x="6290614" y="917273"/>
            <a:ext cx="3009236" cy="1686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iruutu 2">
            <a:extLst>
              <a:ext uri="{FF2B5EF4-FFF2-40B4-BE49-F238E27FC236}">
                <a16:creationId xmlns:a16="http://schemas.microsoft.com/office/drawing/2014/main" id="{22DA88A3-3E8C-4B60-AC61-D7A5347AFB3D}"/>
              </a:ext>
            </a:extLst>
          </p:cNvPr>
          <p:cNvSpPr txBox="1"/>
          <p:nvPr/>
        </p:nvSpPr>
        <p:spPr>
          <a:xfrm>
            <a:off x="6509071" y="2961814"/>
            <a:ext cx="4684473" cy="3046988"/>
          </a:xfrm>
          <a:prstGeom prst="rect">
            <a:avLst/>
          </a:prstGeom>
          <a:noFill/>
        </p:spPr>
        <p:txBody>
          <a:bodyPr wrap="square" rtlCol="0">
            <a:spAutoFit/>
          </a:bodyPr>
          <a:lstStyle/>
          <a:p>
            <a:pPr algn="just"/>
            <a:r>
              <a:rPr lang="en-GB" sz="1600" dirty="0"/>
              <a:t>Lignin is a complex organic polymer material. Lignin is the key to structural materials supporting the tissues of vascular plants and specific algae. One can say that lignin is the backbone, the skeleton, of plants. </a:t>
            </a:r>
          </a:p>
          <a:p>
            <a:pPr algn="just"/>
            <a:endParaRPr lang="en-GB" sz="1600" dirty="0"/>
          </a:p>
          <a:p>
            <a:pPr algn="just"/>
            <a:r>
              <a:rPr lang="en-GB" sz="1600" dirty="0"/>
              <a:t>The lignin polymers are very important in the formation of cell walls in wood and bark. Lignin deliver rigidity to the structures. Lignin is also quite resistant towards rotting or decomposition. </a:t>
            </a:r>
          </a:p>
          <a:p>
            <a:pPr algn="just"/>
            <a:endParaRPr lang="en-GB" sz="1600" dirty="0"/>
          </a:p>
          <a:p>
            <a:pPr algn="just"/>
            <a:r>
              <a:rPr lang="en-GB" sz="1600" dirty="0"/>
              <a:t>Chemically, </a:t>
            </a:r>
            <a:r>
              <a:rPr lang="en-GB" sz="1600" dirty="0" err="1"/>
              <a:t>lignins</a:t>
            </a:r>
            <a:r>
              <a:rPr lang="en-GB" sz="1600" dirty="0"/>
              <a:t> are cross-linked phenolic polymers.</a:t>
            </a:r>
          </a:p>
          <a:p>
            <a:pPr algn="just"/>
            <a:endParaRPr lang="en-GB" sz="1600" dirty="0"/>
          </a:p>
        </p:txBody>
      </p:sp>
      <p:sp>
        <p:nvSpPr>
          <p:cNvPr id="6" name="Rectangle 5">
            <a:extLst>
              <a:ext uri="{FF2B5EF4-FFF2-40B4-BE49-F238E27FC236}">
                <a16:creationId xmlns:a16="http://schemas.microsoft.com/office/drawing/2014/main" id="{E4E4D786-7B47-44DB-AF52-A27FDDF3BF08}"/>
              </a:ext>
            </a:extLst>
          </p:cNvPr>
          <p:cNvSpPr/>
          <p:nvPr/>
        </p:nvSpPr>
        <p:spPr>
          <a:xfrm>
            <a:off x="9089058" y="2403746"/>
            <a:ext cx="3009236" cy="403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Picture and molecule structures by Otto Långvik</a:t>
            </a:r>
          </a:p>
        </p:txBody>
      </p:sp>
      <p:sp>
        <p:nvSpPr>
          <p:cNvPr id="7" name="TextBox 6">
            <a:extLst>
              <a:ext uri="{FF2B5EF4-FFF2-40B4-BE49-F238E27FC236}">
                <a16:creationId xmlns:a16="http://schemas.microsoft.com/office/drawing/2014/main" id="{9DFB1460-F6ED-436B-BAB2-800E8AA2037B}"/>
              </a:ext>
            </a:extLst>
          </p:cNvPr>
          <p:cNvSpPr txBox="1"/>
          <p:nvPr/>
        </p:nvSpPr>
        <p:spPr>
          <a:xfrm>
            <a:off x="1078374" y="2605394"/>
            <a:ext cx="4883438" cy="1846659"/>
          </a:xfrm>
          <a:prstGeom prst="rect">
            <a:avLst/>
          </a:prstGeom>
          <a:solidFill>
            <a:schemeClr val="bg1">
              <a:lumMod val="85000"/>
            </a:schemeClr>
          </a:solidFill>
        </p:spPr>
        <p:txBody>
          <a:bodyPr wrap="square" rtlCol="0">
            <a:spAutoFit/>
          </a:bodyPr>
          <a:lstStyle/>
          <a:p>
            <a:r>
              <a:rPr lang="en-GB" dirty="0"/>
              <a:t>Picture describing the structure of lignin. </a:t>
            </a:r>
          </a:p>
          <a:p>
            <a:r>
              <a:rPr lang="en-GB" dirty="0"/>
              <a:t>Link to the  picture: </a:t>
            </a:r>
          </a:p>
          <a:p>
            <a:endParaRPr lang="en-GB" dirty="0"/>
          </a:p>
          <a:p>
            <a:r>
              <a:rPr lang="en-GB" sz="1200" dirty="0"/>
              <a:t>https://upload.wikimedia.org/wikipedia/commons/thumb/e/ee/Lignin_structure.svg/1024px-Lignin_structure.svg.png</a:t>
            </a:r>
          </a:p>
          <a:p>
            <a:endParaRPr lang="en-US" sz="1200" dirty="0"/>
          </a:p>
          <a:p>
            <a:r>
              <a:rPr lang="en-US" sz="1200" dirty="0"/>
              <a:t>The lignin picture in Wikipedia is a CC licensed picture.</a:t>
            </a:r>
          </a:p>
          <a:p>
            <a:r>
              <a:rPr lang="en-US" sz="1200" dirty="0"/>
              <a:t>GFDL ver. 1.2 or CC-by-</a:t>
            </a:r>
            <a:r>
              <a:rPr lang="en-US" sz="1200" dirty="0" err="1"/>
              <a:t>sa</a:t>
            </a:r>
            <a:r>
              <a:rPr lang="en-US" sz="1200" dirty="0"/>
              <a:t> ver. 2.5, 2.0, and 1.0 </a:t>
            </a:r>
            <a:r>
              <a:rPr lang="en-US" sz="1200" dirty="0" err="1"/>
              <a:t>lub</a:t>
            </a:r>
            <a:r>
              <a:rPr lang="en-US" sz="1200" dirty="0"/>
              <a:t> Public Domain (PD)</a:t>
            </a:r>
            <a:endParaRPr lang="en-GB" sz="1200" dirty="0"/>
          </a:p>
        </p:txBody>
      </p:sp>
    </p:spTree>
    <p:extLst>
      <p:ext uri="{BB962C8B-B14F-4D97-AF65-F5344CB8AC3E}">
        <p14:creationId xmlns:p14="http://schemas.microsoft.com/office/powerpoint/2010/main" val="3700593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6BCD-7C1B-498D-B9FB-1ABDBF3BA0A5}"/>
              </a:ext>
            </a:extLst>
          </p:cNvPr>
          <p:cNvSpPr>
            <a:spLocks noGrp="1"/>
          </p:cNvSpPr>
          <p:nvPr>
            <p:ph type="title"/>
          </p:nvPr>
        </p:nvSpPr>
        <p:spPr>
          <a:xfrm>
            <a:off x="0" y="2766218"/>
            <a:ext cx="12192000" cy="1325563"/>
          </a:xfrm>
          <a:solidFill>
            <a:schemeClr val="bg1">
              <a:lumMod val="85000"/>
            </a:schemeClr>
          </a:solidFill>
        </p:spPr>
        <p:txBody>
          <a:bodyPr/>
          <a:lstStyle/>
          <a:p>
            <a:pPr algn="ctr"/>
            <a:r>
              <a:rPr lang="en-GB" b="1" dirty="0">
                <a:ln w="6600">
                  <a:solidFill>
                    <a:schemeClr val="accent2"/>
                  </a:solidFill>
                  <a:prstDash val="solid"/>
                </a:ln>
                <a:solidFill>
                  <a:srgbClr val="FFFFFF"/>
                </a:solidFill>
                <a:effectLst>
                  <a:outerShdw dist="38100" dir="2700000" algn="tl" rotWithShape="0">
                    <a:schemeClr val="accent2"/>
                  </a:outerShdw>
                </a:effectLst>
              </a:rPr>
              <a:t>Hydrogels</a:t>
            </a:r>
          </a:p>
        </p:txBody>
      </p:sp>
      <p:sp>
        <p:nvSpPr>
          <p:cNvPr id="4" name="Footer Placeholder 3">
            <a:extLst>
              <a:ext uri="{FF2B5EF4-FFF2-40B4-BE49-F238E27FC236}">
                <a16:creationId xmlns:a16="http://schemas.microsoft.com/office/drawing/2014/main" id="{15BDE1CD-CFAC-4442-8F44-6E188A002B1D}"/>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966530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355DE-19F7-4E4B-A22F-23ECCF5A9D77}"/>
              </a:ext>
            </a:extLst>
          </p:cNvPr>
          <p:cNvSpPr>
            <a:spLocks noGrp="1"/>
          </p:cNvSpPr>
          <p:nvPr>
            <p:ph type="title"/>
          </p:nvPr>
        </p:nvSpPr>
        <p:spPr/>
        <p:txBody>
          <a:bodyPr/>
          <a:lstStyle/>
          <a:p>
            <a:r>
              <a:rPr lang="en-GB" dirty="0"/>
              <a:t>Hydrogels, general</a:t>
            </a:r>
          </a:p>
        </p:txBody>
      </p:sp>
      <p:sp>
        <p:nvSpPr>
          <p:cNvPr id="3" name="Content Placeholder 2">
            <a:extLst>
              <a:ext uri="{FF2B5EF4-FFF2-40B4-BE49-F238E27FC236}">
                <a16:creationId xmlns:a16="http://schemas.microsoft.com/office/drawing/2014/main" id="{26882936-1C95-4473-A747-8181CAA3BAA6}"/>
              </a:ext>
            </a:extLst>
          </p:cNvPr>
          <p:cNvSpPr>
            <a:spLocks noGrp="1"/>
          </p:cNvSpPr>
          <p:nvPr>
            <p:ph idx="1"/>
          </p:nvPr>
        </p:nvSpPr>
        <p:spPr>
          <a:xfrm>
            <a:off x="1072543" y="1498367"/>
            <a:ext cx="10515600" cy="4161289"/>
          </a:xfrm>
        </p:spPr>
        <p:txBody>
          <a:bodyPr>
            <a:normAutofit fontScale="92500" lnSpcReduction="10000"/>
          </a:bodyPr>
          <a:lstStyle/>
          <a:p>
            <a:r>
              <a:rPr lang="en-GB" dirty="0"/>
              <a:t>Hydrogels are being used in technical applications where their especially huge capacity to absorb water is valuable.</a:t>
            </a:r>
          </a:p>
          <a:p>
            <a:r>
              <a:rPr lang="en-GB" dirty="0"/>
              <a:t>A hydrogel can absorb water 50, or even up to 100, times its dry weight.</a:t>
            </a:r>
          </a:p>
          <a:p>
            <a:r>
              <a:rPr lang="en-GB" dirty="0"/>
              <a:t>Hydrogels are used as absorbent materials, e.g. in diapers. </a:t>
            </a:r>
          </a:p>
          <a:p>
            <a:r>
              <a:rPr lang="en-GB" dirty="0"/>
              <a:t>More advanced and developed absorbents are constantly emerging (medical applications, water purification, cosmetics, medical, etc…).</a:t>
            </a:r>
          </a:p>
          <a:p>
            <a:r>
              <a:rPr lang="en-US" dirty="0"/>
              <a:t>The hydrophilicity of the polymer network is due to the presence of hydrophilic groups such as -NH</a:t>
            </a:r>
            <a:r>
              <a:rPr lang="en-US" baseline="-25000" dirty="0"/>
              <a:t>2</a:t>
            </a:r>
            <a:r>
              <a:rPr lang="en-US" dirty="0"/>
              <a:t>, -COOH, -OH, -CONH</a:t>
            </a:r>
            <a:r>
              <a:rPr lang="en-US" baseline="-25000" dirty="0"/>
              <a:t>2</a:t>
            </a:r>
            <a:r>
              <a:rPr lang="en-US" dirty="0"/>
              <a:t>, - CONH -, and -SO</a:t>
            </a:r>
            <a:r>
              <a:rPr lang="en-US" baseline="-25000" dirty="0"/>
              <a:t>3</a:t>
            </a:r>
            <a:r>
              <a:rPr lang="en-US" dirty="0"/>
              <a:t>H.</a:t>
            </a:r>
          </a:p>
          <a:p>
            <a:r>
              <a:rPr lang="en-US" dirty="0"/>
              <a:t>Hydrogels can be made of both natural biopolymers or synthetic materials.</a:t>
            </a:r>
            <a:endParaRPr lang="en-GB" dirty="0"/>
          </a:p>
        </p:txBody>
      </p:sp>
      <p:sp>
        <p:nvSpPr>
          <p:cNvPr id="4" name="Footer Placeholder 3">
            <a:extLst>
              <a:ext uri="{FF2B5EF4-FFF2-40B4-BE49-F238E27FC236}">
                <a16:creationId xmlns:a16="http://schemas.microsoft.com/office/drawing/2014/main" id="{C81A4B1C-AF1C-4247-923B-2C4EEBC49C82}"/>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801007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256870"/>
            <a:ext cx="6372225" cy="1325563"/>
          </a:xfrm>
        </p:spPr>
        <p:txBody>
          <a:bodyPr/>
          <a:lstStyle/>
          <a:p>
            <a:r>
              <a:rPr lang="en-GB" dirty="0"/>
              <a:t>Hydrogels</a:t>
            </a:r>
          </a:p>
        </p:txBody>
      </p:sp>
      <p:sp>
        <p:nvSpPr>
          <p:cNvPr id="3" name="Sisällön paikkamerkki 2"/>
          <p:cNvSpPr>
            <a:spLocks noGrp="1"/>
          </p:cNvSpPr>
          <p:nvPr>
            <p:ph idx="1"/>
          </p:nvPr>
        </p:nvSpPr>
        <p:spPr>
          <a:xfrm>
            <a:off x="453189" y="1433409"/>
            <a:ext cx="10515600" cy="3992013"/>
          </a:xfrm>
        </p:spPr>
        <p:txBody>
          <a:bodyPr>
            <a:normAutofit/>
          </a:bodyPr>
          <a:lstStyle/>
          <a:p>
            <a:pPr marL="0" indent="0">
              <a:buNone/>
            </a:pPr>
            <a:r>
              <a:rPr lang="en-GB" sz="2400" dirty="0"/>
              <a:t>Definition of hydrogel:</a:t>
            </a:r>
          </a:p>
          <a:p>
            <a:r>
              <a:rPr lang="en-US" sz="2400" dirty="0"/>
              <a:t>A gel in which the swelling agent  is water.* </a:t>
            </a:r>
          </a:p>
          <a:p>
            <a:r>
              <a:rPr lang="en-US" sz="2400" dirty="0"/>
              <a:t>Notes:</a:t>
            </a:r>
          </a:p>
          <a:p>
            <a:pPr marL="914400" lvl="1" indent="-457200">
              <a:buFont typeface="+mj-lt"/>
              <a:buAutoNum type="arabicPeriod"/>
            </a:pPr>
            <a:r>
              <a:rPr lang="en-US" dirty="0"/>
              <a:t>The solid matrix component of a hydrogel is usually a crosslinked polymer network.</a:t>
            </a:r>
          </a:p>
          <a:p>
            <a:pPr marL="914400" lvl="1" indent="-457200">
              <a:buFont typeface="+mj-lt"/>
              <a:buAutoNum type="arabicPeriod"/>
            </a:pPr>
            <a:r>
              <a:rPr lang="en-US" dirty="0"/>
              <a:t>A hydrogel in which the network  component is a colloidal network  may be referred to as an </a:t>
            </a:r>
            <a:r>
              <a:rPr lang="en-US" dirty="0" err="1"/>
              <a:t>aquagel</a:t>
            </a:r>
            <a:r>
              <a:rPr lang="en-US" dirty="0"/>
              <a:t>.</a:t>
            </a:r>
          </a:p>
          <a:p>
            <a:pPr marL="0" indent="0" algn="ctr">
              <a:spcBef>
                <a:spcPts val="2400"/>
              </a:spcBef>
              <a:buNone/>
            </a:pPr>
            <a:r>
              <a:rPr lang="en-US" dirty="0">
                <a:latin typeface="Myriad Pro Light" panose="020B0603030403020204" pitchFamily="34" charset="0"/>
              </a:rPr>
              <a:t>A hydrogel can be made of many different polymeric </a:t>
            </a:r>
          </a:p>
          <a:p>
            <a:pPr marL="0" indent="0" algn="ctr">
              <a:spcBef>
                <a:spcPts val="600"/>
              </a:spcBef>
              <a:buNone/>
            </a:pPr>
            <a:r>
              <a:rPr lang="en-US" dirty="0">
                <a:latin typeface="Myriad Pro Light" panose="020B0603030403020204" pitchFamily="34" charset="0"/>
              </a:rPr>
              <a:t>constituents and can take many different shapes and forms.</a:t>
            </a:r>
          </a:p>
          <a:p>
            <a:pPr marL="0" indent="0">
              <a:buNone/>
            </a:pPr>
            <a:endParaRPr lang="en-US" sz="2400" dirty="0"/>
          </a:p>
          <a:p>
            <a:endParaRPr lang="en-GB" sz="2400" dirty="0"/>
          </a:p>
          <a:p>
            <a:endParaRPr lang="fi-FI" sz="2400" dirty="0"/>
          </a:p>
        </p:txBody>
      </p:sp>
      <p:sp>
        <p:nvSpPr>
          <p:cNvPr id="4" name="Alatunnisteen paikkamerkki 3"/>
          <p:cNvSpPr>
            <a:spLocks noGrp="1"/>
          </p:cNvSpPr>
          <p:nvPr>
            <p:ph type="ftr" sz="quarter" idx="11"/>
          </p:nvPr>
        </p:nvSpPr>
        <p:spPr/>
        <p:txBody>
          <a:bodyPr/>
          <a:lstStyle/>
          <a:p>
            <a:r>
              <a:rPr lang="fi-FI"/>
              <a:t>kiertotalousamk.fi</a:t>
            </a:r>
          </a:p>
        </p:txBody>
      </p:sp>
      <p:sp>
        <p:nvSpPr>
          <p:cNvPr id="5" name="TextBox 4">
            <a:extLst>
              <a:ext uri="{FF2B5EF4-FFF2-40B4-BE49-F238E27FC236}">
                <a16:creationId xmlns:a16="http://schemas.microsoft.com/office/drawing/2014/main" id="{AC14D654-9D4F-4CA9-A94A-12ECE2A88634}"/>
              </a:ext>
            </a:extLst>
          </p:cNvPr>
          <p:cNvSpPr txBox="1"/>
          <p:nvPr/>
        </p:nvSpPr>
        <p:spPr>
          <a:xfrm>
            <a:off x="2308411" y="6505489"/>
            <a:ext cx="7575177" cy="338554"/>
          </a:xfrm>
          <a:prstGeom prst="rect">
            <a:avLst/>
          </a:prstGeom>
          <a:noFill/>
        </p:spPr>
        <p:txBody>
          <a:bodyPr wrap="square" rtlCol="0">
            <a:spAutoFit/>
          </a:bodyPr>
          <a:lstStyle/>
          <a:p>
            <a:pPr algn="ctr"/>
            <a:r>
              <a:rPr lang="en-GB" sz="1600" dirty="0"/>
              <a:t>* IUPAC, Gold Book, https://doi.org/10.1351/goldbook.HT07519 </a:t>
            </a:r>
          </a:p>
        </p:txBody>
      </p:sp>
      <p:pic>
        <p:nvPicPr>
          <p:cNvPr id="7" name="Picture 6" descr="A piece of hydrogel on a watch glass.">
            <a:extLst>
              <a:ext uri="{FF2B5EF4-FFF2-40B4-BE49-F238E27FC236}">
                <a16:creationId xmlns:a16="http://schemas.microsoft.com/office/drawing/2014/main" id="{D7900888-DC3E-4576-AA1B-49FF83F5FF6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50" r="2312" b="15634"/>
          <a:stretch/>
        </p:blipFill>
        <p:spPr>
          <a:xfrm>
            <a:off x="7998594" y="84612"/>
            <a:ext cx="4112720" cy="2343274"/>
          </a:xfrm>
          <a:prstGeom prst="rect">
            <a:avLst/>
          </a:prstGeom>
        </p:spPr>
      </p:pic>
      <p:sp>
        <p:nvSpPr>
          <p:cNvPr id="8" name="TextBox 7">
            <a:extLst>
              <a:ext uri="{FF2B5EF4-FFF2-40B4-BE49-F238E27FC236}">
                <a16:creationId xmlns:a16="http://schemas.microsoft.com/office/drawing/2014/main" id="{5E7D915E-AF7C-47B6-9ADD-25669DDB67E6}"/>
              </a:ext>
            </a:extLst>
          </p:cNvPr>
          <p:cNvSpPr txBox="1"/>
          <p:nvPr/>
        </p:nvSpPr>
        <p:spPr>
          <a:xfrm>
            <a:off x="9547409" y="2508611"/>
            <a:ext cx="2563905" cy="307777"/>
          </a:xfrm>
          <a:prstGeom prst="rect">
            <a:avLst/>
          </a:prstGeom>
          <a:noFill/>
        </p:spPr>
        <p:txBody>
          <a:bodyPr wrap="square" rtlCol="0">
            <a:spAutoFit/>
          </a:bodyPr>
          <a:lstStyle/>
          <a:p>
            <a:pPr algn="r"/>
            <a:r>
              <a:rPr lang="en-GB" sz="1400" dirty="0"/>
              <a:t>Picture: Otto Långvik</a:t>
            </a:r>
          </a:p>
        </p:txBody>
      </p:sp>
    </p:spTree>
    <p:extLst>
      <p:ext uri="{BB962C8B-B14F-4D97-AF65-F5344CB8AC3E}">
        <p14:creationId xmlns:p14="http://schemas.microsoft.com/office/powerpoint/2010/main" val="114716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355DE-19F7-4E4B-A22F-23ECCF5A9D77}"/>
              </a:ext>
            </a:extLst>
          </p:cNvPr>
          <p:cNvSpPr>
            <a:spLocks noGrp="1"/>
          </p:cNvSpPr>
          <p:nvPr>
            <p:ph type="title"/>
          </p:nvPr>
        </p:nvSpPr>
        <p:spPr>
          <a:xfrm>
            <a:off x="97303" y="-40231"/>
            <a:ext cx="10515600" cy="1081186"/>
          </a:xfrm>
        </p:spPr>
        <p:txBody>
          <a:bodyPr/>
          <a:lstStyle/>
          <a:p>
            <a:r>
              <a:rPr lang="en-GB" dirty="0"/>
              <a:t>Hydrogel swelling in water…</a:t>
            </a:r>
          </a:p>
        </p:txBody>
      </p:sp>
      <p:sp>
        <p:nvSpPr>
          <p:cNvPr id="5" name="TextBox 4">
            <a:extLst>
              <a:ext uri="{FF2B5EF4-FFF2-40B4-BE49-F238E27FC236}">
                <a16:creationId xmlns:a16="http://schemas.microsoft.com/office/drawing/2014/main" id="{03D422E7-DFD9-4018-8F6D-843CE00A6112}"/>
              </a:ext>
            </a:extLst>
          </p:cNvPr>
          <p:cNvSpPr txBox="1"/>
          <p:nvPr/>
        </p:nvSpPr>
        <p:spPr>
          <a:xfrm>
            <a:off x="2816554" y="1792681"/>
            <a:ext cx="5598896" cy="2862322"/>
          </a:xfrm>
          <a:prstGeom prst="rect">
            <a:avLst/>
          </a:prstGeom>
          <a:solidFill>
            <a:schemeClr val="bg1">
              <a:lumMod val="85000"/>
            </a:schemeClr>
          </a:solidFill>
        </p:spPr>
        <p:txBody>
          <a:bodyPr wrap="square" rtlCol="0">
            <a:spAutoFit/>
          </a:bodyPr>
          <a:lstStyle/>
          <a:p>
            <a:r>
              <a:rPr lang="en-GB" dirty="0"/>
              <a:t>Picture describing the swelling of a hydrogel is found in “</a:t>
            </a:r>
            <a:r>
              <a:rPr lang="en-US" i="1" dirty="0"/>
              <a:t>Johan </a:t>
            </a:r>
            <a:r>
              <a:rPr lang="en-US" i="1" dirty="0" err="1"/>
              <a:t>Gadolin</a:t>
            </a:r>
            <a:r>
              <a:rPr lang="en-US" i="1" dirty="0"/>
              <a:t> Process Chemistry Centre”</a:t>
            </a:r>
          </a:p>
          <a:p>
            <a:r>
              <a:rPr lang="en-US" dirty="0"/>
              <a:t>at </a:t>
            </a:r>
            <a:r>
              <a:rPr lang="en-US" dirty="0" err="1"/>
              <a:t>Åbo</a:t>
            </a:r>
            <a:r>
              <a:rPr lang="en-US" dirty="0"/>
              <a:t> </a:t>
            </a:r>
            <a:r>
              <a:rPr lang="en-US" dirty="0" err="1"/>
              <a:t>Akademi</a:t>
            </a:r>
            <a:r>
              <a:rPr lang="en-US" dirty="0"/>
              <a:t> University</a:t>
            </a:r>
          </a:p>
          <a:p>
            <a:r>
              <a:rPr lang="en-US" dirty="0"/>
              <a:t>Annual Report 2015-2016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Calibri" panose="020F0502020204030204"/>
              </a:rPr>
              <a:t>on page 30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Design of Hemicellulose-based Hydrogels for Wastewater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Daniel Dax, Chunlin Xu, Stefan Willför</a:t>
            </a:r>
          </a:p>
          <a:p>
            <a:endParaRPr lang="en-GB" dirty="0"/>
          </a:p>
          <a:p>
            <a:r>
              <a:rPr lang="en-GB" sz="1200" dirty="0"/>
              <a:t>Link:</a:t>
            </a:r>
          </a:p>
          <a:p>
            <a:r>
              <a:rPr lang="en-GB" sz="1200" dirty="0"/>
              <a:t>http://web.abo.fi/instut/pcc/Annual%20report%202015-2016%20web1.pdf</a:t>
            </a:r>
          </a:p>
          <a:p>
            <a:endParaRPr lang="en-GB" dirty="0"/>
          </a:p>
        </p:txBody>
      </p:sp>
    </p:spTree>
    <p:extLst>
      <p:ext uri="{BB962C8B-B14F-4D97-AF65-F5344CB8AC3E}">
        <p14:creationId xmlns:p14="http://schemas.microsoft.com/office/powerpoint/2010/main" val="3008458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355DE-19F7-4E4B-A22F-23ECCF5A9D77}"/>
              </a:ext>
            </a:extLst>
          </p:cNvPr>
          <p:cNvSpPr>
            <a:spLocks noGrp="1"/>
          </p:cNvSpPr>
          <p:nvPr>
            <p:ph type="title"/>
          </p:nvPr>
        </p:nvSpPr>
        <p:spPr/>
        <p:txBody>
          <a:bodyPr/>
          <a:lstStyle/>
          <a:p>
            <a:r>
              <a:rPr lang="en-GB" dirty="0"/>
              <a:t>How can you make a hydrogel?</a:t>
            </a:r>
          </a:p>
        </p:txBody>
      </p:sp>
      <p:sp>
        <p:nvSpPr>
          <p:cNvPr id="10" name="TextBox 9">
            <a:extLst>
              <a:ext uri="{FF2B5EF4-FFF2-40B4-BE49-F238E27FC236}">
                <a16:creationId xmlns:a16="http://schemas.microsoft.com/office/drawing/2014/main" id="{EDB64E51-FF3B-455A-B1D3-C837C9725793}"/>
              </a:ext>
            </a:extLst>
          </p:cNvPr>
          <p:cNvSpPr txBox="1"/>
          <p:nvPr/>
        </p:nvSpPr>
        <p:spPr>
          <a:xfrm>
            <a:off x="2152141" y="2403120"/>
            <a:ext cx="7290962" cy="2215991"/>
          </a:xfrm>
          <a:prstGeom prst="rect">
            <a:avLst/>
          </a:prstGeom>
          <a:solidFill>
            <a:schemeClr val="bg1">
              <a:lumMod val="85000"/>
            </a:schemeClr>
          </a:solidFill>
        </p:spPr>
        <p:txBody>
          <a:bodyPr wrap="square" rtlCol="0">
            <a:spAutoFit/>
          </a:bodyPr>
          <a:lstStyle/>
          <a:p>
            <a:endParaRPr lang="en-GB" dirty="0"/>
          </a:p>
          <a:p>
            <a:r>
              <a:rPr lang="en-GB" dirty="0"/>
              <a:t>Figures describing the synthesis of hydrogels are found in e.g.: </a:t>
            </a:r>
          </a:p>
          <a:p>
            <a:r>
              <a:rPr lang="en-GB" dirty="0"/>
              <a:t>E. </a:t>
            </a:r>
            <a:r>
              <a:rPr lang="en-GB" dirty="0" err="1"/>
              <a:t>Caló</a:t>
            </a:r>
            <a:r>
              <a:rPr lang="en-GB" dirty="0"/>
              <a:t>, V.V. </a:t>
            </a:r>
            <a:r>
              <a:rPr lang="en-GB" dirty="0" err="1"/>
              <a:t>Khutoryanskiy</a:t>
            </a:r>
            <a:r>
              <a:rPr lang="en-GB" dirty="0"/>
              <a:t> - European Polymer Journal 65 (2015) 252–267</a:t>
            </a:r>
          </a:p>
          <a:p>
            <a:endParaRPr lang="en-GB" dirty="0"/>
          </a:p>
          <a:p>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Link: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Calibri" panose="020F0502020204030204"/>
              </a:rPr>
              <a:t>https://www.sciencedirect.com/science/article/pii/S0014305714004091</a:t>
            </a:r>
            <a:endParaRPr lang="en-GB" dirty="0"/>
          </a:p>
          <a:p>
            <a:endParaRPr lang="en-GB" sz="1200" dirty="0"/>
          </a:p>
          <a:p>
            <a:r>
              <a:rPr lang="en-GB" sz="1200" dirty="0"/>
              <a:t>Figures 1 and 2</a:t>
            </a:r>
          </a:p>
          <a:p>
            <a:endParaRPr lang="en-GB" dirty="0"/>
          </a:p>
        </p:txBody>
      </p:sp>
    </p:spTree>
    <p:extLst>
      <p:ext uri="{BB962C8B-B14F-4D97-AF65-F5344CB8AC3E}">
        <p14:creationId xmlns:p14="http://schemas.microsoft.com/office/powerpoint/2010/main" val="3315062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355DE-19F7-4E4B-A22F-23ECCF5A9D77}"/>
              </a:ext>
            </a:extLst>
          </p:cNvPr>
          <p:cNvSpPr>
            <a:spLocks noGrp="1"/>
          </p:cNvSpPr>
          <p:nvPr>
            <p:ph type="title"/>
          </p:nvPr>
        </p:nvSpPr>
        <p:spPr>
          <a:xfrm>
            <a:off x="838200" y="296695"/>
            <a:ext cx="10515600" cy="1325563"/>
          </a:xfrm>
        </p:spPr>
        <p:txBody>
          <a:bodyPr/>
          <a:lstStyle/>
          <a:p>
            <a:r>
              <a:rPr lang="en-GB" dirty="0"/>
              <a:t>Hydrogels from Wood </a:t>
            </a:r>
          </a:p>
        </p:txBody>
      </p:sp>
      <p:sp>
        <p:nvSpPr>
          <p:cNvPr id="3" name="Content Placeholder 2">
            <a:extLst>
              <a:ext uri="{FF2B5EF4-FFF2-40B4-BE49-F238E27FC236}">
                <a16:creationId xmlns:a16="http://schemas.microsoft.com/office/drawing/2014/main" id="{26882936-1C95-4473-A747-8181CAA3BAA6}"/>
              </a:ext>
            </a:extLst>
          </p:cNvPr>
          <p:cNvSpPr>
            <a:spLocks noGrp="1"/>
          </p:cNvSpPr>
          <p:nvPr>
            <p:ph idx="1"/>
          </p:nvPr>
        </p:nvSpPr>
        <p:spPr>
          <a:xfrm>
            <a:off x="1010376" y="1487504"/>
            <a:ext cx="7823231" cy="2201091"/>
          </a:xfrm>
        </p:spPr>
        <p:txBody>
          <a:bodyPr>
            <a:normAutofit/>
          </a:bodyPr>
          <a:lstStyle/>
          <a:p>
            <a:pPr marL="0" indent="0">
              <a:buNone/>
            </a:pPr>
            <a:r>
              <a:rPr lang="en-US" b="1" dirty="0"/>
              <a:t>Hemicellulose</a:t>
            </a:r>
          </a:p>
          <a:p>
            <a:r>
              <a:rPr lang="en-US" dirty="0"/>
              <a:t>Hemicelluloses are regarded to act as compatibilizers between the hydrophilic cellulose fibrils and the hydrophobic and more complex lignin structures in wood.</a:t>
            </a:r>
          </a:p>
          <a:p>
            <a:endParaRPr lang="en-US" dirty="0"/>
          </a:p>
        </p:txBody>
      </p:sp>
      <p:sp>
        <p:nvSpPr>
          <p:cNvPr id="4" name="Footer Placeholder 3">
            <a:extLst>
              <a:ext uri="{FF2B5EF4-FFF2-40B4-BE49-F238E27FC236}">
                <a16:creationId xmlns:a16="http://schemas.microsoft.com/office/drawing/2014/main" id="{C81A4B1C-AF1C-4247-923B-2C4EEBC49C82}"/>
              </a:ext>
            </a:extLst>
          </p:cNvPr>
          <p:cNvSpPr>
            <a:spLocks noGrp="1"/>
          </p:cNvSpPr>
          <p:nvPr>
            <p:ph type="ftr" sz="quarter" idx="11"/>
          </p:nvPr>
        </p:nvSpPr>
        <p:spPr/>
        <p:txBody>
          <a:bodyPr/>
          <a:lstStyle/>
          <a:p>
            <a:r>
              <a:rPr lang="fi-FI"/>
              <a:t>kiertotalousamk.fi</a:t>
            </a:r>
          </a:p>
        </p:txBody>
      </p:sp>
      <p:sp>
        <p:nvSpPr>
          <p:cNvPr id="6" name="Content Placeholder 2">
            <a:extLst>
              <a:ext uri="{FF2B5EF4-FFF2-40B4-BE49-F238E27FC236}">
                <a16:creationId xmlns:a16="http://schemas.microsoft.com/office/drawing/2014/main" id="{E2609351-A8A6-4B37-B4E4-CC2228DA3429}"/>
              </a:ext>
            </a:extLst>
          </p:cNvPr>
          <p:cNvSpPr txBox="1">
            <a:spLocks/>
          </p:cNvSpPr>
          <p:nvPr/>
        </p:nvSpPr>
        <p:spPr>
          <a:xfrm>
            <a:off x="933373" y="3183575"/>
            <a:ext cx="10154470" cy="24450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US" dirty="0"/>
              <a:t>Hemicelluloses are the component in the wood with the biggest capacity to bind water due their amorphous and hydrophilic nature. This property can be captures and utilized if a hemicellulose feedstock is processed further to a hydrogel.</a:t>
            </a:r>
            <a:endParaRPr lang="en-GB" dirty="0"/>
          </a:p>
        </p:txBody>
      </p:sp>
    </p:spTree>
    <p:extLst>
      <p:ext uri="{BB962C8B-B14F-4D97-AF65-F5344CB8AC3E}">
        <p14:creationId xmlns:p14="http://schemas.microsoft.com/office/powerpoint/2010/main" val="367250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355DE-19F7-4E4B-A22F-23ECCF5A9D77}"/>
              </a:ext>
            </a:extLst>
          </p:cNvPr>
          <p:cNvSpPr>
            <a:spLocks noGrp="1"/>
          </p:cNvSpPr>
          <p:nvPr>
            <p:ph type="title"/>
          </p:nvPr>
        </p:nvSpPr>
        <p:spPr>
          <a:xfrm>
            <a:off x="838200" y="105243"/>
            <a:ext cx="10515600" cy="1325563"/>
          </a:xfrm>
        </p:spPr>
        <p:txBody>
          <a:bodyPr/>
          <a:lstStyle/>
          <a:p>
            <a:r>
              <a:rPr lang="en-GB" dirty="0"/>
              <a:t>Hydrogels from Wood </a:t>
            </a:r>
          </a:p>
        </p:txBody>
      </p:sp>
      <p:sp>
        <p:nvSpPr>
          <p:cNvPr id="3" name="Content Placeholder 2">
            <a:extLst>
              <a:ext uri="{FF2B5EF4-FFF2-40B4-BE49-F238E27FC236}">
                <a16:creationId xmlns:a16="http://schemas.microsoft.com/office/drawing/2014/main" id="{26882936-1C95-4473-A747-8181CAA3BAA6}"/>
              </a:ext>
            </a:extLst>
          </p:cNvPr>
          <p:cNvSpPr>
            <a:spLocks noGrp="1"/>
          </p:cNvSpPr>
          <p:nvPr>
            <p:ph idx="1"/>
          </p:nvPr>
        </p:nvSpPr>
        <p:spPr>
          <a:xfrm>
            <a:off x="1111045" y="1348355"/>
            <a:ext cx="10242755" cy="4161289"/>
          </a:xfrm>
        </p:spPr>
        <p:txBody>
          <a:bodyPr/>
          <a:lstStyle/>
          <a:p>
            <a:pPr marL="0" indent="0">
              <a:buNone/>
            </a:pPr>
            <a:r>
              <a:rPr lang="en-GB" b="1" dirty="0"/>
              <a:t>Cellulose</a:t>
            </a:r>
          </a:p>
          <a:p>
            <a:r>
              <a:rPr lang="en-GB" dirty="0"/>
              <a:t>A traditional pulping process produces a non water soluble cellulose fraction. Nevertheless, when cellulose is processed further the affinity to water can be increased by different methods and completely new types of properties are obtained.</a:t>
            </a:r>
          </a:p>
          <a:p>
            <a:endParaRPr lang="en-GB" dirty="0"/>
          </a:p>
          <a:p>
            <a:r>
              <a:rPr lang="en-GB" dirty="0"/>
              <a:t>Example of two different nano structured cellulose materials:</a:t>
            </a:r>
          </a:p>
          <a:p>
            <a:pPr lvl="1">
              <a:buFont typeface="Wingdings" panose="05000000000000000000" pitchFamily="2" charset="2"/>
              <a:buChar char="Ø"/>
            </a:pPr>
            <a:r>
              <a:rPr lang="en-GB" dirty="0"/>
              <a:t>Micro fibrillated cellulose MFC </a:t>
            </a:r>
          </a:p>
          <a:p>
            <a:pPr lvl="1">
              <a:buFont typeface="Wingdings" panose="05000000000000000000" pitchFamily="2" charset="2"/>
              <a:buChar char="Ø"/>
            </a:pPr>
            <a:r>
              <a:rPr lang="en-GB" dirty="0"/>
              <a:t>Cellulose nano crystals CNC</a:t>
            </a:r>
          </a:p>
        </p:txBody>
      </p:sp>
      <p:sp>
        <p:nvSpPr>
          <p:cNvPr id="4" name="Footer Placeholder 3">
            <a:extLst>
              <a:ext uri="{FF2B5EF4-FFF2-40B4-BE49-F238E27FC236}">
                <a16:creationId xmlns:a16="http://schemas.microsoft.com/office/drawing/2014/main" id="{C81A4B1C-AF1C-4247-923B-2C4EEBC49C82}"/>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37925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53C0-29E7-4F9D-A271-DDA9FAF9097E}"/>
              </a:ext>
            </a:extLst>
          </p:cNvPr>
          <p:cNvSpPr>
            <a:spLocks noGrp="1"/>
          </p:cNvSpPr>
          <p:nvPr>
            <p:ph type="title"/>
          </p:nvPr>
        </p:nvSpPr>
        <p:spPr/>
        <p:txBody>
          <a:bodyPr/>
          <a:lstStyle/>
          <a:p>
            <a:r>
              <a:rPr lang="en-US" dirty="0"/>
              <a:t>Learning outcomes</a:t>
            </a:r>
            <a:endParaRPr lang="en-GB" dirty="0"/>
          </a:p>
        </p:txBody>
      </p:sp>
      <p:sp>
        <p:nvSpPr>
          <p:cNvPr id="3" name="Content Placeholder 2">
            <a:extLst>
              <a:ext uri="{FF2B5EF4-FFF2-40B4-BE49-F238E27FC236}">
                <a16:creationId xmlns:a16="http://schemas.microsoft.com/office/drawing/2014/main" id="{BA252589-A725-4417-91C2-C072380D580E}"/>
              </a:ext>
            </a:extLst>
          </p:cNvPr>
          <p:cNvSpPr>
            <a:spLocks noGrp="1"/>
          </p:cNvSpPr>
          <p:nvPr>
            <p:ph idx="1"/>
          </p:nvPr>
        </p:nvSpPr>
        <p:spPr/>
        <p:txBody>
          <a:bodyPr/>
          <a:lstStyle/>
          <a:p>
            <a:r>
              <a:rPr lang="en-GB" dirty="0"/>
              <a:t>The student is introduced to basic concepts and definitions regarding wood as a material and the utilization of these materials.</a:t>
            </a:r>
          </a:p>
          <a:p>
            <a:r>
              <a:rPr lang="en-GB" dirty="0"/>
              <a:t>The student identifies different </a:t>
            </a:r>
            <a:r>
              <a:rPr lang="en-GB"/>
              <a:t>options of how </a:t>
            </a:r>
            <a:r>
              <a:rPr lang="en-GB" dirty="0"/>
              <a:t>wood can be utilized for new and innovative applications.</a:t>
            </a:r>
          </a:p>
          <a:p>
            <a:r>
              <a:rPr lang="en-GB" dirty="0"/>
              <a:t>The student is introduced to some innovative applications via some case studies.</a:t>
            </a:r>
          </a:p>
        </p:txBody>
      </p:sp>
      <p:sp>
        <p:nvSpPr>
          <p:cNvPr id="4" name="Footer Placeholder 3">
            <a:extLst>
              <a:ext uri="{FF2B5EF4-FFF2-40B4-BE49-F238E27FC236}">
                <a16:creationId xmlns:a16="http://schemas.microsoft.com/office/drawing/2014/main" id="{4223122B-66BF-4909-8AEF-EEE149CA79AD}"/>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805157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355DE-19F7-4E4B-A22F-23ECCF5A9D77}"/>
              </a:ext>
            </a:extLst>
          </p:cNvPr>
          <p:cNvSpPr>
            <a:spLocks noGrp="1"/>
          </p:cNvSpPr>
          <p:nvPr>
            <p:ph type="title"/>
          </p:nvPr>
        </p:nvSpPr>
        <p:spPr>
          <a:xfrm>
            <a:off x="989202" y="271965"/>
            <a:ext cx="10515599" cy="1325563"/>
          </a:xfrm>
        </p:spPr>
        <p:txBody>
          <a:bodyPr/>
          <a:lstStyle/>
          <a:p>
            <a:r>
              <a:rPr lang="en-GB" dirty="0"/>
              <a:t>Where and how can wood-based hydrogels be used?</a:t>
            </a:r>
          </a:p>
        </p:txBody>
      </p:sp>
      <p:sp>
        <p:nvSpPr>
          <p:cNvPr id="3" name="Content Placeholder 2">
            <a:extLst>
              <a:ext uri="{FF2B5EF4-FFF2-40B4-BE49-F238E27FC236}">
                <a16:creationId xmlns:a16="http://schemas.microsoft.com/office/drawing/2014/main" id="{26882936-1C95-4473-A747-8181CAA3BAA6}"/>
              </a:ext>
            </a:extLst>
          </p:cNvPr>
          <p:cNvSpPr>
            <a:spLocks noGrp="1"/>
          </p:cNvSpPr>
          <p:nvPr>
            <p:ph idx="1"/>
          </p:nvPr>
        </p:nvSpPr>
        <p:spPr>
          <a:xfrm>
            <a:off x="989202" y="1597528"/>
            <a:ext cx="10347121" cy="4091002"/>
          </a:xfrm>
        </p:spPr>
        <p:txBody>
          <a:bodyPr>
            <a:normAutofit lnSpcReduction="10000"/>
          </a:bodyPr>
          <a:lstStyle/>
          <a:p>
            <a:r>
              <a:rPr lang="en-GB" dirty="0"/>
              <a:t>Similar to the synthetic analogues: </a:t>
            </a:r>
          </a:p>
          <a:p>
            <a:pPr lvl="1">
              <a:buFont typeface="Wingdings" panose="05000000000000000000" pitchFamily="2" charset="2"/>
              <a:buChar char="Ø"/>
            </a:pPr>
            <a:r>
              <a:rPr lang="en-GB" dirty="0"/>
              <a:t>In technical applications as adsorbent materials.</a:t>
            </a:r>
          </a:p>
          <a:p>
            <a:pPr lvl="1">
              <a:buFont typeface="Wingdings" panose="05000000000000000000" pitchFamily="2" charset="2"/>
              <a:buChar char="Ø"/>
            </a:pPr>
            <a:r>
              <a:rPr lang="en-GB" dirty="0"/>
              <a:t>In chemicals/materials, e.g. cosmetics</a:t>
            </a:r>
          </a:p>
          <a:p>
            <a:r>
              <a:rPr lang="en-GB" dirty="0"/>
              <a:t>Due to the Bio-compatibility in biomedical applications:</a:t>
            </a:r>
          </a:p>
          <a:p>
            <a:pPr lvl="1">
              <a:buFont typeface="Courier New" panose="02070309020205020404" pitchFamily="49" charset="0"/>
              <a:buChar char="o"/>
            </a:pPr>
            <a:r>
              <a:rPr lang="en-GB" dirty="0"/>
              <a:t>Contact lenses</a:t>
            </a:r>
          </a:p>
          <a:p>
            <a:pPr lvl="1">
              <a:buFont typeface="Courier New" panose="02070309020205020404" pitchFamily="49" charset="0"/>
              <a:buChar char="o"/>
            </a:pPr>
            <a:r>
              <a:rPr lang="en-GB" dirty="0"/>
              <a:t>Tissue engineering scaffolds</a:t>
            </a:r>
          </a:p>
          <a:p>
            <a:pPr lvl="1">
              <a:buFont typeface="Courier New" panose="02070309020205020404" pitchFamily="49" charset="0"/>
              <a:buChar char="o"/>
            </a:pPr>
            <a:r>
              <a:rPr lang="en-GB" dirty="0"/>
              <a:t>Drug delivery</a:t>
            </a:r>
          </a:p>
          <a:p>
            <a:pPr lvl="1">
              <a:buFont typeface="Courier New" panose="02070309020205020404" pitchFamily="49" charset="0"/>
              <a:buChar char="o"/>
            </a:pPr>
            <a:r>
              <a:rPr lang="en-GB" dirty="0"/>
              <a:t>Cell culture media (UPM: </a:t>
            </a:r>
            <a:r>
              <a:rPr lang="en-GB" dirty="0" err="1"/>
              <a:t>Growdex</a:t>
            </a:r>
            <a:r>
              <a:rPr lang="en-GB" dirty="0"/>
              <a:t>®)</a:t>
            </a:r>
          </a:p>
          <a:p>
            <a:r>
              <a:rPr lang="en-GB" dirty="0"/>
              <a:t>Novel applications</a:t>
            </a:r>
          </a:p>
          <a:p>
            <a:pPr lvl="1"/>
            <a:r>
              <a:rPr lang="en-GB" dirty="0"/>
              <a:t>3D printing</a:t>
            </a:r>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id="{C81A4B1C-AF1C-4247-923B-2C4EEBC49C82}"/>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017318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27B0F9-DB0E-4954-AE28-AC175A536740}"/>
              </a:ext>
            </a:extLst>
          </p:cNvPr>
          <p:cNvSpPr>
            <a:spLocks noGrp="1"/>
          </p:cNvSpPr>
          <p:nvPr>
            <p:ph type="title"/>
          </p:nvPr>
        </p:nvSpPr>
        <p:spPr>
          <a:xfrm>
            <a:off x="818949" y="201496"/>
            <a:ext cx="7528560" cy="1325563"/>
          </a:xfrm>
        </p:spPr>
        <p:txBody>
          <a:bodyPr/>
          <a:lstStyle/>
          <a:p>
            <a:r>
              <a:rPr lang="en-GB" dirty="0"/>
              <a:t>What is growth media</a:t>
            </a:r>
          </a:p>
        </p:txBody>
      </p:sp>
      <p:sp>
        <p:nvSpPr>
          <p:cNvPr id="3" name="Sisällön paikkamerkki 2">
            <a:extLst>
              <a:ext uri="{FF2B5EF4-FFF2-40B4-BE49-F238E27FC236}">
                <a16:creationId xmlns:a16="http://schemas.microsoft.com/office/drawing/2014/main" id="{D88040A0-C03C-4A62-AF58-40F8AA6EE525}"/>
              </a:ext>
            </a:extLst>
          </p:cNvPr>
          <p:cNvSpPr>
            <a:spLocks noGrp="1"/>
          </p:cNvSpPr>
          <p:nvPr>
            <p:ph idx="1"/>
          </p:nvPr>
        </p:nvSpPr>
        <p:spPr>
          <a:xfrm>
            <a:off x="988664" y="1527059"/>
            <a:ext cx="10355510" cy="4161289"/>
          </a:xfrm>
        </p:spPr>
        <p:txBody>
          <a:bodyPr>
            <a:normAutofit/>
          </a:bodyPr>
          <a:lstStyle/>
          <a:p>
            <a:pPr marL="0" indent="0">
              <a:buNone/>
            </a:pPr>
            <a:r>
              <a:rPr lang="en-US" sz="2000" dirty="0"/>
              <a:t>There are two major types of growth medias or applications used. One is for cell cultures and the other is for microbiological purposes. </a:t>
            </a:r>
          </a:p>
          <a:p>
            <a:pPr marL="0" indent="0">
              <a:buNone/>
            </a:pPr>
            <a:r>
              <a:rPr lang="en-US" sz="2000" dirty="0"/>
              <a:t>The microbiological cultures are used e.g. to grow microorganisms e.g. bacteria or fungi. The most common growth media for microorganisms are nutrient broths and agar plates. Agar is a natural polysaccharide found as a supporting structure in the cell walls of certain species of algae. Some organisms require specialized environments due to complex nutritional requirements. </a:t>
            </a:r>
          </a:p>
          <a:p>
            <a:pPr marL="0" indent="0">
              <a:buNone/>
            </a:pPr>
            <a:r>
              <a:rPr lang="en-GB" sz="2000" dirty="0"/>
              <a:t>Cell culture is used to study cell related phenomena and for applications in biology and biochemistry. </a:t>
            </a:r>
            <a:r>
              <a:rPr lang="en-US" sz="2000" dirty="0"/>
              <a:t>The cell culture is intended for specific cell types derived from plants or animals. </a:t>
            </a:r>
            <a:r>
              <a:rPr lang="en-GB" sz="2000" dirty="0"/>
              <a:t>Examples of such things are:</a:t>
            </a:r>
          </a:p>
          <a:p>
            <a:pPr lvl="1"/>
            <a:r>
              <a:rPr lang="en-GB" sz="1800" dirty="0"/>
              <a:t>Interactions between cells and bacteria or viruses </a:t>
            </a:r>
          </a:p>
          <a:p>
            <a:pPr marL="457200" lvl="1" indent="0">
              <a:buNone/>
            </a:pPr>
            <a:r>
              <a:rPr lang="en-US" sz="1800" dirty="0"/>
              <a:t>	(viruses require a growth medium containing living cells)</a:t>
            </a:r>
          </a:p>
          <a:p>
            <a:pPr lvl="1"/>
            <a:r>
              <a:rPr lang="en-GB" sz="1800" dirty="0"/>
              <a:t>How cells react to pharmaceutical compounds</a:t>
            </a:r>
          </a:p>
          <a:p>
            <a:pPr marL="0" indent="0">
              <a:buNone/>
            </a:pPr>
            <a:endParaRPr lang="en-US" sz="2000" dirty="0"/>
          </a:p>
        </p:txBody>
      </p:sp>
      <p:sp>
        <p:nvSpPr>
          <p:cNvPr id="4" name="Alatunnisteen paikkamerkki 3">
            <a:extLst>
              <a:ext uri="{FF2B5EF4-FFF2-40B4-BE49-F238E27FC236}">
                <a16:creationId xmlns:a16="http://schemas.microsoft.com/office/drawing/2014/main" id="{4EEB7AFB-1D1D-4208-BF36-70682FE1C1AA}"/>
              </a:ext>
            </a:extLst>
          </p:cNvPr>
          <p:cNvSpPr>
            <a:spLocks noGrp="1"/>
          </p:cNvSpPr>
          <p:nvPr>
            <p:ph type="ftr" sz="quarter" idx="11"/>
          </p:nvPr>
        </p:nvSpPr>
        <p:spPr/>
        <p:txBody>
          <a:bodyPr/>
          <a:lstStyle/>
          <a:p>
            <a:r>
              <a:rPr lang="fi-FI"/>
              <a:t>kiertotalousamk.fi</a:t>
            </a:r>
          </a:p>
        </p:txBody>
      </p:sp>
      <p:sp>
        <p:nvSpPr>
          <p:cNvPr id="11" name="Suorakulmio: Pyöristetyt kulmat 10">
            <a:extLst>
              <a:ext uri="{FF2B5EF4-FFF2-40B4-BE49-F238E27FC236}">
                <a16:creationId xmlns:a16="http://schemas.microsoft.com/office/drawing/2014/main" id="{9CE48294-F437-47A3-A614-FAF0CBED37DF}"/>
              </a:ext>
            </a:extLst>
          </p:cNvPr>
          <p:cNvSpPr/>
          <p:nvPr/>
        </p:nvSpPr>
        <p:spPr>
          <a:xfrm>
            <a:off x="7552396" y="4760338"/>
            <a:ext cx="4538444" cy="780176"/>
          </a:xfrm>
          <a:prstGeom prst="roundRect">
            <a:avLst/>
          </a:prstGeom>
          <a:solidFill>
            <a:srgbClr val="FF505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Sometimes specialized media can be needed for microorganism or cell culture growth.</a:t>
            </a:r>
            <a:endParaRPr lang="en-GB" dirty="0"/>
          </a:p>
        </p:txBody>
      </p:sp>
    </p:spTree>
    <p:extLst>
      <p:ext uri="{BB962C8B-B14F-4D97-AF65-F5344CB8AC3E}">
        <p14:creationId xmlns:p14="http://schemas.microsoft.com/office/powerpoint/2010/main" val="73655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DF229B-E6B5-4A3B-B3E6-3DD3730A92ED}"/>
              </a:ext>
            </a:extLst>
          </p:cNvPr>
          <p:cNvSpPr>
            <a:spLocks noGrp="1"/>
          </p:cNvSpPr>
          <p:nvPr>
            <p:ph type="title"/>
          </p:nvPr>
        </p:nvSpPr>
        <p:spPr>
          <a:xfrm>
            <a:off x="609600" y="117479"/>
            <a:ext cx="10972800" cy="1143000"/>
          </a:xfrm>
        </p:spPr>
        <p:txBody>
          <a:bodyPr/>
          <a:lstStyle/>
          <a:p>
            <a:r>
              <a:rPr lang="en-GB" dirty="0" err="1"/>
              <a:t>Nanocellulose</a:t>
            </a:r>
            <a:endParaRPr lang="en-GB" dirty="0"/>
          </a:p>
        </p:txBody>
      </p:sp>
      <p:sp>
        <p:nvSpPr>
          <p:cNvPr id="5" name="Text Placeholder 4">
            <a:extLst>
              <a:ext uri="{FF2B5EF4-FFF2-40B4-BE49-F238E27FC236}">
                <a16:creationId xmlns:a16="http://schemas.microsoft.com/office/drawing/2014/main" id="{F7E2D2D9-2C0F-4685-A7AB-36536CD634EA}"/>
              </a:ext>
            </a:extLst>
          </p:cNvPr>
          <p:cNvSpPr>
            <a:spLocks noGrp="1"/>
          </p:cNvSpPr>
          <p:nvPr>
            <p:ph type="body" idx="1"/>
          </p:nvPr>
        </p:nvSpPr>
        <p:spPr>
          <a:xfrm>
            <a:off x="736820" y="399196"/>
            <a:ext cx="6461759" cy="3888369"/>
          </a:xfrm>
        </p:spPr>
        <p:txBody>
          <a:bodyPr>
            <a:normAutofit/>
          </a:bodyPr>
          <a:lstStyle/>
          <a:p>
            <a:pPr algn="just"/>
            <a:r>
              <a:rPr lang="en-US" sz="2000" dirty="0"/>
              <a:t>Guidelines for 3D cell culture use</a:t>
            </a:r>
          </a:p>
          <a:p>
            <a:pPr algn="just"/>
            <a:r>
              <a:rPr lang="en-US" sz="2000" b="0" dirty="0"/>
              <a:t>​</a:t>
            </a:r>
            <a:r>
              <a:rPr lang="en-US" sz="2000" b="0" dirty="0" err="1"/>
              <a:t>GrowDex</a:t>
            </a:r>
            <a:r>
              <a:rPr lang="en-US" sz="2000" b="0" dirty="0"/>
              <a:t> consists of cellulose nanofibrils dispersed in ultra-pure water. </a:t>
            </a:r>
            <a:r>
              <a:rPr lang="en-US" sz="2000" b="0" dirty="0" err="1"/>
              <a:t>GrowDex</a:t>
            </a:r>
            <a:r>
              <a:rPr lang="en-US" sz="2000" b="0" dirty="0"/>
              <a:t> is a natural, ready to use hydrogel that mimics the extracellular matrix (ECM), supporting cell growth and differentiation with consistent results. No cross- linking step is needed. The product is sterile and can be readily used in various cell culture applications.</a:t>
            </a:r>
          </a:p>
          <a:p>
            <a:pPr algn="just"/>
            <a:r>
              <a:rPr lang="en-US" sz="2000" b="0" dirty="0"/>
              <a:t>Recovering your cells or organoids post culture is a one step process with our </a:t>
            </a:r>
            <a:r>
              <a:rPr lang="en-US" sz="2000" b="0" dirty="0" err="1"/>
              <a:t>GrowDase</a:t>
            </a:r>
            <a:r>
              <a:rPr lang="en-US" sz="2000" b="0" dirty="0"/>
              <a:t>™ enzyme. </a:t>
            </a:r>
            <a:r>
              <a:rPr lang="en-US" sz="2000" b="0" dirty="0" err="1"/>
              <a:t>GrowDase</a:t>
            </a:r>
            <a:r>
              <a:rPr lang="en-US" sz="2000" b="0" dirty="0"/>
              <a:t> treatment preserves the 3D structure and does not harm the cells.</a:t>
            </a:r>
          </a:p>
        </p:txBody>
      </p:sp>
      <p:sp>
        <p:nvSpPr>
          <p:cNvPr id="7" name="Text Placeholder 6">
            <a:extLst>
              <a:ext uri="{FF2B5EF4-FFF2-40B4-BE49-F238E27FC236}">
                <a16:creationId xmlns:a16="http://schemas.microsoft.com/office/drawing/2014/main" id="{EC781D24-5E13-4B49-95A2-76C3E215152B}"/>
              </a:ext>
            </a:extLst>
          </p:cNvPr>
          <p:cNvSpPr>
            <a:spLocks noGrp="1"/>
          </p:cNvSpPr>
          <p:nvPr>
            <p:ph type="body" sz="quarter" idx="3"/>
          </p:nvPr>
        </p:nvSpPr>
        <p:spPr>
          <a:xfrm>
            <a:off x="736820" y="4313723"/>
            <a:ext cx="4002756" cy="805853"/>
          </a:xfrm>
        </p:spPr>
        <p:txBody>
          <a:bodyPr>
            <a:normAutofit/>
          </a:bodyPr>
          <a:lstStyle/>
          <a:p>
            <a:r>
              <a:rPr lang="sv-FI" sz="1867" b="0" dirty="0" err="1">
                <a:latin typeface="Garamond" panose="02020404030301010803" pitchFamily="18" charset="0"/>
              </a:rPr>
              <a:t>Dry</a:t>
            </a:r>
            <a:r>
              <a:rPr lang="sv-FI" sz="1867" b="0" dirty="0">
                <a:latin typeface="Garamond" panose="02020404030301010803" pitchFamily="18" charset="0"/>
              </a:rPr>
              <a:t> </a:t>
            </a:r>
            <a:r>
              <a:rPr lang="sv-FI" sz="1867" b="0" dirty="0" err="1">
                <a:latin typeface="Garamond" panose="02020404030301010803" pitchFamily="18" charset="0"/>
              </a:rPr>
              <a:t>content</a:t>
            </a:r>
            <a:r>
              <a:rPr lang="sv-FI" sz="1867" b="0" dirty="0">
                <a:latin typeface="Garamond" panose="02020404030301010803" pitchFamily="18" charset="0"/>
              </a:rPr>
              <a:t> </a:t>
            </a:r>
            <a:r>
              <a:rPr lang="sv-FI" sz="1867" b="0" dirty="0" err="1">
                <a:latin typeface="Garamond" panose="02020404030301010803" pitchFamily="18" charset="0"/>
              </a:rPr>
              <a:t>of</a:t>
            </a:r>
            <a:r>
              <a:rPr lang="sv-FI" sz="1867" b="0" dirty="0">
                <a:latin typeface="Garamond" panose="02020404030301010803" pitchFamily="18" charset="0"/>
              </a:rPr>
              <a:t> </a:t>
            </a:r>
            <a:r>
              <a:rPr lang="sv-FI" sz="1867" b="0" dirty="0" err="1">
                <a:latin typeface="Garamond" panose="02020404030301010803" pitchFamily="18" charset="0"/>
              </a:rPr>
              <a:t>nanocellulose</a:t>
            </a:r>
            <a:r>
              <a:rPr lang="sv-FI" sz="1867" b="0" dirty="0">
                <a:latin typeface="Garamond" panose="02020404030301010803" pitchFamily="18" charset="0"/>
              </a:rPr>
              <a:t> </a:t>
            </a:r>
            <a:r>
              <a:rPr lang="sv-FI" sz="1867" b="0" dirty="0" err="1">
                <a:latin typeface="Garamond" panose="02020404030301010803" pitchFamily="18" charset="0"/>
              </a:rPr>
              <a:t>hydrogel</a:t>
            </a:r>
            <a:r>
              <a:rPr lang="sv-FI" sz="1867" b="0" dirty="0">
                <a:latin typeface="Garamond" panose="02020404030301010803" pitchFamily="18" charset="0"/>
              </a:rPr>
              <a:t> </a:t>
            </a:r>
            <a:r>
              <a:rPr lang="sv-FI" sz="1867" b="0" dirty="0" err="1">
                <a:latin typeface="Garamond" panose="02020404030301010803" pitchFamily="18" charset="0"/>
              </a:rPr>
              <a:t>typically</a:t>
            </a:r>
            <a:r>
              <a:rPr lang="sv-FI" sz="1867" b="0" dirty="0">
                <a:latin typeface="Garamond" panose="02020404030301010803" pitchFamily="18" charset="0"/>
              </a:rPr>
              <a:t> </a:t>
            </a:r>
            <a:r>
              <a:rPr lang="sv-FI" sz="1867" b="0" dirty="0" err="1">
                <a:latin typeface="Garamond" panose="02020404030301010803" pitchFamily="18" charset="0"/>
              </a:rPr>
              <a:t>approx</a:t>
            </a:r>
            <a:r>
              <a:rPr lang="sv-FI" sz="1867" b="0" dirty="0">
                <a:latin typeface="Garamond" panose="02020404030301010803" pitchFamily="18" charset="0"/>
              </a:rPr>
              <a:t> 1 </a:t>
            </a:r>
            <a:r>
              <a:rPr lang="sv-FI" sz="1867" b="0" dirty="0" err="1">
                <a:latin typeface="Garamond" panose="02020404030301010803" pitchFamily="18" charset="0"/>
              </a:rPr>
              <a:t>wt</a:t>
            </a:r>
            <a:r>
              <a:rPr lang="sv-FI" sz="1867" b="0" dirty="0">
                <a:latin typeface="Garamond" panose="02020404030301010803" pitchFamily="18" charset="0"/>
              </a:rPr>
              <a:t>% (max.  ~2 </a:t>
            </a:r>
            <a:r>
              <a:rPr lang="sv-FI" sz="1867" b="0" dirty="0" err="1">
                <a:latin typeface="Garamond" panose="02020404030301010803" pitchFamily="18" charset="0"/>
              </a:rPr>
              <a:t>wt</a:t>
            </a:r>
            <a:r>
              <a:rPr lang="sv-FI" sz="1867" b="0" dirty="0">
                <a:latin typeface="Garamond" panose="02020404030301010803" pitchFamily="18" charset="0"/>
              </a:rPr>
              <a:t>%)</a:t>
            </a:r>
          </a:p>
        </p:txBody>
      </p:sp>
      <p:sp>
        <p:nvSpPr>
          <p:cNvPr id="6" name="TextBox 5">
            <a:extLst>
              <a:ext uri="{FF2B5EF4-FFF2-40B4-BE49-F238E27FC236}">
                <a16:creationId xmlns:a16="http://schemas.microsoft.com/office/drawing/2014/main" id="{96029176-109B-4DD2-A0E5-CE3DD6F88FDF}"/>
              </a:ext>
            </a:extLst>
          </p:cNvPr>
          <p:cNvSpPr txBox="1"/>
          <p:nvPr/>
        </p:nvSpPr>
        <p:spPr>
          <a:xfrm>
            <a:off x="7479622" y="1871530"/>
            <a:ext cx="4381939" cy="2308324"/>
          </a:xfrm>
          <a:prstGeom prst="rect">
            <a:avLst/>
          </a:prstGeom>
          <a:solidFill>
            <a:schemeClr val="bg1">
              <a:lumMod val="85000"/>
            </a:schemeClr>
          </a:solidFill>
        </p:spPr>
        <p:txBody>
          <a:bodyPr wrap="square" rtlCol="0">
            <a:spAutoFit/>
          </a:bodyPr>
          <a:lstStyle/>
          <a:p>
            <a:endParaRPr lang="en-GB" dirty="0"/>
          </a:p>
          <a:p>
            <a:r>
              <a:rPr lang="en-GB" dirty="0"/>
              <a:t>Web pages and pictures describing the commercial hydrogel described here to left are found behind the link below.</a:t>
            </a:r>
          </a:p>
          <a:p>
            <a:endParaRPr lang="en-GB" dirty="0"/>
          </a:p>
          <a:p>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Link: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Calibri" panose="020F0502020204030204"/>
              </a:rPr>
              <a:t>https://www.upmbiomedicals.com/for-life-science/growdex-hydrogels/growdex/</a:t>
            </a:r>
            <a:endParaRPr lang="en-GB" sz="1200" dirty="0"/>
          </a:p>
          <a:p>
            <a:endParaRPr lang="en-GB" dirty="0"/>
          </a:p>
        </p:txBody>
      </p:sp>
    </p:spTree>
    <p:extLst>
      <p:ext uri="{BB962C8B-B14F-4D97-AF65-F5344CB8AC3E}">
        <p14:creationId xmlns:p14="http://schemas.microsoft.com/office/powerpoint/2010/main" val="2956462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D53939DF-A21B-4936-8F50-A389507AABA2}"/>
              </a:ext>
            </a:extLst>
          </p:cNvPr>
          <p:cNvSpPr>
            <a:spLocks noGrp="1"/>
          </p:cNvSpPr>
          <p:nvPr>
            <p:ph type="title"/>
          </p:nvPr>
        </p:nvSpPr>
        <p:spPr>
          <a:xfrm>
            <a:off x="838200" y="134118"/>
            <a:ext cx="10515600" cy="1325563"/>
          </a:xfrm>
        </p:spPr>
        <p:txBody>
          <a:bodyPr/>
          <a:lstStyle/>
          <a:p>
            <a:r>
              <a:rPr lang="en-GB" dirty="0"/>
              <a:t>Additional Material</a:t>
            </a:r>
          </a:p>
        </p:txBody>
      </p:sp>
      <p:sp>
        <p:nvSpPr>
          <p:cNvPr id="8" name="Sisällön paikkamerkki 7">
            <a:extLst>
              <a:ext uri="{FF2B5EF4-FFF2-40B4-BE49-F238E27FC236}">
                <a16:creationId xmlns:a16="http://schemas.microsoft.com/office/drawing/2014/main" id="{1A8CCCA0-50D3-4EC4-A4B6-F00BC4C05F55}"/>
              </a:ext>
            </a:extLst>
          </p:cNvPr>
          <p:cNvSpPr>
            <a:spLocks noGrp="1"/>
          </p:cNvSpPr>
          <p:nvPr>
            <p:ph idx="1"/>
          </p:nvPr>
        </p:nvSpPr>
        <p:spPr>
          <a:xfrm>
            <a:off x="838200" y="1348355"/>
            <a:ext cx="10515600" cy="4161289"/>
          </a:xfrm>
        </p:spPr>
        <p:txBody>
          <a:bodyPr>
            <a:normAutofit lnSpcReduction="10000"/>
          </a:bodyPr>
          <a:lstStyle/>
          <a:p>
            <a:pPr marL="514350" indent="-514350">
              <a:buFont typeface="+mj-lt"/>
              <a:buAutoNum type="arabicPeriod"/>
            </a:pPr>
            <a:r>
              <a:rPr lang="en-US" sz="2400" dirty="0"/>
              <a:t>B. Thomas, M. C. Raj, </a:t>
            </a:r>
            <a:r>
              <a:rPr lang="en-US" sz="2400" dirty="0" err="1"/>
              <a:t>Athira</a:t>
            </a:r>
            <a:r>
              <a:rPr lang="en-US" sz="2400" dirty="0"/>
              <a:t> K. B., </a:t>
            </a:r>
            <a:r>
              <a:rPr lang="en-US" sz="2400" dirty="0" err="1"/>
              <a:t>Rubiyah</a:t>
            </a:r>
            <a:r>
              <a:rPr lang="en-US" sz="2400" dirty="0"/>
              <a:t> M. H., J. Joy, A. </a:t>
            </a:r>
            <a:r>
              <a:rPr lang="en-US" sz="2400" dirty="0" err="1"/>
              <a:t>Moores</a:t>
            </a:r>
            <a:r>
              <a:rPr lang="en-US" sz="2400" dirty="0"/>
              <a:t>, G. L. </a:t>
            </a:r>
            <a:r>
              <a:rPr lang="en-US" sz="2400" dirty="0" err="1"/>
              <a:t>Drisko</a:t>
            </a:r>
            <a:r>
              <a:rPr lang="en-US" sz="2400" dirty="0"/>
              <a:t>, C. Sanchez </a:t>
            </a:r>
            <a:r>
              <a:rPr lang="en-US" sz="2400" b="1" dirty="0"/>
              <a:t>Nanocellulose, a Versatile Green Platform: From </a:t>
            </a:r>
            <a:r>
              <a:rPr lang="en-US" sz="2400" b="1" dirty="0" err="1"/>
              <a:t>Biosources</a:t>
            </a:r>
            <a:r>
              <a:rPr lang="en-US" sz="2400" b="1" dirty="0"/>
              <a:t> to Materials and Their Applications</a:t>
            </a:r>
            <a:r>
              <a:rPr lang="en-US" sz="2400" dirty="0"/>
              <a:t> </a:t>
            </a:r>
            <a:r>
              <a:rPr lang="en-US" sz="2400" i="1" dirty="0"/>
              <a:t>Chemical Reviews</a:t>
            </a:r>
            <a:r>
              <a:rPr lang="en-US" sz="2400" dirty="0"/>
              <a:t> </a:t>
            </a:r>
            <a:r>
              <a:rPr lang="en-US" sz="2400" b="1" dirty="0"/>
              <a:t>2018</a:t>
            </a:r>
            <a:r>
              <a:rPr lang="en-US" sz="2400" dirty="0"/>
              <a:t>, </a:t>
            </a:r>
            <a:r>
              <a:rPr lang="en-US" sz="2400" i="1" dirty="0"/>
              <a:t>118</a:t>
            </a:r>
            <a:r>
              <a:rPr lang="en-US" sz="2400" dirty="0"/>
              <a:t>, 11575–11625</a:t>
            </a:r>
          </a:p>
          <a:p>
            <a:pPr marL="457200" lvl="1" indent="0">
              <a:buNone/>
            </a:pPr>
            <a:r>
              <a:rPr lang="en-US" sz="2000" dirty="0"/>
              <a:t>	https://pubs.acs.org/doi/10.1021/acs.chemrev.7b00627 </a:t>
            </a:r>
          </a:p>
          <a:p>
            <a:pPr marL="514350" indent="-514350">
              <a:buFont typeface="+mj-lt"/>
              <a:buAutoNum type="arabicPeriod"/>
            </a:pPr>
            <a:r>
              <a:rPr lang="en-US" sz="2400" dirty="0"/>
              <a:t>X. Shen, J. L. </a:t>
            </a:r>
            <a:r>
              <a:rPr lang="en-US" sz="2400" dirty="0" err="1"/>
              <a:t>Shamshina</a:t>
            </a:r>
            <a:r>
              <a:rPr lang="en-US" sz="2400" dirty="0"/>
              <a:t>, P. </a:t>
            </a:r>
            <a:r>
              <a:rPr lang="en-US" sz="2400" dirty="0" err="1"/>
              <a:t>Berton</a:t>
            </a:r>
            <a:r>
              <a:rPr lang="en-US" sz="2400" dirty="0"/>
              <a:t>, G. </a:t>
            </a:r>
            <a:r>
              <a:rPr lang="en-US" sz="2400" dirty="0" err="1"/>
              <a:t>Guraucd</a:t>
            </a:r>
            <a:r>
              <a:rPr lang="en-US" sz="2400" dirty="0"/>
              <a:t>, R. D. Rogers</a:t>
            </a:r>
            <a:r>
              <a:rPr lang="en-US" sz="2400" b="1" dirty="0"/>
              <a:t> Hydrogels based on cellulose and chitin: fabrication, properties, and applications</a:t>
            </a:r>
            <a:r>
              <a:rPr lang="en-US" sz="2400" i="1" dirty="0"/>
              <a:t> Green Chemistry</a:t>
            </a:r>
            <a:r>
              <a:rPr lang="en-US" sz="2400" b="1" dirty="0"/>
              <a:t> 2016</a:t>
            </a:r>
            <a:r>
              <a:rPr lang="en-US" sz="2400" dirty="0"/>
              <a:t>, </a:t>
            </a:r>
            <a:r>
              <a:rPr lang="en-US" sz="2400" i="1" dirty="0"/>
              <a:t>18</a:t>
            </a:r>
            <a:r>
              <a:rPr lang="en-US" sz="2400" dirty="0"/>
              <a:t>, 53–75 </a:t>
            </a:r>
            <a:r>
              <a:rPr lang="en-US" sz="1800" dirty="0"/>
              <a:t>	</a:t>
            </a:r>
            <a:r>
              <a:rPr lang="en-GB" sz="1800" dirty="0"/>
              <a:t>https://pubs.rsc.org/en/content/articlelanding/2016/GC/C5GC02396C#!divAbstract</a:t>
            </a:r>
            <a:r>
              <a:rPr lang="en-GB" sz="2400" dirty="0"/>
              <a:t> </a:t>
            </a:r>
          </a:p>
          <a:p>
            <a:pPr marL="514350" indent="-514350">
              <a:buFont typeface="+mj-lt"/>
              <a:buAutoNum type="arabicPeriod" startAt="3"/>
            </a:pPr>
            <a:r>
              <a:rPr lang="en-GB" sz="2400" dirty="0" err="1"/>
              <a:t>N.Alam</a:t>
            </a:r>
            <a:r>
              <a:rPr lang="en-GB" sz="2400" dirty="0"/>
              <a:t>, S. Islam, L. P. Christopher </a:t>
            </a:r>
            <a:r>
              <a:rPr lang="en-GB" sz="2400" b="1" dirty="0"/>
              <a:t>Sustainable Production of Cellulose-Based Hydrogels with Superb Absorbing Potential in Physiological Saline </a:t>
            </a:r>
            <a:r>
              <a:rPr lang="en-GB" sz="2400" i="1" dirty="0"/>
              <a:t>ACS Omega</a:t>
            </a:r>
            <a:r>
              <a:rPr lang="en-GB" sz="2400" dirty="0"/>
              <a:t> </a:t>
            </a:r>
            <a:r>
              <a:rPr lang="en-GB" sz="2400" b="1" dirty="0"/>
              <a:t>2019</a:t>
            </a:r>
            <a:r>
              <a:rPr lang="en-GB" sz="2400" dirty="0"/>
              <a:t>, </a:t>
            </a:r>
            <a:r>
              <a:rPr lang="en-GB" sz="2400" i="1" dirty="0"/>
              <a:t>4</a:t>
            </a:r>
            <a:r>
              <a:rPr lang="en-GB" sz="2400" dirty="0"/>
              <a:t>, 9419</a:t>
            </a:r>
            <a:r>
              <a:rPr lang="en-US" sz="2400" dirty="0"/>
              <a:t>–</a:t>
            </a:r>
            <a:r>
              <a:rPr lang="en-GB" sz="2400" dirty="0"/>
              <a:t>9426 </a:t>
            </a:r>
          </a:p>
          <a:p>
            <a:pPr marL="0" indent="0">
              <a:buNone/>
            </a:pPr>
            <a:r>
              <a:rPr lang="en-GB" sz="1800" dirty="0"/>
              <a:t>	https://pubs.acs.org/doi/abs/10.1021/acsomega.9b00651 </a:t>
            </a:r>
          </a:p>
        </p:txBody>
      </p:sp>
    </p:spTree>
    <p:extLst>
      <p:ext uri="{BB962C8B-B14F-4D97-AF65-F5344CB8AC3E}">
        <p14:creationId xmlns:p14="http://schemas.microsoft.com/office/powerpoint/2010/main" val="2562234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 y="2766218"/>
            <a:ext cx="12192001" cy="1325563"/>
          </a:xfrm>
          <a:solidFill>
            <a:schemeClr val="bg1">
              <a:lumMod val="85000"/>
            </a:schemeClr>
          </a:solidFill>
        </p:spPr>
        <p:txBody>
          <a:bodyPr/>
          <a:lstStyle/>
          <a:p>
            <a:pPr algn="ctr"/>
            <a:r>
              <a:rPr lang="en-GB" b="1" dirty="0">
                <a:ln w="6600">
                  <a:solidFill>
                    <a:schemeClr val="accent2"/>
                  </a:solidFill>
                  <a:prstDash val="solid"/>
                </a:ln>
                <a:solidFill>
                  <a:srgbClr val="FFFFFF"/>
                </a:solidFill>
                <a:effectLst>
                  <a:outerShdw dist="38100" dir="2700000" algn="tl" rotWithShape="0">
                    <a:schemeClr val="accent2"/>
                  </a:outerShdw>
                </a:effectLst>
              </a:rPr>
              <a:t>3D Printed Wood-Based Materials</a:t>
            </a:r>
          </a:p>
        </p:txBody>
      </p:sp>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891432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76367"/>
            <a:ext cx="10515600" cy="1325563"/>
          </a:xfrm>
        </p:spPr>
        <p:txBody>
          <a:bodyPr/>
          <a:lstStyle/>
          <a:p>
            <a:r>
              <a:rPr lang="en-GB" dirty="0"/>
              <a:t>Different 3D printing techniques</a:t>
            </a:r>
          </a:p>
        </p:txBody>
      </p:sp>
      <p:sp>
        <p:nvSpPr>
          <p:cNvPr id="3" name="Sisällön paikkamerkki 2"/>
          <p:cNvSpPr>
            <a:spLocks noGrp="1"/>
          </p:cNvSpPr>
          <p:nvPr>
            <p:ph idx="1"/>
          </p:nvPr>
        </p:nvSpPr>
        <p:spPr>
          <a:xfrm>
            <a:off x="1840374" y="1128774"/>
            <a:ext cx="5237198" cy="3352038"/>
          </a:xfrm>
        </p:spPr>
        <p:txBody>
          <a:bodyPr>
            <a:normAutofit/>
          </a:bodyPr>
          <a:lstStyle/>
          <a:p>
            <a:pPr marL="0" indent="0">
              <a:buNone/>
            </a:pPr>
            <a:r>
              <a:rPr lang="en-GB" sz="2000" b="1" u="sng" dirty="0"/>
              <a:t>Different 3D printing technologies are e.g.:</a:t>
            </a:r>
          </a:p>
          <a:p>
            <a:pPr marL="0" indent="0">
              <a:buNone/>
            </a:pPr>
            <a:r>
              <a:rPr lang="en-GB" sz="2000" dirty="0"/>
              <a:t>Binder Jetting (BJ)</a:t>
            </a:r>
          </a:p>
          <a:p>
            <a:pPr marL="0" indent="0">
              <a:buNone/>
            </a:pPr>
            <a:r>
              <a:rPr lang="en-GB" sz="2000" dirty="0"/>
              <a:t>Material Jetting (MJ)</a:t>
            </a:r>
          </a:p>
          <a:p>
            <a:pPr marL="0" indent="0">
              <a:buNone/>
            </a:pPr>
            <a:r>
              <a:rPr lang="en-GB" sz="2000" dirty="0"/>
              <a:t>Photopolymer Jetting (PJ)</a:t>
            </a:r>
          </a:p>
          <a:p>
            <a:pPr marL="0" indent="0">
              <a:buNone/>
            </a:pPr>
            <a:r>
              <a:rPr lang="en-GB" sz="2000" dirty="0"/>
              <a:t>Electron Beam Melting (EBM)</a:t>
            </a:r>
          </a:p>
          <a:p>
            <a:pPr marL="0" indent="0">
              <a:buNone/>
            </a:pPr>
            <a:r>
              <a:rPr lang="en-GB" sz="2000" dirty="0"/>
              <a:t>Fused Deposition </a:t>
            </a:r>
            <a:r>
              <a:rPr lang="en-GB" sz="2000" dirty="0" err="1"/>
              <a:t>Modeling</a:t>
            </a:r>
            <a:r>
              <a:rPr lang="en-GB" sz="2000" dirty="0"/>
              <a:t> (FDM)</a:t>
            </a:r>
          </a:p>
          <a:p>
            <a:pPr marL="0" indent="0">
              <a:buNone/>
            </a:pPr>
            <a:r>
              <a:rPr lang="en-GB" sz="2000" dirty="0"/>
              <a:t>Power Bed Fusion (PBF)</a:t>
            </a:r>
          </a:p>
          <a:p>
            <a:pPr marL="0" indent="0">
              <a:buNone/>
            </a:pPr>
            <a:r>
              <a:rPr lang="en-GB" sz="2000" dirty="0"/>
              <a:t>Sheet Lamination</a:t>
            </a:r>
          </a:p>
          <a:p>
            <a:endParaRPr lang="fi-FI" sz="2000" dirty="0"/>
          </a:p>
        </p:txBody>
      </p:sp>
      <p:sp>
        <p:nvSpPr>
          <p:cNvPr id="4" name="Alatunnisteen paikkamerkki 3"/>
          <p:cNvSpPr>
            <a:spLocks noGrp="1"/>
          </p:cNvSpPr>
          <p:nvPr>
            <p:ph type="ftr" sz="quarter" idx="11"/>
          </p:nvPr>
        </p:nvSpPr>
        <p:spPr/>
        <p:txBody>
          <a:bodyPr/>
          <a:lstStyle/>
          <a:p>
            <a:r>
              <a:rPr lang="fi-FI"/>
              <a:t>kiertotalousamk.fi</a:t>
            </a:r>
          </a:p>
        </p:txBody>
      </p:sp>
      <p:sp>
        <p:nvSpPr>
          <p:cNvPr id="5" name="Sisällön paikkamerkki 2">
            <a:extLst>
              <a:ext uri="{FF2B5EF4-FFF2-40B4-BE49-F238E27FC236}">
                <a16:creationId xmlns:a16="http://schemas.microsoft.com/office/drawing/2014/main" id="{44706A92-8DC0-4E93-A381-8739787560A8}"/>
              </a:ext>
            </a:extLst>
          </p:cNvPr>
          <p:cNvSpPr txBox="1">
            <a:spLocks/>
          </p:cNvSpPr>
          <p:nvPr/>
        </p:nvSpPr>
        <p:spPr>
          <a:xfrm>
            <a:off x="7901306" y="1128774"/>
            <a:ext cx="3290129" cy="33520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Laser Melting (LM)</a:t>
            </a:r>
          </a:p>
          <a:p>
            <a:pPr marL="0" indent="0">
              <a:buFont typeface="Arial" panose="020B0604020202020204" pitchFamily="34" charset="0"/>
              <a:buNone/>
            </a:pPr>
            <a:r>
              <a:rPr lang="en-GB" sz="2000" dirty="0"/>
              <a:t>Laser Sintering (LS)</a:t>
            </a:r>
          </a:p>
          <a:p>
            <a:pPr marL="0" indent="0">
              <a:buFont typeface="Arial" panose="020B0604020202020204" pitchFamily="34" charset="0"/>
              <a:buNone/>
            </a:pPr>
            <a:r>
              <a:rPr lang="en-GB" sz="2000" dirty="0"/>
              <a:t>Material Jetting (MJ)</a:t>
            </a:r>
          </a:p>
          <a:p>
            <a:pPr marL="0" indent="0">
              <a:buFont typeface="Arial" panose="020B0604020202020204" pitchFamily="34" charset="0"/>
              <a:buNone/>
            </a:pPr>
            <a:r>
              <a:rPr lang="en-GB" sz="2000" dirty="0"/>
              <a:t>Photopolymer Jetting (PJ)</a:t>
            </a:r>
          </a:p>
          <a:p>
            <a:pPr marL="0" indent="0">
              <a:buNone/>
            </a:pPr>
            <a:r>
              <a:rPr lang="en-GB" sz="2000" dirty="0"/>
              <a:t>Vat Photopolymerization</a:t>
            </a:r>
          </a:p>
          <a:p>
            <a:pPr marL="0" indent="0">
              <a:buFont typeface="Arial" panose="020B0604020202020204" pitchFamily="34" charset="0"/>
              <a:buNone/>
            </a:pPr>
            <a:r>
              <a:rPr lang="en-GB" sz="2000" dirty="0"/>
              <a:t>Direct Energy deposition</a:t>
            </a:r>
          </a:p>
          <a:p>
            <a:pPr marL="0" indent="0">
              <a:buFont typeface="Arial" panose="020B0604020202020204" pitchFamily="34" charset="0"/>
              <a:buNone/>
            </a:pPr>
            <a:r>
              <a:rPr lang="en-GB" sz="2000" dirty="0"/>
              <a:t>Stereolithography (SL)</a:t>
            </a:r>
          </a:p>
          <a:p>
            <a:pPr marL="0" indent="0">
              <a:buNone/>
            </a:pPr>
            <a:r>
              <a:rPr lang="en-GB" sz="2000" dirty="0"/>
              <a:t>Hybrid Processes (HP)</a:t>
            </a:r>
          </a:p>
          <a:p>
            <a:pPr marL="0" indent="0">
              <a:buFont typeface="Arial" panose="020B0604020202020204" pitchFamily="34" charset="0"/>
              <a:buNone/>
            </a:pPr>
            <a:endParaRPr lang="en-GB" sz="2000" dirty="0"/>
          </a:p>
          <a:p>
            <a:endParaRPr lang="fi-FI" sz="2000" dirty="0"/>
          </a:p>
        </p:txBody>
      </p:sp>
      <p:sp>
        <p:nvSpPr>
          <p:cNvPr id="6" name="TextBox 5">
            <a:extLst>
              <a:ext uri="{FF2B5EF4-FFF2-40B4-BE49-F238E27FC236}">
                <a16:creationId xmlns:a16="http://schemas.microsoft.com/office/drawing/2014/main" id="{B1216834-51FB-4582-9959-00DB3B0C2709}"/>
              </a:ext>
            </a:extLst>
          </p:cNvPr>
          <p:cNvSpPr txBox="1"/>
          <p:nvPr/>
        </p:nvSpPr>
        <p:spPr>
          <a:xfrm>
            <a:off x="2017303" y="4516800"/>
            <a:ext cx="8157393" cy="954107"/>
          </a:xfrm>
          <a:prstGeom prst="rect">
            <a:avLst/>
          </a:prstGeom>
          <a:solidFill>
            <a:schemeClr val="bg1">
              <a:lumMod val="85000"/>
            </a:schemeClr>
          </a:solidFill>
        </p:spPr>
        <p:txBody>
          <a:bodyPr wrap="square" rtlCol="0" anchor="ctr">
            <a:spAutoFit/>
          </a:bodyPr>
          <a:lstStyle/>
          <a:p>
            <a:pPr algn="ctr"/>
            <a:r>
              <a:rPr lang="en-GB" sz="2000" dirty="0"/>
              <a:t>https://makingoftomorrow.com/3d-printing-of-cellulosic-materials/ </a:t>
            </a:r>
          </a:p>
          <a:p>
            <a:pPr algn="ctr"/>
            <a:r>
              <a:rPr lang="en-GB" sz="2000" dirty="0"/>
              <a:t>NOTE! In order to be able to watch the video you need to register!</a:t>
            </a:r>
          </a:p>
          <a:p>
            <a:pPr algn="ctr"/>
            <a:r>
              <a:rPr lang="en-GB" sz="1400" dirty="0"/>
              <a:t>Length: 45 min + 15 min Qs and As</a:t>
            </a:r>
          </a:p>
        </p:txBody>
      </p:sp>
    </p:spTree>
    <p:extLst>
      <p:ext uri="{BB962C8B-B14F-4D97-AF65-F5344CB8AC3E}">
        <p14:creationId xmlns:p14="http://schemas.microsoft.com/office/powerpoint/2010/main" val="1829986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9FC3E-6789-45A9-920E-AE27DCC9826F}"/>
              </a:ext>
            </a:extLst>
          </p:cNvPr>
          <p:cNvSpPr>
            <a:spLocks noGrp="1"/>
          </p:cNvSpPr>
          <p:nvPr>
            <p:ph type="title"/>
          </p:nvPr>
        </p:nvSpPr>
        <p:spPr/>
        <p:txBody>
          <a:bodyPr/>
          <a:lstStyle/>
          <a:p>
            <a:r>
              <a:rPr lang="en-GB" dirty="0"/>
              <a:t>Fused Deposition </a:t>
            </a:r>
            <a:r>
              <a:rPr lang="en-GB" dirty="0" err="1"/>
              <a:t>Modeling</a:t>
            </a:r>
            <a:r>
              <a:rPr lang="en-GB" dirty="0"/>
              <a:t> (FDM)</a:t>
            </a:r>
          </a:p>
        </p:txBody>
      </p:sp>
      <p:sp>
        <p:nvSpPr>
          <p:cNvPr id="3" name="Content Placeholder 2">
            <a:extLst>
              <a:ext uri="{FF2B5EF4-FFF2-40B4-BE49-F238E27FC236}">
                <a16:creationId xmlns:a16="http://schemas.microsoft.com/office/drawing/2014/main" id="{9BAF2C03-4D4F-449C-9A16-1555AF2CDD83}"/>
              </a:ext>
            </a:extLst>
          </p:cNvPr>
          <p:cNvSpPr>
            <a:spLocks noGrp="1"/>
          </p:cNvSpPr>
          <p:nvPr>
            <p:ph idx="1"/>
          </p:nvPr>
        </p:nvSpPr>
        <p:spPr>
          <a:xfrm>
            <a:off x="1205841" y="1380634"/>
            <a:ext cx="8246043" cy="4161289"/>
          </a:xfrm>
        </p:spPr>
        <p:txBody>
          <a:bodyPr/>
          <a:lstStyle/>
          <a:p>
            <a:pPr marL="0" indent="0">
              <a:buNone/>
            </a:pPr>
            <a:r>
              <a:rPr lang="en-GB" dirty="0"/>
              <a:t>FDM is also known as Fused filament fabrication (FFF)</a:t>
            </a:r>
          </a:p>
          <a:p>
            <a:pPr marL="0" indent="0">
              <a:buNone/>
            </a:pPr>
            <a:endParaRPr lang="en-GB" dirty="0"/>
          </a:p>
          <a:p>
            <a:pPr marL="0" indent="0">
              <a:buNone/>
            </a:pPr>
            <a:r>
              <a:rPr lang="en-GB" dirty="0"/>
              <a:t>Introduction video:</a:t>
            </a:r>
          </a:p>
          <a:p>
            <a:pPr marL="0" indent="0">
              <a:buNone/>
            </a:pPr>
            <a:r>
              <a:rPr lang="en-GB" dirty="0"/>
              <a:t>https://youtu.be/WHO6G67GJbM </a:t>
            </a:r>
          </a:p>
          <a:p>
            <a:endParaRPr lang="en-GB" dirty="0"/>
          </a:p>
        </p:txBody>
      </p:sp>
      <p:sp>
        <p:nvSpPr>
          <p:cNvPr id="4" name="Footer Placeholder 3">
            <a:extLst>
              <a:ext uri="{FF2B5EF4-FFF2-40B4-BE49-F238E27FC236}">
                <a16:creationId xmlns:a16="http://schemas.microsoft.com/office/drawing/2014/main" id="{1088CD78-9AB3-4A9E-AC7F-4CD808107674}"/>
              </a:ext>
            </a:extLst>
          </p:cNvPr>
          <p:cNvSpPr>
            <a:spLocks noGrp="1"/>
          </p:cNvSpPr>
          <p:nvPr>
            <p:ph type="ftr" sz="quarter" idx="11"/>
          </p:nvPr>
        </p:nvSpPr>
        <p:spPr/>
        <p:txBody>
          <a:bodyPr/>
          <a:lstStyle/>
          <a:p>
            <a:r>
              <a:rPr lang="fi-FI"/>
              <a:t>kiertotalousamk.fi</a:t>
            </a:r>
          </a:p>
        </p:txBody>
      </p:sp>
      <p:sp>
        <p:nvSpPr>
          <p:cNvPr id="7" name="Tekstiruutu 6">
            <a:extLst>
              <a:ext uri="{FF2B5EF4-FFF2-40B4-BE49-F238E27FC236}">
                <a16:creationId xmlns:a16="http://schemas.microsoft.com/office/drawing/2014/main" id="{FEA31BED-DD1B-4D72-9FA1-7D1F8E38E82B}"/>
              </a:ext>
            </a:extLst>
          </p:cNvPr>
          <p:cNvSpPr txBox="1"/>
          <p:nvPr/>
        </p:nvSpPr>
        <p:spPr>
          <a:xfrm>
            <a:off x="1205841" y="3649527"/>
            <a:ext cx="4255392" cy="1815882"/>
          </a:xfrm>
          <a:prstGeom prst="rect">
            <a:avLst/>
          </a:prstGeom>
          <a:noFill/>
        </p:spPr>
        <p:txBody>
          <a:bodyPr wrap="square" rtlCol="0">
            <a:spAutoFit/>
          </a:bodyPr>
          <a:lstStyle/>
          <a:p>
            <a:pPr marL="285750" indent="-285750">
              <a:buFont typeface="Arial" panose="020B0604020202020204" pitchFamily="34" charset="0"/>
              <a:buChar char="•"/>
            </a:pPr>
            <a:r>
              <a:rPr lang="en-GB" sz="2800" dirty="0"/>
              <a:t>What polymers are mentioned in the video?</a:t>
            </a:r>
          </a:p>
          <a:p>
            <a:pPr marL="285750" indent="-285750">
              <a:buFont typeface="Arial" panose="020B0604020202020204" pitchFamily="34" charset="0"/>
              <a:buChar char="•"/>
            </a:pPr>
            <a:r>
              <a:rPr lang="en-GB" sz="2800" dirty="0"/>
              <a:t>What is critical property of these polymers?</a:t>
            </a:r>
          </a:p>
        </p:txBody>
      </p:sp>
      <p:sp>
        <p:nvSpPr>
          <p:cNvPr id="8" name="Tekstiruutu 7">
            <a:extLst>
              <a:ext uri="{FF2B5EF4-FFF2-40B4-BE49-F238E27FC236}">
                <a16:creationId xmlns:a16="http://schemas.microsoft.com/office/drawing/2014/main" id="{36DA8796-F472-4F43-8512-CFF1C05F6DAD}"/>
              </a:ext>
            </a:extLst>
          </p:cNvPr>
          <p:cNvSpPr txBox="1"/>
          <p:nvPr/>
        </p:nvSpPr>
        <p:spPr>
          <a:xfrm>
            <a:off x="7093008" y="2934149"/>
            <a:ext cx="4409675" cy="2800767"/>
          </a:xfrm>
          <a:prstGeom prst="rect">
            <a:avLst/>
          </a:prstGeom>
          <a:solidFill>
            <a:schemeClr val="bg1">
              <a:lumMod val="85000"/>
            </a:schemeClr>
          </a:solidFill>
        </p:spPr>
        <p:txBody>
          <a:bodyPr wrap="square" rtlCol="0">
            <a:spAutoFit/>
          </a:bodyPr>
          <a:lstStyle/>
          <a:p>
            <a:pPr algn="ctr"/>
            <a:endParaRPr lang="en-GB" sz="1600" dirty="0"/>
          </a:p>
          <a:p>
            <a:pPr algn="ctr"/>
            <a:endParaRPr lang="en-GB" sz="1600" dirty="0"/>
          </a:p>
          <a:p>
            <a:pPr algn="ctr"/>
            <a:r>
              <a:rPr lang="en-GB" sz="1600" dirty="0"/>
              <a:t>Picture describing the printing technique is found e.g. in:  </a:t>
            </a:r>
          </a:p>
          <a:p>
            <a:pPr algn="ctr"/>
            <a:endParaRPr lang="en-GB" sz="1600" dirty="0"/>
          </a:p>
          <a:p>
            <a:pPr algn="ctr"/>
            <a:r>
              <a:rPr lang="en-GB" sz="1600" dirty="0"/>
              <a:t>R. Jerez-Mesa, J.A. </a:t>
            </a:r>
            <a:r>
              <a:rPr lang="en-GB" sz="1600" dirty="0" err="1"/>
              <a:t>Travieso</a:t>
            </a:r>
            <a:r>
              <a:rPr lang="en-GB" sz="1600" dirty="0"/>
              <a:t>-Rodriguez, X. </a:t>
            </a:r>
            <a:r>
              <a:rPr lang="en-GB" sz="1600" dirty="0" err="1"/>
              <a:t>Corbella</a:t>
            </a:r>
            <a:r>
              <a:rPr lang="en-GB" sz="1600" dirty="0"/>
              <a:t>, R. </a:t>
            </a:r>
            <a:r>
              <a:rPr lang="en-GB" sz="1600" dirty="0" err="1"/>
              <a:t>Busqué</a:t>
            </a:r>
            <a:r>
              <a:rPr lang="en-GB" sz="1600" dirty="0"/>
              <a:t>, G. Gomez-Gras </a:t>
            </a:r>
            <a:r>
              <a:rPr lang="en-GB" sz="1600" b="1" dirty="0"/>
              <a:t>Finite element analysis of the thermal </a:t>
            </a:r>
            <a:r>
              <a:rPr lang="en-GB" sz="1600" b="1" dirty="0" err="1"/>
              <a:t>behavior</a:t>
            </a:r>
            <a:r>
              <a:rPr lang="en-GB" sz="1600" b="1" dirty="0"/>
              <a:t> of a RepRap 3D printer liquefier</a:t>
            </a:r>
            <a:r>
              <a:rPr lang="en-GB" sz="1600" dirty="0"/>
              <a:t> </a:t>
            </a:r>
            <a:r>
              <a:rPr lang="en-GB" sz="1600" i="1" dirty="0"/>
              <a:t>Mechatronics</a:t>
            </a:r>
            <a:r>
              <a:rPr lang="en-GB" sz="1600" dirty="0"/>
              <a:t> </a:t>
            </a:r>
            <a:r>
              <a:rPr lang="en-GB" sz="1600" b="1" dirty="0"/>
              <a:t>2016</a:t>
            </a:r>
            <a:r>
              <a:rPr lang="en-GB" sz="1600" dirty="0"/>
              <a:t>, </a:t>
            </a:r>
            <a:r>
              <a:rPr lang="en-GB" sz="1600" i="1" dirty="0"/>
              <a:t>36</a:t>
            </a:r>
            <a:r>
              <a:rPr lang="en-GB" sz="1600" dirty="0"/>
              <a:t>, 119-126</a:t>
            </a:r>
          </a:p>
          <a:p>
            <a:pPr algn="ctr"/>
            <a:endParaRPr lang="en-GB" sz="1600" dirty="0"/>
          </a:p>
          <a:p>
            <a:pPr algn="ctr"/>
            <a:endParaRPr lang="en-GB" sz="1600" dirty="0"/>
          </a:p>
        </p:txBody>
      </p:sp>
    </p:spTree>
    <p:extLst>
      <p:ext uri="{BB962C8B-B14F-4D97-AF65-F5344CB8AC3E}">
        <p14:creationId xmlns:p14="http://schemas.microsoft.com/office/powerpoint/2010/main" val="128059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8A9DD-491C-46F8-8910-D7414C2F6E62}"/>
              </a:ext>
            </a:extLst>
          </p:cNvPr>
          <p:cNvSpPr>
            <a:spLocks noGrp="1"/>
          </p:cNvSpPr>
          <p:nvPr>
            <p:ph type="title"/>
          </p:nvPr>
        </p:nvSpPr>
        <p:spPr>
          <a:xfrm>
            <a:off x="838200" y="32484"/>
            <a:ext cx="10515600" cy="1325563"/>
          </a:xfrm>
        </p:spPr>
        <p:txBody>
          <a:bodyPr/>
          <a:lstStyle/>
          <a:p>
            <a:r>
              <a:rPr lang="en-GB" dirty="0"/>
              <a:t>Thermoplastic polymers</a:t>
            </a:r>
          </a:p>
        </p:txBody>
      </p:sp>
      <p:sp>
        <p:nvSpPr>
          <p:cNvPr id="3" name="Content Placeholder 2">
            <a:extLst>
              <a:ext uri="{FF2B5EF4-FFF2-40B4-BE49-F238E27FC236}">
                <a16:creationId xmlns:a16="http://schemas.microsoft.com/office/drawing/2014/main" id="{E3B262E5-1CB1-4E34-B0C4-ECE73999D0B8}"/>
              </a:ext>
            </a:extLst>
          </p:cNvPr>
          <p:cNvSpPr>
            <a:spLocks noGrp="1"/>
          </p:cNvSpPr>
          <p:nvPr>
            <p:ph idx="1"/>
          </p:nvPr>
        </p:nvSpPr>
        <p:spPr>
          <a:xfrm>
            <a:off x="975920" y="1026684"/>
            <a:ext cx="11216080" cy="4592875"/>
          </a:xfrm>
        </p:spPr>
        <p:txBody>
          <a:bodyPr>
            <a:normAutofit fontScale="92500" lnSpcReduction="10000"/>
          </a:bodyPr>
          <a:lstStyle/>
          <a:p>
            <a:pPr marL="0" indent="0">
              <a:buNone/>
            </a:pPr>
            <a:r>
              <a:rPr lang="en-GB" sz="2400" dirty="0"/>
              <a:t>What are the traditional 3D-printed materials made of and what are the suitable printing techniques for such materials? What are the raw-material properties needed? </a:t>
            </a:r>
          </a:p>
          <a:p>
            <a:pPr marL="0" indent="0">
              <a:buNone/>
            </a:pPr>
            <a:endParaRPr lang="en-GB" sz="1500" dirty="0"/>
          </a:p>
          <a:p>
            <a:r>
              <a:rPr lang="en-GB" sz="2400" dirty="0"/>
              <a:t>Definition of Thermoplastic elastomer: “</a:t>
            </a:r>
            <a:r>
              <a:rPr lang="en-GB" sz="2400" i="1" dirty="0"/>
              <a:t>Elastomer comprising a </a:t>
            </a:r>
            <a:r>
              <a:rPr lang="en-GB" sz="2400" i="1" dirty="0" err="1"/>
              <a:t>thermoreversible</a:t>
            </a:r>
            <a:r>
              <a:rPr lang="en-GB" sz="2400" i="1" dirty="0"/>
              <a:t> network.”</a:t>
            </a:r>
            <a:r>
              <a:rPr lang="en-GB" sz="2400" dirty="0"/>
              <a:t>*</a:t>
            </a:r>
          </a:p>
          <a:p>
            <a:r>
              <a:rPr lang="en-GB" sz="2400" dirty="0"/>
              <a:t> Thermoplastic behaviour of a material mean that a polymer can be melted and stiffened several cycles.</a:t>
            </a:r>
          </a:p>
          <a:p>
            <a:pPr marL="0" indent="0">
              <a:buNone/>
            </a:pPr>
            <a:endParaRPr lang="en-GB" sz="1500" dirty="0"/>
          </a:p>
          <a:p>
            <a:pPr marL="0" indent="0">
              <a:buNone/>
            </a:pPr>
            <a:r>
              <a:rPr lang="en-GB" sz="2400" dirty="0"/>
              <a:t>Examples of Thermoplastic materials used for FDM are e.g.:</a:t>
            </a:r>
          </a:p>
          <a:p>
            <a:r>
              <a:rPr lang="en-GB" sz="2400" dirty="0"/>
              <a:t>ABS</a:t>
            </a:r>
          </a:p>
          <a:p>
            <a:r>
              <a:rPr lang="en-GB" sz="2400" dirty="0"/>
              <a:t>Polycarbonate</a:t>
            </a:r>
          </a:p>
          <a:p>
            <a:r>
              <a:rPr lang="en-GB" sz="2400" dirty="0"/>
              <a:t>PLA, poly lactic acid</a:t>
            </a:r>
          </a:p>
          <a:p>
            <a:r>
              <a:rPr lang="en-GB" sz="2400" dirty="0" err="1"/>
              <a:t>Ultem</a:t>
            </a:r>
            <a:r>
              <a:rPr lang="en-GB" sz="2400" dirty="0"/>
              <a:t> [Polyetherimide (PEI) and Polyether ether ketone (PEEK)]</a:t>
            </a:r>
          </a:p>
        </p:txBody>
      </p:sp>
      <p:sp>
        <p:nvSpPr>
          <p:cNvPr id="4" name="Footer Placeholder 3">
            <a:extLst>
              <a:ext uri="{FF2B5EF4-FFF2-40B4-BE49-F238E27FC236}">
                <a16:creationId xmlns:a16="http://schemas.microsoft.com/office/drawing/2014/main" id="{AFC7930F-81C0-41F2-9FB6-070BC3139071}"/>
              </a:ext>
            </a:extLst>
          </p:cNvPr>
          <p:cNvSpPr>
            <a:spLocks noGrp="1"/>
          </p:cNvSpPr>
          <p:nvPr>
            <p:ph type="ftr" sz="quarter" idx="11"/>
          </p:nvPr>
        </p:nvSpPr>
        <p:spPr/>
        <p:txBody>
          <a:bodyPr/>
          <a:lstStyle/>
          <a:p>
            <a:r>
              <a:rPr lang="fi-FI" dirty="0"/>
              <a:t>kiertotalousamk.fi</a:t>
            </a:r>
          </a:p>
        </p:txBody>
      </p:sp>
      <p:sp>
        <p:nvSpPr>
          <p:cNvPr id="5" name="Tekstiruutu 4">
            <a:extLst>
              <a:ext uri="{FF2B5EF4-FFF2-40B4-BE49-F238E27FC236}">
                <a16:creationId xmlns:a16="http://schemas.microsoft.com/office/drawing/2014/main" id="{08E1944E-2DE3-49BA-BD00-8BDA976AD1A6}"/>
              </a:ext>
            </a:extLst>
          </p:cNvPr>
          <p:cNvSpPr txBox="1"/>
          <p:nvPr/>
        </p:nvSpPr>
        <p:spPr>
          <a:xfrm>
            <a:off x="4216703" y="6474021"/>
            <a:ext cx="3758593" cy="307777"/>
          </a:xfrm>
          <a:prstGeom prst="rect">
            <a:avLst/>
          </a:prstGeom>
          <a:noFill/>
        </p:spPr>
        <p:txBody>
          <a:bodyPr wrap="none" rtlCol="0">
            <a:spAutoFit/>
          </a:bodyPr>
          <a:lstStyle/>
          <a:p>
            <a:r>
              <a:rPr lang="fi-FI" sz="1400" dirty="0"/>
              <a:t>* IUPAC Gold </a:t>
            </a:r>
            <a:r>
              <a:rPr lang="fi-FI" sz="1400" dirty="0" err="1"/>
              <a:t>Book</a:t>
            </a:r>
            <a:r>
              <a:rPr lang="fi-FI" sz="1400" dirty="0"/>
              <a:t> - https://goldbook.iupac.org/ </a:t>
            </a:r>
          </a:p>
        </p:txBody>
      </p:sp>
    </p:spTree>
    <p:extLst>
      <p:ext uri="{BB962C8B-B14F-4D97-AF65-F5344CB8AC3E}">
        <p14:creationId xmlns:p14="http://schemas.microsoft.com/office/powerpoint/2010/main" val="2353676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dirty="0"/>
              <a:t>3D Printed Wood-Based Materials?</a:t>
            </a:r>
          </a:p>
        </p:txBody>
      </p:sp>
      <p:sp>
        <p:nvSpPr>
          <p:cNvPr id="3" name="Sisällön paikkamerkki 2"/>
          <p:cNvSpPr>
            <a:spLocks noGrp="1"/>
          </p:cNvSpPr>
          <p:nvPr>
            <p:ph sz="half" idx="1"/>
          </p:nvPr>
        </p:nvSpPr>
        <p:spPr>
          <a:xfrm>
            <a:off x="838199" y="1690688"/>
            <a:ext cx="5553173" cy="4351338"/>
          </a:xfrm>
        </p:spPr>
        <p:txBody>
          <a:bodyPr/>
          <a:lstStyle/>
          <a:p>
            <a:pPr marL="0" indent="0">
              <a:buNone/>
            </a:pPr>
            <a:r>
              <a:rPr lang="en-GB" dirty="0"/>
              <a:t>Questions:</a:t>
            </a:r>
          </a:p>
          <a:p>
            <a:r>
              <a:rPr lang="en-GB" dirty="0"/>
              <a:t>Are there wood composite filaments available for FDM 3D printers?</a:t>
            </a:r>
          </a:p>
          <a:p>
            <a:r>
              <a:rPr lang="en-GB" dirty="0"/>
              <a:t>Are there readily available biomaterials available for 3D printing?</a:t>
            </a:r>
          </a:p>
          <a:p>
            <a:r>
              <a:rPr lang="en-GB" dirty="0"/>
              <a:t>Can cellulose be 3D-printed? </a:t>
            </a:r>
          </a:p>
          <a:p>
            <a:endParaRPr lang="en-GB" dirty="0"/>
          </a:p>
          <a:p>
            <a:endParaRPr lang="fi-FI" dirty="0"/>
          </a:p>
        </p:txBody>
      </p:sp>
      <p:sp>
        <p:nvSpPr>
          <p:cNvPr id="6" name="Content Placeholder 5">
            <a:extLst>
              <a:ext uri="{FF2B5EF4-FFF2-40B4-BE49-F238E27FC236}">
                <a16:creationId xmlns:a16="http://schemas.microsoft.com/office/drawing/2014/main" id="{63FFBC35-2595-417C-8509-03E7E2B4A68F}"/>
              </a:ext>
            </a:extLst>
          </p:cNvPr>
          <p:cNvSpPr>
            <a:spLocks noGrp="1"/>
          </p:cNvSpPr>
          <p:nvPr>
            <p:ph sz="half" idx="2"/>
          </p:nvPr>
        </p:nvSpPr>
        <p:spPr>
          <a:xfrm>
            <a:off x="6172200" y="1690689"/>
            <a:ext cx="5181600" cy="4351338"/>
          </a:xfrm>
        </p:spPr>
        <p:txBody>
          <a:bodyPr/>
          <a:lstStyle/>
          <a:p>
            <a:pPr marL="0" indent="0">
              <a:buNone/>
            </a:pPr>
            <a:r>
              <a:rPr lang="en-GB" dirty="0"/>
              <a:t>Answers:</a:t>
            </a:r>
          </a:p>
          <a:p>
            <a:r>
              <a:rPr lang="en-GB" dirty="0"/>
              <a:t>Yes</a:t>
            </a:r>
          </a:p>
          <a:p>
            <a:endParaRPr lang="en-GB" dirty="0"/>
          </a:p>
          <a:p>
            <a:endParaRPr lang="en-GB" dirty="0"/>
          </a:p>
          <a:p>
            <a:r>
              <a:rPr lang="en-GB" dirty="0"/>
              <a:t>Yes</a:t>
            </a:r>
          </a:p>
          <a:p>
            <a:endParaRPr lang="en-GB" dirty="0"/>
          </a:p>
          <a:p>
            <a:r>
              <a:rPr lang="en-GB" dirty="0"/>
              <a:t>Yes</a:t>
            </a:r>
          </a:p>
        </p:txBody>
      </p:sp>
      <p:sp>
        <p:nvSpPr>
          <p:cNvPr id="4" name="Alatunnisteen paikkamerkki 3"/>
          <p:cNvSpPr>
            <a:spLocks noGrp="1"/>
          </p:cNvSpPr>
          <p:nvPr>
            <p:ph type="ftr" sz="quarter" idx="11"/>
          </p:nvPr>
        </p:nvSpPr>
        <p:spPr/>
        <p:txBody>
          <a:bodyPr/>
          <a:lstStyle/>
          <a:p>
            <a:r>
              <a:rPr lang="fi-FI"/>
              <a:t>kiertotalousamk.fi</a:t>
            </a:r>
          </a:p>
        </p:txBody>
      </p:sp>
      <p:sp>
        <p:nvSpPr>
          <p:cNvPr id="8" name="Rectangle: Rounded Corners 7">
            <a:extLst>
              <a:ext uri="{FF2B5EF4-FFF2-40B4-BE49-F238E27FC236}">
                <a16:creationId xmlns:a16="http://schemas.microsoft.com/office/drawing/2014/main" id="{5A8F5B0F-3C46-4045-831C-82F5940CF21C}"/>
              </a:ext>
            </a:extLst>
          </p:cNvPr>
          <p:cNvSpPr/>
          <p:nvPr/>
        </p:nvSpPr>
        <p:spPr>
          <a:xfrm>
            <a:off x="8456103" y="2441196"/>
            <a:ext cx="2897697" cy="215597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GB" sz="3200" b="1" dirty="0">
                <a:ln/>
                <a:solidFill>
                  <a:schemeClr val="accent3"/>
                </a:solidFill>
                <a:effectLst>
                  <a:glow rad="228600">
                    <a:schemeClr val="accent6">
                      <a:satMod val="175000"/>
                      <a:alpha val="40000"/>
                    </a:schemeClr>
                  </a:glow>
                </a:effectLst>
              </a:rPr>
              <a:t>Read and study the additional material</a:t>
            </a:r>
          </a:p>
        </p:txBody>
      </p:sp>
    </p:spTree>
    <p:extLst>
      <p:ext uri="{BB962C8B-B14F-4D97-AF65-F5344CB8AC3E}">
        <p14:creationId xmlns:p14="http://schemas.microsoft.com/office/powerpoint/2010/main" val="156253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dirty="0"/>
              <a:t>The Wood-Based Raw-Materials for 3D-printing</a:t>
            </a:r>
          </a:p>
        </p:txBody>
      </p:sp>
      <p:sp>
        <p:nvSpPr>
          <p:cNvPr id="3" name="Sisällön paikkamerkki 2"/>
          <p:cNvSpPr>
            <a:spLocks noGrp="1"/>
          </p:cNvSpPr>
          <p:nvPr>
            <p:ph idx="1"/>
          </p:nvPr>
        </p:nvSpPr>
        <p:spPr>
          <a:xfrm>
            <a:off x="1065229" y="1811803"/>
            <a:ext cx="6969818" cy="3944105"/>
          </a:xfrm>
        </p:spPr>
        <p:txBody>
          <a:bodyPr>
            <a:normAutofit fontScale="92500" lnSpcReduction="20000"/>
          </a:bodyPr>
          <a:lstStyle/>
          <a:p>
            <a:r>
              <a:rPr lang="en-GB" dirty="0"/>
              <a:t>Which of the three main components in wood are suitable to be used for 3D printing?</a:t>
            </a:r>
          </a:p>
          <a:p>
            <a:r>
              <a:rPr lang="en-GB" dirty="0"/>
              <a:t>Principally all three main components can be used. Cellulose(i.e. nanocellulose), hemicellulose and lignin.</a:t>
            </a:r>
          </a:p>
          <a:p>
            <a:r>
              <a:rPr lang="en-GB" dirty="0"/>
              <a:t>What is required for the wood components to be used for 3D printing?</a:t>
            </a:r>
          </a:p>
          <a:p>
            <a:r>
              <a:rPr lang="en-GB" dirty="0"/>
              <a:t>In order to keep the 3D structure of the in wood component originally applied in the printing process it is often necessary to add some cross linking agents to the matrix.</a:t>
            </a:r>
            <a:endParaRPr lang="fi-FI" dirty="0"/>
          </a:p>
        </p:txBody>
      </p:sp>
      <p:sp>
        <p:nvSpPr>
          <p:cNvPr id="4" name="Alatunnisteen paikkamerkki 3"/>
          <p:cNvSpPr>
            <a:spLocks noGrp="1"/>
          </p:cNvSpPr>
          <p:nvPr>
            <p:ph type="ftr" sz="quarter" idx="11"/>
          </p:nvPr>
        </p:nvSpPr>
        <p:spPr/>
        <p:txBody>
          <a:bodyPr/>
          <a:lstStyle/>
          <a:p>
            <a:r>
              <a:rPr lang="fi-FI"/>
              <a:t>kiertotalousamk.fi</a:t>
            </a:r>
          </a:p>
        </p:txBody>
      </p:sp>
      <p:sp>
        <p:nvSpPr>
          <p:cNvPr id="7" name="Rectangle: Rounded Corners 6">
            <a:extLst>
              <a:ext uri="{FF2B5EF4-FFF2-40B4-BE49-F238E27FC236}">
                <a16:creationId xmlns:a16="http://schemas.microsoft.com/office/drawing/2014/main" id="{951016AE-112B-49CF-AC79-302B7BCCDEA2}"/>
              </a:ext>
            </a:extLst>
          </p:cNvPr>
          <p:cNvSpPr/>
          <p:nvPr/>
        </p:nvSpPr>
        <p:spPr>
          <a:xfrm>
            <a:off x="8456103" y="2441196"/>
            <a:ext cx="2897697" cy="215597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GB" sz="3200" b="1" dirty="0">
                <a:ln/>
                <a:solidFill>
                  <a:schemeClr val="accent3"/>
                </a:solidFill>
                <a:effectLst>
                  <a:glow rad="228600">
                    <a:schemeClr val="accent6">
                      <a:satMod val="175000"/>
                      <a:alpha val="40000"/>
                    </a:schemeClr>
                  </a:glow>
                </a:effectLst>
              </a:rPr>
              <a:t>Read and study the additional material</a:t>
            </a:r>
          </a:p>
        </p:txBody>
      </p:sp>
    </p:spTree>
    <p:extLst>
      <p:ext uri="{BB962C8B-B14F-4D97-AF65-F5344CB8AC3E}">
        <p14:creationId xmlns:p14="http://schemas.microsoft.com/office/powerpoint/2010/main" val="234716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828D-17B5-4933-8DB5-9F9667F66744}"/>
              </a:ext>
            </a:extLst>
          </p:cNvPr>
          <p:cNvSpPr>
            <a:spLocks noGrp="1"/>
          </p:cNvSpPr>
          <p:nvPr>
            <p:ph type="title"/>
          </p:nvPr>
        </p:nvSpPr>
        <p:spPr/>
        <p:txBody>
          <a:bodyPr/>
          <a:lstStyle/>
          <a:p>
            <a:r>
              <a:rPr lang="en-US" dirty="0"/>
              <a:t>Implementation</a:t>
            </a:r>
            <a:endParaRPr lang="en-GB" dirty="0"/>
          </a:p>
        </p:txBody>
      </p:sp>
      <p:sp>
        <p:nvSpPr>
          <p:cNvPr id="3" name="Content Placeholder 2">
            <a:extLst>
              <a:ext uri="{FF2B5EF4-FFF2-40B4-BE49-F238E27FC236}">
                <a16:creationId xmlns:a16="http://schemas.microsoft.com/office/drawing/2014/main" id="{CAF7820E-8803-4AEC-AA7D-4E5963967AF9}"/>
              </a:ext>
            </a:extLst>
          </p:cNvPr>
          <p:cNvSpPr>
            <a:spLocks noGrp="1"/>
          </p:cNvSpPr>
          <p:nvPr>
            <p:ph idx="1"/>
          </p:nvPr>
        </p:nvSpPr>
        <p:spPr/>
        <p:txBody>
          <a:bodyPr/>
          <a:lstStyle/>
          <a:p>
            <a:r>
              <a:rPr lang="en-GB" dirty="0"/>
              <a:t>4 x 2h lectures</a:t>
            </a:r>
          </a:p>
          <a:p>
            <a:r>
              <a:rPr lang="en-US" dirty="0"/>
              <a:t>After each lectures independent work with two home assignments and a weekly test</a:t>
            </a:r>
          </a:p>
          <a:p>
            <a:r>
              <a:rPr lang="en-GB" dirty="0"/>
              <a:t>Lecture slides </a:t>
            </a:r>
          </a:p>
          <a:p>
            <a:r>
              <a:rPr lang="en-GB" dirty="0"/>
              <a:t>Additional material</a:t>
            </a:r>
          </a:p>
          <a:p>
            <a:r>
              <a:rPr lang="en-GB" dirty="0"/>
              <a:t>Language: English</a:t>
            </a:r>
          </a:p>
        </p:txBody>
      </p:sp>
      <p:sp>
        <p:nvSpPr>
          <p:cNvPr id="4" name="Footer Placeholder 3">
            <a:extLst>
              <a:ext uri="{FF2B5EF4-FFF2-40B4-BE49-F238E27FC236}">
                <a16:creationId xmlns:a16="http://schemas.microsoft.com/office/drawing/2014/main" id="{7AB44087-AA35-44A7-86CA-1624E90AF5C9}"/>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663157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dirty="0"/>
              <a:t>Additional Material</a:t>
            </a:r>
          </a:p>
        </p:txBody>
      </p:sp>
      <p:sp>
        <p:nvSpPr>
          <p:cNvPr id="3" name="Sisällön paikkamerkki 2"/>
          <p:cNvSpPr>
            <a:spLocks noGrp="1"/>
          </p:cNvSpPr>
          <p:nvPr>
            <p:ph idx="1"/>
          </p:nvPr>
        </p:nvSpPr>
        <p:spPr>
          <a:xfrm>
            <a:off x="918830" y="1440615"/>
            <a:ext cx="10354340" cy="4161289"/>
          </a:xfrm>
        </p:spPr>
        <p:txBody>
          <a:bodyPr>
            <a:normAutofit fontScale="92500" lnSpcReduction="10000"/>
          </a:bodyPr>
          <a:lstStyle/>
          <a:p>
            <a:pPr marL="0" indent="0">
              <a:buNone/>
            </a:pPr>
            <a:r>
              <a:rPr lang="en-GB" dirty="0"/>
              <a:t>Useful web material:</a:t>
            </a:r>
          </a:p>
          <a:p>
            <a:pPr marL="0" indent="0">
              <a:buNone/>
            </a:pPr>
            <a:r>
              <a:rPr lang="en-GB" sz="1800" dirty="0"/>
              <a:t>Remember to watch the video </a:t>
            </a:r>
            <a:r>
              <a:rPr lang="en-GB" sz="1800" dirty="0">
                <a:sym typeface="Wingdings" panose="05000000000000000000" pitchFamily="2" charset="2"/>
              </a:rPr>
              <a:t></a:t>
            </a:r>
            <a:r>
              <a:rPr lang="en-GB" sz="1800" dirty="0"/>
              <a:t> https://makingoftomorrow.com/3d-printing-of-cellulosic-materials/</a:t>
            </a:r>
          </a:p>
          <a:p>
            <a:endParaRPr lang="en-GB" sz="1500" dirty="0"/>
          </a:p>
          <a:p>
            <a:pPr marL="0" indent="0">
              <a:buNone/>
            </a:pPr>
            <a:r>
              <a:rPr lang="en-GB" dirty="0"/>
              <a:t>Research publications:</a:t>
            </a:r>
          </a:p>
          <a:p>
            <a:pPr marL="0" indent="0">
              <a:buNone/>
            </a:pPr>
            <a:r>
              <a:rPr lang="en-GB" sz="1800" dirty="0"/>
              <a:t>4	A. Le </a:t>
            </a:r>
            <a:r>
              <a:rPr lang="en-GB" sz="1800" dirty="0" err="1"/>
              <a:t>Duigou</a:t>
            </a:r>
            <a:r>
              <a:rPr lang="en-GB" sz="1800" dirty="0"/>
              <a:t>, M. Castro, R. Bevan, N. Martin </a:t>
            </a:r>
            <a:r>
              <a:rPr lang="en-GB" sz="1800" b="1" dirty="0"/>
              <a:t>3D printing of wood fibre </a:t>
            </a:r>
            <a:r>
              <a:rPr lang="en-GB" sz="1800" b="1" dirty="0" err="1"/>
              <a:t>biocomposites</a:t>
            </a:r>
            <a:r>
              <a:rPr lang="en-GB" sz="1800" b="1" dirty="0"/>
              <a:t>: From 	mechanical 	to actuation functionality</a:t>
            </a:r>
            <a:r>
              <a:rPr lang="en-GB" sz="1800" dirty="0"/>
              <a:t> </a:t>
            </a:r>
            <a:r>
              <a:rPr lang="en-GB" sz="1800" i="1" dirty="0"/>
              <a:t>Materials &amp; Design</a:t>
            </a:r>
            <a:r>
              <a:rPr lang="en-GB" sz="1800" dirty="0"/>
              <a:t> </a:t>
            </a:r>
            <a:r>
              <a:rPr lang="en-GB" sz="1800" b="1" dirty="0"/>
              <a:t>2016</a:t>
            </a:r>
            <a:r>
              <a:rPr lang="en-GB" sz="1800" dirty="0"/>
              <a:t> </a:t>
            </a:r>
            <a:r>
              <a:rPr lang="en-GB" sz="1800" i="1" dirty="0"/>
              <a:t>96</a:t>
            </a:r>
            <a:r>
              <a:rPr lang="en-GB" sz="1800" dirty="0"/>
              <a:t>, 106-114, </a:t>
            </a:r>
          </a:p>
          <a:p>
            <a:pPr marL="0" indent="0">
              <a:spcBef>
                <a:spcPts val="0"/>
              </a:spcBef>
              <a:buNone/>
            </a:pPr>
            <a:r>
              <a:rPr lang="en-GB" sz="1800" dirty="0"/>
              <a:t>	https://doi.org/10.1016/j.matdes.2016.02.018 </a:t>
            </a:r>
          </a:p>
          <a:p>
            <a:pPr marL="0" indent="0">
              <a:buNone/>
            </a:pPr>
            <a:r>
              <a:rPr lang="en-GB" sz="1800" dirty="0"/>
              <a:t>5	W. Xu, X. Wang, N. Sandler, S. Willför, C. Xu </a:t>
            </a:r>
            <a:r>
              <a:rPr lang="en-GB" sz="1800" b="1" dirty="0"/>
              <a:t>Three-Dimensional Printing of Wood-Derived 	Biopolymers: A Review Focused on Biomedical Applications</a:t>
            </a:r>
            <a:r>
              <a:rPr lang="en-GB" sz="1800" dirty="0"/>
              <a:t> </a:t>
            </a:r>
            <a:r>
              <a:rPr lang="en-GB" sz="1800" i="1" dirty="0"/>
              <a:t>ACS Sustainable Chemistry &amp; 	Engineering</a:t>
            </a:r>
            <a:r>
              <a:rPr lang="en-GB" sz="1800" dirty="0"/>
              <a:t> </a:t>
            </a:r>
            <a:r>
              <a:rPr lang="en-GB" sz="1800" b="1" dirty="0"/>
              <a:t>2018</a:t>
            </a:r>
            <a:r>
              <a:rPr lang="en-GB" sz="1800" dirty="0"/>
              <a:t> </a:t>
            </a:r>
            <a:r>
              <a:rPr lang="en-GB" sz="1800" i="1" dirty="0"/>
              <a:t>6</a:t>
            </a:r>
            <a:r>
              <a:rPr lang="en-GB" sz="1800" dirty="0"/>
              <a:t> , 5663-5680 </a:t>
            </a:r>
          </a:p>
          <a:p>
            <a:pPr marL="0" indent="0">
              <a:spcBef>
                <a:spcPts val="0"/>
              </a:spcBef>
              <a:buNone/>
            </a:pPr>
            <a:r>
              <a:rPr lang="en-GB" sz="1800" dirty="0"/>
              <a:t>	https://pubs.acs.org/doi/abs/10.1021/acssuschemeng.7b03924  </a:t>
            </a:r>
          </a:p>
          <a:p>
            <a:pPr marL="0" indent="0">
              <a:buNone/>
            </a:pPr>
            <a:r>
              <a:rPr lang="en-GB" sz="1800" dirty="0"/>
              <a:t>6	Gilberto Siqueira et al. </a:t>
            </a:r>
            <a:r>
              <a:rPr lang="en-GB" sz="1800" b="1" dirty="0"/>
              <a:t>Cellulose Nanocrystal Inks for 3D Printing of Textured Cellular Architectures </a:t>
            </a:r>
            <a:r>
              <a:rPr lang="en-GB" sz="1800" dirty="0"/>
              <a:t>	</a:t>
            </a:r>
            <a:r>
              <a:rPr lang="en-GB" sz="1800" i="1" dirty="0"/>
              <a:t>Adv. </a:t>
            </a:r>
            <a:r>
              <a:rPr lang="en-GB" sz="1800" i="1" dirty="0" err="1"/>
              <a:t>Funct</a:t>
            </a:r>
            <a:r>
              <a:rPr lang="en-GB" sz="1800" i="1" dirty="0"/>
              <a:t>. Mater.</a:t>
            </a:r>
            <a:r>
              <a:rPr lang="en-GB" sz="1800" dirty="0"/>
              <a:t> </a:t>
            </a:r>
            <a:r>
              <a:rPr lang="en-GB" sz="1800" b="1" dirty="0"/>
              <a:t>2017</a:t>
            </a:r>
            <a:r>
              <a:rPr lang="en-GB" sz="1800" dirty="0"/>
              <a:t>, </a:t>
            </a:r>
            <a:r>
              <a:rPr lang="en-GB" sz="1800" i="1" dirty="0"/>
              <a:t>27</a:t>
            </a:r>
            <a:r>
              <a:rPr lang="en-GB" sz="1800" dirty="0"/>
              <a:t>, 1604619</a:t>
            </a:r>
          </a:p>
          <a:p>
            <a:pPr marL="0" indent="0">
              <a:spcBef>
                <a:spcPts val="0"/>
              </a:spcBef>
              <a:buNone/>
            </a:pPr>
            <a:r>
              <a:rPr lang="en-GB" sz="1800" dirty="0"/>
              <a:t>	https://onlinelibrary.wiley.com/doi/full/10.1002/adfm.201604619</a:t>
            </a:r>
          </a:p>
          <a:p>
            <a:endParaRPr lang="en-GB" dirty="0"/>
          </a:p>
        </p:txBody>
      </p:sp>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827372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82530-5848-44B1-B617-61A9B787BE02}"/>
              </a:ext>
            </a:extLst>
          </p:cNvPr>
          <p:cNvSpPr>
            <a:spLocks noGrp="1"/>
          </p:cNvSpPr>
          <p:nvPr>
            <p:ph type="title"/>
          </p:nvPr>
        </p:nvSpPr>
        <p:spPr>
          <a:xfrm>
            <a:off x="0" y="2766218"/>
            <a:ext cx="12192000" cy="1325563"/>
          </a:xfrm>
          <a:solidFill>
            <a:schemeClr val="bg1">
              <a:lumMod val="85000"/>
            </a:schemeClr>
          </a:solidFill>
        </p:spPr>
        <p:txBody>
          <a:bodyPr/>
          <a:lstStyle/>
          <a:p>
            <a:pPr algn="ctr"/>
            <a:r>
              <a:rPr lang="en-GB" b="1" dirty="0">
                <a:ln w="6600">
                  <a:solidFill>
                    <a:schemeClr val="accent2"/>
                  </a:solidFill>
                  <a:prstDash val="solid"/>
                </a:ln>
                <a:solidFill>
                  <a:srgbClr val="FFFFFF"/>
                </a:solidFill>
                <a:effectLst>
                  <a:outerShdw dist="38100" dir="2700000" algn="tl" rotWithShape="0">
                    <a:schemeClr val="accent2"/>
                  </a:outerShdw>
                </a:effectLst>
              </a:rPr>
              <a:t>Adhesives</a:t>
            </a:r>
          </a:p>
        </p:txBody>
      </p:sp>
      <p:sp>
        <p:nvSpPr>
          <p:cNvPr id="4" name="Footer Placeholder 3">
            <a:extLst>
              <a:ext uri="{FF2B5EF4-FFF2-40B4-BE49-F238E27FC236}">
                <a16:creationId xmlns:a16="http://schemas.microsoft.com/office/drawing/2014/main" id="{1B9BE628-697C-45C9-9FA0-DF48FC68EAF9}"/>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405552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2905518" y="80808"/>
            <a:ext cx="6586491" cy="1676603"/>
          </a:xfrm>
        </p:spPr>
        <p:txBody>
          <a:bodyPr>
            <a:normAutofit/>
          </a:bodyPr>
          <a:lstStyle/>
          <a:p>
            <a:r>
              <a:rPr lang="en-GB" dirty="0"/>
              <a:t>Adhesives, background</a:t>
            </a:r>
          </a:p>
        </p:txBody>
      </p:sp>
      <p:sp>
        <p:nvSpPr>
          <p:cNvPr id="3" name="Sisällön paikkamerkki 2"/>
          <p:cNvSpPr>
            <a:spLocks noGrp="1"/>
          </p:cNvSpPr>
          <p:nvPr>
            <p:ph idx="1"/>
          </p:nvPr>
        </p:nvSpPr>
        <p:spPr>
          <a:xfrm>
            <a:off x="1848897" y="1463931"/>
            <a:ext cx="8243602" cy="4425734"/>
          </a:xfrm>
        </p:spPr>
        <p:txBody>
          <a:bodyPr>
            <a:normAutofit/>
          </a:bodyPr>
          <a:lstStyle/>
          <a:p>
            <a:r>
              <a:rPr lang="en-US" sz="2000" dirty="0"/>
              <a:t>Adhesives are substances or chemicals that hold materials together in a functional manner by a close contact surface attachment. </a:t>
            </a:r>
            <a:endParaRPr lang="en-GB" sz="2000" dirty="0"/>
          </a:p>
          <a:p>
            <a:r>
              <a:rPr lang="en-GB" sz="2000" dirty="0"/>
              <a:t>Adhesives or glues originating from the Nature are nothing new. In medieval times </a:t>
            </a:r>
            <a:r>
              <a:rPr lang="en-US" sz="2000" dirty="0"/>
              <a:t>texts were decorated with gold </a:t>
            </a:r>
            <a:r>
              <a:rPr lang="en-US" sz="2000" dirty="0" err="1"/>
              <a:t>leafs</a:t>
            </a:r>
            <a:r>
              <a:rPr lang="en-US" sz="2000" dirty="0"/>
              <a:t> that were bonded to the paper by egg white and wooden objects were bonded together with glues from fish, horn or cheese. </a:t>
            </a:r>
          </a:p>
          <a:p>
            <a:r>
              <a:rPr lang="en-US" sz="2000" dirty="0"/>
              <a:t>The technology of animal and fish glues advanced rapidly during the 18th century. Examples of the later development are rubber- and nitrocellulose-based cements. Those were introduced in the 19th century. </a:t>
            </a:r>
          </a:p>
          <a:p>
            <a:r>
              <a:rPr lang="en-US" sz="2000" dirty="0"/>
              <a:t>Many of the old and traditional adhesive techniques are based on protein-based materials (often collagen). In contrast </a:t>
            </a:r>
            <a:r>
              <a:rPr lang="en-US" sz="2000" dirty="0" err="1"/>
              <a:t>theo</a:t>
            </a:r>
            <a:r>
              <a:rPr lang="en-US" sz="2000" dirty="0"/>
              <a:t> those techniques the modern glues are often based on organic monomers that are polymerized when cured.</a:t>
            </a:r>
            <a:endParaRPr lang="en-GB" sz="2000" dirty="0"/>
          </a:p>
          <a:p>
            <a:endParaRPr lang="en-GB" sz="2000" dirty="0"/>
          </a:p>
          <a:p>
            <a:endParaRPr lang="fi-FI" sz="2000" dirty="0"/>
          </a:p>
        </p:txBody>
      </p:sp>
      <p:sp>
        <p:nvSpPr>
          <p:cNvPr id="4" name="Alatunnisteen paikkamerkki 3"/>
          <p:cNvSpPr>
            <a:spLocks noGrp="1"/>
          </p:cNvSpPr>
          <p:nvPr>
            <p:ph type="ftr" sz="quarter" idx="11"/>
          </p:nvPr>
        </p:nvSpPr>
        <p:spPr>
          <a:xfrm>
            <a:off x="4965430" y="6356350"/>
            <a:ext cx="4139134" cy="365125"/>
          </a:xfrm>
        </p:spPr>
        <p:txBody>
          <a:bodyPr>
            <a:normAutofit/>
          </a:bodyPr>
          <a:lstStyle/>
          <a:p>
            <a:pPr algn="l">
              <a:spcAft>
                <a:spcPts val="600"/>
              </a:spcAft>
            </a:pPr>
            <a:r>
              <a:rPr lang="fi-FI" dirty="0"/>
              <a:t>kiertotalousamk.fi</a:t>
            </a:r>
            <a:endParaRPr lang="fi-FI"/>
          </a:p>
        </p:txBody>
      </p:sp>
    </p:spTree>
    <p:extLst>
      <p:ext uri="{BB962C8B-B14F-4D97-AF65-F5344CB8AC3E}">
        <p14:creationId xmlns:p14="http://schemas.microsoft.com/office/powerpoint/2010/main" val="2690652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74424" y="131112"/>
            <a:ext cx="8979408" cy="1161671"/>
          </a:xfrm>
        </p:spPr>
        <p:txBody>
          <a:bodyPr>
            <a:normAutofit fontScale="90000"/>
          </a:bodyPr>
          <a:lstStyle/>
          <a:p>
            <a:r>
              <a:rPr lang="en-GB" dirty="0"/>
              <a:t>A modern classification of adhesives</a:t>
            </a:r>
            <a:endParaRPr lang="en-GB" dirty="0">
              <a:highlight>
                <a:srgbClr val="FFFF00"/>
              </a:highlight>
            </a:endParaRPr>
          </a:p>
        </p:txBody>
      </p:sp>
      <p:sp>
        <p:nvSpPr>
          <p:cNvPr id="4" name="Alatunnisteen paikkamerkki 3"/>
          <p:cNvSpPr>
            <a:spLocks noGrp="1"/>
          </p:cNvSpPr>
          <p:nvPr>
            <p:ph type="ftr" sz="quarter" idx="11"/>
          </p:nvPr>
        </p:nvSpPr>
        <p:spPr/>
        <p:txBody>
          <a:bodyPr/>
          <a:lstStyle/>
          <a:p>
            <a:r>
              <a:rPr lang="fi-FI"/>
              <a:t>kiertotalousamk.fi</a:t>
            </a:r>
          </a:p>
        </p:txBody>
      </p:sp>
      <p:sp>
        <p:nvSpPr>
          <p:cNvPr id="8" name="Suorakulmio 7">
            <a:extLst>
              <a:ext uri="{FF2B5EF4-FFF2-40B4-BE49-F238E27FC236}">
                <a16:creationId xmlns:a16="http://schemas.microsoft.com/office/drawing/2014/main" id="{0E3EB508-FC1F-4CA4-8638-B163BB3983E0}"/>
              </a:ext>
            </a:extLst>
          </p:cNvPr>
          <p:cNvSpPr/>
          <p:nvPr/>
        </p:nvSpPr>
        <p:spPr>
          <a:xfrm>
            <a:off x="10699907" y="4733196"/>
            <a:ext cx="1362456" cy="2116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idx="1"/>
          </p:nvPr>
        </p:nvSpPr>
        <p:spPr>
          <a:xfrm>
            <a:off x="1979525" y="2124805"/>
            <a:ext cx="8470762" cy="1452408"/>
          </a:xfrm>
          <a:solidFill>
            <a:schemeClr val="bg1">
              <a:lumMod val="85000"/>
            </a:schemeClr>
          </a:solidFill>
        </p:spPr>
        <p:txBody>
          <a:bodyPr>
            <a:noAutofit/>
          </a:bodyPr>
          <a:lstStyle/>
          <a:p>
            <a:pPr marL="0" indent="0" algn="just">
              <a:lnSpc>
                <a:spcPct val="100000"/>
              </a:lnSpc>
              <a:buNone/>
            </a:pPr>
            <a:endParaRPr lang="en-US" sz="1800" dirty="0"/>
          </a:p>
          <a:p>
            <a:pPr marL="0" indent="0" algn="just">
              <a:lnSpc>
                <a:spcPct val="100000"/>
              </a:lnSpc>
              <a:buNone/>
            </a:pPr>
            <a:r>
              <a:rPr lang="en-US" sz="1800" dirty="0"/>
              <a:t>Search and clarify the modern classification of adhesives. One helpful source is for example the web pages of “European Phenolic Resins Association” https://epra.eu/en/  </a:t>
            </a:r>
            <a:endParaRPr lang="fi-FI" sz="1800" dirty="0"/>
          </a:p>
        </p:txBody>
      </p:sp>
    </p:spTree>
    <p:extLst>
      <p:ext uri="{BB962C8B-B14F-4D97-AF65-F5344CB8AC3E}">
        <p14:creationId xmlns:p14="http://schemas.microsoft.com/office/powerpoint/2010/main" val="3287856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AC4E1D-F8B0-43B8-96B9-F5F9BD9777CA}"/>
              </a:ext>
            </a:extLst>
          </p:cNvPr>
          <p:cNvSpPr>
            <a:spLocks noGrp="1"/>
          </p:cNvSpPr>
          <p:nvPr>
            <p:ph type="title"/>
          </p:nvPr>
        </p:nvSpPr>
        <p:spPr/>
        <p:txBody>
          <a:bodyPr/>
          <a:lstStyle/>
          <a:p>
            <a:r>
              <a:rPr lang="en-GB"/>
              <a:t>Phenolic resins</a:t>
            </a:r>
          </a:p>
        </p:txBody>
      </p:sp>
      <p:sp>
        <p:nvSpPr>
          <p:cNvPr id="3" name="Sisällön paikkamerkki 2">
            <a:extLst>
              <a:ext uri="{FF2B5EF4-FFF2-40B4-BE49-F238E27FC236}">
                <a16:creationId xmlns:a16="http://schemas.microsoft.com/office/drawing/2014/main" id="{98E1EA95-2F4B-498D-B43E-754C2E5C0C15}"/>
              </a:ext>
            </a:extLst>
          </p:cNvPr>
          <p:cNvSpPr>
            <a:spLocks noGrp="1"/>
          </p:cNvSpPr>
          <p:nvPr>
            <p:ph idx="1"/>
          </p:nvPr>
        </p:nvSpPr>
        <p:spPr>
          <a:xfrm>
            <a:off x="2033786" y="2060858"/>
            <a:ext cx="8607418" cy="2179545"/>
          </a:xfrm>
          <a:solidFill>
            <a:schemeClr val="bg1">
              <a:lumMod val="85000"/>
            </a:schemeClr>
          </a:solidFill>
        </p:spPr>
        <p:txBody>
          <a:bodyPr>
            <a:normAutofit/>
          </a:bodyPr>
          <a:lstStyle/>
          <a:p>
            <a:pPr marL="0" indent="0">
              <a:lnSpc>
                <a:spcPct val="130000"/>
              </a:lnSpc>
              <a:buNone/>
            </a:pPr>
            <a:endParaRPr lang="en-US" sz="2400" dirty="0"/>
          </a:p>
          <a:p>
            <a:pPr marL="0" indent="0">
              <a:lnSpc>
                <a:spcPct val="130000"/>
              </a:lnSpc>
              <a:buNone/>
            </a:pPr>
            <a:r>
              <a:rPr lang="en-US" sz="2400" dirty="0"/>
              <a:t>Basic information on phenolic resins is found for example here: https://epra.eu/en/phenolic-resin/application-areas/adhesives/</a:t>
            </a:r>
            <a:endParaRPr lang="fi-FI" sz="2400" dirty="0"/>
          </a:p>
        </p:txBody>
      </p:sp>
      <p:sp>
        <p:nvSpPr>
          <p:cNvPr id="4" name="Alatunnisteen paikkamerkki 3">
            <a:extLst>
              <a:ext uri="{FF2B5EF4-FFF2-40B4-BE49-F238E27FC236}">
                <a16:creationId xmlns:a16="http://schemas.microsoft.com/office/drawing/2014/main" id="{5421AAC6-1622-420C-B61B-99323A3C83D0}"/>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538542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352DC-15DE-4865-9512-381EE28BB533}"/>
              </a:ext>
            </a:extLst>
          </p:cNvPr>
          <p:cNvSpPr>
            <a:spLocks noGrp="1"/>
          </p:cNvSpPr>
          <p:nvPr>
            <p:ph type="title"/>
          </p:nvPr>
        </p:nvSpPr>
        <p:spPr/>
        <p:txBody>
          <a:bodyPr/>
          <a:lstStyle/>
          <a:p>
            <a:r>
              <a:rPr lang="en-GB" dirty="0"/>
              <a:t>Why phenol? Why not lignin?</a:t>
            </a:r>
          </a:p>
        </p:txBody>
      </p:sp>
      <p:sp>
        <p:nvSpPr>
          <p:cNvPr id="3" name="Content Placeholder 2">
            <a:extLst>
              <a:ext uri="{FF2B5EF4-FFF2-40B4-BE49-F238E27FC236}">
                <a16:creationId xmlns:a16="http://schemas.microsoft.com/office/drawing/2014/main" id="{1EE06373-4DAD-4244-BD8F-DF528CA6CFB8}"/>
              </a:ext>
            </a:extLst>
          </p:cNvPr>
          <p:cNvSpPr>
            <a:spLocks noGrp="1"/>
          </p:cNvSpPr>
          <p:nvPr>
            <p:ph idx="1"/>
          </p:nvPr>
        </p:nvSpPr>
        <p:spPr>
          <a:xfrm>
            <a:off x="1065402" y="1546493"/>
            <a:ext cx="10288398" cy="4161289"/>
          </a:xfrm>
        </p:spPr>
        <p:txBody>
          <a:bodyPr>
            <a:normAutofit/>
          </a:bodyPr>
          <a:lstStyle/>
          <a:p>
            <a:r>
              <a:rPr lang="en-GB" sz="2400" dirty="0"/>
              <a:t>Phenol is widely used in resin chemistry because of its high reactivity.</a:t>
            </a:r>
          </a:p>
          <a:p>
            <a:r>
              <a:rPr lang="en-GB" sz="2400" dirty="0"/>
              <a:t>Numerous technical adhesives are still based on the ‘phenol formaldehyde resin’ technology.</a:t>
            </a:r>
          </a:p>
          <a:p>
            <a:r>
              <a:rPr lang="en-GB" sz="2400" dirty="0"/>
              <a:t>The aromatic moieties of lignin resemble the phenols structure, especially the para coumaroyl-structure (i.e. the para hydroxy structure).</a:t>
            </a:r>
          </a:p>
          <a:p>
            <a:r>
              <a:rPr lang="en-GB" sz="2400" dirty="0"/>
              <a:t>The Kraft pulping process alters the native lignin structure and increase the condensation resulting in more C-C couplings, decreasing the reactivity of the lignin material. </a:t>
            </a:r>
          </a:p>
          <a:p>
            <a:r>
              <a:rPr lang="en-GB" sz="2400" dirty="0"/>
              <a:t>There are adhesives partially based on wood and lignocellulosic components on the market.</a:t>
            </a:r>
          </a:p>
          <a:p>
            <a:endParaRPr lang="en-GB" sz="2400" dirty="0"/>
          </a:p>
        </p:txBody>
      </p:sp>
      <p:sp>
        <p:nvSpPr>
          <p:cNvPr id="4" name="Footer Placeholder 3">
            <a:extLst>
              <a:ext uri="{FF2B5EF4-FFF2-40B4-BE49-F238E27FC236}">
                <a16:creationId xmlns:a16="http://schemas.microsoft.com/office/drawing/2014/main" id="{FBFC6917-D095-4749-88F9-6449C0C118A2}"/>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249214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dirty="0"/>
              <a:t>Phenol formaldehyde resin</a:t>
            </a:r>
            <a:endParaRPr lang="en-GB" dirty="0">
              <a:highlight>
                <a:srgbClr val="FFFF00"/>
              </a:highlight>
            </a:endParaRPr>
          </a:p>
        </p:txBody>
      </p:sp>
      <p:sp>
        <p:nvSpPr>
          <p:cNvPr id="4" name="Alatunnisteen paikkamerkki 3"/>
          <p:cNvSpPr>
            <a:spLocks noGrp="1"/>
          </p:cNvSpPr>
          <p:nvPr>
            <p:ph type="ftr" sz="quarter" idx="11"/>
          </p:nvPr>
        </p:nvSpPr>
        <p:spPr/>
        <p:txBody>
          <a:bodyPr/>
          <a:lstStyle/>
          <a:p>
            <a:r>
              <a:rPr lang="fi-FI"/>
              <a:t>kiertotalousamk.fi</a:t>
            </a:r>
          </a:p>
        </p:txBody>
      </p:sp>
      <p:sp>
        <p:nvSpPr>
          <p:cNvPr id="8" name="Sisällön paikkamerkki 2">
            <a:extLst>
              <a:ext uri="{FF2B5EF4-FFF2-40B4-BE49-F238E27FC236}">
                <a16:creationId xmlns:a16="http://schemas.microsoft.com/office/drawing/2014/main" id="{1DC37039-94FD-44E7-801B-053BFEB808CA}"/>
              </a:ext>
            </a:extLst>
          </p:cNvPr>
          <p:cNvSpPr txBox="1">
            <a:spLocks/>
          </p:cNvSpPr>
          <p:nvPr/>
        </p:nvSpPr>
        <p:spPr>
          <a:xfrm>
            <a:off x="5654040" y="2069960"/>
            <a:ext cx="5404104" cy="36405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t>The reaction of formaldehyde and phenol:</a:t>
            </a:r>
          </a:p>
          <a:p>
            <a:pPr marL="0" indent="0">
              <a:buNone/>
            </a:pPr>
            <a:r>
              <a:rPr lang="en-GB" sz="2400" dirty="0"/>
              <a:t>-results in “branching” i.e. crosslinking and gives thus a rigid and durable material</a:t>
            </a:r>
          </a:p>
          <a:p>
            <a:pPr marL="0" indent="0">
              <a:buNone/>
            </a:pPr>
            <a:r>
              <a:rPr lang="en-GB" sz="2400" dirty="0"/>
              <a:t>The reactions of lignin with formaldehyde is somewhat limited due to occupied reactive sites for the </a:t>
            </a:r>
          </a:p>
          <a:p>
            <a:endParaRPr lang="fi-FI" sz="2400" dirty="0"/>
          </a:p>
        </p:txBody>
      </p:sp>
      <p:sp>
        <p:nvSpPr>
          <p:cNvPr id="5" name="Tekstiruutu 7">
            <a:extLst>
              <a:ext uri="{FF2B5EF4-FFF2-40B4-BE49-F238E27FC236}">
                <a16:creationId xmlns:a16="http://schemas.microsoft.com/office/drawing/2014/main" id="{EE9A6301-DDEF-43E3-9947-1E9BF9CAAB4C}"/>
              </a:ext>
            </a:extLst>
          </p:cNvPr>
          <p:cNvSpPr txBox="1"/>
          <p:nvPr/>
        </p:nvSpPr>
        <p:spPr>
          <a:xfrm>
            <a:off x="1284581" y="2397948"/>
            <a:ext cx="4000267" cy="2062103"/>
          </a:xfrm>
          <a:prstGeom prst="rect">
            <a:avLst/>
          </a:prstGeom>
          <a:solidFill>
            <a:schemeClr val="bg1">
              <a:lumMod val="85000"/>
            </a:schemeClr>
          </a:solidFill>
        </p:spPr>
        <p:txBody>
          <a:bodyPr wrap="square" rtlCol="0">
            <a:spAutoFit/>
          </a:bodyPr>
          <a:lstStyle/>
          <a:p>
            <a:pPr algn="ctr"/>
            <a:endParaRPr lang="en-GB" sz="1600" dirty="0"/>
          </a:p>
          <a:p>
            <a:pPr algn="ctr"/>
            <a:endParaRPr lang="en-GB" sz="1600" dirty="0"/>
          </a:p>
          <a:p>
            <a:pPr algn="ctr"/>
            <a:r>
              <a:rPr lang="en-GB" sz="1600" dirty="0"/>
              <a:t>The structure and basic information of </a:t>
            </a:r>
            <a:r>
              <a:rPr lang="en-GB" sz="1600" dirty="0" err="1"/>
              <a:t>bakelit</a:t>
            </a:r>
            <a:r>
              <a:rPr lang="en-GB" sz="1600" dirty="0"/>
              <a:t> is found for example in:  </a:t>
            </a:r>
          </a:p>
          <a:p>
            <a:pPr algn="ctr"/>
            <a:endParaRPr lang="en-GB" sz="1600" dirty="0"/>
          </a:p>
          <a:p>
            <a:pPr algn="ctr"/>
            <a:r>
              <a:rPr lang="en-GB" sz="1600" dirty="0"/>
              <a:t>https://en.wikipedia.org/wiki/Phenol_formaldehyde_resin</a:t>
            </a:r>
          </a:p>
          <a:p>
            <a:pPr algn="ctr"/>
            <a:endParaRPr lang="en-GB" sz="1600" dirty="0"/>
          </a:p>
        </p:txBody>
      </p:sp>
    </p:spTree>
    <p:extLst>
      <p:ext uri="{BB962C8B-B14F-4D97-AF65-F5344CB8AC3E}">
        <p14:creationId xmlns:p14="http://schemas.microsoft.com/office/powerpoint/2010/main" val="3337570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2171"/>
            <a:ext cx="10515600" cy="1325563"/>
          </a:xfrm>
        </p:spPr>
        <p:txBody>
          <a:bodyPr/>
          <a:lstStyle/>
          <a:p>
            <a:r>
              <a:rPr lang="sv-FI" dirty="0"/>
              <a:t>Lignin</a:t>
            </a:r>
            <a:endParaRPr lang="en-US" dirty="0"/>
          </a:p>
        </p:txBody>
      </p:sp>
      <p:pic>
        <p:nvPicPr>
          <p:cNvPr id="5" name="Content Placeholder 4" descr="A pile of lignin powder.">
            <a:extLst>
              <a:ext uri="{FF2B5EF4-FFF2-40B4-BE49-F238E27FC236}">
                <a16:creationId xmlns:a16="http://schemas.microsoft.com/office/drawing/2014/main" id="{4A7D1949-68DB-4CE8-8341-EC296274483D}"/>
              </a:ext>
            </a:extLst>
          </p:cNvPr>
          <p:cNvPicPr>
            <a:picLocks noGrp="1" noChangeAspect="1"/>
          </p:cNvPicPr>
          <p:nvPr>
            <p:ph idx="1"/>
          </p:nvPr>
        </p:nvPicPr>
        <p:blipFill rotWithShape="1">
          <a:blip r:embed="rId2" cstate="hq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p:blipFill>
        <p:spPr>
          <a:xfrm>
            <a:off x="8842247" y="134829"/>
            <a:ext cx="3148319" cy="1634391"/>
          </a:xfrm>
        </p:spPr>
      </p:pic>
      <p:pic>
        <p:nvPicPr>
          <p:cNvPr id="8195" name="Picture 3" descr="A picture describing the molecules of sinapyl, coniferyl and para-coumaryl alcohol.">
            <a:extLst>
              <a:ext uri="{FF2B5EF4-FFF2-40B4-BE49-F238E27FC236}">
                <a16:creationId xmlns:a16="http://schemas.microsoft.com/office/drawing/2014/main" id="{9C0AFEF0-6001-4451-A829-7920BF53885A}"/>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r="33726"/>
          <a:stretch/>
        </p:blipFill>
        <p:spPr bwMode="auto">
          <a:xfrm>
            <a:off x="6093246" y="2313458"/>
            <a:ext cx="3572952" cy="200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iruutu 2">
            <a:extLst>
              <a:ext uri="{FF2B5EF4-FFF2-40B4-BE49-F238E27FC236}">
                <a16:creationId xmlns:a16="http://schemas.microsoft.com/office/drawing/2014/main" id="{166E703C-2A66-4336-AABE-C962591F43D4}"/>
              </a:ext>
            </a:extLst>
          </p:cNvPr>
          <p:cNvSpPr txBox="1"/>
          <p:nvPr/>
        </p:nvSpPr>
        <p:spPr>
          <a:xfrm>
            <a:off x="1394279" y="2954700"/>
            <a:ext cx="3752202" cy="923330"/>
          </a:xfrm>
          <a:prstGeom prst="rect">
            <a:avLst/>
          </a:prstGeom>
          <a:solidFill>
            <a:schemeClr val="bg1">
              <a:lumMod val="85000"/>
            </a:schemeClr>
          </a:solidFill>
        </p:spPr>
        <p:txBody>
          <a:bodyPr wrap="square" rtlCol="0">
            <a:spAutoFit/>
          </a:bodyPr>
          <a:lstStyle/>
          <a:p>
            <a:pPr algn="just"/>
            <a:r>
              <a:rPr lang="en-GB" dirty="0"/>
              <a:t>Compare the structures of </a:t>
            </a:r>
            <a:r>
              <a:rPr lang="en-GB" dirty="0" err="1"/>
              <a:t>bakelite</a:t>
            </a:r>
            <a:r>
              <a:rPr lang="en-GB" dirty="0"/>
              <a:t> and phenol with the structure of lignin.</a:t>
            </a:r>
          </a:p>
        </p:txBody>
      </p:sp>
      <p:sp>
        <p:nvSpPr>
          <p:cNvPr id="11" name="Ellipsi 10">
            <a:extLst>
              <a:ext uri="{FF2B5EF4-FFF2-40B4-BE49-F238E27FC236}">
                <a16:creationId xmlns:a16="http://schemas.microsoft.com/office/drawing/2014/main" id="{202E4E8C-64C6-49F5-BA5F-9DB792A8787B}"/>
              </a:ext>
            </a:extLst>
          </p:cNvPr>
          <p:cNvSpPr/>
          <p:nvPr/>
        </p:nvSpPr>
        <p:spPr>
          <a:xfrm>
            <a:off x="5994371" y="2862072"/>
            <a:ext cx="3572952" cy="123354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kstiruutu 11">
            <a:extLst>
              <a:ext uri="{FF2B5EF4-FFF2-40B4-BE49-F238E27FC236}">
                <a16:creationId xmlns:a16="http://schemas.microsoft.com/office/drawing/2014/main" id="{E5EE7104-E49C-4106-8E79-0BCF186AD1FA}"/>
              </a:ext>
            </a:extLst>
          </p:cNvPr>
          <p:cNvSpPr txBox="1"/>
          <p:nvPr/>
        </p:nvSpPr>
        <p:spPr>
          <a:xfrm>
            <a:off x="6549895" y="4344072"/>
            <a:ext cx="2850717" cy="369332"/>
          </a:xfrm>
          <a:prstGeom prst="rect">
            <a:avLst/>
          </a:prstGeom>
          <a:noFill/>
        </p:spPr>
        <p:txBody>
          <a:bodyPr wrap="none" rtlCol="0">
            <a:spAutoFit/>
          </a:bodyPr>
          <a:lstStyle/>
          <a:p>
            <a:pPr algn="ctr"/>
            <a:r>
              <a:rPr lang="en-GB" dirty="0">
                <a:solidFill>
                  <a:srgbClr val="FF0000"/>
                </a:solidFill>
              </a:rPr>
              <a:t>Less accessible reactive sites</a:t>
            </a:r>
          </a:p>
        </p:txBody>
      </p:sp>
      <p:pic>
        <p:nvPicPr>
          <p:cNvPr id="10" name="Kuva 9" descr="The molecule structure of phenol.">
            <a:extLst>
              <a:ext uri="{FF2B5EF4-FFF2-40B4-BE49-F238E27FC236}">
                <a16:creationId xmlns:a16="http://schemas.microsoft.com/office/drawing/2014/main" id="{0C78D656-76E8-44B9-BA0B-08FD2A5E5803}"/>
              </a:ext>
            </a:extLst>
          </p:cNvPr>
          <p:cNvPicPr>
            <a:picLocks noChangeAspect="1"/>
          </p:cNvPicPr>
          <p:nvPr/>
        </p:nvPicPr>
        <p:blipFill>
          <a:blip r:embed="rId5"/>
          <a:stretch>
            <a:fillRect/>
          </a:stretch>
        </p:blipFill>
        <p:spPr>
          <a:xfrm>
            <a:off x="10612963" y="2995145"/>
            <a:ext cx="568813" cy="1127068"/>
          </a:xfrm>
          <a:prstGeom prst="rect">
            <a:avLst/>
          </a:prstGeom>
        </p:spPr>
      </p:pic>
      <p:sp>
        <p:nvSpPr>
          <p:cNvPr id="13" name="Nuoli: Oikea 12">
            <a:extLst>
              <a:ext uri="{FF2B5EF4-FFF2-40B4-BE49-F238E27FC236}">
                <a16:creationId xmlns:a16="http://schemas.microsoft.com/office/drawing/2014/main" id="{8FF4DE12-7B17-4ECA-B0BE-D447569A6195}"/>
              </a:ext>
            </a:extLst>
          </p:cNvPr>
          <p:cNvSpPr/>
          <p:nvPr/>
        </p:nvSpPr>
        <p:spPr>
          <a:xfrm rot="19634240">
            <a:off x="10323226" y="3395051"/>
            <a:ext cx="345148" cy="228600"/>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Nuoli: Oikea 15">
            <a:extLst>
              <a:ext uri="{FF2B5EF4-FFF2-40B4-BE49-F238E27FC236}">
                <a16:creationId xmlns:a16="http://schemas.microsoft.com/office/drawing/2014/main" id="{C67AD411-194E-47F1-B156-0D9DCA6B6845}"/>
              </a:ext>
            </a:extLst>
          </p:cNvPr>
          <p:cNvSpPr/>
          <p:nvPr/>
        </p:nvSpPr>
        <p:spPr>
          <a:xfrm rot="12685218">
            <a:off x="11167713" y="3398774"/>
            <a:ext cx="345148" cy="228600"/>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Nuoli: Oikea 16">
            <a:extLst>
              <a:ext uri="{FF2B5EF4-FFF2-40B4-BE49-F238E27FC236}">
                <a16:creationId xmlns:a16="http://schemas.microsoft.com/office/drawing/2014/main" id="{E0DD220B-BBED-4829-9E9A-330C328ECA7B}"/>
              </a:ext>
            </a:extLst>
          </p:cNvPr>
          <p:cNvSpPr/>
          <p:nvPr/>
        </p:nvSpPr>
        <p:spPr>
          <a:xfrm rot="5400000">
            <a:off x="10733939" y="2667826"/>
            <a:ext cx="345148" cy="228600"/>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Tekstiruutu 18">
            <a:extLst>
              <a:ext uri="{FF2B5EF4-FFF2-40B4-BE49-F238E27FC236}">
                <a16:creationId xmlns:a16="http://schemas.microsoft.com/office/drawing/2014/main" id="{EF2232F3-3EB5-46B3-971A-D09318F68974}"/>
              </a:ext>
            </a:extLst>
          </p:cNvPr>
          <p:cNvSpPr txBox="1"/>
          <p:nvPr/>
        </p:nvSpPr>
        <p:spPr>
          <a:xfrm>
            <a:off x="9837891" y="4320657"/>
            <a:ext cx="2137252" cy="369332"/>
          </a:xfrm>
          <a:prstGeom prst="rect">
            <a:avLst/>
          </a:prstGeom>
          <a:noFill/>
        </p:spPr>
        <p:txBody>
          <a:bodyPr wrap="none" rtlCol="0">
            <a:spAutoFit/>
          </a:bodyPr>
          <a:lstStyle/>
          <a:p>
            <a:pPr algn="ctr"/>
            <a:r>
              <a:rPr lang="en-GB" dirty="0">
                <a:solidFill>
                  <a:schemeClr val="accent6">
                    <a:lumMod val="75000"/>
                  </a:schemeClr>
                </a:solidFill>
              </a:rPr>
              <a:t>Several reactive sites</a:t>
            </a:r>
          </a:p>
        </p:txBody>
      </p:sp>
      <p:sp>
        <p:nvSpPr>
          <p:cNvPr id="4" name="Rectangle 3">
            <a:extLst>
              <a:ext uri="{FF2B5EF4-FFF2-40B4-BE49-F238E27FC236}">
                <a16:creationId xmlns:a16="http://schemas.microsoft.com/office/drawing/2014/main" id="{7503E7BC-2712-4C33-90D7-2EEF54315905}"/>
              </a:ext>
            </a:extLst>
          </p:cNvPr>
          <p:cNvSpPr/>
          <p:nvPr/>
        </p:nvSpPr>
        <p:spPr>
          <a:xfrm>
            <a:off x="8445964" y="6445407"/>
            <a:ext cx="3009236" cy="403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Picture and molecules: Otto Långvik</a:t>
            </a:r>
          </a:p>
        </p:txBody>
      </p:sp>
    </p:spTree>
    <p:extLst>
      <p:ext uri="{BB962C8B-B14F-4D97-AF65-F5344CB8AC3E}">
        <p14:creationId xmlns:p14="http://schemas.microsoft.com/office/powerpoint/2010/main" val="204112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6" grpId="0" animBg="1"/>
      <p:bldP spid="17" grpId="0" animBg="1"/>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345"/>
            <a:ext cx="10515600" cy="1325563"/>
          </a:xfrm>
        </p:spPr>
        <p:txBody>
          <a:bodyPr/>
          <a:lstStyle/>
          <a:p>
            <a:r>
              <a:rPr lang="sv-FI" dirty="0"/>
              <a:t>Lignin</a:t>
            </a:r>
            <a:endParaRPr lang="en-US" dirty="0"/>
          </a:p>
        </p:txBody>
      </p:sp>
      <p:sp>
        <p:nvSpPr>
          <p:cNvPr id="4" name="Content Placeholder 3">
            <a:extLst>
              <a:ext uri="{FF2B5EF4-FFF2-40B4-BE49-F238E27FC236}">
                <a16:creationId xmlns:a16="http://schemas.microsoft.com/office/drawing/2014/main" id="{AC1FFB17-2A57-4EEA-AEB8-86D89ECD5AF4}"/>
              </a:ext>
            </a:extLst>
          </p:cNvPr>
          <p:cNvSpPr>
            <a:spLocks noGrp="1"/>
          </p:cNvSpPr>
          <p:nvPr>
            <p:ph sz="half" idx="1"/>
          </p:nvPr>
        </p:nvSpPr>
        <p:spPr>
          <a:xfrm>
            <a:off x="1008646" y="1667555"/>
            <a:ext cx="4886957" cy="3345247"/>
          </a:xfrm>
        </p:spPr>
        <p:txBody>
          <a:bodyPr>
            <a:normAutofit/>
          </a:bodyPr>
          <a:lstStyle/>
          <a:p>
            <a:endParaRPr lang="en-US" sz="2133" dirty="0"/>
          </a:p>
          <a:p>
            <a:pPr marL="0" indent="0">
              <a:buNone/>
            </a:pPr>
            <a:r>
              <a:rPr lang="en-US" sz="2133" dirty="0"/>
              <a:t>From sulfite pulping</a:t>
            </a:r>
          </a:p>
          <a:p>
            <a:r>
              <a:rPr lang="en-US" sz="2133" dirty="0"/>
              <a:t>Lignin is removed from wood pulp as water soluble lignosulfonates, for which many applications have been proposed. They can for example be used as dispersants, humectants, emulsion stabilizers and sequestrants in water treatment.</a:t>
            </a:r>
            <a:endParaRPr lang="sv-FI" sz="2133" dirty="0"/>
          </a:p>
        </p:txBody>
      </p:sp>
      <p:sp>
        <p:nvSpPr>
          <p:cNvPr id="5" name="Content Placeholder 4">
            <a:extLst>
              <a:ext uri="{FF2B5EF4-FFF2-40B4-BE49-F238E27FC236}">
                <a16:creationId xmlns:a16="http://schemas.microsoft.com/office/drawing/2014/main" id="{BE7CD1D3-D0A4-485B-9B81-5C941122181D}"/>
              </a:ext>
            </a:extLst>
          </p:cNvPr>
          <p:cNvSpPr>
            <a:spLocks noGrp="1"/>
          </p:cNvSpPr>
          <p:nvPr>
            <p:ph sz="half" idx="2"/>
          </p:nvPr>
        </p:nvSpPr>
        <p:spPr>
          <a:xfrm>
            <a:off x="5885182" y="2069960"/>
            <a:ext cx="6230394" cy="3264744"/>
          </a:xfrm>
        </p:spPr>
        <p:txBody>
          <a:bodyPr>
            <a:normAutofit/>
          </a:bodyPr>
          <a:lstStyle/>
          <a:p>
            <a:pPr marL="0" indent="0">
              <a:buNone/>
            </a:pPr>
            <a:r>
              <a:rPr lang="en-US" sz="2133" dirty="0"/>
              <a:t>From kraft pulping</a:t>
            </a:r>
          </a:p>
          <a:p>
            <a:r>
              <a:rPr lang="en-US" sz="2133" dirty="0"/>
              <a:t>Lignin removed from the kraft process is usually burned for its fuel value. Nevertheless, two commercial processes exist to remove lignin from black liquor: </a:t>
            </a:r>
            <a:r>
              <a:rPr lang="en-US" sz="2133" dirty="0" err="1"/>
              <a:t>LignoBoost</a:t>
            </a:r>
            <a:r>
              <a:rPr lang="en-US" sz="2133" dirty="0"/>
              <a:t> (Valmet) and </a:t>
            </a:r>
            <a:r>
              <a:rPr lang="en-US" sz="2133" dirty="0" err="1"/>
              <a:t>LignoForce</a:t>
            </a:r>
            <a:r>
              <a:rPr lang="en-US" sz="2133" dirty="0"/>
              <a:t> (Canada). </a:t>
            </a:r>
          </a:p>
          <a:p>
            <a:r>
              <a:rPr lang="en-US" sz="2133" dirty="0"/>
              <a:t>Lignin possess the potential to become a renewable source of aromatic compounds for the chemical industry. </a:t>
            </a:r>
            <a:endParaRPr lang="sv-FI" sz="2133" dirty="0"/>
          </a:p>
        </p:txBody>
      </p:sp>
    </p:spTree>
    <p:extLst>
      <p:ext uri="{BB962C8B-B14F-4D97-AF65-F5344CB8AC3E}">
        <p14:creationId xmlns:p14="http://schemas.microsoft.com/office/powerpoint/2010/main" val="4137968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dirty="0"/>
              <a:t>Lignin adhesives</a:t>
            </a:r>
          </a:p>
        </p:txBody>
      </p:sp>
      <p:sp>
        <p:nvSpPr>
          <p:cNvPr id="3" name="Sisällön paikkamerkki 2"/>
          <p:cNvSpPr>
            <a:spLocks noGrp="1"/>
          </p:cNvSpPr>
          <p:nvPr>
            <p:ph idx="1"/>
          </p:nvPr>
        </p:nvSpPr>
        <p:spPr>
          <a:xfrm>
            <a:off x="1195754" y="1421180"/>
            <a:ext cx="10158046" cy="4161289"/>
          </a:xfrm>
        </p:spPr>
        <p:txBody>
          <a:bodyPr>
            <a:normAutofit/>
          </a:bodyPr>
          <a:lstStyle/>
          <a:p>
            <a:r>
              <a:rPr lang="en-GB" dirty="0"/>
              <a:t>Large scale isolation of lignin is ongoing:</a:t>
            </a:r>
          </a:p>
          <a:p>
            <a:pPr marL="457200" lvl="1" indent="0">
              <a:buNone/>
            </a:pPr>
            <a:r>
              <a:rPr lang="en-GB" dirty="0"/>
              <a:t>Search the web for both the of </a:t>
            </a:r>
            <a:r>
              <a:rPr lang="en-GB" dirty="0" err="1"/>
              <a:t>Stora</a:t>
            </a:r>
            <a:r>
              <a:rPr lang="en-GB" dirty="0"/>
              <a:t> </a:t>
            </a:r>
            <a:r>
              <a:rPr lang="en-GB" dirty="0" err="1"/>
              <a:t>Ensos</a:t>
            </a:r>
            <a:r>
              <a:rPr lang="en-GB" dirty="0"/>
              <a:t> and UPM </a:t>
            </a:r>
            <a:r>
              <a:rPr lang="en-GB" dirty="0" err="1"/>
              <a:t>Kymmenes</a:t>
            </a:r>
            <a:r>
              <a:rPr lang="en-GB" dirty="0"/>
              <a:t> commercial alternatives.</a:t>
            </a:r>
          </a:p>
          <a:p>
            <a:endParaRPr lang="en-GB" sz="1400" dirty="0"/>
          </a:p>
          <a:p>
            <a:r>
              <a:rPr lang="en-GB" dirty="0"/>
              <a:t>Adhesives based on lignin originating from wood can be used in several different types of blends and formulations. Nevertheless fully, 100%, biobased glue applications are still scarce and are often in the need to be improved in order to fully replace modern fossil based applications. This can be studied using the additional material (see next slide)</a:t>
            </a:r>
          </a:p>
          <a:p>
            <a:endParaRPr lang="en-GB" dirty="0"/>
          </a:p>
          <a:p>
            <a:endParaRPr lang="fi-FI" dirty="0"/>
          </a:p>
        </p:txBody>
      </p:sp>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560559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p:cNvSpPr>
            <a:spLocks noGrp="1"/>
          </p:cNvSpPr>
          <p:nvPr>
            <p:ph type="ftr" sz="quarter" idx="11"/>
          </p:nvPr>
        </p:nvSpPr>
        <p:spPr>
          <a:xfrm>
            <a:off x="4436806" y="6192671"/>
            <a:ext cx="4114800" cy="365125"/>
          </a:xfrm>
        </p:spPr>
        <p:txBody>
          <a:bodyPr/>
          <a:lstStyle/>
          <a:p>
            <a:r>
              <a:rPr lang="fi-FI" dirty="0"/>
              <a:t>kiertotalousamk.fi</a:t>
            </a:r>
          </a:p>
        </p:txBody>
      </p:sp>
      <p:sp>
        <p:nvSpPr>
          <p:cNvPr id="5" name="TextBox 4">
            <a:extLst>
              <a:ext uri="{FF2B5EF4-FFF2-40B4-BE49-F238E27FC236}">
                <a16:creationId xmlns:a16="http://schemas.microsoft.com/office/drawing/2014/main" id="{FCECA738-EC02-4850-B9CE-198D127989F1}"/>
              </a:ext>
            </a:extLst>
          </p:cNvPr>
          <p:cNvSpPr txBox="1"/>
          <p:nvPr/>
        </p:nvSpPr>
        <p:spPr>
          <a:xfrm>
            <a:off x="2606886" y="6535498"/>
            <a:ext cx="7774641" cy="246221"/>
          </a:xfrm>
          <a:prstGeom prst="rect">
            <a:avLst/>
          </a:prstGeom>
          <a:noFill/>
        </p:spPr>
        <p:txBody>
          <a:bodyPr wrap="square" rtlCol="0">
            <a:spAutoFit/>
          </a:bodyPr>
          <a:lstStyle/>
          <a:p>
            <a:pPr algn="ctr"/>
            <a:r>
              <a:rPr lang="en-GB" sz="1000" dirty="0"/>
              <a:t>Picture credits: </a:t>
            </a:r>
            <a:r>
              <a:rPr lang="en-GB" sz="1000" dirty="0" err="1"/>
              <a:t>Pixabay</a:t>
            </a:r>
            <a:r>
              <a:rPr lang="en-GB" sz="1000" dirty="0"/>
              <a:t>, https://pixabay.com/sv/photos/tr%C3%A4d-forest-skogen-s%C3%B6kv%C3%A4g-solljus-3410836/</a:t>
            </a:r>
          </a:p>
        </p:txBody>
      </p:sp>
      <p:sp>
        <p:nvSpPr>
          <p:cNvPr id="2" name="TextBox 1">
            <a:extLst>
              <a:ext uri="{FF2B5EF4-FFF2-40B4-BE49-F238E27FC236}">
                <a16:creationId xmlns:a16="http://schemas.microsoft.com/office/drawing/2014/main" id="{563465A6-1A76-4587-9CDC-56D65078C76C}"/>
              </a:ext>
            </a:extLst>
          </p:cNvPr>
          <p:cNvSpPr txBox="1"/>
          <p:nvPr/>
        </p:nvSpPr>
        <p:spPr>
          <a:xfrm>
            <a:off x="2084439" y="628206"/>
            <a:ext cx="8819536" cy="1648636"/>
          </a:xfrm>
          <a:prstGeom prst="rect">
            <a:avLst/>
          </a:prstGeom>
          <a:solidFill>
            <a:schemeClr val="bg1"/>
          </a:solidFill>
        </p:spPr>
        <p:txBody>
          <a:bodyPr wrap="square" rtlCol="0" anchor="ctr" anchorCtr="0">
            <a:noAutofit/>
          </a:bodyPr>
          <a:lstStyle/>
          <a:p>
            <a:pPr algn="ctr"/>
            <a:r>
              <a:rPr lang="en-GB" sz="2400" dirty="0">
                <a:ln w="0"/>
                <a:effectLst>
                  <a:outerShdw blurRad="38100" dist="19050" dir="2700000" algn="tl" rotWithShape="0">
                    <a:schemeClr val="dk1">
                      <a:alpha val="40000"/>
                    </a:schemeClr>
                  </a:outerShdw>
                </a:effectLst>
              </a:rPr>
              <a:t>Wood, i.e. lignocellulosic biomass, is a readily available, renewable and sustainable feedstock that can be utilized for innovative materials and products.</a:t>
            </a:r>
          </a:p>
        </p:txBody>
      </p:sp>
      <p:sp>
        <p:nvSpPr>
          <p:cNvPr id="3" name="Content Placeholder 2">
            <a:extLst>
              <a:ext uri="{FF2B5EF4-FFF2-40B4-BE49-F238E27FC236}">
                <a16:creationId xmlns:a16="http://schemas.microsoft.com/office/drawing/2014/main" id="{3F3BAB05-E85C-4A09-8789-F562C947EBF2}"/>
              </a:ext>
            </a:extLst>
          </p:cNvPr>
          <p:cNvSpPr>
            <a:spLocks noGrp="1"/>
          </p:cNvSpPr>
          <p:nvPr>
            <p:ph idx="1"/>
          </p:nvPr>
        </p:nvSpPr>
        <p:spPr>
          <a:xfrm>
            <a:off x="2084439" y="2401368"/>
            <a:ext cx="8638104" cy="2709648"/>
          </a:xfrm>
          <a:solidFill>
            <a:schemeClr val="bg1">
              <a:lumMod val="85000"/>
            </a:schemeClr>
          </a:solidFill>
        </p:spPr>
        <p:txBody>
          <a:bodyPr/>
          <a:lstStyle/>
          <a:p>
            <a:pPr marL="0" indent="0">
              <a:buNone/>
            </a:pPr>
            <a:endParaRPr lang="en-GB" dirty="0"/>
          </a:p>
          <a:p>
            <a:pPr marL="0" indent="0">
              <a:buNone/>
            </a:pPr>
            <a:r>
              <a:rPr lang="en-GB" dirty="0"/>
              <a:t>A suitable picture here would e.g. be a photo describing a typical Nordic conifer forest in sunshine.</a:t>
            </a:r>
          </a:p>
          <a:p>
            <a:pPr marL="0" indent="0">
              <a:buNone/>
            </a:pPr>
            <a:endParaRPr lang="en-GB" dirty="0"/>
          </a:p>
          <a:p>
            <a:pPr marL="0" indent="0">
              <a:buNone/>
            </a:pPr>
            <a:r>
              <a:rPr lang="en-GB" sz="1600" dirty="0"/>
              <a:t>Search for example the </a:t>
            </a:r>
            <a:r>
              <a:rPr lang="en-GB" sz="1600" dirty="0" err="1"/>
              <a:t>pixabay</a:t>
            </a:r>
            <a:r>
              <a:rPr lang="en-GB" sz="1600" dirty="0"/>
              <a:t> web pages for photo 3410836</a:t>
            </a:r>
          </a:p>
          <a:p>
            <a:pPr marL="0" indent="0">
              <a:buNone/>
            </a:pPr>
            <a:r>
              <a:rPr lang="en-GB" sz="1600" dirty="0"/>
              <a:t>https://pixabay.com/ search for</a:t>
            </a:r>
          </a:p>
        </p:txBody>
      </p:sp>
    </p:spTree>
    <p:extLst>
      <p:ext uri="{BB962C8B-B14F-4D97-AF65-F5344CB8AC3E}">
        <p14:creationId xmlns:p14="http://schemas.microsoft.com/office/powerpoint/2010/main" val="2930873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898A2A-8E38-4839-87EE-62BC8DF2B36F}"/>
              </a:ext>
            </a:extLst>
          </p:cNvPr>
          <p:cNvSpPr>
            <a:spLocks noGrp="1"/>
          </p:cNvSpPr>
          <p:nvPr>
            <p:ph type="title"/>
          </p:nvPr>
        </p:nvSpPr>
        <p:spPr>
          <a:xfrm>
            <a:off x="1175230" y="365125"/>
            <a:ext cx="10289098" cy="1325563"/>
          </a:xfrm>
        </p:spPr>
        <p:txBody>
          <a:bodyPr/>
          <a:lstStyle/>
          <a:p>
            <a:r>
              <a:rPr lang="en-GB" dirty="0"/>
              <a:t>Other sticky materials in Nature</a:t>
            </a:r>
          </a:p>
        </p:txBody>
      </p:sp>
      <p:sp>
        <p:nvSpPr>
          <p:cNvPr id="3" name="Sisällön paikkamerkki 2">
            <a:extLst>
              <a:ext uri="{FF2B5EF4-FFF2-40B4-BE49-F238E27FC236}">
                <a16:creationId xmlns:a16="http://schemas.microsoft.com/office/drawing/2014/main" id="{BAFA79D5-71C3-4AB9-A250-0A3BAC1B8B3C}"/>
              </a:ext>
            </a:extLst>
          </p:cNvPr>
          <p:cNvSpPr>
            <a:spLocks noGrp="1"/>
          </p:cNvSpPr>
          <p:nvPr>
            <p:ph idx="1"/>
          </p:nvPr>
        </p:nvSpPr>
        <p:spPr>
          <a:xfrm>
            <a:off x="1175230" y="1400167"/>
            <a:ext cx="9968387" cy="4286775"/>
          </a:xfrm>
        </p:spPr>
        <p:txBody>
          <a:bodyPr>
            <a:normAutofit fontScale="70000" lnSpcReduction="20000"/>
          </a:bodyPr>
          <a:lstStyle/>
          <a:p>
            <a:r>
              <a:rPr lang="en-GB" dirty="0"/>
              <a:t>The resins originating from wood are often used for their sticky properties, a.k.a. tackiness</a:t>
            </a:r>
          </a:p>
          <a:p>
            <a:r>
              <a:rPr lang="en-GB" dirty="0"/>
              <a:t>Most plant resins are composed of terpenes. A terpenoid is an isoprene derivatives. Diterpenoids are constructed of two isoprene units and </a:t>
            </a:r>
            <a:r>
              <a:rPr lang="en-GB" dirty="0" err="1"/>
              <a:t>triperpenoids</a:t>
            </a:r>
            <a:r>
              <a:rPr lang="en-GB" dirty="0"/>
              <a:t> of three </a:t>
            </a:r>
            <a:r>
              <a:rPr lang="en-GB" dirty="0" err="1"/>
              <a:t>isopreneunits</a:t>
            </a:r>
            <a:r>
              <a:rPr lang="en-GB" dirty="0"/>
              <a:t>.</a:t>
            </a:r>
          </a:p>
          <a:p>
            <a:r>
              <a:rPr lang="en-GB" dirty="0"/>
              <a:t>Specific components are alpha-pinene, beta-pinene, delta-3 </a:t>
            </a:r>
            <a:r>
              <a:rPr lang="en-GB" dirty="0" err="1"/>
              <a:t>carene</a:t>
            </a:r>
            <a:r>
              <a:rPr lang="en-GB" dirty="0"/>
              <a:t>, and sabinene, the monocyclic terpenes limonene and terpinolene, and smaller amounts of the tricyclic sesquiterpenes, longifolene, caryophyllene, and delta-cadinene. </a:t>
            </a:r>
          </a:p>
          <a:p>
            <a:r>
              <a:rPr lang="en-GB" dirty="0"/>
              <a:t>Some resins also contain a high proportion of resin acids. A resin acid include a carbocyclic acid functionality. </a:t>
            </a:r>
          </a:p>
          <a:p>
            <a:r>
              <a:rPr lang="en-GB" dirty="0"/>
              <a:t>Rosins on the other hand are less volatile and consist, inter alia, of diterpenes. </a:t>
            </a:r>
          </a:p>
          <a:p>
            <a:r>
              <a:rPr lang="en-GB" dirty="0"/>
              <a:t>A common feature for resins is that they are tacky, sticky and adhere tings together. Nevertheless, applications of resins as glues are limited due to the aging of resins the adhesion features are degrading.</a:t>
            </a:r>
          </a:p>
          <a:p>
            <a:r>
              <a:rPr lang="en-GB" dirty="0"/>
              <a:t>Other natural isoprene is e.g. natural rubber with the main constituent </a:t>
            </a:r>
            <a:r>
              <a:rPr lang="en-US" i="1" dirty="0"/>
              <a:t>cis-polyisoprene</a:t>
            </a:r>
            <a:r>
              <a:rPr lang="en-US" dirty="0"/>
              <a:t>, is still used for some technical purposes due to its special properties. </a:t>
            </a:r>
            <a:endParaRPr lang="en-GB" dirty="0"/>
          </a:p>
        </p:txBody>
      </p:sp>
      <p:sp>
        <p:nvSpPr>
          <p:cNvPr id="4" name="Alatunnisteen paikkamerkki 3">
            <a:extLst>
              <a:ext uri="{FF2B5EF4-FFF2-40B4-BE49-F238E27FC236}">
                <a16:creationId xmlns:a16="http://schemas.microsoft.com/office/drawing/2014/main" id="{09A6C3B6-BAC2-4583-8AFD-BC3621B898E3}"/>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2741531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dirty="0"/>
              <a:t>References / additional material</a:t>
            </a:r>
          </a:p>
        </p:txBody>
      </p:sp>
      <p:sp>
        <p:nvSpPr>
          <p:cNvPr id="3" name="Sisällön paikkamerkki 2"/>
          <p:cNvSpPr>
            <a:spLocks noGrp="1"/>
          </p:cNvSpPr>
          <p:nvPr>
            <p:ph idx="1"/>
          </p:nvPr>
        </p:nvSpPr>
        <p:spPr>
          <a:xfrm>
            <a:off x="999460" y="1551963"/>
            <a:ext cx="10354340" cy="4286775"/>
          </a:xfrm>
        </p:spPr>
        <p:txBody>
          <a:bodyPr>
            <a:normAutofit/>
          </a:bodyPr>
          <a:lstStyle/>
          <a:p>
            <a:pPr marL="342900" indent="-342900">
              <a:buFont typeface="+mj-lt"/>
              <a:buAutoNum type="arabicPeriod" startAt="7"/>
            </a:pPr>
            <a:r>
              <a:rPr lang="en-GB" sz="1800" b="1" dirty="0"/>
              <a:t>Nanofibrillar networks enable universal assembly of </a:t>
            </a:r>
            <a:r>
              <a:rPr lang="en-GB" sz="1800" b="1" dirty="0" err="1"/>
              <a:t>superstructured</a:t>
            </a:r>
            <a:r>
              <a:rPr lang="en-GB" sz="1800" b="1" dirty="0"/>
              <a:t> particle constructs</a:t>
            </a:r>
            <a:r>
              <a:rPr lang="en-GB" sz="1800" dirty="0"/>
              <a:t> </a:t>
            </a:r>
            <a:r>
              <a:rPr lang="en-GB" sz="1800" i="1" dirty="0"/>
              <a:t>Sci. Adv.</a:t>
            </a:r>
            <a:r>
              <a:rPr lang="en-GB" sz="1800" dirty="0"/>
              <a:t> </a:t>
            </a:r>
            <a:r>
              <a:rPr lang="en-GB" sz="1800" b="1" dirty="0"/>
              <a:t>2020</a:t>
            </a:r>
            <a:r>
              <a:rPr lang="en-GB" sz="1800" dirty="0"/>
              <a:t>, </a:t>
            </a:r>
            <a:r>
              <a:rPr lang="en-GB" sz="1800" i="1" dirty="0"/>
              <a:t>6</a:t>
            </a:r>
            <a:r>
              <a:rPr lang="en-GB" sz="1800" dirty="0"/>
              <a:t>, eaaz7328 DOI: 10.1126/sciadv.aaz7328.</a:t>
            </a:r>
          </a:p>
          <a:p>
            <a:pPr marL="342900" indent="-342900">
              <a:buFont typeface="+mj-lt"/>
              <a:buAutoNum type="arabicPeriod" startAt="7"/>
            </a:pPr>
            <a:r>
              <a:rPr lang="en-GB" sz="1800" dirty="0"/>
              <a:t>Book Chapter: </a:t>
            </a:r>
            <a:r>
              <a:rPr lang="en-GB" sz="1800" b="1" dirty="0"/>
              <a:t>Lignin-Based Adhesives and Coatings</a:t>
            </a:r>
            <a:r>
              <a:rPr lang="en-GB" sz="1800" dirty="0"/>
              <a:t> </a:t>
            </a:r>
            <a:r>
              <a:rPr lang="fi-FI" sz="1800" dirty="0"/>
              <a:t>T. A. Khan, J.-H. Lee, H.-J. Kim </a:t>
            </a:r>
            <a:r>
              <a:rPr lang="en-GB" sz="1800" i="1" dirty="0"/>
              <a:t>L</a:t>
            </a:r>
            <a:r>
              <a:rPr lang="en-US" sz="1800" i="1" dirty="0" err="1"/>
              <a:t>ignocellulose</a:t>
            </a:r>
            <a:r>
              <a:rPr lang="en-US" sz="1800" i="1" dirty="0"/>
              <a:t> for Future Bioeconomy</a:t>
            </a:r>
            <a:r>
              <a:rPr lang="en-US" sz="1800" dirty="0"/>
              <a:t> </a:t>
            </a:r>
            <a:r>
              <a:rPr lang="en-US" sz="1800" b="1" dirty="0"/>
              <a:t>2019</a:t>
            </a:r>
            <a:r>
              <a:rPr lang="en-US" sz="1800" dirty="0"/>
              <a:t>, 153-206 </a:t>
            </a:r>
            <a:r>
              <a:rPr lang="fi-FI" sz="1800" dirty="0"/>
              <a:t>https://doi.org/10.1016/B978-0-12-816354-2.00009-8 .</a:t>
            </a:r>
          </a:p>
          <a:p>
            <a:pPr marL="342900" indent="-342900">
              <a:buFont typeface="+mj-lt"/>
              <a:buAutoNum type="arabicPeriod" startAt="7"/>
            </a:pPr>
            <a:r>
              <a:rPr lang="en-US" sz="1800" dirty="0"/>
              <a:t>R. J. Li et al. </a:t>
            </a:r>
            <a:r>
              <a:rPr lang="en-US" sz="1800" b="1" dirty="0"/>
              <a:t>A lignin-epoxy resin derived from biomass as an alternative to formaldehyde-based wood adhesives</a:t>
            </a:r>
            <a:r>
              <a:rPr lang="fi-FI" sz="1800" dirty="0"/>
              <a:t> Green </a:t>
            </a:r>
            <a:r>
              <a:rPr lang="fi-FI" sz="1800" dirty="0" err="1"/>
              <a:t>Chem</a:t>
            </a:r>
            <a:r>
              <a:rPr lang="fi-FI" sz="1800" dirty="0"/>
              <a:t>. 2018, 20, 1459-1466 .</a:t>
            </a:r>
          </a:p>
          <a:p>
            <a:pPr marL="342900" indent="-342900">
              <a:buFont typeface="+mj-lt"/>
              <a:buAutoNum type="arabicPeriod" startAt="7"/>
            </a:pPr>
            <a:r>
              <a:rPr lang="fi-FI" sz="1800" dirty="0"/>
              <a:t>R. Repo et al. </a:t>
            </a:r>
            <a:r>
              <a:rPr lang="fi-FI" sz="1800" b="1" dirty="0" err="1"/>
              <a:t>Fully</a:t>
            </a:r>
            <a:r>
              <a:rPr lang="fi-FI" sz="1800" b="1" dirty="0"/>
              <a:t> </a:t>
            </a:r>
            <a:r>
              <a:rPr lang="fi-FI" sz="1800" b="1" dirty="0" err="1"/>
              <a:t>quantitative</a:t>
            </a:r>
            <a:r>
              <a:rPr lang="fi-FI" sz="1800" b="1" dirty="0"/>
              <a:t> carbon-13 NMR </a:t>
            </a:r>
            <a:r>
              <a:rPr lang="fi-FI" sz="1800" b="1" dirty="0" err="1"/>
              <a:t>characterization</a:t>
            </a:r>
            <a:r>
              <a:rPr lang="fi-FI" sz="1800" b="1" dirty="0"/>
              <a:t> of </a:t>
            </a:r>
            <a:r>
              <a:rPr lang="fi-FI" sz="1800" b="1" dirty="0" err="1"/>
              <a:t>resol</a:t>
            </a:r>
            <a:r>
              <a:rPr lang="fi-FI" sz="1800" b="1" dirty="0"/>
              <a:t> </a:t>
            </a:r>
            <a:r>
              <a:rPr lang="fi-FI" sz="1800" b="1" dirty="0" err="1"/>
              <a:t>phenol</a:t>
            </a:r>
            <a:r>
              <a:rPr lang="fi-FI" sz="1800" b="1" dirty="0"/>
              <a:t>–</a:t>
            </a:r>
            <a:r>
              <a:rPr lang="fi-FI" sz="1800" b="1" dirty="0" err="1"/>
              <a:t>formaldehyde</a:t>
            </a:r>
            <a:r>
              <a:rPr lang="fi-FI" sz="1800" b="1" dirty="0"/>
              <a:t> </a:t>
            </a:r>
            <a:r>
              <a:rPr lang="fi-FI" sz="1800" b="1" dirty="0" err="1"/>
              <a:t>prepolymer</a:t>
            </a:r>
            <a:r>
              <a:rPr lang="fi-FI" sz="1800" b="1" dirty="0"/>
              <a:t> </a:t>
            </a:r>
            <a:r>
              <a:rPr lang="fi-FI" sz="1800" b="1" dirty="0" err="1"/>
              <a:t>resins</a:t>
            </a:r>
            <a:r>
              <a:rPr lang="fi-FI" sz="1800" dirty="0"/>
              <a:t> </a:t>
            </a:r>
            <a:r>
              <a:rPr lang="en-GB" sz="1800" i="1" dirty="0"/>
              <a:t>Polymer</a:t>
            </a:r>
            <a:r>
              <a:rPr lang="fi-FI" sz="1800" dirty="0"/>
              <a:t> </a:t>
            </a:r>
            <a:r>
              <a:rPr lang="fi-FI" sz="1800" b="1" dirty="0"/>
              <a:t>2004</a:t>
            </a:r>
            <a:r>
              <a:rPr lang="fi-FI" sz="1800" dirty="0"/>
              <a:t>, </a:t>
            </a:r>
            <a:r>
              <a:rPr lang="fi-FI" sz="1800" i="1" dirty="0"/>
              <a:t>45</a:t>
            </a:r>
            <a:r>
              <a:rPr lang="fi-FI" sz="1800" dirty="0"/>
              <a:t>, 33–38 .</a:t>
            </a:r>
          </a:p>
          <a:p>
            <a:pPr marL="342900" indent="-342900">
              <a:buFont typeface="+mj-lt"/>
              <a:buAutoNum type="arabicPeriod" startAt="7"/>
            </a:pPr>
            <a:r>
              <a:rPr lang="en-US" sz="1800" dirty="0"/>
              <a:t>H. Pan et al. </a:t>
            </a:r>
            <a:r>
              <a:rPr lang="en-US" sz="1800" b="1" dirty="0"/>
              <a:t>Synthesis of polymers from organic solvent liquefied biomass</a:t>
            </a:r>
            <a:r>
              <a:rPr lang="en-US" sz="1800" dirty="0"/>
              <a:t> </a:t>
            </a:r>
            <a:r>
              <a:rPr lang="da-DK" sz="1800" i="1" dirty="0"/>
              <a:t>Renew. Sust. Energ. Rev. 2011, 15, 3454– 3463</a:t>
            </a:r>
            <a:r>
              <a:rPr lang="da-DK" sz="1800" dirty="0"/>
              <a:t> .</a:t>
            </a:r>
            <a:endParaRPr lang="en-US" sz="1800" dirty="0"/>
          </a:p>
          <a:p>
            <a:pPr marL="342900" indent="-342900">
              <a:buFont typeface="+mj-lt"/>
              <a:buAutoNum type="arabicPeriod" startAt="7"/>
            </a:pPr>
            <a:r>
              <a:rPr lang="en-US" sz="1800" dirty="0"/>
              <a:t>A. Effendi et al. Production of renewable phenolic resins by thermochemical conversion of biomass  </a:t>
            </a:r>
            <a:r>
              <a:rPr lang="da-DK" sz="1800" i="1" dirty="0"/>
              <a:t>Renew. Sust. Energ. Rev. 2008, 12, 2092–2116 .</a:t>
            </a:r>
            <a:endParaRPr lang="en-GB" sz="1800" dirty="0"/>
          </a:p>
        </p:txBody>
      </p:sp>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85706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C1C8-3109-4375-BCA2-6A6ABBDAE656}"/>
              </a:ext>
            </a:extLst>
          </p:cNvPr>
          <p:cNvSpPr>
            <a:spLocks noGrp="1"/>
          </p:cNvSpPr>
          <p:nvPr>
            <p:ph type="title"/>
          </p:nvPr>
        </p:nvSpPr>
        <p:spPr>
          <a:xfrm>
            <a:off x="0" y="2766218"/>
            <a:ext cx="12192000" cy="1325563"/>
          </a:xfrm>
          <a:solidFill>
            <a:schemeClr val="bg1">
              <a:lumMod val="85000"/>
            </a:schemeClr>
          </a:solidFill>
        </p:spPr>
        <p:txBody>
          <a:bodyPr/>
          <a:lstStyle/>
          <a:p>
            <a:pPr algn="ctr"/>
            <a:r>
              <a:rPr lang="en-GB" b="1" dirty="0">
                <a:ln w="6600">
                  <a:solidFill>
                    <a:schemeClr val="accent2"/>
                  </a:solidFill>
                  <a:prstDash val="solid"/>
                </a:ln>
                <a:solidFill>
                  <a:srgbClr val="FFFFFF"/>
                </a:solidFill>
                <a:effectLst>
                  <a:outerShdw dist="38100" dir="2700000" algn="tl" rotWithShape="0">
                    <a:schemeClr val="accent2"/>
                  </a:outerShdw>
                </a:effectLst>
              </a:rPr>
              <a:t>Wood as Food</a:t>
            </a:r>
          </a:p>
        </p:txBody>
      </p:sp>
      <p:sp>
        <p:nvSpPr>
          <p:cNvPr id="4" name="Footer Placeholder 3">
            <a:extLst>
              <a:ext uri="{FF2B5EF4-FFF2-40B4-BE49-F238E27FC236}">
                <a16:creationId xmlns:a16="http://schemas.microsoft.com/office/drawing/2014/main" id="{1E526F48-4F6E-4FAE-B157-7AE6086FAB11}"/>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0113369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FC10EA-D3BA-496F-8C01-636D606256FD}"/>
              </a:ext>
            </a:extLst>
          </p:cNvPr>
          <p:cNvSpPr>
            <a:spLocks noGrp="1"/>
          </p:cNvSpPr>
          <p:nvPr>
            <p:ph type="title"/>
          </p:nvPr>
        </p:nvSpPr>
        <p:spPr/>
        <p:txBody>
          <a:bodyPr/>
          <a:lstStyle/>
          <a:p>
            <a:r>
              <a:rPr lang="en-GB" dirty="0"/>
              <a:t>Wood as Food</a:t>
            </a:r>
          </a:p>
        </p:txBody>
      </p:sp>
      <p:sp>
        <p:nvSpPr>
          <p:cNvPr id="3" name="Sisällön paikkamerkki 2">
            <a:extLst>
              <a:ext uri="{FF2B5EF4-FFF2-40B4-BE49-F238E27FC236}">
                <a16:creationId xmlns:a16="http://schemas.microsoft.com/office/drawing/2014/main" id="{746E3BEF-21E5-47DF-A7C0-40893429BEE5}"/>
              </a:ext>
            </a:extLst>
          </p:cNvPr>
          <p:cNvSpPr>
            <a:spLocks noGrp="1"/>
          </p:cNvSpPr>
          <p:nvPr>
            <p:ph idx="1"/>
          </p:nvPr>
        </p:nvSpPr>
        <p:spPr>
          <a:xfrm>
            <a:off x="964035" y="1825625"/>
            <a:ext cx="6226037" cy="4161289"/>
          </a:xfrm>
        </p:spPr>
        <p:txBody>
          <a:bodyPr>
            <a:normAutofit/>
          </a:bodyPr>
          <a:lstStyle/>
          <a:p>
            <a:r>
              <a:rPr lang="en-GB" sz="2400" dirty="0"/>
              <a:t>Nature has provided us throughout our entire human history with numerous materials with various nutritional values and health benefits. </a:t>
            </a:r>
          </a:p>
          <a:p>
            <a:r>
              <a:rPr lang="en-GB" sz="2400" dirty="0"/>
              <a:t>Sustainable food, utopia or reality? What can we eat? What is healthy? </a:t>
            </a:r>
          </a:p>
          <a:p>
            <a:r>
              <a:rPr lang="en-GB" sz="2400" dirty="0"/>
              <a:t>Are there any new innovations within this field? </a:t>
            </a:r>
          </a:p>
          <a:p>
            <a:r>
              <a:rPr lang="en-GB" sz="2400" dirty="0"/>
              <a:t>Has wood and wood based components been used as food earlier and are they still in use?</a:t>
            </a:r>
          </a:p>
          <a:p>
            <a:endParaRPr lang="fi-FI" sz="2400" dirty="0"/>
          </a:p>
        </p:txBody>
      </p:sp>
      <p:sp>
        <p:nvSpPr>
          <p:cNvPr id="4" name="Alatunnisteen paikkamerkki 3">
            <a:extLst>
              <a:ext uri="{FF2B5EF4-FFF2-40B4-BE49-F238E27FC236}">
                <a16:creationId xmlns:a16="http://schemas.microsoft.com/office/drawing/2014/main" id="{2474E9DA-1F6D-43B5-9D03-6B5B0E82F0F2}"/>
              </a:ext>
            </a:extLst>
          </p:cNvPr>
          <p:cNvSpPr>
            <a:spLocks noGrp="1"/>
          </p:cNvSpPr>
          <p:nvPr>
            <p:ph type="ftr" sz="quarter" idx="11"/>
          </p:nvPr>
        </p:nvSpPr>
        <p:spPr/>
        <p:txBody>
          <a:bodyPr/>
          <a:lstStyle/>
          <a:p>
            <a:r>
              <a:rPr lang="fi-FI"/>
              <a:t>kiertotalousamk.fi</a:t>
            </a:r>
          </a:p>
        </p:txBody>
      </p:sp>
      <p:sp>
        <p:nvSpPr>
          <p:cNvPr id="5" name="Tekstiruutu 7">
            <a:extLst>
              <a:ext uri="{FF2B5EF4-FFF2-40B4-BE49-F238E27FC236}">
                <a16:creationId xmlns:a16="http://schemas.microsoft.com/office/drawing/2014/main" id="{37DC0CEF-A6F2-4A82-AF37-4823E67E3650}"/>
              </a:ext>
            </a:extLst>
          </p:cNvPr>
          <p:cNvSpPr txBox="1"/>
          <p:nvPr/>
        </p:nvSpPr>
        <p:spPr>
          <a:xfrm>
            <a:off x="7638101" y="2767280"/>
            <a:ext cx="4000267" cy="1323439"/>
          </a:xfrm>
          <a:prstGeom prst="rect">
            <a:avLst/>
          </a:prstGeom>
          <a:solidFill>
            <a:schemeClr val="bg1">
              <a:lumMod val="85000"/>
            </a:schemeClr>
          </a:solidFill>
        </p:spPr>
        <p:txBody>
          <a:bodyPr wrap="square" rtlCol="0">
            <a:spAutoFit/>
          </a:bodyPr>
          <a:lstStyle/>
          <a:p>
            <a:pPr algn="ctr"/>
            <a:endParaRPr lang="en-GB" sz="1600" dirty="0"/>
          </a:p>
          <a:p>
            <a:pPr algn="ctr"/>
            <a:endParaRPr lang="en-GB" sz="1600" dirty="0"/>
          </a:p>
          <a:p>
            <a:pPr algn="ctr"/>
            <a:r>
              <a:rPr lang="en-GB" sz="1600" dirty="0"/>
              <a:t>Here a picture of food ingredients obtained from the forest is highly suitable.</a:t>
            </a:r>
          </a:p>
          <a:p>
            <a:pPr algn="ctr"/>
            <a:endParaRPr lang="en-GB" sz="1600" dirty="0"/>
          </a:p>
        </p:txBody>
      </p:sp>
    </p:spTree>
    <p:extLst>
      <p:ext uri="{BB962C8B-B14F-4D97-AF65-F5344CB8AC3E}">
        <p14:creationId xmlns:p14="http://schemas.microsoft.com/office/powerpoint/2010/main" val="3216695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FC10EA-D3BA-496F-8C01-636D606256FD}"/>
              </a:ext>
            </a:extLst>
          </p:cNvPr>
          <p:cNvSpPr>
            <a:spLocks noGrp="1"/>
          </p:cNvSpPr>
          <p:nvPr>
            <p:ph type="title"/>
          </p:nvPr>
        </p:nvSpPr>
        <p:spPr/>
        <p:txBody>
          <a:bodyPr/>
          <a:lstStyle/>
          <a:p>
            <a:r>
              <a:rPr lang="en-GB"/>
              <a:t>Carbohydrates</a:t>
            </a:r>
          </a:p>
        </p:txBody>
      </p:sp>
      <p:sp>
        <p:nvSpPr>
          <p:cNvPr id="3" name="Sisällön paikkamerkki 2">
            <a:extLst>
              <a:ext uri="{FF2B5EF4-FFF2-40B4-BE49-F238E27FC236}">
                <a16:creationId xmlns:a16="http://schemas.microsoft.com/office/drawing/2014/main" id="{746E3BEF-21E5-47DF-A7C0-40893429BEE5}"/>
              </a:ext>
            </a:extLst>
          </p:cNvPr>
          <p:cNvSpPr>
            <a:spLocks noGrp="1"/>
          </p:cNvSpPr>
          <p:nvPr>
            <p:ph idx="1"/>
          </p:nvPr>
        </p:nvSpPr>
        <p:spPr>
          <a:xfrm>
            <a:off x="964035" y="1825625"/>
            <a:ext cx="10126211" cy="4161289"/>
          </a:xfrm>
        </p:spPr>
        <p:txBody>
          <a:bodyPr>
            <a:normAutofit/>
          </a:bodyPr>
          <a:lstStyle/>
          <a:p>
            <a:r>
              <a:rPr lang="en-GB" sz="2400" dirty="0"/>
              <a:t>The different carbohydrate materials are owning various nutritional values depending on their chemical composition and structure. </a:t>
            </a:r>
          </a:p>
          <a:p>
            <a:r>
              <a:rPr lang="en-GB" sz="2400" dirty="0"/>
              <a:t>Often monosaccharides are more easily accessible for digestion and interaction than the polymeric materials.</a:t>
            </a:r>
          </a:p>
          <a:p>
            <a:r>
              <a:rPr lang="en-GB" sz="2400" dirty="0"/>
              <a:t>The polysaccharides are regularly first hydrolysed, if possible, and secondly available to be absorbed and digested as nutrients. </a:t>
            </a:r>
          </a:p>
          <a:p>
            <a:r>
              <a:rPr lang="en-GB" sz="2400" dirty="0"/>
              <a:t>Human gut is able to hydrolyse the starch polymer (</a:t>
            </a:r>
            <a:r>
              <a:rPr lang="el-GR" sz="2400" dirty="0"/>
              <a:t>α</a:t>
            </a:r>
            <a:r>
              <a:rPr lang="en-GB" sz="2400" dirty="0"/>
              <a:t>-linkages) but not the cellulose polymer (</a:t>
            </a:r>
            <a:r>
              <a:rPr lang="el-GR" sz="2400" dirty="0"/>
              <a:t>β</a:t>
            </a:r>
            <a:r>
              <a:rPr lang="en-GB" sz="2400" dirty="0"/>
              <a:t>-linkages) because of the different 3D-structure of the </a:t>
            </a:r>
            <a:r>
              <a:rPr lang="en-GB" sz="2400" dirty="0" err="1"/>
              <a:t>glycosidic</a:t>
            </a:r>
            <a:r>
              <a:rPr lang="en-GB" sz="2400" dirty="0"/>
              <a:t> bond.</a:t>
            </a:r>
          </a:p>
          <a:p>
            <a:endParaRPr lang="fi-FI" sz="2400" dirty="0"/>
          </a:p>
        </p:txBody>
      </p:sp>
      <p:sp>
        <p:nvSpPr>
          <p:cNvPr id="4" name="Alatunnisteen paikkamerkki 3">
            <a:extLst>
              <a:ext uri="{FF2B5EF4-FFF2-40B4-BE49-F238E27FC236}">
                <a16:creationId xmlns:a16="http://schemas.microsoft.com/office/drawing/2014/main" id="{2474E9DA-1F6D-43B5-9D03-6B5B0E82F0F2}"/>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7493153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C7C67F-BF48-4CA4-81DC-0332B3DA54FF}"/>
              </a:ext>
            </a:extLst>
          </p:cNvPr>
          <p:cNvSpPr>
            <a:spLocks noGrp="1"/>
          </p:cNvSpPr>
          <p:nvPr>
            <p:ph type="title"/>
          </p:nvPr>
        </p:nvSpPr>
        <p:spPr/>
        <p:txBody>
          <a:bodyPr/>
          <a:lstStyle/>
          <a:p>
            <a:r>
              <a:rPr lang="en-GB" dirty="0"/>
              <a:t>Carboxymethyl cellulose</a:t>
            </a:r>
          </a:p>
        </p:txBody>
      </p:sp>
      <p:sp>
        <p:nvSpPr>
          <p:cNvPr id="3" name="Sisällön paikkamerkki 2">
            <a:extLst>
              <a:ext uri="{FF2B5EF4-FFF2-40B4-BE49-F238E27FC236}">
                <a16:creationId xmlns:a16="http://schemas.microsoft.com/office/drawing/2014/main" id="{06EBB517-E75E-4C7C-B8DB-8AC04C7A5E10}"/>
              </a:ext>
            </a:extLst>
          </p:cNvPr>
          <p:cNvSpPr>
            <a:spLocks noGrp="1"/>
          </p:cNvSpPr>
          <p:nvPr>
            <p:ph idx="1"/>
          </p:nvPr>
        </p:nvSpPr>
        <p:spPr>
          <a:xfrm>
            <a:off x="918245" y="1488741"/>
            <a:ext cx="10355510" cy="4161289"/>
          </a:xfrm>
        </p:spPr>
        <p:txBody>
          <a:bodyPr>
            <a:normAutofit fontScale="85000" lnSpcReduction="20000"/>
          </a:bodyPr>
          <a:lstStyle/>
          <a:p>
            <a:r>
              <a:rPr lang="en-GB" dirty="0"/>
              <a:t>Carboxymethyl cellulose (CMC), sometimes called cellulose gum, is a cellulose derivative where –OH groups are functionalized with carboxymethyl groups (-CH2-COOH) using a simple and effective chemical reaction utilizing an acetic acid derivative (mono-chloroacetic acid).  </a:t>
            </a:r>
          </a:p>
          <a:p>
            <a:r>
              <a:rPr lang="en-GB" dirty="0"/>
              <a:t>CMC is often used as its sodium salt, sodium carboxymethyl cellulose.</a:t>
            </a:r>
          </a:p>
          <a:p>
            <a:r>
              <a:rPr lang="en-US" dirty="0"/>
              <a:t>The functional properties of CMC depend on three things:</a:t>
            </a:r>
          </a:p>
          <a:p>
            <a:pPr lvl="1">
              <a:buFont typeface="Courier New" panose="02070309020205020404" pitchFamily="49" charset="0"/>
              <a:buChar char="o"/>
            </a:pPr>
            <a:r>
              <a:rPr lang="en-US" dirty="0"/>
              <a:t>the degree of substitution of the cellulose structure (i.e., how many of the hydroxyl groups have taken part in the substitution reaction)</a:t>
            </a:r>
          </a:p>
          <a:p>
            <a:pPr lvl="1">
              <a:buFont typeface="Courier New" panose="02070309020205020404" pitchFamily="49" charset="0"/>
              <a:buChar char="o"/>
            </a:pPr>
            <a:r>
              <a:rPr lang="en-US" dirty="0"/>
              <a:t>as well as the chain length of the cellulose backbone structure </a:t>
            </a:r>
          </a:p>
          <a:p>
            <a:pPr lvl="1">
              <a:buFont typeface="Courier New" panose="02070309020205020404" pitchFamily="49" charset="0"/>
              <a:buChar char="o"/>
            </a:pPr>
            <a:r>
              <a:rPr lang="en-US" dirty="0"/>
              <a:t>the degree of clustering of the carboxymethyl substituents.</a:t>
            </a:r>
          </a:p>
          <a:p>
            <a:r>
              <a:rPr lang="en-US" dirty="0"/>
              <a:t>CMC is used in food under codes E466 or E469 as a viscosity modifier or thickener and to stabilize emulsions in various products including ice cream</a:t>
            </a:r>
          </a:p>
          <a:p>
            <a:r>
              <a:rPr lang="en-US" dirty="0"/>
              <a:t>CMC have also many other more technical applications</a:t>
            </a:r>
            <a:endParaRPr lang="en-GB" dirty="0"/>
          </a:p>
          <a:p>
            <a:endParaRPr lang="fi-FI" dirty="0"/>
          </a:p>
        </p:txBody>
      </p:sp>
      <p:sp>
        <p:nvSpPr>
          <p:cNvPr id="4" name="Alatunnisteen paikkamerkki 3">
            <a:extLst>
              <a:ext uri="{FF2B5EF4-FFF2-40B4-BE49-F238E27FC236}">
                <a16:creationId xmlns:a16="http://schemas.microsoft.com/office/drawing/2014/main" id="{E7645634-795F-4D1E-B0C2-EA87322238D4}"/>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40449499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0202C-4F24-4287-955F-1E30A41F0E52}"/>
              </a:ext>
            </a:extLst>
          </p:cNvPr>
          <p:cNvSpPr>
            <a:spLocks noGrp="1"/>
          </p:cNvSpPr>
          <p:nvPr>
            <p:ph type="title"/>
          </p:nvPr>
        </p:nvSpPr>
        <p:spPr>
          <a:xfrm>
            <a:off x="838200" y="188553"/>
            <a:ext cx="10515600" cy="1325563"/>
          </a:xfrm>
        </p:spPr>
        <p:txBody>
          <a:bodyPr/>
          <a:lstStyle/>
          <a:p>
            <a:r>
              <a:rPr lang="en-GB" dirty="0"/>
              <a:t>Carbohydrate sweetness	</a:t>
            </a:r>
          </a:p>
        </p:txBody>
      </p:sp>
      <p:sp>
        <p:nvSpPr>
          <p:cNvPr id="3" name="Content Placeholder 2">
            <a:extLst>
              <a:ext uri="{FF2B5EF4-FFF2-40B4-BE49-F238E27FC236}">
                <a16:creationId xmlns:a16="http://schemas.microsoft.com/office/drawing/2014/main" id="{DC9AC5F1-5A01-4CE5-8B87-DE932815492D}"/>
              </a:ext>
            </a:extLst>
          </p:cNvPr>
          <p:cNvSpPr>
            <a:spLocks noGrp="1"/>
          </p:cNvSpPr>
          <p:nvPr>
            <p:ph idx="1"/>
          </p:nvPr>
        </p:nvSpPr>
        <p:spPr>
          <a:xfrm>
            <a:off x="1527142" y="1290976"/>
            <a:ext cx="9826658" cy="4462054"/>
          </a:xfrm>
        </p:spPr>
        <p:txBody>
          <a:bodyPr>
            <a:normAutofit lnSpcReduction="10000"/>
          </a:bodyPr>
          <a:lstStyle/>
          <a:p>
            <a:pPr marL="0" indent="0">
              <a:buNone/>
            </a:pPr>
            <a:r>
              <a:rPr lang="en-GB" dirty="0"/>
              <a:t>Several of the carbohydrates present in nature, including the carbohydrate fractions in wood are utilized as sweeteners. The relative sweetness of some polyols derived from wood polysaccharides</a:t>
            </a:r>
          </a:p>
          <a:p>
            <a:r>
              <a:rPr lang="en-GB" dirty="0"/>
              <a:t>Fructose</a:t>
            </a:r>
          </a:p>
          <a:p>
            <a:r>
              <a:rPr lang="en-GB" dirty="0"/>
              <a:t>Saccharose</a:t>
            </a:r>
          </a:p>
          <a:p>
            <a:r>
              <a:rPr lang="en-GB" dirty="0"/>
              <a:t>Maltose</a:t>
            </a:r>
          </a:p>
          <a:p>
            <a:r>
              <a:rPr lang="en-GB" dirty="0"/>
              <a:t>Glucose</a:t>
            </a:r>
          </a:p>
          <a:p>
            <a:r>
              <a:rPr lang="en-GB" dirty="0"/>
              <a:t>Galactose</a:t>
            </a:r>
          </a:p>
          <a:p>
            <a:r>
              <a:rPr lang="en-GB" dirty="0"/>
              <a:t>Lactose	</a:t>
            </a:r>
          </a:p>
          <a:p>
            <a:pPr marL="0" indent="0">
              <a:buNone/>
            </a:pPr>
            <a:endParaRPr lang="en-GB" dirty="0"/>
          </a:p>
        </p:txBody>
      </p:sp>
      <p:sp>
        <p:nvSpPr>
          <p:cNvPr id="4" name="Footer Placeholder 3">
            <a:extLst>
              <a:ext uri="{FF2B5EF4-FFF2-40B4-BE49-F238E27FC236}">
                <a16:creationId xmlns:a16="http://schemas.microsoft.com/office/drawing/2014/main" id="{620CDC4B-1D9C-42E9-A8ED-7CE775905B9B}"/>
              </a:ext>
            </a:extLst>
          </p:cNvPr>
          <p:cNvSpPr>
            <a:spLocks noGrp="1"/>
          </p:cNvSpPr>
          <p:nvPr>
            <p:ph type="ftr" sz="quarter" idx="11"/>
          </p:nvPr>
        </p:nvSpPr>
        <p:spPr/>
        <p:txBody>
          <a:bodyPr/>
          <a:lstStyle/>
          <a:p>
            <a:r>
              <a:rPr lang="fi-FI"/>
              <a:t>kiertotalousamk.fi</a:t>
            </a:r>
          </a:p>
        </p:txBody>
      </p:sp>
      <p:sp>
        <p:nvSpPr>
          <p:cNvPr id="5" name="Nuoli: Alas 4">
            <a:extLst>
              <a:ext uri="{FF2B5EF4-FFF2-40B4-BE49-F238E27FC236}">
                <a16:creationId xmlns:a16="http://schemas.microsoft.com/office/drawing/2014/main" id="{6CA069B5-EE6D-461B-B19D-B204EF732B24}"/>
              </a:ext>
            </a:extLst>
          </p:cNvPr>
          <p:cNvSpPr/>
          <p:nvPr/>
        </p:nvSpPr>
        <p:spPr>
          <a:xfrm rot="10800000">
            <a:off x="4177959" y="2885193"/>
            <a:ext cx="2168165" cy="2497412"/>
          </a:xfrm>
          <a:prstGeom prst="downArrow">
            <a:avLst/>
          </a:prstGeom>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GB" sz="2800" b="1" dirty="0">
                <a:ln w="6600">
                  <a:solidFill>
                    <a:schemeClr val="accent2"/>
                  </a:solidFill>
                  <a:prstDash val="solid"/>
                </a:ln>
                <a:solidFill>
                  <a:srgbClr val="FFFFFF"/>
                </a:solidFill>
                <a:effectLst>
                  <a:outerShdw dist="38100" dir="2700000" algn="tl" rotWithShape="0">
                    <a:schemeClr val="accent2"/>
                  </a:outerShdw>
                </a:effectLst>
              </a:rPr>
              <a:t>Increasing sweetness</a:t>
            </a:r>
          </a:p>
        </p:txBody>
      </p:sp>
    </p:spTree>
    <p:extLst>
      <p:ext uri="{BB962C8B-B14F-4D97-AF65-F5344CB8AC3E}">
        <p14:creationId xmlns:p14="http://schemas.microsoft.com/office/powerpoint/2010/main" val="3468323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2BE565-6AA1-4CFC-BE10-EB635A2EEED0}"/>
              </a:ext>
            </a:extLst>
          </p:cNvPr>
          <p:cNvSpPr>
            <a:spLocks noGrp="1"/>
          </p:cNvSpPr>
          <p:nvPr>
            <p:ph type="title"/>
          </p:nvPr>
        </p:nvSpPr>
        <p:spPr/>
        <p:txBody>
          <a:bodyPr/>
          <a:lstStyle/>
          <a:p>
            <a:r>
              <a:rPr lang="en-GB" dirty="0"/>
              <a:t>Lignin to Vanillin</a:t>
            </a:r>
          </a:p>
        </p:txBody>
      </p:sp>
      <p:sp>
        <p:nvSpPr>
          <p:cNvPr id="3" name="Sisällön paikkamerkki 2">
            <a:extLst>
              <a:ext uri="{FF2B5EF4-FFF2-40B4-BE49-F238E27FC236}">
                <a16:creationId xmlns:a16="http://schemas.microsoft.com/office/drawing/2014/main" id="{6E8ABCB6-6E5D-43A2-9CFD-6D54EF8CEF58}"/>
              </a:ext>
            </a:extLst>
          </p:cNvPr>
          <p:cNvSpPr>
            <a:spLocks noGrp="1"/>
          </p:cNvSpPr>
          <p:nvPr>
            <p:ph idx="1"/>
          </p:nvPr>
        </p:nvSpPr>
        <p:spPr>
          <a:xfrm>
            <a:off x="926518" y="1469490"/>
            <a:ext cx="10515600" cy="4161289"/>
          </a:xfrm>
        </p:spPr>
        <p:txBody>
          <a:bodyPr/>
          <a:lstStyle/>
          <a:p>
            <a:r>
              <a:rPr lang="en-US" dirty="0"/>
              <a:t>Vanillin can be, directly after menthol, the aroma compound with the second largest production volume globally.</a:t>
            </a:r>
          </a:p>
          <a:p>
            <a:r>
              <a:rPr lang="en-US" dirty="0"/>
              <a:t>Here you can study the “</a:t>
            </a:r>
            <a:r>
              <a:rPr lang="en-US" dirty="0" err="1"/>
              <a:t>Borregaard</a:t>
            </a:r>
            <a:r>
              <a:rPr lang="en-US" dirty="0"/>
              <a:t>” concept of the biorefinery and productions of e.g. </a:t>
            </a:r>
            <a:r>
              <a:rPr lang="en-US" dirty="0" err="1"/>
              <a:t>Vanilline</a:t>
            </a:r>
            <a:r>
              <a:rPr lang="en-US" dirty="0"/>
              <a:t> </a:t>
            </a:r>
            <a:r>
              <a:rPr lang="en-US" dirty="0">
                <a:sym typeface="Wingdings" panose="05000000000000000000" pitchFamily="2" charset="2"/>
              </a:rPr>
              <a:t> look e.g. the following video https://youtu.be/nyEu2KJRBeY </a:t>
            </a:r>
            <a:endParaRPr lang="en-US" dirty="0"/>
          </a:p>
          <a:p>
            <a:r>
              <a:rPr lang="en-US" dirty="0"/>
              <a:t>Numerous journal articles are discussing the isolation of </a:t>
            </a:r>
            <a:r>
              <a:rPr lang="en-US" dirty="0" err="1"/>
              <a:t>vanilline</a:t>
            </a:r>
            <a:r>
              <a:rPr lang="en-US" dirty="0"/>
              <a:t> from wood-based lignin. Here one </a:t>
            </a:r>
            <a:r>
              <a:rPr lang="en-US" dirty="0" err="1"/>
              <a:t>revie</a:t>
            </a:r>
            <a:r>
              <a:rPr lang="en-US" dirty="0"/>
              <a:t> you can start with:</a:t>
            </a:r>
          </a:p>
          <a:p>
            <a:pPr marL="0" indent="0">
              <a:buNone/>
            </a:pPr>
            <a:r>
              <a:rPr lang="en-US" dirty="0"/>
              <a:t>	Vanillin Production from Lignin and Its Use as a Renewable 	Chemical / </a:t>
            </a:r>
            <a:r>
              <a:rPr lang="en-US" i="1" dirty="0"/>
              <a:t>ACS Sustainable Chem. Eng.</a:t>
            </a:r>
            <a:r>
              <a:rPr lang="en-US" dirty="0"/>
              <a:t> </a:t>
            </a:r>
            <a:r>
              <a:rPr lang="en-US" b="1" dirty="0"/>
              <a:t>2016</a:t>
            </a:r>
            <a:r>
              <a:rPr lang="en-US" dirty="0"/>
              <a:t>, </a:t>
            </a:r>
            <a:r>
              <a:rPr lang="en-US" i="1" dirty="0"/>
              <a:t>4</a:t>
            </a:r>
            <a:r>
              <a:rPr lang="en-US" dirty="0"/>
              <a:t>, 35−46</a:t>
            </a:r>
            <a:endParaRPr lang="en-GB" dirty="0"/>
          </a:p>
        </p:txBody>
      </p:sp>
      <p:sp>
        <p:nvSpPr>
          <p:cNvPr id="4" name="Alatunnisteen paikkamerkki 3">
            <a:extLst>
              <a:ext uri="{FF2B5EF4-FFF2-40B4-BE49-F238E27FC236}">
                <a16:creationId xmlns:a16="http://schemas.microsoft.com/office/drawing/2014/main" id="{16F00ED6-47CA-4806-865B-AD686A623C71}"/>
              </a:ext>
            </a:extLst>
          </p:cNvPr>
          <p:cNvSpPr>
            <a:spLocks noGrp="1"/>
          </p:cNvSpPr>
          <p:nvPr>
            <p:ph type="ftr" sz="quarter" idx="11"/>
          </p:nvPr>
        </p:nvSpPr>
        <p:spPr/>
        <p:txBody>
          <a:bodyPr/>
          <a:lstStyle/>
          <a:p>
            <a:r>
              <a:rPr lang="fi-FI" dirty="0"/>
              <a:t>kiertotalousamk.fi</a:t>
            </a:r>
          </a:p>
        </p:txBody>
      </p:sp>
    </p:spTree>
    <p:extLst>
      <p:ext uri="{BB962C8B-B14F-4D97-AF65-F5344CB8AC3E}">
        <p14:creationId xmlns:p14="http://schemas.microsoft.com/office/powerpoint/2010/main" val="4400340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9383471-3E10-4B77-8E31-D80E15E17EF8}"/>
              </a:ext>
            </a:extLst>
          </p:cNvPr>
          <p:cNvSpPr>
            <a:spLocks noGrp="1"/>
          </p:cNvSpPr>
          <p:nvPr>
            <p:ph type="ftr" sz="quarter" idx="11"/>
          </p:nvPr>
        </p:nvSpPr>
        <p:spPr/>
        <p:txBody>
          <a:bodyPr/>
          <a:lstStyle/>
          <a:p>
            <a:r>
              <a:rPr lang="fi-FI"/>
              <a:t>kiertotalousamk.fi</a:t>
            </a:r>
          </a:p>
        </p:txBody>
      </p:sp>
      <p:sp>
        <p:nvSpPr>
          <p:cNvPr id="3" name="Content Placeholder 2">
            <a:extLst>
              <a:ext uri="{FF2B5EF4-FFF2-40B4-BE49-F238E27FC236}">
                <a16:creationId xmlns:a16="http://schemas.microsoft.com/office/drawing/2014/main" id="{2F321BBF-0A62-4E20-8F1C-37C8A51412E3}"/>
              </a:ext>
            </a:extLst>
          </p:cNvPr>
          <p:cNvSpPr>
            <a:spLocks noGrp="1"/>
          </p:cNvSpPr>
          <p:nvPr>
            <p:ph idx="1"/>
          </p:nvPr>
        </p:nvSpPr>
        <p:spPr>
          <a:xfrm>
            <a:off x="1603482" y="2213945"/>
            <a:ext cx="8364483" cy="2810232"/>
          </a:xfrm>
        </p:spPr>
        <p:txBody>
          <a:bodyPr>
            <a:normAutofit/>
          </a:bodyPr>
          <a:lstStyle/>
          <a:p>
            <a:r>
              <a:rPr lang="en-GB" dirty="0"/>
              <a:t>LUKE (Natural Resources Institute Finland) is currently running a project that has the goal to “Transform Wood into Food” </a:t>
            </a:r>
            <a:r>
              <a:rPr lang="en-GB" dirty="0">
                <a:hlinkClick r:id="rId2"/>
              </a:rPr>
              <a:t>LINK</a:t>
            </a:r>
            <a:r>
              <a:rPr lang="en-GB" dirty="0"/>
              <a:t>.</a:t>
            </a:r>
          </a:p>
          <a:p>
            <a:r>
              <a:rPr lang="en-GB" dirty="0"/>
              <a:t>The project objective is to use saw dust and make </a:t>
            </a:r>
            <a:r>
              <a:rPr lang="en-US" dirty="0"/>
              <a:t>high-quality single cell protein for fish feed.</a:t>
            </a:r>
            <a:endParaRPr lang="en-GB" dirty="0"/>
          </a:p>
          <a:p>
            <a:pPr marL="0" indent="0">
              <a:buNone/>
            </a:pPr>
            <a:endParaRPr lang="en-GB" dirty="0"/>
          </a:p>
        </p:txBody>
      </p:sp>
      <p:sp>
        <p:nvSpPr>
          <p:cNvPr id="12" name="Suorakulmio 11">
            <a:extLst>
              <a:ext uri="{FF2B5EF4-FFF2-40B4-BE49-F238E27FC236}">
                <a16:creationId xmlns:a16="http://schemas.microsoft.com/office/drawing/2014/main" id="{CE1949A0-574F-49BB-B909-4FFD1DBB4F2E}"/>
              </a:ext>
            </a:extLst>
          </p:cNvPr>
          <p:cNvSpPr/>
          <p:nvPr/>
        </p:nvSpPr>
        <p:spPr>
          <a:xfrm>
            <a:off x="9820049" y="4852270"/>
            <a:ext cx="2276856" cy="2005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DC59EC44-6B9B-4ABC-B9E2-30F4D923DEFF}"/>
              </a:ext>
            </a:extLst>
          </p:cNvPr>
          <p:cNvSpPr>
            <a:spLocks noGrp="1"/>
          </p:cNvSpPr>
          <p:nvPr>
            <p:ph type="title"/>
          </p:nvPr>
        </p:nvSpPr>
        <p:spPr>
          <a:xfrm>
            <a:off x="417576" y="97390"/>
            <a:ext cx="5678424" cy="1325563"/>
          </a:xfrm>
        </p:spPr>
        <p:txBody>
          <a:bodyPr/>
          <a:lstStyle/>
          <a:p>
            <a:r>
              <a:rPr lang="en-GB" dirty="0"/>
              <a:t>Additional material:</a:t>
            </a:r>
          </a:p>
        </p:txBody>
      </p:sp>
    </p:spTree>
    <p:extLst>
      <p:ext uri="{BB962C8B-B14F-4D97-AF65-F5344CB8AC3E}">
        <p14:creationId xmlns:p14="http://schemas.microsoft.com/office/powerpoint/2010/main" val="34703789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C1C8-3109-4375-BCA2-6A6ABBDAE656}"/>
              </a:ext>
            </a:extLst>
          </p:cNvPr>
          <p:cNvSpPr>
            <a:spLocks noGrp="1"/>
          </p:cNvSpPr>
          <p:nvPr>
            <p:ph type="title"/>
          </p:nvPr>
        </p:nvSpPr>
        <p:spPr>
          <a:xfrm>
            <a:off x="0" y="2766218"/>
            <a:ext cx="12192000" cy="1325563"/>
          </a:xfrm>
          <a:solidFill>
            <a:schemeClr val="bg1">
              <a:lumMod val="85000"/>
            </a:schemeClr>
          </a:solidFill>
        </p:spPr>
        <p:txBody>
          <a:bodyPr/>
          <a:lstStyle/>
          <a:p>
            <a:pPr algn="ctr"/>
            <a:r>
              <a:rPr lang="en-GB" b="1" dirty="0">
                <a:ln w="6600">
                  <a:solidFill>
                    <a:schemeClr val="accent2"/>
                  </a:solidFill>
                  <a:prstDash val="solid"/>
                </a:ln>
                <a:solidFill>
                  <a:srgbClr val="FFFFFF"/>
                </a:solidFill>
                <a:effectLst>
                  <a:outerShdw dist="38100" dir="2700000" algn="tl" rotWithShape="0">
                    <a:schemeClr val="accent2"/>
                  </a:outerShdw>
                </a:effectLst>
              </a:rPr>
              <a:t>Assignments</a:t>
            </a:r>
          </a:p>
        </p:txBody>
      </p:sp>
      <p:sp>
        <p:nvSpPr>
          <p:cNvPr id="4" name="Footer Placeholder 3">
            <a:extLst>
              <a:ext uri="{FF2B5EF4-FFF2-40B4-BE49-F238E27FC236}">
                <a16:creationId xmlns:a16="http://schemas.microsoft.com/office/drawing/2014/main" id="{1E526F48-4F6E-4FAE-B157-7AE6086FAB11}"/>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468434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187206"/>
            <a:ext cx="10515600" cy="1325563"/>
          </a:xfrm>
        </p:spPr>
        <p:txBody>
          <a:bodyPr/>
          <a:lstStyle/>
          <a:p>
            <a:r>
              <a:rPr lang="en-GB" dirty="0"/>
              <a:t>Content</a:t>
            </a:r>
          </a:p>
        </p:txBody>
      </p:sp>
      <p:sp>
        <p:nvSpPr>
          <p:cNvPr id="3" name="Sisällön paikkamerkki 2"/>
          <p:cNvSpPr>
            <a:spLocks noGrp="1"/>
          </p:cNvSpPr>
          <p:nvPr>
            <p:ph idx="1"/>
          </p:nvPr>
        </p:nvSpPr>
        <p:spPr>
          <a:xfrm>
            <a:off x="838200" y="1167431"/>
            <a:ext cx="10515600" cy="4523137"/>
          </a:xfrm>
        </p:spPr>
        <p:txBody>
          <a:bodyPr>
            <a:normAutofit fontScale="85000" lnSpcReduction="20000"/>
          </a:bodyPr>
          <a:lstStyle/>
          <a:p>
            <a:pPr>
              <a:lnSpc>
                <a:spcPct val="100000"/>
              </a:lnSpc>
            </a:pPr>
            <a:r>
              <a:rPr lang="en-GB" sz="3200" b="1" dirty="0">
                <a:ln w="6600">
                  <a:solidFill>
                    <a:schemeClr val="accent2"/>
                  </a:solidFill>
                  <a:prstDash val="solid"/>
                </a:ln>
                <a:solidFill>
                  <a:schemeClr val="accent6">
                    <a:lumMod val="40000"/>
                    <a:lumOff val="60000"/>
                  </a:schemeClr>
                </a:solidFill>
                <a:effectLst>
                  <a:outerShdw dist="38100" dir="2700000" algn="tl" rotWithShape="0">
                    <a:schemeClr val="accent2"/>
                  </a:outerShdw>
                </a:effectLst>
              </a:rPr>
              <a:t>Background</a:t>
            </a:r>
            <a:r>
              <a:rPr lang="en-GB" sz="3200" dirty="0"/>
              <a:t> </a:t>
            </a:r>
            <a:r>
              <a:rPr lang="en-GB" dirty="0"/>
              <a:t>Main components of wood (=lignocellulosic) biomass: polysaccharides and lignin.</a:t>
            </a:r>
          </a:p>
          <a:p>
            <a:pPr>
              <a:lnSpc>
                <a:spcPct val="100000"/>
              </a:lnSpc>
            </a:pPr>
            <a:r>
              <a:rPr lang="en-GB" sz="3200" b="1" dirty="0">
                <a:ln w="6600">
                  <a:solidFill>
                    <a:schemeClr val="accent2"/>
                  </a:solidFill>
                  <a:prstDash val="solid"/>
                </a:ln>
                <a:solidFill>
                  <a:schemeClr val="accent6">
                    <a:lumMod val="40000"/>
                    <a:lumOff val="60000"/>
                  </a:schemeClr>
                </a:solidFill>
                <a:effectLst>
                  <a:outerShdw dist="38100" dir="2700000" algn="tl" rotWithShape="0">
                    <a:schemeClr val="accent2"/>
                  </a:outerShdw>
                </a:effectLst>
              </a:rPr>
              <a:t>Hydrogels</a:t>
            </a:r>
            <a:r>
              <a:rPr lang="en-GB" dirty="0"/>
              <a:t> What is a hydrogel? What is a hydrogel made of? How can we make hydrogels from Wood? One commercial example of a hydrogel.</a:t>
            </a:r>
          </a:p>
          <a:p>
            <a:pPr>
              <a:lnSpc>
                <a:spcPct val="100000"/>
              </a:lnSpc>
            </a:pPr>
            <a:r>
              <a:rPr lang="en-GB" sz="3000" b="1" dirty="0">
                <a:ln w="6600">
                  <a:solidFill>
                    <a:schemeClr val="accent2"/>
                  </a:solidFill>
                  <a:prstDash val="solid"/>
                </a:ln>
                <a:solidFill>
                  <a:schemeClr val="accent6">
                    <a:lumMod val="40000"/>
                    <a:lumOff val="60000"/>
                  </a:schemeClr>
                </a:solidFill>
                <a:effectLst>
                  <a:outerShdw dist="38100" dir="2700000" algn="tl" rotWithShape="0">
                    <a:schemeClr val="accent2"/>
                  </a:outerShdw>
                </a:effectLst>
              </a:rPr>
              <a:t>3D-printed materials</a:t>
            </a:r>
            <a:r>
              <a:rPr lang="en-GB" dirty="0"/>
              <a:t> What are the most common printing techniques? What are the material properties needed for 3D printing? What materials and applications are available for 3D printing?</a:t>
            </a:r>
          </a:p>
          <a:p>
            <a:pPr>
              <a:lnSpc>
                <a:spcPct val="100000"/>
              </a:lnSpc>
            </a:pPr>
            <a:r>
              <a:rPr lang="en-GB" sz="3000" b="1" dirty="0">
                <a:ln w="6600">
                  <a:solidFill>
                    <a:schemeClr val="accent2"/>
                  </a:solidFill>
                  <a:prstDash val="solid"/>
                </a:ln>
                <a:solidFill>
                  <a:schemeClr val="accent6">
                    <a:lumMod val="40000"/>
                    <a:lumOff val="60000"/>
                  </a:schemeClr>
                </a:solidFill>
                <a:effectLst>
                  <a:outerShdw dist="38100" dir="2700000" algn="tl" rotWithShape="0">
                    <a:schemeClr val="accent2"/>
                  </a:outerShdw>
                </a:effectLst>
              </a:rPr>
              <a:t>Adhesives</a:t>
            </a:r>
            <a:r>
              <a:rPr lang="en-GB" dirty="0"/>
              <a:t> Adhesives based on phenolic resins, wood based lignin and other components originating from nature.</a:t>
            </a:r>
          </a:p>
          <a:p>
            <a:pPr>
              <a:lnSpc>
                <a:spcPct val="100000"/>
              </a:lnSpc>
            </a:pPr>
            <a:r>
              <a:rPr lang="en-GB" sz="3000" b="1" dirty="0">
                <a:ln w="6600">
                  <a:solidFill>
                    <a:schemeClr val="accent2"/>
                  </a:solidFill>
                  <a:prstDash val="solid"/>
                </a:ln>
                <a:solidFill>
                  <a:schemeClr val="accent6">
                    <a:lumMod val="40000"/>
                    <a:lumOff val="60000"/>
                  </a:schemeClr>
                </a:solidFill>
                <a:effectLst>
                  <a:outerShdw dist="38100" dir="2700000" algn="tl" rotWithShape="0">
                    <a:schemeClr val="accent2"/>
                  </a:outerShdw>
                </a:effectLst>
              </a:rPr>
              <a:t>Wood as Food</a:t>
            </a:r>
            <a:r>
              <a:rPr lang="en-GB" dirty="0"/>
              <a:t> Wood based materials with nutritional value. Food from wood?! Utopia or reality? What can we eat? What is healthy to eat? Is this something new? (e.g. carbohydrates, CMC and vanillin). </a:t>
            </a:r>
          </a:p>
        </p:txBody>
      </p:sp>
      <p:sp>
        <p:nvSpPr>
          <p:cNvPr id="4" name="Alatunnisteen paikkamerkki 3"/>
          <p:cNvSpPr>
            <a:spLocks noGrp="1"/>
          </p:cNvSpPr>
          <p:nvPr>
            <p:ph type="ftr" sz="quarter" idx="11"/>
          </p:nvPr>
        </p:nvSpPr>
        <p:spPr/>
        <p:txBody>
          <a:bodyPr/>
          <a:lstStyle/>
          <a:p>
            <a:r>
              <a:rPr lang="fi-FI" dirty="0"/>
              <a:t>kiertotalousamk.fi</a:t>
            </a:r>
          </a:p>
        </p:txBody>
      </p:sp>
    </p:spTree>
    <p:extLst>
      <p:ext uri="{BB962C8B-B14F-4D97-AF65-F5344CB8AC3E}">
        <p14:creationId xmlns:p14="http://schemas.microsoft.com/office/powerpoint/2010/main" val="18759983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65CDD2-838D-4517-B93E-FC56D4AE6F06}"/>
              </a:ext>
            </a:extLst>
          </p:cNvPr>
          <p:cNvSpPr>
            <a:spLocks noGrp="1"/>
          </p:cNvSpPr>
          <p:nvPr>
            <p:ph type="title"/>
          </p:nvPr>
        </p:nvSpPr>
        <p:spPr/>
        <p:txBody>
          <a:bodyPr/>
          <a:lstStyle/>
          <a:p>
            <a:r>
              <a:rPr lang="en-GB" dirty="0"/>
              <a:t>Assignment 1 - Biomass</a:t>
            </a:r>
          </a:p>
        </p:txBody>
      </p:sp>
      <p:sp>
        <p:nvSpPr>
          <p:cNvPr id="3" name="Sisällön paikkamerkki 2">
            <a:extLst>
              <a:ext uri="{FF2B5EF4-FFF2-40B4-BE49-F238E27FC236}">
                <a16:creationId xmlns:a16="http://schemas.microsoft.com/office/drawing/2014/main" id="{1980F92C-DD50-46DB-AFD5-5D326B90C535}"/>
              </a:ext>
            </a:extLst>
          </p:cNvPr>
          <p:cNvSpPr>
            <a:spLocks noGrp="1"/>
          </p:cNvSpPr>
          <p:nvPr>
            <p:ph idx="1"/>
          </p:nvPr>
        </p:nvSpPr>
        <p:spPr>
          <a:xfrm>
            <a:off x="1065402" y="1421364"/>
            <a:ext cx="10288398" cy="4161289"/>
          </a:xfrm>
        </p:spPr>
        <p:txBody>
          <a:bodyPr>
            <a:normAutofit/>
          </a:bodyPr>
          <a:lstStyle/>
          <a:p>
            <a:r>
              <a:rPr lang="en-GB" sz="2400" dirty="0"/>
              <a:t>Search the web and browse in scientific articles and define if A), B) or C) below is closest to the annual net growth of cellulose on the earth. Include all biological cellulose sources such as algae, wood, other plants, bacteria etc…</a:t>
            </a:r>
          </a:p>
          <a:p>
            <a:r>
              <a:rPr lang="en-GB" sz="2400" dirty="0"/>
              <a:t>A) 20 000 000 tons / year</a:t>
            </a:r>
          </a:p>
          <a:p>
            <a:r>
              <a:rPr lang="en-GB" sz="2400" dirty="0"/>
              <a:t>B) 200 000 000 000 tons /year</a:t>
            </a:r>
          </a:p>
          <a:p>
            <a:r>
              <a:rPr lang="en-GB" sz="2400" dirty="0"/>
              <a:t>C) 200 000 000 000 000 tons / year</a:t>
            </a:r>
          </a:p>
          <a:p>
            <a:pPr marL="0" indent="0">
              <a:spcBef>
                <a:spcPts val="600"/>
              </a:spcBef>
              <a:buNone/>
            </a:pPr>
            <a:endParaRPr lang="en-US" sz="2000" dirty="0"/>
          </a:p>
          <a:p>
            <a:pPr marL="0" indent="0">
              <a:spcBef>
                <a:spcPts val="600"/>
              </a:spcBef>
              <a:buNone/>
            </a:pPr>
            <a:r>
              <a:rPr lang="en-US" sz="2000" dirty="0"/>
              <a:t>Hint:</a:t>
            </a:r>
          </a:p>
          <a:p>
            <a:pPr marL="0" indent="0">
              <a:spcBef>
                <a:spcPts val="600"/>
              </a:spcBef>
              <a:buNone/>
            </a:pPr>
            <a:r>
              <a:rPr lang="en-US" sz="2000" dirty="0"/>
              <a:t>The mass of the water in the Baltic sea is approx. 	</a:t>
            </a:r>
            <a:r>
              <a:rPr lang="en-GB" sz="2000" dirty="0"/>
              <a:t>21 000 000 000 tons 	</a:t>
            </a:r>
          </a:p>
          <a:p>
            <a:pPr marL="0" indent="0">
              <a:spcBef>
                <a:spcPts val="0"/>
              </a:spcBef>
              <a:buNone/>
            </a:pPr>
            <a:r>
              <a:rPr lang="en-GB" sz="2000" dirty="0"/>
              <a:t>The mass of the water in the pacific ocean is approx. 	710 000 000 000 000 000 tons</a:t>
            </a:r>
          </a:p>
          <a:p>
            <a:pPr marL="0" indent="0">
              <a:spcBef>
                <a:spcPts val="0"/>
              </a:spcBef>
              <a:buNone/>
            </a:pPr>
            <a:r>
              <a:rPr lang="en-GB" sz="2000" dirty="0"/>
              <a:t>The mass of the planet earth is approx. 		5 900 000 000 000 000 000 000 000 tons </a:t>
            </a:r>
          </a:p>
          <a:p>
            <a:pPr marL="0" indent="0">
              <a:buNone/>
            </a:pPr>
            <a:endParaRPr lang="en-GB" dirty="0"/>
          </a:p>
        </p:txBody>
      </p:sp>
      <p:sp>
        <p:nvSpPr>
          <p:cNvPr id="4" name="Alatunnisteen paikkamerkki 3">
            <a:extLst>
              <a:ext uri="{FF2B5EF4-FFF2-40B4-BE49-F238E27FC236}">
                <a16:creationId xmlns:a16="http://schemas.microsoft.com/office/drawing/2014/main" id="{9D7576F4-8912-4849-A548-DCA7840A2525}"/>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6902037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9EC44-6B9B-4ABC-B9E2-30F4D923DEFF}"/>
              </a:ext>
            </a:extLst>
          </p:cNvPr>
          <p:cNvSpPr>
            <a:spLocks noGrp="1"/>
          </p:cNvSpPr>
          <p:nvPr>
            <p:ph type="title"/>
          </p:nvPr>
        </p:nvSpPr>
        <p:spPr>
          <a:xfrm>
            <a:off x="838200" y="117343"/>
            <a:ext cx="10515600" cy="1325563"/>
          </a:xfrm>
        </p:spPr>
        <p:txBody>
          <a:bodyPr/>
          <a:lstStyle/>
          <a:p>
            <a:r>
              <a:rPr lang="en-GB" dirty="0"/>
              <a:t>Assignment 2 - Cellulose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321BBF-0A62-4E20-8F1C-37C8A51412E3}"/>
                  </a:ext>
                </a:extLst>
              </p:cNvPr>
              <p:cNvSpPr>
                <a:spLocks noGrp="1"/>
              </p:cNvSpPr>
              <p:nvPr>
                <p:ph idx="1"/>
              </p:nvPr>
            </p:nvSpPr>
            <p:spPr>
              <a:xfrm>
                <a:off x="1082180" y="1130416"/>
                <a:ext cx="10271620" cy="4597168"/>
              </a:xfrm>
            </p:spPr>
            <p:txBody>
              <a:bodyPr>
                <a:normAutofit/>
              </a:bodyPr>
              <a:lstStyle/>
              <a:p>
                <a:pPr marL="0" indent="0">
                  <a:buNone/>
                </a:pPr>
                <a:r>
                  <a:rPr lang="en-GB" sz="1800" b="1" dirty="0"/>
                  <a:t>Task 1):</a:t>
                </a:r>
              </a:p>
              <a:p>
                <a:pPr marL="0" indent="0">
                  <a:buNone/>
                </a:pPr>
                <a:r>
                  <a:rPr lang="en-GB" sz="1800" dirty="0"/>
                  <a:t>If the DP of cellulose is 16 000. What source do you think that cellulose originates from? Search the web if you don’t find the answer in the course ppt slides!</a:t>
                </a:r>
              </a:p>
              <a:p>
                <a:pPr marL="0" indent="0">
                  <a:buNone/>
                </a:pPr>
                <a:r>
                  <a:rPr lang="en-GB" sz="1800" dirty="0"/>
                  <a:t>	A) Cellulose from spruce tree 	B) Cellulose in cotton 	C) Bacterial cellulose</a:t>
                </a:r>
              </a:p>
              <a:p>
                <a:pPr marL="0" indent="0">
                  <a:spcBef>
                    <a:spcPts val="0"/>
                  </a:spcBef>
                  <a:buNone/>
                </a:pPr>
                <a:endParaRPr lang="en-GB" sz="1800" dirty="0"/>
              </a:p>
              <a:p>
                <a:pPr marL="0" indent="0">
                  <a:buNone/>
                </a:pPr>
                <a:r>
                  <a:rPr lang="en-GB" sz="1800" b="1" dirty="0"/>
                  <a:t>Task 2): </a:t>
                </a:r>
              </a:p>
              <a:p>
                <a:pPr marL="0" indent="0">
                  <a:buNone/>
                </a:pPr>
                <a:r>
                  <a:rPr lang="en-GB" sz="1800" dirty="0"/>
                  <a:t>What is the DP of cellulose when </a:t>
                </a:r>
                <a:r>
                  <a:rPr lang="en-US" sz="1800" dirty="0"/>
                  <a:t>M</a:t>
                </a:r>
                <a:r>
                  <a:rPr lang="en-US" sz="1800" baseline="-25000" dirty="0"/>
                  <a:t>w </a:t>
                </a:r>
                <a:r>
                  <a:rPr lang="en-US" sz="1800" dirty="0"/>
                  <a:t>(cellulose) is 10 </a:t>
                </a:r>
                <a:r>
                  <a:rPr lang="en-US" sz="1800" dirty="0" err="1"/>
                  <a:t>kDa</a:t>
                </a:r>
                <a:r>
                  <a:rPr lang="en-US" sz="1800" dirty="0"/>
                  <a:t> </a:t>
                </a:r>
                <a:r>
                  <a:rPr lang="en-GB" sz="1800" dirty="0"/>
                  <a:t>? </a:t>
                </a:r>
              </a:p>
              <a:p>
                <a:pPr marL="0" indent="0">
                  <a:buNone/>
                </a:pPr>
                <a:r>
                  <a:rPr lang="en-US" sz="1800" dirty="0"/>
                  <a:t>The degree of polymerization (DP) for the carbohydrate polymers can be  calculated based on the molar masses according to equation below. The formula is now adjusted for cellulose because of the M</a:t>
                </a:r>
                <a:r>
                  <a:rPr lang="en-US" sz="1800" baseline="-25000" dirty="0"/>
                  <a:t>w</a:t>
                </a:r>
                <a:r>
                  <a:rPr lang="en-US" sz="1800" dirty="0"/>
                  <a:t> is defined for glucose. M</a:t>
                </a:r>
                <a:r>
                  <a:rPr lang="en-US" sz="1800" baseline="-25000" dirty="0"/>
                  <a:t>w </a:t>
                </a:r>
                <a:r>
                  <a:rPr lang="en-US" sz="1800" dirty="0"/>
                  <a:t> values can be calculated or searched from the literature.  </a:t>
                </a:r>
              </a:p>
              <a:p>
                <a:pPr marL="0" indent="0">
                  <a:buNone/>
                </a:pPr>
                <a:r>
                  <a:rPr lang="fi-FI" sz="1800" b="0" dirty="0"/>
                  <a:t>	</a:t>
                </a:r>
                <a14:m>
                  <m:oMath xmlns:m="http://schemas.openxmlformats.org/officeDocument/2006/math">
                    <m:r>
                      <m:rPr>
                        <m:sty m:val="p"/>
                      </m:rPr>
                      <a:rPr lang="fi-FI" sz="1800" b="0" i="0" smtClean="0">
                        <a:latin typeface="Cambria Math" panose="02040503050406030204" pitchFamily="18" charset="0"/>
                      </a:rPr>
                      <m:t>DP</m:t>
                    </m:r>
                    <m:r>
                      <a:rPr lang="fi-FI" sz="1800" b="0" i="0" smtClean="0">
                        <a:latin typeface="Cambria Math" panose="02040503050406030204" pitchFamily="18" charset="0"/>
                      </a:rPr>
                      <m:t>=</m:t>
                    </m:r>
                    <m:f>
                      <m:fPr>
                        <m:ctrlPr>
                          <a:rPr lang="fi-FI" sz="1800" i="1">
                            <a:latin typeface="Cambria Math" panose="02040503050406030204" pitchFamily="18" charset="0"/>
                          </a:rPr>
                        </m:ctrlPr>
                      </m:fPr>
                      <m:num>
                        <m:sSub>
                          <m:sSubPr>
                            <m:ctrlPr>
                              <a:rPr lang="fi-FI" sz="1800" i="1">
                                <a:latin typeface="Cambria Math" panose="02040503050406030204" pitchFamily="18" charset="0"/>
                              </a:rPr>
                            </m:ctrlPr>
                          </m:sSubPr>
                          <m:e>
                            <m:r>
                              <m:rPr>
                                <m:sty m:val="p"/>
                              </m:rPr>
                              <a:rPr lang="en-US" sz="1800" i="0">
                                <a:latin typeface="Cambria Math" panose="02040503050406030204" pitchFamily="18" charset="0"/>
                              </a:rPr>
                              <m:t>M</m:t>
                            </m:r>
                          </m:e>
                          <m:sub>
                            <m:r>
                              <m:rPr>
                                <m:sty m:val="p"/>
                              </m:rPr>
                              <a:rPr lang="en-US" sz="1800" i="0">
                                <a:latin typeface="Cambria Math" panose="02040503050406030204" pitchFamily="18" charset="0"/>
                              </a:rPr>
                              <m:t>w</m:t>
                            </m:r>
                            <m:r>
                              <a:rPr lang="en-US" sz="1800" i="0">
                                <a:latin typeface="Cambria Math" panose="02040503050406030204" pitchFamily="18" charset="0"/>
                              </a:rPr>
                              <m:t>(</m:t>
                            </m:r>
                            <m:r>
                              <m:rPr>
                                <m:sty m:val="p"/>
                              </m:rPr>
                              <a:rPr lang="fi-FI" sz="1800" b="0" i="0" smtClean="0">
                                <a:latin typeface="Cambria Math" panose="02040503050406030204" pitchFamily="18" charset="0"/>
                              </a:rPr>
                              <m:t>cellulose</m:t>
                            </m:r>
                            <m:r>
                              <a:rPr lang="en-US" sz="1800" i="0">
                                <a:latin typeface="Cambria Math" panose="02040503050406030204" pitchFamily="18" charset="0"/>
                              </a:rPr>
                              <m:t>)</m:t>
                            </m:r>
                          </m:sub>
                        </m:sSub>
                      </m:num>
                      <m:den>
                        <m:sSub>
                          <m:sSubPr>
                            <m:ctrlPr>
                              <a:rPr lang="fi-FI" sz="1800" i="1">
                                <a:latin typeface="Cambria Math" panose="02040503050406030204" pitchFamily="18" charset="0"/>
                              </a:rPr>
                            </m:ctrlPr>
                          </m:sSubPr>
                          <m:e>
                            <m:r>
                              <m:rPr>
                                <m:sty m:val="p"/>
                              </m:rPr>
                              <a:rPr lang="en-US" sz="1800" i="0">
                                <a:latin typeface="Cambria Math" panose="02040503050406030204" pitchFamily="18" charset="0"/>
                              </a:rPr>
                              <m:t>M</m:t>
                            </m:r>
                          </m:e>
                          <m:sub>
                            <m:r>
                              <m:rPr>
                                <m:sty m:val="p"/>
                              </m:rPr>
                              <a:rPr lang="en-US" sz="1800" i="0">
                                <a:latin typeface="Cambria Math" panose="02040503050406030204" pitchFamily="18" charset="0"/>
                              </a:rPr>
                              <m:t>w</m:t>
                            </m:r>
                            <m:r>
                              <a:rPr lang="en-US" sz="1800" i="0">
                                <a:latin typeface="Cambria Math" panose="02040503050406030204" pitchFamily="18" charset="0"/>
                              </a:rPr>
                              <m:t>(</m:t>
                            </m:r>
                            <m:r>
                              <m:rPr>
                                <m:sty m:val="p"/>
                              </m:rPr>
                              <a:rPr lang="fi-FI" sz="1800" b="0" i="0" smtClean="0">
                                <a:latin typeface="Cambria Math" panose="02040503050406030204" pitchFamily="18" charset="0"/>
                              </a:rPr>
                              <m:t>glucose</m:t>
                            </m:r>
                            <m:r>
                              <a:rPr lang="en-US" sz="1800" i="0">
                                <a:latin typeface="Cambria Math" panose="02040503050406030204" pitchFamily="18" charset="0"/>
                              </a:rPr>
                              <m:t>)</m:t>
                            </m:r>
                          </m:sub>
                        </m:sSub>
                        <m:r>
                          <a:rPr lang="en-US" sz="1800" i="0">
                            <a:latin typeface="Cambria Math" panose="02040503050406030204" pitchFamily="18" charset="0"/>
                          </a:rPr>
                          <m:t>−</m:t>
                        </m:r>
                        <m:sSub>
                          <m:sSubPr>
                            <m:ctrlPr>
                              <a:rPr lang="fi-FI" sz="1800" i="1">
                                <a:latin typeface="Cambria Math" panose="02040503050406030204" pitchFamily="18" charset="0"/>
                              </a:rPr>
                            </m:ctrlPr>
                          </m:sSubPr>
                          <m:e>
                            <m:r>
                              <m:rPr>
                                <m:sty m:val="p"/>
                              </m:rPr>
                              <a:rPr lang="en-US" sz="1800" i="0">
                                <a:latin typeface="Cambria Math" panose="02040503050406030204" pitchFamily="18" charset="0"/>
                              </a:rPr>
                              <m:t>M</m:t>
                            </m:r>
                          </m:e>
                          <m:sub>
                            <m:r>
                              <m:rPr>
                                <m:sty m:val="p"/>
                              </m:rPr>
                              <a:rPr lang="en-US" sz="1800" i="0">
                                <a:latin typeface="Cambria Math" panose="02040503050406030204" pitchFamily="18" charset="0"/>
                              </a:rPr>
                              <m:t>w</m:t>
                            </m:r>
                            <m:r>
                              <a:rPr lang="en-US" sz="1800" i="0">
                                <a:latin typeface="Cambria Math" panose="02040503050406030204" pitchFamily="18" charset="0"/>
                              </a:rPr>
                              <m:t>(</m:t>
                            </m:r>
                            <m:r>
                              <m:rPr>
                                <m:sty m:val="p"/>
                              </m:rPr>
                              <a:rPr lang="en-US" sz="1800" i="0">
                                <a:latin typeface="Cambria Math" panose="02040503050406030204" pitchFamily="18" charset="0"/>
                              </a:rPr>
                              <m:t>water</m:t>
                            </m:r>
                            <m:r>
                              <a:rPr lang="en-US" sz="1800" i="0">
                                <a:latin typeface="Cambria Math" panose="02040503050406030204" pitchFamily="18" charset="0"/>
                              </a:rPr>
                              <m:t>)</m:t>
                            </m:r>
                          </m:sub>
                        </m:sSub>
                      </m:den>
                    </m:f>
                  </m:oMath>
                </a14:m>
                <a:endParaRPr lang="en-GB" sz="1800" dirty="0"/>
              </a:p>
              <a:p>
                <a:pPr marL="0" indent="0">
                  <a:spcBef>
                    <a:spcPts val="0"/>
                  </a:spcBef>
                  <a:buNone/>
                </a:pPr>
                <a:endParaRPr lang="en-GB" sz="1400" dirty="0"/>
              </a:p>
              <a:p>
                <a:pPr marL="0" indent="0">
                  <a:spcBef>
                    <a:spcPts val="0"/>
                  </a:spcBef>
                  <a:buNone/>
                </a:pPr>
                <a:endParaRPr lang="en-GB" sz="1400" dirty="0"/>
              </a:p>
              <a:p>
                <a:pPr marL="0" indent="0">
                  <a:spcBef>
                    <a:spcPts val="0"/>
                  </a:spcBef>
                  <a:buNone/>
                </a:pPr>
                <a:r>
                  <a:rPr lang="en-GB" sz="1800" dirty="0"/>
                  <a:t>Hint: First you have to understand and clarify the “M</a:t>
                </a:r>
                <a:r>
                  <a:rPr lang="en-GB" sz="1800" baseline="-25000" dirty="0"/>
                  <a:t>w</a:t>
                </a:r>
                <a:r>
                  <a:rPr lang="en-GB" sz="1800" dirty="0"/>
                  <a:t> = 10 </a:t>
                </a:r>
                <a:r>
                  <a:rPr lang="en-GB" sz="1800" dirty="0" err="1"/>
                  <a:t>kDa</a:t>
                </a:r>
                <a:r>
                  <a:rPr lang="en-GB" sz="1800" dirty="0"/>
                  <a:t>”.</a:t>
                </a:r>
              </a:p>
            </p:txBody>
          </p:sp>
        </mc:Choice>
        <mc:Fallback xmlns="">
          <p:sp>
            <p:nvSpPr>
              <p:cNvPr id="3" name="Content Placeholder 2">
                <a:extLst>
                  <a:ext uri="{FF2B5EF4-FFF2-40B4-BE49-F238E27FC236}">
                    <a16:creationId xmlns:a16="http://schemas.microsoft.com/office/drawing/2014/main" id="{2F321BBF-0A62-4E20-8F1C-37C8A51412E3}"/>
                  </a:ext>
                </a:extLst>
              </p:cNvPr>
              <p:cNvSpPr>
                <a:spLocks noGrp="1" noRot="1" noChangeAspect="1" noMove="1" noResize="1" noEditPoints="1" noAdjustHandles="1" noChangeArrowheads="1" noChangeShapeType="1" noTextEdit="1"/>
              </p:cNvSpPr>
              <p:nvPr>
                <p:ph idx="1"/>
              </p:nvPr>
            </p:nvSpPr>
            <p:spPr>
              <a:xfrm>
                <a:off x="1082180" y="1130416"/>
                <a:ext cx="10271620" cy="4597168"/>
              </a:xfrm>
              <a:blipFill>
                <a:blip r:embed="rId2"/>
                <a:stretch>
                  <a:fillRect l="-534" t="-1192" r="-356"/>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E9383471-3E10-4B77-8E31-D80E15E17EF8}"/>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4452829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65CDD2-838D-4517-B93E-FC56D4AE6F06}"/>
              </a:ext>
            </a:extLst>
          </p:cNvPr>
          <p:cNvSpPr>
            <a:spLocks noGrp="1"/>
          </p:cNvSpPr>
          <p:nvPr>
            <p:ph type="title"/>
          </p:nvPr>
        </p:nvSpPr>
        <p:spPr/>
        <p:txBody>
          <a:bodyPr/>
          <a:lstStyle/>
          <a:p>
            <a:r>
              <a:rPr lang="en-GB" dirty="0"/>
              <a:t>Assignment 3 – Nanocellulose</a:t>
            </a:r>
          </a:p>
        </p:txBody>
      </p:sp>
      <p:sp>
        <p:nvSpPr>
          <p:cNvPr id="3" name="Sisällön paikkamerkki 2">
            <a:extLst>
              <a:ext uri="{FF2B5EF4-FFF2-40B4-BE49-F238E27FC236}">
                <a16:creationId xmlns:a16="http://schemas.microsoft.com/office/drawing/2014/main" id="{1980F92C-DD50-46DB-AFD5-5D326B90C535}"/>
              </a:ext>
            </a:extLst>
          </p:cNvPr>
          <p:cNvSpPr>
            <a:spLocks noGrp="1"/>
          </p:cNvSpPr>
          <p:nvPr>
            <p:ph idx="1"/>
          </p:nvPr>
        </p:nvSpPr>
        <p:spPr>
          <a:xfrm>
            <a:off x="1669409" y="2114026"/>
            <a:ext cx="8481270" cy="3872888"/>
          </a:xfrm>
        </p:spPr>
        <p:txBody>
          <a:bodyPr/>
          <a:lstStyle/>
          <a:p>
            <a:r>
              <a:rPr lang="en-GB" dirty="0"/>
              <a:t>Read the two first chapters in the additional material 1, see link on slide 21.</a:t>
            </a:r>
          </a:p>
          <a:p>
            <a:r>
              <a:rPr lang="en-GB" dirty="0"/>
              <a:t>Write your own explanation describing the difference between CNC and NCF.</a:t>
            </a:r>
          </a:p>
          <a:p>
            <a:r>
              <a:rPr lang="en-GB" dirty="0"/>
              <a:t>The length of your text should be between 300 and 500 words. </a:t>
            </a:r>
          </a:p>
          <a:p>
            <a:r>
              <a:rPr lang="en-GB" dirty="0"/>
              <a:t>Figures and schemes may be included.</a:t>
            </a:r>
          </a:p>
        </p:txBody>
      </p:sp>
      <p:sp>
        <p:nvSpPr>
          <p:cNvPr id="4" name="Alatunnisteen paikkamerkki 3">
            <a:extLst>
              <a:ext uri="{FF2B5EF4-FFF2-40B4-BE49-F238E27FC236}">
                <a16:creationId xmlns:a16="http://schemas.microsoft.com/office/drawing/2014/main" id="{9D7576F4-8912-4849-A548-DCA7840A2525}"/>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288696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9EC44-6B9B-4ABC-B9E2-30F4D923DEFF}"/>
              </a:ext>
            </a:extLst>
          </p:cNvPr>
          <p:cNvSpPr>
            <a:spLocks noGrp="1"/>
          </p:cNvSpPr>
          <p:nvPr>
            <p:ph type="title"/>
          </p:nvPr>
        </p:nvSpPr>
        <p:spPr/>
        <p:txBody>
          <a:bodyPr/>
          <a:lstStyle/>
          <a:p>
            <a:r>
              <a:rPr lang="en-GB" dirty="0"/>
              <a:t>Assignment 4 - Hydrogel:</a:t>
            </a:r>
          </a:p>
        </p:txBody>
      </p:sp>
      <p:sp>
        <p:nvSpPr>
          <p:cNvPr id="3" name="Content Placeholder 2">
            <a:extLst>
              <a:ext uri="{FF2B5EF4-FFF2-40B4-BE49-F238E27FC236}">
                <a16:creationId xmlns:a16="http://schemas.microsoft.com/office/drawing/2014/main" id="{2F321BBF-0A62-4E20-8F1C-37C8A51412E3}"/>
              </a:ext>
            </a:extLst>
          </p:cNvPr>
          <p:cNvSpPr>
            <a:spLocks noGrp="1"/>
          </p:cNvSpPr>
          <p:nvPr>
            <p:ph idx="1"/>
          </p:nvPr>
        </p:nvSpPr>
        <p:spPr/>
        <p:txBody>
          <a:bodyPr>
            <a:normAutofit/>
          </a:bodyPr>
          <a:lstStyle/>
          <a:p>
            <a:r>
              <a:rPr lang="en-GB" dirty="0"/>
              <a:t>Check the definition of hydrogel and aerogel </a:t>
            </a:r>
            <a:r>
              <a:rPr lang="en-GB" dirty="0" err="1"/>
              <a:t>fron</a:t>
            </a:r>
            <a:r>
              <a:rPr lang="en-GB" dirty="0"/>
              <a:t> IUPACS good book? </a:t>
            </a:r>
          </a:p>
          <a:p>
            <a:pPr marL="0" indent="0">
              <a:buNone/>
            </a:pPr>
            <a:r>
              <a:rPr lang="en-GB" dirty="0"/>
              <a:t>	A) What is the difference of hydrogel and aerogel? </a:t>
            </a:r>
          </a:p>
          <a:p>
            <a:pPr marL="0" indent="0">
              <a:buNone/>
            </a:pPr>
            <a:r>
              <a:rPr lang="en-GB" dirty="0"/>
              <a:t>	B) Can hydrogels be used in the production of aerogels? Explain 	your answer.</a:t>
            </a:r>
          </a:p>
          <a:p>
            <a:endParaRPr lang="en-GB" dirty="0"/>
          </a:p>
        </p:txBody>
      </p:sp>
      <p:sp>
        <p:nvSpPr>
          <p:cNvPr id="4" name="Footer Placeholder 3">
            <a:extLst>
              <a:ext uri="{FF2B5EF4-FFF2-40B4-BE49-F238E27FC236}">
                <a16:creationId xmlns:a16="http://schemas.microsoft.com/office/drawing/2014/main" id="{E9383471-3E10-4B77-8E31-D80E15E17EF8}"/>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8394539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9EC44-6B9B-4ABC-B9E2-30F4D923DEFF}"/>
              </a:ext>
            </a:extLst>
          </p:cNvPr>
          <p:cNvSpPr>
            <a:spLocks noGrp="1"/>
          </p:cNvSpPr>
          <p:nvPr>
            <p:ph type="title"/>
          </p:nvPr>
        </p:nvSpPr>
        <p:spPr>
          <a:xfrm>
            <a:off x="838200" y="143744"/>
            <a:ext cx="10515600" cy="1325563"/>
          </a:xfrm>
        </p:spPr>
        <p:txBody>
          <a:bodyPr/>
          <a:lstStyle/>
          <a:p>
            <a:r>
              <a:rPr lang="en-GB" dirty="0"/>
              <a:t>Assignment 5 - MFC:</a:t>
            </a:r>
          </a:p>
        </p:txBody>
      </p:sp>
      <p:sp>
        <p:nvSpPr>
          <p:cNvPr id="3" name="Content Placeholder 2">
            <a:extLst>
              <a:ext uri="{FF2B5EF4-FFF2-40B4-BE49-F238E27FC236}">
                <a16:creationId xmlns:a16="http://schemas.microsoft.com/office/drawing/2014/main" id="{2F321BBF-0A62-4E20-8F1C-37C8A51412E3}"/>
              </a:ext>
            </a:extLst>
          </p:cNvPr>
          <p:cNvSpPr>
            <a:spLocks noGrp="1"/>
          </p:cNvSpPr>
          <p:nvPr>
            <p:ph idx="1"/>
          </p:nvPr>
        </p:nvSpPr>
        <p:spPr>
          <a:xfrm>
            <a:off x="1155474" y="1245886"/>
            <a:ext cx="10515600" cy="4366227"/>
          </a:xfrm>
        </p:spPr>
        <p:txBody>
          <a:bodyPr>
            <a:normAutofit fontScale="92500" lnSpcReduction="10000"/>
          </a:bodyPr>
          <a:lstStyle/>
          <a:p>
            <a:r>
              <a:rPr lang="en-GB" sz="2400" dirty="0"/>
              <a:t>Our assumption is that the yield of Kraft pulp from dry wood is approximately 40%. Let’s assume that the yield of a chemical treatment, tempo oxidization, of cellulose is 80% after isolation. This gives roughly a 25 to 30 % over all yield of MFC, after all separation and isolation processes. </a:t>
            </a:r>
          </a:p>
          <a:p>
            <a:r>
              <a:rPr lang="en-GB" sz="2400" dirty="0"/>
              <a:t>Your task is to calculate the total net sales value of hydrogel produced from one timber trunk. </a:t>
            </a:r>
          </a:p>
          <a:p>
            <a:pPr marL="0" indent="0">
              <a:buNone/>
            </a:pPr>
            <a:r>
              <a:rPr lang="en-GB" sz="2400" dirty="0"/>
              <a:t>	The timber trunk used was a big one. It’s weight was 2 500 kg, dry content 60%. 	The cellulose content in the wood is 40%. The chemical treatment yield is 80%. It is 	important to note that the dry content in the hydrogel is 1wt%. Let’s assume that 	the medium list price for the hydrogel is 50 €/2.5 ml, approx. 20 €/g. This is very 	close to the actual market price of UPM Grow </a:t>
            </a:r>
            <a:r>
              <a:rPr lang="en-GB" sz="2400" dirty="0" err="1"/>
              <a:t>Dex</a:t>
            </a:r>
            <a:r>
              <a:rPr lang="en-GB" sz="2400" dirty="0"/>
              <a:t> hydrogel.</a:t>
            </a:r>
          </a:p>
          <a:p>
            <a:pPr marL="0" indent="0">
              <a:buNone/>
            </a:pPr>
            <a:endParaRPr lang="en-GB" sz="2400" dirty="0"/>
          </a:p>
          <a:p>
            <a:pPr marL="0" indent="0">
              <a:buNone/>
            </a:pPr>
            <a:r>
              <a:rPr lang="en-GB" sz="1300" dirty="0"/>
              <a:t>Use e.g.: 	https://www.sciencedirect.com/science/article/pii/S0079670017302757</a:t>
            </a:r>
          </a:p>
          <a:p>
            <a:pPr marL="0" indent="0">
              <a:spcBef>
                <a:spcPts val="600"/>
              </a:spcBef>
              <a:buNone/>
            </a:pPr>
            <a:r>
              <a:rPr lang="en-GB" sz="1300" dirty="0"/>
              <a:t>	https://shop.upmbiochemicals.com/categories/c9ed648e-af71-4257-8885-2cb21bf56fbf</a:t>
            </a:r>
            <a:endParaRPr lang="en-GB" sz="3500" dirty="0"/>
          </a:p>
        </p:txBody>
      </p:sp>
      <p:sp>
        <p:nvSpPr>
          <p:cNvPr id="4" name="Footer Placeholder 3">
            <a:extLst>
              <a:ext uri="{FF2B5EF4-FFF2-40B4-BE49-F238E27FC236}">
                <a16:creationId xmlns:a16="http://schemas.microsoft.com/office/drawing/2014/main" id="{E9383471-3E10-4B77-8E31-D80E15E17EF8}"/>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831461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9EC44-6B9B-4ABC-B9E2-30F4D923DEFF}"/>
              </a:ext>
            </a:extLst>
          </p:cNvPr>
          <p:cNvSpPr>
            <a:spLocks noGrp="1"/>
          </p:cNvSpPr>
          <p:nvPr>
            <p:ph type="title"/>
          </p:nvPr>
        </p:nvSpPr>
        <p:spPr/>
        <p:txBody>
          <a:bodyPr/>
          <a:lstStyle/>
          <a:p>
            <a:r>
              <a:rPr lang="en-GB" dirty="0"/>
              <a:t>Assignment 6 – 3D printing:</a:t>
            </a:r>
          </a:p>
        </p:txBody>
      </p:sp>
      <p:sp>
        <p:nvSpPr>
          <p:cNvPr id="3" name="Content Placeholder 2">
            <a:extLst>
              <a:ext uri="{FF2B5EF4-FFF2-40B4-BE49-F238E27FC236}">
                <a16:creationId xmlns:a16="http://schemas.microsoft.com/office/drawing/2014/main" id="{2F321BBF-0A62-4E20-8F1C-37C8A51412E3}"/>
              </a:ext>
            </a:extLst>
          </p:cNvPr>
          <p:cNvSpPr>
            <a:spLocks noGrp="1"/>
          </p:cNvSpPr>
          <p:nvPr>
            <p:ph idx="1"/>
          </p:nvPr>
        </p:nvSpPr>
        <p:spPr>
          <a:xfrm>
            <a:off x="939217" y="1469490"/>
            <a:ext cx="10313565" cy="4161289"/>
          </a:xfrm>
        </p:spPr>
        <p:txBody>
          <a:bodyPr>
            <a:normAutofit lnSpcReduction="10000"/>
          </a:bodyPr>
          <a:lstStyle/>
          <a:p>
            <a:r>
              <a:rPr lang="en-GB" dirty="0"/>
              <a:t>Open the additional material 5 (slide 28). The publication includes on page 5665 an overview of five different 3D printing techniques. The techniques are illustrated on the previous page. </a:t>
            </a:r>
          </a:p>
          <a:p>
            <a:r>
              <a:rPr lang="en-GB" dirty="0"/>
              <a:t>Which and why of these techniques do you find most interesting and beneficial? </a:t>
            </a:r>
          </a:p>
          <a:p>
            <a:r>
              <a:rPr lang="en-GB" dirty="0"/>
              <a:t>Hint: to make your task more simple. Choose first one specific type of item to print and study the different benefits/drawbacks for the various printing techniques for this specific item/material.</a:t>
            </a:r>
          </a:p>
          <a:p>
            <a:r>
              <a:rPr lang="en-GB" dirty="0"/>
              <a:t>Write your answer and your own opinions, including figures, on one A4 page.</a:t>
            </a:r>
          </a:p>
          <a:p>
            <a:endParaRPr lang="en-GB" dirty="0"/>
          </a:p>
        </p:txBody>
      </p:sp>
      <p:sp>
        <p:nvSpPr>
          <p:cNvPr id="4" name="Footer Placeholder 3">
            <a:extLst>
              <a:ext uri="{FF2B5EF4-FFF2-40B4-BE49-F238E27FC236}">
                <a16:creationId xmlns:a16="http://schemas.microsoft.com/office/drawing/2014/main" id="{E9383471-3E10-4B77-8E31-D80E15E17EF8}"/>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4461358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9EC44-6B9B-4ABC-B9E2-30F4D923DEFF}"/>
              </a:ext>
            </a:extLst>
          </p:cNvPr>
          <p:cNvSpPr>
            <a:spLocks noGrp="1"/>
          </p:cNvSpPr>
          <p:nvPr>
            <p:ph type="title"/>
          </p:nvPr>
        </p:nvSpPr>
        <p:spPr/>
        <p:txBody>
          <a:bodyPr/>
          <a:lstStyle/>
          <a:p>
            <a:r>
              <a:rPr lang="en-GB" dirty="0"/>
              <a:t>Assignment 7 – Adhesives:</a:t>
            </a:r>
          </a:p>
        </p:txBody>
      </p:sp>
      <p:sp>
        <p:nvSpPr>
          <p:cNvPr id="3" name="Content Placeholder 2">
            <a:extLst>
              <a:ext uri="{FF2B5EF4-FFF2-40B4-BE49-F238E27FC236}">
                <a16:creationId xmlns:a16="http://schemas.microsoft.com/office/drawing/2014/main" id="{2F321BBF-0A62-4E20-8F1C-37C8A51412E3}"/>
              </a:ext>
            </a:extLst>
          </p:cNvPr>
          <p:cNvSpPr>
            <a:spLocks noGrp="1"/>
          </p:cNvSpPr>
          <p:nvPr>
            <p:ph idx="1"/>
          </p:nvPr>
        </p:nvSpPr>
        <p:spPr>
          <a:xfrm>
            <a:off x="1068224" y="1430990"/>
            <a:ext cx="10285576" cy="4161289"/>
          </a:xfrm>
        </p:spPr>
        <p:txBody>
          <a:bodyPr>
            <a:normAutofit/>
          </a:bodyPr>
          <a:lstStyle/>
          <a:p>
            <a:r>
              <a:rPr lang="en-GB" dirty="0"/>
              <a:t>Compare lignin and phenol? List at lest five properties, e.g.: structural, chemical or physical, that are different.</a:t>
            </a:r>
          </a:p>
          <a:p>
            <a:r>
              <a:rPr lang="en-GB" dirty="0"/>
              <a:t>Describe some of the main difficulties with lignin processing? Help can be found in the additional material 8, slide 39.</a:t>
            </a:r>
          </a:p>
          <a:p>
            <a:r>
              <a:rPr lang="en-GB" dirty="0"/>
              <a:t>Explain the meaning of the term “crosslinking” in polymer chemistry.</a:t>
            </a:r>
          </a:p>
          <a:p>
            <a:pPr marL="0" indent="0">
              <a:buNone/>
            </a:pPr>
            <a:r>
              <a:rPr lang="en-GB" dirty="0"/>
              <a:t>Text assignment: </a:t>
            </a:r>
          </a:p>
          <a:p>
            <a:pPr marL="0" indent="0">
              <a:buNone/>
            </a:pPr>
            <a:r>
              <a:rPr lang="en-GB" dirty="0"/>
              <a:t>Clarify if phenol is fully replaceable with lignin in a formaldehyde type resin. Explain and motivate you answer (200 to 300 words).</a:t>
            </a:r>
          </a:p>
          <a:p>
            <a:endParaRPr lang="en-GB" dirty="0"/>
          </a:p>
          <a:p>
            <a:endParaRPr lang="en-GB" dirty="0"/>
          </a:p>
        </p:txBody>
      </p:sp>
      <p:sp>
        <p:nvSpPr>
          <p:cNvPr id="4" name="Footer Placeholder 3">
            <a:extLst>
              <a:ext uri="{FF2B5EF4-FFF2-40B4-BE49-F238E27FC236}">
                <a16:creationId xmlns:a16="http://schemas.microsoft.com/office/drawing/2014/main" id="{E9383471-3E10-4B77-8E31-D80E15E17EF8}"/>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0036475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9EC44-6B9B-4ABC-B9E2-30F4D923DEFF}"/>
              </a:ext>
            </a:extLst>
          </p:cNvPr>
          <p:cNvSpPr>
            <a:spLocks noGrp="1"/>
          </p:cNvSpPr>
          <p:nvPr>
            <p:ph type="title"/>
          </p:nvPr>
        </p:nvSpPr>
        <p:spPr/>
        <p:txBody>
          <a:bodyPr/>
          <a:lstStyle/>
          <a:p>
            <a:r>
              <a:rPr lang="en-GB" dirty="0"/>
              <a:t>Assignment 8 – Wood as Food:</a:t>
            </a:r>
          </a:p>
        </p:txBody>
      </p:sp>
      <p:sp>
        <p:nvSpPr>
          <p:cNvPr id="3" name="Content Placeholder 2">
            <a:extLst>
              <a:ext uri="{FF2B5EF4-FFF2-40B4-BE49-F238E27FC236}">
                <a16:creationId xmlns:a16="http://schemas.microsoft.com/office/drawing/2014/main" id="{2F321BBF-0A62-4E20-8F1C-37C8A51412E3}"/>
              </a:ext>
            </a:extLst>
          </p:cNvPr>
          <p:cNvSpPr>
            <a:spLocks noGrp="1"/>
          </p:cNvSpPr>
          <p:nvPr>
            <p:ph idx="1"/>
          </p:nvPr>
        </p:nvSpPr>
        <p:spPr>
          <a:xfrm>
            <a:off x="1008404" y="1825625"/>
            <a:ext cx="10345396" cy="4161289"/>
          </a:xfrm>
        </p:spPr>
        <p:txBody>
          <a:bodyPr>
            <a:normAutofit/>
          </a:bodyPr>
          <a:lstStyle/>
          <a:p>
            <a:pPr marL="0" indent="0">
              <a:buNone/>
            </a:pPr>
            <a:r>
              <a:rPr lang="en-GB" dirty="0"/>
              <a:t>Starch and cellulose nutritional value</a:t>
            </a:r>
          </a:p>
          <a:p>
            <a:r>
              <a:rPr lang="en-GB" dirty="0"/>
              <a:t>Explain the structural difference of the glycosidic bonds and why cows and other ruminants are able to digest grass and hay but humans are not able to do so. </a:t>
            </a:r>
          </a:p>
          <a:p>
            <a:pPr marL="0" indent="0">
              <a:buNone/>
            </a:pPr>
            <a:r>
              <a:rPr lang="en-GB" dirty="0"/>
              <a:t>Your answer should be 200 to 300 words long and preferably include figure(s).</a:t>
            </a:r>
          </a:p>
          <a:p>
            <a:endParaRPr lang="en-GB" dirty="0"/>
          </a:p>
          <a:p>
            <a:endParaRPr lang="en-GB" dirty="0"/>
          </a:p>
        </p:txBody>
      </p:sp>
      <p:sp>
        <p:nvSpPr>
          <p:cNvPr id="4" name="Footer Placeholder 3">
            <a:extLst>
              <a:ext uri="{FF2B5EF4-FFF2-40B4-BE49-F238E27FC236}">
                <a16:creationId xmlns:a16="http://schemas.microsoft.com/office/drawing/2014/main" id="{E9383471-3E10-4B77-8E31-D80E15E17EF8}"/>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8269481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9EC44-6B9B-4ABC-B9E2-30F4D923DEFF}"/>
              </a:ext>
            </a:extLst>
          </p:cNvPr>
          <p:cNvSpPr>
            <a:spLocks noGrp="1"/>
          </p:cNvSpPr>
          <p:nvPr>
            <p:ph type="title"/>
          </p:nvPr>
        </p:nvSpPr>
        <p:spPr>
          <a:xfrm>
            <a:off x="838200" y="0"/>
            <a:ext cx="10515600" cy="1325563"/>
          </a:xfrm>
        </p:spPr>
        <p:txBody>
          <a:bodyPr/>
          <a:lstStyle/>
          <a:p>
            <a:r>
              <a:rPr lang="en-GB" dirty="0"/>
              <a:t>Assignment 9 – Wood as Food:</a:t>
            </a:r>
          </a:p>
        </p:txBody>
      </p:sp>
      <p:sp>
        <p:nvSpPr>
          <p:cNvPr id="3" name="Content Placeholder 2">
            <a:extLst>
              <a:ext uri="{FF2B5EF4-FFF2-40B4-BE49-F238E27FC236}">
                <a16:creationId xmlns:a16="http://schemas.microsoft.com/office/drawing/2014/main" id="{2F321BBF-0A62-4E20-8F1C-37C8A51412E3}"/>
              </a:ext>
            </a:extLst>
          </p:cNvPr>
          <p:cNvSpPr>
            <a:spLocks noGrp="1"/>
          </p:cNvSpPr>
          <p:nvPr>
            <p:ph idx="1"/>
          </p:nvPr>
        </p:nvSpPr>
        <p:spPr>
          <a:xfrm>
            <a:off x="1965533" y="1027632"/>
            <a:ext cx="9388267" cy="4802736"/>
          </a:xfrm>
        </p:spPr>
        <p:txBody>
          <a:bodyPr>
            <a:normAutofit/>
          </a:bodyPr>
          <a:lstStyle/>
          <a:p>
            <a:pPr marL="0" indent="0">
              <a:buNone/>
            </a:pPr>
            <a:r>
              <a:rPr lang="en-GB" sz="2400" dirty="0"/>
              <a:t>a) CMC, i.e. Carboxymethyl cellulose is widely used in several normal consumer applications.</a:t>
            </a:r>
          </a:p>
          <a:p>
            <a:pPr>
              <a:spcBef>
                <a:spcPts val="0"/>
              </a:spcBef>
            </a:pPr>
            <a:r>
              <a:rPr lang="en-GB" sz="2400" dirty="0"/>
              <a:t>What field of consumer applications is in everyday use.</a:t>
            </a:r>
          </a:p>
          <a:p>
            <a:pPr>
              <a:spcBef>
                <a:spcPts val="0"/>
              </a:spcBef>
            </a:pPr>
            <a:r>
              <a:rPr lang="en-GB" sz="2400" dirty="0"/>
              <a:t>Choose one field of consumer applications and list at least five individual products within that filed where CMC is used in.</a:t>
            </a:r>
          </a:p>
          <a:p>
            <a:pPr marL="0" indent="0">
              <a:buNone/>
            </a:pPr>
            <a:endParaRPr lang="en-GB" sz="1800" dirty="0"/>
          </a:p>
          <a:p>
            <a:pPr marL="0" indent="0">
              <a:buNone/>
            </a:pPr>
            <a:r>
              <a:rPr lang="en-GB" sz="2400" dirty="0"/>
              <a:t>b) List the E codes available for the polyols (those that are underlined) originating from normal carbohydrates: </a:t>
            </a:r>
          </a:p>
          <a:p>
            <a:pPr marL="0" indent="0">
              <a:spcBef>
                <a:spcPts val="0"/>
              </a:spcBef>
              <a:buNone/>
            </a:pPr>
            <a:r>
              <a:rPr lang="en-GB" sz="2400" dirty="0"/>
              <a:t>	Fructose </a:t>
            </a:r>
            <a:r>
              <a:rPr lang="en-GB" sz="2400" dirty="0">
                <a:sym typeface="Wingdings" panose="05000000000000000000" pitchFamily="2" charset="2"/>
              </a:rPr>
              <a:t> </a:t>
            </a:r>
            <a:r>
              <a:rPr lang="en-GB" sz="2400" b="1" u="sng" dirty="0">
                <a:solidFill>
                  <a:srgbClr val="339966"/>
                </a:solidFill>
                <a:sym typeface="Wingdings" panose="05000000000000000000" pitchFamily="2" charset="2"/>
              </a:rPr>
              <a:t>Mannitol</a:t>
            </a:r>
            <a:r>
              <a:rPr lang="en-GB" sz="2400" dirty="0">
                <a:sym typeface="Wingdings" panose="05000000000000000000" pitchFamily="2" charset="2"/>
              </a:rPr>
              <a:t>, </a:t>
            </a:r>
          </a:p>
          <a:p>
            <a:pPr marL="0" indent="0">
              <a:spcBef>
                <a:spcPts val="0"/>
              </a:spcBef>
              <a:buNone/>
            </a:pPr>
            <a:r>
              <a:rPr lang="en-GB" sz="2400" dirty="0"/>
              <a:t>	Maltose </a:t>
            </a:r>
            <a:r>
              <a:rPr lang="en-GB" sz="2400" dirty="0">
                <a:sym typeface="Wingdings" panose="05000000000000000000" pitchFamily="2" charset="2"/>
              </a:rPr>
              <a:t> </a:t>
            </a:r>
            <a:r>
              <a:rPr lang="en-GB" sz="2400" b="1" u="sng" dirty="0">
                <a:solidFill>
                  <a:srgbClr val="339966"/>
                </a:solidFill>
              </a:rPr>
              <a:t>Maltitol</a:t>
            </a:r>
            <a:r>
              <a:rPr lang="en-GB" sz="2400" dirty="0"/>
              <a:t>, </a:t>
            </a:r>
          </a:p>
          <a:p>
            <a:pPr marL="0" indent="0">
              <a:spcBef>
                <a:spcPts val="0"/>
              </a:spcBef>
              <a:buNone/>
            </a:pPr>
            <a:r>
              <a:rPr lang="en-GB" sz="2400" dirty="0"/>
              <a:t>	Glucose </a:t>
            </a:r>
            <a:r>
              <a:rPr lang="en-GB" sz="2400" dirty="0">
                <a:sym typeface="Wingdings" panose="05000000000000000000" pitchFamily="2" charset="2"/>
              </a:rPr>
              <a:t> </a:t>
            </a:r>
            <a:r>
              <a:rPr lang="en-GB" sz="2400" b="1" u="sng" dirty="0">
                <a:solidFill>
                  <a:srgbClr val="339966"/>
                </a:solidFill>
              </a:rPr>
              <a:t>Sorbitol</a:t>
            </a:r>
            <a:r>
              <a:rPr lang="en-GB" sz="2400" dirty="0"/>
              <a:t>, </a:t>
            </a:r>
          </a:p>
          <a:p>
            <a:pPr marL="0" indent="0">
              <a:spcBef>
                <a:spcPts val="0"/>
              </a:spcBef>
              <a:buNone/>
            </a:pPr>
            <a:r>
              <a:rPr lang="en-GB" sz="2400" dirty="0"/>
              <a:t>	Lactose </a:t>
            </a:r>
            <a:r>
              <a:rPr lang="en-GB" sz="2400" dirty="0">
                <a:sym typeface="Wingdings" panose="05000000000000000000" pitchFamily="2" charset="2"/>
              </a:rPr>
              <a:t> </a:t>
            </a:r>
            <a:r>
              <a:rPr lang="en-GB" sz="2400" b="1" u="sng" dirty="0">
                <a:solidFill>
                  <a:srgbClr val="339966"/>
                </a:solidFill>
                <a:sym typeface="Wingdings" panose="05000000000000000000" pitchFamily="2" charset="2"/>
              </a:rPr>
              <a:t>Lactitol</a:t>
            </a:r>
            <a:r>
              <a:rPr lang="en-GB" sz="2400" dirty="0">
                <a:sym typeface="Wingdings" panose="05000000000000000000" pitchFamily="2" charset="2"/>
              </a:rPr>
              <a:t>, </a:t>
            </a:r>
          </a:p>
          <a:p>
            <a:pPr marL="0" indent="0">
              <a:spcBef>
                <a:spcPts val="0"/>
              </a:spcBef>
              <a:buNone/>
            </a:pPr>
            <a:r>
              <a:rPr lang="en-GB" sz="2400" dirty="0">
                <a:sym typeface="Wingdings" panose="05000000000000000000" pitchFamily="2" charset="2"/>
              </a:rPr>
              <a:t>and give one product example for each polyol.</a:t>
            </a:r>
            <a:endParaRPr lang="en-GB" sz="2400" dirty="0"/>
          </a:p>
        </p:txBody>
      </p:sp>
      <p:sp>
        <p:nvSpPr>
          <p:cNvPr id="4" name="Footer Placeholder 3">
            <a:extLst>
              <a:ext uri="{FF2B5EF4-FFF2-40B4-BE49-F238E27FC236}">
                <a16:creationId xmlns:a16="http://schemas.microsoft.com/office/drawing/2014/main" id="{E9383471-3E10-4B77-8E31-D80E15E17EF8}"/>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1882083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444238" y="1709738"/>
            <a:ext cx="9903211" cy="2852737"/>
          </a:xfrm>
        </p:spPr>
        <p:txBody>
          <a:bodyPr>
            <a:normAutofit/>
          </a:bodyPr>
          <a:lstStyle/>
          <a:p>
            <a:r>
              <a:rPr lang="en-GB" dirty="0"/>
              <a:t>The end </a:t>
            </a:r>
            <a:br>
              <a:rPr lang="en-GB" dirty="0"/>
            </a:br>
            <a:r>
              <a:rPr lang="en-GB" dirty="0"/>
              <a:t>	of the presentation</a:t>
            </a:r>
          </a:p>
        </p:txBody>
      </p:sp>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4054615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6BCD-7C1B-498D-B9FB-1ABDBF3BA0A5}"/>
              </a:ext>
            </a:extLst>
          </p:cNvPr>
          <p:cNvSpPr>
            <a:spLocks noGrp="1"/>
          </p:cNvSpPr>
          <p:nvPr>
            <p:ph type="title"/>
          </p:nvPr>
        </p:nvSpPr>
        <p:spPr>
          <a:xfrm>
            <a:off x="0" y="2766218"/>
            <a:ext cx="12192000" cy="1325563"/>
          </a:xfrm>
          <a:solidFill>
            <a:schemeClr val="bg1">
              <a:lumMod val="85000"/>
            </a:schemeClr>
          </a:solidFill>
        </p:spPr>
        <p:txBody>
          <a:bodyPr/>
          <a:lstStyle/>
          <a:p>
            <a:pPr algn="ctr"/>
            <a:r>
              <a:rPr lang="en-GB" b="1" dirty="0">
                <a:ln w="6600">
                  <a:solidFill>
                    <a:schemeClr val="accent2"/>
                  </a:solidFill>
                  <a:prstDash val="solid"/>
                </a:ln>
                <a:solidFill>
                  <a:srgbClr val="FFFFFF"/>
                </a:solidFill>
                <a:effectLst>
                  <a:outerShdw dist="38100" dir="2700000" algn="tl" rotWithShape="0">
                    <a:schemeClr val="accent2"/>
                  </a:outerShdw>
                </a:effectLst>
              </a:rPr>
              <a:t>Background</a:t>
            </a:r>
          </a:p>
        </p:txBody>
      </p:sp>
      <p:sp>
        <p:nvSpPr>
          <p:cNvPr id="4" name="Footer Placeholder 3">
            <a:extLst>
              <a:ext uri="{FF2B5EF4-FFF2-40B4-BE49-F238E27FC236}">
                <a16:creationId xmlns:a16="http://schemas.microsoft.com/office/drawing/2014/main" id="{15BDE1CD-CFAC-4442-8F44-6E188A002B1D}"/>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171675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Pie diagram showing the three main constituents in wood and their applicability for adhesives, hydrogels, 3D-printed materials and food.">
            <a:extLst>
              <a:ext uri="{FF2B5EF4-FFF2-40B4-BE49-F238E27FC236}">
                <a16:creationId xmlns:a16="http://schemas.microsoft.com/office/drawing/2014/main" id="{8C1FAFA1-01B4-4D33-B2DA-80392474E07B}"/>
              </a:ext>
            </a:extLst>
          </p:cNvPr>
          <p:cNvPicPr>
            <a:picLocks noChangeAspect="1"/>
          </p:cNvPicPr>
          <p:nvPr/>
        </p:nvPicPr>
        <p:blipFill>
          <a:blip r:embed="rId2"/>
          <a:stretch>
            <a:fillRect/>
          </a:stretch>
        </p:blipFill>
        <p:spPr>
          <a:xfrm>
            <a:off x="5531501" y="846139"/>
            <a:ext cx="6438900" cy="5286375"/>
          </a:xfrm>
          <a:prstGeom prst="rect">
            <a:avLst/>
          </a:prstGeom>
        </p:spPr>
      </p:pic>
      <p:sp>
        <p:nvSpPr>
          <p:cNvPr id="2" name="Title 1"/>
          <p:cNvSpPr>
            <a:spLocks noGrp="1"/>
          </p:cNvSpPr>
          <p:nvPr>
            <p:ph type="title"/>
          </p:nvPr>
        </p:nvSpPr>
        <p:spPr/>
        <p:txBody>
          <a:bodyPr/>
          <a:lstStyle/>
          <a:p>
            <a:r>
              <a:rPr lang="sv-FI" dirty="0"/>
              <a:t>Wood Components</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473258674"/>
              </p:ext>
            </p:extLst>
          </p:nvPr>
        </p:nvGraphicFramePr>
        <p:xfrm>
          <a:off x="399093" y="2019604"/>
          <a:ext cx="5932892" cy="3287875"/>
        </p:xfrm>
        <a:graphic>
          <a:graphicData uri="http://schemas.openxmlformats.org/drawingml/2006/table">
            <a:tbl>
              <a:tblPr firstRow="1" bandRow="1">
                <a:tableStyleId>{7E9639D4-E3E2-4D34-9284-5A2195B3D0D7}</a:tableStyleId>
              </a:tblPr>
              <a:tblGrid>
                <a:gridCol w="1977631">
                  <a:extLst>
                    <a:ext uri="{9D8B030D-6E8A-4147-A177-3AD203B41FA5}">
                      <a16:colId xmlns:a16="http://schemas.microsoft.com/office/drawing/2014/main" val="1924641866"/>
                    </a:ext>
                  </a:extLst>
                </a:gridCol>
                <a:gridCol w="2101272">
                  <a:extLst>
                    <a:ext uri="{9D8B030D-6E8A-4147-A177-3AD203B41FA5}">
                      <a16:colId xmlns:a16="http://schemas.microsoft.com/office/drawing/2014/main" val="2972454675"/>
                    </a:ext>
                  </a:extLst>
                </a:gridCol>
                <a:gridCol w="1853989">
                  <a:extLst>
                    <a:ext uri="{9D8B030D-6E8A-4147-A177-3AD203B41FA5}">
                      <a16:colId xmlns:a16="http://schemas.microsoft.com/office/drawing/2014/main" val="3011850381"/>
                    </a:ext>
                  </a:extLst>
                </a:gridCol>
              </a:tblGrid>
              <a:tr h="499079">
                <a:tc>
                  <a:txBody>
                    <a:bodyPr/>
                    <a:lstStyle/>
                    <a:p>
                      <a:r>
                        <a:rPr lang="en-US" sz="1800" noProof="0" dirty="0">
                          <a:solidFill>
                            <a:schemeClr val="tx1"/>
                          </a:solidFill>
                        </a:rPr>
                        <a:t>Component</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sz="1800" noProof="0" dirty="0">
                          <a:solidFill>
                            <a:schemeClr val="tx1"/>
                          </a:solidFill>
                        </a:rPr>
                        <a:t>Softwood [%]</a:t>
                      </a:r>
                    </a:p>
                  </a:txBody>
                  <a:tcPr marL="121920" marR="121920" marT="60960" marB="6096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sz="1800" noProof="0" dirty="0">
                          <a:solidFill>
                            <a:schemeClr val="tx1"/>
                          </a:solidFill>
                        </a:rPr>
                        <a:t>Hardwood [%]</a:t>
                      </a:r>
                    </a:p>
                  </a:txBody>
                  <a:tcPr marL="121920" marR="121920" marT="60960" marB="6096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132211724"/>
                  </a:ext>
                </a:extLst>
              </a:tr>
              <a:tr h="499079">
                <a:tc>
                  <a:txBody>
                    <a:bodyPr/>
                    <a:lstStyle/>
                    <a:p>
                      <a:r>
                        <a:rPr lang="en-US" sz="1800" noProof="0" dirty="0"/>
                        <a:t>Cellulose</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4">
                        <a:lumMod val="20000"/>
                        <a:lumOff val="80000"/>
                      </a:schemeClr>
                    </a:solidFill>
                  </a:tcPr>
                </a:tc>
                <a:tc>
                  <a:txBody>
                    <a:bodyPr/>
                    <a:lstStyle/>
                    <a:p>
                      <a:r>
                        <a:rPr lang="en-US" sz="1800" noProof="0" dirty="0"/>
                        <a:t>35</a:t>
                      </a:r>
                      <a:r>
                        <a:rPr lang="en-US" sz="1800" baseline="0" noProof="0" dirty="0"/>
                        <a:t> – </a:t>
                      </a:r>
                      <a:r>
                        <a:rPr lang="en-US" sz="1800" noProof="0" dirty="0"/>
                        <a:t>45</a:t>
                      </a:r>
                    </a:p>
                  </a:txBody>
                  <a:tcPr marL="121920" marR="121920" marT="60960" marB="6096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4">
                        <a:lumMod val="20000"/>
                        <a:lumOff val="80000"/>
                      </a:schemeClr>
                    </a:solidFill>
                  </a:tcPr>
                </a:tc>
                <a:tc>
                  <a:txBody>
                    <a:bodyPr/>
                    <a:lstStyle/>
                    <a:p>
                      <a:r>
                        <a:rPr lang="en-US" sz="1800" noProof="0" dirty="0"/>
                        <a:t>35 – 50</a:t>
                      </a:r>
                    </a:p>
                  </a:txBody>
                  <a:tcPr marL="121920" marR="121920" marT="60960" marB="6096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993394050"/>
                  </a:ext>
                </a:extLst>
              </a:tr>
              <a:tr h="499079">
                <a:tc>
                  <a:txBody>
                    <a:bodyPr/>
                    <a:lstStyle/>
                    <a:p>
                      <a:r>
                        <a:rPr lang="en-US" sz="1800" noProof="0" dirty="0"/>
                        <a:t>Hemicelluloses</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2">
                        <a:lumMod val="40000"/>
                        <a:lumOff val="60000"/>
                      </a:schemeClr>
                    </a:solidFill>
                  </a:tcPr>
                </a:tc>
                <a:tc>
                  <a:txBody>
                    <a:bodyPr/>
                    <a:lstStyle/>
                    <a:p>
                      <a:r>
                        <a:rPr lang="en-US" sz="1800" noProof="0" dirty="0"/>
                        <a:t>22</a:t>
                      </a:r>
                      <a:r>
                        <a:rPr lang="en-US" sz="1800" baseline="0" noProof="0" dirty="0"/>
                        <a:t> – </a:t>
                      </a:r>
                      <a:r>
                        <a:rPr lang="en-US" sz="1800" noProof="0" dirty="0"/>
                        <a:t>30</a:t>
                      </a:r>
                    </a:p>
                  </a:txBody>
                  <a:tcPr marL="121920" marR="121920" marT="60960" marB="60960" anchor="b">
                    <a:lnL w="12700" cap="flat" cmpd="sng" algn="ctr">
                      <a:solidFill>
                        <a:schemeClr val="tx1"/>
                      </a:solidFill>
                      <a:prstDash val="solid"/>
                      <a:round/>
                      <a:headEnd type="none" w="med" len="med"/>
                      <a:tailEnd type="none" w="med" len="med"/>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2">
                        <a:lumMod val="40000"/>
                        <a:lumOff val="60000"/>
                      </a:schemeClr>
                    </a:solidFill>
                  </a:tcPr>
                </a:tc>
                <a:tc>
                  <a:txBody>
                    <a:bodyPr/>
                    <a:lstStyle/>
                    <a:p>
                      <a:r>
                        <a:rPr lang="en-US" sz="1800" noProof="0" dirty="0"/>
                        <a:t>20 – 35</a:t>
                      </a:r>
                    </a:p>
                  </a:txBody>
                  <a:tcPr marL="121920" marR="121920" marT="60960" marB="60960" anchor="b">
                    <a:lnL>
                      <a:noFill/>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372081348"/>
                  </a:ext>
                </a:extLst>
              </a:tr>
              <a:tr h="377645">
                <a:tc>
                  <a:txBody>
                    <a:bodyPr/>
                    <a:lstStyle/>
                    <a:p>
                      <a:r>
                        <a:rPr lang="en-US" sz="1800" noProof="0" dirty="0"/>
                        <a:t>     -Glucomannans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2">
                        <a:lumMod val="40000"/>
                        <a:lumOff val="60000"/>
                      </a:schemeClr>
                    </a:solidFill>
                  </a:tcPr>
                </a:tc>
                <a:tc>
                  <a:txBody>
                    <a:bodyPr/>
                    <a:lstStyle/>
                    <a:p>
                      <a:r>
                        <a:rPr lang="en-US" sz="1800" noProof="0" dirty="0"/>
                        <a:t>     11 – 17 </a:t>
                      </a:r>
                    </a:p>
                  </a:txBody>
                  <a:tcPr marL="121920" marR="121920" marT="60960" marB="60960">
                    <a:lnL w="12700" cap="flat" cmpd="sng" algn="ctr">
                      <a:solidFill>
                        <a:schemeClr val="tx1"/>
                      </a:solidFill>
                      <a:prstDash val="solid"/>
                      <a:round/>
                      <a:headEnd type="none" w="med" len="med"/>
                      <a:tailEnd type="none" w="med" len="med"/>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2">
                        <a:lumMod val="40000"/>
                        <a:lumOff val="60000"/>
                      </a:schemeClr>
                    </a:solidFill>
                  </a:tcPr>
                </a:tc>
                <a:tc>
                  <a:txBody>
                    <a:bodyPr/>
                    <a:lstStyle/>
                    <a:p>
                      <a:r>
                        <a:rPr lang="en-US" sz="1800" noProof="0" dirty="0"/>
                        <a:t>     1 – 4 </a:t>
                      </a:r>
                    </a:p>
                  </a:txBody>
                  <a:tcPr marL="121920" marR="121920" marT="60960" marB="60960">
                    <a:lnL>
                      <a:noFill/>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185592028"/>
                  </a:ext>
                </a:extLst>
              </a:tr>
              <a:tr h="377645">
                <a:tc>
                  <a:txBody>
                    <a:bodyPr/>
                    <a:lstStyle/>
                    <a:p>
                      <a:r>
                        <a:rPr lang="en-US" sz="1800" noProof="0" dirty="0"/>
                        <a:t>     -</a:t>
                      </a:r>
                      <a:r>
                        <a:rPr lang="en-US" sz="1800" noProof="0" dirty="0" err="1"/>
                        <a:t>Xylans</a:t>
                      </a:r>
                      <a:endParaRPr lang="en-US" sz="1800" noProof="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2">
                        <a:lumMod val="40000"/>
                        <a:lumOff val="60000"/>
                      </a:schemeClr>
                    </a:solidFill>
                  </a:tcPr>
                </a:tc>
                <a:tc>
                  <a:txBody>
                    <a:bodyPr/>
                    <a:lstStyle/>
                    <a:p>
                      <a:r>
                        <a:rPr lang="en-US" sz="1800" noProof="0" dirty="0"/>
                        <a:t>     6 – 8 </a:t>
                      </a:r>
                    </a:p>
                  </a:txBody>
                  <a:tcPr marL="121920" marR="121920" marT="60960" marB="60960">
                    <a:lnL w="12700" cap="flat" cmpd="sng" algn="ctr">
                      <a:solidFill>
                        <a:schemeClr val="tx1"/>
                      </a:solidFill>
                      <a:prstDash val="solid"/>
                      <a:round/>
                      <a:headEnd type="none" w="med" len="med"/>
                      <a:tailEnd type="none" w="med" len="med"/>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2">
                        <a:lumMod val="40000"/>
                        <a:lumOff val="60000"/>
                      </a:schemeClr>
                    </a:solidFill>
                  </a:tcPr>
                </a:tc>
                <a:tc>
                  <a:txBody>
                    <a:bodyPr/>
                    <a:lstStyle/>
                    <a:p>
                      <a:r>
                        <a:rPr lang="en-US" sz="1800" noProof="0" dirty="0"/>
                        <a:t>     15 – 25 </a:t>
                      </a:r>
                    </a:p>
                  </a:txBody>
                  <a:tcPr marL="121920" marR="121920" marT="60960" marB="60960">
                    <a:lnL>
                      <a:noFill/>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654181112"/>
                  </a:ext>
                </a:extLst>
              </a:tr>
              <a:tr h="499079">
                <a:tc>
                  <a:txBody>
                    <a:bodyPr/>
                    <a:lstStyle/>
                    <a:p>
                      <a:r>
                        <a:rPr lang="en-US" sz="1800" noProof="0" dirty="0"/>
                        <a:t>Lignin</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4">
                        <a:lumMod val="20000"/>
                        <a:lumOff val="80000"/>
                      </a:schemeClr>
                    </a:solidFill>
                  </a:tcPr>
                </a:tc>
                <a:tc>
                  <a:txBody>
                    <a:bodyPr/>
                    <a:lstStyle/>
                    <a:p>
                      <a:r>
                        <a:rPr lang="en-US" sz="1800" noProof="0" dirty="0"/>
                        <a:t>25 – 30 </a:t>
                      </a:r>
                    </a:p>
                  </a:txBody>
                  <a:tcPr marL="121920" marR="121920" marT="60960" marB="60960" anchor="b">
                    <a:lnL w="12700" cap="flat" cmpd="sng" algn="ctr">
                      <a:solidFill>
                        <a:schemeClr val="tx1"/>
                      </a:solidFill>
                      <a:prstDash val="solid"/>
                      <a:round/>
                      <a:headEnd type="none" w="med" len="med"/>
                      <a:tailEnd type="none" w="med" len="med"/>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4">
                        <a:lumMod val="20000"/>
                        <a:lumOff val="80000"/>
                      </a:schemeClr>
                    </a:solidFill>
                  </a:tcPr>
                </a:tc>
                <a:tc>
                  <a:txBody>
                    <a:bodyPr/>
                    <a:lstStyle/>
                    <a:p>
                      <a:r>
                        <a:rPr lang="en-US" sz="1800" noProof="0" dirty="0"/>
                        <a:t>20 – 25 </a:t>
                      </a:r>
                    </a:p>
                  </a:txBody>
                  <a:tcPr marL="121920" marR="121920" marT="60960" marB="60960" anchor="b">
                    <a:lnL>
                      <a:noFill/>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81531591"/>
                  </a:ext>
                </a:extLst>
              </a:tr>
              <a:tr h="499079">
                <a:tc>
                  <a:txBody>
                    <a:bodyPr/>
                    <a:lstStyle/>
                    <a:p>
                      <a:r>
                        <a:rPr lang="en-US" sz="1800" noProof="0" dirty="0"/>
                        <a:t>Extractives</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sz="1800" noProof="0" dirty="0"/>
                        <a:t>5</a:t>
                      </a:r>
                    </a:p>
                  </a:txBody>
                  <a:tcPr marL="121920" marR="121920" marT="60960" marB="60960" anchor="b">
                    <a:lnL w="12700" cap="flat" cmpd="sng" algn="ctr">
                      <a:solidFill>
                        <a:schemeClr val="tx1"/>
                      </a:solidFill>
                      <a:prstDash val="solid"/>
                      <a:round/>
                      <a:headEnd type="none" w="med" len="med"/>
                      <a:tailEnd type="none" w="med" len="med"/>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sz="1800" noProof="0" dirty="0"/>
                        <a:t>5</a:t>
                      </a:r>
                    </a:p>
                  </a:txBody>
                  <a:tcPr marL="121920" marR="121920" marT="60960" marB="60960" anchor="b">
                    <a:lnL>
                      <a:noFill/>
                    </a:lnL>
                    <a:lnR w="12700" cap="flat" cmpd="sng" algn="ctr">
                      <a:solidFill>
                        <a:schemeClr val="tx1"/>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802451560"/>
                  </a:ext>
                </a:extLst>
              </a:tr>
            </a:tbl>
          </a:graphicData>
        </a:graphic>
      </p:graphicFrame>
      <p:sp>
        <p:nvSpPr>
          <p:cNvPr id="5" name="Rectangle 4">
            <a:extLst>
              <a:ext uri="{FF2B5EF4-FFF2-40B4-BE49-F238E27FC236}">
                <a16:creationId xmlns:a16="http://schemas.microsoft.com/office/drawing/2014/main" id="{41DA036E-64F4-4E05-9B82-9BE63C819315}"/>
              </a:ext>
            </a:extLst>
          </p:cNvPr>
          <p:cNvSpPr/>
          <p:nvPr/>
        </p:nvSpPr>
        <p:spPr>
          <a:xfrm>
            <a:off x="9386602" y="6084000"/>
            <a:ext cx="2621899" cy="77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chemeClr val="tx1"/>
                </a:solidFill>
              </a:rPr>
              <a:t>Picture: Otto Långvik </a:t>
            </a:r>
          </a:p>
        </p:txBody>
      </p:sp>
    </p:spTree>
    <p:extLst>
      <p:ext uri="{BB962C8B-B14F-4D97-AF65-F5344CB8AC3E}">
        <p14:creationId xmlns:p14="http://schemas.microsoft.com/office/powerpoint/2010/main" val="645108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7939" y="287320"/>
            <a:ext cx="11103092" cy="1123576"/>
          </a:xfrm>
        </p:spPr>
        <p:txBody>
          <a:bodyPr>
            <a:normAutofit fontScale="90000"/>
          </a:bodyPr>
          <a:lstStyle/>
          <a:p>
            <a:pPr algn="l"/>
            <a:r>
              <a:rPr lang="en-US" b="1" dirty="0"/>
              <a:t>Lignocellulosic biomass </a:t>
            </a:r>
            <a:r>
              <a:rPr lang="en-US" sz="4267" b="1" dirty="0">
                <a:solidFill>
                  <a:srgbClr val="00B050"/>
                </a:solidFill>
              </a:rPr>
              <a:t>and Green Bioeconomy</a:t>
            </a:r>
            <a:endParaRPr lang="en-US" b="1" dirty="0">
              <a:solidFill>
                <a:srgbClr val="00B050"/>
              </a:solidFill>
            </a:endParaRPr>
          </a:p>
        </p:txBody>
      </p:sp>
      <p:sp>
        <p:nvSpPr>
          <p:cNvPr id="5" name="Content Placeholder 2"/>
          <p:cNvSpPr txBox="1">
            <a:spLocks/>
          </p:cNvSpPr>
          <p:nvPr/>
        </p:nvSpPr>
        <p:spPr>
          <a:xfrm>
            <a:off x="852638" y="1540841"/>
            <a:ext cx="5617596" cy="4996853"/>
          </a:xfrm>
          <a:prstGeom prst="rect">
            <a:avLst/>
          </a:prstGeom>
        </p:spPr>
        <p:txBody>
          <a:bodyPr>
            <a:noAutofit/>
          </a:bodyPr>
          <a:lstStyle>
            <a:lvl1pPr marL="342900" indent="-342900" algn="l" defTabSz="457200" rtl="0" eaLnBrk="1" latinLnBrk="0" hangingPunct="1">
              <a:spcBef>
                <a:spcPct val="20000"/>
              </a:spcBef>
              <a:buClr>
                <a:schemeClr val="tx1">
                  <a:lumMod val="85000"/>
                  <a:lumOff val="15000"/>
                </a:schemeClr>
              </a:buClr>
              <a:buFont typeface="Wingdings" charset="2"/>
              <a:buChar char="§"/>
              <a:defRPr sz="3200" kern="1200">
                <a:solidFill>
                  <a:schemeClr val="tx1"/>
                </a:solidFill>
                <a:latin typeface="Corbel"/>
                <a:ea typeface="+mn-ea"/>
                <a:cs typeface="Corbel"/>
              </a:defRPr>
            </a:lvl1pPr>
            <a:lvl2pPr marL="742950" indent="-285750" algn="l" defTabSz="457200" rtl="0" eaLnBrk="1" latinLnBrk="0" hangingPunct="1">
              <a:spcBef>
                <a:spcPct val="20000"/>
              </a:spcBef>
              <a:buClr>
                <a:schemeClr val="tx1">
                  <a:lumMod val="85000"/>
                  <a:lumOff val="15000"/>
                </a:schemeClr>
              </a:buClr>
              <a:buFont typeface="Wingdings" charset="2"/>
              <a:buChar char="§"/>
              <a:defRPr sz="2800" kern="1200">
                <a:solidFill>
                  <a:schemeClr val="tx1"/>
                </a:solidFill>
                <a:latin typeface="Corbel"/>
                <a:ea typeface="+mn-ea"/>
                <a:cs typeface="Corbel"/>
              </a:defRPr>
            </a:lvl2pPr>
            <a:lvl3pPr marL="1143000" indent="-228600" algn="l" defTabSz="457200" rtl="0" eaLnBrk="1" latinLnBrk="0" hangingPunct="1">
              <a:spcBef>
                <a:spcPct val="20000"/>
              </a:spcBef>
              <a:buClr>
                <a:schemeClr val="tx1">
                  <a:lumMod val="85000"/>
                  <a:lumOff val="15000"/>
                </a:schemeClr>
              </a:buClr>
              <a:buFont typeface="Wingdings" charset="2"/>
              <a:buChar char="§"/>
              <a:defRPr sz="2400" kern="1200">
                <a:solidFill>
                  <a:schemeClr val="tx1"/>
                </a:solidFill>
                <a:latin typeface="Corbel"/>
                <a:ea typeface="+mn-ea"/>
                <a:cs typeface="Corbel"/>
              </a:defRPr>
            </a:lvl3pPr>
            <a:lvl4pPr marL="1600200" indent="-228600" algn="l" defTabSz="457200" rtl="0" eaLnBrk="1" latinLnBrk="0" hangingPunct="1">
              <a:spcBef>
                <a:spcPct val="20000"/>
              </a:spcBef>
              <a:buClr>
                <a:schemeClr val="tx1">
                  <a:lumMod val="85000"/>
                  <a:lumOff val="15000"/>
                </a:schemeClr>
              </a:buClr>
              <a:buFont typeface="Wingdings" charset="2"/>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Clr>
                <a:schemeClr val="tx1">
                  <a:lumMod val="85000"/>
                  <a:lumOff val="15000"/>
                </a:schemeClr>
              </a:buClr>
              <a:buFont typeface="Wingdings" charset="2"/>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133" u="sng" dirty="0"/>
              <a:t>Wood, i.e. lignocellulose, based materials that are </a:t>
            </a:r>
            <a:r>
              <a:rPr lang="en-US" sz="2133" b="1" u="sng" dirty="0">
                <a:solidFill>
                  <a:srgbClr val="FF0000"/>
                </a:solidFill>
                <a:effectLst>
                  <a:outerShdw blurRad="38100" dist="38100" dir="2700000" algn="tl">
                    <a:srgbClr val="000000">
                      <a:alpha val="43137"/>
                    </a:srgbClr>
                  </a:outerShdw>
                </a:effectLst>
              </a:rPr>
              <a:t>hot topics</a:t>
            </a:r>
            <a:r>
              <a:rPr lang="en-US" sz="2133" u="sng" dirty="0"/>
              <a:t> in academic and industrial research:</a:t>
            </a:r>
          </a:p>
          <a:p>
            <a:pPr>
              <a:buFontTx/>
              <a:buChar char="-"/>
            </a:pPr>
            <a:r>
              <a:rPr lang="en-US" sz="2133" dirty="0" err="1"/>
              <a:t>Microfibrillated</a:t>
            </a:r>
            <a:r>
              <a:rPr lang="en-US" sz="2133" dirty="0"/>
              <a:t> cellulose</a:t>
            </a:r>
          </a:p>
          <a:p>
            <a:pPr>
              <a:buFontTx/>
              <a:buChar char="-"/>
            </a:pPr>
            <a:r>
              <a:rPr lang="en-US" sz="2133" dirty="0"/>
              <a:t>Nanocellulose </a:t>
            </a:r>
          </a:p>
          <a:p>
            <a:pPr>
              <a:buFontTx/>
              <a:buChar char="-"/>
            </a:pPr>
            <a:r>
              <a:rPr lang="en-US" sz="2133" dirty="0"/>
              <a:t>Lignin</a:t>
            </a:r>
          </a:p>
          <a:p>
            <a:pPr>
              <a:buFontTx/>
              <a:buChar char="-"/>
            </a:pPr>
            <a:endParaRPr lang="en-US" sz="2133" dirty="0"/>
          </a:p>
          <a:p>
            <a:pPr marL="0" indent="0">
              <a:buNone/>
            </a:pPr>
            <a:r>
              <a:rPr lang="en-US" sz="2133" dirty="0"/>
              <a:t>and partly also</a:t>
            </a:r>
          </a:p>
          <a:p>
            <a:pPr>
              <a:buFontTx/>
              <a:buChar char="-"/>
            </a:pPr>
            <a:r>
              <a:rPr lang="en-US" sz="2133" dirty="0"/>
              <a:t>Hemicellulose?!</a:t>
            </a:r>
          </a:p>
          <a:p>
            <a:pPr>
              <a:buFontTx/>
              <a:buChar char="-"/>
            </a:pPr>
            <a:endParaRPr lang="en-US" sz="2133" dirty="0"/>
          </a:p>
          <a:p>
            <a:pPr marL="0" indent="0">
              <a:buNone/>
            </a:pPr>
            <a:br>
              <a:rPr lang="en-US" sz="2133" i="1" dirty="0">
                <a:solidFill>
                  <a:schemeClr val="tx1">
                    <a:lumMod val="65000"/>
                    <a:lumOff val="35000"/>
                  </a:schemeClr>
                </a:solidFill>
              </a:rPr>
            </a:br>
            <a:endParaRPr lang="en-US" sz="2133" baseline="30000" dirty="0"/>
          </a:p>
        </p:txBody>
      </p:sp>
      <p:sp>
        <p:nvSpPr>
          <p:cNvPr id="3" name="TextBox 2">
            <a:extLst>
              <a:ext uri="{FF2B5EF4-FFF2-40B4-BE49-F238E27FC236}">
                <a16:creationId xmlns:a16="http://schemas.microsoft.com/office/drawing/2014/main" id="{1743E841-75A9-4660-BAA0-6CB6524876AC}"/>
              </a:ext>
            </a:extLst>
          </p:cNvPr>
          <p:cNvSpPr txBox="1"/>
          <p:nvPr/>
        </p:nvSpPr>
        <p:spPr>
          <a:xfrm>
            <a:off x="6909840" y="1616946"/>
            <a:ext cx="4538074" cy="2031325"/>
          </a:xfrm>
          <a:prstGeom prst="rect">
            <a:avLst/>
          </a:prstGeom>
          <a:noFill/>
        </p:spPr>
        <p:txBody>
          <a:bodyPr wrap="square" rtlCol="0">
            <a:spAutoFit/>
          </a:bodyPr>
          <a:lstStyle/>
          <a:p>
            <a:pPr algn="ctr"/>
            <a:r>
              <a:rPr lang="en-GB" b="1" dirty="0"/>
              <a:t>Variation of Cellulose DP </a:t>
            </a:r>
          </a:p>
          <a:p>
            <a:pPr algn="ctr"/>
            <a:r>
              <a:rPr lang="en-GB" dirty="0"/>
              <a:t>(DP = degree of polymerization)</a:t>
            </a:r>
          </a:p>
          <a:p>
            <a:pPr algn="ctr"/>
            <a:r>
              <a:rPr lang="en-GB" dirty="0"/>
              <a:t>DPs between 300 – 15 000 are available</a:t>
            </a:r>
          </a:p>
          <a:p>
            <a:pPr algn="ctr"/>
            <a:r>
              <a:rPr lang="en-GB" dirty="0"/>
              <a:t>Plants normally produce 7 000 – 15 000</a:t>
            </a:r>
          </a:p>
          <a:p>
            <a:pPr algn="ctr"/>
            <a:r>
              <a:rPr lang="en-GB" dirty="0"/>
              <a:t>Cotton 15 000</a:t>
            </a:r>
          </a:p>
          <a:p>
            <a:pPr algn="ctr"/>
            <a:r>
              <a:rPr lang="en-GB" dirty="0"/>
              <a:t>Spruce 7 000</a:t>
            </a:r>
          </a:p>
          <a:p>
            <a:pPr algn="ctr"/>
            <a:endParaRPr lang="en-GB" dirty="0"/>
          </a:p>
        </p:txBody>
      </p:sp>
      <p:sp>
        <p:nvSpPr>
          <p:cNvPr id="6" name="TextBox 5">
            <a:extLst>
              <a:ext uri="{FF2B5EF4-FFF2-40B4-BE49-F238E27FC236}">
                <a16:creationId xmlns:a16="http://schemas.microsoft.com/office/drawing/2014/main" id="{AFF12C8C-6826-47DF-AB48-787E01A14020}"/>
              </a:ext>
            </a:extLst>
          </p:cNvPr>
          <p:cNvSpPr txBox="1"/>
          <p:nvPr/>
        </p:nvSpPr>
        <p:spPr>
          <a:xfrm>
            <a:off x="3037343" y="5744669"/>
            <a:ext cx="3872498" cy="230832"/>
          </a:xfrm>
          <a:prstGeom prst="rect">
            <a:avLst/>
          </a:prstGeom>
          <a:solidFill>
            <a:schemeClr val="bg1"/>
          </a:solidFill>
        </p:spPr>
        <p:txBody>
          <a:bodyPr wrap="square" rtlCol="0">
            <a:spAutoFit/>
          </a:bodyPr>
          <a:lstStyle/>
          <a:p>
            <a:pPr algn="ctr"/>
            <a:endParaRPr lang="en-GB" sz="900" dirty="0"/>
          </a:p>
        </p:txBody>
      </p:sp>
      <p:sp>
        <p:nvSpPr>
          <p:cNvPr id="7" name="TextBox 6">
            <a:extLst>
              <a:ext uri="{FF2B5EF4-FFF2-40B4-BE49-F238E27FC236}">
                <a16:creationId xmlns:a16="http://schemas.microsoft.com/office/drawing/2014/main" id="{96815EB5-3161-45D1-96CA-A08E686309FF}"/>
              </a:ext>
            </a:extLst>
          </p:cNvPr>
          <p:cNvSpPr txBox="1"/>
          <p:nvPr/>
        </p:nvSpPr>
        <p:spPr>
          <a:xfrm>
            <a:off x="4055800" y="3763726"/>
            <a:ext cx="7392114" cy="1477328"/>
          </a:xfrm>
          <a:prstGeom prst="rect">
            <a:avLst/>
          </a:prstGeom>
          <a:solidFill>
            <a:schemeClr val="bg1">
              <a:lumMod val="85000"/>
            </a:schemeClr>
          </a:solidFill>
        </p:spPr>
        <p:txBody>
          <a:bodyPr wrap="square" rtlCol="0">
            <a:spAutoFit/>
          </a:bodyPr>
          <a:lstStyle/>
          <a:p>
            <a:pPr algn="just"/>
            <a:r>
              <a:rPr lang="en-GB" dirty="0"/>
              <a:t>Picture describing plant cell wall and how hypothetically the polymer material structures within the plant cell wall are constructed. Also the cellulose microfibril and glucose chain structure. A l</a:t>
            </a:r>
            <a:r>
              <a:rPr lang="en-GB" sz="1800" dirty="0"/>
              <a:t>ink to similar picture https://public.ornl.gov/site/gallery/originals/Fig2_Cellulose_Structure_a.jpg</a:t>
            </a:r>
          </a:p>
          <a:p>
            <a:pPr algn="just"/>
            <a:endParaRPr lang="en-GB" dirty="0"/>
          </a:p>
        </p:txBody>
      </p:sp>
    </p:spTree>
    <p:extLst>
      <p:ext uri="{BB962C8B-B14F-4D97-AF65-F5344CB8AC3E}">
        <p14:creationId xmlns:p14="http://schemas.microsoft.com/office/powerpoint/2010/main" val="3147154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355DE-19F7-4E4B-A22F-23ECCF5A9D77}"/>
              </a:ext>
            </a:extLst>
          </p:cNvPr>
          <p:cNvSpPr>
            <a:spLocks noGrp="1"/>
          </p:cNvSpPr>
          <p:nvPr>
            <p:ph type="title"/>
          </p:nvPr>
        </p:nvSpPr>
        <p:spPr>
          <a:xfrm>
            <a:off x="838199" y="167814"/>
            <a:ext cx="10515600" cy="1325563"/>
          </a:xfrm>
        </p:spPr>
        <p:txBody>
          <a:bodyPr/>
          <a:lstStyle/>
          <a:p>
            <a:r>
              <a:rPr lang="en-GB" dirty="0"/>
              <a:t>Polymers and polysaccharides, general</a:t>
            </a:r>
          </a:p>
        </p:txBody>
      </p:sp>
      <p:sp>
        <p:nvSpPr>
          <p:cNvPr id="3" name="Content Placeholder 2">
            <a:extLst>
              <a:ext uri="{FF2B5EF4-FFF2-40B4-BE49-F238E27FC236}">
                <a16:creationId xmlns:a16="http://schemas.microsoft.com/office/drawing/2014/main" id="{26882936-1C95-4473-A747-8181CAA3BAA6}"/>
              </a:ext>
            </a:extLst>
          </p:cNvPr>
          <p:cNvSpPr>
            <a:spLocks noGrp="1"/>
          </p:cNvSpPr>
          <p:nvPr>
            <p:ph idx="1"/>
          </p:nvPr>
        </p:nvSpPr>
        <p:spPr>
          <a:xfrm>
            <a:off x="838199" y="1228859"/>
            <a:ext cx="10950677" cy="4161289"/>
          </a:xfrm>
        </p:spPr>
        <p:txBody>
          <a:bodyPr>
            <a:normAutofit fontScale="92500" lnSpcReduction="10000"/>
          </a:bodyPr>
          <a:lstStyle/>
          <a:p>
            <a:r>
              <a:rPr lang="en-US" sz="2400" dirty="0"/>
              <a:t>Monomer – A single molecular entity that can be combined with other, often identical, units to form a larger chain type, branched or cross-linked entity. </a:t>
            </a:r>
            <a:r>
              <a:rPr lang="en-US" sz="2000" i="1" dirty="0">
                <a:latin typeface="+mj-lt"/>
              </a:rPr>
              <a:t>[A substance composed of monomer molecules*]</a:t>
            </a:r>
            <a:endParaRPr lang="en-US" sz="2400" i="1" dirty="0">
              <a:latin typeface="+mj-lt"/>
            </a:endParaRPr>
          </a:p>
          <a:p>
            <a:r>
              <a:rPr lang="en-US" sz="2400" dirty="0"/>
              <a:t>Polymer – Can include identical or different monomer units, e.g. carbohydrates, amino acids, often organic molecules, combined together.</a:t>
            </a:r>
            <a:r>
              <a:rPr lang="en-GB" sz="2400" dirty="0"/>
              <a:t> Examples: cellulose, PET (=plastic bottles) and DNA strain. </a:t>
            </a:r>
            <a:r>
              <a:rPr lang="en-US" sz="2000" i="1" dirty="0">
                <a:latin typeface="+mj-lt"/>
              </a:rPr>
              <a:t>[A substance composed of macromolecules*]</a:t>
            </a:r>
            <a:endParaRPr lang="en-US" sz="2400" i="1" dirty="0">
              <a:latin typeface="+mj-lt"/>
            </a:endParaRPr>
          </a:p>
          <a:p>
            <a:r>
              <a:rPr lang="en-US" sz="2400" dirty="0"/>
              <a:t>Monosaccharide – The smallest possible repeating unit of a sugar molecule (carbohydrate), i.e. a sugar monomer. </a:t>
            </a:r>
            <a:r>
              <a:rPr lang="en-US" sz="2200" i="1" dirty="0">
                <a:latin typeface="+mj-lt"/>
              </a:rPr>
              <a:t>[A term which includes aldoses, ketoses and a wide variety of derivatives. Derivation includes oxidation, deoxygenation, introduction of other substituents, alkylation and acylation of hydroxy groups, and chain branching.*]</a:t>
            </a:r>
            <a:endParaRPr lang="en-US" sz="2400" i="1" dirty="0">
              <a:latin typeface="+mj-lt"/>
            </a:endParaRPr>
          </a:p>
          <a:p>
            <a:r>
              <a:rPr lang="en-US" sz="2400" dirty="0"/>
              <a:t>Polysaccharides – A specific group of polymers were several monosaccharide units are combined forming chains of carbohydrates. Examples: cellulose and chitin. </a:t>
            </a:r>
            <a:r>
              <a:rPr lang="en-US" sz="2200" i="1" dirty="0">
                <a:latin typeface="+mj-lt"/>
              </a:rPr>
              <a:t>[Compounds consisting of a large number of monosaccharides linked </a:t>
            </a:r>
            <a:r>
              <a:rPr lang="en-US" sz="2200" i="1" dirty="0" err="1">
                <a:latin typeface="+mj-lt"/>
              </a:rPr>
              <a:t>glycosidically</a:t>
            </a:r>
            <a:r>
              <a:rPr lang="en-US" sz="2200" i="1" dirty="0">
                <a:latin typeface="+mj-lt"/>
              </a:rPr>
              <a:t>. This term is commonly used only for those containing more than ten monosaccharide residues. Also called glycans.*]</a:t>
            </a:r>
            <a:r>
              <a:rPr lang="en-US" sz="2400" dirty="0"/>
              <a:t> </a:t>
            </a:r>
          </a:p>
        </p:txBody>
      </p:sp>
      <p:sp>
        <p:nvSpPr>
          <p:cNvPr id="4" name="Footer Placeholder 3">
            <a:extLst>
              <a:ext uri="{FF2B5EF4-FFF2-40B4-BE49-F238E27FC236}">
                <a16:creationId xmlns:a16="http://schemas.microsoft.com/office/drawing/2014/main" id="{C81A4B1C-AF1C-4247-923B-2C4EEBC49C82}"/>
              </a:ext>
            </a:extLst>
          </p:cNvPr>
          <p:cNvSpPr>
            <a:spLocks noGrp="1"/>
          </p:cNvSpPr>
          <p:nvPr>
            <p:ph type="ftr" sz="quarter" idx="11"/>
          </p:nvPr>
        </p:nvSpPr>
        <p:spPr/>
        <p:txBody>
          <a:bodyPr/>
          <a:lstStyle/>
          <a:p>
            <a:r>
              <a:rPr lang="fi-FI"/>
              <a:t>kiertotalousamk.fi</a:t>
            </a:r>
          </a:p>
        </p:txBody>
      </p:sp>
      <p:sp>
        <p:nvSpPr>
          <p:cNvPr id="5" name="Tekstiruutu 4">
            <a:extLst>
              <a:ext uri="{FF2B5EF4-FFF2-40B4-BE49-F238E27FC236}">
                <a16:creationId xmlns:a16="http://schemas.microsoft.com/office/drawing/2014/main" id="{C71C28B3-1E9A-4EAD-8672-12DDE097B7D1}"/>
              </a:ext>
            </a:extLst>
          </p:cNvPr>
          <p:cNvSpPr txBox="1"/>
          <p:nvPr/>
        </p:nvSpPr>
        <p:spPr>
          <a:xfrm>
            <a:off x="4216703" y="6474021"/>
            <a:ext cx="3758593" cy="307777"/>
          </a:xfrm>
          <a:prstGeom prst="rect">
            <a:avLst/>
          </a:prstGeom>
          <a:noFill/>
        </p:spPr>
        <p:txBody>
          <a:bodyPr wrap="none" rtlCol="0">
            <a:spAutoFit/>
          </a:bodyPr>
          <a:lstStyle/>
          <a:p>
            <a:r>
              <a:rPr lang="fi-FI" sz="1400" dirty="0"/>
              <a:t>* IUPAC Gold </a:t>
            </a:r>
            <a:r>
              <a:rPr lang="fi-FI" sz="1400" dirty="0" err="1"/>
              <a:t>Book</a:t>
            </a:r>
            <a:r>
              <a:rPr lang="fi-FI" sz="1400" dirty="0"/>
              <a:t> - https://goldbook.iupac.org/ </a:t>
            </a:r>
          </a:p>
        </p:txBody>
      </p:sp>
    </p:spTree>
    <p:extLst>
      <p:ext uri="{BB962C8B-B14F-4D97-AF65-F5344CB8AC3E}">
        <p14:creationId xmlns:p14="http://schemas.microsoft.com/office/powerpoint/2010/main" val="249960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44F74372C55FE4B821D5F2378F4B2BA" ma:contentTypeVersion="1" ma:contentTypeDescription="Luo uusi asiakirja." ma:contentTypeScope="" ma:versionID="822fe6b422b8dec44a40602c4233d47b">
  <xsd:schema xmlns:xsd="http://www.w3.org/2001/XMLSchema" xmlns:xs="http://www.w3.org/2001/XMLSchema" xmlns:p="http://schemas.microsoft.com/office/2006/metadata/properties" xmlns:ns2="76865ef9-df32-4c37-ae45-f9784eb47bff" xmlns:ns3="7e9e6169-ad39-4139-80cb-366121f0def0" targetNamespace="http://schemas.microsoft.com/office/2006/metadata/properties" ma:root="true" ma:fieldsID="6eb707645daa25c755dded653de544e8" ns2:_="" ns3:_="">
    <xsd:import namespace="76865ef9-df32-4c37-ae45-f9784eb47bff"/>
    <xsd:import namespace="7e9e6169-ad39-4139-80cb-366121f0def0"/>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65ef9-df32-4c37-ae45-f9784eb47bff" elementFormDefault="qualified">
    <xsd:import namespace="http://schemas.microsoft.com/office/2006/documentManagement/types"/>
    <xsd:import namespace="http://schemas.microsoft.com/office/infopath/2007/PartnerControls"/>
    <xsd:element name="_dlc_DocId" ma:index="8" nillable="true" ma:displayName="Tiedostotunnisteen arvo" ma:description="Tälle kohteelle määritetyn tiedostotunnisteen arvo." ma:internalName="_dlc_DocId" ma:readOnly="true">
      <xsd:simpleType>
        <xsd:restriction base="dms:Text"/>
      </xsd:simpleType>
    </xsd:element>
    <xsd:element name="_dlc_DocIdUrl" ma:index="9"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e9e6169-ad39-4139-80cb-366121f0def0" elementFormDefault="qualified">
    <xsd:import namespace="http://schemas.microsoft.com/office/2006/documentManagement/types"/>
    <xsd:import namespace="http://schemas.microsoft.com/office/infopath/2007/PartnerControls"/>
    <xsd:element name="SharedWithUsers" ma:index="11"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76865ef9-df32-4c37-ae45-f9784eb47bff">427W7XWPXQD2-403814790-1263</_dlc_DocId>
    <_dlc_DocIdUrl xmlns="76865ef9-df32-4c37-ae45-f9784eb47bff">
      <Url>https://tt.eduuni.fi/sites/luc-lapinamk-extra/kiertotalousosaamista-ammattikorkeakouluihin/_layouts/15/DocIdRedir.aspx?ID=427W7XWPXQD2-403814790-1263</Url>
      <Description>427W7XWPXQD2-403814790-1263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238FF32-43FD-4754-9A6C-B0B4C19B5E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865ef9-df32-4c37-ae45-f9784eb47bff"/>
    <ds:schemaRef ds:uri="7e9e6169-ad39-4139-80cb-366121f0de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25BD6D-D2BB-418E-A029-B40BF82CD255}">
  <ds:schemaRefs>
    <ds:schemaRef ds:uri="http://schemas.microsoft.com/sharepoint/v3/contenttype/forms"/>
  </ds:schemaRefs>
</ds:datastoreItem>
</file>

<file path=customXml/itemProps3.xml><?xml version="1.0" encoding="utf-8"?>
<ds:datastoreItem xmlns:ds="http://schemas.openxmlformats.org/officeDocument/2006/customXml" ds:itemID="{8062D49C-CA25-4999-B952-F55D754961C0}">
  <ds:schemaRefs>
    <ds:schemaRef ds:uri="7e9e6169-ad39-4139-80cb-366121f0def0"/>
    <ds:schemaRef ds:uri="76865ef9-df32-4c37-ae45-f9784eb47bff"/>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9BEB1A0C-CB66-4291-BD4D-308FACDFF63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2190</TotalTime>
  <Words>5358</Words>
  <Application>Microsoft Office PowerPoint</Application>
  <PresentationFormat>Widescreen</PresentationFormat>
  <Paragraphs>482</Paragraphs>
  <Slides>59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Arial</vt:lpstr>
      <vt:lpstr>Calibri</vt:lpstr>
      <vt:lpstr>Calibri Light</vt:lpstr>
      <vt:lpstr>Cambria Math</vt:lpstr>
      <vt:lpstr>Corbel</vt:lpstr>
      <vt:lpstr>Courier New</vt:lpstr>
      <vt:lpstr>Garamond</vt:lpstr>
      <vt:lpstr>Microsoft Sans Serif</vt:lpstr>
      <vt:lpstr>Myriad Pro Light</vt:lpstr>
      <vt:lpstr>Wingdings</vt:lpstr>
      <vt:lpstr>1_Mukautettu suunnittelumalli</vt:lpstr>
      <vt:lpstr>Innovative Wood-Based Materials and Products   Hydrogels, 3D-Printed Materials, Adhesives and Nutrition</vt:lpstr>
      <vt:lpstr>Learning outcomes</vt:lpstr>
      <vt:lpstr>Implementation</vt:lpstr>
      <vt:lpstr>PowerPoint Presentation</vt:lpstr>
      <vt:lpstr>Content</vt:lpstr>
      <vt:lpstr>Background</vt:lpstr>
      <vt:lpstr>Wood Components</vt:lpstr>
      <vt:lpstr>Lignocellulosic biomass and Green Bioeconomy</vt:lpstr>
      <vt:lpstr>Polymers and polysaccharides, general</vt:lpstr>
      <vt:lpstr>Cellulose</vt:lpstr>
      <vt:lpstr>Cellulose</vt:lpstr>
      <vt:lpstr>Lignin</vt:lpstr>
      <vt:lpstr>Hydrogels</vt:lpstr>
      <vt:lpstr>Hydrogels, general</vt:lpstr>
      <vt:lpstr>Hydrogels</vt:lpstr>
      <vt:lpstr>Hydrogel swelling in water…</vt:lpstr>
      <vt:lpstr>How can you make a hydrogel?</vt:lpstr>
      <vt:lpstr>Hydrogels from Wood </vt:lpstr>
      <vt:lpstr>Hydrogels from Wood </vt:lpstr>
      <vt:lpstr>Where and how can wood-based hydrogels be used?</vt:lpstr>
      <vt:lpstr>What is growth media</vt:lpstr>
      <vt:lpstr>Nanocellulose</vt:lpstr>
      <vt:lpstr>Additional Material</vt:lpstr>
      <vt:lpstr>3D Printed Wood-Based Materials</vt:lpstr>
      <vt:lpstr>Different 3D printing techniques</vt:lpstr>
      <vt:lpstr>Fused Deposition Modeling (FDM)</vt:lpstr>
      <vt:lpstr>Thermoplastic polymers</vt:lpstr>
      <vt:lpstr>3D Printed Wood-Based Materials?</vt:lpstr>
      <vt:lpstr>The Wood-Based Raw-Materials for 3D-printing</vt:lpstr>
      <vt:lpstr>Additional Material</vt:lpstr>
      <vt:lpstr>Adhesives</vt:lpstr>
      <vt:lpstr>Adhesives, background</vt:lpstr>
      <vt:lpstr>A modern classification of adhesives</vt:lpstr>
      <vt:lpstr>Phenolic resins</vt:lpstr>
      <vt:lpstr>Why phenol? Why not lignin?</vt:lpstr>
      <vt:lpstr>Phenol formaldehyde resin</vt:lpstr>
      <vt:lpstr>Lignin</vt:lpstr>
      <vt:lpstr>Lignin</vt:lpstr>
      <vt:lpstr>Lignin adhesives</vt:lpstr>
      <vt:lpstr>Other sticky materials in Nature</vt:lpstr>
      <vt:lpstr>References / additional material</vt:lpstr>
      <vt:lpstr>Wood as Food</vt:lpstr>
      <vt:lpstr>Wood as Food</vt:lpstr>
      <vt:lpstr>Carbohydrates</vt:lpstr>
      <vt:lpstr>Carboxymethyl cellulose</vt:lpstr>
      <vt:lpstr>Carbohydrate sweetness </vt:lpstr>
      <vt:lpstr>Lignin to Vanillin</vt:lpstr>
      <vt:lpstr>Additional material:</vt:lpstr>
      <vt:lpstr>Assignments</vt:lpstr>
      <vt:lpstr>Assignment 1 - Biomass</vt:lpstr>
      <vt:lpstr>Assignment 2 - Cellulose</vt:lpstr>
      <vt:lpstr>Assignment 3 – Nanocellulose</vt:lpstr>
      <vt:lpstr>Assignment 4 - Hydrogel:</vt:lpstr>
      <vt:lpstr>Assignment 5 - MFC:</vt:lpstr>
      <vt:lpstr>Assignment 6 – 3D printing:</vt:lpstr>
      <vt:lpstr>Assignment 7 – Adhesives:</vt:lpstr>
      <vt:lpstr>Assignment 8 – Wood as Food:</vt:lpstr>
      <vt:lpstr>Assignment 9 – Wood as Food:</vt:lpstr>
      <vt:lpstr>The end   of the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Innovative Wood-Based Materials and Products   Hydrogels, 3D-Printed Materials, Adhesives and Nutrition</dc:title>
  <dc:creator>Otto Långvik</dc:creator>
  <cp:lastModifiedBy>Otto Långvik</cp:lastModifiedBy>
  <cp:revision>185</cp:revision>
  <dcterms:created xsi:type="dcterms:W3CDTF">2020-05-27T10:48:48Z</dcterms:created>
  <dcterms:modified xsi:type="dcterms:W3CDTF">2020-10-14T12:16:38Z</dcterms:modified>
</cp:coreProperties>
</file>