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74" r:id="rId5"/>
    <p:sldId id="261" r:id="rId6"/>
    <p:sldId id="257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3" autoAdjust="0"/>
    <p:restoredTop sz="52327" autoAdjust="0"/>
  </p:normalViewPr>
  <p:slideViewPr>
    <p:cSldViewPr snapToGrid="0">
      <p:cViewPr varScale="1">
        <p:scale>
          <a:sx n="54" d="100"/>
          <a:sy n="54" d="100"/>
        </p:scale>
        <p:origin x="16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ja Sipponen" userId="10d56e34-272e-4249-9a64-726c84c7101f" providerId="ADAL" clId="{8F234440-FA90-443A-8A56-0FAFA356E50C}"/>
    <pc:docChg chg="custSel modSld">
      <pc:chgData name="Sonja Sipponen" userId="10d56e34-272e-4249-9a64-726c84c7101f" providerId="ADAL" clId="{8F234440-FA90-443A-8A56-0FAFA356E50C}" dt="2021-11-25T08:18:39.205" v="3000" actId="20577"/>
      <pc:docMkLst>
        <pc:docMk/>
      </pc:docMkLst>
      <pc:sldChg chg="modNotesTx">
        <pc:chgData name="Sonja Sipponen" userId="10d56e34-272e-4249-9a64-726c84c7101f" providerId="ADAL" clId="{8F234440-FA90-443A-8A56-0FAFA356E50C}" dt="2021-11-25T08:18:39.205" v="3000" actId="20577"/>
        <pc:sldMkLst>
          <pc:docMk/>
          <pc:sldMk cId="3125516709" sldId="257"/>
        </pc:sldMkLst>
      </pc:sldChg>
      <pc:sldChg chg="modNotesTx">
        <pc:chgData name="Sonja Sipponen" userId="10d56e34-272e-4249-9a64-726c84c7101f" providerId="ADAL" clId="{8F234440-FA90-443A-8A56-0FAFA356E50C}" dt="2021-11-25T05:28:49.153" v="531" actId="20577"/>
        <pc:sldMkLst>
          <pc:docMk/>
          <pc:sldMk cId="1513541928" sldId="261"/>
        </pc:sldMkLst>
      </pc:sldChg>
      <pc:sldChg chg="modSp modNotesTx">
        <pc:chgData name="Sonja Sipponen" userId="10d56e34-272e-4249-9a64-726c84c7101f" providerId="ADAL" clId="{8F234440-FA90-443A-8A56-0FAFA356E50C}" dt="2021-11-25T08:08:18.403" v="2976" actId="20577"/>
        <pc:sldMkLst>
          <pc:docMk/>
          <pc:sldMk cId="1621274604" sldId="274"/>
        </pc:sldMkLst>
        <pc:spChg chg="mod">
          <ac:chgData name="Sonja Sipponen" userId="10d56e34-272e-4249-9a64-726c84c7101f" providerId="ADAL" clId="{8F234440-FA90-443A-8A56-0FAFA356E50C}" dt="2021-11-25T05:15:59.461" v="2" actId="20577"/>
          <ac:spMkLst>
            <pc:docMk/>
            <pc:sldMk cId="1621274604" sldId="274"/>
            <ac:spMk id="3" creationId="{3221D28F-76C9-4177-8455-39AF8A1BEA6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C8A10-2200-4AB2-8B3C-7B9C5F8D2CA8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6A7CC-B6F4-4437-BC52-1FBF07541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74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Fair-</a:t>
            </a:r>
            <a:r>
              <a:rPr lang="en-US" dirty="0" err="1"/>
              <a:t>periaatteiden</a:t>
            </a:r>
            <a:r>
              <a:rPr lang="en-US" dirty="0"/>
              <a:t> </a:t>
            </a:r>
            <a:r>
              <a:rPr lang="en-US" dirty="0" err="1"/>
              <a:t>soveltaminen</a:t>
            </a:r>
            <a:r>
              <a:rPr lang="en-US" dirty="0"/>
              <a:t> </a:t>
            </a:r>
            <a:r>
              <a:rPr lang="en-US" dirty="0" err="1"/>
              <a:t>työryhmä</a:t>
            </a:r>
            <a:r>
              <a:rPr lang="en-US" dirty="0"/>
              <a:t> on </a:t>
            </a:r>
            <a:r>
              <a:rPr lang="en-US" dirty="0" err="1"/>
              <a:t>tämän</a:t>
            </a:r>
            <a:r>
              <a:rPr lang="en-US" dirty="0"/>
              <a:t> </a:t>
            </a:r>
            <a:r>
              <a:rPr lang="en-US" dirty="0" err="1"/>
              <a:t>vuoden</a:t>
            </a:r>
            <a:r>
              <a:rPr lang="en-US" dirty="0"/>
              <a:t> </a:t>
            </a:r>
            <a:r>
              <a:rPr lang="en-US" dirty="0" err="1"/>
              <a:t>aikana</a:t>
            </a:r>
            <a:r>
              <a:rPr lang="en-US" dirty="0"/>
              <a:t> </a:t>
            </a:r>
            <a:r>
              <a:rPr lang="en-US" dirty="0" err="1"/>
              <a:t>kirjoittanut</a:t>
            </a:r>
            <a:r>
              <a:rPr lang="en-US" dirty="0"/>
              <a:t> ohjeita </a:t>
            </a:r>
            <a:r>
              <a:rPr lang="en-US" dirty="0" err="1"/>
              <a:t>tutkimusdatan</a:t>
            </a:r>
            <a:r>
              <a:rPr lang="en-US" dirty="0"/>
              <a:t> yhteentoimivuuden </a:t>
            </a:r>
            <a:r>
              <a:rPr lang="en-US" dirty="0" err="1"/>
              <a:t>edistämiseksi</a:t>
            </a:r>
            <a:r>
              <a:rPr lang="en-US" dirty="0"/>
              <a:t>. Ohjeet </a:t>
            </a:r>
            <a:r>
              <a:rPr lang="en-US" dirty="0" err="1"/>
              <a:t>olemme</a:t>
            </a:r>
            <a:r>
              <a:rPr lang="en-US" dirty="0"/>
              <a:t> </a:t>
            </a:r>
            <a:r>
              <a:rPr lang="en-US" dirty="0" err="1"/>
              <a:t>nimenneet</a:t>
            </a:r>
            <a:r>
              <a:rPr lang="en-US" dirty="0"/>
              <a:t> Interoperable 1-2-3, </a:t>
            </a:r>
            <a:r>
              <a:rPr lang="en-US" dirty="0" err="1"/>
              <a:t>koska</a:t>
            </a:r>
            <a:r>
              <a:rPr lang="en-US" dirty="0"/>
              <a:t> ne </a:t>
            </a:r>
            <a:r>
              <a:rPr lang="en-US" dirty="0" err="1"/>
              <a:t>keskittyvät</a:t>
            </a:r>
            <a:r>
              <a:rPr lang="en-US" dirty="0"/>
              <a:t> Fair-</a:t>
            </a:r>
            <a:r>
              <a:rPr lang="en-US" dirty="0" err="1"/>
              <a:t>periaatteiden</a:t>
            </a:r>
            <a:r>
              <a:rPr lang="en-US" dirty="0"/>
              <a:t> Interoperable-</a:t>
            </a:r>
            <a:r>
              <a:rPr lang="en-US" dirty="0" err="1"/>
              <a:t>kohtaan</a:t>
            </a:r>
            <a:r>
              <a:rPr lang="en-US" dirty="0"/>
              <a:t> ja </a:t>
            </a:r>
            <a:r>
              <a:rPr lang="en-US" dirty="0" err="1"/>
              <a:t>sen</a:t>
            </a:r>
            <a:r>
              <a:rPr lang="en-US" dirty="0"/>
              <a:t> </a:t>
            </a:r>
            <a:r>
              <a:rPr lang="en-US" dirty="0" err="1"/>
              <a:t>kolmeen</a:t>
            </a:r>
            <a:r>
              <a:rPr lang="en-US" dirty="0"/>
              <a:t> </a:t>
            </a:r>
            <a:r>
              <a:rPr lang="en-US" dirty="0" err="1"/>
              <a:t>alaperiaatteeseen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6A7CC-B6F4-4437-BC52-1FBF075412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6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FAIR-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ohjeiden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Interoperable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kohta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sisältää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kolme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eri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periaatetta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jotka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keskittyvät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semanttiseen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yhteentoimivuuteen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Totesimme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työryhmässä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että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semanttinen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yhteentoimivuus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yksi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vaikeimmista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FAIR-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periaatteista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Ensimmäinen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periaate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I1 </a:t>
            </a:r>
            <a:r>
              <a:rPr lang="fi-FI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Aineistot ja metatiedot ovat sisällöltään määrämuotoisia, monikäyttöisiä, saatavilla olevia ja jaettua kieltä käyttäviä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Periaate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tarkoittaa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että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i-FI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Datan ja metatiedon tulee olla ymmärrettävää sekä koneille että ihmisille.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i-FI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Dataa ja metatietoja täytyy voida käsitellä eri järjestelmissä ilman, että niiden merkitys muuttuu.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i-FI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I2. Aineistoissa ja metatiedoissa käytetään sanastoja, jotka noudattavat FAIR-periaatteita. Tämä tarkoittaa, että tulisi </a:t>
            </a:r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suosia olemassa olevia, avoimia ja koneluettavia sanastoja, ontologioita ja koodistoja.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i-FI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I3. Aineistoissa ja metatiedoissa on tyypiteltyjä viittauksia muihin resursseihin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i-FI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Tyypittely tarkoittaa, että viittauksen luonne on määritelty; esim. A on B:n aiempi versio tai B on käyttänyt A:ta lähteenä.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i-FI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Pysyvien tunnisteiden käytöllä voidaan turvata viittausten kestävyys pitkällä aikavälillä.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6A7CC-B6F4-4437-BC52-1FBF075412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i-FI" noProof="0" dirty="0"/>
              <a:t>Ohjeet</a:t>
            </a:r>
            <a:r>
              <a:rPr lang="en-US" dirty="0"/>
              <a:t> on </a:t>
            </a:r>
            <a:r>
              <a:rPr lang="en-US" dirty="0" err="1"/>
              <a:t>rakennettu</a:t>
            </a:r>
            <a:r>
              <a:rPr lang="en-US" dirty="0"/>
              <a:t> </a:t>
            </a:r>
            <a:r>
              <a:rPr lang="en-US" dirty="0" err="1"/>
              <a:t>kolmelle</a:t>
            </a:r>
            <a:r>
              <a:rPr lang="en-US" dirty="0"/>
              <a:t> </a:t>
            </a:r>
            <a:r>
              <a:rPr lang="en-US" dirty="0" err="1"/>
              <a:t>kohderyhmälle</a:t>
            </a:r>
            <a:r>
              <a:rPr lang="en-US" dirty="0"/>
              <a:t>: </a:t>
            </a:r>
            <a:r>
              <a:rPr lang="en-US" dirty="0" err="1"/>
              <a:t>Datanhallinnan</a:t>
            </a:r>
            <a:r>
              <a:rPr lang="en-US" dirty="0"/>
              <a:t> </a:t>
            </a:r>
            <a:r>
              <a:rPr lang="en-US" dirty="0" err="1"/>
              <a:t>asiantuntijoille</a:t>
            </a:r>
            <a:r>
              <a:rPr lang="en-US" dirty="0"/>
              <a:t>, </a:t>
            </a:r>
            <a:r>
              <a:rPr lang="en-US" dirty="0" err="1"/>
              <a:t>Tutkijoille</a:t>
            </a:r>
            <a:r>
              <a:rPr lang="en-US" dirty="0"/>
              <a:t> </a:t>
            </a:r>
            <a:r>
              <a:rPr lang="en-US" dirty="0" err="1"/>
              <a:t>sekä</a:t>
            </a:r>
            <a:r>
              <a:rPr lang="en-US" dirty="0"/>
              <a:t> Palveluiden </a:t>
            </a:r>
            <a:r>
              <a:rPr lang="en-US" dirty="0" err="1"/>
              <a:t>tuottajille</a:t>
            </a:r>
            <a:r>
              <a:rPr lang="en-US" dirty="0"/>
              <a:t>. </a:t>
            </a:r>
            <a:r>
              <a:rPr lang="en-US" dirty="0" err="1"/>
              <a:t>Ohjeissa</a:t>
            </a:r>
            <a:r>
              <a:rPr lang="en-US" dirty="0"/>
              <a:t> </a:t>
            </a:r>
            <a:r>
              <a:rPr lang="en-US" dirty="0" err="1"/>
              <a:t>kerrotaan</a:t>
            </a:r>
            <a:r>
              <a:rPr lang="en-US" dirty="0"/>
              <a:t> </a:t>
            </a:r>
            <a:r>
              <a:rPr lang="en-US" dirty="0" err="1"/>
              <a:t>ensin</a:t>
            </a:r>
            <a:r>
              <a:rPr lang="en-US" dirty="0"/>
              <a:t> </a:t>
            </a:r>
            <a:r>
              <a:rPr lang="en-US" dirty="0" err="1"/>
              <a:t>miksi</a:t>
            </a:r>
            <a:r>
              <a:rPr lang="en-US" dirty="0"/>
              <a:t> </a:t>
            </a:r>
            <a:r>
              <a:rPr lang="en-US" dirty="0" err="1"/>
              <a:t>semanttisen</a:t>
            </a:r>
            <a:r>
              <a:rPr lang="en-US" dirty="0"/>
              <a:t> yhteentoimivuuden </a:t>
            </a:r>
            <a:r>
              <a:rPr lang="en-US" dirty="0" err="1"/>
              <a:t>edistäminen</a:t>
            </a:r>
            <a:r>
              <a:rPr lang="en-US" dirty="0"/>
              <a:t> on </a:t>
            </a:r>
            <a:r>
              <a:rPr lang="en-US" dirty="0" err="1"/>
              <a:t>tärkeää</a:t>
            </a:r>
            <a:r>
              <a:rPr lang="en-US" dirty="0"/>
              <a:t> </a:t>
            </a:r>
            <a:r>
              <a:rPr lang="en-US" dirty="0" err="1"/>
              <a:t>kullekin</a:t>
            </a:r>
            <a:r>
              <a:rPr lang="en-US" dirty="0"/>
              <a:t> </a:t>
            </a:r>
            <a:r>
              <a:rPr lang="en-US" dirty="0" err="1"/>
              <a:t>kohderyhmälle</a:t>
            </a:r>
            <a:r>
              <a:rPr lang="en-US" dirty="0"/>
              <a:t>. </a:t>
            </a:r>
            <a:r>
              <a:rPr lang="en-US" dirty="0" err="1"/>
              <a:t>Tämän</a:t>
            </a:r>
            <a:r>
              <a:rPr lang="en-US" dirty="0"/>
              <a:t> </a:t>
            </a:r>
            <a:r>
              <a:rPr lang="en-US" dirty="0" err="1"/>
              <a:t>jälkeen</a:t>
            </a:r>
            <a:r>
              <a:rPr lang="en-US" dirty="0"/>
              <a:t> </a:t>
            </a:r>
            <a:r>
              <a:rPr lang="en-US" dirty="0" err="1"/>
              <a:t>kohderyhmille</a:t>
            </a:r>
            <a:r>
              <a:rPr lang="en-US" dirty="0"/>
              <a:t> annetaan </a:t>
            </a:r>
            <a:r>
              <a:rPr lang="en-US" dirty="0" err="1"/>
              <a:t>mahdollisimman</a:t>
            </a:r>
            <a:r>
              <a:rPr lang="en-US" dirty="0"/>
              <a:t> </a:t>
            </a:r>
            <a:r>
              <a:rPr lang="en-US" dirty="0" err="1"/>
              <a:t>konkreettisia</a:t>
            </a:r>
            <a:r>
              <a:rPr lang="en-US" dirty="0"/>
              <a:t> ohjeita </a:t>
            </a:r>
            <a:r>
              <a:rPr lang="en-US" dirty="0" err="1"/>
              <a:t>kunkin</a:t>
            </a:r>
            <a:r>
              <a:rPr lang="en-US" dirty="0"/>
              <a:t> </a:t>
            </a:r>
            <a:r>
              <a:rPr lang="en-US" dirty="0" err="1"/>
              <a:t>äsken</a:t>
            </a:r>
            <a:r>
              <a:rPr lang="en-US" dirty="0"/>
              <a:t> </a:t>
            </a:r>
            <a:r>
              <a:rPr lang="en-US" dirty="0" err="1"/>
              <a:t>esitellyn</a:t>
            </a:r>
            <a:r>
              <a:rPr lang="en-US" dirty="0"/>
              <a:t> </a:t>
            </a:r>
            <a:r>
              <a:rPr lang="en-US" dirty="0" err="1"/>
              <a:t>alaperiaatteen</a:t>
            </a:r>
            <a:r>
              <a:rPr lang="en-US" dirty="0"/>
              <a:t> </a:t>
            </a:r>
            <a:r>
              <a:rPr lang="en-US" dirty="0" err="1"/>
              <a:t>edistämiseksi</a:t>
            </a:r>
            <a:r>
              <a:rPr lang="en-US" dirty="0"/>
              <a:t>.</a:t>
            </a:r>
          </a:p>
          <a:p>
            <a:pPr marL="628650" lvl="1" indent="-171450">
              <a:buFontTx/>
              <a:buChar char="-"/>
            </a:pPr>
            <a:r>
              <a:rPr lang="en-US" dirty="0" err="1"/>
              <a:t>Datanhallinnan</a:t>
            </a:r>
            <a:r>
              <a:rPr lang="en-US" dirty="0"/>
              <a:t> </a:t>
            </a:r>
            <a:r>
              <a:rPr lang="en-US" dirty="0" err="1"/>
              <a:t>asiantuntijalle</a:t>
            </a:r>
            <a:r>
              <a:rPr lang="en-US" dirty="0"/>
              <a:t> </a:t>
            </a:r>
            <a:r>
              <a:rPr lang="en-US" dirty="0" err="1"/>
              <a:t>edistäminen</a:t>
            </a:r>
            <a:r>
              <a:rPr lang="en-US" dirty="0"/>
              <a:t> on </a:t>
            </a:r>
            <a:r>
              <a:rPr lang="en-US" dirty="0" err="1"/>
              <a:t>tärkeää</a:t>
            </a:r>
            <a:r>
              <a:rPr lang="en-US" dirty="0"/>
              <a:t> etenkin </a:t>
            </a:r>
            <a:r>
              <a:rPr lang="en-US" dirty="0" err="1"/>
              <a:t>oman</a:t>
            </a:r>
            <a:r>
              <a:rPr lang="en-US" dirty="0"/>
              <a:t> </a:t>
            </a:r>
            <a:r>
              <a:rPr lang="en-US" dirty="0" err="1"/>
              <a:t>ammattiosaamisen</a:t>
            </a:r>
            <a:r>
              <a:rPr lang="en-US" dirty="0"/>
              <a:t> </a:t>
            </a:r>
            <a:r>
              <a:rPr lang="en-US" dirty="0" err="1"/>
              <a:t>kautta</a:t>
            </a:r>
            <a:r>
              <a:rPr lang="en-US" dirty="0"/>
              <a:t>, </a:t>
            </a:r>
            <a:r>
              <a:rPr lang="en-US" dirty="0" err="1"/>
              <a:t>joten</a:t>
            </a:r>
            <a:r>
              <a:rPr lang="en-US" dirty="0"/>
              <a:t> </a:t>
            </a:r>
            <a:r>
              <a:rPr lang="en-US" dirty="0" err="1"/>
              <a:t>ohjeissa</a:t>
            </a:r>
            <a:r>
              <a:rPr lang="en-US" dirty="0"/>
              <a:t> </a:t>
            </a:r>
            <a:r>
              <a:rPr lang="en-US" dirty="0" err="1"/>
              <a:t>painotetaan</a:t>
            </a:r>
            <a:r>
              <a:rPr lang="en-US" dirty="0"/>
              <a:t> etenkin </a:t>
            </a:r>
            <a:r>
              <a:rPr lang="en-US" dirty="0" err="1"/>
              <a:t>asiantuntijan</a:t>
            </a:r>
            <a:r>
              <a:rPr lang="en-US" dirty="0"/>
              <a:t> </a:t>
            </a:r>
            <a:r>
              <a:rPr lang="en-US" dirty="0" err="1"/>
              <a:t>tuen</a:t>
            </a:r>
            <a:r>
              <a:rPr lang="en-US" dirty="0"/>
              <a:t> ja </a:t>
            </a:r>
            <a:r>
              <a:rPr lang="en-US" dirty="0" err="1"/>
              <a:t>osaamisen</a:t>
            </a:r>
            <a:r>
              <a:rPr lang="en-US" dirty="0"/>
              <a:t> </a:t>
            </a:r>
            <a:r>
              <a:rPr lang="en-US" dirty="0" err="1"/>
              <a:t>jakamisen</a:t>
            </a:r>
            <a:r>
              <a:rPr lang="en-US" dirty="0"/>
              <a:t> ja </a:t>
            </a:r>
            <a:r>
              <a:rPr lang="en-US" dirty="0" err="1"/>
              <a:t>päivittämisen</a:t>
            </a:r>
            <a:r>
              <a:rPr lang="en-US" dirty="0"/>
              <a:t> </a:t>
            </a:r>
            <a:r>
              <a:rPr lang="en-US" dirty="0" err="1"/>
              <a:t>tärkeyttä</a:t>
            </a:r>
            <a:r>
              <a:rPr lang="en-US" dirty="0"/>
              <a:t>.</a:t>
            </a:r>
          </a:p>
          <a:p>
            <a:pPr marL="628650" lvl="1" indent="-171450">
              <a:buFontTx/>
              <a:buChar char="-"/>
            </a:pPr>
            <a:r>
              <a:rPr lang="en-US" dirty="0" err="1"/>
              <a:t>Tutkijalle</a:t>
            </a:r>
            <a:r>
              <a:rPr lang="en-US" dirty="0"/>
              <a:t> </a:t>
            </a:r>
            <a:r>
              <a:rPr lang="en-US" dirty="0" err="1"/>
              <a:t>pyritään</a:t>
            </a:r>
            <a:r>
              <a:rPr lang="en-US" dirty="0"/>
              <a:t> </a:t>
            </a:r>
            <a:r>
              <a:rPr lang="en-US" dirty="0" err="1"/>
              <a:t>perustelemaan</a:t>
            </a:r>
            <a:r>
              <a:rPr lang="en-US" dirty="0"/>
              <a:t>, </a:t>
            </a:r>
            <a:r>
              <a:rPr lang="en-US" dirty="0" err="1"/>
              <a:t>että</a:t>
            </a:r>
            <a:r>
              <a:rPr lang="en-US" dirty="0"/>
              <a:t> </a:t>
            </a:r>
            <a:r>
              <a:rPr lang="en-US" dirty="0" err="1"/>
              <a:t>semanttisen</a:t>
            </a:r>
            <a:r>
              <a:rPr lang="en-US" dirty="0"/>
              <a:t> yhteentoimivuuden </a:t>
            </a:r>
            <a:r>
              <a:rPr lang="en-US" dirty="0" err="1"/>
              <a:t>edistäminen</a:t>
            </a:r>
            <a:r>
              <a:rPr lang="en-US" dirty="0"/>
              <a:t> omasa </a:t>
            </a:r>
            <a:r>
              <a:rPr lang="fi-FI" noProof="0" dirty="0"/>
              <a:t>tutkimusdatassa</a:t>
            </a:r>
            <a:r>
              <a:rPr lang="en-US" dirty="0"/>
              <a:t> </a:t>
            </a:r>
            <a:r>
              <a:rPr lang="en-US" dirty="0" err="1"/>
              <a:t>edistää</a:t>
            </a:r>
            <a:r>
              <a:rPr lang="en-US" dirty="0"/>
              <a:t> </a:t>
            </a:r>
            <a:r>
              <a:rPr lang="en-US" dirty="0" err="1"/>
              <a:t>myös</a:t>
            </a:r>
            <a:r>
              <a:rPr lang="en-US" dirty="0"/>
              <a:t> </a:t>
            </a:r>
            <a:r>
              <a:rPr lang="en-US" dirty="0" err="1"/>
              <a:t>muiden</a:t>
            </a:r>
            <a:r>
              <a:rPr lang="en-US" dirty="0"/>
              <a:t> </a:t>
            </a:r>
            <a:r>
              <a:rPr lang="en-US" dirty="0" err="1"/>
              <a:t>tutkijoiden</a:t>
            </a:r>
            <a:r>
              <a:rPr lang="en-US" dirty="0"/>
              <a:t> </a:t>
            </a:r>
            <a:r>
              <a:rPr lang="en-US" dirty="0" err="1"/>
              <a:t>työtä</a:t>
            </a:r>
            <a:r>
              <a:rPr lang="en-US" dirty="0"/>
              <a:t>, </a:t>
            </a:r>
            <a:r>
              <a:rPr lang="en-US" dirty="0" err="1"/>
              <a:t>sillä</a:t>
            </a:r>
            <a:r>
              <a:rPr lang="en-US" dirty="0"/>
              <a:t> </a:t>
            </a:r>
            <a:r>
              <a:rPr lang="en-US" dirty="0" err="1"/>
              <a:t>yhteentoimivaa</a:t>
            </a:r>
            <a:r>
              <a:rPr lang="en-US" dirty="0"/>
              <a:t> data on </a:t>
            </a:r>
            <a:r>
              <a:rPr lang="en-US" dirty="0" err="1"/>
              <a:t>mahdollista</a:t>
            </a:r>
            <a:r>
              <a:rPr lang="en-US" dirty="0"/>
              <a:t> </a:t>
            </a:r>
            <a:r>
              <a:rPr lang="en-US" dirty="0" err="1"/>
              <a:t>yhdistellä</a:t>
            </a:r>
            <a:r>
              <a:rPr lang="en-US" dirty="0"/>
              <a:t> ja </a:t>
            </a:r>
            <a:r>
              <a:rPr lang="en-US" dirty="0" err="1"/>
              <a:t>käsitellä</a:t>
            </a:r>
            <a:r>
              <a:rPr lang="en-US" dirty="0"/>
              <a:t> </a:t>
            </a:r>
            <a:r>
              <a:rPr lang="en-US" dirty="0" err="1"/>
              <a:t>myös</a:t>
            </a:r>
            <a:r>
              <a:rPr lang="en-US" dirty="0"/>
              <a:t> </a:t>
            </a:r>
            <a:r>
              <a:rPr lang="en-US" dirty="0" err="1"/>
              <a:t>eri</a:t>
            </a:r>
            <a:r>
              <a:rPr lang="en-US" dirty="0"/>
              <a:t> </a:t>
            </a:r>
            <a:r>
              <a:rPr lang="en-US" dirty="0" err="1"/>
              <a:t>lähteistä</a:t>
            </a:r>
            <a:r>
              <a:rPr lang="en-US" dirty="0"/>
              <a:t>. </a:t>
            </a:r>
            <a:r>
              <a:rPr lang="en-US" dirty="0" err="1"/>
              <a:t>Tutkijan</a:t>
            </a:r>
            <a:r>
              <a:rPr lang="en-US" dirty="0"/>
              <a:t> </a:t>
            </a:r>
            <a:r>
              <a:rPr lang="en-US" dirty="0" err="1"/>
              <a:t>ohjeissa</a:t>
            </a:r>
            <a:r>
              <a:rPr lang="en-US" dirty="0"/>
              <a:t> on </a:t>
            </a:r>
            <a:r>
              <a:rPr lang="en-US" dirty="0" err="1"/>
              <a:t>yritetty</a:t>
            </a:r>
            <a:r>
              <a:rPr lang="en-US" dirty="0"/>
              <a:t> </a:t>
            </a:r>
            <a:r>
              <a:rPr lang="en-US" dirty="0" err="1"/>
              <a:t>ottaa</a:t>
            </a:r>
            <a:r>
              <a:rPr lang="en-US" dirty="0"/>
              <a:t> </a:t>
            </a:r>
            <a:r>
              <a:rPr lang="en-US" dirty="0" err="1"/>
              <a:t>huomioon</a:t>
            </a:r>
            <a:r>
              <a:rPr lang="en-US" dirty="0"/>
              <a:t> se, </a:t>
            </a:r>
            <a:r>
              <a:rPr lang="en-US" dirty="0" err="1"/>
              <a:t>että</a:t>
            </a:r>
            <a:r>
              <a:rPr lang="en-US" dirty="0"/>
              <a:t> FAIR-</a:t>
            </a:r>
            <a:r>
              <a:rPr lang="en-US" dirty="0" err="1"/>
              <a:t>periaatteet</a:t>
            </a:r>
            <a:r>
              <a:rPr lang="en-US" dirty="0"/>
              <a:t> </a:t>
            </a:r>
            <a:r>
              <a:rPr lang="en-US" dirty="0" err="1"/>
              <a:t>eivät</a:t>
            </a:r>
            <a:r>
              <a:rPr lang="en-US" dirty="0"/>
              <a:t> </a:t>
            </a:r>
            <a:r>
              <a:rPr lang="en-US" dirty="0" err="1"/>
              <a:t>välttämättä</a:t>
            </a:r>
            <a:r>
              <a:rPr lang="en-US" dirty="0"/>
              <a:t> ole </a:t>
            </a:r>
            <a:r>
              <a:rPr lang="en-US" dirty="0" err="1"/>
              <a:t>kaikilla</a:t>
            </a:r>
            <a:r>
              <a:rPr lang="en-US" dirty="0"/>
              <a:t> </a:t>
            </a:r>
            <a:r>
              <a:rPr lang="en-US" dirty="0" err="1"/>
              <a:t>aloilla</a:t>
            </a:r>
            <a:r>
              <a:rPr lang="en-US" dirty="0"/>
              <a:t> </a:t>
            </a:r>
            <a:r>
              <a:rPr lang="en-US" dirty="0" err="1"/>
              <a:t>vielä</a:t>
            </a:r>
            <a:r>
              <a:rPr lang="en-US" dirty="0"/>
              <a:t> </a:t>
            </a:r>
            <a:r>
              <a:rPr lang="en-US" dirty="0" err="1"/>
              <a:t>kovin</a:t>
            </a:r>
            <a:r>
              <a:rPr lang="en-US" dirty="0"/>
              <a:t> </a:t>
            </a:r>
            <a:r>
              <a:rPr lang="en-US" dirty="0" err="1"/>
              <a:t>tuttuja</a:t>
            </a:r>
            <a:r>
              <a:rPr lang="en-US" dirty="0"/>
              <a:t>.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Palveluiden </a:t>
            </a:r>
            <a:r>
              <a:rPr lang="en-US" dirty="0" err="1"/>
              <a:t>tuottajille</a:t>
            </a:r>
            <a:r>
              <a:rPr lang="en-US" dirty="0"/>
              <a:t> </a:t>
            </a:r>
            <a:r>
              <a:rPr lang="en-US" dirty="0" err="1"/>
              <a:t>suunnatuissa</a:t>
            </a:r>
            <a:r>
              <a:rPr lang="en-US" dirty="0"/>
              <a:t> </a:t>
            </a:r>
            <a:r>
              <a:rPr lang="en-US" dirty="0" err="1"/>
              <a:t>ohjeissa</a:t>
            </a:r>
            <a:r>
              <a:rPr lang="en-US" dirty="0"/>
              <a:t> </a:t>
            </a:r>
            <a:r>
              <a:rPr lang="en-US" dirty="0" err="1"/>
              <a:t>painotetaan</a:t>
            </a:r>
            <a:r>
              <a:rPr lang="en-US" dirty="0"/>
              <a:t> etenkin </a:t>
            </a:r>
            <a:r>
              <a:rPr lang="en-US" dirty="0" err="1"/>
              <a:t>sitä</a:t>
            </a:r>
            <a:r>
              <a:rPr lang="en-US" dirty="0"/>
              <a:t>, </a:t>
            </a:r>
            <a:r>
              <a:rPr lang="en-US" dirty="0" err="1"/>
              <a:t>miten</a:t>
            </a:r>
            <a:r>
              <a:rPr lang="en-US" dirty="0"/>
              <a:t> </a:t>
            </a:r>
            <a:r>
              <a:rPr lang="en-US" dirty="0" err="1"/>
              <a:t>semanttisen</a:t>
            </a:r>
            <a:r>
              <a:rPr lang="en-US" dirty="0"/>
              <a:t> yhteentoimivuuden </a:t>
            </a:r>
            <a:r>
              <a:rPr lang="en-US" dirty="0" err="1"/>
              <a:t>mahdollistavilla</a:t>
            </a:r>
            <a:r>
              <a:rPr lang="en-US" dirty="0"/>
              <a:t> </a:t>
            </a:r>
            <a:r>
              <a:rPr lang="en-US" dirty="0" err="1"/>
              <a:t>palveluilla</a:t>
            </a:r>
            <a:r>
              <a:rPr lang="en-US" dirty="0"/>
              <a:t> </a:t>
            </a:r>
            <a:r>
              <a:rPr lang="en-US" dirty="0" err="1"/>
              <a:t>luodaan</a:t>
            </a:r>
            <a:r>
              <a:rPr lang="en-US" dirty="0"/>
              <a:t> </a:t>
            </a:r>
            <a:r>
              <a:rPr lang="en-US" dirty="0" err="1"/>
              <a:t>vaikuttavuutta</a:t>
            </a:r>
            <a:r>
              <a:rPr lang="en-US" dirty="0"/>
              <a:t>, </a:t>
            </a:r>
            <a:r>
              <a:rPr lang="en-US" dirty="0" err="1"/>
              <a:t>lisätään</a:t>
            </a:r>
            <a:r>
              <a:rPr lang="en-US" dirty="0"/>
              <a:t> </a:t>
            </a:r>
            <a:r>
              <a:rPr lang="en-US" dirty="0" err="1"/>
              <a:t>käyttäjäystävällisyyttä</a:t>
            </a:r>
            <a:r>
              <a:rPr lang="en-US" dirty="0"/>
              <a:t> </a:t>
            </a:r>
            <a:r>
              <a:rPr lang="en-US" dirty="0" err="1"/>
              <a:t>sekä</a:t>
            </a:r>
            <a:r>
              <a:rPr lang="en-US" dirty="0"/>
              <a:t> </a:t>
            </a:r>
            <a:r>
              <a:rPr lang="en-US" dirty="0" err="1"/>
              <a:t>tuetaan</a:t>
            </a:r>
            <a:r>
              <a:rPr lang="en-US" dirty="0"/>
              <a:t> </a:t>
            </a:r>
            <a:r>
              <a:rPr lang="en-US" dirty="0" err="1"/>
              <a:t>aktiivisesti</a:t>
            </a:r>
            <a:r>
              <a:rPr lang="en-US" dirty="0"/>
              <a:t> </a:t>
            </a:r>
            <a:r>
              <a:rPr lang="en-US" dirty="0" err="1"/>
              <a:t>koko</a:t>
            </a:r>
            <a:r>
              <a:rPr lang="en-US" dirty="0"/>
              <a:t> </a:t>
            </a:r>
            <a:r>
              <a:rPr lang="en-US" dirty="0" err="1"/>
              <a:t>tutkimusyhteisöä</a:t>
            </a:r>
            <a:r>
              <a:rPr lang="en-US" dirty="0"/>
              <a:t>. Palveluiden </a:t>
            </a:r>
            <a:r>
              <a:rPr lang="en-US" dirty="0" err="1"/>
              <a:t>tuottajille</a:t>
            </a:r>
            <a:r>
              <a:rPr lang="en-US" dirty="0"/>
              <a:t> annetaan ohjeita etenkin siitä, mitä mahdollisuuksia palveluiden tulisi sisältää yhteentoimivuuden mahdollistamiseksi.</a:t>
            </a:r>
          </a:p>
          <a:p>
            <a:pPr marL="171450" lvl="0" indent="-171450">
              <a:buFontTx/>
              <a:buChar char="-"/>
            </a:pPr>
            <a:r>
              <a:rPr lang="en-US" dirty="0"/>
              <a:t>Ohjeet tullaan toivottavasti julkaisemaan pian </a:t>
            </a:r>
            <a:r>
              <a:rPr lang="en-US" dirty="0" err="1"/>
              <a:t>Avoimen</a:t>
            </a:r>
            <a:r>
              <a:rPr lang="en-US" dirty="0"/>
              <a:t> </a:t>
            </a:r>
            <a:r>
              <a:rPr lang="en-US" dirty="0" err="1"/>
              <a:t>tieteen</a:t>
            </a:r>
            <a:r>
              <a:rPr lang="en-US" dirty="0"/>
              <a:t> </a:t>
            </a:r>
            <a:r>
              <a:rPr lang="en-US" dirty="0" err="1"/>
              <a:t>sivuilla</a:t>
            </a:r>
            <a:r>
              <a:rPr lang="en-US" dirty="0"/>
              <a:t>. Ohjeista on kokonaisen kaikkien </a:t>
            </a:r>
            <a:r>
              <a:rPr lang="en-US" dirty="0" err="1"/>
              <a:t>ohjeet</a:t>
            </a:r>
            <a:r>
              <a:rPr lang="en-US" dirty="0"/>
              <a:t> </a:t>
            </a:r>
            <a:r>
              <a:rPr lang="en-US" dirty="0" err="1"/>
              <a:t>sisältävän</a:t>
            </a:r>
            <a:r>
              <a:rPr lang="en-US" dirty="0"/>
              <a:t> </a:t>
            </a:r>
            <a:r>
              <a:rPr lang="en-US" dirty="0" err="1"/>
              <a:t>dokumentin</a:t>
            </a:r>
            <a:r>
              <a:rPr lang="en-US" dirty="0"/>
              <a:t> </a:t>
            </a:r>
            <a:r>
              <a:rPr lang="en-US" dirty="0" err="1"/>
              <a:t>lisäksi</a:t>
            </a:r>
            <a:r>
              <a:rPr lang="en-US" dirty="0"/>
              <a:t> </a:t>
            </a:r>
            <a:r>
              <a:rPr lang="en-US" dirty="0" err="1"/>
              <a:t>tehty</a:t>
            </a:r>
            <a:r>
              <a:rPr lang="en-US" dirty="0"/>
              <a:t> etenkin </a:t>
            </a:r>
            <a:r>
              <a:rPr lang="en-US" dirty="0" err="1"/>
              <a:t>kouluttajien</a:t>
            </a:r>
            <a:r>
              <a:rPr lang="en-US" dirty="0"/>
              <a:t> </a:t>
            </a:r>
            <a:r>
              <a:rPr lang="en-US" dirty="0" err="1"/>
              <a:t>tueksi</a:t>
            </a:r>
            <a:r>
              <a:rPr lang="en-US" dirty="0"/>
              <a:t> </a:t>
            </a:r>
            <a:r>
              <a:rPr lang="en-US" dirty="0" err="1"/>
              <a:t>myös</a:t>
            </a:r>
            <a:r>
              <a:rPr lang="en-US" dirty="0"/>
              <a:t> </a:t>
            </a:r>
            <a:r>
              <a:rPr lang="en-US" dirty="0" err="1"/>
              <a:t>kohderyhmille</a:t>
            </a:r>
            <a:r>
              <a:rPr lang="en-US" dirty="0"/>
              <a:t> </a:t>
            </a:r>
            <a:r>
              <a:rPr lang="en-US" dirty="0" err="1"/>
              <a:t>suunnatut</a:t>
            </a:r>
            <a:r>
              <a:rPr lang="en-US" dirty="0"/>
              <a:t> </a:t>
            </a:r>
            <a:r>
              <a:rPr lang="en-US" dirty="0" err="1"/>
              <a:t>powerpoint-esitykset</a:t>
            </a:r>
            <a:r>
              <a:rPr lang="en-US" dirty="0"/>
              <a:t>.</a:t>
            </a:r>
          </a:p>
          <a:p>
            <a:pPr marL="171450" lvl="0" indent="-171450">
              <a:buFontTx/>
              <a:buChar char="-"/>
            </a:pPr>
            <a:r>
              <a:rPr lang="en-US" dirty="0" err="1"/>
              <a:t>Minä</a:t>
            </a:r>
            <a:r>
              <a:rPr lang="en-US" dirty="0"/>
              <a:t> ja </a:t>
            </a:r>
            <a:r>
              <a:rPr lang="en-US" dirty="0" err="1"/>
              <a:t>paikalla</a:t>
            </a:r>
            <a:r>
              <a:rPr lang="en-US" dirty="0"/>
              <a:t> </a:t>
            </a:r>
            <a:r>
              <a:rPr lang="en-US" dirty="0" err="1"/>
              <a:t>olevat</a:t>
            </a:r>
            <a:r>
              <a:rPr lang="en-US" dirty="0"/>
              <a:t> </a:t>
            </a:r>
            <a:r>
              <a:rPr lang="en-US" dirty="0" err="1"/>
              <a:t>työryhmäläiset</a:t>
            </a:r>
            <a:r>
              <a:rPr lang="en-US" dirty="0"/>
              <a:t> </a:t>
            </a:r>
            <a:r>
              <a:rPr lang="en-US" dirty="0" err="1"/>
              <a:t>vastaamme</a:t>
            </a:r>
            <a:r>
              <a:rPr lang="en-US" dirty="0"/>
              <a:t> </a:t>
            </a:r>
            <a:r>
              <a:rPr lang="en-US" dirty="0" err="1"/>
              <a:t>mielellämme</a:t>
            </a:r>
            <a:r>
              <a:rPr lang="en-US" dirty="0"/>
              <a:t> </a:t>
            </a:r>
            <a:r>
              <a:rPr lang="en-US" dirty="0" err="1"/>
              <a:t>chatissa</a:t>
            </a:r>
            <a:r>
              <a:rPr lang="en-US" dirty="0"/>
              <a:t> </a:t>
            </a:r>
            <a:r>
              <a:rPr lang="en-US" dirty="0" err="1"/>
              <a:t>kysymyksiin</a:t>
            </a:r>
            <a:r>
              <a:rPr lang="en-US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6A7CC-B6F4-4437-BC52-1FBF075412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76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172C4-1C73-4622-9552-015290858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6561D0-A597-4E94-AB85-0E14988397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2BA27-20E5-4D3D-8105-A11B263C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9A1C-646F-47A2-B505-BE4516CAD25F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9EFE9-CD3A-480F-A457-95676CC7C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788A2-2856-4998-ABB5-DF40DB020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F5CC-8D7D-40ED-B254-2E81ED72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4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667E8-7F42-43E0-A411-30A0C00CF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FCB480-2DB0-40EA-B928-786BB17DF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370D0-42A7-4D61-B4D1-EC3C41172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9A1C-646F-47A2-B505-BE4516CAD25F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6AD85-002A-43B8-B8BF-AE7A9E5DF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34EF5-92C7-4A85-9D15-C7900E7E0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F5CC-8D7D-40ED-B254-2E81ED72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14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BD589C-D6AB-4916-BCDB-9C0599D5E8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7EB062-F0D0-4B68-ABAB-6EDBD174CC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0D96A-5FA5-4F48-8864-7EC70010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9A1C-646F-47A2-B505-BE4516CAD25F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B481B-812C-4611-8E5E-38950EF9A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9D8C0-A96E-4862-8D59-F01587D20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F5CC-8D7D-40ED-B254-2E81ED72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0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AB5A-0D6E-4437-816C-8866CABCF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B6EAC-065E-4480-BD6A-BB2E474F8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497F2-7000-47CE-8492-F99D7F0FF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9A1C-646F-47A2-B505-BE4516CAD25F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0853B-AF19-4DAA-BF03-A1F5A8BAD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705C7-194C-4A78-868A-C68907FC6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F5CC-8D7D-40ED-B254-2E81ED72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0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BC1D9-A783-47C1-AD2C-3FAA8FE2E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03394-CD12-4F46-B28A-1A5E4C0B3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CF469-69AA-4BB5-A4BF-C8AF0E698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9A1C-646F-47A2-B505-BE4516CAD25F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197EF-49A9-4FF1-8ACB-A4D53E372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58A96-A0FB-4491-A5D4-893DF75B2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F5CC-8D7D-40ED-B254-2E81ED72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0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B57D-8B98-4340-AFEE-C7CDE9AD7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849CF-2F45-42A9-B150-49F63C582C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1FC146-6E31-4936-BD3F-050304605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26D337-3DE7-4611-ADD6-A3A2D8E70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9A1C-646F-47A2-B505-BE4516CAD25F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0F799F-3441-4C01-A172-B68BD7B7D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91193F-E50B-4204-A833-8646C1B3B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F5CC-8D7D-40ED-B254-2E81ED72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2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DA980-B112-4C18-A3E5-A200B248A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25868B-D3F9-4F2F-BC64-3CAC89D75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E9F6C-4F28-4929-B3B1-E93D3992D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66280F-2754-4956-B063-D06F2CAAA4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F801B3-ABF5-4DFC-BFCF-1C7376CE4F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44933F-675D-44E1-8D76-B23E6AC29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9A1C-646F-47A2-B505-BE4516CAD25F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24C90E-A187-42B5-9EB7-8891CFFCE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9767C0-D311-4A6E-85ED-610AB7020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F5CC-8D7D-40ED-B254-2E81ED72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4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760C-6CD2-47C7-878D-01918598E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9AA83B-9AFC-4B41-B459-504FDE402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9A1C-646F-47A2-B505-BE4516CAD25F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36B7F9-0B13-40C2-ADE6-2868234E8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C1D95-816C-435E-8E57-DD1CFD5E0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F5CC-8D7D-40ED-B254-2E81ED72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4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6FE715-1851-4BE8-83FB-1419A6AAE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9A1C-646F-47A2-B505-BE4516CAD25F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143931-7811-4247-A53F-A183038C1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756AA5-65C1-4B02-A4BD-3FBFAC940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F5CC-8D7D-40ED-B254-2E81ED72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2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24DB4-9C5B-4C56-B74C-8FFE60A96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B8865-982A-4DB5-8AD1-1A5C78139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AA1870-8F16-4E37-B6F3-562527599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C6E5C-7C56-436E-BAD6-D51EB763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9A1C-646F-47A2-B505-BE4516CAD25F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A6574-9634-4430-BE1F-61D56823E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8B015-FCCC-4F41-962B-B8158D3B7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F5CC-8D7D-40ED-B254-2E81ED72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CDC85-2DC8-4005-B430-9406F8928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1F1385-587D-4BA0-8959-50A2175F34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7C612-0ECC-4981-A73F-BC7C21892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EA48BD-318A-4CE7-9CB1-F6431FF5B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9A1C-646F-47A2-B505-BE4516CAD25F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2D830-3911-4CED-8503-9F664F0C3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688B25-1A59-493F-AB8C-5D244D3F7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F5CC-8D7D-40ED-B254-2E81ED72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B46D22-1108-4606-A2CF-5A9C51B17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8A627-5242-473F-88C6-9A02DA3EC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757B4-3264-404E-AFF9-9562E85659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89A1C-646F-47A2-B505-BE4516CAD25F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D2930-D1E8-47DE-A24F-ECEA20AC8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C43D4-FCB0-4524-B860-D82356BB6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1F5CC-8D7D-40ED-B254-2E81ED72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68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18A16-A970-41BD-A2C5-12E6D0386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573153"/>
            <a:ext cx="9144000" cy="1170030"/>
          </a:xfrm>
        </p:spPr>
        <p:txBody>
          <a:bodyPr>
            <a:noAutofit/>
          </a:bodyPr>
          <a:lstStyle/>
          <a:p>
            <a:r>
              <a:rPr lang="fi-FI" sz="8800" dirty="0"/>
              <a:t>Interoperable</a:t>
            </a:r>
            <a:r>
              <a:rPr lang="fi-FI" sz="8800" baseline="-25000" dirty="0"/>
              <a:t>1-2-3</a:t>
            </a:r>
            <a:endParaRPr lang="en-US" sz="8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21D28F-76C9-4177-8455-39AF8A1BEA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020857"/>
            <a:ext cx="9144000" cy="609415"/>
          </a:xfrm>
        </p:spPr>
        <p:txBody>
          <a:bodyPr>
            <a:normAutofit/>
          </a:bodyPr>
          <a:lstStyle/>
          <a:p>
            <a:r>
              <a:rPr lang="en-US" dirty="0"/>
              <a:t>Ohjeita </a:t>
            </a:r>
            <a:r>
              <a:rPr lang="en-US" dirty="0" err="1"/>
              <a:t>tutkimusdatan</a:t>
            </a:r>
            <a:r>
              <a:rPr lang="en-US" dirty="0"/>
              <a:t> yhteentoimivuuden </a:t>
            </a:r>
            <a:r>
              <a:rPr lang="en-US" dirty="0" err="1"/>
              <a:t>edistämiseen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0441B9-FD37-40BB-8D7A-A9B36411C0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" y="-925941"/>
            <a:ext cx="10232571" cy="404075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EED136F-0237-45FF-9805-8C3C4F632B1C}"/>
              </a:ext>
            </a:extLst>
          </p:cNvPr>
          <p:cNvSpPr txBox="1"/>
          <p:nvPr/>
        </p:nvSpPr>
        <p:spPr>
          <a:xfrm>
            <a:off x="244928" y="5932139"/>
            <a:ext cx="4713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Avoimen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tieteen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koordinaatio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Fair-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periaatteiden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soveltaminen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työryhmä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2021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17B6ED-797E-41BF-BE36-B6779B306771}"/>
              </a:ext>
            </a:extLst>
          </p:cNvPr>
          <p:cNvSpPr txBox="1"/>
          <p:nvPr/>
        </p:nvSpPr>
        <p:spPr>
          <a:xfrm>
            <a:off x="10036629" y="6393804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4B91B4-A54F-46FE-9DEE-A0F2864456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242" y="3114818"/>
            <a:ext cx="4713512" cy="455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27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7573" y="-281158"/>
            <a:ext cx="3624943" cy="1431461"/>
          </a:xfrm>
          <a:prstGeom prst="rect">
            <a:avLst/>
          </a:prstGeom>
        </p:spPr>
      </p:pic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0B00EB3E-EDDA-4461-9233-96EC4397A2C2}"/>
              </a:ext>
            </a:extLst>
          </p:cNvPr>
          <p:cNvSpPr/>
          <p:nvPr/>
        </p:nvSpPr>
        <p:spPr>
          <a:xfrm>
            <a:off x="649635" y="3045451"/>
            <a:ext cx="3167745" cy="2987786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I1 Aineistot ja metatiedot ovat sisällöltään määrämuotoisia, monikäyttöisiä, saatavilla olevia ja jaettua kieltä käyttäviä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4A31E72D-1EF2-48A6-9785-9C19476488E6}"/>
              </a:ext>
            </a:extLst>
          </p:cNvPr>
          <p:cNvSpPr/>
          <p:nvPr/>
        </p:nvSpPr>
        <p:spPr>
          <a:xfrm>
            <a:off x="4651889" y="3045451"/>
            <a:ext cx="3167745" cy="2987786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I2. Aineistoissa ja metatiedoissa käytetään sanastoja, jotka noudattavat FAIR-periaatteita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FC8A2818-EB85-4B01-A8D8-DED86D4B9B0C}"/>
              </a:ext>
            </a:extLst>
          </p:cNvPr>
          <p:cNvSpPr/>
          <p:nvPr/>
        </p:nvSpPr>
        <p:spPr>
          <a:xfrm>
            <a:off x="8654143" y="3045451"/>
            <a:ext cx="3002522" cy="2987786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I3. Aineistoissa ja metatiedoissa on tyypiteltyjä viittauksia muihin resursseihin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Flowchart: Process 16">
            <a:extLst>
              <a:ext uri="{FF2B5EF4-FFF2-40B4-BE49-F238E27FC236}">
                <a16:creationId xmlns:a16="http://schemas.microsoft.com/office/drawing/2014/main" id="{F1E2A0A0-7410-4B31-B1BC-975F02EE0621}"/>
              </a:ext>
            </a:extLst>
          </p:cNvPr>
          <p:cNvSpPr/>
          <p:nvPr/>
        </p:nvSpPr>
        <p:spPr>
          <a:xfrm>
            <a:off x="649635" y="1150303"/>
            <a:ext cx="11007030" cy="1168354"/>
          </a:xfrm>
          <a:prstGeom prst="flowChartProcess">
            <a:avLst/>
          </a:prstGeom>
          <a:solidFill>
            <a:srgbClr val="8DD3C5"/>
          </a:solidFill>
          <a:ln>
            <a:solidFill>
              <a:srgbClr val="009D7D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FAIR-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ohjeiden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Interoperable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kohta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sisältää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kolme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periaatetta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jotka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keskittyvät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semanttiseen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yhteentoimivuuteen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3541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7573" y="-281158"/>
            <a:ext cx="3624943" cy="14314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6A701EB-777F-40BD-9A8C-1CE0DC40BC07}"/>
              </a:ext>
            </a:extLst>
          </p:cNvPr>
          <p:cNvSpPr txBox="1"/>
          <p:nvPr/>
        </p:nvSpPr>
        <p:spPr>
          <a:xfrm>
            <a:off x="1910059" y="177907"/>
            <a:ext cx="9046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+mj-lt"/>
              </a:rPr>
              <a:t>Semanttisen</a:t>
            </a:r>
            <a:r>
              <a:rPr lang="en-US" sz="3600" dirty="0">
                <a:latin typeface="+mj-lt"/>
              </a:rPr>
              <a:t> yhteentoimivuuden </a:t>
            </a:r>
            <a:r>
              <a:rPr lang="en-US" sz="3600" dirty="0" err="1">
                <a:latin typeface="+mj-lt"/>
              </a:rPr>
              <a:t>edistämisestä</a:t>
            </a:r>
            <a:endParaRPr lang="en-US" sz="3600" dirty="0">
              <a:latin typeface="+mj-lt"/>
            </a:endParaRP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0B00EB3E-EDDA-4461-9233-96EC4397A2C2}"/>
              </a:ext>
            </a:extLst>
          </p:cNvPr>
          <p:cNvSpPr/>
          <p:nvPr/>
        </p:nvSpPr>
        <p:spPr>
          <a:xfrm>
            <a:off x="8328661" y="3034920"/>
            <a:ext cx="3624942" cy="1363616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Semanttisen </a:t>
            </a:r>
            <a:r>
              <a:rPr lang="fi-FI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yhteentoimivuuden</a:t>
            </a:r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kehittäminen vahvistaa palvelun vaikuttavuutta ja käyttäjäystävällisyyttä.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4A31E72D-1EF2-48A6-9785-9C19476488E6}"/>
              </a:ext>
            </a:extLst>
          </p:cNvPr>
          <p:cNvSpPr/>
          <p:nvPr/>
        </p:nvSpPr>
        <p:spPr>
          <a:xfrm>
            <a:off x="8328662" y="4480764"/>
            <a:ext cx="3624940" cy="1712009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Tarjoamalla pysyviä tunnisteita, avoimia rajapintoja ja integroituja referenssimetadatoja palvelu voi tukea tutkimusyhteisöä huomattavasti ja tavalla, joka ei edes ole mahdollista ilman tätä tukea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52553A-D5F1-4D94-8E04-0C28F7EACE85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1850D3DF-A215-411B-BB9D-8B489BA42A9A}"/>
              </a:ext>
            </a:extLst>
          </p:cNvPr>
          <p:cNvSpPr/>
          <p:nvPr/>
        </p:nvSpPr>
        <p:spPr>
          <a:xfrm>
            <a:off x="8328662" y="1521231"/>
            <a:ext cx="3606458" cy="1431461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Aktiivisena edistäjänä työtä on tehtävä jatkuvasti ja käyttäjälähtöisesti, aina huomioiden myös ulkoiset vaatimukset.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3BA6A5-C02C-4A6D-A04D-E8337182545E}"/>
              </a:ext>
            </a:extLst>
          </p:cNvPr>
          <p:cNvSpPr txBox="1"/>
          <p:nvPr/>
        </p:nvSpPr>
        <p:spPr>
          <a:xfrm>
            <a:off x="9033446" y="1128459"/>
            <a:ext cx="2283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Palveluiden </a:t>
            </a:r>
            <a:r>
              <a:rPr lang="en-US" b="1" dirty="0" err="1"/>
              <a:t>tuottajille</a:t>
            </a:r>
            <a:endParaRPr lang="en-US" b="1" dirty="0"/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CD03154A-2DB1-47D1-B3E8-9004E7CFBBD1}"/>
              </a:ext>
            </a:extLst>
          </p:cNvPr>
          <p:cNvSpPr/>
          <p:nvPr/>
        </p:nvSpPr>
        <p:spPr>
          <a:xfrm>
            <a:off x="4003567" y="1511819"/>
            <a:ext cx="4184865" cy="1231382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Tietoja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käsitellä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järjestelmissä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siirtää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järjestelmästä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toiseen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tulkitsemaan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niitä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ilman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että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tiedon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merkitys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muuttuu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tai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vääristyy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C236F185-2F4E-4203-BF09-1D3573314FA0}"/>
              </a:ext>
            </a:extLst>
          </p:cNvPr>
          <p:cNvSpPr/>
          <p:nvPr/>
        </p:nvSpPr>
        <p:spPr>
          <a:xfrm>
            <a:off x="4003566" y="2825963"/>
            <a:ext cx="4184865" cy="1062684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Edellyttää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hyvää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aineistonhallintaa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yleisesti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käytettyjen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sanastojen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yhteentoimivuutta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edistävien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työkalujen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menetelmien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hyödyntämistä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6A8AB937-BE2F-46D2-878C-653D1F4B373C}"/>
              </a:ext>
            </a:extLst>
          </p:cNvPr>
          <p:cNvSpPr/>
          <p:nvPr/>
        </p:nvSpPr>
        <p:spPr>
          <a:xfrm>
            <a:off x="4003565" y="3957994"/>
            <a:ext cx="4184865" cy="1231383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Uudelleen käyttö on mahdollista myös automatisoidusti ilman, että tarvitsee tapauskohtaisesti hankkia erillistä lisätietoa aineistosta.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420FAB00-7930-4B81-BF75-EA1EF7B7D563}"/>
              </a:ext>
            </a:extLst>
          </p:cNvPr>
          <p:cNvSpPr/>
          <p:nvPr/>
        </p:nvSpPr>
        <p:spPr>
          <a:xfrm>
            <a:off x="4003565" y="5258725"/>
            <a:ext cx="4184865" cy="1229944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Eri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lähteistä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tulevaa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yhteentoimivaa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data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yhdistellä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käsitellä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valituilla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tutkimusmenelmillä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–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ohjelmistoilla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3B7E3E-5A95-4D7F-AD9E-42E39ABFE05E}"/>
              </a:ext>
            </a:extLst>
          </p:cNvPr>
          <p:cNvSpPr txBox="1"/>
          <p:nvPr/>
        </p:nvSpPr>
        <p:spPr>
          <a:xfrm>
            <a:off x="5291273" y="1107813"/>
            <a:ext cx="2283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Tutkijalle</a:t>
            </a:r>
            <a:endParaRPr lang="en-US" b="1" dirty="0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4DC919DA-E42B-4100-B972-F56BBE64D37B}"/>
              </a:ext>
            </a:extLst>
          </p:cNvPr>
          <p:cNvSpPr/>
          <p:nvPr/>
        </p:nvSpPr>
        <p:spPr>
          <a:xfrm>
            <a:off x="238545" y="1521231"/>
            <a:ext cx="3624790" cy="1431461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Datan </a:t>
            </a:r>
            <a:r>
              <a:rPr lang="fi-FI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yhteentoimivuutta</a:t>
            </a:r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voidaan edistää ennen kaikkea hyvällä aineistonhallinnan suunnittelulla ja hyödyntämällä yhteisiä standardeja, käytäntöjä ja ratkaisuja.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Flowchart: Process 15">
            <a:extLst>
              <a:ext uri="{FF2B5EF4-FFF2-40B4-BE49-F238E27FC236}">
                <a16:creationId xmlns:a16="http://schemas.microsoft.com/office/drawing/2014/main" id="{04438105-A682-4B4B-8E34-451AA680F07E}"/>
              </a:ext>
            </a:extLst>
          </p:cNvPr>
          <p:cNvSpPr/>
          <p:nvPr/>
        </p:nvSpPr>
        <p:spPr>
          <a:xfrm>
            <a:off x="238544" y="3061532"/>
            <a:ext cx="3624791" cy="1363617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Datanhallinnan asiantuntijan ja kouluttajan tehtävä on tutkijoiden tukeminen oikeiden formaattien, palveluiden ja kontrolloitujen sanastojen löytämisessä.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Flowchart: Process 16">
            <a:extLst>
              <a:ext uri="{FF2B5EF4-FFF2-40B4-BE49-F238E27FC236}">
                <a16:creationId xmlns:a16="http://schemas.microsoft.com/office/drawing/2014/main" id="{289F480C-6DA4-410C-9E09-B5FC7ECCEBFC}"/>
              </a:ext>
            </a:extLst>
          </p:cNvPr>
          <p:cNvSpPr/>
          <p:nvPr/>
        </p:nvSpPr>
        <p:spPr>
          <a:xfrm>
            <a:off x="238543" y="4519155"/>
            <a:ext cx="3624791" cy="1635225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Data-asiantuntijan tulee ymmärtää metadatan, tunnisteiden ja elinkaarenhallinnan merkitys tutkimuksen toistettavuudelle sekä dataan viittaamisen käytännöt, ottaen huomioon viittaamisen.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7FB8974-207B-4EBB-8154-4F7800117707}"/>
              </a:ext>
            </a:extLst>
          </p:cNvPr>
          <p:cNvSpPr txBox="1"/>
          <p:nvPr/>
        </p:nvSpPr>
        <p:spPr>
          <a:xfrm>
            <a:off x="463917" y="1074477"/>
            <a:ext cx="3399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Datanhallinnan</a:t>
            </a:r>
            <a:r>
              <a:rPr lang="en-US" b="1" dirty="0"/>
              <a:t> </a:t>
            </a:r>
            <a:r>
              <a:rPr lang="en-US" b="1" dirty="0" err="1"/>
              <a:t>asiantuntijalle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5516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EC19333BC3DB143A4D528C1AEBB929F" ma:contentTypeVersion="10" ma:contentTypeDescription="Luo uusi asiakirja." ma:contentTypeScope="" ma:versionID="c0f26d66a8b9c919da90d7990d7ca2df">
  <xsd:schema xmlns:xsd="http://www.w3.org/2001/XMLSchema" xmlns:xs="http://www.w3.org/2001/XMLSchema" xmlns:p="http://schemas.microsoft.com/office/2006/metadata/properties" xmlns:ns3="42f5a50a-bea6-40ce-ace4-1774edc8cdb1" targetNamespace="http://schemas.microsoft.com/office/2006/metadata/properties" ma:root="true" ma:fieldsID="6597cd4dac93aeb31bb55b02ae18b985" ns3:_="">
    <xsd:import namespace="42f5a50a-bea6-40ce-ace4-1774edc8cdb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f5a50a-bea6-40ce-ace4-1774edc8c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3B6C07-0079-47B1-9420-36681824E4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00269A-F0A5-4D11-9F28-15288898FF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f5a50a-bea6-40ce-ace4-1774edc8cd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ED8FD8-25E1-4D6A-895B-7E64175E9603}">
  <ds:schemaRefs>
    <ds:schemaRef ds:uri="42f5a50a-bea6-40ce-ace4-1774edc8cdb1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610</Words>
  <Application>Microsoft Office PowerPoint</Application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Interoperable1-2-3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Interoperable1-2-3</dc:title>
  <dc:creator>Sonja Sipponen</dc:creator>
  <cp:lastModifiedBy>Sonja Sipponen</cp:lastModifiedBy>
  <cp:revision>11</cp:revision>
  <dcterms:created xsi:type="dcterms:W3CDTF">2021-11-19T12:33:28Z</dcterms:created>
  <dcterms:modified xsi:type="dcterms:W3CDTF">2021-11-25T09:25:18Z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0x010100CEC19333BC3DB143A4D528C1AEBB929F</vt:lpwstr>
  </property>
</Properties>
</file>