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61" r:id="rId6"/>
    <p:sldId id="257" r:id="rId7"/>
    <p:sldId id="258" r:id="rId8"/>
    <p:sldId id="260" r:id="rId9"/>
    <p:sldId id="262" r:id="rId10"/>
    <p:sldId id="263" r:id="rId11"/>
    <p:sldId id="266" r:id="rId12"/>
    <p:sldId id="265" r:id="rId13"/>
    <p:sldId id="264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7D"/>
    <a:srgbClr val="8DD3C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8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ja Sipponen" userId="10d56e34-272e-4249-9a64-726c84c7101f" providerId="ADAL" clId="{306D5013-5AAE-414B-93FA-4CB83D0BD440}"/>
    <pc:docChg chg="undo custSel modSld">
      <pc:chgData name="Sonja Sipponen" userId="10d56e34-272e-4249-9a64-726c84c7101f" providerId="ADAL" clId="{306D5013-5AAE-414B-93FA-4CB83D0BD440}" dt="2021-11-16T13:33:38.042" v="24" actId="1076"/>
      <pc:docMkLst>
        <pc:docMk/>
      </pc:docMkLst>
      <pc:sldChg chg="addSp delSp modSp">
        <pc:chgData name="Sonja Sipponen" userId="10d56e34-272e-4249-9a64-726c84c7101f" providerId="ADAL" clId="{306D5013-5AAE-414B-93FA-4CB83D0BD440}" dt="2021-11-16T13:01:14.853" v="23"/>
        <pc:sldMkLst>
          <pc:docMk/>
          <pc:sldMk cId="852270943" sldId="256"/>
        </pc:sldMkLst>
        <pc:spChg chg="del">
          <ac:chgData name="Sonja Sipponen" userId="10d56e34-272e-4249-9a64-726c84c7101f" providerId="ADAL" clId="{306D5013-5AAE-414B-93FA-4CB83D0BD440}" dt="2021-11-16T13:00:16.450" v="12" actId="478"/>
          <ac:spMkLst>
            <pc:docMk/>
            <pc:sldMk cId="852270943" sldId="256"/>
            <ac:spMk id="8" creationId="{E16D29AA-1D67-4054-9364-5EEA6985837C}"/>
          </ac:spMkLst>
        </pc:spChg>
        <pc:spChg chg="del mod">
          <ac:chgData name="Sonja Sipponen" userId="10d56e34-272e-4249-9a64-726c84c7101f" providerId="ADAL" clId="{306D5013-5AAE-414B-93FA-4CB83D0BD440}" dt="2021-11-16T13:00:56.421" v="21" actId="478"/>
          <ac:spMkLst>
            <pc:docMk/>
            <pc:sldMk cId="852270943" sldId="256"/>
            <ac:spMk id="9" creationId="{83694271-D6F8-49E1-A985-96D37269CD9C}"/>
          </ac:spMkLst>
        </pc:spChg>
        <pc:spChg chg="add">
          <ac:chgData name="Sonja Sipponen" userId="10d56e34-272e-4249-9a64-726c84c7101f" providerId="ADAL" clId="{306D5013-5AAE-414B-93FA-4CB83D0BD440}" dt="2021-11-16T13:00:17.819" v="13"/>
          <ac:spMkLst>
            <pc:docMk/>
            <pc:sldMk cId="852270943" sldId="256"/>
            <ac:spMk id="10" creationId="{5EED136F-0237-45FF-9805-8C3C4F632B1C}"/>
          </ac:spMkLst>
        </pc:spChg>
        <pc:spChg chg="add">
          <ac:chgData name="Sonja Sipponen" userId="10d56e34-272e-4249-9a64-726c84c7101f" providerId="ADAL" clId="{306D5013-5AAE-414B-93FA-4CB83D0BD440}" dt="2021-11-16T13:01:08.479" v="22"/>
          <ac:spMkLst>
            <pc:docMk/>
            <pc:sldMk cId="852270943" sldId="256"/>
            <ac:spMk id="12" creationId="{8117B6ED-797E-41BF-BE36-B6779B306771}"/>
          </ac:spMkLst>
        </pc:spChg>
        <pc:picChg chg="del">
          <ac:chgData name="Sonja Sipponen" userId="10d56e34-272e-4249-9a64-726c84c7101f" providerId="ADAL" clId="{306D5013-5AAE-414B-93FA-4CB83D0BD440}" dt="2021-11-16T13:00:22.265" v="14" actId="478"/>
          <ac:picMkLst>
            <pc:docMk/>
            <pc:sldMk cId="852270943" sldId="256"/>
            <ac:picMk id="5" creationId="{3CFAB16E-8FFD-45CF-8241-E4AE75B927AB}"/>
          </ac:picMkLst>
        </pc:picChg>
        <pc:picChg chg="add del mod">
          <ac:chgData name="Sonja Sipponen" userId="10d56e34-272e-4249-9a64-726c84c7101f" providerId="ADAL" clId="{306D5013-5AAE-414B-93FA-4CB83D0BD440}" dt="2021-11-16T13:00:53.258" v="20"/>
          <ac:picMkLst>
            <pc:docMk/>
            <pc:sldMk cId="852270943" sldId="256"/>
            <ac:picMk id="11" creationId="{D3026ED5-670A-4837-8C22-8312833649E3}"/>
          </ac:picMkLst>
        </pc:picChg>
        <pc:picChg chg="add">
          <ac:chgData name="Sonja Sipponen" userId="10d56e34-272e-4249-9a64-726c84c7101f" providerId="ADAL" clId="{306D5013-5AAE-414B-93FA-4CB83D0BD440}" dt="2021-11-16T13:01:14.853" v="23"/>
          <ac:picMkLst>
            <pc:docMk/>
            <pc:sldMk cId="852270943" sldId="256"/>
            <ac:picMk id="13" creationId="{744B91B4-A54F-46FE-9DEE-A0F2864456EA}"/>
          </ac:picMkLst>
        </pc:picChg>
      </pc:sldChg>
      <pc:sldChg chg="modSp">
        <pc:chgData name="Sonja Sipponen" userId="10d56e34-272e-4249-9a64-726c84c7101f" providerId="ADAL" clId="{306D5013-5AAE-414B-93FA-4CB83D0BD440}" dt="2021-11-16T13:33:38.042" v="24" actId="1076"/>
        <pc:sldMkLst>
          <pc:docMk/>
          <pc:sldMk cId="3125516709" sldId="257"/>
        </pc:sldMkLst>
        <pc:spChg chg="mod">
          <ac:chgData name="Sonja Sipponen" userId="10d56e34-272e-4249-9a64-726c84c7101f" providerId="ADAL" clId="{306D5013-5AAE-414B-93FA-4CB83D0BD440}" dt="2021-11-16T13:33:38.042" v="24" actId="1076"/>
          <ac:spMkLst>
            <pc:docMk/>
            <pc:sldMk cId="3125516709" sldId="257"/>
            <ac:spMk id="14" creationId="{FC8A2818-EB85-4B01-A8D8-DED86D4B9B0C}"/>
          </ac:spMkLst>
        </pc:spChg>
      </pc:sldChg>
      <pc:sldChg chg="modSp">
        <pc:chgData name="Sonja Sipponen" userId="10d56e34-272e-4249-9a64-726c84c7101f" providerId="ADAL" clId="{306D5013-5AAE-414B-93FA-4CB83D0BD440}" dt="2021-11-16T12:40:59.121" v="10" actId="2711"/>
        <pc:sldMkLst>
          <pc:docMk/>
          <pc:sldMk cId="1819720197" sldId="258"/>
        </pc:sldMkLst>
        <pc:spChg chg="mod">
          <ac:chgData name="Sonja Sipponen" userId="10d56e34-272e-4249-9a64-726c84c7101f" providerId="ADAL" clId="{306D5013-5AAE-414B-93FA-4CB83D0BD440}" dt="2021-11-16T12:40:36.376" v="6" actId="1076"/>
          <ac:spMkLst>
            <pc:docMk/>
            <pc:sldMk cId="1819720197" sldId="258"/>
            <ac:spMk id="4" creationId="{170E3425-BFC3-40F6-AA46-6B423AE87F0C}"/>
          </ac:spMkLst>
        </pc:spChg>
        <pc:spChg chg="mod">
          <ac:chgData name="Sonja Sipponen" userId="10d56e34-272e-4249-9a64-726c84c7101f" providerId="ADAL" clId="{306D5013-5AAE-414B-93FA-4CB83D0BD440}" dt="2021-11-16T12:40:42.059" v="7" actId="1076"/>
          <ac:spMkLst>
            <pc:docMk/>
            <pc:sldMk cId="1819720197" sldId="258"/>
            <ac:spMk id="6" creationId="{FA6D834E-8E75-455F-94FD-61701ECA0674}"/>
          </ac:spMkLst>
        </pc:spChg>
        <pc:spChg chg="mod">
          <ac:chgData name="Sonja Sipponen" userId="10d56e34-272e-4249-9a64-726c84c7101f" providerId="ADAL" clId="{306D5013-5AAE-414B-93FA-4CB83D0BD440}" dt="2021-11-16T12:40:59.121" v="10" actId="2711"/>
          <ac:spMkLst>
            <pc:docMk/>
            <pc:sldMk cId="1819720197" sldId="258"/>
            <ac:spMk id="9" creationId="{392EAA0E-4713-4121-8F2A-311507CDEBA4}"/>
          </ac:spMkLst>
        </pc:spChg>
      </pc:sldChg>
      <pc:sldChg chg="modSp">
        <pc:chgData name="Sonja Sipponen" userId="10d56e34-272e-4249-9a64-726c84c7101f" providerId="ADAL" clId="{306D5013-5AAE-414B-93FA-4CB83D0BD440}" dt="2021-11-16T12:41:28.741" v="11" actId="1076"/>
        <pc:sldMkLst>
          <pc:docMk/>
          <pc:sldMk cId="132434858" sldId="267"/>
        </pc:sldMkLst>
        <pc:spChg chg="mod">
          <ac:chgData name="Sonja Sipponen" userId="10d56e34-272e-4249-9a64-726c84c7101f" providerId="ADAL" clId="{306D5013-5AAE-414B-93FA-4CB83D0BD440}" dt="2021-11-16T12:41:28.741" v="11" actId="1076"/>
          <ac:spMkLst>
            <pc:docMk/>
            <pc:sldMk cId="132434858" sldId="267"/>
            <ac:spMk id="11" creationId="{136F29C6-8910-481B-9167-90328D0A281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88AB8-850A-4DF7-A0E7-F50400EEF67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7B755-D78D-485A-8AEF-770B45EA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9954-ECA4-4EA6-B617-8682B8E78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BCF7-741E-4257-A630-B4F8FEA0E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555D-BCA4-4874-B2F6-5B3576F6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6B207-CAB7-4B6D-A3AD-B82A09C6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ABA0A-4037-451C-A297-A88E187C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4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9A3B-5D0E-4037-8CE0-5D54276F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71ABF-AD70-40D9-A6B5-FE5C7BB63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4ADB2-38D1-44E4-A0C1-3C3F0D3C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5ED54-77A6-4C8F-B174-2A058C94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F7436-9B42-4ED2-A98C-4897BA80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1D361-D14E-4A9C-98C9-A8F7183AA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A5FFB-4197-4426-B5A2-3D67E5F71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918F5-7077-479A-9537-2306E50F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0A0C0-95A6-4696-9281-F18B2E10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652C0-48D7-40F2-85AA-3B184AC3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EE2E-D2E3-4784-8ADA-AC7267C1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49BE4-D0C2-4C87-B3A8-8CD4FE558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FFCDA-70C1-41BF-8128-2698A303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237C8-C28F-4375-9BC1-2A7D227B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A5EB9-537C-43BA-AE68-A648F600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4314-8E18-4349-B38C-1026AA88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E720A-7F99-4114-841C-F18A0F88E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E428-B410-4B99-BAA0-E4D303D4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D025F-CB16-4571-B03F-01C9189D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00847-2FF6-45E5-8690-BAA6E422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9FFA-434B-40C6-BBC7-990F8980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B28C-913B-428A-BE57-112717C8E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CC33A-02BD-440F-A277-CCF3290BB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A6048-3B59-4685-BE00-F7057B51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BDBFF-0195-4549-A17A-7DE49A0A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629FF-8F5E-4AF5-B62C-E5D0F104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C1A4-EB67-49C4-A9F7-C387CC75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6E24D-9098-4E34-979C-CB32320D1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750AB-8A16-47A6-AE29-1E8C2FB01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50557-D36D-4EB7-B417-FF7063ED2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4D43E-4888-4BA7-B14F-1FC526E3B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34507-4F16-4D52-A279-C2F6700D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70FF8-FCDF-4DAF-BB8C-D36B1A1E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01E70-CE30-48E1-ABBC-3025B5D9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8FE9-504B-4F63-BDF5-F257B2D1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23606-522F-48E5-B322-657D09CE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C1453-3A0F-4833-B39E-40B2D0EB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E732-25AB-43FC-ACD9-C5884B93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EA84E-ACCF-45BC-A597-45EED435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0E31D-AC53-4334-8FDA-B9165D22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43A23-15E6-4F62-BD47-6F5299D0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3FBE-7EB1-4409-A5D7-A4C54974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19348-40D6-4D07-A77A-86E0FA491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1AD8F-6E70-4655-883C-28E4780DF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E4AC4-89B9-46E4-9636-F1DBC43A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6CD0A-EA47-48B8-9288-519E730F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C0936-D33F-4C48-9D09-6BB2CA9D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9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F204-4A0A-4A8A-9880-BEA84DFA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936AE-2210-4920-9159-09B7B3450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697DB-10E6-4D26-90E8-AEC06F391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438AA-7CEB-49C4-844D-80FAA7DE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16589-E3C2-4EFD-8EE4-38165C64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1725D-11D1-422D-83F9-8897DA26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851DC-A9B4-4A63-989C-65A373A2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E6ED9-45EB-4122-9BF1-26E8ECC4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3619A-CDD8-43BA-A9BF-C20302B8F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93FD6-6FBF-4356-A2B7-0305CEB29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B72A0-CF26-4D6A-9785-C4224C67A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8A16-A970-41BD-A2C5-12E6D038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573153"/>
            <a:ext cx="9144000" cy="1170030"/>
          </a:xfrm>
        </p:spPr>
        <p:txBody>
          <a:bodyPr>
            <a:noAutofit/>
          </a:bodyPr>
          <a:lstStyle/>
          <a:p>
            <a:r>
              <a:rPr lang="fi-FI" sz="8800" dirty="0"/>
              <a:t>Interoperable</a:t>
            </a:r>
            <a:r>
              <a:rPr lang="fi-FI" sz="8800" baseline="-25000" dirty="0"/>
              <a:t>1-2-3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D28F-76C9-4177-8455-39AF8A1BE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20857"/>
            <a:ext cx="9144000" cy="609415"/>
          </a:xfrm>
        </p:spPr>
        <p:txBody>
          <a:bodyPr/>
          <a:lstStyle/>
          <a:p>
            <a:r>
              <a:rPr lang="en-US" dirty="0" err="1"/>
              <a:t>Ohjeita</a:t>
            </a:r>
            <a:r>
              <a:rPr lang="en-US" dirty="0"/>
              <a:t> </a:t>
            </a:r>
            <a:r>
              <a:rPr lang="en-US" dirty="0" err="1"/>
              <a:t>tutkijalle</a:t>
            </a:r>
            <a:r>
              <a:rPr lang="en-US" dirty="0"/>
              <a:t> </a:t>
            </a:r>
            <a:r>
              <a:rPr lang="en-US" dirty="0" err="1"/>
              <a:t>tutkimusdatan</a:t>
            </a:r>
            <a:r>
              <a:rPr lang="en-US" dirty="0"/>
              <a:t> </a:t>
            </a:r>
            <a:r>
              <a:rPr lang="en-US" dirty="0" err="1"/>
              <a:t>yhteentoimivuuden</a:t>
            </a:r>
            <a:r>
              <a:rPr lang="en-US" dirty="0"/>
              <a:t> </a:t>
            </a:r>
            <a:r>
              <a:rPr lang="en-US" dirty="0" err="1"/>
              <a:t>edistämiseen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441B9-FD37-40BB-8D7A-A9B36411C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-925941"/>
            <a:ext cx="10232571" cy="40407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ED136F-0237-45FF-9805-8C3C4F632B1C}"/>
              </a:ext>
            </a:extLst>
          </p:cNvPr>
          <p:cNvSpPr txBox="1"/>
          <p:nvPr/>
        </p:nvSpPr>
        <p:spPr>
          <a:xfrm>
            <a:off x="244928" y="5932139"/>
            <a:ext cx="442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Avoimen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tieteen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koordinaatio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periaatteiden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soveltaminen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työryhmä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7B6ED-797E-41BF-BE36-B6779B306771}"/>
              </a:ext>
            </a:extLst>
          </p:cNvPr>
          <p:cNvSpPr txBox="1"/>
          <p:nvPr/>
        </p:nvSpPr>
        <p:spPr>
          <a:xfrm>
            <a:off x="10036629" y="6393804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4B91B4-A54F-46FE-9DEE-A0F286445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242" y="3114818"/>
            <a:ext cx="4713512" cy="45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7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1926772" y="929053"/>
            <a:ext cx="2624579" cy="418041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Huomioi jo suunnitteluvaiheessa, että palvelu, jossa julkaiset aineistosi kuvauksen, voi vaikuttaa siihen mitä sanastoja on tarjolla.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2E6D7AD-79A8-4FCB-9D64-EFF7183F152F}"/>
              </a:ext>
            </a:extLst>
          </p:cNvPr>
          <p:cNvSpPr/>
          <p:nvPr/>
        </p:nvSpPr>
        <p:spPr>
          <a:xfrm>
            <a:off x="4933672" y="929054"/>
            <a:ext cx="2624579" cy="418041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Tunne oman alan sanastot. Tämä tarkoittaa esimerkiksi soveltuvien sanastojen valintaa siten, että tiedot voi yhdistää muihin saman alan vastaaviin tietoihin kansainvälisesti.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6A4F354D-DBDC-42E1-AACE-90C13CE563BE}"/>
              </a:ext>
            </a:extLst>
          </p:cNvPr>
          <p:cNvSpPr/>
          <p:nvPr/>
        </p:nvSpPr>
        <p:spPr>
          <a:xfrm>
            <a:off x="7940572" y="929054"/>
            <a:ext cx="2742324" cy="418041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Pyydä tarvittaessa tukea sopivan sanaston löytämiseen ja koulutusta sen käyttöön oman organisaation datatuesta, kirjastosta, oman alan datapalveluilta tai muilta tutkijoilta.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41856BC-2ECB-4AE0-926B-84565FDBEF47}"/>
              </a:ext>
            </a:extLst>
          </p:cNvPr>
          <p:cNvSpPr/>
          <p:nvPr/>
        </p:nvSpPr>
        <p:spPr>
          <a:xfrm>
            <a:off x="1926772" y="5448286"/>
            <a:ext cx="8756124" cy="74023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Anna palautetta, jos sanasto ei ole riittävä tai kaipaa muutoksia. Jaa tietoa.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3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746014" y="1308891"/>
            <a:ext cx="9092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Aineistoissa ja metatiedoissa on tyypiteltyjä viittauksia muihin resursseihin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6" y="3563951"/>
            <a:ext cx="98787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Tyypittely tarkoittaa, että viittauksen luonne on määritelty; esim. A on B:n aiempi versio tai B on käyttänyt A:ta lähteenä.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Pysyvien tunnisteiden käytöllä voidaan turvata viittausten kestävyys pitkällä aikavälillä.</a:t>
            </a:r>
          </a:p>
        </p:txBody>
      </p:sp>
    </p:spTree>
    <p:extLst>
      <p:ext uri="{BB962C8B-B14F-4D97-AF65-F5344CB8AC3E}">
        <p14:creationId xmlns:p14="http://schemas.microsoft.com/office/powerpoint/2010/main" val="13243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812985" y="2850886"/>
            <a:ext cx="108206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Ole tietoinen ja ota selvää semanttisesta </a:t>
            </a:r>
            <a:r>
              <a:rPr lang="fi-FI" sz="2400" dirty="0" err="1"/>
              <a:t>yhteentoimivuudesta</a:t>
            </a:r>
            <a:r>
              <a:rPr lang="fi-FI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Selvitä mistä saa apua tallennuspaikan eli </a:t>
            </a:r>
            <a:r>
              <a:rPr lang="fi-FI" sz="2400" dirty="0" err="1"/>
              <a:t>repositorion</a:t>
            </a:r>
            <a:r>
              <a:rPr lang="fi-FI" sz="2400" dirty="0"/>
              <a:t> valintaan (datatuki, data-agentit, ryhmä, </a:t>
            </a:r>
            <a:r>
              <a:rPr lang="fi-FI" sz="2400" dirty="0" err="1"/>
              <a:t>repositorio</a:t>
            </a:r>
            <a:r>
              <a:rPr lang="fi-FI" sz="24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Valitse jos mahdollista sellainen tallennuspaikka datalle, joka tarjoaa linkitetyn datan palveluita, jolloin aineistot ja käytetyt sanastot löytyvät hakupalveluiden avulla.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929349"/>
            <a:ext cx="8398549" cy="167468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Muista, että semanttisen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yhteentoimivuuden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huomioiminen on osa vastuullista tiedettä, joka koskee kaikkia tieteenaloja, vaikka datasi ei olisi avointa.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1C66794B-5DE7-4FDE-9D41-1F2AE4762A51}"/>
              </a:ext>
            </a:extLst>
          </p:cNvPr>
          <p:cNvSpPr/>
          <p:nvPr/>
        </p:nvSpPr>
        <p:spPr>
          <a:xfrm>
            <a:off x="2122713" y="5423696"/>
            <a:ext cx="8398549" cy="853889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Muista versionhallinta.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6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041070" y="1045612"/>
            <a:ext cx="8480191" cy="1826852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Vaadi käyttäjäystävällisiä ja ymmärrettäviä palveluita, jotka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laativat aineistolle yksityiskohtaiset kuvailut.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tarjoavat pysyvät tunnisteet ja sanastot.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mahdollistavat rajapinnat (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meta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)datan hyödyntämiseen.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37C2F97-8F68-44C2-8090-34DD0DB66E23}"/>
              </a:ext>
            </a:extLst>
          </p:cNvPr>
          <p:cNvSpPr/>
          <p:nvPr/>
        </p:nvSpPr>
        <p:spPr>
          <a:xfrm>
            <a:off x="2041070" y="3350078"/>
            <a:ext cx="8480191" cy="235286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Dokumentoi tutkimuksesi riippuvuudet huolella.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Metadatassa tulisi olla viittauksia sekä eri data-aineistojen välille että muuhun metadataan.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Metadataan tulisi laatia tunnisteita ja yksilöiviä käsitteitä käyttäen viittaukset eri data-aineistojen välille sekä muiden aineistojen metadataan.</a:t>
            </a:r>
          </a:p>
        </p:txBody>
      </p:sp>
    </p:spTree>
    <p:extLst>
      <p:ext uri="{BB962C8B-B14F-4D97-AF65-F5344CB8AC3E}">
        <p14:creationId xmlns:p14="http://schemas.microsoft.com/office/powerpoint/2010/main" val="241685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649635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I1 Aineistot ja metatiedot ovat sisällöltään määrämuotoisia, monikäyttöisiä, saatavilla olevia ja jaettua kieltä käyttäviä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4651889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I2. Aineistoissa ja metatiedoissa käytetään sanastoja, jotka noudattavat FAIR-periaatteita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FC8A2818-EB85-4B01-A8D8-DED86D4B9B0C}"/>
              </a:ext>
            </a:extLst>
          </p:cNvPr>
          <p:cNvSpPr/>
          <p:nvPr/>
        </p:nvSpPr>
        <p:spPr>
          <a:xfrm>
            <a:off x="8654143" y="3045451"/>
            <a:ext cx="3002522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I3. Aineistoissa ja metatiedoissa on tyypiteltyjä viittauksia muihin resursseihin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F1E2A0A0-7410-4B31-B1BC-975F02EE0621}"/>
              </a:ext>
            </a:extLst>
          </p:cNvPr>
          <p:cNvSpPr/>
          <p:nvPr/>
        </p:nvSpPr>
        <p:spPr>
          <a:xfrm>
            <a:off x="649635" y="1150303"/>
            <a:ext cx="11007030" cy="1168354"/>
          </a:xfrm>
          <a:prstGeom prst="flowChartProcess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ohjeiden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Interoperable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sisältää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kolme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periaatetta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jotka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keskittyvät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semanttiseen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54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A701EB-777F-40BD-9A8C-1CE0DC40BC07}"/>
              </a:ext>
            </a:extLst>
          </p:cNvPr>
          <p:cNvSpPr txBox="1"/>
          <p:nvPr/>
        </p:nvSpPr>
        <p:spPr>
          <a:xfrm>
            <a:off x="1877786" y="785130"/>
            <a:ext cx="904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+mj-lt"/>
              </a:rPr>
              <a:t>Semanttisen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yhteentoimivuuden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edistämisestä</a:t>
            </a:r>
            <a:endParaRPr lang="en-US" sz="3600" dirty="0">
              <a:latin typeface="+mj-lt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387136" y="2039261"/>
            <a:ext cx="2530234" cy="39945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Tietoja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käsitellä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järjestelmissä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siirtää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järjestelmästä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toiseen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tulkitsemaan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niitä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ilman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että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tiedon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merkitys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muuttuu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tai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vääristyy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3328926" y="2039261"/>
            <a:ext cx="2530233" cy="39945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Edellyttää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hyvää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aineistonhallintaa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yleisesti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käytettyjen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sanastojen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edistävien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työkalujen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menetelmien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hyödyntämistä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FC8A2818-EB85-4B01-A8D8-DED86D4B9B0C}"/>
              </a:ext>
            </a:extLst>
          </p:cNvPr>
          <p:cNvSpPr/>
          <p:nvPr/>
        </p:nvSpPr>
        <p:spPr>
          <a:xfrm>
            <a:off x="9212504" y="2039261"/>
            <a:ext cx="2530233" cy="399450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Eri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lähteistä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tulevaa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yhteentoimivaa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yhdistellä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käsitellä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valituilla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tutkimusmenelmillä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–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ohjelmistoilla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52553A-D5F1-4D94-8E04-0C28F7EACE85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1850D3DF-A215-411B-BB9D-8B489BA42A9A}"/>
              </a:ext>
            </a:extLst>
          </p:cNvPr>
          <p:cNvSpPr/>
          <p:nvPr/>
        </p:nvSpPr>
        <p:spPr>
          <a:xfrm>
            <a:off x="6270715" y="2039261"/>
            <a:ext cx="2530233" cy="399450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Uudelleen käyttö on mahdollista myös automatisoidusti ilman, että tarvitsee tapauskohtaisesti hankkia erillistä lisätietoa aineistosta.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1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514" y="4431874"/>
            <a:ext cx="3032111" cy="2928820"/>
          </a:xfrm>
          <a:prstGeom prst="rect">
            <a:avLst/>
          </a:prstGeom>
        </p:spPr>
      </p:pic>
      <p:sp>
        <p:nvSpPr>
          <p:cNvPr id="4" name="Arrow: Up 3">
            <a:extLst>
              <a:ext uri="{FF2B5EF4-FFF2-40B4-BE49-F238E27FC236}">
                <a16:creationId xmlns:a16="http://schemas.microsoft.com/office/drawing/2014/main" id="{170E3425-BFC3-40F6-AA46-6B423AE87F0C}"/>
              </a:ext>
            </a:extLst>
          </p:cNvPr>
          <p:cNvSpPr/>
          <p:nvPr/>
        </p:nvSpPr>
        <p:spPr>
          <a:xfrm>
            <a:off x="713055" y="2426765"/>
            <a:ext cx="5159828" cy="4010218"/>
          </a:xfrm>
          <a:prstGeom prst="upArrow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Laadukkaasti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avatut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viittauksia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keränneet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aineistot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aineistojen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näkyvyys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lisäävät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yhteistyömahdollisuuksia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FA6D834E-8E75-455F-94FD-61701ECA0674}"/>
              </a:ext>
            </a:extLst>
          </p:cNvPr>
          <p:cNvSpPr/>
          <p:nvPr/>
        </p:nvSpPr>
        <p:spPr>
          <a:xfrm>
            <a:off x="6221148" y="2426766"/>
            <a:ext cx="5159827" cy="4010217"/>
          </a:xfrm>
          <a:prstGeom prst="upArrow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Datan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jakaminen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lisätä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yhteiskunnallista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muuta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vaikuttavuutta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tutkimushankkeille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392EAA0E-4713-4121-8F2A-311507CDEBA4}"/>
              </a:ext>
            </a:extLst>
          </p:cNvPr>
          <p:cNvSpPr/>
          <p:nvPr/>
        </p:nvSpPr>
        <p:spPr>
          <a:xfrm>
            <a:off x="592485" y="1172903"/>
            <a:ext cx="11007030" cy="966762"/>
          </a:xfrm>
          <a:prstGeom prst="flowChartProcess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Avatut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aineistot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ovat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tutkijalle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meriitti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72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336222" y="1632058"/>
            <a:ext cx="95195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Aineistot ja metatiedot ovat sisällöltään määrämuotoisia, monikäyttöisiä, saatavilla olevia ja jaettua kieltä käyttäviä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7" y="3897224"/>
            <a:ext cx="9878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Datan ja metatiedon tulee olla ymmärrettävää sekä koneille että ihmisille.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Dataa ja metatietoja täytyy voida käsitellä eri järjestelmissä ilman, että niiden merkitys muuttuu.</a:t>
            </a:r>
          </a:p>
        </p:txBody>
      </p:sp>
    </p:spTree>
    <p:extLst>
      <p:ext uri="{BB962C8B-B14F-4D97-AF65-F5344CB8AC3E}">
        <p14:creationId xmlns:p14="http://schemas.microsoft.com/office/powerpoint/2010/main" val="21655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812985" y="2850886"/>
            <a:ext cx="1082061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Käytä datan keräämisessä, luomisessa ja julkaisemisessa ensisijaisesti oman alasi standardeja. Jos tämä ei ole mahdollista, tee etenkin seuraavat asiat: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i="1" dirty="0"/>
              <a:t>Dokumentoi</a:t>
            </a:r>
            <a:r>
              <a:rPr lang="fi-FI" sz="2200" dirty="0"/>
              <a:t> kunkin mittauksen, muuttujan, haastattelun tms.  tarkoitus, merkitys, merkintätapa, koodaus yms.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i="1" dirty="0"/>
              <a:t>Identifioi </a:t>
            </a:r>
            <a:r>
              <a:rPr lang="fi-FI" sz="2200" dirty="0"/>
              <a:t>käytetyt lähteet yksiselitteisesti, hyödyntäen auktoriteettipalveluja (esim. ORCID tai viralliset nimistöt).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i="1" dirty="0"/>
              <a:t>Tallenna</a:t>
            </a:r>
            <a:r>
              <a:rPr lang="fi-FI" sz="2200" dirty="0"/>
              <a:t> informaatio mahdollisuuksien mukaan vain kerran ja systemaattisesti yhdenmukaisesti samassa muodossa. Hyödynnä hierarkioita. Tee </a:t>
            </a:r>
            <a:r>
              <a:rPr lang="fi-FI" sz="2200" dirty="0" err="1"/>
              <a:t>jatkoanalyysit</a:t>
            </a:r>
            <a:r>
              <a:rPr lang="fi-FI" sz="2200" dirty="0"/>
              <a:t> tämän tiedon perusteella.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929349"/>
            <a:ext cx="8398549" cy="167468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Huomioi datanhallintasuunnitelmassa jo tutkimuksen suunnitteluvaiheessa tiedostomuodon käytettävyys ja datan rakenne huomioiden aineistotyyppisi, menetelmäsi ja oman tieteenalasi ja tarvittaessa lähialojen käytännöt.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8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I1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041071" y="1716448"/>
            <a:ext cx="8480191" cy="359526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Suosi avoimia, dokumentoituja ja yleisesti käytettyjä metadataformaatteja ja tiedostomuotoja aina kun mahdollista. Dokumentoi kunkin mittauksen, muuttujan, haastattelun tms.  tarkoitus, merkitys, merkintätapa, koodaus yms.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Oman tieteenalan formaatit voivat erota aineiston jakamiseen sopivista formaateista (esimerkiksi pitkäaikaissäilytyksen hyväksymät siirtoformaatit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Myös käytetty tiedostomuoto tulee ilmaista metadatassa. </a:t>
            </a:r>
          </a:p>
        </p:txBody>
      </p:sp>
    </p:spTree>
    <p:extLst>
      <p:ext uri="{BB962C8B-B14F-4D97-AF65-F5344CB8AC3E}">
        <p14:creationId xmlns:p14="http://schemas.microsoft.com/office/powerpoint/2010/main" val="340603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763486" y="1632058"/>
            <a:ext cx="9092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Aineistoissa ja metatiedoissa käytetään sanastoja, jotka noudattavat FAIR-periaatteita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7" y="3897224"/>
            <a:ext cx="9878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Suosi olemassa olevia, avoimia ja koneluettavia sanastoja, ontologioita ja koodistoja.</a:t>
            </a:r>
          </a:p>
        </p:txBody>
      </p:sp>
    </p:spTree>
    <p:extLst>
      <p:ext uri="{BB962C8B-B14F-4D97-AF65-F5344CB8AC3E}">
        <p14:creationId xmlns:p14="http://schemas.microsoft.com/office/powerpoint/2010/main" val="287598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594786"/>
            <a:ext cx="8398549" cy="269559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Mitä rikkaampi kuvailu, sen parempi, muista siis kuvailun rikastaminen pitkin matkaa.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Kuvaile aineisto itsellesi, siten se on ymmärrettävämpi myös muille.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Älä tyydy minimikuvailuun, vaan huomioi oman alan terminologia, yleisesti käytetyt termit ja lyhenteet. Valitse mahdollisimman tarkat kuvailutermit.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A28C915-B8E9-40AD-B788-17C904CC0CC8}"/>
              </a:ext>
            </a:extLst>
          </p:cNvPr>
          <p:cNvSpPr/>
          <p:nvPr/>
        </p:nvSpPr>
        <p:spPr>
          <a:xfrm>
            <a:off x="2122713" y="3503842"/>
            <a:ext cx="8398549" cy="1334097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Mitä paremmin aineisto on projektin aikana kuvailtu, esimerkiksi koodikirjoja käyttämällä, sen helpompaa sille on laatia löytyvyyttä ja yhteensopivuutta tukeva metadata.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9BF03CBE-1BA8-4FE8-8939-E68E5FCB3065}"/>
              </a:ext>
            </a:extLst>
          </p:cNvPr>
          <p:cNvSpPr/>
          <p:nvPr/>
        </p:nvSpPr>
        <p:spPr>
          <a:xfrm>
            <a:off x="2122713" y="5051401"/>
            <a:ext cx="8398549" cy="1334098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Olemassa olevan julkaistun sanaston käyttäminen, esimerkiksi paikannimistön tai lajinimistön, tekee aineistosta välittömästi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yhteentoimivamman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634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C19333BC3DB143A4D528C1AEBB929F" ma:contentTypeVersion="10" ma:contentTypeDescription="Luo uusi asiakirja." ma:contentTypeScope="" ma:versionID="c0f26d66a8b9c919da90d7990d7ca2df">
  <xsd:schema xmlns:xsd="http://www.w3.org/2001/XMLSchema" xmlns:xs="http://www.w3.org/2001/XMLSchema" xmlns:p="http://schemas.microsoft.com/office/2006/metadata/properties" xmlns:ns3="42f5a50a-bea6-40ce-ace4-1774edc8cdb1" targetNamespace="http://schemas.microsoft.com/office/2006/metadata/properties" ma:root="true" ma:fieldsID="6597cd4dac93aeb31bb55b02ae18b985" ns3:_="">
    <xsd:import namespace="42f5a50a-bea6-40ce-ace4-1774edc8cd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5a50a-bea6-40ce-ace4-1774edc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E5FEDA-E5F0-4F9B-904F-D4D91098AB31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42f5a50a-bea6-40ce-ace4-1774edc8cdb1"/>
  </ds:schemaRefs>
</ds:datastoreItem>
</file>

<file path=customXml/itemProps2.xml><?xml version="1.0" encoding="utf-8"?>
<ds:datastoreItem xmlns:ds="http://schemas.openxmlformats.org/officeDocument/2006/customXml" ds:itemID="{11F8BEC4-22F9-4792-A4D7-338168906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f5a50a-bea6-40ce-ace4-1774edc8c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360F6-ECF6-4836-AF6B-0E01590B8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699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Interoperable1-2-3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Interoperable1-2-3</dc:title>
  <dc:creator>Sonja Sipponen</dc:creator>
  <cp:lastModifiedBy>Sonja Sipponen</cp:lastModifiedBy>
  <cp:revision>17</cp:revision>
  <dcterms:created xsi:type="dcterms:W3CDTF">2021-11-16T06:47:24Z</dcterms:created>
  <dcterms:modified xsi:type="dcterms:W3CDTF">2021-11-16T13:34:08Z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0x010100CEC19333BC3DB143A4D528C1AEBB929F</vt:lpwstr>
  </property>
</Properties>
</file>