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4" r:id="rId5"/>
    <p:sldId id="265" r:id="rId6"/>
    <p:sldId id="274" r:id="rId7"/>
    <p:sldId id="275" r:id="rId8"/>
    <p:sldId id="276" r:id="rId9"/>
    <p:sldId id="277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Kangasvieri" userId="edb05559-60a8-418f-a9e7-6a5054d9607f" providerId="ADAL" clId="{25BAF613-6109-4B3C-808C-07EC1CEA79FB}"/>
    <pc:docChg chg="undo modSld">
      <pc:chgData name="Katja Kangasvieri" userId="edb05559-60a8-418f-a9e7-6a5054d9607f" providerId="ADAL" clId="{25BAF613-6109-4B3C-808C-07EC1CEA79FB}" dt="2020-03-26T13:40:38.141" v="86" actId="20577"/>
      <pc:docMkLst>
        <pc:docMk/>
      </pc:docMkLst>
      <pc:sldChg chg="modSp">
        <pc:chgData name="Katja Kangasvieri" userId="edb05559-60a8-418f-a9e7-6a5054d9607f" providerId="ADAL" clId="{25BAF613-6109-4B3C-808C-07EC1CEA79FB}" dt="2020-03-26T13:30:05.935" v="0" actId="20577"/>
        <pc:sldMkLst>
          <pc:docMk/>
          <pc:sldMk cId="1464042219" sldId="273"/>
        </pc:sldMkLst>
        <pc:spChg chg="mod">
          <ac:chgData name="Katja Kangasvieri" userId="edb05559-60a8-418f-a9e7-6a5054d9607f" providerId="ADAL" clId="{25BAF613-6109-4B3C-808C-07EC1CEA79FB}" dt="2020-03-26T13:30:05.935" v="0" actId="20577"/>
          <ac:spMkLst>
            <pc:docMk/>
            <pc:sldMk cId="1464042219" sldId="273"/>
            <ac:spMk id="3" creationId="{F61B3514-C244-4ABD-A550-AA901B994EA6}"/>
          </ac:spMkLst>
        </pc:spChg>
      </pc:sldChg>
      <pc:sldChg chg="modSp">
        <pc:chgData name="Katja Kangasvieri" userId="edb05559-60a8-418f-a9e7-6a5054d9607f" providerId="ADAL" clId="{25BAF613-6109-4B3C-808C-07EC1CEA79FB}" dt="2020-03-26T13:40:38.141" v="86" actId="20577"/>
        <pc:sldMkLst>
          <pc:docMk/>
          <pc:sldMk cId="1181914042" sldId="276"/>
        </pc:sldMkLst>
        <pc:graphicFrameChg chg="modGraphic">
          <ac:chgData name="Katja Kangasvieri" userId="edb05559-60a8-418f-a9e7-6a5054d9607f" providerId="ADAL" clId="{25BAF613-6109-4B3C-808C-07EC1CEA79FB}" dt="2020-03-26T13:40:38.141" v="86" actId="20577"/>
          <ac:graphicFrameMkLst>
            <pc:docMk/>
            <pc:sldMk cId="1181914042" sldId="276"/>
            <ac:graphicFrameMk id="4" creationId="{FED1D34A-40F8-4072-B614-747BBDF471E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eto.osaavayrittaja.fi/budjetoint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Myyntityö ja asiakaslähtöinen palvelu hius- ja kauneudenhoitoalalla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Asiakastilaisuuden budjetointi</a:t>
            </a:r>
          </a:p>
        </p:txBody>
      </p:sp>
      <p:pic>
        <p:nvPicPr>
          <p:cNvPr id="4" name="Kuva 3" descr="C:\Users\sanna.liinoja\AppData\Local\Microsoft\Windows\INetCache\IE\SBVW38N2\RGB_Novida_Logo2017_pieni (JPG, 76 kt) 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83" y="4590002"/>
            <a:ext cx="2443988" cy="55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peili, piirtäminen&#10;&#10;Kuvaus luotu automaattisesti">
            <a:extLst>
              <a:ext uri="{FF2B5EF4-FFF2-40B4-BE49-F238E27FC236}">
                <a16:creationId xmlns:a16="http://schemas.microsoft.com/office/drawing/2014/main" xmlns="" id="{C12E1642-C011-429C-BB2A-E892ACA9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992" y="4593693"/>
            <a:ext cx="630934" cy="728183"/>
          </a:xfrm>
          <a:prstGeom prst="rect">
            <a:avLst/>
          </a:prstGeom>
        </p:spPr>
      </p:pic>
      <p:pic>
        <p:nvPicPr>
          <p:cNvPr id="8" name="Kuva 7" descr="Kuva, joka sisältää kohteen huone&#10;&#10;Kuvaus luotu automaattisesti">
            <a:extLst>
              <a:ext uri="{FF2B5EF4-FFF2-40B4-BE49-F238E27FC236}">
                <a16:creationId xmlns:a16="http://schemas.microsoft.com/office/drawing/2014/main" xmlns="" id="{D7A8D95C-DC6D-4561-95A3-D77520DC0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32" y="4521150"/>
            <a:ext cx="753292" cy="7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2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782914F-9689-450D-A6DE-2BCA067F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>Asiakastilaisuuden budjetointi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642F3B9-7D2A-4C2F-A68A-5DD9E43FD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on budjetointi</a:t>
            </a:r>
          </a:p>
          <a:p>
            <a:r>
              <a:rPr lang="fi-FI" dirty="0"/>
              <a:t>Mistä lähetään liikkeelle –laadinta </a:t>
            </a:r>
          </a:p>
          <a:p>
            <a:r>
              <a:rPr lang="fi-FI" dirty="0"/>
              <a:t>Budjetoinnin malli</a:t>
            </a:r>
          </a:p>
          <a:p>
            <a:r>
              <a:rPr lang="fi-FI" dirty="0"/>
              <a:t>Budjetin seuranta</a:t>
            </a:r>
          </a:p>
          <a:p>
            <a:r>
              <a:rPr lang="fi-FI" dirty="0"/>
              <a:t>Tehtävä</a:t>
            </a:r>
          </a:p>
        </p:txBody>
      </p:sp>
    </p:spTree>
    <p:extLst>
      <p:ext uri="{BB962C8B-B14F-4D97-AF65-F5344CB8AC3E}">
        <p14:creationId xmlns:p14="http://schemas.microsoft.com/office/powerpoint/2010/main" val="254650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1F20DB2-9F63-42CD-B00E-98FD2D47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>Mitä on budjetointi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279BC10-ED3F-4DDC-8EB7-6F5458E0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Budjetti </a:t>
            </a:r>
            <a:r>
              <a:rPr lang="fi-FI" dirty="0"/>
              <a:t>tarkoittaa yrityksen taloutta koskevaa toimintasuunnitelmaa.</a:t>
            </a:r>
          </a:p>
          <a:p>
            <a:r>
              <a:rPr lang="fi-FI" b="1" dirty="0"/>
              <a:t>Budjetoinnissa</a:t>
            </a:r>
            <a:r>
              <a:rPr lang="fi-FI" dirty="0"/>
              <a:t> pyritään ennakoimaan yrityksen tulevaisuutta taloudellisesta näkökulmasta – mistä raha tulee ja mihin sitä menee. </a:t>
            </a:r>
          </a:p>
          <a:p>
            <a:r>
              <a:rPr lang="fi-FI" b="1" dirty="0"/>
              <a:t>Asiakastilaisuuden budjetoinnissa </a:t>
            </a:r>
            <a:r>
              <a:rPr lang="fi-FI" dirty="0"/>
              <a:t>pyritään ennakoimaan tilaisuus taloudellisesta näkökulmasta – mistä rahaa tulee ja mihin sitä menee.</a:t>
            </a:r>
          </a:p>
        </p:txBody>
      </p:sp>
    </p:spTree>
    <p:extLst>
      <p:ext uri="{BB962C8B-B14F-4D97-AF65-F5344CB8AC3E}">
        <p14:creationId xmlns:p14="http://schemas.microsoft.com/office/powerpoint/2010/main" val="159383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F5D2453-F813-41CE-8235-16E54DC5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>Mistä lähetään liikkeelle - laadinta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D139AE9-8E0D-4C2D-9809-3F54C767E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Suunnittele tilaisuus (katso aikaisemmat materiaalit-asiakastilisuuden järjestäminen).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Tee budjetointitaulukko (katso mallia internetistä tai lataa sieltä ilmaisversio).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Kirjaa taulukkoon ylös kaikki kulut tilaisuudesta.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912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F5D2453-F813-41CE-8235-16E54DC5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Budjetoinnin malli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xmlns="" id="{FED1D34A-40F8-4072-B614-747BBDF47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712931"/>
              </p:ext>
            </p:extLst>
          </p:nvPr>
        </p:nvGraphicFramePr>
        <p:xfrm>
          <a:off x="1295401" y="2557463"/>
          <a:ext cx="9295659" cy="311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553">
                  <a:extLst>
                    <a:ext uri="{9D8B030D-6E8A-4147-A177-3AD203B41FA5}">
                      <a16:colId xmlns:a16="http://schemas.microsoft.com/office/drawing/2014/main" xmlns="" val="1676378255"/>
                    </a:ext>
                  </a:extLst>
                </a:gridCol>
                <a:gridCol w="3098553">
                  <a:extLst>
                    <a:ext uri="{9D8B030D-6E8A-4147-A177-3AD203B41FA5}">
                      <a16:colId xmlns:a16="http://schemas.microsoft.com/office/drawing/2014/main" xmlns="" val="1180128235"/>
                    </a:ext>
                  </a:extLst>
                </a:gridCol>
                <a:gridCol w="3098553">
                  <a:extLst>
                    <a:ext uri="{9D8B030D-6E8A-4147-A177-3AD203B41FA5}">
                      <a16:colId xmlns:a16="http://schemas.microsoft.com/office/drawing/2014/main" xmlns="" val="3546571475"/>
                    </a:ext>
                  </a:extLst>
                </a:gridCol>
              </a:tblGrid>
              <a:tr h="311400">
                <a:tc>
                  <a:txBody>
                    <a:bodyPr/>
                    <a:lstStyle/>
                    <a:p>
                      <a:r>
                        <a:rPr lang="fi-FI" sz="1400" dirty="0"/>
                        <a:t>Kulut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Arvioitu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Toteutunut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189974"/>
                  </a:ext>
                </a:extLst>
              </a:tr>
              <a:tr h="493050">
                <a:tc>
                  <a:txBody>
                    <a:bodyPr/>
                    <a:lstStyle/>
                    <a:p>
                      <a:r>
                        <a:rPr lang="fi-FI" sz="1400" dirty="0"/>
                        <a:t>Tilaisuudessa myytävän tuotteen x hinta yritykselle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4077984"/>
                  </a:ext>
                </a:extLst>
              </a:tr>
              <a:tr h="700650">
                <a:tc>
                  <a:txBody>
                    <a:bodyPr/>
                    <a:lstStyle/>
                    <a:p>
                      <a:r>
                        <a:rPr lang="fi-FI" sz="1400" dirty="0"/>
                        <a:t>Tilaisuuteen osallistuvien työntekijöiden palkka talaisuuden  ajalta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3770954"/>
                  </a:ext>
                </a:extLst>
              </a:tr>
              <a:tr h="441150">
                <a:tc>
                  <a:txBody>
                    <a:bodyPr/>
                    <a:lstStyle/>
                    <a:p>
                      <a:r>
                        <a:rPr lang="fi-FI" sz="1400" dirty="0"/>
                        <a:t>Tilaisuuden markkinointikulut</a:t>
                      </a:r>
                    </a:p>
                    <a:p>
                      <a:r>
                        <a:rPr lang="fi-FI" sz="1100" dirty="0"/>
                        <a:t>(huomioi myös tulostettavien papereiden hinta)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9231026"/>
                  </a:ext>
                </a:extLst>
              </a:tr>
              <a:tr h="493050">
                <a:tc>
                  <a:txBody>
                    <a:bodyPr/>
                    <a:lstStyle/>
                    <a:p>
                      <a:r>
                        <a:rPr lang="fi-FI" sz="1400" dirty="0"/>
                        <a:t>Demotyössä käytettävien aineiden kulut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4274757"/>
                  </a:ext>
                </a:extLst>
              </a:tr>
              <a:tr h="311400">
                <a:tc>
                  <a:txBody>
                    <a:bodyPr/>
                    <a:lstStyle/>
                    <a:p>
                      <a:r>
                        <a:rPr lang="fi-FI" sz="1400" dirty="0"/>
                        <a:t>Tulot tilaisuudesta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643526"/>
                  </a:ext>
                </a:extLst>
              </a:tr>
              <a:tr h="311400">
                <a:tc>
                  <a:txBody>
                    <a:bodyPr/>
                    <a:lstStyle/>
                    <a:p>
                      <a:r>
                        <a:rPr lang="fi-FI" sz="1400" dirty="0"/>
                        <a:t>Tulot- menot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9420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91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C9DF84A-6922-49AC-BD28-7FFA6C20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>Budjetin seuranta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D07804D-F842-40F7-8B6A-90AADA08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Budjetin avulla voidaan myöhemmin seurata miten hyvin suunnitelmat ovat toteutuneet ja missä kohden ja kuinka suuri eroja on syntynyt.</a:t>
            </a:r>
          </a:p>
          <a:p>
            <a:r>
              <a:rPr lang="fi-FI" dirty="0"/>
              <a:t>Tilaisuuden onnistumisen kannalta on oltava valmis tekemään nopeita ratkaisuja, jos esimerkiksi budjetoidusta myynnistä ollaan jäämässä jälkeen tai jos jotkut kustannukset selvästi ylittävät budjetissa asetetun tavoitteen.</a:t>
            </a:r>
          </a:p>
        </p:txBody>
      </p:sp>
    </p:spTree>
    <p:extLst>
      <p:ext uri="{BB962C8B-B14F-4D97-AF65-F5344CB8AC3E}">
        <p14:creationId xmlns:p14="http://schemas.microsoft.com/office/powerpoint/2010/main" val="40655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B66A07A-F5AD-4A15-8F61-6149A739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/>
              <a:t/>
            </a:r>
            <a:br>
              <a:rPr lang="fi-FI" dirty="0"/>
            </a:br>
            <a:r>
              <a:rPr lang="fi-FI" dirty="0"/>
              <a:t>Tehtävä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292286C-3A59-4C61-B519-0737500E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Pohdi, mitä kaikkia menoja asiantilaisuutesi järjestäminen aiheuttaa, eli kuinka paljon tilaisuus maksaa. Laadi taulukko budjetoinnistasi. Esim.</a:t>
            </a:r>
          </a:p>
          <a:p>
            <a:pPr lvl="1"/>
            <a:r>
              <a:rPr lang="fi-FI" dirty="0"/>
              <a:t>Suunnittelu x €</a:t>
            </a:r>
          </a:p>
          <a:p>
            <a:pPr lvl="1"/>
            <a:r>
              <a:rPr lang="fi-FI" dirty="0"/>
              <a:t>Tarjoilu x €</a:t>
            </a:r>
          </a:p>
          <a:p>
            <a:pPr lvl="1"/>
            <a:r>
              <a:rPr lang="fi-FI" dirty="0"/>
              <a:t>Kouluttajien , puhujien, työntekijöiden palkat siltä ajata x €</a:t>
            </a:r>
          </a:p>
          <a:p>
            <a:pPr lvl="1"/>
            <a:r>
              <a:rPr lang="fi-FI" dirty="0"/>
              <a:t>Tapahtuman markkinointi x €</a:t>
            </a:r>
          </a:p>
          <a:p>
            <a:pPr lvl="1"/>
            <a:r>
              <a:rPr lang="fi-FI" dirty="0"/>
              <a:t>Tuoteostot yritykseen x €</a:t>
            </a:r>
          </a:p>
          <a:p>
            <a:pPr lvl="1"/>
            <a:r>
              <a:rPr lang="fi-FI" dirty="0"/>
              <a:t>Huomioi kaikki mahdolliset kulut mitä tilaisuudesta tulee!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79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2220CDF-8279-46D8-81C5-57F15411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61B3514-C244-4ABD-A550-AA901B994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http://www.tieto.osaavayrittaja.fi/budjetointi</a:t>
            </a:r>
            <a:endParaRPr lang="fi-FI" dirty="0"/>
          </a:p>
          <a:p>
            <a:r>
              <a:rPr lang="fi-FI" dirty="0"/>
              <a:t>Tavoitteellinen markkinointi, Leena Raatikainen, Edita Publishing Oy 2010a</a:t>
            </a:r>
          </a:p>
        </p:txBody>
      </p:sp>
    </p:spTree>
    <p:extLst>
      <p:ext uri="{BB962C8B-B14F-4D97-AF65-F5344CB8AC3E}">
        <p14:creationId xmlns:p14="http://schemas.microsoft.com/office/powerpoint/2010/main" val="1464042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CAA9A554AF9F046BDA6A41F54A8CA1E" ma:contentTypeVersion="11" ma:contentTypeDescription="Luo uusi asiakirja." ma:contentTypeScope="" ma:versionID="c3028972be55c999b77c1cda6e5b6b04">
  <xsd:schema xmlns:xsd="http://www.w3.org/2001/XMLSchema" xmlns:xs="http://www.w3.org/2001/XMLSchema" xmlns:p="http://schemas.microsoft.com/office/2006/metadata/properties" xmlns:ns3="683ba7a5-81c6-4333-9921-c567ac73ae19" xmlns:ns4="3a562100-7045-43bb-afbc-98d1e558f0b6" targetNamespace="http://schemas.microsoft.com/office/2006/metadata/properties" ma:root="true" ma:fieldsID="40d4d69b55cf7f0a2768b50340750078" ns3:_="" ns4:_="">
    <xsd:import namespace="683ba7a5-81c6-4333-9921-c567ac73ae19"/>
    <xsd:import namespace="3a562100-7045-43bb-afbc-98d1e558f0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ba7a5-81c6-4333-9921-c567ac73a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62100-7045-43bb-afbc-98d1e558f0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606DF-6000-4963-AEA6-7EF5CD1E4D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E2FCA-8252-48EB-88C7-96E42B85BADF}">
  <ds:schemaRefs>
    <ds:schemaRef ds:uri="http://purl.org/dc/elements/1.1/"/>
    <ds:schemaRef ds:uri="http://schemas.microsoft.com/office/2006/documentManagement/types"/>
    <ds:schemaRef ds:uri="3a562100-7045-43bb-afbc-98d1e558f0b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3ba7a5-81c6-4333-9921-c567ac73ae1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3C4D8D-AC3E-4B0E-AEBC-9F112E61A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ba7a5-81c6-4333-9921-c567ac73ae19"/>
    <ds:schemaRef ds:uri="3a562100-7045-43bb-afbc-98d1e558f0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201</TotalTime>
  <Words>234</Words>
  <Application>Microsoft Office PowerPoint</Application>
  <PresentationFormat>Laajakuva</PresentationFormat>
  <Paragraphs>41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Orgaaninen</vt:lpstr>
      <vt:lpstr>Myyntityö ja asiakaslähtöinen palvelu hius- ja kauneudenhoitoalalla</vt:lpstr>
      <vt:lpstr> Asiakastilaisuuden budjetointi </vt:lpstr>
      <vt:lpstr> Mitä on budjetointi </vt:lpstr>
      <vt:lpstr> Mistä lähetään liikkeelle - laadinta </vt:lpstr>
      <vt:lpstr>  Budjetoinnin malli  </vt:lpstr>
      <vt:lpstr> Budjetin seuranta  </vt:lpstr>
      <vt:lpstr> Tehtävä </vt:lpstr>
      <vt:lpstr>Lähteet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Myyntityö ja asiakaslähtöinen palvelu hius- ja kauneudenhoitoalalla</dc:title>
  <dc:creator>Katja Kangasvieri</dc:creator>
  <cp:lastModifiedBy>Liinoja Sanna</cp:lastModifiedBy>
  <cp:revision>9</cp:revision>
  <dcterms:created xsi:type="dcterms:W3CDTF">2020-03-26T10:10:30Z</dcterms:created>
  <dcterms:modified xsi:type="dcterms:W3CDTF">2020-03-31T07:56:17Z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0x0101006CAA9A554AF9F046BDA6A41F54A8CA1E</vt:lpwstr>
  </property>
</Properties>
</file>