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10"/>
  </p:handoutMasterIdLst>
  <p:sldIdLst>
    <p:sldId id="256"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0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DB25A-3999-43EA-A122-AB2721D7A919}" type="datetimeFigureOut">
              <a:rPr lang="fi-FI" smtClean="0"/>
              <a:t>31.3.2020</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E6BD10-D759-4E52-BBDC-0612CCF35159}" type="slidenum">
              <a:rPr lang="fi-FI" smtClean="0"/>
              <a:t>‹#›</a:t>
            </a:fld>
            <a:endParaRPr lang="fi-FI"/>
          </a:p>
        </p:txBody>
      </p:sp>
    </p:spTree>
    <p:extLst>
      <p:ext uri="{BB962C8B-B14F-4D97-AF65-F5344CB8AC3E}">
        <p14:creationId xmlns:p14="http://schemas.microsoft.com/office/powerpoint/2010/main" val="194142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03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383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455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90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9188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71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89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93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54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870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62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489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10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50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423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42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242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3/31/2020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27502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seus.fi/bitstream/handle/10024/77400/Opinnaytetyo%20Mannerjoki.pdf?sequence=1&amp;isAllowed=y"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seus.fi/bitstream/handle/10024/77400/Opinnaytetyo%20Mannerjoki.pdf?sequence=1&amp;isAllowed=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3200" dirty="0" smtClean="0"/>
              <a:t>Myyntityö ja asiakaslähtöinen palvelu hius- ja kauneudenhoitoalalla</a:t>
            </a:r>
            <a:endParaRPr lang="fi-FI" sz="3200" dirty="0"/>
          </a:p>
        </p:txBody>
      </p:sp>
      <p:sp>
        <p:nvSpPr>
          <p:cNvPr id="3" name="Alaotsikko 2"/>
          <p:cNvSpPr>
            <a:spLocks noGrp="1"/>
          </p:cNvSpPr>
          <p:nvPr>
            <p:ph type="subTitle" idx="1"/>
          </p:nvPr>
        </p:nvSpPr>
        <p:spPr/>
        <p:txBody>
          <a:bodyPr/>
          <a:lstStyle/>
          <a:p>
            <a:r>
              <a:rPr lang="fi-FI" dirty="0" smtClean="0"/>
              <a:t>Asiakastilaisuuden järjestäminen</a:t>
            </a:r>
          </a:p>
          <a:p>
            <a:endParaRPr lang="fi-FI" dirty="0" smtClean="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386" y="4320488"/>
            <a:ext cx="1140093" cy="1315822"/>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398" y="4409725"/>
            <a:ext cx="928583" cy="897630"/>
          </a:xfrm>
          <a:prstGeom prst="rect">
            <a:avLst/>
          </a:prstGeom>
        </p:spPr>
      </p:pic>
      <p:pic>
        <p:nvPicPr>
          <p:cNvPr id="6" name="Kuva 5" descr="C:\Users\sanna.liinoja\AppData\Local\Microsoft\Windows\INetCache\IE\SBVW38N2\RGB_Novida_Logo2017_pieni (JPG, 76 kt) v1.jpg"/>
          <p:cNvPicPr/>
          <p:nvPr/>
        </p:nvPicPr>
        <p:blipFill>
          <a:blip r:embed="rId4">
            <a:extLst>
              <a:ext uri="{28A0092B-C50C-407E-A947-70E740481C1C}">
                <a14:useLocalDpi xmlns:a14="http://schemas.microsoft.com/office/drawing/2010/main" val="0"/>
              </a:ext>
            </a:extLst>
          </a:blip>
          <a:srcRect/>
          <a:stretch>
            <a:fillRect/>
          </a:stretch>
        </p:blipFill>
        <p:spPr bwMode="auto">
          <a:xfrm>
            <a:off x="2490934" y="4693083"/>
            <a:ext cx="2443988" cy="554733"/>
          </a:xfrm>
          <a:prstGeom prst="rect">
            <a:avLst/>
          </a:prstGeom>
          <a:noFill/>
          <a:ln>
            <a:noFill/>
          </a:ln>
        </p:spPr>
      </p:pic>
    </p:spTree>
    <p:extLst>
      <p:ext uri="{BB962C8B-B14F-4D97-AF65-F5344CB8AC3E}">
        <p14:creationId xmlns:p14="http://schemas.microsoft.com/office/powerpoint/2010/main" val="397815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Asiakastilaisuuden järjestämisen prosessi</a:t>
            </a:r>
          </a:p>
        </p:txBody>
      </p:sp>
      <p:sp>
        <p:nvSpPr>
          <p:cNvPr id="3" name="Sisällön paikkamerkki 2"/>
          <p:cNvSpPr>
            <a:spLocks noGrp="1"/>
          </p:cNvSpPr>
          <p:nvPr>
            <p:ph sz="half" idx="1"/>
          </p:nvPr>
        </p:nvSpPr>
        <p:spPr>
          <a:xfrm>
            <a:off x="1298448" y="2560320"/>
            <a:ext cx="4718304" cy="3310128"/>
          </a:xfrm>
          <a:prstGeom prst="rect">
            <a:avLst/>
          </a:prstGeom>
        </p:spPr>
        <p:txBody>
          <a:bodyPr>
            <a:normAutofit fontScale="70000" lnSpcReduction="20000"/>
          </a:bodyPr>
          <a:lstStyle/>
          <a:p>
            <a:r>
              <a:rPr lang="fi-FI" dirty="0"/>
              <a:t>Tapahtuman suunnittelun aloittaminen</a:t>
            </a:r>
          </a:p>
          <a:p>
            <a:pPr lvl="1"/>
            <a:r>
              <a:rPr lang="fi-FI" dirty="0"/>
              <a:t>Suunnitelma on opas ja työkalu jota käytetään prosessin onnistumisen mittaamiseen</a:t>
            </a:r>
          </a:p>
          <a:p>
            <a:pPr lvl="1"/>
            <a:r>
              <a:rPr lang="fi-FI" dirty="0"/>
              <a:t>Suunnitelma sisältää:</a:t>
            </a:r>
          </a:p>
          <a:p>
            <a:pPr lvl="2"/>
            <a:r>
              <a:rPr lang="fi-FI" dirty="0"/>
              <a:t>tavoitteiden määrittely </a:t>
            </a:r>
            <a:r>
              <a:rPr lang="fi-FI" dirty="0">
                <a:sym typeface="Wingdings" panose="05000000000000000000" pitchFamily="2" charset="2"/>
              </a:rPr>
              <a:t> suunnittelu</a:t>
            </a:r>
            <a:endParaRPr lang="fi-FI" dirty="0"/>
          </a:p>
          <a:p>
            <a:pPr lvl="2"/>
            <a:r>
              <a:rPr lang="fi-FI" dirty="0"/>
              <a:t>Valmistelusta </a:t>
            </a:r>
            <a:r>
              <a:rPr lang="fi-FI" dirty="0">
                <a:sym typeface="Wingdings" panose="05000000000000000000" pitchFamily="2" charset="2"/>
              </a:rPr>
              <a:t> toimeenpanoon</a:t>
            </a:r>
            <a:endParaRPr lang="fi-FI" dirty="0"/>
          </a:p>
          <a:p>
            <a:pPr lvl="2"/>
            <a:r>
              <a:rPr lang="fi-FI" dirty="0"/>
              <a:t>Myynti </a:t>
            </a:r>
            <a:r>
              <a:rPr lang="fi-FI" dirty="0">
                <a:sym typeface="Wingdings" panose="05000000000000000000" pitchFamily="2" charset="2"/>
              </a:rPr>
              <a:t> </a:t>
            </a:r>
            <a:r>
              <a:rPr lang="fi-FI" dirty="0" smtClean="0">
                <a:sym typeface="Wingdings" panose="05000000000000000000" pitchFamily="2" charset="2"/>
              </a:rPr>
              <a:t>jälkiseuranta</a:t>
            </a:r>
          </a:p>
          <a:p>
            <a:pPr marL="914400" lvl="2" indent="0">
              <a:buNone/>
            </a:pPr>
            <a:endParaRPr lang="fi-FI" dirty="0">
              <a:sym typeface="Wingdings" panose="05000000000000000000" pitchFamily="2" charset="2"/>
            </a:endParaRPr>
          </a:p>
          <a:p>
            <a:r>
              <a:rPr lang="fi-FI" dirty="0"/>
              <a:t>markkinoinnin 5W:tä (</a:t>
            </a:r>
            <a:r>
              <a:rPr lang="fi-FI" dirty="0" err="1"/>
              <a:t>Why</a:t>
            </a:r>
            <a:r>
              <a:rPr lang="fi-FI" dirty="0"/>
              <a:t>, </a:t>
            </a:r>
            <a:r>
              <a:rPr lang="fi-FI" dirty="0" err="1"/>
              <a:t>Who</a:t>
            </a:r>
            <a:r>
              <a:rPr lang="fi-FI" dirty="0"/>
              <a:t>, </a:t>
            </a:r>
            <a:r>
              <a:rPr lang="fi-FI" dirty="0" err="1"/>
              <a:t>When</a:t>
            </a:r>
            <a:r>
              <a:rPr lang="fi-FI" dirty="0"/>
              <a:t>, </a:t>
            </a:r>
            <a:r>
              <a:rPr lang="fi-FI" dirty="0" err="1"/>
              <a:t>Where</a:t>
            </a:r>
            <a:r>
              <a:rPr lang="fi-FI" dirty="0"/>
              <a:t>, </a:t>
            </a:r>
            <a:r>
              <a:rPr lang="fi-FI" dirty="0" err="1"/>
              <a:t>What</a:t>
            </a:r>
            <a:r>
              <a:rPr lang="fi-FI" dirty="0"/>
              <a:t>) eli miksi, kuka, milloin, missä ja miksi, auttavat ratkaisemaan, onko tapahtuma toteutettavissa oleva, kannattava ja kestävä</a:t>
            </a:r>
          </a:p>
          <a:p>
            <a:pPr lvl="2"/>
            <a:endParaRPr lang="fi-FI" dirty="0"/>
          </a:p>
        </p:txBody>
      </p:sp>
      <p:pic>
        <p:nvPicPr>
          <p:cNvPr id="5" name="Sisällön paikkamerkki 4"/>
          <p:cNvPicPr>
            <a:picLocks noGrp="1" noChangeAspect="1"/>
          </p:cNvPicPr>
          <p:nvPr>
            <p:ph sz="half" idx="2"/>
          </p:nvPr>
        </p:nvPicPr>
        <p:blipFill>
          <a:blip r:embed="rId2"/>
          <a:stretch>
            <a:fillRect/>
          </a:stretch>
        </p:blipFill>
        <p:spPr>
          <a:xfrm>
            <a:off x="6400993" y="2560638"/>
            <a:ext cx="4279514" cy="3309937"/>
          </a:xfrm>
          <a:prstGeom prst="rect">
            <a:avLst/>
          </a:prstGeom>
        </p:spPr>
      </p:pic>
    </p:spTree>
    <p:extLst>
      <p:ext uri="{BB962C8B-B14F-4D97-AF65-F5344CB8AC3E}">
        <p14:creationId xmlns:p14="http://schemas.microsoft.com/office/powerpoint/2010/main" val="239905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a:t>Asiakas tilaisuuden ideointi</a:t>
            </a:r>
          </a:p>
        </p:txBody>
      </p:sp>
      <p:sp>
        <p:nvSpPr>
          <p:cNvPr id="6" name="Sisällön paikkamerkki 5"/>
          <p:cNvSpPr>
            <a:spLocks noGrp="1"/>
          </p:cNvSpPr>
          <p:nvPr>
            <p:ph idx="1"/>
          </p:nvPr>
        </p:nvSpPr>
        <p:spPr>
          <a:xfrm>
            <a:off x="1295401" y="2556932"/>
            <a:ext cx="9601196" cy="3318936"/>
          </a:xfrm>
          <a:prstGeom prst="rect">
            <a:avLst/>
          </a:prstGeom>
        </p:spPr>
        <p:txBody>
          <a:bodyPr>
            <a:normAutofit fontScale="92500" lnSpcReduction="10000"/>
          </a:bodyPr>
          <a:lstStyle/>
          <a:p>
            <a:r>
              <a:rPr lang="fi-FI"/>
              <a:t>Miksi tilaisuus toimeenpannaan? </a:t>
            </a:r>
          </a:p>
          <a:p>
            <a:pPr lvl="1"/>
            <a:r>
              <a:rPr lang="fi-FI"/>
              <a:t>Ensimmäinen askel on miettiä tilaisuuden tavoitetta. Tavoitteen määrittelyä helpottaa, kun miettii, miksi tapahtumaa ollaan järjestämässä, ja mitä aiotaan tehdä. </a:t>
            </a:r>
          </a:p>
          <a:p>
            <a:pPr lvl="1"/>
            <a:r>
              <a:rPr lang="fi-FI"/>
              <a:t>Tavoitteiden suunnittelu ja </a:t>
            </a:r>
            <a:r>
              <a:rPr lang="fi-FI" err="1"/>
              <a:t>mittarointi</a:t>
            </a:r>
            <a:r>
              <a:rPr lang="fi-FI"/>
              <a:t> esim.</a:t>
            </a:r>
          </a:p>
          <a:p>
            <a:pPr lvl="2"/>
            <a:r>
              <a:rPr lang="fi-FI"/>
              <a:t>Tietoisuuden lisääminen – imago ja </a:t>
            </a:r>
            <a:r>
              <a:rPr lang="fi-FI" err="1"/>
              <a:t>brandi</a:t>
            </a:r>
            <a:r>
              <a:rPr lang="fi-FI"/>
              <a:t>	</a:t>
            </a:r>
          </a:p>
          <a:p>
            <a:pPr lvl="2"/>
            <a:r>
              <a:rPr lang="fi-FI"/>
              <a:t>Tuotteet esittely</a:t>
            </a:r>
          </a:p>
          <a:p>
            <a:pPr lvl="2"/>
            <a:r>
              <a:rPr lang="fi-FI"/>
              <a:t>Verkostoituminen</a:t>
            </a:r>
          </a:p>
          <a:p>
            <a:pPr lvl="2"/>
            <a:r>
              <a:rPr lang="fi-FI"/>
              <a:t>Myynnin lisääminen</a:t>
            </a:r>
          </a:p>
          <a:p>
            <a:pPr lvl="2"/>
            <a:r>
              <a:rPr lang="fi-FI"/>
              <a:t>Jne.</a:t>
            </a:r>
          </a:p>
        </p:txBody>
      </p:sp>
    </p:spTree>
    <p:extLst>
      <p:ext uri="{BB962C8B-B14F-4D97-AF65-F5344CB8AC3E}">
        <p14:creationId xmlns:p14="http://schemas.microsoft.com/office/powerpoint/2010/main" val="15852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t>Kenelle tapahtuma toteutetaan, ja miksi he haluaisivat tilaisuuteen? </a:t>
            </a:r>
          </a:p>
        </p:txBody>
      </p:sp>
      <p:sp>
        <p:nvSpPr>
          <p:cNvPr id="3" name="Sisällön paikkamerkki 2"/>
          <p:cNvSpPr>
            <a:spLocks noGrp="1"/>
          </p:cNvSpPr>
          <p:nvPr>
            <p:ph idx="1"/>
          </p:nvPr>
        </p:nvSpPr>
        <p:spPr>
          <a:xfrm>
            <a:off x="1295401" y="2556932"/>
            <a:ext cx="9601196" cy="3318936"/>
          </a:xfrm>
          <a:prstGeom prst="rect">
            <a:avLst/>
          </a:prstGeom>
        </p:spPr>
        <p:txBody>
          <a:bodyPr/>
          <a:lstStyle/>
          <a:p>
            <a:r>
              <a:rPr lang="fi-FI" dirty="0"/>
              <a:t>Tapahtumat mahdollistavat henkilökohtaisen kontaktin ja vuorovaikutuksen niin nykyisiin kuin potentiaalisiinkin asiakkaisiin, joten seuraavaksi pohditaan, miksi kasvokkain kohtaaminen on niin tärkeässä roolissa yritysmarkkinoilla. </a:t>
            </a:r>
          </a:p>
          <a:p>
            <a:r>
              <a:rPr lang="fi-FI" dirty="0"/>
              <a:t>Pohditaan kutsutun näkökulmasta motiiveita siihen, miksi hän haluaisi osallistua yrityksen järjestämään tilaisuuteen. </a:t>
            </a:r>
          </a:p>
          <a:p>
            <a:r>
              <a:rPr lang="fi-FI" dirty="0" err="1"/>
              <a:t>Asiakkuuden</a:t>
            </a:r>
            <a:r>
              <a:rPr lang="fi-FI" dirty="0"/>
              <a:t> hallinta. </a:t>
            </a:r>
            <a:r>
              <a:rPr lang="fi-FI" dirty="0">
                <a:sym typeface="Wingdings" panose="05000000000000000000" pitchFamily="2" charset="2"/>
              </a:rPr>
              <a:t> yhteydenpitosuunnitelma</a:t>
            </a:r>
            <a:endParaRPr lang="fi-FI" dirty="0"/>
          </a:p>
        </p:txBody>
      </p:sp>
    </p:spTree>
    <p:extLst>
      <p:ext uri="{BB962C8B-B14F-4D97-AF65-F5344CB8AC3E}">
        <p14:creationId xmlns:p14="http://schemas.microsoft.com/office/powerpoint/2010/main" val="2716743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Milloin, missä ja mitä järjestetään?</a:t>
            </a:r>
          </a:p>
        </p:txBody>
      </p:sp>
      <p:sp>
        <p:nvSpPr>
          <p:cNvPr id="3" name="Sisällön paikkamerkki 2"/>
          <p:cNvSpPr>
            <a:spLocks noGrp="1"/>
          </p:cNvSpPr>
          <p:nvPr>
            <p:ph idx="1"/>
          </p:nvPr>
        </p:nvSpPr>
        <p:spPr>
          <a:xfrm>
            <a:off x="1295401" y="2556932"/>
            <a:ext cx="9601196" cy="3318936"/>
          </a:xfrm>
          <a:prstGeom prst="rect">
            <a:avLst/>
          </a:prstGeom>
        </p:spPr>
        <p:txBody>
          <a:bodyPr>
            <a:normAutofit fontScale="92500" lnSpcReduction="20000"/>
          </a:bodyPr>
          <a:lstStyle/>
          <a:p>
            <a:r>
              <a:rPr lang="fi-FI" dirty="0"/>
              <a:t>Tapahtuman järjestäjän täytyy tietää, koska tilaisuus on kannattavaa järjestää. Siihen vaikuttavia tekijöitä ovat markkinoiden aikataulut ja kuviot, tapahtuman kellonaika, viikonpäivä ja vuodenaika. </a:t>
            </a:r>
          </a:p>
          <a:p>
            <a:r>
              <a:rPr lang="fi-FI" dirty="0"/>
              <a:t>Ajoitus on tärkeä osa tapahtuman </a:t>
            </a:r>
            <a:r>
              <a:rPr lang="fi-FI" dirty="0" smtClean="0"/>
              <a:t>suunnittelua</a:t>
            </a:r>
            <a:r>
              <a:rPr lang="fi-FI" dirty="0"/>
              <a:t>, joten ajankohta ei kannata olla samaan aikaan kilpailevien tapahtumien </a:t>
            </a:r>
            <a:r>
              <a:rPr lang="fi-FI" dirty="0" smtClean="0"/>
              <a:t>kanssa</a:t>
            </a:r>
            <a:r>
              <a:rPr lang="fi-FI" dirty="0"/>
              <a:t>, lomien aikaan tai kiireisen ajanjakson aikaan. </a:t>
            </a:r>
          </a:p>
          <a:p>
            <a:r>
              <a:rPr lang="fi-FI" dirty="0"/>
              <a:t>Tapahtuman sijainti kannattaa valita huolella, jotta se on ainutlaatuinen, sopiva, mukava ja sinne pääsee hyvin perille </a:t>
            </a:r>
          </a:p>
          <a:p>
            <a:r>
              <a:rPr lang="fi-FI" dirty="0"/>
              <a:t>Tapahtumapaikan valintaan vaikuttaa tapahtuman tarkoitus, joka pitää olla selvillä – mitä ollaan siis tekemässä </a:t>
            </a:r>
          </a:p>
        </p:txBody>
      </p:sp>
    </p:spTree>
    <p:extLst>
      <p:ext uri="{BB962C8B-B14F-4D97-AF65-F5344CB8AC3E}">
        <p14:creationId xmlns:p14="http://schemas.microsoft.com/office/powerpoint/2010/main" val="2812277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Kuinka tapahtuma järjestetään?</a:t>
            </a:r>
          </a:p>
        </p:txBody>
      </p:sp>
      <p:sp>
        <p:nvSpPr>
          <p:cNvPr id="3" name="Sisällön paikkamerkki 2"/>
          <p:cNvSpPr>
            <a:spLocks noGrp="1"/>
          </p:cNvSpPr>
          <p:nvPr>
            <p:ph idx="1"/>
          </p:nvPr>
        </p:nvSpPr>
        <p:spPr>
          <a:xfrm>
            <a:off x="1295401" y="2556932"/>
            <a:ext cx="9601196" cy="3318936"/>
          </a:xfrm>
          <a:prstGeom prst="rect">
            <a:avLst/>
          </a:prstGeom>
        </p:spPr>
        <p:txBody>
          <a:bodyPr>
            <a:normAutofit lnSpcReduction="10000"/>
          </a:bodyPr>
          <a:lstStyle/>
          <a:p>
            <a:r>
              <a:rPr lang="fi-FI" dirty="0"/>
              <a:t>Esim. Tapahtumaa suunnittelemaan perustetaan sopiva työryhmä, jonka koko muodostuu noin kuudesta avainhenkilöstä, jotta kommunikointi ryhmän välillä olisi sujuvaa. Työryhmän koostumuksen tulee olla sellainen, että jokainen pystyy hoitamaan määrätyt tehtävät ja onnistuu täyttämään tehtävien vaatimukset. </a:t>
            </a:r>
          </a:p>
          <a:p>
            <a:r>
              <a:rPr lang="fi-FI" dirty="0"/>
              <a:t>Kun tapahtuman idea on kehitetty kohderyhmälle sopivaksi, ja tiedostetaan tilaisuuden tavoite, suunnittelutyöryhmän kannattaa pohtia tapahtumalle sopivaa ajankohtaa, mahdollisia toimitiloja ja paikkoja sekä käytettävissä olevaa henkilökuntaa </a:t>
            </a:r>
          </a:p>
          <a:p>
            <a:endParaRPr lang="fi-FI" dirty="0"/>
          </a:p>
        </p:txBody>
      </p:sp>
    </p:spTree>
    <p:extLst>
      <p:ext uri="{BB962C8B-B14F-4D97-AF65-F5344CB8AC3E}">
        <p14:creationId xmlns:p14="http://schemas.microsoft.com/office/powerpoint/2010/main" val="842075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t>Asiakastapahtuman järjestämisen muistilista</a:t>
            </a:r>
          </a:p>
        </p:txBody>
      </p:sp>
      <p:pic>
        <p:nvPicPr>
          <p:cNvPr id="4" name="Sisällön paikkamerkki 3"/>
          <p:cNvPicPr>
            <a:picLocks noGrp="1" noChangeAspect="1"/>
          </p:cNvPicPr>
          <p:nvPr>
            <p:ph idx="1"/>
          </p:nvPr>
        </p:nvPicPr>
        <p:blipFill>
          <a:blip r:embed="rId2"/>
          <a:stretch>
            <a:fillRect/>
          </a:stretch>
        </p:blipFill>
        <p:spPr>
          <a:xfrm>
            <a:off x="5620507" y="982663"/>
            <a:ext cx="5065786" cy="4892675"/>
          </a:xfrm>
          <a:prstGeom prst="rect">
            <a:avLst/>
          </a:prstGeom>
        </p:spPr>
      </p:pic>
      <p:sp>
        <p:nvSpPr>
          <p:cNvPr id="5" name="Tekstin paikkamerkki 4"/>
          <p:cNvSpPr>
            <a:spLocks noGrp="1"/>
          </p:cNvSpPr>
          <p:nvPr>
            <p:ph type="body" sz="half" idx="2"/>
          </p:nvPr>
        </p:nvSpPr>
        <p:spPr/>
        <p:txBody>
          <a:bodyPr/>
          <a:lstStyle/>
          <a:p>
            <a:r>
              <a:rPr lang="fi-FI"/>
              <a:t>Kuvan esimerkki on tapahtuman muistilista.</a:t>
            </a:r>
          </a:p>
          <a:p>
            <a:r>
              <a:rPr lang="fi-FI"/>
              <a:t>Riippuen tapahtuman tai asiakasillan koosta voidaan listasta poimia kohtia, jotka on muistettava suunnittelun ja toteuttamisen aikana muistettava.</a:t>
            </a:r>
          </a:p>
        </p:txBody>
      </p:sp>
      <p:sp>
        <p:nvSpPr>
          <p:cNvPr id="6" name="Tekstiruutu 5"/>
          <p:cNvSpPr txBox="1"/>
          <p:nvPr/>
        </p:nvSpPr>
        <p:spPr>
          <a:xfrm>
            <a:off x="1295402" y="5622140"/>
            <a:ext cx="8484759" cy="738664"/>
          </a:xfrm>
          <a:prstGeom prst="rect">
            <a:avLst/>
          </a:prstGeom>
          <a:noFill/>
        </p:spPr>
        <p:txBody>
          <a:bodyPr wrap="none" rtlCol="0">
            <a:spAutoFit/>
          </a:bodyPr>
          <a:lstStyle/>
          <a:p>
            <a:r>
              <a:rPr lang="fi-FI" sz="1400" dirty="0"/>
              <a:t>Lähde: Metropolia opinnäytetyö: </a:t>
            </a:r>
          </a:p>
          <a:p>
            <a:r>
              <a:rPr lang="fi-FI" sz="1400" dirty="0">
                <a:hlinkClick r:id="rId3"/>
              </a:rPr>
              <a:t>https://www.theseus.fi/bitstream/handle/10024/77400/Opinnaytetyo%20Mannerjoki.pdf?sequence=1&amp;isAllowed=y</a:t>
            </a:r>
            <a:endParaRPr lang="fi-FI" sz="1400" dirty="0"/>
          </a:p>
          <a:p>
            <a:endParaRPr lang="fi-FI" sz="1400" dirty="0"/>
          </a:p>
        </p:txBody>
      </p:sp>
    </p:spTree>
    <p:extLst>
      <p:ext uri="{BB962C8B-B14F-4D97-AF65-F5344CB8AC3E}">
        <p14:creationId xmlns:p14="http://schemas.microsoft.com/office/powerpoint/2010/main" val="3509892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endParaRPr lang="fi-FI"/>
          </a:p>
        </p:txBody>
      </p:sp>
      <p:sp>
        <p:nvSpPr>
          <p:cNvPr id="6" name="Sisällön paikkamerkki 5"/>
          <p:cNvSpPr>
            <a:spLocks noGrp="1"/>
          </p:cNvSpPr>
          <p:nvPr>
            <p:ph idx="1"/>
          </p:nvPr>
        </p:nvSpPr>
        <p:spPr/>
        <p:txBody>
          <a:bodyPr/>
          <a:lstStyle/>
          <a:p>
            <a:pPr marL="0" indent="0">
              <a:buNone/>
            </a:pPr>
            <a:r>
              <a:rPr lang="fi-FI" dirty="0"/>
              <a:t>Lähde: Metropolia opinnäytetyö: </a:t>
            </a:r>
          </a:p>
          <a:p>
            <a:r>
              <a:rPr lang="fi-FI" dirty="0">
                <a:hlinkClick r:id="rId2"/>
              </a:rPr>
              <a:t>https://www.theseus.fi/bitstream/handle/10024/77400/Opinnaytetyo%20Mannerjoki.pdf?sequence=1&amp;isAllowed=y</a:t>
            </a:r>
            <a:endParaRPr lang="fi-FI" dirty="0"/>
          </a:p>
          <a:p>
            <a:endParaRPr lang="fi-FI" dirty="0"/>
          </a:p>
        </p:txBody>
      </p:sp>
    </p:spTree>
    <p:extLst>
      <p:ext uri="{BB962C8B-B14F-4D97-AF65-F5344CB8AC3E}">
        <p14:creationId xmlns:p14="http://schemas.microsoft.com/office/powerpoint/2010/main" val="24360974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22148</TotalTime>
  <Words>379</Words>
  <Application>Microsoft Office PowerPoint</Application>
  <PresentationFormat>Laajakuva</PresentationFormat>
  <Paragraphs>39</Paragraphs>
  <Slides>8</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Calibri</vt:lpstr>
      <vt:lpstr>Garamond</vt:lpstr>
      <vt:lpstr>Wingdings</vt:lpstr>
      <vt:lpstr>Orgaaninen</vt:lpstr>
      <vt:lpstr>Myyntityö ja asiakaslähtöinen palvelu hius- ja kauneudenhoitoalalla</vt:lpstr>
      <vt:lpstr>Asiakastilaisuuden järjestämisen prosessi</vt:lpstr>
      <vt:lpstr>Asiakas tilaisuuden ideointi</vt:lpstr>
      <vt:lpstr>Kenelle tapahtuma toteutetaan, ja miksi he haluaisivat tilaisuuteen? </vt:lpstr>
      <vt:lpstr>Milloin, missä ja mitä järjestetään?</vt:lpstr>
      <vt:lpstr>Kuinka tapahtuma järjestetään?</vt:lpstr>
      <vt:lpstr>Asiakastapahtuman järjestämisen muistilista</vt:lpstr>
      <vt:lpstr>PowerPoint-esitys</vt:lpstr>
    </vt:vector>
  </TitlesOfParts>
  <Company>LSKKY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Myyntityö ja asiakaslähtöinen palvelu hius- ja kauneudenhoitoalalla (mypa)</dc:title>
  <dc:creator>Liinoja Sanna</dc:creator>
  <cp:lastModifiedBy>Liinoja Sanna</cp:lastModifiedBy>
  <cp:revision>12</cp:revision>
  <cp:lastPrinted>2019-11-12T13:52:30Z</cp:lastPrinted>
  <dcterms:created xsi:type="dcterms:W3CDTF">2019-10-27T17:09:12Z</dcterms:created>
  <dcterms:modified xsi:type="dcterms:W3CDTF">2020-03-31T07:55:33Z</dcterms:modified>
</cp:coreProperties>
</file>