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lutetutekokampaajat.fi/" TargetMode="External"/><Relationship Id="rId2" Type="http://schemas.openxmlformats.org/officeDocument/2006/relationships/hyperlink" Target="http://www.luonnonkosmetiikka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/>
              <a:t>Hius- ja kauneudenhoidon neuvontapalvelut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fi-FI" dirty="0"/>
              <a:t>Ekologiset, eettiset tuotteet ja palvelut </a:t>
            </a:r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83" y="4590002"/>
            <a:ext cx="2443988" cy="55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peili, piirtäminen&#10;&#10;Kuvaus luotu automaattisesti">
            <a:extLst>
              <a:ext uri="{FF2B5EF4-FFF2-40B4-BE49-F238E27FC236}">
                <a16:creationId xmlns:a16="http://schemas.microsoft.com/office/drawing/2014/main" xmlns="" id="{C12E1642-C011-429C-BB2A-E892ACA9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92" y="4593693"/>
            <a:ext cx="630934" cy="728183"/>
          </a:xfrm>
          <a:prstGeom prst="rect">
            <a:avLst/>
          </a:prstGeom>
        </p:spPr>
      </p:pic>
      <p:pic>
        <p:nvPicPr>
          <p:cNvPr id="8" name="Kuva 7" descr="Kuva, joka sisältää kohteen huone&#10;&#10;Kuvaus luotu automaattisesti">
            <a:extLst>
              <a:ext uri="{FF2B5EF4-FFF2-40B4-BE49-F238E27FC236}">
                <a16:creationId xmlns:a16="http://schemas.microsoft.com/office/drawing/2014/main" xmlns="" id="{D7A8D95C-DC6D-4561-95A3-D77520DC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2" y="4521150"/>
            <a:ext cx="753292" cy="7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Lähteet:</a:t>
            </a:r>
          </a:p>
          <a:p>
            <a:pPr>
              <a:buFontTx/>
              <a:buChar char="-"/>
            </a:pPr>
            <a:r>
              <a:rPr lang="fi-FI" dirty="0" smtClean="0"/>
              <a:t>Luonnollista kauneutta ekologista hiustenhoitoa, </a:t>
            </a:r>
            <a:r>
              <a:rPr lang="fi-FI" dirty="0" err="1" smtClean="0"/>
              <a:t>Fram</a:t>
            </a:r>
            <a:r>
              <a:rPr lang="fi-FI" dirty="0" smtClean="0"/>
              <a:t> oy</a:t>
            </a:r>
          </a:p>
          <a:p>
            <a:pPr>
              <a:buFontTx/>
              <a:buChar char="-"/>
            </a:pPr>
            <a:r>
              <a:rPr lang="fi-FI" dirty="0" smtClean="0"/>
              <a:t>Lisätietoa luonnonkosmetiikasta löytyy Pro </a:t>
            </a:r>
            <a:r>
              <a:rPr lang="fi-FI" dirty="0" err="1" smtClean="0"/>
              <a:t>Luonnonkosmetiika</a:t>
            </a:r>
            <a:r>
              <a:rPr lang="fi-FI" dirty="0" smtClean="0"/>
              <a:t> ry:n sivuilta</a:t>
            </a:r>
          </a:p>
          <a:p>
            <a:pPr>
              <a:buFontTx/>
              <a:buChar char="-"/>
            </a:pPr>
            <a:r>
              <a:rPr lang="fi-FI" dirty="0" smtClean="0">
                <a:hlinkClick r:id="rId2"/>
              </a:rPr>
              <a:t>www.luonnonkosmetiikka.fi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>
                <a:hlinkClick r:id="rId3"/>
              </a:rPr>
              <a:t>www.koulutetutekokampaajat.fi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97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Ekologisuus kauneudenhoidossa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6449" y="2556931"/>
            <a:ext cx="9990148" cy="3438351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Viime vuosina ympäristöystävällisen ja ekologisen kauneudenhoidon ja kosmetiikan kuluttajakysyntä on lisääntynyt</a:t>
            </a:r>
          </a:p>
          <a:p>
            <a:r>
              <a:rPr lang="fi-FI" dirty="0" smtClean="0"/>
              <a:t>Hiusalalla on tarjolla mm. ekokampaajakoulutusta. Ekokampaajakoulutukseen vaaditaan pohjaksi hiusalan perustutkinto.</a:t>
            </a:r>
          </a:p>
          <a:p>
            <a:r>
              <a:rPr lang="fi-FI" dirty="0" smtClean="0"/>
              <a:t>Ekokampaaja voi toimia monella eri tavalla:</a:t>
            </a:r>
          </a:p>
          <a:p>
            <a:pPr lvl="1"/>
            <a:r>
              <a:rPr lang="fi-FI" dirty="0" smtClean="0"/>
              <a:t>Perinteinen kampaaja + ekokampaaja</a:t>
            </a:r>
          </a:p>
          <a:p>
            <a:pPr lvl="1"/>
            <a:r>
              <a:rPr lang="fi-FI" dirty="0" smtClean="0"/>
              <a:t>Ekokampaaja + muuten perinteinen, mutta ei käytä kovimpia ja allergisoivimpia tuotteita</a:t>
            </a:r>
          </a:p>
          <a:p>
            <a:pPr lvl="1"/>
            <a:r>
              <a:rPr lang="fi-FI" dirty="0" smtClean="0"/>
              <a:t>Ekokampaaja, vain luonnollisia ja ekologisia tuotteita käyttävä</a:t>
            </a:r>
          </a:p>
          <a:p>
            <a:r>
              <a:rPr lang="fi-FI" dirty="0" smtClean="0"/>
              <a:t>Ekopalveluita voidaan markkinoida myös ns. </a:t>
            </a:r>
            <a:r>
              <a:rPr lang="fi-FI" dirty="0" err="1" smtClean="0"/>
              <a:t>spa</a:t>
            </a:r>
            <a:r>
              <a:rPr lang="fi-FI" dirty="0" smtClean="0"/>
              <a:t>-hengessä, jolloin tavoitetaan suurempi asiakasryhmä, kuin esim. allergioiden ja yliherkkyyden avulla. </a:t>
            </a:r>
          </a:p>
          <a:p>
            <a:r>
              <a:rPr lang="fi-FI" dirty="0" smtClean="0"/>
              <a:t>Ihminen voi olla allerginen tai yliherkkä melkein mille tahansa. Kenellekään ei voi luvata täysin allergisoimattomia tuotteita tai palveluita!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18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Ekologisuus kauneudenhoidossa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Ekologisen kauneudenhoidon kirjo on kuitenkin hyvin laaja. Haasteena on erottaa minkälaisesta ekologisuudesta missäkin tuotteissa ja palveluissa on kyse.</a:t>
            </a:r>
          </a:p>
          <a:p>
            <a:r>
              <a:rPr lang="fi-FI" dirty="0" smtClean="0"/>
              <a:t>Monia yrityksiä, tuotteita ja palveluita saatetaan markkinoida ”vihreillä” valinnoilla, vaikka käytössä olisi tuotteita ja raaka-aineita, jotka eivät ole ekologisia.</a:t>
            </a:r>
          </a:p>
          <a:p>
            <a:r>
              <a:rPr lang="fi-FI" dirty="0" smtClean="0"/>
              <a:t>Tämä on erityisesti asiakkaan näkökulmasta erittäin harhaanjohtavaa.</a:t>
            </a:r>
          </a:p>
          <a:p>
            <a:r>
              <a:rPr lang="fi-FI" dirty="0" smtClean="0"/>
              <a:t>Kauneudenhoidon ammattilaisen on tärkeää tietää ja tunnistaa näitä ekologisen kosmetiikan ja kauneudenhoidon kriteereitä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77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Ekologisuus kauneudenhoidossa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Terveysväittämissä helposti liioitellaan. Parempi on olla lupaamatta liikoja!</a:t>
            </a:r>
          </a:p>
          <a:p>
            <a:r>
              <a:rPr lang="fi-FI" dirty="0" smtClean="0"/>
              <a:t>Ole rehellinen ja avoin! Jos samassa yrityksessä tarjotaan sekä ekologia-, että tavallisia tuotteita ja palveluita, on tärkeää, että kaikille on selvää kummasta on kyse.</a:t>
            </a:r>
          </a:p>
          <a:p>
            <a:r>
              <a:rPr lang="fi-FI" dirty="0" smtClean="0"/>
              <a:t>Hanki tarvittava ja riittävä tuotetietous! Ammattilaisen tulee kyetä perustelemaan tuotteisiin liittymät väittämät. Opettele ne raaka-aineet; yrtit, kasvit ja aineet, joiden kanssa työskentelet.</a:t>
            </a:r>
          </a:p>
          <a:p>
            <a:r>
              <a:rPr lang="fi-FI" dirty="0" smtClean="0"/>
              <a:t>Korosta ympäristökriteereitä ja kestävää kehitystä.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47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Luonnonkosmetiikka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Aito luonnonkosmetiikka on valmistettu luonnollista alkuperää olevista aineosista.</a:t>
            </a:r>
          </a:p>
          <a:p>
            <a:r>
              <a:rPr lang="fi-FI" dirty="0" smtClean="0"/>
              <a:t>Luonnonkosmetiikassa valvotaan tuotteen koko elinkaarta raaka-aineiden valinnasta myyntipakkauksen ekologisuuteen.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7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Luonnonkosmetiikassa kiellettyjä aineosia: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Synteettiset hajusteet ja väriaineet</a:t>
            </a:r>
          </a:p>
          <a:p>
            <a:r>
              <a:rPr lang="fi-FI" dirty="0" smtClean="0"/>
              <a:t>Synteettiset säilöntäaineet (</a:t>
            </a:r>
            <a:r>
              <a:rPr lang="fi-FI" dirty="0" err="1" smtClean="0"/>
              <a:t>parabeenit</a:t>
            </a:r>
            <a:r>
              <a:rPr lang="fi-FI" dirty="0" smtClean="0"/>
              <a:t>, 2-bromo-2nitropropane- 1,3-diol, DMDM </a:t>
            </a:r>
            <a:r>
              <a:rPr lang="fi-FI" dirty="0" err="1" smtClean="0"/>
              <a:t>Hydantoin</a:t>
            </a:r>
            <a:r>
              <a:rPr lang="fi-FI" dirty="0" smtClean="0"/>
              <a:t>, </a:t>
            </a:r>
            <a:r>
              <a:rPr lang="fi-FI" dirty="0" err="1" smtClean="0"/>
              <a:t>Imidazolidinyl</a:t>
            </a:r>
            <a:r>
              <a:rPr lang="fi-FI" dirty="0" smtClean="0"/>
              <a:t> Urea, </a:t>
            </a:r>
            <a:r>
              <a:rPr lang="fi-FI" dirty="0" err="1" smtClean="0"/>
              <a:t>Methyldibromo</a:t>
            </a:r>
            <a:r>
              <a:rPr lang="fi-FI" dirty="0" smtClean="0"/>
              <a:t> </a:t>
            </a:r>
            <a:r>
              <a:rPr lang="fi-FI" dirty="0" err="1" smtClean="0"/>
              <a:t>Glutaronitrile</a:t>
            </a:r>
            <a:r>
              <a:rPr lang="fi-FI" dirty="0" smtClean="0"/>
              <a:t>)</a:t>
            </a:r>
          </a:p>
          <a:p>
            <a:r>
              <a:rPr lang="fi-FI" dirty="0" smtClean="0"/>
              <a:t>Maaöljyperäiset raaka-aineet (</a:t>
            </a:r>
            <a:r>
              <a:rPr lang="fi-FI" dirty="0" err="1" smtClean="0"/>
              <a:t>Paraffium</a:t>
            </a:r>
            <a:r>
              <a:rPr lang="fi-FI" dirty="0" smtClean="0"/>
              <a:t> </a:t>
            </a:r>
            <a:r>
              <a:rPr lang="fi-FI" dirty="0" err="1" smtClean="0"/>
              <a:t>Liquidum</a:t>
            </a:r>
            <a:r>
              <a:rPr lang="fi-FI" dirty="0" smtClean="0"/>
              <a:t>, </a:t>
            </a:r>
            <a:r>
              <a:rPr lang="fi-FI" dirty="0" err="1" smtClean="0"/>
              <a:t>Petrolatum</a:t>
            </a:r>
            <a:r>
              <a:rPr lang="fi-FI" dirty="0" smtClean="0"/>
              <a:t>)</a:t>
            </a:r>
          </a:p>
          <a:p>
            <a:r>
              <a:rPr lang="fi-FI" dirty="0" smtClean="0"/>
              <a:t>PEG- ja PPG-yhdisteet</a:t>
            </a:r>
          </a:p>
          <a:p>
            <a:r>
              <a:rPr lang="fi-FI" dirty="0" smtClean="0"/>
              <a:t>Alkyylisulfaatit (esim. </a:t>
            </a:r>
            <a:r>
              <a:rPr lang="fi-FI" dirty="0" err="1" smtClean="0"/>
              <a:t>Sodium</a:t>
            </a:r>
            <a:r>
              <a:rPr lang="fi-FI" dirty="0" smtClean="0"/>
              <a:t> </a:t>
            </a:r>
            <a:r>
              <a:rPr lang="fi-FI" dirty="0" err="1" smtClean="0"/>
              <a:t>Lauryl</a:t>
            </a:r>
            <a:r>
              <a:rPr lang="fi-FI" dirty="0" smtClean="0"/>
              <a:t> </a:t>
            </a:r>
            <a:r>
              <a:rPr lang="fi-FI" dirty="0" err="1" smtClean="0"/>
              <a:t>Sulfate</a:t>
            </a:r>
            <a:r>
              <a:rPr lang="fi-FI" dirty="0" smtClean="0"/>
              <a:t>, </a:t>
            </a:r>
            <a:r>
              <a:rPr lang="fi-FI" dirty="0" err="1" smtClean="0"/>
              <a:t>Sodium</a:t>
            </a:r>
            <a:r>
              <a:rPr lang="fi-FI" dirty="0" smtClean="0"/>
              <a:t> </a:t>
            </a:r>
            <a:r>
              <a:rPr lang="fi-FI" dirty="0" err="1" smtClean="0"/>
              <a:t>Laureth</a:t>
            </a:r>
            <a:r>
              <a:rPr lang="fi-FI" dirty="0" smtClean="0"/>
              <a:t> </a:t>
            </a:r>
            <a:r>
              <a:rPr lang="fi-FI" dirty="0" err="1" smtClean="0"/>
              <a:t>Sulfate</a:t>
            </a:r>
            <a:r>
              <a:rPr lang="fi-FI" dirty="0" smtClean="0"/>
              <a:t>)</a:t>
            </a:r>
          </a:p>
          <a:p>
            <a:r>
              <a:rPr lang="fi-FI" dirty="0" smtClean="0"/>
              <a:t>Synteettiset antioksidantit (esim. BHT, BHA)</a:t>
            </a:r>
          </a:p>
          <a:p>
            <a:r>
              <a:rPr lang="fi-FI" dirty="0" smtClean="0"/>
              <a:t>Synteettiset aurinkosuoja-aineet (</a:t>
            </a:r>
            <a:r>
              <a:rPr lang="fi-FI" dirty="0" err="1" smtClean="0"/>
              <a:t>Benzophenone</a:t>
            </a:r>
            <a:r>
              <a:rPr lang="fi-FI" dirty="0" smtClean="0"/>
              <a:t>-yhdisteet, </a:t>
            </a:r>
            <a:r>
              <a:rPr lang="fi-FI" dirty="0" err="1" smtClean="0"/>
              <a:t>Ethylhewyl</a:t>
            </a:r>
            <a:r>
              <a:rPr lang="fi-FI" dirty="0" smtClean="0"/>
              <a:t> </a:t>
            </a:r>
            <a:r>
              <a:rPr lang="fi-FI" dirty="0" err="1" smtClean="0"/>
              <a:t>Methoxycinnamate</a:t>
            </a:r>
            <a:r>
              <a:rPr lang="fi-FI" dirty="0" smtClean="0"/>
              <a:t>, PABA)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138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hiustenhoito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581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Ekologinen hiustenhoito perustuu hiusten ja hiuspohjan puhdistamiseen ja hoitamiseen sekä hiusten värjäämiseen luonnollisia ja ekologisia raaka-aineita käyttäen.</a:t>
            </a:r>
          </a:p>
          <a:p>
            <a:r>
              <a:rPr lang="fi-FI" dirty="0" smtClean="0"/>
              <a:t>Päämääränä on edistää ja tukea hiusten luonnollista tilaa.</a:t>
            </a:r>
          </a:p>
          <a:p>
            <a:r>
              <a:rPr lang="fi-FI" dirty="0" smtClean="0"/>
              <a:t>Ekologisessa hiustenhoidossa käytetään savea, merilevää, turvetta, yrttejä sekä biologisia ja eteerisiä öljyjä.</a:t>
            </a:r>
          </a:p>
          <a:p>
            <a:r>
              <a:rPr lang="fi-FI" dirty="0" smtClean="0"/>
              <a:t>Jos hiukset ovat esim. kuivat ja elottomat, ne tarvitsevat kosteutusta ja proteiineja, jolloin suositellaan aminohappoja sisältäviä hoitoja kuten </a:t>
            </a:r>
            <a:r>
              <a:rPr lang="fi-FI" dirty="0" err="1" smtClean="0"/>
              <a:t>aloeta</a:t>
            </a:r>
            <a:r>
              <a:rPr lang="fi-FI" dirty="0" smtClean="0"/>
              <a:t>, koivunmahlaa tai </a:t>
            </a:r>
            <a:r>
              <a:rPr lang="fi-FI" dirty="0" err="1" smtClean="0"/>
              <a:t>karrageenia</a:t>
            </a:r>
            <a:r>
              <a:rPr lang="fi-FI" dirty="0" smtClean="0"/>
              <a:t>.</a:t>
            </a:r>
          </a:p>
          <a:p>
            <a:r>
              <a:rPr lang="fi-FI" dirty="0" smtClean="0"/>
              <a:t>Savi ja turve taas sisältävät mineraaleja, jotka ovat hyväksi hiuksen rakenteelle.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79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ihonhoito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Kehäkukka ja ratamo uudistavat ihosolukkoa sekä rauhoittavat ihoa.</a:t>
            </a:r>
          </a:p>
          <a:p>
            <a:r>
              <a:rPr lang="fi-FI" dirty="0" smtClean="0"/>
              <a:t>Herkkää ihoa on perinteisesti hoidettu laventelin, ruusun ja roomalaisen kamomillan eteerisillä öljyillä.</a:t>
            </a:r>
          </a:p>
          <a:p>
            <a:r>
              <a:rPr lang="fi-FI" dirty="0" smtClean="0"/>
              <a:t>Ihon verenkiertoa ja aineenvaihduntaa on stimuloitu rosmariinilla.</a:t>
            </a:r>
          </a:p>
          <a:p>
            <a:r>
              <a:rPr lang="fi-FI" dirty="0" smtClean="0"/>
              <a:t>Ihon rasvaisuutta on tasapainotettu </a:t>
            </a:r>
            <a:r>
              <a:rPr lang="fi-FI" dirty="0" err="1" smtClean="0"/>
              <a:t>sitruksista</a:t>
            </a:r>
            <a:r>
              <a:rPr lang="fi-FI" dirty="0" smtClean="0"/>
              <a:t> valmistetuilla eteerisillä öljyillä ja kotimaisilla siankärsämön kukan ja takiaisen juuriuutteilla.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49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Tehtävä:</a:t>
            </a:r>
          </a:p>
          <a:p>
            <a:pPr>
              <a:buFontTx/>
              <a:buChar char="-"/>
            </a:pPr>
            <a:r>
              <a:rPr lang="fi-FI" dirty="0" smtClean="0"/>
              <a:t>Etsi ja valitse joku ekologinen luonnonmukainen kosmetiikkasarja (hius tai iho)</a:t>
            </a:r>
          </a:p>
          <a:p>
            <a:pPr>
              <a:buFontTx/>
              <a:buChar char="-"/>
            </a:pPr>
            <a:r>
              <a:rPr lang="fi-FI" dirty="0" smtClean="0"/>
              <a:t>Tee raportti valitsemastasi sarjasta. Kerro raportissa esim. minkälaisesta sarjasta on kyse, mitä tuotteita siihen kuuluu, mitä raaka-aineita sarjassa on käytetty, minkälaisissa pakkauksissa tuotteet ovat, mitä hintaluokkaa sarja on, minkä maalainen ja mistä sitä on saatavilla?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36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</TotalTime>
  <Words>547</Words>
  <Application>Microsoft Office PowerPoint</Application>
  <PresentationFormat>Laajakuva</PresentationFormat>
  <Paragraphs>51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Orgaaninen</vt:lpstr>
      <vt:lpstr>Hius- ja kauneudenhoidon neuvontapalvelut</vt:lpstr>
      <vt:lpstr>Ekologisuus kauneudenhoidossa</vt:lpstr>
      <vt:lpstr>Ekologisuus kauneudenhoidossa</vt:lpstr>
      <vt:lpstr>Ekologisuus kauneudenhoidossa</vt:lpstr>
      <vt:lpstr>Luonnonkosmetiikka</vt:lpstr>
      <vt:lpstr>Luonnonkosmetiikassa kiellettyjä aineosia:</vt:lpstr>
      <vt:lpstr>Ekologinen hiustenhoito</vt:lpstr>
      <vt:lpstr>Ekologinen ihonhoito</vt:lpstr>
      <vt:lpstr>PowerPoint-esitys</vt:lpstr>
      <vt:lpstr>PowerPoint-esitys</vt:lpstr>
    </vt:vector>
  </TitlesOfParts>
  <Company>LSKKY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Hius- ja kauneudenhoidon neuvontapalvelut</dc:title>
  <dc:creator>Liinoja Sanna</dc:creator>
  <cp:lastModifiedBy>Liinoja Sanna</cp:lastModifiedBy>
  <cp:revision>14</cp:revision>
  <dcterms:created xsi:type="dcterms:W3CDTF">2020-04-09T07:33:17Z</dcterms:created>
  <dcterms:modified xsi:type="dcterms:W3CDTF">2020-04-09T12:40:02Z</dcterms:modified>
</cp:coreProperties>
</file>