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 smtClean="0"/>
              <a:t>Hius- ja kauneudenhoidon neuvontapalvelut</a:t>
            </a:r>
            <a:endParaRPr lang="fi-FI" sz="32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92398" y="3665549"/>
            <a:ext cx="6815669" cy="1320802"/>
          </a:xfrm>
        </p:spPr>
        <p:txBody>
          <a:bodyPr/>
          <a:lstStyle/>
          <a:p>
            <a:pPr fontAlgn="base"/>
            <a:r>
              <a:rPr lang="fi-FI" dirty="0"/>
              <a:t> </a:t>
            </a:r>
            <a:r>
              <a:rPr lang="fi-FI" dirty="0" smtClean="0"/>
              <a:t>Hiuksen kerrokset</a:t>
            </a:r>
            <a:endParaRPr lang="fi-FI" dirty="0"/>
          </a:p>
        </p:txBody>
      </p:sp>
      <p:pic>
        <p:nvPicPr>
          <p:cNvPr id="4" name="Kuva 3" descr="C:\Users\sanna.liinoja\AppData\Local\Microsoft\Windows\INetCache\IE\SBVW38N2\RGB_Novida_Logo2017_pieni (JPG, 76 kt) v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83" y="4590002"/>
            <a:ext cx="2443988" cy="55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peili, piirtäminen&#10;&#10;Kuvaus luotu automaattisesti">
            <a:extLst>
              <a:ext uri="{FF2B5EF4-FFF2-40B4-BE49-F238E27FC236}">
                <a16:creationId xmlns="" xmlns:a16="http://schemas.microsoft.com/office/drawing/2014/main" id="{C12E1642-C011-429C-BB2A-E892ACA9A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992" y="4593693"/>
            <a:ext cx="630934" cy="728183"/>
          </a:xfrm>
          <a:prstGeom prst="rect">
            <a:avLst/>
          </a:prstGeom>
        </p:spPr>
      </p:pic>
      <p:pic>
        <p:nvPicPr>
          <p:cNvPr id="8" name="Kuva 7" descr="Kuva, joka sisältää kohteen huone&#10;&#10;Kuvaus luotu automaattisesti">
            <a:extLst>
              <a:ext uri="{FF2B5EF4-FFF2-40B4-BE49-F238E27FC236}">
                <a16:creationId xmlns="" xmlns:a16="http://schemas.microsoft.com/office/drawing/2014/main" id="{D7A8D95C-DC6D-4561-95A3-D77520DC0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232" y="4521150"/>
            <a:ext cx="753292" cy="7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5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HIUKSEN KERROKSET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0387" y="2557463"/>
            <a:ext cx="465122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1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PINTAKERROS </a:t>
            </a:r>
            <a:br>
              <a:rPr lang="fi-FI" dirty="0"/>
            </a:br>
            <a:r>
              <a:rPr lang="fi-FI" dirty="0" smtClean="0"/>
              <a:t>eli </a:t>
            </a:r>
            <a:r>
              <a:rPr lang="fi-FI" dirty="0"/>
              <a:t>CUTICULA (SUOMUKERROS)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66692" y="2441050"/>
            <a:ext cx="10328745" cy="3689406"/>
          </a:xfrm>
        </p:spPr>
        <p:txBody>
          <a:bodyPr>
            <a:normAutofit fontScale="70000" lnSpcReduction="20000"/>
          </a:bodyPr>
          <a:lstStyle/>
          <a:p>
            <a:pPr marL="673200" lvl="1" indent="-457200" hangingPunct="0"/>
            <a:r>
              <a:rPr lang="fi-FI" sz="3200" dirty="0" smtClean="0">
                <a:cs typeface="Tahoma" pitchFamily="2"/>
              </a:rPr>
              <a:t>Pintakerros on hiusta suojaava kerros.</a:t>
            </a:r>
          </a:p>
          <a:p>
            <a:pPr marL="673200" lvl="1" indent="-457200" hangingPunct="0"/>
            <a:r>
              <a:rPr lang="fi-FI" sz="3200" dirty="0" smtClean="0">
                <a:cs typeface="Tahoma" pitchFamily="2"/>
              </a:rPr>
              <a:t>Hiuksen pintakerros muodostuu litteistä rengasmaisista, limittäin toistensa päällä olevista sarveissuomuista (esim. käpy, kattotiilet)</a:t>
            </a:r>
          </a:p>
          <a:p>
            <a:pPr marL="673200" lvl="1" indent="-457200" hangingPunct="0"/>
            <a:r>
              <a:rPr lang="fi-FI" sz="3200" dirty="0" smtClean="0">
                <a:cs typeface="Tahoma" pitchFamily="2"/>
              </a:rPr>
              <a:t> Pintakerrokset ovat rosoreunaisia, joita on noin 6-12 kerrosta päällekkäin. Mitä useampi kerros, sitä lasimaisempi hius</a:t>
            </a:r>
          </a:p>
          <a:p>
            <a:pPr marL="673200" lvl="1" indent="-457200" hangingPunct="0"/>
            <a:r>
              <a:rPr lang="fi-FI" sz="3200" dirty="0" smtClean="0">
                <a:cs typeface="Tahoma" pitchFamily="2"/>
              </a:rPr>
              <a:t>Pintakerroksia yhdistää toisiinsa kittimäinen aine, </a:t>
            </a:r>
            <a:r>
              <a:rPr lang="fi-FI" sz="3200" dirty="0" err="1" smtClean="0">
                <a:cs typeface="Tahoma" pitchFamily="2"/>
              </a:rPr>
              <a:t>hyaliini</a:t>
            </a:r>
            <a:r>
              <a:rPr lang="fi-FI" sz="3200" dirty="0" smtClean="0">
                <a:cs typeface="Tahoma" pitchFamily="2"/>
              </a:rPr>
              <a:t>, joka pitää hiusta koossa.</a:t>
            </a:r>
          </a:p>
          <a:p>
            <a:pPr marL="673200" lvl="1" indent="-457200" hangingPunct="0"/>
            <a:r>
              <a:rPr lang="fi-FI" sz="3200" dirty="0" smtClean="0">
                <a:cs typeface="Tahoma" pitchFamily="2"/>
              </a:rPr>
              <a:t>Terveen hiuksen pintakerrokset ovat tiukasti kiinni. </a:t>
            </a:r>
          </a:p>
          <a:p>
            <a:pPr marL="673200" lvl="1" indent="-457200" hangingPunct="0"/>
            <a:r>
              <a:rPr lang="fi-FI" sz="3200" dirty="0" smtClean="0">
                <a:cs typeface="Tahoma" pitchFamily="2"/>
              </a:rPr>
              <a:t>Käsittelyt avaavat hiuksen pintakerrosta ja liuottavat </a:t>
            </a:r>
            <a:r>
              <a:rPr lang="fi-FI" sz="3200" dirty="0" err="1" smtClean="0">
                <a:cs typeface="Tahoma" pitchFamily="2"/>
              </a:rPr>
              <a:t>hyaliinia</a:t>
            </a:r>
            <a:r>
              <a:rPr lang="fi-FI" sz="3200" dirty="0" smtClean="0">
                <a:cs typeface="Tahoma" pitchFamily="2"/>
              </a:rPr>
              <a:t> pois suomujen välistä. Pintakerrosta rasittavat myös mekaaniset käsittelyt (hankaaminen, harjaus, tupeeraus, kuumat raudat)</a:t>
            </a:r>
          </a:p>
          <a:p>
            <a:pPr marL="673200" lvl="1" indent="-457200" hangingPunct="0"/>
            <a:endParaRPr lang="fi-FI" sz="3200" dirty="0" smtClean="0">
              <a:cs typeface="Tahoma" pitchFamily="2"/>
            </a:endParaRPr>
          </a:p>
          <a:p>
            <a:pPr marL="673200" lvl="1" indent="-457200" hangingPunct="0">
              <a:buFontTx/>
              <a:buChar char="-"/>
            </a:pPr>
            <a:endParaRPr lang="fi-FI" sz="3200" dirty="0" smtClean="0">
              <a:cs typeface="Tahoma" pitchFamily="2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99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PINTAKERROS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07937" y="2556932"/>
            <a:ext cx="9601196" cy="3318936"/>
          </a:xfrm>
        </p:spPr>
        <p:txBody>
          <a:bodyPr>
            <a:normAutofit/>
          </a:bodyPr>
          <a:lstStyle/>
          <a:p>
            <a:pPr marL="558900" lvl="1" indent="-342900" hangingPunct="0"/>
            <a:r>
              <a:rPr lang="fi-FI" sz="2400" dirty="0" smtClean="0">
                <a:cs typeface="Tahoma" pitchFamily="2"/>
              </a:rPr>
              <a:t>Mitä </a:t>
            </a:r>
            <a:r>
              <a:rPr lang="fi-FI" sz="2400" dirty="0">
                <a:cs typeface="Tahoma" pitchFamily="2"/>
              </a:rPr>
              <a:t>käsitellympi hius, sitä </a:t>
            </a:r>
            <a:r>
              <a:rPr lang="fi-FI" sz="2400" dirty="0" smtClean="0">
                <a:cs typeface="Tahoma" pitchFamily="2"/>
              </a:rPr>
              <a:t>huokoisempi ja avonaisempi </a:t>
            </a:r>
            <a:r>
              <a:rPr lang="fi-FI" sz="2400" dirty="0">
                <a:cs typeface="Tahoma" pitchFamily="2"/>
              </a:rPr>
              <a:t>pintakerros</a:t>
            </a:r>
            <a:r>
              <a:rPr lang="fi-FI" sz="2400" dirty="0" smtClean="0">
                <a:cs typeface="Tahoma" pitchFamily="2"/>
              </a:rPr>
              <a:t>.</a:t>
            </a:r>
          </a:p>
          <a:p>
            <a:pPr marL="558900" lvl="1" indent="-342900" hangingPunct="0"/>
            <a:r>
              <a:rPr lang="fi-FI" sz="2400" dirty="0"/>
              <a:t>Hiuksen pääasiallinen aineosa on keratiini</a:t>
            </a:r>
          </a:p>
          <a:p>
            <a:pPr marL="558900" lvl="1" indent="-342900" hangingPunct="0"/>
            <a:r>
              <a:rPr lang="fi-FI" sz="2400" dirty="0"/>
              <a:t>Pintakerros on väritöntä ja läpikuultavaa</a:t>
            </a:r>
          </a:p>
          <a:p>
            <a:pPr marL="558900" lvl="1" indent="-342900" hangingPunct="0"/>
            <a:r>
              <a:rPr lang="fi-FI" sz="2400" dirty="0"/>
              <a:t>Pintakerros antaa hiukselle kiillon (hapan hoitoaine) --&gt; supistaa hiusta --&gt; suomut vetäytyvät tiukasti toisiinsa kiinni</a:t>
            </a:r>
          </a:p>
          <a:p>
            <a:pPr marL="558900" lvl="1" indent="-342900" hangingPunct="0"/>
            <a:r>
              <a:rPr lang="fi-FI" sz="2400" dirty="0"/>
              <a:t>Pintakerros muodostaa n. 10 % hiuksen massasta</a:t>
            </a:r>
          </a:p>
          <a:p>
            <a:pPr marL="216000" lvl="1" indent="0" hangingPunct="0">
              <a:buNone/>
            </a:pPr>
            <a:endParaRPr lang="fi-FI" sz="2400" dirty="0">
              <a:cs typeface="Tahoma" pitchFamily="2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169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KUITUKERROS</a:t>
            </a:r>
            <a:r>
              <a:rPr lang="fi-FI" sz="2800" dirty="0"/>
              <a:t> ELI </a:t>
            </a:r>
            <a:r>
              <a:rPr lang="fi-FI" dirty="0"/>
              <a:t>CORTEX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/>
            <a:r>
              <a:rPr lang="fi-FI" dirty="0"/>
              <a:t> </a:t>
            </a:r>
            <a:r>
              <a:rPr lang="fi-FI" dirty="0" smtClean="0"/>
              <a:t>Kuitukerros on paksuin ja tärkein hiuksen osa</a:t>
            </a:r>
          </a:p>
          <a:p>
            <a:pPr marL="0" lvl="0" indent="0"/>
            <a:r>
              <a:rPr lang="fi-FI" dirty="0"/>
              <a:t> </a:t>
            </a:r>
            <a:r>
              <a:rPr lang="fi-FI" dirty="0" smtClean="0"/>
              <a:t>Kuitukerros muodostaa n. 90% hiuksen massasta</a:t>
            </a:r>
          </a:p>
          <a:p>
            <a:pPr marL="0" lvl="0" indent="0"/>
            <a:r>
              <a:rPr lang="fi-FI" dirty="0"/>
              <a:t> </a:t>
            </a:r>
            <a:r>
              <a:rPr lang="fi-FI" dirty="0" smtClean="0"/>
              <a:t>Kuitukerroksesta riippuu hiuksen kimmoisuus, paksuus ja laatu</a:t>
            </a:r>
          </a:p>
          <a:p>
            <a:pPr marL="0" lvl="0" indent="0"/>
            <a:r>
              <a:rPr lang="fi-FI" dirty="0"/>
              <a:t> </a:t>
            </a:r>
            <a:r>
              <a:rPr lang="fi-FI" dirty="0" smtClean="0"/>
              <a:t>Kuitukerroksen (ja koko hiuksen) alkuaineet ovat hiili 50%, vety 6%, happi 23%,      typpi 17% ja rikki 4%</a:t>
            </a:r>
          </a:p>
          <a:p>
            <a:pPr marL="0" lvl="0" indent="0"/>
            <a:r>
              <a:rPr lang="fi-FI" dirty="0"/>
              <a:t> </a:t>
            </a:r>
            <a:r>
              <a:rPr lang="fi-FI" dirty="0" smtClean="0"/>
              <a:t>Hius sisältää myös vettä 10 %</a:t>
            </a:r>
          </a:p>
          <a:p>
            <a:pPr marL="0" lvl="0" indent="0"/>
            <a:r>
              <a:rPr lang="fi-FI" dirty="0"/>
              <a:t> </a:t>
            </a:r>
            <a:r>
              <a:rPr lang="fi-FI" dirty="0" smtClean="0"/>
              <a:t>Kuitukerros muodostuu pitkistä, kapeista sarveistuneista kuitusoluista</a:t>
            </a:r>
          </a:p>
          <a:p>
            <a:pPr marL="0" lvl="0" indent="0"/>
            <a:r>
              <a:rPr lang="fi-FI" dirty="0"/>
              <a:t> </a:t>
            </a:r>
            <a:r>
              <a:rPr lang="fi-FI" dirty="0" smtClean="0"/>
              <a:t>Kuitukerrosta yhdistää </a:t>
            </a:r>
            <a:r>
              <a:rPr lang="fi-FI" dirty="0" err="1" smtClean="0"/>
              <a:t>hyaliini</a:t>
            </a:r>
            <a:endParaRPr lang="fi-FI" dirty="0" smtClean="0"/>
          </a:p>
          <a:p>
            <a:pPr marL="0" lvl="0" indent="0"/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701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KUITUKERROS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98497" y="2560320"/>
            <a:ext cx="5868063" cy="3310128"/>
          </a:xfrm>
        </p:spPr>
        <p:txBody>
          <a:bodyPr>
            <a:normAutofit fontScale="77500" lnSpcReduction="20000"/>
          </a:bodyPr>
          <a:lstStyle/>
          <a:p>
            <a:pPr marL="0" lvl="0" indent="0"/>
            <a:r>
              <a:rPr lang="fi-FI" dirty="0"/>
              <a:t> k</a:t>
            </a:r>
            <a:r>
              <a:rPr lang="fi-FI" dirty="0" smtClean="0"/>
              <a:t>uitusolun rakenne on havaittu elektronimikroskoopilla:</a:t>
            </a:r>
          </a:p>
          <a:p>
            <a:pPr marL="0" lvl="0" indent="0">
              <a:buNone/>
            </a:pPr>
            <a:r>
              <a:rPr lang="fi-FI" dirty="0" smtClean="0"/>
              <a:t>	- kuitusolu koostuu makrofibrillikimpuista</a:t>
            </a:r>
          </a:p>
          <a:p>
            <a:pPr marL="0" lvl="0" indent="0">
              <a:buNone/>
            </a:pPr>
            <a:r>
              <a:rPr lang="fi-FI" dirty="0" smtClean="0"/>
              <a:t>	- makrofibrillikimput koostuvat makrofibrilleistä </a:t>
            </a:r>
            <a:r>
              <a:rPr lang="fi-FI" dirty="0" smtClean="0"/>
              <a:t>       	 	  eli </a:t>
            </a:r>
            <a:r>
              <a:rPr lang="fi-FI" dirty="0" smtClean="0"/>
              <a:t>makrosäikeistä</a:t>
            </a:r>
          </a:p>
          <a:p>
            <a:pPr marL="0" lvl="0" indent="0">
              <a:buNone/>
            </a:pPr>
            <a:r>
              <a:rPr lang="fi-FI" dirty="0" smtClean="0"/>
              <a:t>	- makrofibrillit koostuvat mikrofibrilleistä eli </a:t>
            </a:r>
            <a:r>
              <a:rPr lang="fi-FI" dirty="0" smtClean="0"/>
              <a:t>	 	 	  mikrosäikeistä</a:t>
            </a:r>
            <a:endParaRPr lang="fi-FI" dirty="0" smtClean="0"/>
          </a:p>
          <a:p>
            <a:pPr marL="0" lvl="0" indent="0">
              <a:buNone/>
            </a:pPr>
            <a:r>
              <a:rPr lang="fi-FI" dirty="0" smtClean="0"/>
              <a:t>	- mikrofibrillit koostuvat protofibrilleistä eli </a:t>
            </a:r>
            <a:r>
              <a:rPr lang="fi-FI" dirty="0" smtClean="0"/>
              <a:t>	 	 	  alkusäikeistä</a:t>
            </a:r>
            <a:endParaRPr lang="fi-FI" dirty="0" smtClean="0"/>
          </a:p>
          <a:p>
            <a:pPr marL="0" lvl="0" indent="0">
              <a:buNone/>
            </a:pPr>
            <a:r>
              <a:rPr lang="fi-FI" dirty="0" smtClean="0"/>
              <a:t>	- protofibrillit muodostuvat molekyyliketjuista</a:t>
            </a:r>
          </a:p>
          <a:p>
            <a:pPr marL="0" lvl="0" indent="0">
              <a:buNone/>
            </a:pPr>
            <a:r>
              <a:rPr lang="fi-FI" dirty="0" smtClean="0"/>
              <a:t>	- molekyyliketjut (keratiiniketjut) atomeista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4546" y="2560638"/>
            <a:ext cx="3112408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8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HIUKSEN YDIN </a:t>
            </a:r>
            <a:br>
              <a:rPr lang="fi-FI" dirty="0"/>
            </a:br>
            <a:r>
              <a:rPr lang="fi-FI" dirty="0" smtClean="0"/>
              <a:t>eli </a:t>
            </a:r>
            <a:r>
              <a:rPr lang="fi-FI" dirty="0"/>
              <a:t>MEDULLA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/>
            <a:r>
              <a:rPr lang="fi-FI" dirty="0"/>
              <a:t> </a:t>
            </a:r>
            <a:r>
              <a:rPr lang="fi-FI" dirty="0" smtClean="0"/>
              <a:t>Hiuksen keskellä kulkeva kanava</a:t>
            </a:r>
          </a:p>
          <a:p>
            <a:pPr marL="0" lvl="0" indent="0"/>
            <a:r>
              <a:rPr lang="fi-FI" dirty="0"/>
              <a:t> </a:t>
            </a:r>
            <a:r>
              <a:rPr lang="fi-FI" dirty="0" smtClean="0"/>
              <a:t>Kanava sisältää kahdesta neljään poikkileikkaukseltaan kuutiomaista solien   muodostamaa kerrosta</a:t>
            </a:r>
          </a:p>
          <a:p>
            <a:pPr marL="0" lvl="0" indent="0"/>
            <a:r>
              <a:rPr lang="fi-FI" dirty="0"/>
              <a:t> </a:t>
            </a:r>
            <a:r>
              <a:rPr lang="fi-FI" dirty="0" smtClean="0"/>
              <a:t>Solut saattavat olla tyhjiä, ilman täyttämiä onteloita</a:t>
            </a:r>
          </a:p>
          <a:p>
            <a:pPr marL="0" lvl="0" indent="0"/>
            <a:r>
              <a:rPr lang="fi-FI" dirty="0"/>
              <a:t> </a:t>
            </a:r>
            <a:r>
              <a:rPr lang="fi-FI" dirty="0" smtClean="0"/>
              <a:t>Joissakin ohuissa hiuslaaduissa ei ole lainkaan ydinkerrosta</a:t>
            </a:r>
          </a:p>
          <a:p>
            <a:pPr marL="0" lvl="0" indent="0"/>
            <a:r>
              <a:rPr lang="fi-FI" dirty="0"/>
              <a:t> </a:t>
            </a:r>
            <a:r>
              <a:rPr lang="fi-FI" dirty="0" smtClean="0"/>
              <a:t>Ydinkerros on merkityksetön parturin ja kampaajan kannalta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497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Lähteet:</a:t>
            </a:r>
          </a:p>
          <a:p>
            <a:pPr marL="0" indent="0">
              <a:buNone/>
            </a:pPr>
            <a:r>
              <a:rPr lang="fi-FI" dirty="0" smtClean="0"/>
              <a:t>- </a:t>
            </a:r>
            <a:r>
              <a:rPr lang="fi-FI" dirty="0" smtClean="0"/>
              <a:t>Hiukset, Taina Luoma, Marjo </a:t>
            </a:r>
            <a:r>
              <a:rPr lang="fi-FI" dirty="0" err="1" smtClean="0"/>
              <a:t>Oksman</a:t>
            </a:r>
            <a:r>
              <a:rPr lang="fi-FI" dirty="0" smtClean="0"/>
              <a:t>-Paasisalo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0716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327</TotalTime>
  <Words>275</Words>
  <Application>Microsoft Office PowerPoint</Application>
  <PresentationFormat>Laajakuva</PresentationFormat>
  <Paragraphs>41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Garamond</vt:lpstr>
      <vt:lpstr>Tahoma</vt:lpstr>
      <vt:lpstr>Orgaaninen</vt:lpstr>
      <vt:lpstr>Hius- ja kauneudenhoidon neuvontapalvelut</vt:lpstr>
      <vt:lpstr>HIUKSEN KERROKSET</vt:lpstr>
      <vt:lpstr>PINTAKERROS  eli CUTICULA (SUOMUKERROS)</vt:lpstr>
      <vt:lpstr>PINTAKERROS</vt:lpstr>
      <vt:lpstr>KUITUKERROS ELI CORTEX</vt:lpstr>
      <vt:lpstr>KUITUKERROS</vt:lpstr>
      <vt:lpstr>HIUKSEN YDIN  eli MEDULLA</vt:lpstr>
      <vt:lpstr>PowerPoint-esitys</vt:lpstr>
    </vt:vector>
  </TitlesOfParts>
  <Company>LSKKY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Hius- ja kauneudenhoidon neuvontapalvelut</dc:title>
  <dc:creator>Liinoja Sanna</dc:creator>
  <cp:lastModifiedBy>Liinoja Sanna</cp:lastModifiedBy>
  <cp:revision>9</cp:revision>
  <dcterms:created xsi:type="dcterms:W3CDTF">2020-04-09T13:21:31Z</dcterms:created>
  <dcterms:modified xsi:type="dcterms:W3CDTF">2020-04-14T13:10:17Z</dcterms:modified>
</cp:coreProperties>
</file>