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1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4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0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58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4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54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9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3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/>
              <a:t>Kasvohoitopalvelut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Iho</a:t>
            </a:r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06" y="4487573"/>
            <a:ext cx="2443988" cy="554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39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901B0-AC56-4025-A676-3F959AC2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/>
              <a:t>Ihon kerrokset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50DCCA-54EA-4DAF-81FF-F8159016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SUBCUTIS</a:t>
            </a:r>
          </a:p>
          <a:p>
            <a:pPr lvl="1"/>
            <a:r>
              <a:rPr lang="fi-FI" b="1" dirty="0"/>
              <a:t>Rakenteeltaan löyhää sidekudosta </a:t>
            </a:r>
            <a:r>
              <a:rPr lang="fi-FI" dirty="0"/>
              <a:t>+ rasvakudosta</a:t>
            </a:r>
          </a:p>
          <a:p>
            <a:pPr lvl="1"/>
            <a:r>
              <a:rPr lang="fi-FI" b="1" dirty="0"/>
              <a:t>Rasvavarasto</a:t>
            </a:r>
          </a:p>
          <a:p>
            <a:pPr lvl="2"/>
            <a:r>
              <a:rPr lang="fi-FI" dirty="0"/>
              <a:t>Paksuus vaihtelee kehon eri osissa ja henkilöstä riippuen</a:t>
            </a:r>
          </a:p>
          <a:p>
            <a:pPr lvl="1"/>
            <a:r>
              <a:rPr lang="fi-FI" b="1" dirty="0"/>
              <a:t>Muodostaa yli 10% kehon massasta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04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004854-F2EA-48A5-853C-C8702E51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96BF7A-3EF4-4371-B4C9-B5CB1DFDB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Nuotio, </a:t>
            </a:r>
            <a:r>
              <a:rPr lang="fi-FI" dirty="0" err="1"/>
              <a:t>Una</a:t>
            </a:r>
            <a:r>
              <a:rPr lang="fi-FI" dirty="0"/>
              <a:t>. Kerro, kerro kuvastin. Kauneudenhoidon käsikirja.</a:t>
            </a:r>
          </a:p>
          <a:p>
            <a:r>
              <a:rPr lang="fi-FI" dirty="0" err="1"/>
              <a:t>Halsas</a:t>
            </a:r>
            <a:r>
              <a:rPr lang="fi-FI" dirty="0"/>
              <a:t>-Lehto Anna-Liisa, Raivio Taina. Ihonhoito kauneudenhoitoalalla.</a:t>
            </a:r>
          </a:p>
        </p:txBody>
      </p:sp>
    </p:spTree>
    <p:extLst>
      <p:ext uri="{BB962C8B-B14F-4D97-AF65-F5344CB8AC3E}">
        <p14:creationId xmlns:p14="http://schemas.microsoft.com/office/powerpoint/2010/main" val="97350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1A742-570B-40F5-828A-81BB771C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D6FFCE-48E4-458E-B357-88DC4E301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Yleistä ihosta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Ihon tehtävät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Ihon kerrokset</a:t>
            </a:r>
          </a:p>
        </p:txBody>
      </p:sp>
    </p:spTree>
    <p:extLst>
      <p:ext uri="{BB962C8B-B14F-4D97-AF65-F5344CB8AC3E}">
        <p14:creationId xmlns:p14="http://schemas.microsoft.com/office/powerpoint/2010/main" val="32047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75A800-BF92-425C-A84E-61EDC7AE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fi-FI" dirty="0"/>
              <a:t>Yleistä ihosta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F919B1-7843-4D9D-99DE-CB84D4F3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Iho on ihmisen </a:t>
            </a:r>
            <a:r>
              <a:rPr lang="fi-FI" b="1" dirty="0"/>
              <a:t>suurin elin</a:t>
            </a:r>
            <a:r>
              <a:rPr lang="fi-FI" dirty="0"/>
              <a:t>. </a:t>
            </a:r>
          </a:p>
          <a:p>
            <a:r>
              <a:rPr lang="fi-FI" dirty="0"/>
              <a:t>Se käsittää </a:t>
            </a:r>
            <a:r>
              <a:rPr lang="fi-FI" b="1" dirty="0"/>
              <a:t>15-20 % ruumiinpainosta</a:t>
            </a:r>
            <a:r>
              <a:rPr lang="fi-FI" dirty="0"/>
              <a:t>, jos myös ihonalaiskudos lasketaan mukaan. </a:t>
            </a:r>
          </a:p>
          <a:p>
            <a:r>
              <a:rPr lang="fi-FI" dirty="0"/>
              <a:t>Ihon </a:t>
            </a:r>
            <a:r>
              <a:rPr lang="fi-FI" b="1" dirty="0"/>
              <a:t>pinta-ala</a:t>
            </a:r>
            <a:r>
              <a:rPr lang="fi-FI" dirty="0"/>
              <a:t> ihmisellä on noin 1,2-2,3 m2.</a:t>
            </a:r>
          </a:p>
          <a:p>
            <a:r>
              <a:rPr lang="fi-FI" b="1" dirty="0"/>
              <a:t>Ihon apuelimiä ovat kynnet, ihokarvat ja ihon rauhaset</a:t>
            </a:r>
            <a:r>
              <a:rPr lang="fi-FI" dirty="0"/>
              <a:t>: hiki-, tali- ja maitorauhaset. </a:t>
            </a:r>
          </a:p>
          <a:p>
            <a:r>
              <a:rPr lang="fi-FI" dirty="0"/>
              <a:t>Ihon </a:t>
            </a:r>
            <a:r>
              <a:rPr lang="fi-FI" dirty="0" err="1"/>
              <a:t>ph</a:t>
            </a:r>
            <a:r>
              <a:rPr lang="fi-FI" dirty="0"/>
              <a:t> normaalisti n. 4,5-5. 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7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E6217-EB46-4B37-A8AB-BCAF01C4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2"/>
            </a:pPr>
            <a:r>
              <a:rPr lang="fi-FI" dirty="0"/>
              <a:t>Ihon 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08E20F-0899-4893-B087-882C2DFE9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566" y="2583564"/>
            <a:ext cx="3720482" cy="345325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600" b="1" dirty="0"/>
              <a:t>Suoja</a:t>
            </a:r>
          </a:p>
          <a:p>
            <a:pPr lvl="1"/>
            <a:r>
              <a:rPr lang="fi-FI" dirty="0"/>
              <a:t>fysikaalinen</a:t>
            </a:r>
          </a:p>
          <a:p>
            <a:pPr lvl="1"/>
            <a:r>
              <a:rPr lang="fi-FI" dirty="0"/>
              <a:t>kemiallinen</a:t>
            </a:r>
          </a:p>
          <a:p>
            <a:pPr lvl="1"/>
            <a:r>
              <a:rPr lang="fi-FI" dirty="0"/>
              <a:t>biologinen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b="1" dirty="0"/>
              <a:t>Aistinelin</a:t>
            </a:r>
          </a:p>
          <a:p>
            <a:pPr lvl="1"/>
            <a:r>
              <a:rPr lang="fi-FI" dirty="0"/>
              <a:t>ihossa on reseptoreita kosketukselle, paineelle, kivulle ja lämmölle.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600" b="1" dirty="0"/>
              <a:t>Lämmönsäätelijä</a:t>
            </a:r>
          </a:p>
          <a:p>
            <a:pPr lvl="1"/>
            <a:r>
              <a:rPr lang="fi-FI" dirty="0"/>
              <a:t>hikoilu</a:t>
            </a:r>
          </a:p>
          <a:p>
            <a:pPr lvl="1"/>
            <a:r>
              <a:rPr lang="fi-FI" dirty="0"/>
              <a:t>rasvakudos eristeenä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A9E2A6D-A794-4B49-82EA-39D08FE7120A}"/>
              </a:ext>
            </a:extLst>
          </p:cNvPr>
          <p:cNvSpPr txBox="1"/>
          <p:nvPr/>
        </p:nvSpPr>
        <p:spPr>
          <a:xfrm>
            <a:off x="5687627" y="2583564"/>
            <a:ext cx="4944862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Rasvavarasto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Ihossa tapahtuu aineenvaihduntaa. Iho toimii rasvavarastona. </a:t>
            </a:r>
          </a:p>
          <a:p>
            <a:pPr marL="457200" lvl="0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D3-vitamiinin valmistaja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Ihossa tuotetaan auringonvalon vaikutuksesta D-vitamiinia.</a:t>
            </a:r>
            <a:endParaRPr lang="fi-FI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0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Erityselin</a:t>
            </a:r>
          </a:p>
          <a:p>
            <a:pPr marL="914400" lvl="1" indent="-4572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Ihossa olevien tali- ja hikirauhasten kautta poistetaan kuona-aineita.  </a:t>
            </a: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</a:pPr>
            <a:endParaRPr lang="fi-FI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7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7FD6999-58EE-4A3C-81C5-E1672240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>
                <a:solidFill>
                  <a:srgbClr val="262626"/>
                </a:solidFill>
              </a:rPr>
              <a:t>Ihon kerrokset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laatikko&#10;&#10;Kuvaus luotu automaattisesti">
            <a:extLst>
              <a:ext uri="{FF2B5EF4-FFF2-40B4-BE49-F238E27FC236}">
                <a16:creationId xmlns:a16="http://schemas.microsoft.com/office/drawing/2014/main" id="{6BE29DE8-6EA1-431D-94D6-DE81CE428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r="619" b="-1"/>
          <a:stretch/>
        </p:blipFill>
        <p:spPr>
          <a:xfrm>
            <a:off x="1246135" y="1800878"/>
            <a:ext cx="4043349" cy="295569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0C700D-FB68-4293-9226-7EC32A3D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1" y="2556932"/>
            <a:ext cx="5004945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dirty="0" err="1">
                <a:solidFill>
                  <a:srgbClr val="262626"/>
                </a:solidFill>
              </a:rPr>
              <a:t>Epidermis</a:t>
            </a:r>
            <a:r>
              <a:rPr lang="fi-FI" dirty="0">
                <a:solidFill>
                  <a:srgbClr val="262626"/>
                </a:solidFill>
              </a:rPr>
              <a:t> (orvaskesi) 0,05-0,2mm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err="1">
                <a:solidFill>
                  <a:srgbClr val="262626"/>
                </a:solidFill>
              </a:rPr>
              <a:t>Dermis</a:t>
            </a:r>
            <a:r>
              <a:rPr lang="fi-FI" b="1" dirty="0">
                <a:solidFill>
                  <a:srgbClr val="262626"/>
                </a:solidFill>
              </a:rPr>
              <a:t> </a:t>
            </a:r>
            <a:r>
              <a:rPr lang="fi-FI" dirty="0">
                <a:solidFill>
                  <a:srgbClr val="262626"/>
                </a:solidFill>
              </a:rPr>
              <a:t>(verinahka) 0,5-1,5mm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 err="1">
                <a:solidFill>
                  <a:srgbClr val="262626"/>
                </a:solidFill>
              </a:rPr>
              <a:t>Subcutis</a:t>
            </a:r>
            <a:r>
              <a:rPr lang="fi-FI" b="1" dirty="0">
                <a:solidFill>
                  <a:srgbClr val="262626"/>
                </a:solidFill>
              </a:rPr>
              <a:t> </a:t>
            </a:r>
            <a:r>
              <a:rPr lang="fi-FI" dirty="0">
                <a:solidFill>
                  <a:srgbClr val="262626"/>
                </a:solidFill>
              </a:rPr>
              <a:t>(ihonalaiskudos) 2mm- useita senttejä, riippuu ihmisestä</a:t>
            </a:r>
          </a:p>
          <a:p>
            <a:pPr marL="0" indent="0">
              <a:buNone/>
            </a:pPr>
            <a:endParaRPr lang="fi-FI" dirty="0">
              <a:solidFill>
                <a:srgbClr val="262626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94DE7C6-1017-4BBE-9839-C68FABF3367F}"/>
              </a:ext>
            </a:extLst>
          </p:cNvPr>
          <p:cNvSpPr txBox="1"/>
          <p:nvPr/>
        </p:nvSpPr>
        <p:spPr>
          <a:xfrm>
            <a:off x="1464816" y="5650852"/>
            <a:ext cx="3824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https://www.shutterstock.com/fi/home</a:t>
            </a:r>
          </a:p>
        </p:txBody>
      </p:sp>
    </p:spTree>
    <p:extLst>
      <p:ext uri="{BB962C8B-B14F-4D97-AF65-F5344CB8AC3E}">
        <p14:creationId xmlns:p14="http://schemas.microsoft.com/office/powerpoint/2010/main" val="129178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BC3A5D8-BF94-4FC2-B129-9BED06DE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/>
              <a:t>Ihon kerrokset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14B540-AA2B-4C97-8523-9388F1857F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935031-137E-4AC4-80DE-7B0FDDD9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000" b="1" dirty="0"/>
              <a:t>EPIDERMIS</a:t>
            </a:r>
          </a:p>
          <a:p>
            <a:pPr>
              <a:lnSpc>
                <a:spcPct val="90000"/>
              </a:lnSpc>
            </a:pPr>
            <a:r>
              <a:rPr lang="fi-FI" sz="2000" dirty="0" err="1"/>
              <a:t>keratinisoitunutta</a:t>
            </a:r>
            <a:r>
              <a:rPr lang="fi-FI" sz="2000" dirty="0"/>
              <a:t> levyepiteeliä, ei verisuonia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</a:t>
            </a:r>
            <a:r>
              <a:rPr lang="fi-FI" sz="2000" b="1" dirty="0"/>
              <a:t>voidaan jakaa kerroksiin: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600" dirty="0"/>
              <a:t>marraskesi – kuolleita </a:t>
            </a:r>
            <a:r>
              <a:rPr lang="fi-FI" sz="1600" dirty="0" err="1"/>
              <a:t>keratinosyyttejä</a:t>
            </a:r>
            <a:endParaRPr lang="fi-FI" sz="1600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600" dirty="0"/>
              <a:t>kirkassolukerros – </a:t>
            </a:r>
            <a:r>
              <a:rPr lang="fi-FI" sz="1600" dirty="0" err="1"/>
              <a:t>keratinosyyttejä</a:t>
            </a:r>
            <a:endParaRPr lang="fi-FI" sz="1600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600" dirty="0"/>
              <a:t>jyväiskerros – </a:t>
            </a:r>
            <a:r>
              <a:rPr lang="fi-FI" sz="1600" dirty="0" err="1"/>
              <a:t>keratinosyyttejä</a:t>
            </a:r>
            <a:endParaRPr lang="fi-FI" sz="1600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600" dirty="0"/>
              <a:t>okasolukerros – </a:t>
            </a:r>
            <a:r>
              <a:rPr lang="fi-FI" sz="1600" dirty="0" err="1"/>
              <a:t>keratinosyyttejä</a:t>
            </a:r>
            <a:endParaRPr lang="fi-FI" sz="1600" dirty="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fi-FI" sz="1600" dirty="0"/>
              <a:t>tyvisolukerros– kantasolut, melanosyytit, alla </a:t>
            </a:r>
            <a:r>
              <a:rPr lang="fi-FI" sz="1600" dirty="0" err="1"/>
              <a:t>tyvikalvokemiallinen</a:t>
            </a:r>
            <a:r>
              <a:rPr lang="fi-FI" sz="1600" dirty="0"/>
              <a:t>/fysikaalinen/biologinen suojakerros</a:t>
            </a:r>
          </a:p>
        </p:txBody>
      </p:sp>
    </p:spTree>
    <p:extLst>
      <p:ext uri="{BB962C8B-B14F-4D97-AF65-F5344CB8AC3E}">
        <p14:creationId xmlns:p14="http://schemas.microsoft.com/office/powerpoint/2010/main" val="356638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A5419-2D2D-48A3-9292-A2A9BF65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/>
              <a:t>Ihonkerrokset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0AD792-99E0-49EC-BA32-167C1EE4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482090" cy="3318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3800" b="1" dirty="0"/>
              <a:t>EPIDERMIKSEN SOLUT:</a:t>
            </a:r>
          </a:p>
          <a:p>
            <a:r>
              <a:rPr lang="fi-FI" sz="3600" b="1" dirty="0"/>
              <a:t>Melanosyytit</a:t>
            </a:r>
          </a:p>
          <a:p>
            <a:pPr lvl="2"/>
            <a:r>
              <a:rPr lang="fi-FI" sz="2900" dirty="0"/>
              <a:t>tyvikerroksessa </a:t>
            </a:r>
          </a:p>
          <a:p>
            <a:pPr lvl="2"/>
            <a:r>
              <a:rPr lang="fi-FI" sz="2900" dirty="0"/>
              <a:t>tuottavat </a:t>
            </a:r>
            <a:r>
              <a:rPr lang="fi-FI" sz="2900" b="1" dirty="0">
                <a:solidFill>
                  <a:schemeClr val="accent6">
                    <a:lumMod val="50000"/>
                  </a:schemeClr>
                </a:solidFill>
              </a:rPr>
              <a:t>melaniini</a:t>
            </a:r>
            <a:r>
              <a:rPr lang="fi-FI" sz="2900" dirty="0"/>
              <a:t>-väriainetta, joka päätyy </a:t>
            </a:r>
            <a:r>
              <a:rPr lang="fi-FI" sz="2900" dirty="0" err="1"/>
              <a:t>keratinosyyttien</a:t>
            </a:r>
            <a:r>
              <a:rPr lang="fi-FI" sz="2900" dirty="0"/>
              <a:t> ja ihokarvojen sisään -&gt; suojaa UV-säteiltä</a:t>
            </a:r>
            <a:endParaRPr lang="fi-FI" sz="2900" b="1" dirty="0"/>
          </a:p>
          <a:p>
            <a:r>
              <a:rPr lang="fi-FI" sz="3600" b="1" dirty="0" err="1"/>
              <a:t>Keratinosyytit</a:t>
            </a:r>
            <a:endParaRPr lang="fi-FI" sz="3600" b="1" dirty="0"/>
          </a:p>
          <a:p>
            <a:pPr lvl="2"/>
            <a:r>
              <a:rPr lang="fi-FI" sz="2600" dirty="0"/>
              <a:t>ihon yleisin solutyyppi</a:t>
            </a:r>
          </a:p>
          <a:p>
            <a:pPr lvl="2"/>
            <a:r>
              <a:rPr lang="fi-FI" sz="2600" dirty="0"/>
              <a:t>syntyvät tyvisolukerroksessa, siirtyvät pintaan ja muodostavat kuoltuaan marraskesin. Ikä n. 1 kk.</a:t>
            </a:r>
          </a:p>
          <a:p>
            <a:pPr lvl="2"/>
            <a:r>
              <a:rPr lang="fi-FI" sz="2600" dirty="0"/>
              <a:t>tuottavat keratiinia</a:t>
            </a:r>
          </a:p>
        </p:txBody>
      </p:sp>
    </p:spTree>
    <p:extLst>
      <p:ext uri="{BB962C8B-B14F-4D97-AF65-F5344CB8AC3E}">
        <p14:creationId xmlns:p14="http://schemas.microsoft.com/office/powerpoint/2010/main" val="39548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B5BF62-CAD7-4C1C-9D63-1B79A3E3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/>
              <a:t>Ihonkerrokset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0233EB-4124-44CA-89FC-25619EFB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100" b="1" dirty="0"/>
              <a:t>EPIDERMIKSEN SOLUT:</a:t>
            </a:r>
          </a:p>
          <a:p>
            <a:r>
              <a:rPr lang="fi-FI" sz="2000" b="1" dirty="0" err="1"/>
              <a:t>Langerhansin</a:t>
            </a:r>
            <a:r>
              <a:rPr lang="fi-FI" sz="2000" b="1" dirty="0"/>
              <a:t> solut</a:t>
            </a:r>
          </a:p>
          <a:p>
            <a:pPr lvl="1"/>
            <a:r>
              <a:rPr lang="fi-FI" sz="1800" dirty="0"/>
              <a:t>toimivat osana immuunijärjestelmää </a:t>
            </a:r>
          </a:p>
          <a:p>
            <a:r>
              <a:rPr lang="fi-FI" sz="2000" b="1" dirty="0" err="1"/>
              <a:t>Merkkelinsolut</a:t>
            </a:r>
            <a:endParaRPr lang="fi-FI" sz="2000" b="1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9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5BF5FA-B183-4BDD-9060-B4DB5229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fi-FI" dirty="0">
                <a:solidFill>
                  <a:srgbClr val="262626"/>
                </a:solidFill>
              </a:rPr>
              <a:t>Ihon kerrokset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5FCBA5-837F-457D-939A-E1524A8F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262626"/>
                </a:solidFill>
              </a:rPr>
              <a:t>DERMIS</a:t>
            </a:r>
          </a:p>
          <a:p>
            <a:pPr lvl="1"/>
            <a:r>
              <a:rPr lang="fi-FI" b="1" dirty="0">
                <a:solidFill>
                  <a:srgbClr val="262626"/>
                </a:solidFill>
              </a:rPr>
              <a:t>rakenteeltaan sidekudosta (kollageeni)</a:t>
            </a:r>
          </a:p>
          <a:p>
            <a:pPr lvl="2"/>
            <a:r>
              <a:rPr lang="fi-FI" dirty="0">
                <a:solidFill>
                  <a:srgbClr val="262626"/>
                </a:solidFill>
              </a:rPr>
              <a:t>pinnalla löyhää</a:t>
            </a:r>
          </a:p>
          <a:p>
            <a:pPr lvl="2"/>
            <a:r>
              <a:rPr lang="fi-FI" dirty="0">
                <a:solidFill>
                  <a:srgbClr val="262626"/>
                </a:solidFill>
              </a:rPr>
              <a:t>alla tiivistä järjestäytymätöntä</a:t>
            </a:r>
          </a:p>
          <a:p>
            <a:pPr lvl="1"/>
            <a:r>
              <a:rPr lang="fi-FI" b="1" dirty="0">
                <a:solidFill>
                  <a:srgbClr val="262626"/>
                </a:solidFill>
              </a:rPr>
              <a:t>sisältää runsaasti verisuonia</a:t>
            </a:r>
          </a:p>
          <a:p>
            <a:pPr lvl="2"/>
            <a:r>
              <a:rPr lang="fi-FI" dirty="0">
                <a:solidFill>
                  <a:srgbClr val="262626"/>
                </a:solidFill>
              </a:rPr>
              <a:t>huoltaa ylempänä sijaitsevaa epidermistä – verisuonien kautta ravintoa ja happea soluille</a:t>
            </a:r>
          </a:p>
          <a:p>
            <a:pPr lvl="1"/>
            <a:r>
              <a:rPr lang="fi-FI" b="1" dirty="0">
                <a:solidFill>
                  <a:srgbClr val="262626"/>
                </a:solidFill>
              </a:rPr>
              <a:t>antaa iholle mekaanista kestävyyttä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F5F366-F10C-4704-A0FE-D2BE79D0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8388" b="2"/>
          <a:stretch/>
        </p:blipFill>
        <p:spPr>
          <a:xfrm>
            <a:off x="7624112" y="3203402"/>
            <a:ext cx="3272486" cy="239219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3996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AA9A554AF9F046BDA6A41F54A8CA1E" ma:contentTypeVersion="11" ma:contentTypeDescription="Luo uusi asiakirja." ma:contentTypeScope="" ma:versionID="c3028972be55c999b77c1cda6e5b6b04">
  <xsd:schema xmlns:xsd="http://www.w3.org/2001/XMLSchema" xmlns:xs="http://www.w3.org/2001/XMLSchema" xmlns:p="http://schemas.microsoft.com/office/2006/metadata/properties" xmlns:ns3="683ba7a5-81c6-4333-9921-c567ac73ae19" xmlns:ns4="3a562100-7045-43bb-afbc-98d1e558f0b6" targetNamespace="http://schemas.microsoft.com/office/2006/metadata/properties" ma:root="true" ma:fieldsID="40d4d69b55cf7f0a2768b50340750078" ns3:_="" ns4:_="">
    <xsd:import namespace="683ba7a5-81c6-4333-9921-c567ac73ae19"/>
    <xsd:import namespace="3a562100-7045-43bb-afbc-98d1e558f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ba7a5-81c6-4333-9921-c567ac73a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62100-7045-43bb-afbc-98d1e558f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BDB656-796E-4983-8616-52A1207EF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ba7a5-81c6-4333-9921-c567ac73ae19"/>
    <ds:schemaRef ds:uri="3a562100-7045-43bb-afbc-98d1e558f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F6B312-AE19-4CA8-80F1-E466F60632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5415B-5AE1-4413-B9AC-517146DADDF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3a562100-7045-43bb-afbc-98d1e558f0b6"/>
    <ds:schemaRef ds:uri="683ba7a5-81c6-4333-9921-c567ac73ae19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270</Words>
  <Application>Microsoft Office PowerPoint</Application>
  <PresentationFormat>Laajakuva</PresentationFormat>
  <Paragraphs>74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Kasvohoitopalvelut</vt:lpstr>
      <vt:lpstr>Johdanto</vt:lpstr>
      <vt:lpstr>Yleistä ihosta</vt:lpstr>
      <vt:lpstr>Ihon tehtävät</vt:lpstr>
      <vt:lpstr>Ihon kerrokset</vt:lpstr>
      <vt:lpstr>Ihon kerrokset </vt:lpstr>
      <vt:lpstr>Ihonkerrokset</vt:lpstr>
      <vt:lpstr>Ihonkerrokset</vt:lpstr>
      <vt:lpstr>Ihon kerrokset</vt:lpstr>
      <vt:lpstr>Ihon kerrokset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Kasvohoitopalvelut</dc:title>
  <dc:creator>Katja Kangasvieri</dc:creator>
  <cp:lastModifiedBy>Katja Kangasvieri</cp:lastModifiedBy>
  <cp:revision>8</cp:revision>
  <dcterms:created xsi:type="dcterms:W3CDTF">2020-04-08T11:40:11Z</dcterms:created>
  <dcterms:modified xsi:type="dcterms:W3CDTF">2020-04-08T14:51:33Z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0x0101006CAA9A554AF9F046BDA6A41F54A8CA1E</vt:lpwstr>
  </property>
</Properties>
</file>