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23"/>
  </p:notesMasterIdLst>
  <p:sldIdLst>
    <p:sldId id="263" r:id="rId6"/>
    <p:sldId id="264" r:id="rId7"/>
    <p:sldId id="265" r:id="rId8"/>
    <p:sldId id="266" r:id="rId9"/>
    <p:sldId id="267" r:id="rId10"/>
    <p:sldId id="268" r:id="rId11"/>
    <p:sldId id="269" r:id="rId12"/>
    <p:sldId id="275" r:id="rId13"/>
    <p:sldId id="271" r:id="rId14"/>
    <p:sldId id="272" r:id="rId15"/>
    <p:sldId id="273" r:id="rId16"/>
    <p:sldId id="274" r:id="rId17"/>
    <p:sldId id="276" r:id="rId18"/>
    <p:sldId id="277" r:id="rId19"/>
    <p:sldId id="278" r:id="rId20"/>
    <p:sldId id="279" r:id="rId21"/>
    <p:sldId id="280"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3" d="100"/>
          <a:sy n="73"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5.6.2020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5.6.2020</a:t>
            </a:fld>
            <a:endParaRPr lang="fi-FI" dirty="0"/>
          </a:p>
        </p:txBody>
      </p:sp>
      <p:sp>
        <p:nvSpPr>
          <p:cNvPr id="5" name="Alatunnisteen paikkamerkki 4"/>
          <p:cNvSpPr>
            <a:spLocks noGrp="1"/>
          </p:cNvSpPr>
          <p:nvPr>
            <p:ph type="ftr" sz="quarter" idx="11"/>
          </p:nvPr>
        </p:nvSpPr>
        <p:spPr/>
        <p:txBody>
          <a:bodyPr/>
          <a:lstStyle/>
          <a:p>
            <a:r>
              <a:rPr lang="fi-FI" dirty="0" smtClean="0"/>
              <a:t>kiertotalousamk.fi</a:t>
            </a:r>
            <a:endParaRPr lang="fi-FI" dirty="0"/>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5257800"/>
            <a:ext cx="5359363" cy="876031"/>
          </a:xfrm>
          <a:prstGeom prst="rect">
            <a:avLst/>
          </a:prstGeom>
        </p:spPr>
      </p:pic>
    </p:spTree>
    <p:extLst>
      <p:ext uri="{BB962C8B-B14F-4D97-AF65-F5344CB8AC3E}">
        <p14:creationId xmlns:p14="http://schemas.microsoft.com/office/powerpoint/2010/main" val="36287471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4" name="Kuv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3856039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4903091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4108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968402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0" y="1825625"/>
            <a:ext cx="5181600" cy="42164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3098673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4" name="Alatunnisteen paikkamerkki 3"/>
          <p:cNvSpPr>
            <a:spLocks noGrp="1"/>
          </p:cNvSpPr>
          <p:nvPr>
            <p:ph type="ftr" sz="quarter" idx="11"/>
          </p:nvPr>
        </p:nvSpPr>
        <p:spPr/>
        <p:txBody>
          <a:bodyPr/>
          <a:lstStyle/>
          <a:p>
            <a:r>
              <a:rPr lang="fi-FI" smtClean="0"/>
              <a:t>kiertotalousamk.fi</a:t>
            </a:r>
            <a:endParaRPr lang="fi-FI"/>
          </a:p>
        </p:txBody>
      </p:sp>
      <p:pic>
        <p:nvPicPr>
          <p:cNvPr id="3" name="Kuva 2"/>
          <p:cNvPicPr>
            <a:picLocks noChangeAspect="1"/>
          </p:cNvPicPr>
          <p:nvPr userDrawn="1"/>
        </p:nvPicPr>
        <p:blipFill>
          <a:blip r:embed="rId3"/>
          <a:stretch>
            <a:fillRect/>
          </a:stretch>
        </p:blipFill>
        <p:spPr>
          <a:xfrm>
            <a:off x="3745788" y="3044918"/>
            <a:ext cx="4700423" cy="768163"/>
          </a:xfrm>
          <a:prstGeom prst="rect">
            <a:avLst/>
          </a:prstGeom>
        </p:spPr>
      </p:pic>
    </p:spTree>
    <p:extLst>
      <p:ext uri="{BB962C8B-B14F-4D97-AF65-F5344CB8AC3E}">
        <p14:creationId xmlns:p14="http://schemas.microsoft.com/office/powerpoint/2010/main" val="39746860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5.6.2020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smtClean="0"/>
              <a:t>kiertotalousamk.fi</a:t>
            </a:r>
            <a:endParaRPr lang="fi-FI" dirty="0"/>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log.kauppalehti.fi/viivan-alla/kolme-oppia-yritysten-valisesta-jakamistaloudesta"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ubescom.fi/palkittu-airfaas-tahtaa-korkealle-cubescom-yhteistyokumppanina/" TargetMode="External"/><Relationship Id="rId2" Type="http://schemas.openxmlformats.org/officeDocument/2006/relationships/hyperlink" Target="https://www.sitra.fi/caset/tehtaiden-airbnb/"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agenda.fi/fi/Raportti/jakamistalous-pohjoismaissa/" TargetMode="External"/><Relationship Id="rId2" Type="http://schemas.openxmlformats.org/officeDocument/2006/relationships/hyperlink" Target="https://teknologiateollisuus.fi/sites/default/files/19092018_tapahtuman_esitykset_0.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kiertotalousamk.turkuamk.fi/opintojaksot/"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3_aNarU6xF4" TargetMode="External"/><Relationship Id="rId2" Type="http://schemas.openxmlformats.org/officeDocument/2006/relationships/hyperlink" Target="https://www.youtube.com/watch?v=DNBY8yNXGo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kapitaali.com/jakamistalo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vttblog.com/2018/01/16/miten-saamme-teollisuuden-mukaan-jakamistaloutee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vttblog.com/2018/01/16/miten-saamme-teollisuuden-mukaan-jakamistalouteen/"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vttblog.com/2018/01/16/how-can-industry-be-included-in-the-sharing-economy/"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JAKAMISTALOUS B2B</a:t>
            </a:r>
            <a:endParaRPr lang="fi-FI" dirty="0"/>
          </a:p>
        </p:txBody>
      </p:sp>
      <p:sp>
        <p:nvSpPr>
          <p:cNvPr id="3" name="Alaotsikko 2"/>
          <p:cNvSpPr>
            <a:spLocks noGrp="1"/>
          </p:cNvSpPr>
          <p:nvPr>
            <p:ph type="subTitle" idx="1"/>
          </p:nvPr>
        </p:nvSpPr>
        <p:spPr/>
        <p:txBody>
          <a:bodyPr/>
          <a:lstStyle/>
          <a:p>
            <a:r>
              <a:rPr lang="fi-FI" dirty="0"/>
              <a:t>1 op</a:t>
            </a:r>
          </a:p>
          <a:p>
            <a:r>
              <a:rPr lang="fi-FI" dirty="0"/>
              <a:t>Tarja Launonen , Riitta Niemelä </a:t>
            </a:r>
          </a:p>
          <a:p>
            <a:r>
              <a:rPr lang="fi-FI" dirty="0"/>
              <a:t>VAMK</a:t>
            </a:r>
          </a:p>
          <a:p>
            <a:endParaRPr lang="fi-FI" dirty="0"/>
          </a:p>
        </p:txBody>
      </p:sp>
      <p:sp>
        <p:nvSpPr>
          <p:cNvPr id="4" name="Päivämäärän paikkamerkki 3"/>
          <p:cNvSpPr>
            <a:spLocks noGrp="1"/>
          </p:cNvSpPr>
          <p:nvPr>
            <p:ph type="dt" sz="half" idx="10"/>
          </p:nvPr>
        </p:nvSpPr>
        <p:spPr/>
        <p:txBody>
          <a:bodyPr/>
          <a:lstStyle/>
          <a:p>
            <a:fld id="{308255F3-F20B-4B87-BA2E-E1B81D1F1716}" type="datetime1">
              <a:rPr lang="fi-FI" smtClean="0"/>
              <a:t>5.6.2020</a:t>
            </a:fld>
            <a:endParaRPr lang="fi-FI" dirty="0"/>
          </a:p>
        </p:txBody>
      </p:sp>
      <p:sp>
        <p:nvSpPr>
          <p:cNvPr id="5" name="Alatunnisteen paikkamerkki 4"/>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355891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a:t>
            </a:r>
            <a:r>
              <a:rPr lang="fi-FI" dirty="0" smtClean="0"/>
              <a:t>jakamistalous, 3 oppia </a:t>
            </a:r>
            <a:endParaRPr lang="fi-FI" dirty="0"/>
          </a:p>
        </p:txBody>
      </p:sp>
      <p:sp>
        <p:nvSpPr>
          <p:cNvPr id="3" name="Sisällön paikkamerkki 2"/>
          <p:cNvSpPr>
            <a:spLocks noGrp="1"/>
          </p:cNvSpPr>
          <p:nvPr>
            <p:ph idx="1"/>
          </p:nvPr>
        </p:nvSpPr>
        <p:spPr>
          <a:xfrm>
            <a:off x="838200" y="1825626"/>
            <a:ext cx="10515600" cy="3582398"/>
          </a:xfrm>
        </p:spPr>
        <p:txBody>
          <a:bodyPr>
            <a:normAutofit fontScale="92500" lnSpcReduction="20000"/>
          </a:bodyPr>
          <a:lstStyle/>
          <a:p>
            <a:r>
              <a:rPr lang="fi-FI" dirty="0"/>
              <a:t>Sivulta: </a:t>
            </a:r>
            <a:r>
              <a:rPr lang="fi-FI" dirty="0">
                <a:hlinkClick r:id="rId2"/>
              </a:rPr>
              <a:t>https://blog.kauppalehti.fi/viivan-alla/kolme-oppia-yritysten-valisesta-jakamistaloudesta</a:t>
            </a:r>
            <a:r>
              <a:rPr lang="fi-FI" dirty="0"/>
              <a:t>  Kannattaa lukea kokonaan.</a:t>
            </a:r>
          </a:p>
          <a:p>
            <a:r>
              <a:rPr lang="fi-FI" dirty="0"/>
              <a:t>”Jakamistalous löi läpi puhtaasti kuluttajille suunnattuina palveluina, mutta nyt se suo lähes </a:t>
            </a:r>
            <a:r>
              <a:rPr lang="fi-FI" b="1" dirty="0"/>
              <a:t>rajattomia mahdollisuuksia B2B-sektorilla.</a:t>
            </a:r>
          </a:p>
          <a:p>
            <a:r>
              <a:rPr lang="fi-FI" dirty="0"/>
              <a:t>Käytännössä se liittyy alihyödynnettyjen resurssien avaamiseen</a:t>
            </a:r>
          </a:p>
          <a:p>
            <a:r>
              <a:rPr lang="fi-FI" dirty="0"/>
              <a:t>Ensimmäinen oppi: Älä investoi itse, liisaa tai vuokraa muilta</a:t>
            </a:r>
          </a:p>
          <a:p>
            <a:r>
              <a:rPr lang="fi-FI" dirty="0"/>
              <a:t>Toinen oppi: Hyödynnä jakamistalouden mahdollisuuksia ja keskity yrityksesi kannalta kaikista oleellisimpiin asioihin;</a:t>
            </a:r>
          </a:p>
          <a:p>
            <a:r>
              <a:rPr lang="fi-FI" dirty="0"/>
              <a:t>Kolmas oppi: Käytä jakamistaloutta kasvattamaan voittojasi ja investoi ne takaisin kasvattamaan yritystäsi.” </a:t>
            </a: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69246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dirty="0"/>
              <a:t>Yritysten välinen jakamistalous. </a:t>
            </a:r>
            <a:br>
              <a:rPr lang="fi-FI" sz="3600" dirty="0"/>
            </a:br>
            <a:r>
              <a:rPr lang="fi-FI" sz="3600" dirty="0"/>
              <a:t>Esimerkki palvelusta, </a:t>
            </a:r>
            <a:r>
              <a:rPr lang="fi-FI" sz="3600" dirty="0" err="1"/>
              <a:t>AirFaas</a:t>
            </a:r>
            <a:endParaRPr lang="fi-FI" sz="3600" dirty="0"/>
          </a:p>
        </p:txBody>
      </p:sp>
      <p:sp>
        <p:nvSpPr>
          <p:cNvPr id="3" name="Sisällön paikkamerkki 2"/>
          <p:cNvSpPr>
            <a:spLocks noGrp="1"/>
          </p:cNvSpPr>
          <p:nvPr>
            <p:ph idx="1"/>
          </p:nvPr>
        </p:nvSpPr>
        <p:spPr>
          <a:xfrm>
            <a:off x="838200" y="1825625"/>
            <a:ext cx="10515600" cy="3726089"/>
          </a:xfrm>
        </p:spPr>
        <p:txBody>
          <a:bodyPr>
            <a:normAutofit fontScale="92500" lnSpcReduction="20000"/>
          </a:bodyPr>
          <a:lstStyle/>
          <a:p>
            <a:r>
              <a:rPr lang="fi-FI" dirty="0">
                <a:hlinkClick r:id="rId2"/>
              </a:rPr>
              <a:t>https://www.sitra.fi/caset/tehtaiden-airbnb/</a:t>
            </a:r>
            <a:r>
              <a:rPr lang="fi-FI" dirty="0"/>
              <a:t>   </a:t>
            </a:r>
          </a:p>
          <a:p>
            <a:r>
              <a:rPr lang="fi-FI" dirty="0"/>
              <a:t>Tehtaiden </a:t>
            </a:r>
            <a:r>
              <a:rPr lang="fi-FI" dirty="0" err="1"/>
              <a:t>AirBnB</a:t>
            </a:r>
            <a:r>
              <a:rPr lang="fi-FI" dirty="0"/>
              <a:t>  </a:t>
            </a:r>
            <a:r>
              <a:rPr lang="fi-FI" b="1" dirty="0" err="1"/>
              <a:t>AirFaas</a:t>
            </a:r>
            <a:r>
              <a:rPr lang="fi-FI" b="1" dirty="0"/>
              <a:t>   hyvä esimerkki ja jakamistalouden mahdollistaja</a:t>
            </a:r>
          </a:p>
          <a:p>
            <a:r>
              <a:rPr lang="fi-FI" dirty="0"/>
              <a:t>”</a:t>
            </a:r>
            <a:r>
              <a:rPr lang="fi-FI" dirty="0" err="1"/>
              <a:t>Combi</a:t>
            </a:r>
            <a:r>
              <a:rPr lang="fi-FI" dirty="0"/>
              <a:t> Works on luonut globaalisti toimivan </a:t>
            </a:r>
            <a:r>
              <a:rPr lang="fi-FI" b="1" i="1" dirty="0" err="1"/>
              <a:t>AirFaas</a:t>
            </a:r>
            <a:r>
              <a:rPr lang="fi-FI" b="1" i="1" dirty="0"/>
              <a:t>-palvelun, jonka avulla tehtaiden vajaakäytöllä olevia resursseja jaetaan </a:t>
            </a:r>
            <a:r>
              <a:rPr lang="fi-FI" dirty="0"/>
              <a:t>muiden yritysten käyttöön. Pilvipalvelussa toimiva järjestelmä vähentää tarvetta rakentaa uusia tuotantolaitoksia” </a:t>
            </a:r>
          </a:p>
          <a:p>
            <a:r>
              <a:rPr lang="fi-FI" dirty="0"/>
              <a:t>Lue lisää </a:t>
            </a:r>
            <a:r>
              <a:rPr lang="fi-FI" dirty="0" err="1"/>
              <a:t>ko</a:t>
            </a:r>
            <a:r>
              <a:rPr lang="fi-FI" dirty="0"/>
              <a:t> linkeistä !</a:t>
            </a:r>
          </a:p>
          <a:p>
            <a:r>
              <a:rPr lang="fi-FI" dirty="0">
                <a:hlinkClick r:id="rId3"/>
              </a:rPr>
              <a:t>https://www.cubescom.fi/palkittu-airfaas-tahtaa-korkealle-cubescom-yhteistyokumppanina/</a:t>
            </a:r>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90335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a:t>
            </a:r>
            <a:r>
              <a:rPr lang="fi-FI" dirty="0" smtClean="0"/>
              <a:t>jakamistalous, lue lisää </a:t>
            </a:r>
            <a:endParaRPr lang="fi-FI" dirty="0"/>
          </a:p>
        </p:txBody>
      </p:sp>
      <p:sp>
        <p:nvSpPr>
          <p:cNvPr id="3" name="Sisällön paikkamerkki 2"/>
          <p:cNvSpPr>
            <a:spLocks noGrp="1"/>
          </p:cNvSpPr>
          <p:nvPr>
            <p:ph idx="1"/>
          </p:nvPr>
        </p:nvSpPr>
        <p:spPr>
          <a:xfrm>
            <a:off x="1097280" y="1825626"/>
            <a:ext cx="10256520" cy="3530146"/>
          </a:xfrm>
        </p:spPr>
        <p:txBody>
          <a:bodyPr>
            <a:normAutofit/>
          </a:bodyPr>
          <a:lstStyle/>
          <a:p>
            <a:r>
              <a:rPr lang="fi-FI" dirty="0"/>
              <a:t>Kiertotalouden liiketoimintamallit valmistavassa teollisuudessa</a:t>
            </a:r>
          </a:p>
          <a:p>
            <a:pPr marL="0" indent="0">
              <a:buNone/>
            </a:pPr>
            <a:r>
              <a:rPr lang="fi-FI" dirty="0">
                <a:hlinkClick r:id="rId2"/>
              </a:rPr>
              <a:t>https://teknologiateollisuus.fi/sites/default/files/19092018_tapahtuman_esitykset_0.pdf</a:t>
            </a:r>
            <a:r>
              <a:rPr lang="fi-FI" dirty="0"/>
              <a:t>       Jakamistalous on yksi kiertotalouden </a:t>
            </a:r>
            <a:r>
              <a:rPr lang="fi-FI" dirty="0" smtClean="0"/>
              <a:t>liiketoimintamalleista</a:t>
            </a:r>
            <a:endParaRPr lang="fi-FI" dirty="0"/>
          </a:p>
          <a:p>
            <a:pPr marL="0" indent="0">
              <a:buNone/>
            </a:pPr>
            <a:r>
              <a:rPr lang="fi-FI" dirty="0"/>
              <a:t>* Jakamistalous Pohjoismaissa</a:t>
            </a:r>
          </a:p>
          <a:p>
            <a:pPr marL="0" indent="0">
              <a:buNone/>
            </a:pPr>
            <a:r>
              <a:rPr lang="fi-FI" dirty="0">
                <a:hlinkClick r:id="rId3"/>
              </a:rPr>
              <a:t>https://www.agenda.fi/fi/Raportti/jakamistalous-pohjoismaissa/</a:t>
            </a:r>
            <a:r>
              <a:rPr lang="fi-FI" dirty="0"/>
              <a:t> </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59383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9"/>
            <a:ext cx="10515600" cy="1516788"/>
          </a:xfrm>
        </p:spPr>
        <p:txBody>
          <a:bodyPr/>
          <a:lstStyle/>
          <a:p>
            <a:r>
              <a:rPr lang="fi-FI" dirty="0"/>
              <a:t>T</a:t>
            </a:r>
            <a:r>
              <a:rPr lang="fi-FI" dirty="0" smtClean="0"/>
              <a:t>EHTÄVÄT </a:t>
            </a:r>
            <a:endParaRPr lang="fi-FI" dirty="0"/>
          </a:p>
        </p:txBody>
      </p:sp>
      <p:sp>
        <p:nvSpPr>
          <p:cNvPr id="3" name="Tekstin paikkamerkki 2"/>
          <p:cNvSpPr>
            <a:spLocks noGrp="1"/>
          </p:cNvSpPr>
          <p:nvPr>
            <p:ph type="body" idx="1"/>
          </p:nvPr>
        </p:nvSpPr>
        <p:spPr/>
        <p:txBody>
          <a:bodyPr/>
          <a:lstStyle/>
          <a:p>
            <a:r>
              <a:rPr lang="fi-FI" dirty="0" smtClean="0"/>
              <a:t> </a:t>
            </a:r>
            <a:endParaRPr lang="fi-FI" dirty="0"/>
          </a:p>
        </p:txBody>
      </p:sp>
      <p:sp>
        <p:nvSpPr>
          <p:cNvPr id="4" name="Alatunnisteen paikkamerkki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3832028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Tehtävä 1. Mitä voitaisiin jakaa</a:t>
            </a:r>
          </a:p>
        </p:txBody>
      </p:sp>
      <p:sp>
        <p:nvSpPr>
          <p:cNvPr id="3" name="Sisällön paikkamerkki 2"/>
          <p:cNvSpPr>
            <a:spLocks noGrp="1"/>
          </p:cNvSpPr>
          <p:nvPr>
            <p:ph idx="1"/>
          </p:nvPr>
        </p:nvSpPr>
        <p:spPr/>
        <p:txBody>
          <a:bodyPr/>
          <a:lstStyle/>
          <a:p>
            <a:r>
              <a:rPr lang="fi-FI" dirty="0"/>
              <a:t>Mieti jakamistalouden mallien mukaisia kehitysmahdollisuuksia omassa arjessasi tai mahdollisuuksien mukaan työelämässäsi.</a:t>
            </a:r>
          </a:p>
          <a:p>
            <a:r>
              <a:rPr lang="fi-FI" dirty="0"/>
              <a:t>Voisiko näistä löytyä liiketoimintamahdollisuuksia sinulle tai/ja  työnantajallesi? Palvelu/tuote/yhteiskäyttö , kenelle, miten, …?</a:t>
            </a:r>
          </a:p>
          <a:p>
            <a:r>
              <a:rPr lang="fi-FI" dirty="0"/>
              <a:t>Kerro lyhyesti perustellen vähintään viisi erilaista mahdollisuutta.</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678618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Tehtävä 2. 3D-tulostimen hankinta</a:t>
            </a:r>
          </a:p>
        </p:txBody>
      </p:sp>
      <p:sp>
        <p:nvSpPr>
          <p:cNvPr id="3" name="Sisällön paikkamerkki 2"/>
          <p:cNvSpPr>
            <a:spLocks noGrp="1"/>
          </p:cNvSpPr>
          <p:nvPr>
            <p:ph idx="1"/>
          </p:nvPr>
        </p:nvSpPr>
        <p:spPr>
          <a:xfrm>
            <a:off x="1005840" y="1825626"/>
            <a:ext cx="10347960" cy="3699964"/>
          </a:xfrm>
        </p:spPr>
        <p:txBody>
          <a:bodyPr>
            <a:normAutofit fontScale="70000" lnSpcReduction="20000"/>
          </a:bodyPr>
          <a:lstStyle/>
          <a:p>
            <a:r>
              <a:rPr lang="fi-FI" dirty="0"/>
              <a:t>Lisäävä valmistus (</a:t>
            </a:r>
            <a:r>
              <a:rPr lang="fi-FI" dirty="0" err="1"/>
              <a:t>Additive</a:t>
            </a:r>
            <a:r>
              <a:rPr lang="fi-FI" dirty="0"/>
              <a:t> Manufacturing, AM) on osa digitaalista vallankumousta. Se  muuttaa valmistavan teollisuuden rakennetta ja  toimintatapoja varsinkin, kun tuotteet ovat vaativia ja sarjat lyhyitä. Eri muovilaatujen 3D-tulostus on jo yleistä ja tulostimet melko edullisia. Metallien tulostaminen sen sijaan on vielä melko harvinaista. Merkittävä syy tähän on metallitulostimien korkea hinta.</a:t>
            </a:r>
          </a:p>
          <a:p>
            <a:r>
              <a:rPr lang="fi-FI" dirty="0"/>
              <a:t>Kiertotalouden näkökulmasta 3D-tulostus on hyvä vaihtoehto, koska se mahdollistaa entistä kevyempien tuotteiden valmistuksen ja materiaalien paremman hyödyntämisen.</a:t>
            </a:r>
          </a:p>
          <a:p>
            <a:r>
              <a:rPr lang="fi-FI" b="1" dirty="0"/>
              <a:t>Tehtävä</a:t>
            </a:r>
            <a:endParaRPr lang="fi-FI" dirty="0"/>
          </a:p>
          <a:p>
            <a:r>
              <a:rPr lang="fi-FI" dirty="0"/>
              <a:t>Paikkakunnalla on useita yrityksiä, joilla on tarvetta metallien 3D-tulostukselle. Minkään niistä ei kannata hankkia laitetta vain omaan käyttöön.</a:t>
            </a:r>
            <a:br>
              <a:rPr lang="fi-FI" dirty="0"/>
            </a:br>
            <a:r>
              <a:rPr lang="fi-FI" dirty="0"/>
              <a:t>Millä eri tavoilla voitaisiin 3D-metallitulostimen yhteishankinta ja -käyttö järjestää? Ehdota eri järjestelyjä (vähintään kolme erilaista) ja pohdi niiden etuja ja haittoja (rahoitus, riskien jakaminen, hallinnointi jne.)</a:t>
            </a:r>
          </a:p>
          <a:p>
            <a:r>
              <a:rPr lang="fi-FI" dirty="0"/>
              <a:t>Esittele vielä esimerkkinä </a:t>
            </a:r>
            <a:r>
              <a:rPr lang="fi-FI" dirty="0" err="1"/>
              <a:t>AirFaas</a:t>
            </a:r>
            <a:r>
              <a:rPr lang="fi-FI" dirty="0"/>
              <a:t>  – idea. Olisiko siitä apua tässä tapauksessa? Perustele. </a:t>
            </a:r>
          </a:p>
          <a:p>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501079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Tehtävä 3. Mitä uutta jakamistaloudessa?</a:t>
            </a:r>
          </a:p>
        </p:txBody>
      </p:sp>
      <p:sp>
        <p:nvSpPr>
          <p:cNvPr id="3" name="Sisällön paikkamerkki 2"/>
          <p:cNvSpPr>
            <a:spLocks noGrp="1"/>
          </p:cNvSpPr>
          <p:nvPr>
            <p:ph idx="1"/>
          </p:nvPr>
        </p:nvSpPr>
        <p:spPr>
          <a:xfrm>
            <a:off x="838200" y="1825626"/>
            <a:ext cx="10515600" cy="3713026"/>
          </a:xfrm>
        </p:spPr>
        <p:txBody>
          <a:bodyPr>
            <a:normAutofit fontScale="85000" lnSpcReduction="20000"/>
          </a:bodyPr>
          <a:lstStyle/>
          <a:p>
            <a:r>
              <a:rPr lang="fi-FI" dirty="0"/>
              <a:t>Pohdi ja kirjoita, onko B2B jakamistaloudella ja perinteisellä alihankinnalla jotain eroa? Ja mitä eroja, jos niitä löydät. Perustele vastauksesi. </a:t>
            </a:r>
            <a:br>
              <a:rPr lang="fi-FI" dirty="0"/>
            </a:br>
            <a:endParaRPr lang="fi-FI" dirty="0"/>
          </a:p>
          <a:p>
            <a:r>
              <a:rPr lang="fi-FI" dirty="0"/>
              <a:t>Kerro vielä lyhyesti, ovatko seuraavat esimerkit mielestäsi jakamistaloutta ja miksi  tai </a:t>
            </a:r>
            <a:r>
              <a:rPr lang="fi-FI" b="1" dirty="0"/>
              <a:t>mikä niistä voisi tehdä jakamistaloutta? Perustele</a:t>
            </a:r>
          </a:p>
          <a:p>
            <a:r>
              <a:rPr lang="fi-FI" b="1" dirty="0"/>
              <a:t>1.</a:t>
            </a:r>
            <a:r>
              <a:rPr lang="fi-FI" dirty="0"/>
              <a:t> Onko henkilöstövuokraus jakamistaloutta? </a:t>
            </a:r>
          </a:p>
          <a:p>
            <a:r>
              <a:rPr lang="fi-FI" dirty="0"/>
              <a:t>2. Suuryritys ostaa alihankkijalta osia omaan tuotteeseensa.</a:t>
            </a:r>
          </a:p>
          <a:p>
            <a:r>
              <a:rPr lang="fi-FI" dirty="0"/>
              <a:t>3. Yrityksen kirjanpidon hoitaa erillinen kirjanpitofirma.</a:t>
            </a:r>
          </a:p>
          <a:p>
            <a:r>
              <a:rPr lang="fi-FI" dirty="0"/>
              <a:t>4. Ruoan kotiinkuljetusta välittävä yritys käyttää kuljettajia, jotka hoitavat ravintoloiden valmistaman ruoan kuljetukset omilla kulkuneuvoillaan ilman varsinaista työsuhdetta välitysfirmaan.</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11660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Tehtävä 4. Yhteenveto </a:t>
            </a:r>
          </a:p>
        </p:txBody>
      </p:sp>
      <p:sp>
        <p:nvSpPr>
          <p:cNvPr id="3" name="Sisällön paikkamerkki 2"/>
          <p:cNvSpPr>
            <a:spLocks noGrp="1"/>
          </p:cNvSpPr>
          <p:nvPr>
            <p:ph idx="1"/>
          </p:nvPr>
        </p:nvSpPr>
        <p:spPr>
          <a:xfrm>
            <a:off x="838200" y="1825626"/>
            <a:ext cx="10515600" cy="3673838"/>
          </a:xfrm>
        </p:spPr>
        <p:txBody>
          <a:bodyPr>
            <a:normAutofit fontScale="92500"/>
          </a:bodyPr>
          <a:lstStyle/>
          <a:p>
            <a:r>
              <a:rPr lang="fi-FI" sz="2400" dirty="0"/>
              <a:t>Kirjoita </a:t>
            </a:r>
            <a:r>
              <a:rPr lang="fi-FI" sz="2400" b="1" dirty="0"/>
              <a:t>omin sanoin </a:t>
            </a:r>
            <a:r>
              <a:rPr lang="fi-FI" sz="2400" dirty="0"/>
              <a:t>kalvoissa mainittujen ja muiden löytämiesi lähteiden perusteella yhteenveto yritysten välisestä (B2B) jakamistaloudesta. Pyri käyttämään </a:t>
            </a:r>
            <a:r>
              <a:rPr lang="fi-FI" sz="2400" b="1" dirty="0"/>
              <a:t>asianmukaisia termejä. </a:t>
            </a:r>
          </a:p>
          <a:p>
            <a:pPr marL="0" indent="0">
              <a:buNone/>
            </a:pPr>
            <a:r>
              <a:rPr lang="fi-FI" sz="2400" dirty="0"/>
              <a:t/>
            </a:r>
            <a:br>
              <a:rPr lang="fi-FI" sz="2400" dirty="0"/>
            </a:br>
            <a:r>
              <a:rPr lang="fi-FI" sz="2400" dirty="0"/>
              <a:t>Kerro siis esseemuodossa vähintään 2 sivun verran</a:t>
            </a:r>
          </a:p>
          <a:p>
            <a:pPr lvl="1"/>
            <a:r>
              <a:rPr lang="fi-FI" dirty="0"/>
              <a:t>Mitä jakamistalous on yleensä?</a:t>
            </a:r>
          </a:p>
          <a:p>
            <a:pPr lvl="1"/>
            <a:r>
              <a:rPr lang="fi-FI" dirty="0"/>
              <a:t>Kuvaile laajasti, mitä on B2B-jakamistalous. Mitä hyötyä siitä on? Miten sitä voi </a:t>
            </a:r>
            <a:r>
              <a:rPr lang="fi-FI" dirty="0" smtClean="0"/>
              <a:t>toteuttaa?</a:t>
            </a:r>
          </a:p>
          <a:p>
            <a:pPr lvl="1"/>
            <a:r>
              <a:rPr lang="fi-FI" dirty="0" smtClean="0"/>
              <a:t>Miten </a:t>
            </a:r>
            <a:r>
              <a:rPr lang="fi-FI" dirty="0"/>
              <a:t>jakamistalous ja erityisesti B2B-jakamistalous muuttaa talouden toimintaa? </a:t>
            </a:r>
          </a:p>
          <a:p>
            <a:pPr lvl="1"/>
            <a:r>
              <a:rPr lang="fi-FI" dirty="0"/>
              <a:t>Merkkaa lähteet tähän tehtävään </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10799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Opintojakson kuvaus</a:t>
            </a:r>
          </a:p>
        </p:txBody>
      </p:sp>
      <p:sp>
        <p:nvSpPr>
          <p:cNvPr id="3" name="Sisällön paikkamerkki 2"/>
          <p:cNvSpPr>
            <a:spLocks noGrp="1"/>
          </p:cNvSpPr>
          <p:nvPr>
            <p:ph sz="half" idx="1"/>
          </p:nvPr>
        </p:nvSpPr>
        <p:spPr>
          <a:xfrm>
            <a:off x="838200" y="1825625"/>
            <a:ext cx="5181600" cy="3726089"/>
          </a:xfrm>
        </p:spPr>
        <p:txBody>
          <a:bodyPr>
            <a:normAutofit fontScale="92500" lnSpcReduction="20000"/>
          </a:bodyPr>
          <a:lstStyle/>
          <a:p>
            <a:pPr marL="0" indent="0">
              <a:buNone/>
            </a:pPr>
            <a:r>
              <a:rPr lang="fi-FI" b="1" dirty="0"/>
              <a:t>Tavoite:</a:t>
            </a:r>
          </a:p>
          <a:p>
            <a:pPr marL="0" indent="0">
              <a:buNone/>
            </a:pPr>
            <a:r>
              <a:rPr lang="fi-FI" dirty="0"/>
              <a:t>Opiskelija ymmärtää yritysten välistä jakamistaloutta ja tuntee sen </a:t>
            </a:r>
            <a:r>
              <a:rPr lang="fi-FI" dirty="0" smtClean="0"/>
              <a:t>mahdollisuuksia</a:t>
            </a:r>
          </a:p>
          <a:p>
            <a:pPr marL="0" indent="0">
              <a:buNone/>
            </a:pPr>
            <a:r>
              <a:rPr lang="fi-FI" b="1" dirty="0" smtClean="0"/>
              <a:t>Edeltävät opinnot</a:t>
            </a:r>
            <a:r>
              <a:rPr lang="fi-FI" dirty="0" smtClean="0"/>
              <a:t>: Suositellaan Johdatus Jakamistalouteen </a:t>
            </a:r>
          </a:p>
          <a:p>
            <a:pPr marL="0" indent="0">
              <a:buNone/>
            </a:pPr>
            <a:r>
              <a:rPr lang="fi-FI" b="1" dirty="0" smtClean="0"/>
              <a:t>Suoritustapa</a:t>
            </a:r>
            <a:r>
              <a:rPr lang="fi-FI" b="1" dirty="0"/>
              <a:t>:</a:t>
            </a:r>
          </a:p>
          <a:p>
            <a:pPr marL="0" indent="0">
              <a:buNone/>
            </a:pPr>
            <a:r>
              <a:rPr lang="fi-FI" dirty="0"/>
              <a:t>Kurssi suoritetaan aineistoihin perustuvilla tehtävillä</a:t>
            </a:r>
          </a:p>
          <a:p>
            <a:pPr marL="0" indent="0">
              <a:buNone/>
            </a:pPr>
            <a:r>
              <a:rPr lang="fi-FI" dirty="0"/>
              <a:t>Kuuluu kokonaisuuteen: </a:t>
            </a:r>
            <a:r>
              <a:rPr lang="fi-FI" sz="1900" dirty="0">
                <a:hlinkClick r:id="rId2"/>
              </a:rPr>
              <a:t>https://kiertotalousamk.turkuamk.fi/opintojaksot/</a:t>
            </a:r>
            <a:r>
              <a:rPr lang="fi-FI" sz="1900" dirty="0"/>
              <a:t> </a:t>
            </a:r>
          </a:p>
          <a:p>
            <a:pPr marL="0" indent="0">
              <a:buNone/>
            </a:pPr>
            <a:endParaRPr lang="fi-FI" dirty="0"/>
          </a:p>
          <a:p>
            <a:endParaRPr lang="fi-FI" dirty="0"/>
          </a:p>
        </p:txBody>
      </p:sp>
      <p:sp>
        <p:nvSpPr>
          <p:cNvPr id="4" name="Sisällön paikkamerkki 3"/>
          <p:cNvSpPr>
            <a:spLocks noGrp="1"/>
          </p:cNvSpPr>
          <p:nvPr>
            <p:ph sz="half" idx="2"/>
          </p:nvPr>
        </p:nvSpPr>
        <p:spPr/>
        <p:txBody>
          <a:bodyPr>
            <a:normAutofit fontScale="92500" lnSpcReduction="20000"/>
          </a:bodyPr>
          <a:lstStyle/>
          <a:p>
            <a:pPr marL="0" indent="0">
              <a:buNone/>
            </a:pPr>
            <a:r>
              <a:rPr lang="fi-FI" b="1" dirty="0"/>
              <a:t>Sisältö:</a:t>
            </a:r>
          </a:p>
          <a:p>
            <a:pPr lvl="0"/>
            <a:r>
              <a:rPr lang="fi-FI" dirty="0"/>
              <a:t>Ulkoisten resurssien organisointi, omien resurssien hallinnan sijasta-</a:t>
            </a:r>
          </a:p>
          <a:p>
            <a:pPr lvl="0"/>
            <a:r>
              <a:rPr lang="fi-FI" dirty="0"/>
              <a:t>Ulkoinen vuorovaikutus tuottajien ja asiakkaiden kanssa, sisäisen optimoinnin sijasta </a:t>
            </a:r>
          </a:p>
          <a:p>
            <a:pPr lvl="0"/>
            <a:r>
              <a:rPr lang="fi-FI" dirty="0"/>
              <a:t>Kokonaisvaltaiseen ekosysteemin arvoon keskittyminen, yksittäisiin asiakkaisiin keskittymisen sijasta.</a:t>
            </a:r>
          </a:p>
          <a:p>
            <a:endParaRPr lang="fi-FI" dirty="0"/>
          </a:p>
        </p:txBody>
      </p:sp>
      <p:sp>
        <p:nvSpPr>
          <p:cNvPr id="5" name="Alatunnisteen paikkamerkki 4"/>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810846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Lyhyt kertaus jakamistalouteen </a:t>
            </a:r>
          </a:p>
        </p:txBody>
      </p:sp>
      <p:sp>
        <p:nvSpPr>
          <p:cNvPr id="3" name="Sisällön paikkamerkki 2"/>
          <p:cNvSpPr>
            <a:spLocks noGrp="1"/>
          </p:cNvSpPr>
          <p:nvPr>
            <p:ph idx="1"/>
          </p:nvPr>
        </p:nvSpPr>
        <p:spPr>
          <a:xfrm>
            <a:off x="838200" y="1825626"/>
            <a:ext cx="10515600" cy="3530146"/>
          </a:xfrm>
        </p:spPr>
        <p:txBody>
          <a:bodyPr>
            <a:normAutofit/>
          </a:bodyPr>
          <a:lstStyle/>
          <a:p>
            <a:pPr marL="0" indent="0">
              <a:buNone/>
            </a:pPr>
            <a:r>
              <a:rPr lang="fi-FI" dirty="0"/>
              <a:t>Jakamistaloudessa tavoitteena on vajaakäytössä olevien resurssien tehokkaampi  hyödyntäminen ja siirtyminen omistajuudesta käyttöoikeuksiin.</a:t>
            </a:r>
          </a:p>
          <a:p>
            <a:pPr marL="0" indent="0">
              <a:buNone/>
            </a:pPr>
            <a:r>
              <a:rPr lang="fi-FI" dirty="0" smtClean="0"/>
              <a:t>Jakamistaloudessa on keskeistä tavaran lainaaminen, yhteiskäyttö, vuokraaminen tai kierrätys sen sijaan, että tavaraa tuotetaan ja omistetaan. Lisäksi jakamistaloudessa korostuvat aineettomat palvelut, paikallisuus ja kansalaisten asema palvelujen tuottajana. (</a:t>
            </a:r>
            <a:r>
              <a:rPr lang="fi-FI" dirty="0"/>
              <a:t>Harmaala, M. ym.  2017. Jakamistalous. Alma </a:t>
            </a:r>
            <a:r>
              <a:rPr lang="fi-FI" dirty="0" err="1"/>
              <a:t>Talent</a:t>
            </a:r>
            <a:r>
              <a:rPr lang="fi-FI" dirty="0"/>
              <a:t>. Saatavana myös e-kirjana)</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85223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Lyhyt kertaus jakamistalouteen </a:t>
            </a:r>
          </a:p>
        </p:txBody>
      </p:sp>
      <p:sp>
        <p:nvSpPr>
          <p:cNvPr id="3" name="Sisällön paikkamerkki 2"/>
          <p:cNvSpPr>
            <a:spLocks noGrp="1"/>
          </p:cNvSpPr>
          <p:nvPr>
            <p:ph idx="1"/>
          </p:nvPr>
        </p:nvSpPr>
        <p:spPr>
          <a:xfrm>
            <a:off x="838200" y="1554481"/>
            <a:ext cx="10515600" cy="3866606"/>
          </a:xfrm>
        </p:spPr>
        <p:txBody>
          <a:bodyPr>
            <a:normAutofit fontScale="92500" lnSpcReduction="20000"/>
          </a:bodyPr>
          <a:lstStyle/>
          <a:p>
            <a:r>
              <a:rPr lang="fi-FI" dirty="0"/>
              <a:t>Käytännössä jakamistalouden toteutuminen edellyttää kehittyneitä jakamisalustoja, joita syntyykin nykyisin runsaasti. </a:t>
            </a:r>
          </a:p>
          <a:p>
            <a:r>
              <a:rPr lang="fi-FI" dirty="0"/>
              <a:t> Jakamistalous tullee olemaan valtavirtaa eikä sitten enää erikseen puhuta jakamistaloudesta.</a:t>
            </a:r>
          </a:p>
          <a:p>
            <a:r>
              <a:rPr lang="fi-FI" dirty="0"/>
              <a:t>Voit tutustua jakamistalouteen esim. Mats Nylundin Johdatus jakamistalouteen </a:t>
            </a:r>
            <a:r>
              <a:rPr lang="fi-FI" dirty="0" smtClean="0"/>
              <a:t>materiaalista</a:t>
            </a:r>
            <a:endParaRPr lang="fi-FI" dirty="0">
              <a:solidFill>
                <a:srgbClr val="FF0000"/>
              </a:solidFill>
            </a:endParaRPr>
          </a:p>
          <a:p>
            <a:endParaRPr lang="fi-FI" dirty="0"/>
          </a:p>
          <a:p>
            <a:r>
              <a:rPr lang="fi-FI" dirty="0">
                <a:hlinkClick r:id="rId2"/>
              </a:rPr>
              <a:t>https://www.youtube.com/watch?v=DNBY8yNXGoA</a:t>
            </a:r>
            <a:r>
              <a:rPr lang="fi-FI" dirty="0"/>
              <a:t>   Mitä uutta jakamistaloudessa- video </a:t>
            </a:r>
          </a:p>
          <a:p>
            <a:r>
              <a:rPr lang="fi-FI" dirty="0"/>
              <a:t>Esimerkki: </a:t>
            </a:r>
            <a:r>
              <a:rPr lang="fi-FI" dirty="0">
                <a:hlinkClick r:id="rId3"/>
              </a:rPr>
              <a:t>https://www.youtube.com/watch?v=3_aNarU6xF4</a:t>
            </a:r>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91231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Lyhyt kertaus jakamistalouteen </a:t>
            </a:r>
          </a:p>
        </p:txBody>
      </p:sp>
      <p:sp>
        <p:nvSpPr>
          <p:cNvPr id="3" name="Sisällön paikkamerkki 2"/>
          <p:cNvSpPr>
            <a:spLocks noGrp="1"/>
          </p:cNvSpPr>
          <p:nvPr>
            <p:ph idx="1"/>
          </p:nvPr>
        </p:nvSpPr>
        <p:spPr>
          <a:xfrm>
            <a:off x="838200" y="1825626"/>
            <a:ext cx="10515600" cy="3739152"/>
          </a:xfrm>
        </p:spPr>
        <p:txBody>
          <a:bodyPr>
            <a:normAutofit fontScale="92500" lnSpcReduction="20000"/>
          </a:bodyPr>
          <a:lstStyle/>
          <a:p>
            <a:r>
              <a:rPr lang="fi-FI" dirty="0"/>
              <a:t>Jakamistalouden sanotaan myös olevan malli </a:t>
            </a:r>
            <a:r>
              <a:rPr lang="fi-FI" b="1" dirty="0"/>
              <a:t>pääsyn jakamiseen </a:t>
            </a:r>
            <a:r>
              <a:rPr lang="fi-FI" dirty="0"/>
              <a:t>eri tuotteisiin ja palveluihin.  Erilaisia jakamisalustoja syntyy jatkuvasti lisää teknologian kehittyessä. Näiden avulla yksilö voi itse toimia palvelun tai hyödykkeen tarjoajana tai käyttää niitä. </a:t>
            </a:r>
          </a:p>
          <a:p>
            <a:r>
              <a:rPr lang="fi-FI" dirty="0"/>
              <a:t>”Jakamistalous saa erilaisia muotoja, mm. käyttäen informaatioteknologiaa hyväksi tarjottaessa yksilöille, korporaatioille ja kolmannen sektorin toimijoille sekä hallituksille tietoa </a:t>
            </a:r>
            <a:r>
              <a:rPr lang="fi-FI" b="1" dirty="0"/>
              <a:t>resurssien optimoinnista </a:t>
            </a:r>
            <a:r>
              <a:rPr lang="fi-FI" dirty="0"/>
              <a:t>uudelleenjakamisen ja ylikapasiteetin uudelleenkäytön kautta. Yleinen premissi on että kun tietoa tuotteista tai palveluista jaetaan (yleensä verkossa toimivan markkinapaikan kautta), niiden tuotteiden arvo voi nousta liiketoiminnalle, yksilöille, yhteisöille ja yhteiskunnalle yleisesti.”</a:t>
            </a:r>
            <a:r>
              <a:rPr lang="fi-FI" dirty="0">
                <a:hlinkClick r:id="rId2"/>
              </a:rPr>
              <a:t> https://kapitaali.com/jakamistalous/</a:t>
            </a:r>
            <a:endParaRPr lang="fi-FI" dirty="0"/>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66044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a:t>
            </a:r>
            <a:r>
              <a:rPr lang="fi-FI" dirty="0" smtClean="0"/>
              <a:t>jakamistalous B2B </a:t>
            </a:r>
            <a:endParaRPr lang="fi-FI" dirty="0"/>
          </a:p>
        </p:txBody>
      </p:sp>
      <p:sp>
        <p:nvSpPr>
          <p:cNvPr id="3" name="Sisällön paikkamerkki 2"/>
          <p:cNvSpPr>
            <a:spLocks noGrp="1"/>
          </p:cNvSpPr>
          <p:nvPr>
            <p:ph idx="1"/>
          </p:nvPr>
        </p:nvSpPr>
        <p:spPr>
          <a:xfrm>
            <a:off x="838200" y="1825625"/>
            <a:ext cx="10515600" cy="3765278"/>
          </a:xfrm>
        </p:spPr>
        <p:txBody>
          <a:bodyPr>
            <a:normAutofit fontScale="92500" lnSpcReduction="20000"/>
          </a:bodyPr>
          <a:lstStyle/>
          <a:p>
            <a:r>
              <a:rPr lang="fi-FI" dirty="0"/>
              <a:t>Perinteisesti jakamistalous ymmärretään yksilöiden välisenä jakamisena.  Kuitenkin jakaminen on mahdollista myös yritysten välillä.  Tosin yritysten välinen jakamistalous on vasta kehittymässä, kun sen sijaan kuluttajien välinen jakaminen  on jo varsin pitkällä.  </a:t>
            </a:r>
          </a:p>
          <a:p>
            <a:r>
              <a:rPr lang="fi-FI" dirty="0"/>
              <a:t>Yritysten kannattaa kuitenkin miettiä ja kehittää </a:t>
            </a:r>
            <a:r>
              <a:rPr lang="fi-FI" dirty="0">
                <a:solidFill>
                  <a:srgbClr val="FF0000"/>
                </a:solidFill>
              </a:rPr>
              <a:t>jakamistalouttaan</a:t>
            </a:r>
            <a:r>
              <a:rPr lang="fi-FI" dirty="0"/>
              <a:t>, sillä lukuisissa yrityksissä on vajaakäytössä olevia resursseja. Näitä voivat olla esimerkiksi tilat ja koneet.  Lisäksi  on yrityksiä, joiden on vaikeaa hankkia kalliita koneita tai laitteita. Resurssien jakaminen eri tavoilla mahdollistaa yrityksille monipuolisen toiminnan kehittämisen ja kustannussäästöjä.  </a:t>
            </a:r>
            <a:endParaRPr lang="fi-FI" b="1" dirty="0">
              <a:solidFill>
                <a:srgbClr val="FF0000"/>
              </a:solidFill>
            </a:endParaRPr>
          </a:p>
          <a:p>
            <a:r>
              <a:rPr lang="fi-FI" dirty="0"/>
              <a:t>Jakamistalous vaatii yritysten välistä luottamusta ja yhteisten toimintamallien kehittämistä.  </a:t>
            </a:r>
          </a:p>
          <a:p>
            <a:endParaRPr lang="fi-FI" dirty="0"/>
          </a:p>
        </p:txBody>
      </p:sp>
      <p:sp>
        <p:nvSpPr>
          <p:cNvPr id="4" name="Alatunnisteen paikkamerkki 3"/>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168747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a:t>
            </a:r>
            <a:r>
              <a:rPr lang="fi-FI" dirty="0" smtClean="0"/>
              <a:t>jakamistalous </a:t>
            </a:r>
            <a:endParaRPr lang="fi-FI" dirty="0"/>
          </a:p>
        </p:txBody>
      </p:sp>
      <p:sp>
        <p:nvSpPr>
          <p:cNvPr id="3" name="Sisällön paikkamerkki 2"/>
          <p:cNvSpPr>
            <a:spLocks noGrp="1"/>
          </p:cNvSpPr>
          <p:nvPr>
            <p:ph idx="1"/>
          </p:nvPr>
        </p:nvSpPr>
        <p:spPr/>
        <p:txBody>
          <a:bodyPr>
            <a:normAutofit/>
          </a:bodyPr>
          <a:lstStyle/>
          <a:p>
            <a:pPr marL="0" indent="0">
              <a:buNone/>
            </a:pPr>
            <a:r>
              <a:rPr lang="fi-FI" b="1" dirty="0" smtClean="0"/>
              <a:t>JAKAMISTALOUDEN KARTTA:</a:t>
            </a:r>
          </a:p>
          <a:p>
            <a:r>
              <a:rPr lang="fi-FI" dirty="0" smtClean="0"/>
              <a:t>1</a:t>
            </a:r>
            <a:r>
              <a:rPr lang="fi-FI" dirty="0"/>
              <a:t>) ulkoisten resurssien organisointi, omien resurssien hallinnan sijasta,</a:t>
            </a:r>
            <a:br>
              <a:rPr lang="fi-FI" dirty="0"/>
            </a:br>
            <a:r>
              <a:rPr lang="fi-FI" dirty="0"/>
              <a:t>2) ulkoinen vuorovaikutus tuottajien ja asiakkaiden kanssa, sisäisen optimoinnin sijasta ja</a:t>
            </a:r>
            <a:br>
              <a:rPr lang="fi-FI" dirty="0"/>
            </a:br>
            <a:r>
              <a:rPr lang="fi-FI" dirty="0"/>
              <a:t>3) kokonaisvaltaiseen ekosysteemin arvoon keskittyminen, yksittäisiin asiakkaisiin keskittymisen sijasta</a:t>
            </a:r>
            <a:r>
              <a:rPr lang="fi-FI" dirty="0" smtClean="0"/>
              <a:t>.  </a:t>
            </a:r>
            <a:endParaRPr lang="fi-FI" dirty="0"/>
          </a:p>
          <a:p>
            <a:pPr marL="0" indent="0">
              <a:buNone/>
            </a:pPr>
            <a:r>
              <a:rPr lang="fi-FI" sz="2000" dirty="0" smtClean="0">
                <a:hlinkClick r:id="rId2"/>
              </a:rPr>
              <a:t>     https</a:t>
            </a:r>
            <a:r>
              <a:rPr lang="fi-FI" sz="2000" dirty="0">
                <a:hlinkClick r:id="rId2"/>
              </a:rPr>
              <a:t>://vttblog.com/2018/01/16/miten-saamme-teollisuuden-mukaan-jakamistalouteen/</a:t>
            </a:r>
            <a:r>
              <a:rPr lang="fi-FI" sz="2000" dirty="0"/>
              <a:t> </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15926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jakamistalous </a:t>
            </a:r>
          </a:p>
        </p:txBody>
      </p:sp>
      <p:sp>
        <p:nvSpPr>
          <p:cNvPr id="4" name="Sisällön paikkamerkki 3"/>
          <p:cNvSpPr>
            <a:spLocks noGrp="1"/>
          </p:cNvSpPr>
          <p:nvPr>
            <p:ph sz="half" idx="2"/>
          </p:nvPr>
        </p:nvSpPr>
        <p:spPr/>
        <p:txBody>
          <a:bodyPr/>
          <a:lstStyle/>
          <a:p>
            <a:r>
              <a:rPr lang="fi-FI" dirty="0"/>
              <a:t>Ainutlaatuiset liiketoimintamallit, jotka maksimoivat </a:t>
            </a:r>
            <a:r>
              <a:rPr lang="fi-FI" b="1" dirty="0"/>
              <a:t>käyttämättömän</a:t>
            </a:r>
            <a:r>
              <a:rPr lang="fi-FI" dirty="0"/>
              <a:t> omaisuuden hyödyntämisen, erottavat jakamistalouden perinteisistä liiketoimintamalleista.  </a:t>
            </a:r>
          </a:p>
          <a:p>
            <a:r>
              <a:rPr lang="fi-FI" dirty="0"/>
              <a:t>Lähde: </a:t>
            </a:r>
          </a:p>
          <a:p>
            <a:r>
              <a:rPr lang="fi-FI" sz="1800" dirty="0">
                <a:hlinkClick r:id="rId2"/>
              </a:rPr>
              <a:t>https://vttblog.com/2018/01/16/miten-saamme-teollisuuden-mukaan-jakamistalouteen/</a:t>
            </a:r>
            <a:r>
              <a:rPr lang="fi-FI" sz="1800" dirty="0"/>
              <a:t>  </a:t>
            </a:r>
          </a:p>
          <a:p>
            <a:endParaRPr lang="fi-FI" dirty="0"/>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6" name="Sisällön paikkamerkki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002412" y="2665340"/>
            <a:ext cx="2853175" cy="2402032"/>
          </a:xfrm>
        </p:spPr>
      </p:pic>
    </p:spTree>
    <p:extLst>
      <p:ext uri="{BB962C8B-B14F-4D97-AF65-F5344CB8AC3E}">
        <p14:creationId xmlns:p14="http://schemas.microsoft.com/office/powerpoint/2010/main" val="2491408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Yritysten välinen jakamistalous </a:t>
            </a:r>
          </a:p>
        </p:txBody>
      </p:sp>
      <p:sp>
        <p:nvSpPr>
          <p:cNvPr id="3" name="Sisällön paikkamerkki 2"/>
          <p:cNvSpPr>
            <a:spLocks noGrp="1"/>
          </p:cNvSpPr>
          <p:nvPr>
            <p:ph idx="1"/>
          </p:nvPr>
        </p:nvSpPr>
        <p:spPr/>
        <p:txBody>
          <a:bodyPr/>
          <a:lstStyle/>
          <a:p>
            <a:r>
              <a:rPr lang="fi-FI" dirty="0"/>
              <a:t>Laajemmin esitettynä jakamistalouden kartta löytyy täältä</a:t>
            </a:r>
          </a:p>
          <a:p>
            <a:pPr marL="0" indent="0">
              <a:buNone/>
            </a:pPr>
            <a:r>
              <a:rPr lang="fi-FI" dirty="0">
                <a:hlinkClick r:id="rId2"/>
              </a:rPr>
              <a:t>https://vttblog.com/2018/01/16/how-can-industry-be-included-in-the-sharing-economy/</a:t>
            </a:r>
            <a:r>
              <a:rPr lang="fi-FI" dirty="0"/>
              <a:t>    </a:t>
            </a:r>
          </a:p>
          <a:p>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522076254"/>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427W7XWPXQD2-403814790-1590</_dlc_DocId>
    <_dlc_DocIdUrl xmlns="76865ef9-df32-4c37-ae45-f9784eb47bff">
      <Url>https://tt.eduuni.fi/sites/luc-lapinamk-extra/kiertotalousosaamista-ammattikorkeakouluihin/_layouts/15/DocIdRedir.aspx?ID=427W7XWPXQD2-403814790-1590</Url>
      <Description>427W7XWPXQD2-403814790-1590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8FDA8B-CD65-4CD9-97D8-FB5AB53E6CCC}">
  <ds:schemaRefs>
    <ds:schemaRef ds:uri="http://schemas.microsoft.com/sharepoint/v3/contenttype/forms"/>
  </ds:schemaRefs>
</ds:datastoreItem>
</file>

<file path=customXml/itemProps2.xml><?xml version="1.0" encoding="utf-8"?>
<ds:datastoreItem xmlns:ds="http://schemas.openxmlformats.org/officeDocument/2006/customXml" ds:itemID="{CD45E855-3A02-4BAE-B75B-409022FD4806}">
  <ds:schemaRefs>
    <ds:schemaRef ds:uri="http://schemas.microsoft.com/sharepoint/events"/>
  </ds:schemaRefs>
</ds:datastoreItem>
</file>

<file path=customXml/itemProps3.xml><?xml version="1.0" encoding="utf-8"?>
<ds:datastoreItem xmlns:ds="http://schemas.openxmlformats.org/officeDocument/2006/customXml" ds:itemID="{511FB009-BD01-46A5-8707-C89D1C4FBDB4}">
  <ds:schemaRefs>
    <ds:schemaRef ds:uri="http://schemas.microsoft.com/office/2006/documentManagement/types"/>
    <ds:schemaRef ds:uri="http://schemas.openxmlformats.org/package/2006/metadata/core-properties"/>
    <ds:schemaRef ds:uri="http://www.w3.org/XML/1998/namespace"/>
    <ds:schemaRef ds:uri="7e9e6169-ad39-4139-80cb-366121f0def0"/>
    <ds:schemaRef ds:uri="http://schemas.microsoft.com/office/2006/metadata/properties"/>
    <ds:schemaRef ds:uri="http://schemas.microsoft.com/office/infopath/2007/PartnerControls"/>
    <ds:schemaRef ds:uri="http://purl.org/dc/elements/1.1/"/>
    <ds:schemaRef ds:uri="76865ef9-df32-4c37-ae45-f9784eb47bff"/>
    <ds:schemaRef ds:uri="http://purl.org/dc/dcmitype/"/>
    <ds:schemaRef ds:uri="http://purl.org/dc/terms/"/>
  </ds:schemaRefs>
</ds:datastoreItem>
</file>

<file path=customXml/itemProps4.xml><?xml version="1.0" encoding="utf-8"?>
<ds:datastoreItem xmlns:ds="http://schemas.openxmlformats.org/officeDocument/2006/customXml" ds:itemID="{09A295B2-FAEA-404F-B67E-2F6DC4573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1679</TotalTime>
  <Words>1025</Words>
  <Application>Microsoft Office PowerPoint</Application>
  <PresentationFormat>Laajakuva</PresentationFormat>
  <Paragraphs>105</Paragraphs>
  <Slides>17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17</vt:i4>
      </vt:variant>
    </vt:vector>
  </HeadingPairs>
  <TitlesOfParts>
    <vt:vector size="21" baseType="lpstr">
      <vt:lpstr>Arial</vt:lpstr>
      <vt:lpstr>Calibri</vt:lpstr>
      <vt:lpstr>Microsoft Sans Serif</vt:lpstr>
      <vt:lpstr>1_Mukautettu suunnittelumalli</vt:lpstr>
      <vt:lpstr>JAKAMISTALOUS B2B</vt:lpstr>
      <vt:lpstr>Opintojakson kuvaus</vt:lpstr>
      <vt:lpstr>Lyhyt kertaus jakamistalouteen </vt:lpstr>
      <vt:lpstr>Lyhyt kertaus jakamistalouteen </vt:lpstr>
      <vt:lpstr>Lyhyt kertaus jakamistalouteen </vt:lpstr>
      <vt:lpstr>Yritysten välinen jakamistalous B2B </vt:lpstr>
      <vt:lpstr>Yritysten välinen jakamistalous </vt:lpstr>
      <vt:lpstr>Yritysten välinen jakamistalous </vt:lpstr>
      <vt:lpstr>Yritysten välinen jakamistalous </vt:lpstr>
      <vt:lpstr>Yritysten välinen jakamistalous, 3 oppia </vt:lpstr>
      <vt:lpstr>Yritysten välinen jakamistalous.  Esimerkki palvelusta, AirFaas</vt:lpstr>
      <vt:lpstr>Yritysten välinen jakamistalous, lue lisää </vt:lpstr>
      <vt:lpstr>TEHTÄVÄT </vt:lpstr>
      <vt:lpstr>Tehtävä 1. Mitä voitaisiin jakaa</vt:lpstr>
      <vt:lpstr>Tehtävä 2. 3D-tulostimen hankinta</vt:lpstr>
      <vt:lpstr>Tehtävä 3. Mitä uutta jakamistaloudessa?</vt:lpstr>
      <vt:lpstr>Tehtävä 4. Yhteenveto </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Launonen, Tarja</cp:lastModifiedBy>
  <cp:revision>25</cp:revision>
  <dcterms:created xsi:type="dcterms:W3CDTF">2019-02-14T13:35:11Z</dcterms:created>
  <dcterms:modified xsi:type="dcterms:W3CDTF">2020-06-05T08:56:32Z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db07e57f-cb60-4b3f-b533-83c4734a93b9</vt:lpwstr>
  </property>
</Properties>
</file>