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 id="214748369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5143500" cx="9144000"/>
  <p:notesSz cx="6858000" cy="9144000"/>
  <p:embeddedFontLst>
    <p:embeddedFont>
      <p:font typeface="Roboto"/>
      <p:regular r:id="rId60"/>
      <p:bold r:id="rId61"/>
      <p:italic r:id="rId62"/>
      <p:boldItalic r:id="rId63"/>
    </p:embeddedFont>
    <p:embeddedFont>
      <p:font typeface="Exo 2 SemiBold"/>
      <p:regular r:id="rId64"/>
      <p:bold r:id="rId65"/>
      <p:italic r:id="rId66"/>
      <p:boldItalic r:id="rId67"/>
    </p:embeddedFont>
    <p:embeddedFont>
      <p:font typeface="Gill Sans"/>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3.xml"/><Relationship Id="rId64" Type="http://schemas.openxmlformats.org/officeDocument/2006/relationships/font" Target="fonts/Exo2SemiBold-regular.fntdata"/><Relationship Id="rId63" Type="http://schemas.openxmlformats.org/officeDocument/2006/relationships/font" Target="fonts/Roboto-boldItalic.fntdata"/><Relationship Id="rId22" Type="http://schemas.openxmlformats.org/officeDocument/2006/relationships/slide" Target="slides/slide15.xml"/><Relationship Id="rId66" Type="http://schemas.openxmlformats.org/officeDocument/2006/relationships/font" Target="fonts/Exo2SemiBold-italic.fntdata"/><Relationship Id="rId21" Type="http://schemas.openxmlformats.org/officeDocument/2006/relationships/slide" Target="slides/slide14.xml"/><Relationship Id="rId65" Type="http://schemas.openxmlformats.org/officeDocument/2006/relationships/font" Target="fonts/Exo2SemiBold-bold.fntdata"/><Relationship Id="rId24" Type="http://schemas.openxmlformats.org/officeDocument/2006/relationships/slide" Target="slides/slide17.xml"/><Relationship Id="rId68" Type="http://schemas.openxmlformats.org/officeDocument/2006/relationships/font" Target="fonts/GillSans-regular.fntdata"/><Relationship Id="rId23" Type="http://schemas.openxmlformats.org/officeDocument/2006/relationships/slide" Target="slides/slide16.xml"/><Relationship Id="rId67" Type="http://schemas.openxmlformats.org/officeDocument/2006/relationships/font" Target="fonts/Exo2SemiBold-boldItalic.fntdata"/><Relationship Id="rId60" Type="http://schemas.openxmlformats.org/officeDocument/2006/relationships/font" Target="fonts/Roboto-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GillSans-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f68a046e19_0_500: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f68a046e19_0_500: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53" name="Google Shape;353;g2f68a046e19_0_500: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f68a046e19_0_512: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f68a046e19_0_512: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66" name="Google Shape;366;g2f68a046e19_0_512: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f68a046e19_0_524: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f68a046e19_0_524: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79" name="Google Shape;379;g2f68a046e19_0_524: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f68a046e19_0_536: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f68a046e19_0_536: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f68a046e19_0_536: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f68a046e19_0_543: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f68a046e19_0_543: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00" name="Google Shape;400;g2f68a046e19_0_543: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f68a046e19_0_555: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f68a046e19_0_555: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13" name="Google Shape;413;g2f68a046e19_0_555: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f68a046e19_0_567: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f68a046e19_0_567: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26" name="Google Shape;426;g2f68a046e19_0_567: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f68a046e19_0_579: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f68a046e19_0_579: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39" name="Google Shape;439;g2f68a046e19_0_579: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f68a046e19_0_59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f68a046e19_0_591: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52" name="Google Shape;452;g2f68a046e19_0_591: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f68a046e19_0_1181:notes"/>
          <p:cNvSpPr txBox="1"/>
          <p:nvPr>
            <p:ph idx="1" type="body"/>
          </p:nvPr>
        </p:nvSpPr>
        <p:spPr>
          <a:xfrm>
            <a:off x="685944" y="4400957"/>
            <a:ext cx="5486100" cy="36003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64" name="Google Shape;464;g2f68a046e19_0_118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f68a046e19_0_402:notes"/>
          <p:cNvSpPr txBox="1"/>
          <p:nvPr>
            <p:ph idx="1" type="body"/>
          </p:nvPr>
        </p:nvSpPr>
        <p:spPr>
          <a:xfrm>
            <a:off x="685944" y="4400957"/>
            <a:ext cx="5486100" cy="36003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246" name="Google Shape;246;g2f68a046e19_0_402: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f68a046e19_0_1196: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f68a046e19_0_1196: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f68a046e19_0_1196: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f68a046e19_0_1205: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f68a046e19_0_1205: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491" name="Google Shape;491;g2f68a046e19_0_1205: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f68a046e19_0_1218: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f68a046e19_0_1218: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05" name="Google Shape;505;g2f68a046e19_0_1218: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f68a046e19_0_123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f68a046e19_0_1231: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19" name="Google Shape;519;g2f68a046e19_0_1231: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fi" sz="800"/>
              <a:t>‹#›</a:t>
            </a:fld>
            <a:endParaRPr sz="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f68a046e19_0_1244: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f68a046e19_0_1244: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33" name="Google Shape;533;g2f68a046e19_0_1244: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f68a046e19_0_1256: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f68a046e19_0_1256: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46" name="Google Shape;546;g2f68a046e19_0_1256: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f68a046e19_0_1268: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f68a046e19_0_1268: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59" name="Google Shape;559;g2f68a046e19_0_1268: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f68a046e19_0_1280: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f68a046e19_0_1280: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72" name="Google Shape;572;g2f68a046e19_0_1280: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f68a046e19_0_1292: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2f68a046e19_0_1292: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85" name="Google Shape;585;g2f68a046e19_0_1292: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f68a046e19_0_1304: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f68a046e19_0_1304: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598" name="Google Shape;598;g2f68a046e19_0_1304: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f68a046e19_0_416: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f68a046e19_0_416: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f68a046e19_0_416: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f68a046e19_0_1316: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f68a046e19_0_1316: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f68a046e19_0_1316: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f68a046e19_0_1323: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2f68a046e19_0_1323: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19" name="Google Shape;619;g2f68a046e19_0_1323: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f68a046e19_0_1335: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f68a046e19_0_1335: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32" name="Google Shape;632;g2f68a046e19_0_1335: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f68a046e19_0_1347: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f68a046e19_0_1347: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45" name="Google Shape;645;g2f68a046e19_0_1347: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f68a046e19_0_1359: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f68a046e19_0_1359: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58" name="Google Shape;658;g2f68a046e19_0_1359: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f68a046e19_0_137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f68a046e19_0_1371: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71" name="Google Shape;671;g2f68a046e19_0_1371: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f68a046e19_0_1962:notes"/>
          <p:cNvSpPr txBox="1"/>
          <p:nvPr>
            <p:ph idx="1" type="body"/>
          </p:nvPr>
        </p:nvSpPr>
        <p:spPr>
          <a:xfrm>
            <a:off x="685944" y="4400957"/>
            <a:ext cx="5486100" cy="36003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683" name="Google Shape;683;g2f68a046e19_0_1962: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f68a046e19_0_1978: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f68a046e19_0_1978: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f68a046e19_0_1978: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f68a046e19_0_1987: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f68a046e19_0_1987: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11" name="Google Shape;711;g2f68a046e19_0_1987: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f68a046e19_0_2000: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f68a046e19_0_2000: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25" name="Google Shape;725;g2f68a046e19_0_2000: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68a046e19_0_425: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f68a046e19_0_425: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272" name="Google Shape;272;g2f68a046e19_0_425: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f68a046e19_0_2013: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f68a046e19_0_2013: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39" name="Google Shape;739;g2f68a046e19_0_2013: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fi" sz="800"/>
              <a:t>‹#›</a:t>
            </a:fld>
            <a:endParaRPr sz="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f68a046e19_0_2026: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f68a046e19_0_2026: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53" name="Google Shape;753;g2f68a046e19_0_2026: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f68a046e19_0_2038: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2f68a046e19_0_2038: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66" name="Google Shape;766;g2f68a046e19_0_2038: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f68a046e19_0_2050: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g2f68a046e19_0_2050: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79" name="Google Shape;779;g2f68a046e19_0_2050: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f68a046e19_0_2062: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2f68a046e19_0_2062: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792" name="Google Shape;792;g2f68a046e19_0_2062: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f68a046e19_0_2074: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2f68a046e19_0_2074: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05" name="Google Shape;805;g2f68a046e19_0_2074: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f68a046e19_0_2086: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2f68a046e19_0_2086: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18" name="Google Shape;818;g2f68a046e19_0_2086: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f68a046e19_0_2098:notes"/>
          <p:cNvSpPr/>
          <p:nvPr>
            <p:ph idx="2" type="sldImg"/>
          </p:nvPr>
        </p:nvSpPr>
        <p:spPr>
          <a:xfrm>
            <a:off x="1974174" y="1143000"/>
            <a:ext cx="2909700" cy="30855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f68a046e19_0_2098:notes"/>
          <p:cNvSpPr txBox="1"/>
          <p:nvPr>
            <p:ph idx="1" type="body"/>
          </p:nvPr>
        </p:nvSpPr>
        <p:spPr>
          <a:xfrm>
            <a:off x="685944" y="4400957"/>
            <a:ext cx="54861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g2f68a046e19_0_2098:notes"/>
          <p:cNvSpPr txBox="1"/>
          <p:nvPr>
            <p:ph idx="12" type="sldNum"/>
          </p:nvPr>
        </p:nvSpPr>
        <p:spPr>
          <a:xfrm>
            <a:off x="3884617" y="8685171"/>
            <a:ext cx="2971800" cy="459000"/>
          </a:xfrm>
          <a:prstGeom prst="rect">
            <a:avLst/>
          </a:prstGeom>
          <a:noFill/>
          <a:ln>
            <a:noFill/>
          </a:ln>
        </p:spPr>
        <p:txBody>
          <a:bodyPr anchorCtr="0" anchor="ctr" bIns="53700" lIns="53700" spcFirstLastPara="1" rIns="53700" wrap="square" tIns="53700">
            <a:noAutofit/>
          </a:bodyPr>
          <a:lstStyle/>
          <a:p>
            <a:pPr indent="0" lvl="0" marL="0" rtl="0" algn="l">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f68a046e19_0_2105: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f68a046e19_0_2105: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39" name="Google Shape;839;g2f68a046e19_0_2105: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f68a046e19_0_2117: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f68a046e19_0_2117: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52" name="Google Shape;852;g2f68a046e19_0_2117: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f68a046e19_0_438: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f68a046e19_0_438: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286" name="Google Shape;286;g2f68a046e19_0_438: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f68a046e19_0_2129: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g2f68a046e19_0_2129: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65" name="Google Shape;865;g2f68a046e19_0_2129: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f68a046e19_0_214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f68a046e19_0_2141: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78" name="Google Shape;878;g2f68a046e19_0_2141: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f68a046e19_0_2153: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2f68a046e19_0_2153: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891" name="Google Shape;891;g2f68a046e19_0_2153: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f68a046e19_0_451: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2f68a046e19_0_451: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00" name="Google Shape;300;g2f68a046e19_0_451: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fi" sz="800"/>
              <a:t>‹#›</a:t>
            </a:fld>
            <a:endParaRPr sz="8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f68a046e19_0_464: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f68a046e19_0_464: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14" name="Google Shape;314;g2f68a046e19_0_464: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f68a046e19_0_476: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f68a046e19_0_476: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27" name="Google Shape;327;g2f68a046e19_0_476: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SzPts val="800"/>
              <a:buNone/>
            </a:pPr>
            <a:fld id="{00000000-1234-1234-1234-123412341234}" type="slidenum">
              <a:rPr lang="fi" sz="800"/>
              <a:t>‹#›</a:t>
            </a:fld>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f68a046e19_0_488:notes"/>
          <p:cNvSpPr/>
          <p:nvPr>
            <p:ph idx="2" type="sldImg"/>
          </p:nvPr>
        </p:nvSpPr>
        <p:spPr>
          <a:xfrm>
            <a:off x="1974885" y="1143000"/>
            <a:ext cx="29082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f68a046e19_0_488:notes"/>
          <p:cNvSpPr txBox="1"/>
          <p:nvPr>
            <p:ph idx="1" type="body"/>
          </p:nvPr>
        </p:nvSpPr>
        <p:spPr>
          <a:xfrm>
            <a:off x="685944" y="4400957"/>
            <a:ext cx="5486100" cy="3600000"/>
          </a:xfrm>
          <a:prstGeom prst="rect">
            <a:avLst/>
          </a:prstGeom>
          <a:noFill/>
          <a:ln>
            <a:noFill/>
          </a:ln>
        </p:spPr>
        <p:txBody>
          <a:bodyPr anchorCtr="0" anchor="t" bIns="26850" lIns="53700" spcFirstLastPara="1" rIns="53700" wrap="square" tIns="26850">
            <a:noAutofit/>
          </a:bodyPr>
          <a:lstStyle/>
          <a:p>
            <a:pPr indent="0" lvl="0" marL="0" rtl="0" algn="l">
              <a:lnSpc>
                <a:spcPct val="100000"/>
              </a:lnSpc>
              <a:spcBef>
                <a:spcPts val="0"/>
              </a:spcBef>
              <a:spcAft>
                <a:spcPts val="0"/>
              </a:spcAft>
              <a:buSzPts val="800"/>
              <a:buNone/>
            </a:pPr>
            <a:r>
              <a:t/>
            </a:r>
            <a:endParaRPr/>
          </a:p>
        </p:txBody>
      </p:sp>
      <p:sp>
        <p:nvSpPr>
          <p:cNvPr id="340" name="Google Shape;340;g2f68a046e19_0_488:notes"/>
          <p:cNvSpPr txBox="1"/>
          <p:nvPr>
            <p:ph idx="12" type="sldNum"/>
          </p:nvPr>
        </p:nvSpPr>
        <p:spPr>
          <a:xfrm>
            <a:off x="3884617" y="8685171"/>
            <a:ext cx="2971800" cy="459000"/>
          </a:xfrm>
          <a:prstGeom prst="rect">
            <a:avLst/>
          </a:prstGeom>
          <a:noFill/>
          <a:ln>
            <a:noFill/>
          </a:ln>
        </p:spPr>
        <p:txBody>
          <a:bodyPr anchorCtr="0" anchor="b" bIns="26850" lIns="53700" spcFirstLastPara="1" rIns="53700" wrap="square" tIns="26850">
            <a:noAutofit/>
          </a:bodyPr>
          <a:lstStyle/>
          <a:p>
            <a:pPr indent="0" lvl="0" marL="0" rtl="0" algn="r">
              <a:lnSpc>
                <a:spcPct val="100000"/>
              </a:lnSpc>
              <a:spcBef>
                <a:spcPts val="0"/>
              </a:spcBef>
              <a:spcAft>
                <a:spcPts val="0"/>
              </a:spcAft>
              <a:buClr>
                <a:srgbClr val="000000"/>
              </a:buClr>
              <a:buSzPts val="700"/>
              <a:buFont typeface="Arial"/>
              <a:buNone/>
            </a:pPr>
            <a:fld id="{00000000-1234-1234-1234-123412341234}" type="slidenum">
              <a:rPr lang="fi" sz="800"/>
              <a:t>‹#›</a:t>
            </a:fld>
            <a:endParaRPr sz="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6" name="Shape 56"/>
        <p:cNvGrpSpPr/>
        <p:nvPr/>
      </p:nvGrpSpPr>
      <p:grpSpPr>
        <a:xfrm>
          <a:off x="0" y="0"/>
          <a:ext cx="0" cy="0"/>
          <a:chOff x="0" y="0"/>
          <a:chExt cx="0" cy="0"/>
        </a:xfrm>
      </p:grpSpPr>
      <p:sp>
        <p:nvSpPr>
          <p:cNvPr id="57" name="Google Shape;57;p14"/>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8" name="Google Shape;58;p14"/>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9" name="Google Shape;59;p14"/>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0" name="Shape 60"/>
        <p:cNvGrpSpPr/>
        <p:nvPr/>
      </p:nvGrpSpPr>
      <p:grpSpPr>
        <a:xfrm>
          <a:off x="0" y="0"/>
          <a:ext cx="0" cy="0"/>
          <a:chOff x="0" y="0"/>
          <a:chExt cx="0" cy="0"/>
        </a:xfrm>
      </p:grpSpPr>
      <p:sp>
        <p:nvSpPr>
          <p:cNvPr id="61" name="Google Shape;61;p15"/>
          <p:cNvSpPr txBox="1"/>
          <p:nvPr>
            <p:ph type="title"/>
          </p:nvPr>
        </p:nvSpPr>
        <p:spPr>
          <a:xfrm>
            <a:off x="1442810" y="187654"/>
            <a:ext cx="6259500" cy="2934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1900" u="sng">
                <a:solidFill>
                  <a:srgbClr val="231F20"/>
                </a:solidFill>
                <a:latin typeface="Arial"/>
                <a:ea typeface="Arial"/>
                <a:cs typeface="Arial"/>
                <a:sym typeface="Aria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2" name="Google Shape;62;p15"/>
          <p:cNvSpPr txBox="1"/>
          <p:nvPr>
            <p:ph idx="1" type="body"/>
          </p:nvPr>
        </p:nvSpPr>
        <p:spPr>
          <a:xfrm>
            <a:off x="457244" y="1182978"/>
            <a:ext cx="3978000" cy="1467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63" name="Google Shape;63;p15"/>
          <p:cNvSpPr txBox="1"/>
          <p:nvPr>
            <p:ph idx="2" type="body"/>
          </p:nvPr>
        </p:nvSpPr>
        <p:spPr>
          <a:xfrm>
            <a:off x="4709610" y="1182978"/>
            <a:ext cx="3978000" cy="1467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64" name="Google Shape;64;p15"/>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5" name="Google Shape;65;p15"/>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6" name="Google Shape;66;p15"/>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7" name="Shape 67"/>
        <p:cNvGrpSpPr/>
        <p:nvPr/>
      </p:nvGrpSpPr>
      <p:grpSpPr>
        <a:xfrm>
          <a:off x="0" y="0"/>
          <a:ext cx="0" cy="0"/>
          <a:chOff x="0" y="0"/>
          <a:chExt cx="0" cy="0"/>
        </a:xfrm>
      </p:grpSpPr>
      <p:sp>
        <p:nvSpPr>
          <p:cNvPr id="68" name="Google Shape;68;p16"/>
          <p:cNvSpPr txBox="1"/>
          <p:nvPr>
            <p:ph type="title"/>
          </p:nvPr>
        </p:nvSpPr>
        <p:spPr>
          <a:xfrm>
            <a:off x="1442810" y="187654"/>
            <a:ext cx="6259500" cy="2934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1900" u="sng">
                <a:solidFill>
                  <a:srgbClr val="231F20"/>
                </a:solidFill>
                <a:latin typeface="Arial"/>
                <a:ea typeface="Arial"/>
                <a:cs typeface="Arial"/>
                <a:sym typeface="Aria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9" name="Google Shape;69;p16"/>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0" name="Google Shape;70;p16"/>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1" name="Google Shape;71;p16"/>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2" name="Shape 72"/>
        <p:cNvGrpSpPr/>
        <p:nvPr/>
      </p:nvGrpSpPr>
      <p:grpSpPr>
        <a:xfrm>
          <a:off x="0" y="0"/>
          <a:ext cx="0" cy="0"/>
          <a:chOff x="0" y="0"/>
          <a:chExt cx="0" cy="0"/>
        </a:xfrm>
      </p:grpSpPr>
      <p:sp>
        <p:nvSpPr>
          <p:cNvPr id="73" name="Google Shape;73;p17"/>
          <p:cNvSpPr/>
          <p:nvPr/>
        </p:nvSpPr>
        <p:spPr>
          <a:xfrm>
            <a:off x="0" y="0"/>
            <a:ext cx="9144900" cy="5143500"/>
          </a:xfrm>
          <a:prstGeom prst="rect">
            <a:avLst/>
          </a:prstGeom>
          <a:solidFill>
            <a:srgbClr val="FFE006"/>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E006"/>
              </a:solidFill>
              <a:latin typeface="Calibri"/>
              <a:ea typeface="Calibri"/>
              <a:cs typeface="Calibri"/>
              <a:sym typeface="Calibri"/>
            </a:endParaRPr>
          </a:p>
        </p:txBody>
      </p:sp>
      <p:pic>
        <p:nvPicPr>
          <p:cNvPr id="74" name="Google Shape;74;p17"/>
          <p:cNvPicPr preferRelativeResize="0"/>
          <p:nvPr/>
        </p:nvPicPr>
        <p:blipFill rotWithShape="1">
          <a:blip r:embed="rId2">
            <a:alphaModFix/>
          </a:blip>
          <a:srcRect b="0" l="0" r="0" t="0"/>
          <a:stretch/>
        </p:blipFill>
        <p:spPr>
          <a:xfrm>
            <a:off x="5843528" y="291728"/>
            <a:ext cx="4122856" cy="4239441"/>
          </a:xfrm>
          <a:prstGeom prst="rect">
            <a:avLst/>
          </a:prstGeom>
          <a:noFill/>
          <a:ln>
            <a:noFill/>
          </a:ln>
        </p:spPr>
      </p:pic>
      <p:sp>
        <p:nvSpPr>
          <p:cNvPr id="75" name="Google Shape;75;p17"/>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6" name="Google Shape;76;p17"/>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7" name="Google Shape;77;p17"/>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78" name="Google Shape;78;p17"/>
          <p:cNvPicPr preferRelativeResize="0"/>
          <p:nvPr/>
        </p:nvPicPr>
        <p:blipFill rotWithShape="1">
          <a:blip r:embed="rId3">
            <a:alphaModFix/>
          </a:blip>
          <a:srcRect b="0" l="0" r="0" t="0"/>
          <a:stretch/>
        </p:blipFill>
        <p:spPr>
          <a:xfrm>
            <a:off x="3384218" y="4344325"/>
            <a:ext cx="1890590" cy="43629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79" name="Shape 79"/>
        <p:cNvGrpSpPr/>
        <p:nvPr/>
      </p:nvGrpSpPr>
      <p:grpSpPr>
        <a:xfrm>
          <a:off x="0" y="0"/>
          <a:ext cx="0" cy="0"/>
          <a:chOff x="0" y="0"/>
          <a:chExt cx="0" cy="0"/>
        </a:xfrm>
      </p:grpSpPr>
      <p:sp>
        <p:nvSpPr>
          <p:cNvPr id="80" name="Google Shape;80;p18"/>
          <p:cNvSpPr/>
          <p:nvPr/>
        </p:nvSpPr>
        <p:spPr>
          <a:xfrm>
            <a:off x="0" y="0"/>
            <a:ext cx="9144900" cy="5143500"/>
          </a:xfrm>
          <a:prstGeom prst="rect">
            <a:avLst/>
          </a:prstGeom>
          <a:solidFill>
            <a:srgbClr val="29235C"/>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pic>
        <p:nvPicPr>
          <p:cNvPr id="81" name="Google Shape;81;p18"/>
          <p:cNvPicPr preferRelativeResize="0"/>
          <p:nvPr/>
        </p:nvPicPr>
        <p:blipFill rotWithShape="1">
          <a:blip r:embed="rId2">
            <a:alphaModFix amt="21000"/>
          </a:blip>
          <a:srcRect b="0" l="0" r="0" t="0"/>
          <a:stretch/>
        </p:blipFill>
        <p:spPr>
          <a:xfrm>
            <a:off x="5843528" y="291728"/>
            <a:ext cx="4122856" cy="4239441"/>
          </a:xfrm>
          <a:prstGeom prst="rect">
            <a:avLst/>
          </a:prstGeom>
          <a:noFill/>
          <a:ln>
            <a:noFill/>
          </a:ln>
        </p:spPr>
      </p:pic>
      <p:sp>
        <p:nvSpPr>
          <p:cNvPr id="82" name="Google Shape;82;p18"/>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83" name="Google Shape;83;p18"/>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84" name="Google Shape;84;p18"/>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85" name="Google Shape;85;p18"/>
          <p:cNvPicPr preferRelativeResize="0"/>
          <p:nvPr/>
        </p:nvPicPr>
        <p:blipFill rotWithShape="1">
          <a:blip r:embed="rId3">
            <a:alphaModFix/>
          </a:blip>
          <a:srcRect b="0" l="0" r="0" t="0"/>
          <a:stretch/>
        </p:blipFill>
        <p:spPr>
          <a:xfrm>
            <a:off x="3109257" y="3714069"/>
            <a:ext cx="2201850" cy="94027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6" name="Shape 86"/>
        <p:cNvGrpSpPr/>
        <p:nvPr/>
      </p:nvGrpSpPr>
      <p:grpSpPr>
        <a:xfrm>
          <a:off x="0" y="0"/>
          <a:ext cx="0" cy="0"/>
          <a:chOff x="0" y="0"/>
          <a:chExt cx="0" cy="0"/>
        </a:xfrm>
      </p:grpSpPr>
      <p:sp>
        <p:nvSpPr>
          <p:cNvPr id="87" name="Google Shape;87;p19"/>
          <p:cNvSpPr/>
          <p:nvPr/>
        </p:nvSpPr>
        <p:spPr>
          <a:xfrm>
            <a:off x="7244491" y="0"/>
            <a:ext cx="1900500" cy="5143500"/>
          </a:xfrm>
          <a:prstGeom prst="rect">
            <a:avLst/>
          </a:prstGeom>
          <a:solidFill>
            <a:srgbClr val="29235C"/>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88" name="Google Shape;88;p19"/>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89" name="Google Shape;89;p19"/>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90" name="Google Shape;90;p19"/>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91" name="Google Shape;91;p19"/>
          <p:cNvPicPr preferRelativeResize="0"/>
          <p:nvPr/>
        </p:nvPicPr>
        <p:blipFill rotWithShape="1">
          <a:blip r:embed="rId2">
            <a:alphaModFix/>
          </a:blip>
          <a:srcRect b="0" l="0" r="0" t="0"/>
          <a:stretch/>
        </p:blipFill>
        <p:spPr>
          <a:xfrm>
            <a:off x="5908464" y="214115"/>
            <a:ext cx="4253120" cy="437338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92" name="Shape 92"/>
        <p:cNvGrpSpPr/>
        <p:nvPr/>
      </p:nvGrpSpPr>
      <p:grpSpPr>
        <a:xfrm>
          <a:off x="0" y="0"/>
          <a:ext cx="0" cy="0"/>
          <a:chOff x="0" y="0"/>
          <a:chExt cx="0" cy="0"/>
        </a:xfrm>
      </p:grpSpPr>
      <p:sp>
        <p:nvSpPr>
          <p:cNvPr id="93" name="Google Shape;93;p20"/>
          <p:cNvSpPr/>
          <p:nvPr/>
        </p:nvSpPr>
        <p:spPr>
          <a:xfrm>
            <a:off x="4434227" y="0"/>
            <a:ext cx="4710600" cy="5143500"/>
          </a:xfrm>
          <a:prstGeom prst="rect">
            <a:avLst/>
          </a:prstGeom>
          <a:solidFill>
            <a:srgbClr val="FFE006"/>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94" name="Google Shape;94;p20"/>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95" name="Google Shape;95;p20"/>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96" name="Google Shape;96;p20"/>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97" name="Google Shape;97;p20"/>
          <p:cNvPicPr preferRelativeResize="0"/>
          <p:nvPr/>
        </p:nvPicPr>
        <p:blipFill rotWithShape="1">
          <a:blip r:embed="rId2">
            <a:alphaModFix amt="13000"/>
          </a:blip>
          <a:srcRect b="0" l="0" r="0" t="0"/>
          <a:stretch/>
        </p:blipFill>
        <p:spPr>
          <a:xfrm>
            <a:off x="1505319" y="175692"/>
            <a:ext cx="4660219" cy="47919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98" name="Shape 98"/>
        <p:cNvGrpSpPr/>
        <p:nvPr/>
      </p:nvGrpSpPr>
      <p:grpSpPr>
        <a:xfrm>
          <a:off x="0" y="0"/>
          <a:ext cx="0" cy="0"/>
          <a:chOff x="0" y="0"/>
          <a:chExt cx="0" cy="0"/>
        </a:xfrm>
      </p:grpSpPr>
      <p:sp>
        <p:nvSpPr>
          <p:cNvPr id="99" name="Google Shape;99;p21"/>
          <p:cNvSpPr/>
          <p:nvPr/>
        </p:nvSpPr>
        <p:spPr>
          <a:xfrm>
            <a:off x="0" y="0"/>
            <a:ext cx="9144900" cy="5143500"/>
          </a:xfrm>
          <a:prstGeom prst="rect">
            <a:avLst/>
          </a:prstGeom>
          <a:solidFill>
            <a:srgbClr val="29235C"/>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0" name="Google Shape;100;p21"/>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01" name="Google Shape;101;p21"/>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02" name="Google Shape;102;p21"/>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03" name="Google Shape;103;p21"/>
          <p:cNvPicPr preferRelativeResize="0"/>
          <p:nvPr/>
        </p:nvPicPr>
        <p:blipFill rotWithShape="1">
          <a:blip r:embed="rId2">
            <a:alphaModFix amt="24000"/>
          </a:blip>
          <a:srcRect b="0" l="0" r="0" t="0"/>
          <a:stretch/>
        </p:blipFill>
        <p:spPr>
          <a:xfrm>
            <a:off x="1508904" y="47024"/>
            <a:ext cx="4660219" cy="47919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04" name="Shape 104"/>
        <p:cNvGrpSpPr/>
        <p:nvPr/>
      </p:nvGrpSpPr>
      <p:grpSpPr>
        <a:xfrm>
          <a:off x="0" y="0"/>
          <a:ext cx="0" cy="0"/>
          <a:chOff x="0" y="0"/>
          <a:chExt cx="0" cy="0"/>
        </a:xfrm>
      </p:grpSpPr>
      <p:sp>
        <p:nvSpPr>
          <p:cNvPr id="105" name="Google Shape;105;p22"/>
          <p:cNvSpPr/>
          <p:nvPr/>
        </p:nvSpPr>
        <p:spPr>
          <a:xfrm>
            <a:off x="0" y="0"/>
            <a:ext cx="5908500" cy="5143500"/>
          </a:xfrm>
          <a:prstGeom prst="rect">
            <a:avLst/>
          </a:prstGeom>
          <a:solidFill>
            <a:srgbClr val="FFE006"/>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6" name="Google Shape;106;p22"/>
          <p:cNvSpPr/>
          <p:nvPr/>
        </p:nvSpPr>
        <p:spPr>
          <a:xfrm>
            <a:off x="5355625" y="0"/>
            <a:ext cx="3789300" cy="5143500"/>
          </a:xfrm>
          <a:prstGeom prst="rect">
            <a:avLst/>
          </a:prstGeom>
          <a:solidFill>
            <a:schemeClr val="dk1"/>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7" name="Google Shape;107;p22"/>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08" name="Google Shape;108;p22"/>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09" name="Google Shape;109;p22"/>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10" name="Shape 110"/>
        <p:cNvGrpSpPr/>
        <p:nvPr/>
      </p:nvGrpSpPr>
      <p:grpSpPr>
        <a:xfrm>
          <a:off x="0" y="0"/>
          <a:ext cx="0" cy="0"/>
          <a:chOff x="0" y="0"/>
          <a:chExt cx="0" cy="0"/>
        </a:xfrm>
      </p:grpSpPr>
      <p:sp>
        <p:nvSpPr>
          <p:cNvPr id="111" name="Google Shape;111;p23"/>
          <p:cNvSpPr/>
          <p:nvPr/>
        </p:nvSpPr>
        <p:spPr>
          <a:xfrm>
            <a:off x="4434227" y="0"/>
            <a:ext cx="4710600" cy="5143500"/>
          </a:xfrm>
          <a:prstGeom prst="rect">
            <a:avLst/>
          </a:prstGeom>
          <a:solidFill>
            <a:srgbClr val="29235C"/>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12" name="Google Shape;112;p23"/>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13" name="Google Shape;113;p23"/>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14" name="Google Shape;114;p23"/>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15" name="Google Shape;115;p23"/>
          <p:cNvPicPr preferRelativeResize="0"/>
          <p:nvPr/>
        </p:nvPicPr>
        <p:blipFill rotWithShape="1">
          <a:blip r:embed="rId2">
            <a:alphaModFix/>
          </a:blip>
          <a:srcRect b="0" l="0" r="0" t="0"/>
          <a:stretch/>
        </p:blipFill>
        <p:spPr>
          <a:xfrm>
            <a:off x="4817673" y="921181"/>
            <a:ext cx="2810912" cy="289039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16" name="Shape 116"/>
        <p:cNvGrpSpPr/>
        <p:nvPr/>
      </p:nvGrpSpPr>
      <p:grpSpPr>
        <a:xfrm>
          <a:off x="0" y="0"/>
          <a:ext cx="0" cy="0"/>
          <a:chOff x="0" y="0"/>
          <a:chExt cx="0" cy="0"/>
        </a:xfrm>
      </p:grpSpPr>
      <p:sp>
        <p:nvSpPr>
          <p:cNvPr id="117" name="Google Shape;117;p24"/>
          <p:cNvSpPr/>
          <p:nvPr/>
        </p:nvSpPr>
        <p:spPr>
          <a:xfrm>
            <a:off x="4434227" y="0"/>
            <a:ext cx="4710600" cy="5143500"/>
          </a:xfrm>
          <a:prstGeom prst="rect">
            <a:avLst/>
          </a:prstGeom>
          <a:solidFill>
            <a:srgbClr val="FFE006"/>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E006"/>
              </a:solidFill>
              <a:latin typeface="Calibri"/>
              <a:ea typeface="Calibri"/>
              <a:cs typeface="Calibri"/>
              <a:sym typeface="Calibri"/>
            </a:endParaRPr>
          </a:p>
        </p:txBody>
      </p:sp>
      <p:sp>
        <p:nvSpPr>
          <p:cNvPr id="118" name="Google Shape;118;p24"/>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19" name="Google Shape;119;p24"/>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20" name="Google Shape;120;p24"/>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21" name="Google Shape;121;p24"/>
          <p:cNvPicPr preferRelativeResize="0"/>
          <p:nvPr/>
        </p:nvPicPr>
        <p:blipFill rotWithShape="1">
          <a:blip r:embed="rId2">
            <a:alphaModFix/>
          </a:blip>
          <a:srcRect b="0" l="0" r="0" t="0"/>
          <a:stretch/>
        </p:blipFill>
        <p:spPr>
          <a:xfrm>
            <a:off x="4817673" y="921181"/>
            <a:ext cx="2810912" cy="289039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22" name="Shape 122"/>
        <p:cNvGrpSpPr/>
        <p:nvPr/>
      </p:nvGrpSpPr>
      <p:grpSpPr>
        <a:xfrm>
          <a:off x="0" y="0"/>
          <a:ext cx="0" cy="0"/>
          <a:chOff x="0" y="0"/>
          <a:chExt cx="0" cy="0"/>
        </a:xfrm>
      </p:grpSpPr>
      <p:sp>
        <p:nvSpPr>
          <p:cNvPr id="123" name="Google Shape;123;p25"/>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24" name="Google Shape;124;p25"/>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25" name="Google Shape;125;p25"/>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26" name="Google Shape;126;p25"/>
          <p:cNvPicPr preferRelativeResize="0"/>
          <p:nvPr/>
        </p:nvPicPr>
        <p:blipFill rotWithShape="1">
          <a:blip r:embed="rId2">
            <a:alphaModFix amt="7000"/>
          </a:blip>
          <a:srcRect b="0" l="0" r="0" t="0"/>
          <a:stretch/>
        </p:blipFill>
        <p:spPr>
          <a:xfrm>
            <a:off x="1854314" y="500451"/>
            <a:ext cx="4028566" cy="414248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27" name="Shape 127"/>
        <p:cNvGrpSpPr/>
        <p:nvPr/>
      </p:nvGrpSpPr>
      <p:grpSpPr>
        <a:xfrm>
          <a:off x="0" y="0"/>
          <a:ext cx="0" cy="0"/>
          <a:chOff x="0" y="0"/>
          <a:chExt cx="0" cy="0"/>
        </a:xfrm>
      </p:grpSpPr>
      <p:sp>
        <p:nvSpPr>
          <p:cNvPr id="128" name="Google Shape;128;p26"/>
          <p:cNvSpPr/>
          <p:nvPr/>
        </p:nvSpPr>
        <p:spPr>
          <a:xfrm>
            <a:off x="0" y="3927784"/>
            <a:ext cx="9144900" cy="1215300"/>
          </a:xfrm>
          <a:prstGeom prst="rect">
            <a:avLst/>
          </a:prstGeom>
          <a:solidFill>
            <a:srgbClr val="29235C"/>
          </a:solidFill>
          <a:ln>
            <a:noFill/>
          </a:ln>
        </p:spPr>
        <p:txBody>
          <a:bodyPr anchorCtr="0" anchor="ctr" bIns="25725" lIns="51475" spcFirstLastPara="1" rIns="51475" wrap="square" tIns="257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29" name="Google Shape;129;p26"/>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0" name="Google Shape;130;p26"/>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1" name="Google Shape;131;p26"/>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32" name="Shape 132"/>
        <p:cNvGrpSpPr/>
        <p:nvPr/>
      </p:nvGrpSpPr>
      <p:grpSpPr>
        <a:xfrm>
          <a:off x="0" y="0"/>
          <a:ext cx="0" cy="0"/>
          <a:chOff x="0" y="0"/>
          <a:chExt cx="0" cy="0"/>
        </a:xfrm>
      </p:grpSpPr>
      <p:sp>
        <p:nvSpPr>
          <p:cNvPr id="133" name="Google Shape;133;p27"/>
          <p:cNvSpPr txBox="1"/>
          <p:nvPr>
            <p:ph type="ctrTitle"/>
          </p:nvPr>
        </p:nvSpPr>
        <p:spPr>
          <a:xfrm>
            <a:off x="685865" y="1594448"/>
            <a:ext cx="7773000" cy="2934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4" name="Google Shape;134;p27"/>
          <p:cNvSpPr txBox="1"/>
          <p:nvPr>
            <p:ph idx="1" type="subTitle"/>
          </p:nvPr>
        </p:nvSpPr>
        <p:spPr>
          <a:xfrm>
            <a:off x="1371731" y="2880293"/>
            <a:ext cx="64014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5" name="Google Shape;135;p27"/>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6" name="Google Shape;136;p27"/>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7" name="Google Shape;137;p27"/>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28"/>
          <p:cNvSpPr txBox="1"/>
          <p:nvPr>
            <p:ph type="title"/>
          </p:nvPr>
        </p:nvSpPr>
        <p:spPr>
          <a:xfrm>
            <a:off x="311700" y="445025"/>
            <a:ext cx="8520300" cy="573000"/>
          </a:xfrm>
          <a:prstGeom prst="rect">
            <a:avLst/>
          </a:prstGeom>
        </p:spPr>
        <p:txBody>
          <a:bodyPr anchorCtr="0" anchor="t" bIns="0" lIns="0" spcFirstLastPara="1" rIns="0" wrap="square" tIns="0">
            <a:spAutoFit/>
          </a:bodyPr>
          <a:lstStyle>
            <a:lvl1pPr lvl="0" rtl="0">
              <a:spcBef>
                <a:spcPts val="0"/>
              </a:spcBef>
              <a:spcAft>
                <a:spcPts val="0"/>
              </a:spcAft>
              <a:buSzPts val="800"/>
              <a:buNone/>
              <a:defRPr/>
            </a:lvl1pPr>
            <a:lvl2pPr lvl="1" rtl="0">
              <a:spcBef>
                <a:spcPts val="0"/>
              </a:spcBef>
              <a:spcAft>
                <a:spcPts val="0"/>
              </a:spcAft>
              <a:buSzPts val="800"/>
              <a:buNone/>
              <a:defRPr/>
            </a:lvl2pPr>
            <a:lvl3pPr lvl="2" rtl="0">
              <a:spcBef>
                <a:spcPts val="0"/>
              </a:spcBef>
              <a:spcAft>
                <a:spcPts val="0"/>
              </a:spcAft>
              <a:buSzPts val="800"/>
              <a:buNone/>
              <a:defRPr/>
            </a:lvl3pPr>
            <a:lvl4pPr lvl="3" rtl="0">
              <a:spcBef>
                <a:spcPts val="0"/>
              </a:spcBef>
              <a:spcAft>
                <a:spcPts val="0"/>
              </a:spcAft>
              <a:buSzPts val="800"/>
              <a:buNone/>
              <a:defRPr/>
            </a:lvl4pPr>
            <a:lvl5pPr lvl="4" rtl="0">
              <a:spcBef>
                <a:spcPts val="0"/>
              </a:spcBef>
              <a:spcAft>
                <a:spcPts val="0"/>
              </a:spcAft>
              <a:buSzPts val="800"/>
              <a:buNone/>
              <a:defRPr/>
            </a:lvl5pPr>
            <a:lvl6pPr lvl="5" rtl="0">
              <a:spcBef>
                <a:spcPts val="0"/>
              </a:spcBef>
              <a:spcAft>
                <a:spcPts val="0"/>
              </a:spcAft>
              <a:buSzPts val="800"/>
              <a:buNone/>
              <a:defRPr/>
            </a:lvl6pPr>
            <a:lvl7pPr lvl="6" rtl="0">
              <a:spcBef>
                <a:spcPts val="0"/>
              </a:spcBef>
              <a:spcAft>
                <a:spcPts val="0"/>
              </a:spcAft>
              <a:buSzPts val="8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140" name="Google Shape;140;p28"/>
          <p:cNvSpPr txBox="1"/>
          <p:nvPr>
            <p:ph idx="1" type="body"/>
          </p:nvPr>
        </p:nvSpPr>
        <p:spPr>
          <a:xfrm>
            <a:off x="311700" y="1152475"/>
            <a:ext cx="8520300" cy="3416400"/>
          </a:xfrm>
          <a:prstGeom prst="rect">
            <a:avLst/>
          </a:prstGeom>
        </p:spPr>
        <p:txBody>
          <a:bodyPr anchorCtr="0" anchor="t" bIns="0" lIns="0" spcFirstLastPara="1" rIns="0" wrap="square" tIns="0">
            <a:spAutoFit/>
          </a:bodyPr>
          <a:lstStyle>
            <a:lvl1pPr indent="-228600" lvl="0" marL="457200" rtl="0">
              <a:spcBef>
                <a:spcPts val="0"/>
              </a:spcBef>
              <a:spcAft>
                <a:spcPts val="0"/>
              </a:spcAft>
              <a:buSzPts val="800"/>
              <a:buNone/>
              <a:defRPr/>
            </a:lvl1pPr>
            <a:lvl2pPr indent="-228600" lvl="1" marL="914400" rtl="0">
              <a:spcBef>
                <a:spcPts val="0"/>
              </a:spcBef>
              <a:spcAft>
                <a:spcPts val="0"/>
              </a:spcAft>
              <a:buSzPts val="800"/>
              <a:buNone/>
              <a:defRPr/>
            </a:lvl2pPr>
            <a:lvl3pPr indent="-228600" lvl="2" marL="1371600" rtl="0">
              <a:spcBef>
                <a:spcPts val="0"/>
              </a:spcBef>
              <a:spcAft>
                <a:spcPts val="0"/>
              </a:spcAft>
              <a:buSzPts val="800"/>
              <a:buNone/>
              <a:defRPr/>
            </a:lvl3pPr>
            <a:lvl4pPr indent="-228600" lvl="3" marL="1828800" rtl="0">
              <a:spcBef>
                <a:spcPts val="0"/>
              </a:spcBef>
              <a:spcAft>
                <a:spcPts val="0"/>
              </a:spcAft>
              <a:buSzPts val="800"/>
              <a:buNone/>
              <a:defRPr/>
            </a:lvl4pPr>
            <a:lvl5pPr indent="-228600" lvl="4" marL="2286000" rtl="0">
              <a:spcBef>
                <a:spcPts val="0"/>
              </a:spcBef>
              <a:spcAft>
                <a:spcPts val="0"/>
              </a:spcAft>
              <a:buSzPts val="800"/>
              <a:buNone/>
              <a:defRPr/>
            </a:lvl5pPr>
            <a:lvl6pPr indent="-228600" lvl="5" marL="2743200" rtl="0">
              <a:spcBef>
                <a:spcPts val="0"/>
              </a:spcBef>
              <a:spcAft>
                <a:spcPts val="0"/>
              </a:spcAft>
              <a:buSzPts val="800"/>
              <a:buNone/>
              <a:defRPr/>
            </a:lvl6pPr>
            <a:lvl7pPr indent="-228600" lvl="6" marL="3200400" rtl="0">
              <a:spcBef>
                <a:spcPts val="0"/>
              </a:spcBef>
              <a:spcAft>
                <a:spcPts val="0"/>
              </a:spcAft>
              <a:buSzPts val="800"/>
              <a:buNone/>
              <a:defRPr/>
            </a:lvl7pPr>
            <a:lvl8pPr indent="-228600" lvl="7" marL="3657600" rtl="0">
              <a:spcBef>
                <a:spcPts val="0"/>
              </a:spcBef>
              <a:spcAft>
                <a:spcPts val="0"/>
              </a:spcAft>
              <a:buSzPts val="800"/>
              <a:buNone/>
              <a:defRPr/>
            </a:lvl8pPr>
            <a:lvl9pPr indent="-228600" lvl="8" marL="4114800" rtl="0">
              <a:spcBef>
                <a:spcPts val="0"/>
              </a:spcBef>
              <a:spcAft>
                <a:spcPts val="0"/>
              </a:spcAft>
              <a:buSzPts val="800"/>
              <a:buNone/>
              <a:defRPr/>
            </a:lvl9pPr>
          </a:lstStyle>
          <a:p/>
        </p:txBody>
      </p:sp>
      <p:sp>
        <p:nvSpPr>
          <p:cNvPr id="141" name="Google Shape;141;p28"/>
          <p:cNvSpPr txBox="1"/>
          <p:nvPr>
            <p:ph idx="12" type="sldNum"/>
          </p:nvPr>
        </p:nvSpPr>
        <p:spPr>
          <a:xfrm>
            <a:off x="8472458" y="4663217"/>
            <a:ext cx="548700" cy="153900"/>
          </a:xfrm>
          <a:prstGeom prst="rect">
            <a:avLst/>
          </a:prstGeom>
        </p:spPr>
        <p:txBody>
          <a:bodyPr anchorCtr="0" anchor="t"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runko 1">
  <p:cSld name="TITLE_AND_BODY_1">
    <p:spTree>
      <p:nvGrpSpPr>
        <p:cNvPr id="142" name="Shape 142"/>
        <p:cNvGrpSpPr/>
        <p:nvPr/>
      </p:nvGrpSpPr>
      <p:grpSpPr>
        <a:xfrm>
          <a:off x="0" y="0"/>
          <a:ext cx="0" cy="0"/>
          <a:chOff x="0" y="0"/>
          <a:chExt cx="0" cy="0"/>
        </a:xfrm>
      </p:grpSpPr>
      <p:pic>
        <p:nvPicPr>
          <p:cNvPr id="143" name="Google Shape;143;p29"/>
          <p:cNvPicPr preferRelativeResize="0"/>
          <p:nvPr/>
        </p:nvPicPr>
        <p:blipFill>
          <a:blip r:embed="rId2">
            <a:alphaModFix/>
          </a:blip>
          <a:stretch>
            <a:fillRect/>
          </a:stretch>
        </p:blipFill>
        <p:spPr>
          <a:xfrm>
            <a:off x="0" y="0"/>
            <a:ext cx="9142913" cy="5142893"/>
          </a:xfrm>
          <a:prstGeom prst="rect">
            <a:avLst/>
          </a:prstGeom>
          <a:noFill/>
          <a:ln>
            <a:noFill/>
          </a:ln>
        </p:spPr>
      </p:pic>
      <p:sp>
        <p:nvSpPr>
          <p:cNvPr id="144" name="Google Shape;144;p29"/>
          <p:cNvSpPr txBox="1"/>
          <p:nvPr>
            <p:ph type="title"/>
          </p:nvPr>
        </p:nvSpPr>
        <p:spPr>
          <a:xfrm>
            <a:off x="311700" y="159275"/>
            <a:ext cx="8520300" cy="456300"/>
          </a:xfrm>
          <a:prstGeom prst="rect">
            <a:avLst/>
          </a:prstGeom>
        </p:spPr>
        <p:txBody>
          <a:bodyPr anchorCtr="0" anchor="t" bIns="0" lIns="0" spcFirstLastPara="1" rIns="0" wrap="square" tIns="0">
            <a:spAutoFit/>
          </a:bodyPr>
          <a:lstStyle>
            <a:lvl1pPr lvl="0" rtl="0">
              <a:spcBef>
                <a:spcPts val="0"/>
              </a:spcBef>
              <a:spcAft>
                <a:spcPts val="0"/>
              </a:spcAft>
              <a:buSzPts val="2100"/>
              <a:buFont typeface="Exo 2 SemiBold"/>
              <a:buNone/>
              <a:defRPr sz="2100">
                <a:latin typeface="Exo 2 SemiBold"/>
                <a:ea typeface="Exo 2 SemiBold"/>
                <a:cs typeface="Exo 2 SemiBold"/>
                <a:sym typeface="Exo 2 SemiBold"/>
              </a:defRPr>
            </a:lvl1pPr>
            <a:lvl2pPr lvl="1" rtl="0">
              <a:spcBef>
                <a:spcPts val="0"/>
              </a:spcBef>
              <a:spcAft>
                <a:spcPts val="0"/>
              </a:spcAft>
              <a:buSzPts val="800"/>
              <a:buNone/>
              <a:defRPr/>
            </a:lvl2pPr>
            <a:lvl3pPr lvl="2" rtl="0">
              <a:spcBef>
                <a:spcPts val="0"/>
              </a:spcBef>
              <a:spcAft>
                <a:spcPts val="0"/>
              </a:spcAft>
              <a:buSzPts val="800"/>
              <a:buNone/>
              <a:defRPr/>
            </a:lvl3pPr>
            <a:lvl4pPr lvl="3" rtl="0">
              <a:spcBef>
                <a:spcPts val="0"/>
              </a:spcBef>
              <a:spcAft>
                <a:spcPts val="0"/>
              </a:spcAft>
              <a:buSzPts val="800"/>
              <a:buNone/>
              <a:defRPr/>
            </a:lvl4pPr>
            <a:lvl5pPr lvl="4" rtl="0">
              <a:spcBef>
                <a:spcPts val="0"/>
              </a:spcBef>
              <a:spcAft>
                <a:spcPts val="0"/>
              </a:spcAft>
              <a:buSzPts val="800"/>
              <a:buNone/>
              <a:defRPr/>
            </a:lvl5pPr>
            <a:lvl6pPr lvl="5" rtl="0">
              <a:spcBef>
                <a:spcPts val="0"/>
              </a:spcBef>
              <a:spcAft>
                <a:spcPts val="0"/>
              </a:spcAft>
              <a:buSzPts val="800"/>
              <a:buNone/>
              <a:defRPr/>
            </a:lvl6pPr>
            <a:lvl7pPr lvl="6" rtl="0">
              <a:spcBef>
                <a:spcPts val="0"/>
              </a:spcBef>
              <a:spcAft>
                <a:spcPts val="0"/>
              </a:spcAft>
              <a:buSzPts val="800"/>
              <a:buNone/>
              <a:defRPr/>
            </a:lvl7pPr>
            <a:lvl8pPr lvl="7" rtl="0">
              <a:spcBef>
                <a:spcPts val="0"/>
              </a:spcBef>
              <a:spcAft>
                <a:spcPts val="0"/>
              </a:spcAft>
              <a:buSzPts val="800"/>
              <a:buNone/>
              <a:defRPr/>
            </a:lvl8pPr>
            <a:lvl9pPr lvl="8" rtl="0">
              <a:spcBef>
                <a:spcPts val="0"/>
              </a:spcBef>
              <a:spcAft>
                <a:spcPts val="0"/>
              </a:spcAft>
              <a:buSzPts val="800"/>
              <a:buNone/>
              <a:defRPr/>
            </a:lvl9pPr>
          </a:lstStyle>
          <a:p/>
        </p:txBody>
      </p:sp>
      <p:sp>
        <p:nvSpPr>
          <p:cNvPr id="145" name="Google Shape;145;p29"/>
          <p:cNvSpPr txBox="1"/>
          <p:nvPr>
            <p:ph idx="1" type="body"/>
          </p:nvPr>
        </p:nvSpPr>
        <p:spPr>
          <a:xfrm>
            <a:off x="311700" y="714325"/>
            <a:ext cx="5102700" cy="4179600"/>
          </a:xfrm>
          <a:prstGeom prst="rect">
            <a:avLst/>
          </a:prstGeom>
        </p:spPr>
        <p:txBody>
          <a:bodyPr anchorCtr="0" anchor="t" bIns="0" lIns="0" spcFirstLastPara="1" rIns="0" wrap="square" tIns="0">
            <a:spAutoFit/>
          </a:bodyPr>
          <a:lstStyle>
            <a:lvl1pPr indent="-228600" lvl="0" marL="457200" rtl="0">
              <a:lnSpc>
                <a:spcPct val="150000"/>
              </a:lnSpc>
              <a:spcBef>
                <a:spcPts val="0"/>
              </a:spcBef>
              <a:spcAft>
                <a:spcPts val="0"/>
              </a:spcAft>
              <a:buClr>
                <a:schemeClr val="dk1"/>
              </a:buClr>
              <a:buSzPts val="1400"/>
              <a:buNone/>
              <a:defRPr sz="1400">
                <a:solidFill>
                  <a:schemeClr val="dk1"/>
                </a:solidFill>
              </a:defRPr>
            </a:lvl1pPr>
            <a:lvl2pPr indent="-228600" lvl="1" marL="914400" rtl="0">
              <a:lnSpc>
                <a:spcPct val="150000"/>
              </a:lnSpc>
              <a:spcBef>
                <a:spcPts val="0"/>
              </a:spcBef>
              <a:spcAft>
                <a:spcPts val="0"/>
              </a:spcAft>
              <a:buClr>
                <a:schemeClr val="dk1"/>
              </a:buClr>
              <a:buSzPts val="1400"/>
              <a:buNone/>
              <a:defRPr sz="1400">
                <a:solidFill>
                  <a:schemeClr val="dk1"/>
                </a:solidFill>
              </a:defRPr>
            </a:lvl2pPr>
            <a:lvl3pPr indent="-228600" lvl="2" marL="1371600" rtl="0">
              <a:lnSpc>
                <a:spcPct val="150000"/>
              </a:lnSpc>
              <a:spcBef>
                <a:spcPts val="0"/>
              </a:spcBef>
              <a:spcAft>
                <a:spcPts val="0"/>
              </a:spcAft>
              <a:buClr>
                <a:schemeClr val="dk1"/>
              </a:buClr>
              <a:buSzPts val="1400"/>
              <a:buNone/>
              <a:defRPr sz="1400">
                <a:solidFill>
                  <a:schemeClr val="dk1"/>
                </a:solidFill>
              </a:defRPr>
            </a:lvl3pPr>
            <a:lvl4pPr indent="-228600" lvl="3" marL="1828800" rtl="0">
              <a:lnSpc>
                <a:spcPct val="150000"/>
              </a:lnSpc>
              <a:spcBef>
                <a:spcPts val="0"/>
              </a:spcBef>
              <a:spcAft>
                <a:spcPts val="0"/>
              </a:spcAft>
              <a:buClr>
                <a:schemeClr val="dk1"/>
              </a:buClr>
              <a:buSzPts val="1400"/>
              <a:buNone/>
              <a:defRPr sz="1400">
                <a:solidFill>
                  <a:schemeClr val="dk1"/>
                </a:solidFill>
              </a:defRPr>
            </a:lvl4pPr>
            <a:lvl5pPr indent="-228600" lvl="4" marL="2286000" rtl="0">
              <a:lnSpc>
                <a:spcPct val="150000"/>
              </a:lnSpc>
              <a:spcBef>
                <a:spcPts val="0"/>
              </a:spcBef>
              <a:spcAft>
                <a:spcPts val="0"/>
              </a:spcAft>
              <a:buClr>
                <a:schemeClr val="dk1"/>
              </a:buClr>
              <a:buSzPts val="1400"/>
              <a:buNone/>
              <a:defRPr sz="1400">
                <a:solidFill>
                  <a:schemeClr val="dk1"/>
                </a:solidFill>
              </a:defRPr>
            </a:lvl5pPr>
            <a:lvl6pPr indent="-228600" lvl="5" marL="2743200" rtl="0">
              <a:lnSpc>
                <a:spcPct val="150000"/>
              </a:lnSpc>
              <a:spcBef>
                <a:spcPts val="0"/>
              </a:spcBef>
              <a:spcAft>
                <a:spcPts val="0"/>
              </a:spcAft>
              <a:buClr>
                <a:schemeClr val="dk1"/>
              </a:buClr>
              <a:buSzPts val="1400"/>
              <a:buNone/>
              <a:defRPr sz="1400">
                <a:solidFill>
                  <a:schemeClr val="dk1"/>
                </a:solidFill>
              </a:defRPr>
            </a:lvl6pPr>
            <a:lvl7pPr indent="-228600" lvl="6" marL="3200400" rtl="0">
              <a:lnSpc>
                <a:spcPct val="150000"/>
              </a:lnSpc>
              <a:spcBef>
                <a:spcPts val="0"/>
              </a:spcBef>
              <a:spcAft>
                <a:spcPts val="0"/>
              </a:spcAft>
              <a:buClr>
                <a:schemeClr val="dk1"/>
              </a:buClr>
              <a:buSzPts val="1400"/>
              <a:buNone/>
              <a:defRPr sz="1400">
                <a:solidFill>
                  <a:schemeClr val="dk1"/>
                </a:solidFill>
              </a:defRPr>
            </a:lvl7pPr>
            <a:lvl8pPr indent="-228600" lvl="7" marL="3657600" rtl="0">
              <a:lnSpc>
                <a:spcPct val="150000"/>
              </a:lnSpc>
              <a:spcBef>
                <a:spcPts val="0"/>
              </a:spcBef>
              <a:spcAft>
                <a:spcPts val="0"/>
              </a:spcAft>
              <a:buClr>
                <a:schemeClr val="dk1"/>
              </a:buClr>
              <a:buSzPts val="1400"/>
              <a:buNone/>
              <a:defRPr sz="1400">
                <a:solidFill>
                  <a:schemeClr val="dk1"/>
                </a:solidFill>
              </a:defRPr>
            </a:lvl8pPr>
            <a:lvl9pPr indent="-228600" lvl="8" marL="4114800" rtl="0">
              <a:lnSpc>
                <a:spcPct val="150000"/>
              </a:lnSpc>
              <a:spcBef>
                <a:spcPts val="0"/>
              </a:spcBef>
              <a:spcAft>
                <a:spcPts val="0"/>
              </a:spcAft>
              <a:buClr>
                <a:schemeClr val="dk1"/>
              </a:buClr>
              <a:buSzPts val="1400"/>
              <a:buNone/>
              <a:defRPr sz="1400">
                <a:solidFill>
                  <a:schemeClr val="dk1"/>
                </a:solidFill>
              </a:defRPr>
            </a:lvl9pPr>
          </a:lstStyle>
          <a:p/>
        </p:txBody>
      </p:sp>
      <p:sp>
        <p:nvSpPr>
          <p:cNvPr id="146" name="Google Shape;146;p29"/>
          <p:cNvSpPr txBox="1"/>
          <p:nvPr>
            <p:ph idx="12" type="sldNum"/>
          </p:nvPr>
        </p:nvSpPr>
        <p:spPr>
          <a:xfrm>
            <a:off x="8472458" y="4663217"/>
            <a:ext cx="548700" cy="153900"/>
          </a:xfrm>
          <a:prstGeom prst="rect">
            <a:avLst/>
          </a:prstGeom>
        </p:spPr>
        <p:txBody>
          <a:bodyPr anchorCtr="0" anchor="t"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pic>
        <p:nvPicPr>
          <p:cNvPr id="147" name="Google Shape;147;p29"/>
          <p:cNvPicPr preferRelativeResize="0"/>
          <p:nvPr/>
        </p:nvPicPr>
        <p:blipFill>
          <a:blip r:embed="rId3">
            <a:alphaModFix/>
          </a:blip>
          <a:stretch>
            <a:fillRect/>
          </a:stretch>
        </p:blipFill>
        <p:spPr>
          <a:xfrm>
            <a:off x="8511721" y="62350"/>
            <a:ext cx="446177" cy="575705"/>
          </a:xfrm>
          <a:prstGeom prst="rect">
            <a:avLst/>
          </a:prstGeom>
          <a:noFill/>
          <a:ln>
            <a:noFill/>
          </a:ln>
        </p:spPr>
      </p:pic>
      <p:pic>
        <p:nvPicPr>
          <p:cNvPr id="148" name="Google Shape;148;p29"/>
          <p:cNvPicPr preferRelativeResize="0"/>
          <p:nvPr/>
        </p:nvPicPr>
        <p:blipFill>
          <a:blip r:embed="rId4">
            <a:alphaModFix/>
          </a:blip>
          <a:stretch>
            <a:fillRect/>
          </a:stretch>
        </p:blipFill>
        <p:spPr>
          <a:xfrm>
            <a:off x="7730937" y="232525"/>
            <a:ext cx="748686" cy="309464"/>
          </a:xfrm>
          <a:prstGeom prst="rect">
            <a:avLst/>
          </a:prstGeom>
          <a:noFill/>
          <a:ln>
            <a:noFill/>
          </a:ln>
        </p:spPr>
      </p:pic>
      <p:pic>
        <p:nvPicPr>
          <p:cNvPr id="149" name="Google Shape;149;p29"/>
          <p:cNvPicPr preferRelativeResize="0"/>
          <p:nvPr/>
        </p:nvPicPr>
        <p:blipFill>
          <a:blip r:embed="rId5">
            <a:alphaModFix/>
          </a:blip>
          <a:stretch>
            <a:fillRect/>
          </a:stretch>
        </p:blipFill>
        <p:spPr>
          <a:xfrm>
            <a:off x="7053862" y="232525"/>
            <a:ext cx="644986" cy="30946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6" name="Shape 156"/>
        <p:cNvGrpSpPr/>
        <p:nvPr/>
      </p:nvGrpSpPr>
      <p:grpSpPr>
        <a:xfrm>
          <a:off x="0" y="0"/>
          <a:ext cx="0" cy="0"/>
          <a:chOff x="0" y="0"/>
          <a:chExt cx="0" cy="0"/>
        </a:xfrm>
      </p:grpSpPr>
      <p:sp>
        <p:nvSpPr>
          <p:cNvPr id="157" name="Google Shape;157;p31"/>
          <p:cNvSpPr txBox="1"/>
          <p:nvPr>
            <p:ph idx="11" type="ftr"/>
          </p:nvPr>
        </p:nvSpPr>
        <p:spPr>
          <a:xfrm>
            <a:off x="3109257" y="4783344"/>
            <a:ext cx="2926500" cy="257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58" name="Google Shape;158;p31"/>
          <p:cNvSpPr txBox="1"/>
          <p:nvPr>
            <p:ph idx="10" type="dt"/>
          </p:nvPr>
        </p:nvSpPr>
        <p:spPr>
          <a:xfrm>
            <a:off x="457244" y="4783344"/>
            <a:ext cx="2103300" cy="257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59" name="Google Shape;159;p31"/>
          <p:cNvSpPr txBox="1"/>
          <p:nvPr>
            <p:ph idx="12" type="sldNum"/>
          </p:nvPr>
        </p:nvSpPr>
        <p:spPr>
          <a:xfrm>
            <a:off x="6584309" y="4783344"/>
            <a:ext cx="21033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60" name="Shape 160"/>
        <p:cNvGrpSpPr/>
        <p:nvPr/>
      </p:nvGrpSpPr>
      <p:grpSpPr>
        <a:xfrm>
          <a:off x="0" y="0"/>
          <a:ext cx="0" cy="0"/>
          <a:chOff x="0" y="0"/>
          <a:chExt cx="0" cy="0"/>
        </a:xfrm>
      </p:grpSpPr>
      <p:sp>
        <p:nvSpPr>
          <p:cNvPr id="161" name="Google Shape;161;p32"/>
          <p:cNvSpPr/>
          <p:nvPr/>
        </p:nvSpPr>
        <p:spPr>
          <a:xfrm>
            <a:off x="4434227" y="0"/>
            <a:ext cx="4710600" cy="5143500"/>
          </a:xfrm>
          <a:prstGeom prst="rect">
            <a:avLst/>
          </a:prstGeom>
          <a:solidFill>
            <a:srgbClr val="FFE006"/>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E006"/>
              </a:solidFill>
              <a:latin typeface="Calibri"/>
              <a:ea typeface="Calibri"/>
              <a:cs typeface="Calibri"/>
              <a:sym typeface="Calibri"/>
            </a:endParaRPr>
          </a:p>
        </p:txBody>
      </p:sp>
      <p:sp>
        <p:nvSpPr>
          <p:cNvPr id="162" name="Google Shape;162;p32"/>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63" name="Google Shape;163;p32"/>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64" name="Google Shape;164;p32"/>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65" name="Google Shape;165;p32"/>
          <p:cNvPicPr preferRelativeResize="0"/>
          <p:nvPr/>
        </p:nvPicPr>
        <p:blipFill rotWithShape="1">
          <a:blip r:embed="rId2">
            <a:alphaModFix/>
          </a:blip>
          <a:srcRect b="0" l="0" r="0" t="0"/>
          <a:stretch/>
        </p:blipFill>
        <p:spPr>
          <a:xfrm>
            <a:off x="4817672" y="921181"/>
            <a:ext cx="2810912" cy="28903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6" name="Shape 166"/>
        <p:cNvGrpSpPr/>
        <p:nvPr/>
      </p:nvGrpSpPr>
      <p:grpSpPr>
        <a:xfrm>
          <a:off x="0" y="0"/>
          <a:ext cx="0" cy="0"/>
          <a:chOff x="0" y="0"/>
          <a:chExt cx="0" cy="0"/>
        </a:xfrm>
      </p:grpSpPr>
      <p:sp>
        <p:nvSpPr>
          <p:cNvPr id="167" name="Google Shape;167;p33"/>
          <p:cNvSpPr/>
          <p:nvPr/>
        </p:nvSpPr>
        <p:spPr>
          <a:xfrm>
            <a:off x="0" y="0"/>
            <a:ext cx="9144900" cy="5143500"/>
          </a:xfrm>
          <a:prstGeom prst="rect">
            <a:avLst/>
          </a:prstGeom>
          <a:solidFill>
            <a:srgbClr val="FFE006"/>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E006"/>
              </a:solidFill>
              <a:latin typeface="Calibri"/>
              <a:ea typeface="Calibri"/>
              <a:cs typeface="Calibri"/>
              <a:sym typeface="Calibri"/>
            </a:endParaRPr>
          </a:p>
        </p:txBody>
      </p:sp>
      <p:pic>
        <p:nvPicPr>
          <p:cNvPr id="168" name="Google Shape;168;p33"/>
          <p:cNvPicPr preferRelativeResize="0"/>
          <p:nvPr/>
        </p:nvPicPr>
        <p:blipFill rotWithShape="1">
          <a:blip r:embed="rId2">
            <a:alphaModFix/>
          </a:blip>
          <a:srcRect b="0" l="0" r="0" t="0"/>
          <a:stretch/>
        </p:blipFill>
        <p:spPr>
          <a:xfrm>
            <a:off x="5843526" y="291728"/>
            <a:ext cx="4122856" cy="4239441"/>
          </a:xfrm>
          <a:prstGeom prst="rect">
            <a:avLst/>
          </a:prstGeom>
          <a:noFill/>
          <a:ln>
            <a:noFill/>
          </a:ln>
        </p:spPr>
      </p:pic>
      <p:sp>
        <p:nvSpPr>
          <p:cNvPr id="169" name="Google Shape;169;p33"/>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0" name="Google Shape;170;p33"/>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1" name="Google Shape;171;p33"/>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72" name="Google Shape;172;p33"/>
          <p:cNvPicPr preferRelativeResize="0"/>
          <p:nvPr/>
        </p:nvPicPr>
        <p:blipFill rotWithShape="1">
          <a:blip r:embed="rId3">
            <a:alphaModFix/>
          </a:blip>
          <a:srcRect b="0" l="0" r="0" t="0"/>
          <a:stretch/>
        </p:blipFill>
        <p:spPr>
          <a:xfrm>
            <a:off x="3384218" y="4344325"/>
            <a:ext cx="1890590" cy="43629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73" name="Shape 173"/>
        <p:cNvGrpSpPr/>
        <p:nvPr/>
      </p:nvGrpSpPr>
      <p:grpSpPr>
        <a:xfrm>
          <a:off x="0" y="0"/>
          <a:ext cx="0" cy="0"/>
          <a:chOff x="0" y="0"/>
          <a:chExt cx="0" cy="0"/>
        </a:xfrm>
      </p:grpSpPr>
      <p:sp>
        <p:nvSpPr>
          <p:cNvPr id="174" name="Google Shape;174;p34"/>
          <p:cNvSpPr/>
          <p:nvPr/>
        </p:nvSpPr>
        <p:spPr>
          <a:xfrm>
            <a:off x="0" y="0"/>
            <a:ext cx="9144900" cy="5143500"/>
          </a:xfrm>
          <a:prstGeom prst="rect">
            <a:avLst/>
          </a:prstGeom>
          <a:solidFill>
            <a:srgbClr val="29235C"/>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pic>
        <p:nvPicPr>
          <p:cNvPr id="175" name="Google Shape;175;p34"/>
          <p:cNvPicPr preferRelativeResize="0"/>
          <p:nvPr/>
        </p:nvPicPr>
        <p:blipFill rotWithShape="1">
          <a:blip r:embed="rId2">
            <a:alphaModFix amt="21000"/>
          </a:blip>
          <a:srcRect b="0" l="0" r="0" t="0"/>
          <a:stretch/>
        </p:blipFill>
        <p:spPr>
          <a:xfrm>
            <a:off x="5843526" y="291728"/>
            <a:ext cx="4122856" cy="4239441"/>
          </a:xfrm>
          <a:prstGeom prst="rect">
            <a:avLst/>
          </a:prstGeom>
          <a:noFill/>
          <a:ln>
            <a:noFill/>
          </a:ln>
        </p:spPr>
      </p:pic>
      <p:sp>
        <p:nvSpPr>
          <p:cNvPr id="176" name="Google Shape;176;p34"/>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7" name="Google Shape;177;p34"/>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8" name="Google Shape;178;p34"/>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79" name="Google Shape;179;p34"/>
          <p:cNvPicPr preferRelativeResize="0"/>
          <p:nvPr/>
        </p:nvPicPr>
        <p:blipFill rotWithShape="1">
          <a:blip r:embed="rId3">
            <a:alphaModFix/>
          </a:blip>
          <a:srcRect b="0" l="0" r="0" t="0"/>
          <a:stretch/>
        </p:blipFill>
        <p:spPr>
          <a:xfrm>
            <a:off x="3109257" y="3714069"/>
            <a:ext cx="2201850" cy="9402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80" name="Shape 180"/>
        <p:cNvGrpSpPr/>
        <p:nvPr/>
      </p:nvGrpSpPr>
      <p:grpSpPr>
        <a:xfrm>
          <a:off x="0" y="0"/>
          <a:ext cx="0" cy="0"/>
          <a:chOff x="0" y="0"/>
          <a:chExt cx="0" cy="0"/>
        </a:xfrm>
      </p:grpSpPr>
      <p:sp>
        <p:nvSpPr>
          <p:cNvPr id="181" name="Google Shape;181;p35"/>
          <p:cNvSpPr/>
          <p:nvPr/>
        </p:nvSpPr>
        <p:spPr>
          <a:xfrm>
            <a:off x="7244491" y="0"/>
            <a:ext cx="1900500" cy="5143500"/>
          </a:xfrm>
          <a:prstGeom prst="rect">
            <a:avLst/>
          </a:prstGeom>
          <a:solidFill>
            <a:srgbClr val="29235C"/>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82" name="Google Shape;182;p35"/>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83" name="Google Shape;183;p35"/>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84" name="Google Shape;184;p35"/>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85" name="Google Shape;185;p35"/>
          <p:cNvPicPr preferRelativeResize="0"/>
          <p:nvPr/>
        </p:nvPicPr>
        <p:blipFill rotWithShape="1">
          <a:blip r:embed="rId2">
            <a:alphaModFix/>
          </a:blip>
          <a:srcRect b="0" l="0" r="0" t="0"/>
          <a:stretch/>
        </p:blipFill>
        <p:spPr>
          <a:xfrm>
            <a:off x="5908463" y="214115"/>
            <a:ext cx="4253120" cy="437338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86" name="Shape 186"/>
        <p:cNvGrpSpPr/>
        <p:nvPr/>
      </p:nvGrpSpPr>
      <p:grpSpPr>
        <a:xfrm>
          <a:off x="0" y="0"/>
          <a:ext cx="0" cy="0"/>
          <a:chOff x="0" y="0"/>
          <a:chExt cx="0" cy="0"/>
        </a:xfrm>
      </p:grpSpPr>
      <p:sp>
        <p:nvSpPr>
          <p:cNvPr id="187" name="Google Shape;187;p36"/>
          <p:cNvSpPr/>
          <p:nvPr/>
        </p:nvSpPr>
        <p:spPr>
          <a:xfrm>
            <a:off x="4434227" y="0"/>
            <a:ext cx="4710600" cy="5143500"/>
          </a:xfrm>
          <a:prstGeom prst="rect">
            <a:avLst/>
          </a:prstGeom>
          <a:solidFill>
            <a:srgbClr val="FFE006"/>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88" name="Google Shape;188;p36"/>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89" name="Google Shape;189;p36"/>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90" name="Google Shape;190;p36"/>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91" name="Google Shape;191;p36"/>
          <p:cNvPicPr preferRelativeResize="0"/>
          <p:nvPr/>
        </p:nvPicPr>
        <p:blipFill rotWithShape="1">
          <a:blip r:embed="rId2">
            <a:alphaModFix amt="13000"/>
          </a:blip>
          <a:srcRect b="0" l="0" r="0" t="0"/>
          <a:stretch/>
        </p:blipFill>
        <p:spPr>
          <a:xfrm>
            <a:off x="1505319" y="175691"/>
            <a:ext cx="4660219" cy="47919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92" name="Shape 192"/>
        <p:cNvGrpSpPr/>
        <p:nvPr/>
      </p:nvGrpSpPr>
      <p:grpSpPr>
        <a:xfrm>
          <a:off x="0" y="0"/>
          <a:ext cx="0" cy="0"/>
          <a:chOff x="0" y="0"/>
          <a:chExt cx="0" cy="0"/>
        </a:xfrm>
      </p:grpSpPr>
      <p:sp>
        <p:nvSpPr>
          <p:cNvPr id="193" name="Google Shape;193;p37"/>
          <p:cNvSpPr/>
          <p:nvPr/>
        </p:nvSpPr>
        <p:spPr>
          <a:xfrm>
            <a:off x="0" y="0"/>
            <a:ext cx="9144900" cy="5143500"/>
          </a:xfrm>
          <a:prstGeom prst="rect">
            <a:avLst/>
          </a:prstGeom>
          <a:solidFill>
            <a:srgbClr val="29235C"/>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94" name="Google Shape;194;p37"/>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95" name="Google Shape;195;p37"/>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96" name="Google Shape;196;p37"/>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197" name="Google Shape;197;p37"/>
          <p:cNvPicPr preferRelativeResize="0"/>
          <p:nvPr/>
        </p:nvPicPr>
        <p:blipFill rotWithShape="1">
          <a:blip r:embed="rId2">
            <a:alphaModFix amt="24000"/>
          </a:blip>
          <a:srcRect b="0" l="0" r="0" t="0"/>
          <a:stretch/>
        </p:blipFill>
        <p:spPr>
          <a:xfrm>
            <a:off x="1508904" y="47024"/>
            <a:ext cx="4660219" cy="47919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98" name="Shape 198"/>
        <p:cNvGrpSpPr/>
        <p:nvPr/>
      </p:nvGrpSpPr>
      <p:grpSpPr>
        <a:xfrm>
          <a:off x="0" y="0"/>
          <a:ext cx="0" cy="0"/>
          <a:chOff x="0" y="0"/>
          <a:chExt cx="0" cy="0"/>
        </a:xfrm>
      </p:grpSpPr>
      <p:sp>
        <p:nvSpPr>
          <p:cNvPr id="199" name="Google Shape;199;p38"/>
          <p:cNvSpPr/>
          <p:nvPr/>
        </p:nvSpPr>
        <p:spPr>
          <a:xfrm>
            <a:off x="0" y="0"/>
            <a:ext cx="5908500" cy="5143500"/>
          </a:xfrm>
          <a:prstGeom prst="rect">
            <a:avLst/>
          </a:prstGeom>
          <a:solidFill>
            <a:srgbClr val="FFE006"/>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200" name="Google Shape;200;p38"/>
          <p:cNvSpPr/>
          <p:nvPr/>
        </p:nvSpPr>
        <p:spPr>
          <a:xfrm>
            <a:off x="5355625" y="0"/>
            <a:ext cx="3789000" cy="5143500"/>
          </a:xfrm>
          <a:prstGeom prst="rect">
            <a:avLst/>
          </a:prstGeom>
          <a:solidFill>
            <a:schemeClr val="dk1"/>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201" name="Google Shape;201;p38"/>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02" name="Google Shape;202;p38"/>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03" name="Google Shape;203;p38"/>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04" name="Shape 204"/>
        <p:cNvGrpSpPr/>
        <p:nvPr/>
      </p:nvGrpSpPr>
      <p:grpSpPr>
        <a:xfrm>
          <a:off x="0" y="0"/>
          <a:ext cx="0" cy="0"/>
          <a:chOff x="0" y="0"/>
          <a:chExt cx="0" cy="0"/>
        </a:xfrm>
      </p:grpSpPr>
      <p:sp>
        <p:nvSpPr>
          <p:cNvPr id="205" name="Google Shape;205;p39"/>
          <p:cNvSpPr/>
          <p:nvPr/>
        </p:nvSpPr>
        <p:spPr>
          <a:xfrm>
            <a:off x="4434227" y="0"/>
            <a:ext cx="4710600" cy="5143500"/>
          </a:xfrm>
          <a:prstGeom prst="rect">
            <a:avLst/>
          </a:prstGeom>
          <a:solidFill>
            <a:srgbClr val="29235C"/>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206" name="Google Shape;206;p39"/>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07" name="Google Shape;207;p39"/>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08" name="Google Shape;208;p39"/>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209" name="Google Shape;209;p39"/>
          <p:cNvPicPr preferRelativeResize="0"/>
          <p:nvPr/>
        </p:nvPicPr>
        <p:blipFill rotWithShape="1">
          <a:blip r:embed="rId2">
            <a:alphaModFix/>
          </a:blip>
          <a:srcRect b="0" l="0" r="0" t="0"/>
          <a:stretch/>
        </p:blipFill>
        <p:spPr>
          <a:xfrm>
            <a:off x="4817672" y="921181"/>
            <a:ext cx="2810912" cy="289039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10" name="Shape 210"/>
        <p:cNvGrpSpPr/>
        <p:nvPr/>
      </p:nvGrpSpPr>
      <p:grpSpPr>
        <a:xfrm>
          <a:off x="0" y="0"/>
          <a:ext cx="0" cy="0"/>
          <a:chOff x="0" y="0"/>
          <a:chExt cx="0" cy="0"/>
        </a:xfrm>
      </p:grpSpPr>
      <p:sp>
        <p:nvSpPr>
          <p:cNvPr id="211" name="Google Shape;211;p40"/>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12" name="Google Shape;212;p40"/>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13" name="Google Shape;213;p40"/>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pic>
        <p:nvPicPr>
          <p:cNvPr id="214" name="Google Shape;214;p40"/>
          <p:cNvPicPr preferRelativeResize="0"/>
          <p:nvPr/>
        </p:nvPicPr>
        <p:blipFill rotWithShape="1">
          <a:blip r:embed="rId2">
            <a:alphaModFix amt="7000"/>
          </a:blip>
          <a:srcRect b="0" l="0" r="0" t="0"/>
          <a:stretch/>
        </p:blipFill>
        <p:spPr>
          <a:xfrm>
            <a:off x="1854314" y="500449"/>
            <a:ext cx="4028566" cy="414248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15" name="Shape 215"/>
        <p:cNvGrpSpPr/>
        <p:nvPr/>
      </p:nvGrpSpPr>
      <p:grpSpPr>
        <a:xfrm>
          <a:off x="0" y="0"/>
          <a:ext cx="0" cy="0"/>
          <a:chOff x="0" y="0"/>
          <a:chExt cx="0" cy="0"/>
        </a:xfrm>
      </p:grpSpPr>
      <p:sp>
        <p:nvSpPr>
          <p:cNvPr id="216" name="Google Shape;216;p41"/>
          <p:cNvSpPr/>
          <p:nvPr/>
        </p:nvSpPr>
        <p:spPr>
          <a:xfrm>
            <a:off x="0" y="3927784"/>
            <a:ext cx="9144900" cy="1215300"/>
          </a:xfrm>
          <a:prstGeom prst="rect">
            <a:avLst/>
          </a:prstGeom>
          <a:solidFill>
            <a:srgbClr val="29235C"/>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217" name="Google Shape;217;p41"/>
          <p:cNvSpPr txBox="1"/>
          <p:nvPr>
            <p:ph idx="11" type="ftr"/>
          </p:nvPr>
        </p:nvSpPr>
        <p:spPr>
          <a:xfrm>
            <a:off x="3109257" y="4783344"/>
            <a:ext cx="2926500" cy="1332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18" name="Google Shape;218;p41"/>
          <p:cNvSpPr txBox="1"/>
          <p:nvPr>
            <p:ph idx="10" type="dt"/>
          </p:nvPr>
        </p:nvSpPr>
        <p:spPr>
          <a:xfrm>
            <a:off x="457244" y="4783344"/>
            <a:ext cx="2103300" cy="133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0" i="0">
                <a:solidFill>
                  <a:srgbClr val="888888"/>
                </a:solidFill>
                <a:latin typeface="Gill Sans"/>
                <a:ea typeface="Gill Sans"/>
                <a:cs typeface="Gill Sans"/>
                <a:sym typeface="Gill Sans"/>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19" name="Google Shape;219;p41"/>
          <p:cNvSpPr txBox="1"/>
          <p:nvPr>
            <p:ph idx="12" type="sldNum"/>
          </p:nvPr>
        </p:nvSpPr>
        <p:spPr>
          <a:xfrm>
            <a:off x="6584309" y="4783344"/>
            <a:ext cx="2103300" cy="1332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220" name="Shape 220"/>
        <p:cNvGrpSpPr/>
        <p:nvPr/>
      </p:nvGrpSpPr>
      <p:grpSpPr>
        <a:xfrm>
          <a:off x="0" y="0"/>
          <a:ext cx="0" cy="0"/>
          <a:chOff x="0" y="0"/>
          <a:chExt cx="0" cy="0"/>
        </a:xfrm>
      </p:grpSpPr>
      <p:sp>
        <p:nvSpPr>
          <p:cNvPr id="221" name="Google Shape;221;p42"/>
          <p:cNvSpPr txBox="1"/>
          <p:nvPr>
            <p:ph type="ctrTitle"/>
          </p:nvPr>
        </p:nvSpPr>
        <p:spPr>
          <a:xfrm>
            <a:off x="685865" y="1594448"/>
            <a:ext cx="7773000" cy="1080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22" name="Google Shape;222;p42"/>
          <p:cNvSpPr txBox="1"/>
          <p:nvPr>
            <p:ph idx="1" type="subTitle"/>
          </p:nvPr>
        </p:nvSpPr>
        <p:spPr>
          <a:xfrm>
            <a:off x="1371731" y="2880293"/>
            <a:ext cx="6401400" cy="128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23" name="Google Shape;223;p42"/>
          <p:cNvSpPr txBox="1"/>
          <p:nvPr>
            <p:ph idx="11" type="ftr"/>
          </p:nvPr>
        </p:nvSpPr>
        <p:spPr>
          <a:xfrm>
            <a:off x="3109257" y="4783344"/>
            <a:ext cx="2926500" cy="257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24" name="Google Shape;224;p42"/>
          <p:cNvSpPr txBox="1"/>
          <p:nvPr>
            <p:ph idx="10" type="dt"/>
          </p:nvPr>
        </p:nvSpPr>
        <p:spPr>
          <a:xfrm>
            <a:off x="457244" y="4783344"/>
            <a:ext cx="2103300" cy="257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25" name="Google Shape;225;p42"/>
          <p:cNvSpPr txBox="1"/>
          <p:nvPr>
            <p:ph idx="12" type="sldNum"/>
          </p:nvPr>
        </p:nvSpPr>
        <p:spPr>
          <a:xfrm>
            <a:off x="6584309" y="4783344"/>
            <a:ext cx="21033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6" name="Shape 226"/>
        <p:cNvGrpSpPr/>
        <p:nvPr/>
      </p:nvGrpSpPr>
      <p:grpSpPr>
        <a:xfrm>
          <a:off x="0" y="0"/>
          <a:ext cx="0" cy="0"/>
          <a:chOff x="0" y="0"/>
          <a:chExt cx="0" cy="0"/>
        </a:xfrm>
      </p:grpSpPr>
      <p:sp>
        <p:nvSpPr>
          <p:cNvPr id="227" name="Google Shape;227;p43"/>
          <p:cNvSpPr txBox="1"/>
          <p:nvPr>
            <p:ph type="title"/>
          </p:nvPr>
        </p:nvSpPr>
        <p:spPr>
          <a:xfrm>
            <a:off x="1442810" y="187654"/>
            <a:ext cx="6259500" cy="26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1" i="0" sz="1900" u="sng">
                <a:solidFill>
                  <a:srgbClr val="231F20"/>
                </a:solidFill>
                <a:latin typeface="Arial"/>
                <a:ea typeface="Arial"/>
                <a:cs typeface="Arial"/>
                <a:sym typeface="Aria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28" name="Google Shape;228;p43"/>
          <p:cNvSpPr txBox="1"/>
          <p:nvPr>
            <p:ph idx="1" type="body"/>
          </p:nvPr>
        </p:nvSpPr>
        <p:spPr>
          <a:xfrm>
            <a:off x="457244" y="1182978"/>
            <a:ext cx="3978000" cy="339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229" name="Google Shape;229;p43"/>
          <p:cNvSpPr txBox="1"/>
          <p:nvPr>
            <p:ph idx="2" type="body"/>
          </p:nvPr>
        </p:nvSpPr>
        <p:spPr>
          <a:xfrm>
            <a:off x="4709610" y="1182978"/>
            <a:ext cx="3978000" cy="339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230" name="Google Shape;230;p43"/>
          <p:cNvSpPr txBox="1"/>
          <p:nvPr>
            <p:ph idx="11" type="ftr"/>
          </p:nvPr>
        </p:nvSpPr>
        <p:spPr>
          <a:xfrm>
            <a:off x="3109257" y="4783344"/>
            <a:ext cx="2926500" cy="257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1" name="Google Shape;231;p43"/>
          <p:cNvSpPr txBox="1"/>
          <p:nvPr>
            <p:ph idx="10" type="dt"/>
          </p:nvPr>
        </p:nvSpPr>
        <p:spPr>
          <a:xfrm>
            <a:off x="457244" y="4783344"/>
            <a:ext cx="2103300" cy="257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2" name="Google Shape;232;p43"/>
          <p:cNvSpPr txBox="1"/>
          <p:nvPr>
            <p:ph idx="12" type="sldNum"/>
          </p:nvPr>
        </p:nvSpPr>
        <p:spPr>
          <a:xfrm>
            <a:off x="6584309" y="4783344"/>
            <a:ext cx="21033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3" name="Shape 233"/>
        <p:cNvGrpSpPr/>
        <p:nvPr/>
      </p:nvGrpSpPr>
      <p:grpSpPr>
        <a:xfrm>
          <a:off x="0" y="0"/>
          <a:ext cx="0" cy="0"/>
          <a:chOff x="0" y="0"/>
          <a:chExt cx="0" cy="0"/>
        </a:xfrm>
      </p:grpSpPr>
      <p:sp>
        <p:nvSpPr>
          <p:cNvPr id="234" name="Google Shape;234;p44"/>
          <p:cNvSpPr txBox="1"/>
          <p:nvPr>
            <p:ph type="title"/>
          </p:nvPr>
        </p:nvSpPr>
        <p:spPr>
          <a:xfrm>
            <a:off x="1442810" y="187654"/>
            <a:ext cx="6259500" cy="26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b="1" i="0" sz="1900" u="sng">
                <a:solidFill>
                  <a:srgbClr val="231F20"/>
                </a:solidFill>
                <a:latin typeface="Arial"/>
                <a:ea typeface="Arial"/>
                <a:cs typeface="Arial"/>
                <a:sym typeface="Aria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5" name="Google Shape;235;p44"/>
          <p:cNvSpPr txBox="1"/>
          <p:nvPr>
            <p:ph idx="11" type="ftr"/>
          </p:nvPr>
        </p:nvSpPr>
        <p:spPr>
          <a:xfrm>
            <a:off x="3109257" y="4783344"/>
            <a:ext cx="2926500" cy="257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6" name="Google Shape;236;p44"/>
          <p:cNvSpPr txBox="1"/>
          <p:nvPr>
            <p:ph idx="10" type="dt"/>
          </p:nvPr>
        </p:nvSpPr>
        <p:spPr>
          <a:xfrm>
            <a:off x="457244" y="4783344"/>
            <a:ext cx="2103300" cy="257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7" name="Google Shape;237;p44"/>
          <p:cNvSpPr txBox="1"/>
          <p:nvPr>
            <p:ph idx="12" type="sldNum"/>
          </p:nvPr>
        </p:nvSpPr>
        <p:spPr>
          <a:xfrm>
            <a:off x="6584309" y="4783344"/>
            <a:ext cx="21033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2.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theme" Target="../theme/theme3.xml"/><Relationship Id="rId14" Type="http://schemas.openxmlformats.org/officeDocument/2006/relationships/slideLayout" Target="../slideLayouts/slideLayout4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442810" y="187654"/>
            <a:ext cx="6259500" cy="2934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800"/>
              <a:buFont typeface="Arial"/>
              <a:buNone/>
              <a:defRPr b="1" i="0" sz="1900" u="sng" cap="none" strike="noStrike">
                <a:solidFill>
                  <a:srgbClr val="231F20"/>
                </a:solidFill>
                <a:latin typeface="Arial"/>
                <a:ea typeface="Arial"/>
                <a:cs typeface="Arial"/>
                <a:sym typeface="Arial"/>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457244" y="1182978"/>
            <a:ext cx="8230500" cy="1467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9pPr>
          </a:lstStyle>
          <a:p/>
        </p:txBody>
      </p:sp>
      <p:sp>
        <p:nvSpPr>
          <p:cNvPr id="53" name="Google Shape;53;p13"/>
          <p:cNvSpPr txBox="1"/>
          <p:nvPr>
            <p:ph idx="11" type="ftr"/>
          </p:nvPr>
        </p:nvSpPr>
        <p:spPr>
          <a:xfrm>
            <a:off x="3109257" y="4783344"/>
            <a:ext cx="2926500" cy="1467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8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9pPr>
          </a:lstStyle>
          <a:p/>
        </p:txBody>
      </p:sp>
      <p:sp>
        <p:nvSpPr>
          <p:cNvPr id="54" name="Google Shape;54;p13"/>
          <p:cNvSpPr txBox="1"/>
          <p:nvPr>
            <p:ph idx="10" type="dt"/>
          </p:nvPr>
        </p:nvSpPr>
        <p:spPr>
          <a:xfrm>
            <a:off x="457244" y="4783344"/>
            <a:ext cx="2103300" cy="1467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8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84309" y="4783344"/>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30"/>
          <p:cNvSpPr txBox="1"/>
          <p:nvPr>
            <p:ph type="title"/>
          </p:nvPr>
        </p:nvSpPr>
        <p:spPr>
          <a:xfrm>
            <a:off x="1442810" y="187654"/>
            <a:ext cx="6259500" cy="261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800"/>
              <a:buFont typeface="Arial"/>
              <a:buNone/>
              <a:defRPr b="1" i="0" sz="1900" u="sng" cap="none" strike="noStrike">
                <a:solidFill>
                  <a:srgbClr val="231F20"/>
                </a:solidFill>
                <a:latin typeface="Arial"/>
                <a:ea typeface="Arial"/>
                <a:cs typeface="Arial"/>
                <a:sym typeface="Arial"/>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9pPr>
          </a:lstStyle>
          <a:p/>
        </p:txBody>
      </p:sp>
      <p:sp>
        <p:nvSpPr>
          <p:cNvPr id="152" name="Google Shape;152;p30"/>
          <p:cNvSpPr txBox="1"/>
          <p:nvPr>
            <p:ph idx="1" type="body"/>
          </p:nvPr>
        </p:nvSpPr>
        <p:spPr>
          <a:xfrm>
            <a:off x="457244" y="1182978"/>
            <a:ext cx="8230500" cy="3394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Calibri"/>
                <a:ea typeface="Calibri"/>
                <a:cs typeface="Calibri"/>
                <a:sym typeface="Calibri"/>
              </a:defRPr>
            </a:lvl9pPr>
          </a:lstStyle>
          <a:p/>
        </p:txBody>
      </p:sp>
      <p:sp>
        <p:nvSpPr>
          <p:cNvPr id="153" name="Google Shape;153;p30"/>
          <p:cNvSpPr txBox="1"/>
          <p:nvPr>
            <p:ph idx="11" type="ftr"/>
          </p:nvPr>
        </p:nvSpPr>
        <p:spPr>
          <a:xfrm>
            <a:off x="3109257" y="4783344"/>
            <a:ext cx="29265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8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9pPr>
          </a:lstStyle>
          <a:p/>
        </p:txBody>
      </p:sp>
      <p:sp>
        <p:nvSpPr>
          <p:cNvPr id="154" name="Google Shape;154;p30"/>
          <p:cNvSpPr txBox="1"/>
          <p:nvPr>
            <p:ph idx="10" type="dt"/>
          </p:nvPr>
        </p:nvSpPr>
        <p:spPr>
          <a:xfrm>
            <a:off x="457244" y="4783344"/>
            <a:ext cx="21033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8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chemeClr val="dk1"/>
                </a:solidFill>
                <a:latin typeface="Calibri"/>
                <a:ea typeface="Calibri"/>
                <a:cs typeface="Calibri"/>
                <a:sym typeface="Calibri"/>
              </a:defRPr>
            </a:lvl9pPr>
          </a:lstStyle>
          <a:p/>
        </p:txBody>
      </p:sp>
      <p:sp>
        <p:nvSpPr>
          <p:cNvPr id="155" name="Google Shape;155;p30"/>
          <p:cNvSpPr txBox="1"/>
          <p:nvPr>
            <p:ph idx="12" type="sldNum"/>
          </p:nvPr>
        </p:nvSpPr>
        <p:spPr>
          <a:xfrm>
            <a:off x="6584309" y="4783344"/>
            <a:ext cx="21033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3.jp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43" name="Google Shape;243;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txBox="1"/>
          <p:nvPr/>
        </p:nvSpPr>
        <p:spPr>
          <a:xfrm>
            <a:off x="4860360" y="71577"/>
            <a:ext cx="3974700" cy="48339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900" u="none" cap="none" strike="noStrike">
                <a:solidFill>
                  <a:schemeClr val="dk1"/>
                </a:solidFill>
                <a:latin typeface="Gill Sans"/>
                <a:ea typeface="Gill Sans"/>
                <a:cs typeface="Gill Sans"/>
                <a:sym typeface="Gill Sans"/>
              </a:rPr>
              <a:t>Yhteinen keskustelu </a:t>
            </a:r>
            <a:endParaRPr b="1" sz="19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9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900">
                <a:solidFill>
                  <a:schemeClr val="dk1"/>
                </a:solidFill>
                <a:latin typeface="Gill Sans"/>
                <a:ea typeface="Gill Sans"/>
                <a:cs typeface="Gill Sans"/>
                <a:sym typeface="Gill Sans"/>
              </a:rPr>
              <a:t>Aloitetaan näillä kysymyksillä </a:t>
            </a:r>
            <a:endParaRPr b="1" sz="19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Clr>
                <a:schemeClr val="dk1"/>
              </a:buClr>
              <a:buSzPts val="1700"/>
              <a:buFont typeface="Arial"/>
              <a:buNone/>
            </a:pPr>
            <a:r>
              <a:t/>
            </a:r>
            <a:endParaRPr b="1"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b="1" lang="fi" sz="800">
                <a:solidFill>
                  <a:schemeClr val="dk1"/>
                </a:solidFill>
              </a:rPr>
              <a:t>Työelämä:</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päässyt käyttämään suomen kieltä työharjoittelussa tai työelämässä Suomessa? </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kohdannut haasteita työpaikalla tai työharjoittelussa suomen kielen takia?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2"/>
            </a:pPr>
            <a:r>
              <a:rPr b="1" lang="fi" sz="800">
                <a:solidFill>
                  <a:schemeClr val="dk1"/>
                </a:solidFill>
              </a:rPr>
              <a:t>Asiointi:</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Miten olet kokenut asioinnin viranomaisten kanssa Suomessa? Esim. Kela, Migri, sosiaalitoimisto …</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Onko sinulla ollut vaikeuksia hoitaa pankkiasioita suomeksi?</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Miten olet tottunut käyttämään julkisia palveluita, kuten kirjastoa tai uimahallia suomen kielellä?</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b="1"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3"/>
            </a:pPr>
            <a:r>
              <a:rPr b="1" lang="fi" sz="800">
                <a:solidFill>
                  <a:schemeClr val="dk1"/>
                </a:solidFill>
              </a:rPr>
              <a:t>Sosiaalinen kanssakäyminen:</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Miten olet tutustunut uusiin ihmisiin Suomessa? Kuinka usein käytät suomen kieltä heidän kanssaan? Mitä muita kieliä käytät sosiaalisessa kanssakäymisessä päivittäin</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Millaisia harrastuksia sinulla on? Käytätkö niissä suomen kieltä?</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Koetko, että suomen kielen taito on auttanut sinua solmimaan uusia ystävyyssuhteita?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4"/>
            </a:pPr>
            <a:r>
              <a:rPr b="1" lang="fi" sz="800">
                <a:solidFill>
                  <a:schemeClr val="dk1"/>
                </a:solidFill>
              </a:rPr>
              <a:t>Terveydenhuolto:</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käynyt lääkärissä Suomessa? Miten se sujui?</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saanut tarvitsemaasi terveysneuvontaa suomeksi niin että olet ymmärtänyt siitä tarpeeksi?</a:t>
            </a:r>
            <a:endParaRPr b="1" sz="800">
              <a:solidFill>
                <a:schemeClr val="dk1"/>
              </a:solidFill>
              <a:latin typeface="Gill Sans"/>
              <a:ea typeface="Gill Sans"/>
              <a:cs typeface="Gill Sans"/>
              <a:sym typeface="Gill Sans"/>
            </a:endParaRPr>
          </a:p>
        </p:txBody>
      </p:sp>
      <p:sp>
        <p:nvSpPr>
          <p:cNvPr id="356" name="Google Shape;356;p54"/>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357" name="Google Shape;357;p54"/>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58" name="Google Shape;358;p54"/>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59" name="Google Shape;359;p54"/>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360" name="Google Shape;360;p54"/>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361" name="Google Shape;361;p54"/>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62" name="Google Shape;362;p54"/>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nvSpPr>
        <p:spPr>
          <a:xfrm>
            <a:off x="618867" y="522077"/>
            <a:ext cx="3887100" cy="31869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5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369" name="Google Shape;369;p55"/>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5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i="0" lang="fi" sz="1100" u="none" cap="none" strike="noStrike">
                <a:solidFill>
                  <a:schemeClr val="dk1"/>
                </a:solidFill>
                <a:latin typeface="Gill Sans"/>
                <a:ea typeface="Gill Sans"/>
                <a:cs typeface="Gill Sans"/>
                <a:sym typeface="Gill Sans"/>
              </a:rPr>
              <a:t>5 min</a:t>
            </a:r>
            <a:endParaRPr b="0" i="0" sz="1100" u="none" cap="none" strike="noStrike">
              <a:solidFill>
                <a:srgbClr val="000000"/>
              </a:solidFill>
              <a:latin typeface="Gill Sans"/>
              <a:ea typeface="Gill Sans"/>
              <a:cs typeface="Gill Sans"/>
              <a:sym typeface="Gill Sans"/>
            </a:endParaRPr>
          </a:p>
        </p:txBody>
      </p:sp>
      <p:pic>
        <p:nvPicPr>
          <p:cNvPr id="370" name="Google Shape;370;p55"/>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71" name="Google Shape;371;p55"/>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72" name="Google Shape;372;p55"/>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373" name="Google Shape;373;p55"/>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374" name="Google Shape;374;p55"/>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75" name="Google Shape;375;p55"/>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6"/>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p:txBody>
      </p:sp>
      <p:sp>
        <p:nvSpPr>
          <p:cNvPr id="382" name="Google Shape;382;p56"/>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383" name="Google Shape;383;p56"/>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84" name="Google Shape;384;p56"/>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85" name="Google Shape;385;p56"/>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386" name="Google Shape;386;p56"/>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387" name="Google Shape;387;p5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88" name="Google Shape;388;p5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7"/>
          <p:cNvSpPr txBox="1"/>
          <p:nvPr/>
        </p:nvSpPr>
        <p:spPr>
          <a:xfrm>
            <a:off x="223978" y="864175"/>
            <a:ext cx="7801800" cy="204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None/>
            </a:pPr>
            <a:r>
              <a:rPr lang="fi" sz="11400">
                <a:latin typeface="Calibri"/>
                <a:ea typeface="Calibri"/>
                <a:cs typeface="Calibri"/>
                <a:sym typeface="Calibri"/>
              </a:rPr>
              <a:t>TAUKO!</a:t>
            </a:r>
            <a:endParaRPr sz="11400">
              <a:latin typeface="Calibri"/>
              <a:ea typeface="Calibri"/>
              <a:cs typeface="Calibri"/>
              <a:sym typeface="Calibri"/>
            </a:endParaRPr>
          </a:p>
        </p:txBody>
      </p:sp>
      <p:pic>
        <p:nvPicPr>
          <p:cNvPr id="395" name="Google Shape;395;p57"/>
          <p:cNvPicPr preferRelativeResize="0"/>
          <p:nvPr/>
        </p:nvPicPr>
        <p:blipFill>
          <a:blip r:embed="rId3">
            <a:alphaModFix/>
          </a:blip>
          <a:stretch>
            <a:fillRect/>
          </a:stretch>
        </p:blipFill>
        <p:spPr>
          <a:xfrm>
            <a:off x="6760457" y="1075229"/>
            <a:ext cx="967043" cy="967043"/>
          </a:xfrm>
          <a:prstGeom prst="rect">
            <a:avLst/>
          </a:prstGeom>
          <a:noFill/>
          <a:ln>
            <a:noFill/>
          </a:ln>
        </p:spPr>
      </p:pic>
      <p:pic>
        <p:nvPicPr>
          <p:cNvPr id="396" name="Google Shape;396;p57"/>
          <p:cNvPicPr preferRelativeResize="0"/>
          <p:nvPr/>
        </p:nvPicPr>
        <p:blipFill>
          <a:blip r:embed="rId4">
            <a:alphaModFix/>
          </a:blip>
          <a:stretch>
            <a:fillRect/>
          </a:stretch>
        </p:blipFill>
        <p:spPr>
          <a:xfrm>
            <a:off x="7893248" y="1091335"/>
            <a:ext cx="967043" cy="9348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8"/>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Jos jotain kysymystä ei ehditä keskustella, niin ei hätää. </a:t>
            </a:r>
            <a:endParaRPr b="1" sz="1600">
              <a:solidFill>
                <a:schemeClr val="dk1"/>
              </a:solidFill>
              <a:latin typeface="Gill Sans"/>
              <a:ea typeface="Gill Sans"/>
              <a:cs typeface="Gill Sans"/>
              <a:sym typeface="Gill Sans"/>
            </a:endParaRPr>
          </a:p>
        </p:txBody>
      </p:sp>
      <p:sp>
        <p:nvSpPr>
          <p:cNvPr id="403" name="Google Shape;403;p58"/>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404" name="Google Shape;404;p58"/>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405" name="Google Shape;405;p58"/>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06" name="Google Shape;406;p58"/>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407" name="Google Shape;407;p58"/>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408" name="Google Shape;408;p58"/>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409" name="Google Shape;409;p58"/>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9"/>
          <p:cNvSpPr txBox="1"/>
          <p:nvPr/>
        </p:nvSpPr>
        <p:spPr>
          <a:xfrm>
            <a:off x="4860360" y="71577"/>
            <a:ext cx="3974700" cy="52158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600" u="none" cap="none" strike="noStrike">
                <a:solidFill>
                  <a:schemeClr val="dk1"/>
                </a:solidFill>
                <a:latin typeface="Gill Sans"/>
                <a:ea typeface="Gill Sans"/>
                <a:cs typeface="Gill Sans"/>
                <a:sym typeface="Gill Sans"/>
              </a:rPr>
              <a:t>Yhteinen keskustelu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Aloitetaan näillä kysymyksillä </a:t>
            </a:r>
            <a:endParaRPr b="1" sz="1600">
              <a:solidFill>
                <a:schemeClr val="dk1"/>
              </a:solidFill>
              <a:latin typeface="Gill Sans"/>
              <a:ea typeface="Gill Sans"/>
              <a:cs typeface="Gill Sans"/>
              <a:sym typeface="Gill Sans"/>
            </a:endParaRPr>
          </a:p>
          <a:p>
            <a:pPr indent="0" lvl="0" marL="723900" rtl="0" algn="l">
              <a:lnSpc>
                <a:spcPct val="115000"/>
              </a:lnSpc>
              <a:spcBef>
                <a:spcPts val="0"/>
              </a:spcBef>
              <a:spcAft>
                <a:spcPts val="0"/>
              </a:spcAft>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5"/>
            </a:pPr>
            <a:r>
              <a:rPr b="1" lang="fi" sz="800">
                <a:solidFill>
                  <a:schemeClr val="dk1"/>
                </a:solidFill>
              </a:rPr>
              <a:t>Liikenne:</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käyttänyt julkista liikennettä Suomessa ja käyttänyt siinä suomen kieltä? Miten se on sujunut?</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Onko sinulla ajokortti? Oletko käynyt autokoulussa Suomessa?</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kohdannut haasteita liikennesääntöjen ymmärtämisessä suomeksi?</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6"/>
            </a:pPr>
            <a:r>
              <a:rPr b="1" lang="fi" sz="800">
                <a:solidFill>
                  <a:schemeClr val="dk1"/>
                </a:solidFill>
              </a:rPr>
              <a:t>Lasten koulunkäynti:</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Miten olet kokenut lastesi koulunkäynnin Suomessa suomen kielellä?</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Minkälainen suhde sinulla on lastesi opettajiin? Onko helppo kommunikoida heidän kanssaan?</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osallistunut vanhempainiltoihin tai muihin koulun tapahtumiin?</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7"/>
            </a:pPr>
            <a:r>
              <a:rPr b="1" lang="fi" sz="800">
                <a:solidFill>
                  <a:schemeClr val="dk1"/>
                </a:solidFill>
              </a:rPr>
              <a:t>Media:</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Seuraatko suomenkielisiä uutisia? Mitä medioita käytät eniten?</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Onko sinulla suosikkikirjailijoita, elokuvia tai televisio-ohjelmia suomeksi?</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Miten suomen kielen taito on vaikuttanut median kulutukseesi?</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startAt="8"/>
            </a:pPr>
            <a:r>
              <a:rPr b="1" lang="fi" sz="800">
                <a:solidFill>
                  <a:schemeClr val="dk1"/>
                </a:solidFill>
              </a:rPr>
              <a:t>Tietokone ja internet:</a:t>
            </a:r>
            <a:endParaRPr b="1"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Käytätkö suomea sähköposteissa ja sosiaalisessa mediassa?</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Millaisia verkkosivuja selaat suomeksi, vai käytätkö internettiä lainkaan suomen kielellä?</a:t>
            </a:r>
            <a:endParaRPr sz="800">
              <a:solidFill>
                <a:schemeClr val="dk1"/>
              </a:solidFill>
            </a:endParaRPr>
          </a:p>
          <a:p>
            <a:pPr indent="-406400" lvl="0" marL="723900" rtl="0" algn="l">
              <a:lnSpc>
                <a:spcPct val="115000"/>
              </a:lnSpc>
              <a:spcBef>
                <a:spcPts val="0"/>
              </a:spcBef>
              <a:spcAft>
                <a:spcPts val="0"/>
              </a:spcAft>
              <a:buClr>
                <a:schemeClr val="dk1"/>
              </a:buClr>
              <a:buSzPts val="800"/>
              <a:buChar char="●"/>
            </a:pPr>
            <a:r>
              <a:rPr lang="fi" sz="800">
                <a:solidFill>
                  <a:schemeClr val="dk1"/>
                </a:solidFill>
              </a:rPr>
              <a:t>Oletko kohdannut haasteita suomenkielisen sisällön ymmärtämisessä verkossa?</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0" lvl="0" marL="0" rtl="0" algn="l">
              <a:lnSpc>
                <a:spcPct val="115000"/>
              </a:lnSpc>
              <a:spcBef>
                <a:spcPts val="0"/>
              </a:spcBef>
              <a:spcAft>
                <a:spcPts val="0"/>
              </a:spcAft>
              <a:buNone/>
            </a:pPr>
            <a:r>
              <a:t/>
            </a:r>
            <a:endParaRPr b="1" sz="500">
              <a:solidFill>
                <a:schemeClr val="dk1"/>
              </a:solidFill>
            </a:endParaRPr>
          </a:p>
        </p:txBody>
      </p:sp>
      <p:sp>
        <p:nvSpPr>
          <p:cNvPr id="416" name="Google Shape;416;p59"/>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40-50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n.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417" name="Google Shape;417;p59"/>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418" name="Google Shape;418;p59"/>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19" name="Google Shape;419;p59"/>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420" name="Google Shape;420;p59"/>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421" name="Google Shape;421;p59"/>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422" name="Google Shape;422;p59"/>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0"/>
          <p:cNvSpPr txBox="1"/>
          <p:nvPr/>
        </p:nvSpPr>
        <p:spPr>
          <a:xfrm>
            <a:off x="618867" y="522077"/>
            <a:ext cx="3887100" cy="30177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40-50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429" name="Google Shape;429;p60"/>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10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min</a:t>
            </a:r>
            <a:endParaRPr b="0" i="0" sz="1100" u="none" cap="none" strike="noStrike">
              <a:solidFill>
                <a:srgbClr val="000000"/>
              </a:solidFill>
              <a:latin typeface="Gill Sans"/>
              <a:ea typeface="Gill Sans"/>
              <a:cs typeface="Gill Sans"/>
              <a:sym typeface="Gill Sans"/>
            </a:endParaRPr>
          </a:p>
        </p:txBody>
      </p:sp>
      <p:pic>
        <p:nvPicPr>
          <p:cNvPr id="430" name="Google Shape;430;p60"/>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431" name="Google Shape;431;p60"/>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32" name="Google Shape;432;p60"/>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433" name="Google Shape;433;p60"/>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434" name="Google Shape;434;p60"/>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435" name="Google Shape;435;p60"/>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1"/>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100">
              <a:solidFill>
                <a:schemeClr val="dk1"/>
              </a:solidFill>
              <a:latin typeface="Gill Sans"/>
              <a:ea typeface="Gill Sans"/>
              <a:cs typeface="Gill Sans"/>
              <a:sym typeface="Gill Sans"/>
            </a:endParaRPr>
          </a:p>
        </p:txBody>
      </p:sp>
      <p:sp>
        <p:nvSpPr>
          <p:cNvPr id="442" name="Google Shape;442;p61"/>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443" name="Google Shape;443;p61"/>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444" name="Google Shape;444;p61"/>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45" name="Google Shape;445;p61"/>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446" name="Google Shape;446;p61"/>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447" name="Google Shape;447;p61"/>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448" name="Google Shape;448;p61"/>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2"/>
          <p:cNvSpPr txBox="1"/>
          <p:nvPr/>
        </p:nvSpPr>
        <p:spPr>
          <a:xfrm>
            <a:off x="377107" y="502750"/>
            <a:ext cx="3858000" cy="31455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5	Kiitos, lopetus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455" name="Google Shape;455;p62"/>
          <p:cNvSpPr txBox="1"/>
          <p:nvPr/>
        </p:nvSpPr>
        <p:spPr>
          <a:xfrm>
            <a:off x="4909774" y="449927"/>
            <a:ext cx="3916200" cy="22479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Kiitos ja lopetus</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Miltä tämä Erätauko-keskustelu ja aihe tuntui?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Minkälainen tunnelma teille jäi yhteisestä keskustelusta?</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Nyt on aika lopettaa keskustelumme. Kiitos!</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Kiitos antoisasta keskustelusta! Toivottavasti jatkatte nyt käynnistynyttä keskustelua.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p:txBody>
      </p:sp>
      <p:pic>
        <p:nvPicPr>
          <p:cNvPr id="456" name="Google Shape;456;p62"/>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457" name="Google Shape;457;p62"/>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58" name="Google Shape;458;p62"/>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459" name="Google Shape;459;p62"/>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460" name="Google Shape;460;p62"/>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461" name="Google Shape;461;p62"/>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3"/>
          <p:cNvPicPr preferRelativeResize="0"/>
          <p:nvPr/>
        </p:nvPicPr>
        <p:blipFill>
          <a:blip r:embed="rId3">
            <a:alphaModFix amt="25000"/>
          </a:blip>
          <a:stretch>
            <a:fillRect/>
          </a:stretch>
        </p:blipFill>
        <p:spPr>
          <a:xfrm>
            <a:off x="-31475" y="0"/>
            <a:ext cx="9174390" cy="5143498"/>
          </a:xfrm>
          <a:prstGeom prst="rect">
            <a:avLst/>
          </a:prstGeom>
          <a:noFill/>
          <a:ln>
            <a:noFill/>
          </a:ln>
        </p:spPr>
      </p:pic>
      <p:sp>
        <p:nvSpPr>
          <p:cNvPr id="467" name="Google Shape;467;p63"/>
          <p:cNvSpPr txBox="1"/>
          <p:nvPr/>
        </p:nvSpPr>
        <p:spPr>
          <a:xfrm>
            <a:off x="1249493" y="770494"/>
            <a:ext cx="6645900" cy="1529700"/>
          </a:xfrm>
          <a:prstGeom prst="rect">
            <a:avLst/>
          </a:prstGeom>
          <a:noFill/>
          <a:ln>
            <a:noFill/>
          </a:ln>
        </p:spPr>
        <p:txBody>
          <a:bodyPr anchorCtr="0" anchor="t" bIns="25725" lIns="51475" spcFirstLastPara="1" rIns="51475" wrap="square" tIns="25725">
            <a:spAutoFit/>
          </a:bodyPr>
          <a:lstStyle/>
          <a:p>
            <a:pPr indent="0" lvl="0" marL="0" marR="0" rtl="0" algn="l">
              <a:lnSpc>
                <a:spcPct val="100000"/>
              </a:lnSpc>
              <a:spcBef>
                <a:spcPts val="0"/>
              </a:spcBef>
              <a:spcAft>
                <a:spcPts val="0"/>
              </a:spcAft>
              <a:buClr>
                <a:srgbClr val="000000"/>
              </a:buClr>
              <a:buSzPts val="1300"/>
              <a:buFont typeface="Arial"/>
              <a:buNone/>
            </a:pPr>
            <a:r>
              <a:rPr b="1" lang="fi" sz="2400">
                <a:highlight>
                  <a:srgbClr val="FFFFFF"/>
                </a:highlight>
                <a:latin typeface="Gill Sans"/>
                <a:ea typeface="Gill Sans"/>
                <a:cs typeface="Gill Sans"/>
                <a:sym typeface="Gill Sans"/>
              </a:rPr>
              <a:t>Kansalliset dialogit: </a:t>
            </a:r>
            <a:r>
              <a:rPr b="1" lang="fi" sz="2400">
                <a:solidFill>
                  <a:schemeClr val="accent3"/>
                </a:solidFill>
                <a:highlight>
                  <a:srgbClr val="FFFFFF"/>
                </a:highlight>
                <a:latin typeface="Gill Sans"/>
                <a:ea typeface="Gill Sans"/>
                <a:cs typeface="Gill Sans"/>
                <a:sym typeface="Gill Sans"/>
              </a:rPr>
              <a:t>Yhteisöjen ja verkostojen merkitys maahanmuuttajien arjessa</a:t>
            </a:r>
            <a:r>
              <a:rPr b="1" lang="fi" sz="2400">
                <a:highlight>
                  <a:srgbClr val="FFFFFF"/>
                </a:highlight>
                <a:latin typeface="Gill Sans"/>
                <a:ea typeface="Gill Sans"/>
                <a:cs typeface="Gill Sans"/>
                <a:sym typeface="Gill Sans"/>
              </a:rPr>
              <a:t> </a:t>
            </a:r>
            <a:endParaRPr b="1" sz="2400">
              <a:highlight>
                <a:srgbClr val="FFFFFF"/>
              </a:highlight>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300"/>
              <a:buFont typeface="Arial"/>
              <a:buNone/>
            </a:pPr>
            <a:r>
              <a:rPr b="1" lang="fi" sz="2400">
                <a:highlight>
                  <a:srgbClr val="FFFFFF"/>
                </a:highlight>
                <a:latin typeface="Gill Sans"/>
                <a:ea typeface="Gill Sans"/>
                <a:cs typeface="Gill Sans"/>
                <a:sym typeface="Gill Sans"/>
              </a:rPr>
              <a:t>Otavan Opiston aikuisten perusopetuksen päättövaiheen ryhmät, k2024</a:t>
            </a:r>
            <a:endParaRPr b="0" i="1" sz="800" u="none" cap="none" strike="noStrike">
              <a:solidFill>
                <a:srgbClr val="000000"/>
              </a:solidFill>
              <a:latin typeface="Gill Sans"/>
              <a:ea typeface="Gill Sans"/>
              <a:cs typeface="Gill Sans"/>
              <a:sym typeface="Gill Sans"/>
            </a:endParaRPr>
          </a:p>
        </p:txBody>
      </p:sp>
      <p:cxnSp>
        <p:nvCxnSpPr>
          <p:cNvPr id="468" name="Google Shape;468;p63"/>
          <p:cNvCxnSpPr/>
          <p:nvPr/>
        </p:nvCxnSpPr>
        <p:spPr>
          <a:xfrm flipH="1" rot="10800000">
            <a:off x="1249491" y="3939607"/>
            <a:ext cx="6645900" cy="43800"/>
          </a:xfrm>
          <a:prstGeom prst="straightConnector1">
            <a:avLst/>
          </a:prstGeom>
          <a:noFill/>
          <a:ln cap="flat" cmpd="sng" w="19050">
            <a:solidFill>
              <a:srgbClr val="FFE006"/>
            </a:solidFill>
            <a:prstDash val="solid"/>
            <a:round/>
            <a:headEnd len="sm" w="sm" type="none"/>
            <a:tailEnd len="sm" w="sm" type="none"/>
          </a:ln>
        </p:spPr>
      </p:cxnSp>
      <p:pic>
        <p:nvPicPr>
          <p:cNvPr id="469" name="Google Shape;469;p63"/>
          <p:cNvPicPr preferRelativeResize="0"/>
          <p:nvPr/>
        </p:nvPicPr>
        <p:blipFill rotWithShape="1">
          <a:blip r:embed="rId4">
            <a:alphaModFix/>
          </a:blip>
          <a:srcRect b="0" l="0" r="0" t="0"/>
          <a:stretch/>
        </p:blipFill>
        <p:spPr>
          <a:xfrm>
            <a:off x="3989919" y="4549746"/>
            <a:ext cx="1164894" cy="268843"/>
          </a:xfrm>
          <a:prstGeom prst="rect">
            <a:avLst/>
          </a:prstGeom>
          <a:noFill/>
          <a:ln>
            <a:noFill/>
          </a:ln>
        </p:spPr>
      </p:pic>
      <p:sp>
        <p:nvSpPr>
          <p:cNvPr id="470" name="Google Shape;470;p63"/>
          <p:cNvSpPr/>
          <p:nvPr/>
        </p:nvSpPr>
        <p:spPr>
          <a:xfrm>
            <a:off x="4457700" y="2457474"/>
            <a:ext cx="228600" cy="228600"/>
          </a:xfrm>
          <a:prstGeom prst="rect">
            <a:avLst/>
          </a:prstGeom>
          <a:noFill/>
          <a:ln>
            <a:noFill/>
          </a:ln>
        </p:spPr>
        <p:txBody>
          <a:bodyPr anchorCtr="0" anchor="t" bIns="34250" lIns="68550" spcFirstLastPara="1" rIns="68550" wrap="square" tIns="342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471" name="Google Shape;471;p63"/>
          <p:cNvSpPr txBox="1"/>
          <p:nvPr/>
        </p:nvSpPr>
        <p:spPr>
          <a:xfrm>
            <a:off x="1083861" y="2618991"/>
            <a:ext cx="5153100" cy="1320600"/>
          </a:xfrm>
          <a:prstGeom prst="rect">
            <a:avLst/>
          </a:prstGeom>
          <a:noFill/>
          <a:ln>
            <a:noFill/>
          </a:ln>
        </p:spPr>
        <p:txBody>
          <a:bodyPr anchorCtr="0" anchor="t" bIns="72550" lIns="145150" spcFirstLastPara="1" rIns="145150" wrap="square" tIns="72550">
            <a:noAutofit/>
          </a:bodyPr>
          <a:lstStyle/>
          <a:p>
            <a:pPr indent="0" lvl="0" marL="0" marR="0" rtl="0" algn="l">
              <a:lnSpc>
                <a:spcPct val="100000"/>
              </a:lnSpc>
              <a:spcBef>
                <a:spcPts val="0"/>
              </a:spcBef>
              <a:spcAft>
                <a:spcPts val="0"/>
              </a:spcAft>
              <a:buClr>
                <a:srgbClr val="000000"/>
              </a:buClr>
              <a:buSzPts val="1900"/>
              <a:buFont typeface="Arial"/>
              <a:buNone/>
            </a:pPr>
            <a:r>
              <a:rPr lang="fi" sz="1700">
                <a:highlight>
                  <a:schemeClr val="lt1"/>
                </a:highlight>
              </a:rPr>
              <a:t>keskiviikko 17.1.2024</a:t>
            </a:r>
            <a:endParaRPr sz="1700">
              <a:highlight>
                <a:schemeClr val="lt1"/>
              </a:highlight>
            </a:endParaRPr>
          </a:p>
          <a:p>
            <a:pPr indent="0" lvl="0" marL="0" marR="0" rtl="0" algn="l">
              <a:lnSpc>
                <a:spcPct val="100000"/>
              </a:lnSpc>
              <a:spcBef>
                <a:spcPts val="0"/>
              </a:spcBef>
              <a:spcAft>
                <a:spcPts val="0"/>
              </a:spcAft>
              <a:buClr>
                <a:srgbClr val="000000"/>
              </a:buClr>
              <a:buSzPts val="1900"/>
              <a:buFont typeface="Arial"/>
              <a:buNone/>
            </a:pPr>
            <a:r>
              <a:t/>
            </a:r>
            <a:endParaRPr sz="1700"/>
          </a:p>
          <a:p>
            <a:pPr indent="0" lvl="0" marL="0" marR="0" rtl="0" algn="l">
              <a:lnSpc>
                <a:spcPct val="100000"/>
              </a:lnSpc>
              <a:spcBef>
                <a:spcPts val="0"/>
              </a:spcBef>
              <a:spcAft>
                <a:spcPts val="0"/>
              </a:spcAft>
              <a:buClr>
                <a:srgbClr val="000000"/>
              </a:buClr>
              <a:buSzPts val="1900"/>
              <a:buFont typeface="Arial"/>
              <a:buNone/>
            </a:pPr>
            <a:r>
              <a:rPr lang="fi" sz="1700">
                <a:highlight>
                  <a:schemeClr val="lt1"/>
                </a:highlight>
              </a:rPr>
              <a:t>Aikuisten perusopetuksen päättövaiheen ryhmät PV-S23ja PV-K23</a:t>
            </a:r>
            <a:endParaRPr sz="1700">
              <a:highlight>
                <a:schemeClr val="lt1"/>
              </a:highlight>
            </a:endParaRPr>
          </a:p>
        </p:txBody>
      </p:sp>
      <p:sp>
        <p:nvSpPr>
          <p:cNvPr id="472" name="Google Shape;472;p63"/>
          <p:cNvSpPr txBox="1"/>
          <p:nvPr/>
        </p:nvSpPr>
        <p:spPr>
          <a:xfrm>
            <a:off x="6393302" y="2686047"/>
            <a:ext cx="1754100" cy="346800"/>
          </a:xfrm>
          <a:prstGeom prst="rect">
            <a:avLst/>
          </a:prstGeom>
          <a:noFill/>
          <a:ln>
            <a:noFill/>
          </a:ln>
        </p:spPr>
        <p:txBody>
          <a:bodyPr anchorCtr="0" anchor="t" bIns="72550" lIns="145150" spcFirstLastPara="1" rIns="145150" wrap="square" tIns="72550">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473" name="Google Shape;473;p63"/>
          <p:cNvSpPr txBox="1"/>
          <p:nvPr/>
        </p:nvSpPr>
        <p:spPr>
          <a:xfrm>
            <a:off x="6459837" y="4288611"/>
            <a:ext cx="2565000" cy="7242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a:t>
            </a:r>
            <a:r>
              <a:rPr lang="fi" sz="1400">
                <a:solidFill>
                  <a:schemeClr val="dk1"/>
                </a:solidFill>
              </a:rPr>
              <a:t>erätauko</a:t>
            </a:r>
            <a:r>
              <a:rPr b="0" i="0" lang="fi"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a:t>
            </a:r>
            <a:r>
              <a:rPr lang="fi" sz="1400">
                <a:solidFill>
                  <a:schemeClr val="dk1"/>
                </a:solidFill>
              </a:rPr>
              <a:t>yhdessäjayksin</a:t>
            </a:r>
            <a:endParaRPr b="0" i="0" sz="1300" u="none" cap="none" strike="noStrike">
              <a:solidFill>
                <a:srgbClr val="000000"/>
              </a:solidFill>
              <a:latin typeface="Calibri"/>
              <a:ea typeface="Calibri"/>
              <a:cs typeface="Calibri"/>
              <a:sym typeface="Calibri"/>
            </a:endParaRPr>
          </a:p>
        </p:txBody>
      </p:sp>
      <p:pic>
        <p:nvPicPr>
          <p:cNvPr id="474" name="Google Shape;474;p63"/>
          <p:cNvPicPr preferRelativeResize="0"/>
          <p:nvPr/>
        </p:nvPicPr>
        <p:blipFill>
          <a:blip r:embed="rId5">
            <a:alphaModFix/>
          </a:blip>
          <a:stretch>
            <a:fillRect/>
          </a:stretch>
        </p:blipFill>
        <p:spPr>
          <a:xfrm>
            <a:off x="8575903" y="0"/>
            <a:ext cx="568030" cy="732933"/>
          </a:xfrm>
          <a:prstGeom prst="rect">
            <a:avLst/>
          </a:prstGeom>
          <a:noFill/>
          <a:ln>
            <a:noFill/>
          </a:ln>
        </p:spPr>
      </p:pic>
      <p:pic>
        <p:nvPicPr>
          <p:cNvPr id="475" name="Google Shape;475;p63"/>
          <p:cNvPicPr preferRelativeResize="0"/>
          <p:nvPr/>
        </p:nvPicPr>
        <p:blipFill>
          <a:blip r:embed="rId6">
            <a:alphaModFix/>
          </a:blip>
          <a:stretch>
            <a:fillRect/>
          </a:stretch>
        </p:blipFill>
        <p:spPr>
          <a:xfrm>
            <a:off x="7196428" y="65010"/>
            <a:ext cx="1458561" cy="602879"/>
          </a:xfrm>
          <a:prstGeom prst="rect">
            <a:avLst/>
          </a:prstGeom>
          <a:noFill/>
          <a:ln>
            <a:noFill/>
          </a:ln>
        </p:spPr>
      </p:pic>
      <p:pic>
        <p:nvPicPr>
          <p:cNvPr id="476" name="Google Shape;476;p63"/>
          <p:cNvPicPr preferRelativeResize="0"/>
          <p:nvPr/>
        </p:nvPicPr>
        <p:blipFill>
          <a:blip r:embed="rId7">
            <a:alphaModFix/>
          </a:blip>
          <a:stretch>
            <a:fillRect/>
          </a:stretch>
        </p:blipFill>
        <p:spPr>
          <a:xfrm>
            <a:off x="116691" y="4074145"/>
            <a:ext cx="967043" cy="967043"/>
          </a:xfrm>
          <a:prstGeom prst="rect">
            <a:avLst/>
          </a:prstGeom>
          <a:noFill/>
          <a:ln>
            <a:noFill/>
          </a:ln>
        </p:spPr>
      </p:pic>
      <p:pic>
        <p:nvPicPr>
          <p:cNvPr id="477" name="Google Shape;477;p63"/>
          <p:cNvPicPr preferRelativeResize="0"/>
          <p:nvPr/>
        </p:nvPicPr>
        <p:blipFill>
          <a:blip r:embed="rId8">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6"/>
          <p:cNvSpPr txBox="1"/>
          <p:nvPr/>
        </p:nvSpPr>
        <p:spPr>
          <a:xfrm>
            <a:off x="1249493" y="770494"/>
            <a:ext cx="6645900" cy="1406400"/>
          </a:xfrm>
          <a:prstGeom prst="rect">
            <a:avLst/>
          </a:prstGeom>
          <a:noFill/>
          <a:ln>
            <a:noFill/>
          </a:ln>
        </p:spPr>
        <p:txBody>
          <a:bodyPr anchorCtr="0" anchor="t" bIns="25725" lIns="51475" spcFirstLastPara="1" rIns="51475" wrap="square" tIns="25725">
            <a:spAutoFit/>
          </a:bodyPr>
          <a:lstStyle/>
          <a:p>
            <a:pPr indent="0" lvl="0" marL="0" marR="0" rtl="0" algn="l">
              <a:lnSpc>
                <a:spcPct val="100000"/>
              </a:lnSpc>
              <a:spcBef>
                <a:spcPts val="0"/>
              </a:spcBef>
              <a:spcAft>
                <a:spcPts val="0"/>
              </a:spcAft>
              <a:buClr>
                <a:srgbClr val="000000"/>
              </a:buClr>
              <a:buSzPts val="1300"/>
              <a:buFont typeface="Arial"/>
              <a:buNone/>
            </a:pPr>
            <a:r>
              <a:rPr b="1" lang="fi" sz="2200">
                <a:highlight>
                  <a:srgbClr val="FFFFFF"/>
                </a:highlight>
                <a:latin typeface="Gill Sans"/>
                <a:ea typeface="Gill Sans"/>
                <a:cs typeface="Gill Sans"/>
                <a:sym typeface="Gill Sans"/>
              </a:rPr>
              <a:t>Kansalliset dialogit: "Kommunikointi suomen kielellä maahanmuuttajien arjessa - aikuisten perusopetuksen opiskelijoiden kokemuksia Otavan Opistolta"</a:t>
            </a:r>
            <a:endParaRPr b="0" i="1" sz="600" u="none" cap="none" strike="noStrike">
              <a:solidFill>
                <a:srgbClr val="000000"/>
              </a:solidFill>
              <a:latin typeface="Gill Sans"/>
              <a:ea typeface="Gill Sans"/>
              <a:cs typeface="Gill Sans"/>
              <a:sym typeface="Gill Sans"/>
            </a:endParaRPr>
          </a:p>
        </p:txBody>
      </p:sp>
      <p:cxnSp>
        <p:nvCxnSpPr>
          <p:cNvPr id="249" name="Google Shape;249;p46"/>
          <p:cNvCxnSpPr/>
          <p:nvPr/>
        </p:nvCxnSpPr>
        <p:spPr>
          <a:xfrm flipH="1" rot="10800000">
            <a:off x="1249491" y="3939607"/>
            <a:ext cx="6645900" cy="43800"/>
          </a:xfrm>
          <a:prstGeom prst="straightConnector1">
            <a:avLst/>
          </a:prstGeom>
          <a:noFill/>
          <a:ln cap="flat" cmpd="sng" w="19050">
            <a:solidFill>
              <a:srgbClr val="FFE006"/>
            </a:solidFill>
            <a:prstDash val="solid"/>
            <a:round/>
            <a:headEnd len="sm" w="sm" type="none"/>
            <a:tailEnd len="sm" w="sm" type="none"/>
          </a:ln>
        </p:spPr>
      </p:cxnSp>
      <p:pic>
        <p:nvPicPr>
          <p:cNvPr id="250" name="Google Shape;250;p46"/>
          <p:cNvPicPr preferRelativeResize="0"/>
          <p:nvPr/>
        </p:nvPicPr>
        <p:blipFill rotWithShape="1">
          <a:blip r:embed="rId3">
            <a:alphaModFix/>
          </a:blip>
          <a:srcRect b="0" l="0" r="0" t="0"/>
          <a:stretch/>
        </p:blipFill>
        <p:spPr>
          <a:xfrm>
            <a:off x="3989919" y="4549746"/>
            <a:ext cx="1164894" cy="268843"/>
          </a:xfrm>
          <a:prstGeom prst="rect">
            <a:avLst/>
          </a:prstGeom>
          <a:noFill/>
          <a:ln>
            <a:noFill/>
          </a:ln>
        </p:spPr>
      </p:pic>
      <p:sp>
        <p:nvSpPr>
          <p:cNvPr id="251" name="Google Shape;251;p46"/>
          <p:cNvSpPr/>
          <p:nvPr/>
        </p:nvSpPr>
        <p:spPr>
          <a:xfrm>
            <a:off x="4457700" y="2457474"/>
            <a:ext cx="228600" cy="228600"/>
          </a:xfrm>
          <a:prstGeom prst="rect">
            <a:avLst/>
          </a:prstGeom>
          <a:noFill/>
          <a:ln>
            <a:noFill/>
          </a:ln>
        </p:spPr>
        <p:txBody>
          <a:bodyPr anchorCtr="0" anchor="t" bIns="34250" lIns="68550" spcFirstLastPara="1" rIns="68550" wrap="square" tIns="342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52" name="Google Shape;252;p46"/>
          <p:cNvSpPr txBox="1"/>
          <p:nvPr/>
        </p:nvSpPr>
        <p:spPr>
          <a:xfrm>
            <a:off x="1083861" y="2618991"/>
            <a:ext cx="5153100" cy="1320600"/>
          </a:xfrm>
          <a:prstGeom prst="rect">
            <a:avLst/>
          </a:prstGeom>
          <a:noFill/>
          <a:ln>
            <a:noFill/>
          </a:ln>
        </p:spPr>
        <p:txBody>
          <a:bodyPr anchorCtr="0" anchor="t" bIns="72550" lIns="145150" spcFirstLastPara="1" rIns="145150" wrap="square" tIns="72550">
            <a:noAutofit/>
          </a:bodyPr>
          <a:lstStyle/>
          <a:p>
            <a:pPr indent="0" lvl="0" marL="0" marR="0" rtl="0" algn="l">
              <a:lnSpc>
                <a:spcPct val="100000"/>
              </a:lnSpc>
              <a:spcBef>
                <a:spcPts val="0"/>
              </a:spcBef>
              <a:spcAft>
                <a:spcPts val="0"/>
              </a:spcAft>
              <a:buClr>
                <a:srgbClr val="000000"/>
              </a:buClr>
              <a:buSzPts val="1900"/>
              <a:buFont typeface="Arial"/>
              <a:buNone/>
            </a:pPr>
            <a:r>
              <a:rPr lang="fi" sz="1700"/>
              <a:t>Tiistai 9.5.2023</a:t>
            </a:r>
            <a:endParaRPr sz="1700"/>
          </a:p>
          <a:p>
            <a:pPr indent="0" lvl="0" marL="0" marR="0" rtl="0" algn="l">
              <a:lnSpc>
                <a:spcPct val="100000"/>
              </a:lnSpc>
              <a:spcBef>
                <a:spcPts val="0"/>
              </a:spcBef>
              <a:spcAft>
                <a:spcPts val="0"/>
              </a:spcAft>
              <a:buClr>
                <a:srgbClr val="000000"/>
              </a:buClr>
              <a:buSzPts val="1900"/>
              <a:buFont typeface="Arial"/>
              <a:buNone/>
            </a:pPr>
            <a:r>
              <a:t/>
            </a:r>
            <a:endParaRPr sz="1700"/>
          </a:p>
          <a:p>
            <a:pPr indent="0" lvl="0" marL="0" marR="0" rtl="0" algn="l">
              <a:lnSpc>
                <a:spcPct val="100000"/>
              </a:lnSpc>
              <a:spcBef>
                <a:spcPts val="0"/>
              </a:spcBef>
              <a:spcAft>
                <a:spcPts val="0"/>
              </a:spcAft>
              <a:buClr>
                <a:srgbClr val="000000"/>
              </a:buClr>
              <a:buSzPts val="1900"/>
              <a:buFont typeface="Arial"/>
              <a:buNone/>
            </a:pPr>
            <a:r>
              <a:rPr lang="fi" sz="1700"/>
              <a:t>Aikuisten perusopetuksen päättövaiheen ryhmät MKI ja PV-K23</a:t>
            </a:r>
            <a:endParaRPr sz="1700"/>
          </a:p>
        </p:txBody>
      </p:sp>
      <p:sp>
        <p:nvSpPr>
          <p:cNvPr id="253" name="Google Shape;253;p46"/>
          <p:cNvSpPr txBox="1"/>
          <p:nvPr/>
        </p:nvSpPr>
        <p:spPr>
          <a:xfrm>
            <a:off x="6393302" y="2686047"/>
            <a:ext cx="1754100" cy="346800"/>
          </a:xfrm>
          <a:prstGeom prst="rect">
            <a:avLst/>
          </a:prstGeom>
          <a:noFill/>
          <a:ln>
            <a:noFill/>
          </a:ln>
        </p:spPr>
        <p:txBody>
          <a:bodyPr anchorCtr="0" anchor="t" bIns="72550" lIns="145150" spcFirstLastPara="1" rIns="145150" wrap="square" tIns="72550">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54" name="Google Shape;254;p46"/>
          <p:cNvSpPr txBox="1"/>
          <p:nvPr/>
        </p:nvSpPr>
        <p:spPr>
          <a:xfrm>
            <a:off x="6459837" y="4288611"/>
            <a:ext cx="2565000" cy="7242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chemeClr val="dk1"/>
                </a:solidFill>
                <a:latin typeface="Arial"/>
                <a:ea typeface="Arial"/>
                <a:cs typeface="Arial"/>
                <a:sym typeface="Arial"/>
              </a:rPr>
              <a:t>#</a:t>
            </a:r>
            <a:r>
              <a:rPr lang="fi" sz="1400">
                <a:solidFill>
                  <a:schemeClr val="dk1"/>
                </a:solidFill>
              </a:rPr>
              <a:t>erätauko</a:t>
            </a:r>
            <a:r>
              <a:rPr b="0" i="0" lang="fi" sz="1400" u="none" cap="none" strike="noStrike">
                <a:solidFill>
                  <a:schemeClr val="dk1"/>
                </a:solidFill>
                <a:latin typeface="Arial"/>
                <a:ea typeface="Arial"/>
                <a:cs typeface="Arial"/>
                <a:sym typeface="Arial"/>
              </a:rPr>
              <a:t> #EpävarmuudessaEläminen</a:t>
            </a:r>
            <a:endParaRPr b="0" i="0" sz="1300" u="none" cap="none" strike="noStrike">
              <a:solidFill>
                <a:srgbClr val="000000"/>
              </a:solidFill>
              <a:latin typeface="Calibri"/>
              <a:ea typeface="Calibri"/>
              <a:cs typeface="Calibri"/>
              <a:sym typeface="Calibri"/>
            </a:endParaRPr>
          </a:p>
        </p:txBody>
      </p:sp>
      <p:pic>
        <p:nvPicPr>
          <p:cNvPr id="255" name="Google Shape;255;p46"/>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256" name="Google Shape;256;p46"/>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257" name="Google Shape;257;p4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258" name="Google Shape;258;p4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4"/>
          <p:cNvSpPr txBox="1"/>
          <p:nvPr/>
        </p:nvSpPr>
        <p:spPr>
          <a:xfrm>
            <a:off x="488639" y="514179"/>
            <a:ext cx="8283600" cy="3340800"/>
          </a:xfrm>
          <a:prstGeom prst="rect">
            <a:avLst/>
          </a:prstGeom>
          <a:noFill/>
          <a:ln>
            <a:noFill/>
          </a:ln>
        </p:spPr>
        <p:txBody>
          <a:bodyPr anchorCtr="0" anchor="t" bIns="145150" lIns="145150" spcFirstLastPara="1" rIns="145150" wrap="square" tIns="145150">
            <a:spAutoFit/>
          </a:bodyPr>
          <a:lstStyle/>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Jakaudutaan 10 hengen ryhmiin, joissa on mahdollisimman paljon äidinkieleltään erikielisiä ihmisiä </a:t>
            </a:r>
            <a:endParaRPr sz="2200">
              <a:latin typeface="Calibri"/>
              <a:ea typeface="Calibri"/>
              <a:cs typeface="Calibri"/>
              <a:sym typeface="Calibri"/>
            </a:endParaRPr>
          </a:p>
          <a:p>
            <a:pPr indent="0" lvl="0" marL="723900" rtl="0" algn="l">
              <a:spcBef>
                <a:spcPts val="0"/>
              </a:spcBef>
              <a:spcAft>
                <a:spcPts val="0"/>
              </a:spcAft>
              <a:buNone/>
            </a:pPr>
            <a:r>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Aloitetaanxnxnxn yhteisellä osuudella.</a:t>
            </a:r>
            <a:endParaRPr sz="2200">
              <a:latin typeface="Calibri"/>
              <a:ea typeface="Calibri"/>
              <a:cs typeface="Calibri"/>
              <a:sym typeface="Calibri"/>
            </a:endParaRPr>
          </a:p>
          <a:p>
            <a:pPr indent="0" lvl="0" marL="723900" rtl="0" algn="l">
              <a:spcBef>
                <a:spcPts val="0"/>
              </a:spcBef>
              <a:spcAft>
                <a:spcPts val="0"/>
              </a:spcAft>
              <a:buNone/>
            </a:pPr>
            <a:r>
              <a:rPr lang="fi" sz="2200">
                <a:latin typeface="Calibri"/>
                <a:ea typeface="Calibri"/>
                <a:cs typeface="Calibri"/>
                <a:sym typeface="Calibri"/>
              </a:rPr>
              <a:t>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Tässä dialogissa saat käyttää apunasi kääntäjiä tekoälyä (esimerkiksi ChatGPT) ja muistiinpanoja. Voit myös käyttää muitakin kieliä kuin suomea, mutta yritä kuitenkin aina ensin selvitä suomen kielellä. </a:t>
            </a:r>
            <a:endParaRPr sz="2200">
              <a:latin typeface="Calibri"/>
              <a:ea typeface="Calibri"/>
              <a:cs typeface="Calibri"/>
              <a:sym typeface="Calibri"/>
            </a:endParaRPr>
          </a:p>
        </p:txBody>
      </p:sp>
      <p:pic>
        <p:nvPicPr>
          <p:cNvPr id="484" name="Google Shape;484;p64"/>
          <p:cNvPicPr preferRelativeResize="0"/>
          <p:nvPr/>
        </p:nvPicPr>
        <p:blipFill>
          <a:blip r:embed="rId3">
            <a:alphaModFix/>
          </a:blip>
          <a:stretch>
            <a:fillRect/>
          </a:stretch>
        </p:blipFill>
        <p:spPr>
          <a:xfrm>
            <a:off x="8575903" y="0"/>
            <a:ext cx="568030" cy="732933"/>
          </a:xfrm>
          <a:prstGeom prst="rect">
            <a:avLst/>
          </a:prstGeom>
          <a:noFill/>
          <a:ln>
            <a:noFill/>
          </a:ln>
        </p:spPr>
      </p:pic>
      <p:pic>
        <p:nvPicPr>
          <p:cNvPr id="485" name="Google Shape;485;p64"/>
          <p:cNvPicPr preferRelativeResize="0"/>
          <p:nvPr/>
        </p:nvPicPr>
        <p:blipFill>
          <a:blip r:embed="rId4">
            <a:alphaModFix/>
          </a:blip>
          <a:stretch>
            <a:fillRect/>
          </a:stretch>
        </p:blipFill>
        <p:spPr>
          <a:xfrm>
            <a:off x="7196428" y="65010"/>
            <a:ext cx="1458561" cy="602879"/>
          </a:xfrm>
          <a:prstGeom prst="rect">
            <a:avLst/>
          </a:prstGeom>
          <a:noFill/>
          <a:ln>
            <a:noFill/>
          </a:ln>
        </p:spPr>
      </p:pic>
      <p:pic>
        <p:nvPicPr>
          <p:cNvPr id="486" name="Google Shape;486;p64"/>
          <p:cNvPicPr preferRelativeResize="0"/>
          <p:nvPr/>
        </p:nvPicPr>
        <p:blipFill>
          <a:blip r:embed="rId5">
            <a:alphaModFix/>
          </a:blip>
          <a:stretch>
            <a:fillRect/>
          </a:stretch>
        </p:blipFill>
        <p:spPr>
          <a:xfrm>
            <a:off x="116691" y="4074145"/>
            <a:ext cx="967043" cy="967043"/>
          </a:xfrm>
          <a:prstGeom prst="rect">
            <a:avLst/>
          </a:prstGeom>
          <a:noFill/>
          <a:ln>
            <a:noFill/>
          </a:ln>
        </p:spPr>
      </p:pic>
      <p:pic>
        <p:nvPicPr>
          <p:cNvPr id="487" name="Google Shape;487;p64"/>
          <p:cNvPicPr preferRelativeResize="0"/>
          <p:nvPr/>
        </p:nvPicPr>
        <p:blipFill>
          <a:blip r:embed="rId6">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5"/>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494" name="Google Shape;494;p65"/>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495" name="Google Shape;495;p65"/>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b="1" sz="14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Min	Osio	Klo</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Aloitus, pelisäännöt, 	esittelykierros, alustus</a:t>
            </a:r>
            <a:endParaRPr b="1"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40</a:t>
            </a:r>
            <a:r>
              <a:rPr b="0" i="0" lang="fi" sz="1100" u="none" cap="none" strike="noStrike">
                <a:solidFill>
                  <a:schemeClr val="dk1"/>
                </a:solidFill>
                <a:latin typeface="Gill Sans"/>
                <a:ea typeface="Gill Sans"/>
                <a:cs typeface="Gill Sans"/>
                <a:sym typeface="Gill Sans"/>
              </a:rPr>
              <a:t> 	Yhteinen keskustelu (sis. tauko)</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5</a:t>
            </a:r>
            <a:r>
              <a:rPr b="0" i="0" lang="fi" sz="1100" u="none" cap="none" strike="noStrike">
                <a:solidFill>
                  <a:schemeClr val="dk1"/>
                </a:solidFill>
                <a:latin typeface="Gill Sans"/>
                <a:ea typeface="Gill Sans"/>
                <a:cs typeface="Gill Sans"/>
                <a:sym typeface="Gill Sans"/>
              </a:rPr>
              <a:t> 	Oivallusten kirjoittaminen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1</a:t>
            </a:r>
            <a:r>
              <a:rPr lang="fi" sz="1100">
                <a:solidFill>
                  <a:schemeClr val="dk1"/>
                </a:solidFill>
                <a:latin typeface="Gill Sans"/>
                <a:ea typeface="Gill Sans"/>
                <a:cs typeface="Gill Sans"/>
                <a:sym typeface="Gill Sans"/>
              </a:rPr>
              <a:t>0</a:t>
            </a:r>
            <a:r>
              <a:rPr b="0" i="0" lang="fi" sz="1100" u="none" cap="none" strike="noStrike">
                <a:solidFill>
                  <a:schemeClr val="dk1"/>
                </a:solidFill>
                <a:latin typeface="Gill Sans"/>
                <a:ea typeface="Gill Sans"/>
                <a:cs typeface="Gill Sans"/>
                <a:sym typeface="Gill Sans"/>
              </a:rPr>
              <a:t>	Oivallusten kertominen</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5	Kiitos, lopetus</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Yhteensä </a:t>
            </a:r>
            <a:r>
              <a:rPr lang="fi" sz="1100">
                <a:solidFill>
                  <a:schemeClr val="dk1"/>
                </a:solidFill>
                <a:latin typeface="Gill Sans"/>
                <a:ea typeface="Gill Sans"/>
                <a:cs typeface="Gill Sans"/>
                <a:sym typeface="Gill Sans"/>
              </a:rPr>
              <a:t>60</a:t>
            </a:r>
            <a:r>
              <a:rPr b="0" i="0" lang="fi" sz="1100" u="none" cap="none" strike="noStrike">
                <a:solidFill>
                  <a:schemeClr val="dk1"/>
                </a:solidFill>
                <a:latin typeface="Gill Sans"/>
                <a:ea typeface="Gill Sans"/>
                <a:cs typeface="Gill Sans"/>
                <a:sym typeface="Gill Sans"/>
              </a:rPr>
              <a:t> min</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496" name="Google Shape;496;p65"/>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rgbClr val="000000"/>
              </a:buClr>
              <a:buSzPts val="1400"/>
              <a:buFont typeface="Arial"/>
              <a:buNone/>
            </a:pPr>
            <a:r>
              <a:rPr b="1" i="0" lang="fi" sz="1400" u="none" cap="none" strike="noStrike">
                <a:solidFill>
                  <a:srgbClr val="000000"/>
                </a:solidFill>
                <a:latin typeface="Gill Sans"/>
                <a:ea typeface="Gill Sans"/>
                <a:cs typeface="Gill Sans"/>
                <a:sym typeface="Gill Sans"/>
              </a:rPr>
              <a:t>Aloitus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rPr b="0" i="0" lang="fi" sz="1000" u="none" cap="none" strike="noStrike">
                <a:solidFill>
                  <a:srgbClr val="000000"/>
                </a:solidFill>
                <a:latin typeface="Gill Sans"/>
                <a:ea typeface="Gill Sans"/>
                <a:cs typeface="Gill Sans"/>
                <a:sym typeface="Gill Sans"/>
              </a:rPr>
              <a:t>Tervetuloa mukaan tämän ryhmän Erätauko-keskusteluun. Aiheemme tänään on </a:t>
            </a:r>
            <a:r>
              <a:rPr lang="fi" sz="1000">
                <a:latin typeface="Gill Sans"/>
                <a:ea typeface="Gill Sans"/>
                <a:cs typeface="Gill Sans"/>
                <a:sym typeface="Gill Sans"/>
              </a:rPr>
              <a:t>Kansalliset dialogit: "Yhteisöjen ja verkostojen merkitys maahanmuuttajien arjessa - aikuisten perusopetuksen opiskelijoiden kokemuksia Otavan Opistolta"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Minä (Lauri Ylä-Jussila) toimin keskustelun ohjaajana. </a:t>
            </a:r>
            <a:r>
              <a:rPr lang="fi" sz="1000">
                <a:latin typeface="Gill Sans"/>
                <a:ea typeface="Gill Sans"/>
                <a:cs typeface="Gill Sans"/>
                <a:sym typeface="Gill Sans"/>
              </a:rPr>
              <a:t>Dialogit nauhoitetaan. Nauhoituksia käytetään raportin kirjoittamiseen. Siinä ei kerrota teidän nimiä. </a:t>
            </a:r>
            <a:r>
              <a:rPr b="0" i="0" lang="fi" sz="1000" u="none" cap="none" strike="noStrike">
                <a:solidFill>
                  <a:srgbClr val="000000"/>
                </a:solidFill>
                <a:latin typeface="Gill Sans"/>
                <a:ea typeface="Gill Sans"/>
                <a:cs typeface="Gill Sans"/>
                <a:sym typeface="Gill Sans"/>
              </a:rPr>
              <a:t>Kirjausta käytetään materiaalina yhteenvetoon.</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Pyritään tänään puhumaan omasta kokemuksesta. </a:t>
            </a:r>
            <a:r>
              <a:rPr b="0" i="0" lang="fi" sz="1000" u="none" cap="none" strike="noStrike">
                <a:solidFill>
                  <a:schemeClr val="dk1"/>
                </a:solidFill>
                <a:latin typeface="Gill Sans"/>
                <a:ea typeface="Gill Sans"/>
                <a:cs typeface="Gill Sans"/>
                <a:sym typeface="Gill Sans"/>
              </a:rPr>
              <a:t>Puhutaan enemmän itsestä, kuin muista. Keskustelussa ei ole tarkoitus vakuuttaa, voittaa tai väitellä.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chemeClr val="dk1"/>
                </a:solidFill>
                <a:latin typeface="Gill Sans"/>
                <a:ea typeface="Gill Sans"/>
                <a:cs typeface="Gill Sans"/>
                <a:sym typeface="Gill Sans"/>
              </a:rPr>
              <a:t>Keskustelun aikana ja sen jälkeen voi olla erilaisia näkemyksiä aiheesta, emme pyri yksimielisyyteen. Keskustelun lopuksi pohditaan, mitä olemme oppineet tai oivaltaneet yhteisen keskustelun aikana.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Keskustelussa ei tarvitse tehdä päätöksiä tai etsiä ratkaisuja, mutta sellaisia voi nousta esiin. Voimme jutella rauhassa ja </a:t>
            </a:r>
            <a:r>
              <a:rPr b="0" i="0" lang="fi" sz="1000" u="none" cap="none" strike="noStrike">
                <a:solidFill>
                  <a:schemeClr val="dk1"/>
                </a:solidFill>
                <a:latin typeface="Gill Sans"/>
                <a:ea typeface="Gill Sans"/>
                <a:cs typeface="Gill Sans"/>
                <a:sym typeface="Gill Sans"/>
              </a:rPr>
              <a:t>keskustelu käydään luottamuksellisesti.</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736600" lvl="0" marL="2171700" marR="0" rtl="0" algn="l">
              <a:lnSpc>
                <a:spcPct val="100000"/>
              </a:lnSpc>
              <a:spcBef>
                <a:spcPts val="0"/>
              </a:spcBef>
              <a:spcAft>
                <a:spcPts val="0"/>
              </a:spcAft>
              <a:buClr>
                <a:schemeClr val="dk1"/>
              </a:buClr>
              <a:buSzPts val="600"/>
              <a:buFont typeface="Arial"/>
              <a:buNone/>
            </a:pPr>
            <a:r>
              <a:rPr b="1" lang="fi" sz="1100">
                <a:latin typeface="Gill Sans"/>
                <a:ea typeface="Gill Sans"/>
                <a:cs typeface="Gill Sans"/>
                <a:sym typeface="Gill Sans"/>
              </a:rPr>
              <a:t>10 min</a:t>
            </a:r>
            <a:endParaRPr b="1"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100" u="none" cap="none" strike="noStrike">
              <a:solidFill>
                <a:srgbClr val="000000"/>
              </a:solidFill>
              <a:latin typeface="Gill Sans"/>
              <a:ea typeface="Gill Sans"/>
              <a:cs typeface="Gill Sans"/>
              <a:sym typeface="Gill Sans"/>
            </a:endParaRPr>
          </a:p>
        </p:txBody>
      </p:sp>
      <p:cxnSp>
        <p:nvCxnSpPr>
          <p:cNvPr id="497" name="Google Shape;497;p65"/>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498" name="Google Shape;498;p65"/>
          <p:cNvPicPr preferRelativeResize="0"/>
          <p:nvPr/>
        </p:nvPicPr>
        <p:blipFill>
          <a:blip r:embed="rId4">
            <a:alphaModFix/>
          </a:blip>
          <a:stretch>
            <a:fillRect/>
          </a:stretch>
        </p:blipFill>
        <p:spPr>
          <a:xfrm>
            <a:off x="1379475" y="0"/>
            <a:ext cx="568030" cy="732933"/>
          </a:xfrm>
          <a:prstGeom prst="rect">
            <a:avLst/>
          </a:prstGeom>
          <a:noFill/>
          <a:ln>
            <a:noFill/>
          </a:ln>
        </p:spPr>
      </p:pic>
      <p:pic>
        <p:nvPicPr>
          <p:cNvPr id="499" name="Google Shape;499;p65"/>
          <p:cNvPicPr preferRelativeResize="0"/>
          <p:nvPr/>
        </p:nvPicPr>
        <p:blipFill>
          <a:blip r:embed="rId5">
            <a:alphaModFix/>
          </a:blip>
          <a:stretch>
            <a:fillRect/>
          </a:stretch>
        </p:blipFill>
        <p:spPr>
          <a:xfrm>
            <a:off x="0" y="65010"/>
            <a:ext cx="1458561" cy="602879"/>
          </a:xfrm>
          <a:prstGeom prst="rect">
            <a:avLst/>
          </a:prstGeom>
          <a:noFill/>
          <a:ln>
            <a:noFill/>
          </a:ln>
        </p:spPr>
      </p:pic>
      <p:pic>
        <p:nvPicPr>
          <p:cNvPr id="500" name="Google Shape;500;p65"/>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01" name="Google Shape;501;p65"/>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6"/>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508" name="Google Shape;508;p66"/>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509" name="Google Shape;509;p66"/>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Aloitus, pelisäännöt, 	esittelykierros, alustus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510" name="Google Shape;510;p66"/>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rtl="0" algn="l">
              <a:spcBef>
                <a:spcPts val="0"/>
              </a:spcBef>
              <a:spcAft>
                <a:spcPts val="0"/>
              </a:spcAft>
              <a:buClr>
                <a:srgbClr val="000000"/>
              </a:buClr>
              <a:buSzPts val="1400"/>
              <a:buFont typeface="Arial"/>
              <a:buNone/>
            </a:pPr>
            <a:r>
              <a:rPr b="1" lang="fi" sz="1000"/>
              <a:t>Aloitus </a:t>
            </a:r>
            <a:endParaRPr b="1" sz="1000"/>
          </a:p>
          <a:p>
            <a:pPr indent="0" lvl="0" marL="0" rtl="0" algn="l">
              <a:spcBef>
                <a:spcPts val="0"/>
              </a:spcBef>
              <a:spcAft>
                <a:spcPts val="0"/>
              </a:spcAft>
              <a:buClr>
                <a:schemeClr val="dk1"/>
              </a:buClr>
              <a:buSzPts val="1700"/>
              <a:buFont typeface="Arial"/>
              <a:buNone/>
            </a:pPr>
            <a:r>
              <a:t/>
            </a:r>
            <a:endParaRPr sz="1000"/>
          </a:p>
          <a:p>
            <a:pPr indent="0" lvl="0" marL="0" rtl="0" algn="l">
              <a:spcBef>
                <a:spcPts val="0"/>
              </a:spcBef>
              <a:spcAft>
                <a:spcPts val="0"/>
              </a:spcAft>
              <a:buClr>
                <a:schemeClr val="dk1"/>
              </a:buClr>
              <a:buSzPts val="1700"/>
              <a:buFont typeface="Arial"/>
              <a:buNone/>
            </a:pPr>
            <a:r>
              <a:rPr lang="fi" sz="1000"/>
              <a:t>Hyvät kuulijat, ystävät ja keskustelun osallistujat.</a:t>
            </a:r>
            <a:endParaRPr sz="1000"/>
          </a:p>
          <a:p>
            <a:pPr indent="0" lvl="0" marL="0" rtl="0" algn="l">
              <a:spcBef>
                <a:spcPts val="0"/>
              </a:spcBef>
              <a:spcAft>
                <a:spcPts val="0"/>
              </a:spcAft>
              <a:buClr>
                <a:schemeClr val="dk1"/>
              </a:buClr>
              <a:buSzPts val="1700"/>
              <a:buFont typeface="Arial"/>
              <a:buNone/>
            </a:pPr>
            <a:r>
              <a:rPr lang="fi" sz="1000"/>
              <a:t>Tervetuloa tähän kansalliseen dialogiin, joka keskittyy aiheeseen "Yhteisöjen ja verkostojen merkitys maahanmuuttajille". Tänään me kokoontumme pohtimaan, keskustelemaan ja jakamaan kokemuksia ja näkemyksiä siitä, kuinka yhteisöt ja verkostot vaikuttavat maahanmuuttajien elämään ja hyvinvointiin. Keskustelumme muoto on erätaukodialogi, jossa jokaisella osallistujalla on mahdollisuus tuoda äänensä kuuluviin ja oppia toisilta.</a:t>
            </a:r>
            <a:endParaRPr sz="1000"/>
          </a:p>
          <a:p>
            <a:pPr indent="0" lvl="0" marL="0" rtl="0" algn="l">
              <a:spcBef>
                <a:spcPts val="0"/>
              </a:spcBef>
              <a:spcAft>
                <a:spcPts val="0"/>
              </a:spcAft>
              <a:buClr>
                <a:schemeClr val="dk1"/>
              </a:buClr>
              <a:buSzPts val="1700"/>
              <a:buFont typeface="Arial"/>
              <a:buNone/>
            </a:pPr>
            <a:r>
              <a:t/>
            </a:r>
            <a:endParaRPr sz="1000"/>
          </a:p>
          <a:p>
            <a:pPr indent="0" lvl="0" marL="0" rtl="0" algn="l">
              <a:spcBef>
                <a:spcPts val="0"/>
              </a:spcBef>
              <a:spcAft>
                <a:spcPts val="0"/>
              </a:spcAft>
              <a:buClr>
                <a:schemeClr val="dk1"/>
              </a:buClr>
              <a:buSzPts val="1700"/>
              <a:buFont typeface="Arial"/>
              <a:buNone/>
            </a:pPr>
            <a:r>
              <a:rPr lang="fi" sz="1000"/>
              <a:t>Yhteisöt ovat kuin kodin ulkopuolisia perheitä, ryhmiä, joissa ihmiset asuvat, työskentelevät ja jakavat elämäänsä. Ne ovat paikkoja, joissa ihmiset voivat kokea yhteenkuuluvuutta, jakaa kielen, kulttuurin ja harrastukset. Ne tarjoavat turvaa, tukea ja ymmärrystä. Verkostot, toisaalta, ovat kuin ystäväpiirejämme – ne koostuvat ihmisistä, joiden kanssa jaamme ajatuksia, kokemuksia ja jopa elämän käytännön tarpeita. Ne ovat tärkeitä resursseja tiedon, tuen ja mahdollisuuksien jakamisessa.</a:t>
            </a:r>
            <a:endParaRPr sz="1000"/>
          </a:p>
          <a:p>
            <a:pPr indent="0" lvl="0" marL="0" rtl="0" algn="l">
              <a:spcBef>
                <a:spcPts val="0"/>
              </a:spcBef>
              <a:spcAft>
                <a:spcPts val="0"/>
              </a:spcAft>
              <a:buClr>
                <a:schemeClr val="dk1"/>
              </a:buClr>
              <a:buSzPts val="1700"/>
              <a:buFont typeface="Arial"/>
              <a:buNone/>
            </a:pPr>
            <a:r>
              <a:t/>
            </a:r>
            <a:endParaRPr sz="1000"/>
          </a:p>
          <a:p>
            <a:pPr indent="0" lvl="0" marL="0" rtl="0" algn="l">
              <a:spcBef>
                <a:spcPts val="0"/>
              </a:spcBef>
              <a:spcAft>
                <a:spcPts val="0"/>
              </a:spcAft>
              <a:buClr>
                <a:schemeClr val="dk1"/>
              </a:buClr>
              <a:buSzPts val="1700"/>
              <a:buFont typeface="Arial"/>
              <a:buNone/>
            </a:pPr>
            <a:r>
              <a:rPr lang="fi" sz="1000"/>
              <a:t>Maahanmuuttajille yhteisöjen ja verkostojen merkitys korostuu entisestään. Ne voivat toimia sillanrakentajina uuteen kulttuuriin sopeutumisessa, tarjoten samalla turvaa ja tuttuutta. Tänään haluamme yhdessä tutkia, miten nämä ryhmät vaikuttavat maahanmuuttajien arkeen, auttavat heitä kohtaamaan haasteita ja mahdollistavat heidän menestymisensä uudessa ympäristössään.</a:t>
            </a:r>
            <a:endParaRPr sz="1000"/>
          </a:p>
          <a:p>
            <a:pPr indent="0" lvl="0" marL="0" rtl="0" algn="l">
              <a:spcBef>
                <a:spcPts val="0"/>
              </a:spcBef>
              <a:spcAft>
                <a:spcPts val="0"/>
              </a:spcAft>
              <a:buClr>
                <a:schemeClr val="dk1"/>
              </a:buClr>
              <a:buSzPts val="1700"/>
              <a:buFont typeface="Arial"/>
              <a:buNone/>
            </a:pPr>
            <a:r>
              <a:t/>
            </a:r>
            <a:endParaRPr sz="1000"/>
          </a:p>
          <a:p>
            <a:pPr indent="0" lvl="0" marL="0" rtl="0" algn="l">
              <a:spcBef>
                <a:spcPts val="0"/>
              </a:spcBef>
              <a:spcAft>
                <a:spcPts val="0"/>
              </a:spcAft>
              <a:buClr>
                <a:schemeClr val="dk1"/>
              </a:buClr>
              <a:buSzPts val="1700"/>
              <a:buFont typeface="Arial"/>
              <a:buNone/>
            </a:pPr>
            <a:r>
              <a:rPr lang="fi" sz="1000"/>
              <a:t>Toivon, että tämä dialogi avaa uusia näkökulmia, luo ymmärrystä ja rohkaisee meitä kaikkia rakentamaan entistä inklusiivisempia ja tukevampia yhteisöjä ja verkostoja. Keskustelkaamme avoimesti, kuunnelkaamme toinen toistamme ja oppikaamme yhdessä. Kiitos, että olette täällä jakamassa tämän hetken kanssamme.</a:t>
            </a:r>
            <a:endParaRPr sz="1000"/>
          </a:p>
          <a:p>
            <a:pPr indent="0" lvl="0" marL="0" rtl="0" algn="l">
              <a:spcBef>
                <a:spcPts val="0"/>
              </a:spcBef>
              <a:spcAft>
                <a:spcPts val="0"/>
              </a:spcAft>
              <a:buClr>
                <a:srgbClr val="000000"/>
              </a:buClr>
              <a:buSzPts val="1000"/>
              <a:buFont typeface="Arial"/>
              <a:buNone/>
            </a:pPr>
            <a:r>
              <a:t/>
            </a:r>
            <a:endParaRPr sz="1000"/>
          </a:p>
          <a:p>
            <a:pPr indent="0" lvl="0" marL="0" rtl="0" algn="l">
              <a:spcBef>
                <a:spcPts val="0"/>
              </a:spcBef>
              <a:spcAft>
                <a:spcPts val="0"/>
              </a:spcAft>
              <a:buClr>
                <a:srgbClr val="000000"/>
              </a:buClr>
              <a:buSzPts val="1000"/>
              <a:buFont typeface="Arial"/>
              <a:buNone/>
            </a:pPr>
            <a:r>
              <a:t/>
            </a:r>
            <a:endParaRPr sz="1000"/>
          </a:p>
          <a:p>
            <a:pPr indent="0" lvl="0" marL="0" rtl="0" algn="l">
              <a:spcBef>
                <a:spcPts val="0"/>
              </a:spcBef>
              <a:spcAft>
                <a:spcPts val="0"/>
              </a:spcAft>
              <a:buClr>
                <a:srgbClr val="000000"/>
              </a:buClr>
              <a:buSzPts val="800"/>
              <a:buFont typeface="Arial"/>
              <a:buNone/>
            </a:pPr>
            <a:r>
              <a:t/>
            </a:r>
            <a:endParaRPr sz="1000"/>
          </a:p>
        </p:txBody>
      </p:sp>
      <p:cxnSp>
        <p:nvCxnSpPr>
          <p:cNvPr id="511" name="Google Shape;511;p66"/>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12" name="Google Shape;512;p66"/>
          <p:cNvPicPr preferRelativeResize="0"/>
          <p:nvPr/>
        </p:nvPicPr>
        <p:blipFill>
          <a:blip r:embed="rId4">
            <a:alphaModFix/>
          </a:blip>
          <a:stretch>
            <a:fillRect/>
          </a:stretch>
        </p:blipFill>
        <p:spPr>
          <a:xfrm>
            <a:off x="1379475" y="59649"/>
            <a:ext cx="568030" cy="732933"/>
          </a:xfrm>
          <a:prstGeom prst="rect">
            <a:avLst/>
          </a:prstGeom>
          <a:noFill/>
          <a:ln>
            <a:noFill/>
          </a:ln>
        </p:spPr>
      </p:pic>
      <p:pic>
        <p:nvPicPr>
          <p:cNvPr id="513" name="Google Shape;513;p66"/>
          <p:cNvPicPr preferRelativeResize="0"/>
          <p:nvPr/>
        </p:nvPicPr>
        <p:blipFill>
          <a:blip r:embed="rId5">
            <a:alphaModFix/>
          </a:blip>
          <a:stretch>
            <a:fillRect/>
          </a:stretch>
        </p:blipFill>
        <p:spPr>
          <a:xfrm>
            <a:off x="0" y="124659"/>
            <a:ext cx="1458561" cy="602879"/>
          </a:xfrm>
          <a:prstGeom prst="rect">
            <a:avLst/>
          </a:prstGeom>
          <a:noFill/>
          <a:ln>
            <a:noFill/>
          </a:ln>
        </p:spPr>
      </p:pic>
      <p:pic>
        <p:nvPicPr>
          <p:cNvPr id="514" name="Google Shape;514;p6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15" name="Google Shape;515;p6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7"/>
          <p:cNvSpPr txBox="1"/>
          <p:nvPr/>
        </p:nvSpPr>
        <p:spPr>
          <a:xfrm>
            <a:off x="673006" y="513902"/>
            <a:ext cx="3658800" cy="33702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rgbClr val="000000"/>
              </a:buClr>
              <a:buSzPts val="1400"/>
              <a:buFont typeface="Arial"/>
              <a:buNone/>
            </a:pPr>
            <a:r>
              <a:rPr b="1" i="0" lang="fi" sz="1600" u="none" cap="none" strike="noStrike">
                <a:solidFill>
                  <a:srgbClr val="000000"/>
                </a:solidFill>
                <a:latin typeface="Gill Sans"/>
                <a:ea typeface="Gill Sans"/>
                <a:cs typeface="Gill Sans"/>
                <a:sym typeface="Gill Sans"/>
              </a:rPr>
              <a:t>Rakentavan keskustelun pelisäännöt</a:t>
            </a:r>
            <a:endParaRPr b="1"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1. Kuuntele </a:t>
            </a:r>
            <a:r>
              <a:rPr b="0" i="0" lang="fi" sz="1300" u="none" cap="none" strike="noStrike">
                <a:solidFill>
                  <a:schemeClr val="dk1"/>
                </a:solidFill>
                <a:latin typeface="Gill Sans"/>
                <a:ea typeface="Gill Sans"/>
                <a:cs typeface="Gill Sans"/>
                <a:sym typeface="Gill Sans"/>
              </a:rPr>
              <a:t>toisia, älä keskeytä tai käynnistä sivukeskusteluja.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2. Liity</a:t>
            </a:r>
            <a:r>
              <a:rPr b="0" i="0" lang="fi" sz="1300" u="none" cap="none" strike="noStrike">
                <a:solidFill>
                  <a:schemeClr val="dk1"/>
                </a:solidFill>
                <a:latin typeface="Gill Sans"/>
                <a:ea typeface="Gill Sans"/>
                <a:cs typeface="Gill Sans"/>
                <a:sym typeface="Gill Sans"/>
              </a:rPr>
              <a:t> toisten puheeseen ja käytä arkikieltä.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3. Kerro </a:t>
            </a:r>
            <a:r>
              <a:rPr b="0" i="0" lang="fi" sz="1300" u="none" cap="none" strike="noStrike">
                <a:solidFill>
                  <a:schemeClr val="dk1"/>
                </a:solidFill>
                <a:latin typeface="Gill Sans"/>
                <a:ea typeface="Gill Sans"/>
                <a:cs typeface="Gill Sans"/>
                <a:sym typeface="Gill Sans"/>
              </a:rPr>
              <a:t>omasta kokemuksesta.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4. Puhuttele</a:t>
            </a:r>
            <a:r>
              <a:rPr b="0" i="0" lang="fi" sz="1300" u="none" cap="none" strike="noStrike">
                <a:solidFill>
                  <a:schemeClr val="dk1"/>
                </a:solidFill>
                <a:latin typeface="Gill Sans"/>
                <a:ea typeface="Gill Sans"/>
                <a:cs typeface="Gill Sans"/>
                <a:sym typeface="Gill Sans"/>
              </a:rPr>
              <a:t> muita suoraan ja kysy heidän näkemyksiään.</a:t>
            </a:r>
            <a:endParaRPr b="0" i="0" sz="1300" u="none" cap="none" strike="noStrike">
              <a:solidFill>
                <a:schemeClr val="dk1"/>
              </a:solidFill>
              <a:latin typeface="Gill Sans"/>
              <a:ea typeface="Gill Sans"/>
              <a:cs typeface="Gill Sans"/>
              <a:sym typeface="Gill Sans"/>
            </a:endParaRPr>
          </a:p>
          <a:p>
            <a:pPr indent="0" lvl="0" marL="26670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5. Ole läsnä</a:t>
            </a:r>
            <a:r>
              <a:rPr b="0" i="0" lang="fi" sz="1300" u="none" cap="none" strike="noStrike">
                <a:solidFill>
                  <a:schemeClr val="dk1"/>
                </a:solidFill>
                <a:latin typeface="Gill Sans"/>
                <a:ea typeface="Gill Sans"/>
                <a:cs typeface="Gill Sans"/>
                <a:sym typeface="Gill Sans"/>
              </a:rPr>
              <a:t> ja </a:t>
            </a:r>
            <a:r>
              <a:rPr b="1" i="0" lang="fi" sz="1300" u="none" cap="none" strike="noStrike">
                <a:solidFill>
                  <a:schemeClr val="dk1"/>
                </a:solidFill>
                <a:latin typeface="Gill Sans"/>
                <a:ea typeface="Gill Sans"/>
                <a:cs typeface="Gill Sans"/>
                <a:sym typeface="Gill Sans"/>
              </a:rPr>
              <a:t>kunnioita</a:t>
            </a:r>
            <a:r>
              <a:rPr b="0" i="0" lang="fi" sz="1300" u="none" cap="none" strike="noStrike">
                <a:solidFill>
                  <a:schemeClr val="dk1"/>
                </a:solidFill>
                <a:latin typeface="Gill Sans"/>
                <a:ea typeface="Gill Sans"/>
                <a:cs typeface="Gill Sans"/>
                <a:sym typeface="Gill Sans"/>
              </a:rPr>
              <a:t> toisia sekä luottamuksen ilmapiiriä.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6. Etsi ja kokoa</a:t>
            </a:r>
            <a:r>
              <a:rPr b="0" i="0" lang="fi" sz="1300" u="none" cap="none" strike="noStrike">
                <a:solidFill>
                  <a:schemeClr val="dk1"/>
                </a:solidFill>
                <a:latin typeface="Gill Sans"/>
                <a:ea typeface="Gill Sans"/>
                <a:cs typeface="Gill Sans"/>
                <a:sym typeface="Gill Sans"/>
              </a:rPr>
              <a:t>. Työstä rohkeasti esiin tulevia ristiriitoja ja etsi piiloon jääneitä asioita.</a:t>
            </a:r>
            <a:endParaRPr b="0" i="0" sz="1300" u="none" cap="none" strike="noStrike">
              <a:solidFill>
                <a:schemeClr val="dk1"/>
              </a:solidFill>
              <a:latin typeface="Gill Sans"/>
              <a:ea typeface="Gill Sans"/>
              <a:cs typeface="Gill Sans"/>
              <a:sym typeface="Gill Sans"/>
            </a:endParaRPr>
          </a:p>
        </p:txBody>
      </p:sp>
      <p:sp>
        <p:nvSpPr>
          <p:cNvPr id="522" name="Google Shape;522;p67"/>
          <p:cNvSpPr txBox="1"/>
          <p:nvPr/>
        </p:nvSpPr>
        <p:spPr>
          <a:xfrm>
            <a:off x="4812966" y="230301"/>
            <a:ext cx="3796200" cy="4689900"/>
          </a:xfrm>
          <a:prstGeom prst="rect">
            <a:avLst/>
          </a:prstGeom>
          <a:noFill/>
          <a:ln>
            <a:noFill/>
          </a:ln>
        </p:spPr>
        <p:txBody>
          <a:bodyPr anchorCtr="0" anchor="t" bIns="51525" lIns="51525" spcFirstLastPara="1" rIns="51525" wrap="square" tIns="51525">
            <a:noAutofit/>
          </a:bodyPr>
          <a:lstStyle/>
          <a:p>
            <a:pPr indent="736600" lvl="0" marL="2171700" marR="0" rtl="0" algn="just">
              <a:lnSpc>
                <a:spcPct val="115000"/>
              </a:lnSpc>
              <a:spcBef>
                <a:spcPts val="0"/>
              </a:spcBef>
              <a:spcAft>
                <a:spcPts val="0"/>
              </a:spcAft>
              <a:buClr>
                <a:srgbClr val="000000"/>
              </a:buClr>
              <a:buSzPts val="1400"/>
              <a:buFont typeface="Arial"/>
              <a:buNone/>
            </a:pPr>
            <a:r>
              <a:t/>
            </a:r>
            <a:endParaRPr b="1" i="0" sz="10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400"/>
              <a:buFont typeface="Arial"/>
              <a:buNone/>
            </a:pPr>
            <a:r>
              <a:t/>
            </a:r>
            <a:endParaRPr b="1"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266700" marR="0" rtl="0" algn="just">
              <a:lnSpc>
                <a:spcPct val="100000"/>
              </a:lnSpc>
              <a:spcBef>
                <a:spcPts val="0"/>
              </a:spcBef>
              <a:spcAft>
                <a:spcPts val="0"/>
              </a:spcAft>
              <a:buClr>
                <a:srgbClr val="000000"/>
              </a:buClr>
              <a:buSzPts val="1400"/>
              <a:buFont typeface="Arial"/>
              <a:buNone/>
            </a:pPr>
            <a:r>
              <a:t/>
            </a:r>
            <a:endParaRPr b="0" i="1" sz="1100" u="none" cap="none" strike="noStrike">
              <a:solidFill>
                <a:schemeClr val="dk1"/>
              </a:solidFill>
              <a:latin typeface="Gill Sans"/>
              <a:ea typeface="Gill Sans"/>
              <a:cs typeface="Gill Sans"/>
              <a:sym typeface="Gill Sans"/>
            </a:endParaRPr>
          </a:p>
        </p:txBody>
      </p:sp>
      <p:pic>
        <p:nvPicPr>
          <p:cNvPr id="523" name="Google Shape;523;p67"/>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24" name="Google Shape;524;p67"/>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25" name="Google Shape;525;p67"/>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526" name="Google Shape;526;p67"/>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527" name="Google Shape;527;p67"/>
          <p:cNvPicPr preferRelativeResize="0"/>
          <p:nvPr/>
        </p:nvPicPr>
        <p:blipFill>
          <a:blip r:embed="rId6">
            <a:alphaModFix/>
          </a:blip>
          <a:stretch>
            <a:fillRect/>
          </a:stretch>
        </p:blipFill>
        <p:spPr>
          <a:xfrm>
            <a:off x="6875820" y="4027275"/>
            <a:ext cx="967043" cy="967043"/>
          </a:xfrm>
          <a:prstGeom prst="rect">
            <a:avLst/>
          </a:prstGeom>
          <a:noFill/>
          <a:ln>
            <a:noFill/>
          </a:ln>
        </p:spPr>
      </p:pic>
      <p:pic>
        <p:nvPicPr>
          <p:cNvPr id="528" name="Google Shape;528;p67"/>
          <p:cNvPicPr preferRelativeResize="0"/>
          <p:nvPr/>
        </p:nvPicPr>
        <p:blipFill>
          <a:blip r:embed="rId7">
            <a:alphaModFix/>
          </a:blip>
          <a:stretch>
            <a:fillRect/>
          </a:stretch>
        </p:blipFill>
        <p:spPr>
          <a:xfrm>
            <a:off x="8008611" y="4043382"/>
            <a:ext cx="967043" cy="934808"/>
          </a:xfrm>
          <a:prstGeom prst="rect">
            <a:avLst/>
          </a:prstGeom>
          <a:noFill/>
          <a:ln>
            <a:noFill/>
          </a:ln>
        </p:spPr>
      </p:pic>
      <p:pic>
        <p:nvPicPr>
          <p:cNvPr id="529" name="Google Shape;529;p67"/>
          <p:cNvPicPr preferRelativeResize="0"/>
          <p:nvPr/>
        </p:nvPicPr>
        <p:blipFill>
          <a:blip r:embed="rId8">
            <a:alphaModFix/>
          </a:blip>
          <a:stretch>
            <a:fillRect/>
          </a:stretch>
        </p:blipFill>
        <p:spPr>
          <a:xfrm>
            <a:off x="5321642" y="630382"/>
            <a:ext cx="3253865" cy="32538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8"/>
          <p:cNvSpPr txBox="1"/>
          <p:nvPr/>
        </p:nvSpPr>
        <p:spPr>
          <a:xfrm>
            <a:off x="603633" y="502502"/>
            <a:ext cx="3908100" cy="3782400"/>
          </a:xfrm>
          <a:prstGeom prst="rect">
            <a:avLst/>
          </a:prstGeom>
          <a:noFill/>
          <a:ln>
            <a:noFill/>
          </a:ln>
        </p:spPr>
        <p:txBody>
          <a:bodyPr anchorCtr="0" anchor="t" bIns="51525" lIns="51525" spcFirstLastPara="1" rIns="51525" wrap="square" tIns="51525">
            <a:no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3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p:txBody>
      </p:sp>
      <p:sp>
        <p:nvSpPr>
          <p:cNvPr id="536" name="Google Shape;536;p68"/>
          <p:cNvSpPr txBox="1"/>
          <p:nvPr/>
        </p:nvSpPr>
        <p:spPr>
          <a:xfrm>
            <a:off x="4976829" y="330415"/>
            <a:ext cx="3908100" cy="4287600"/>
          </a:xfrm>
          <a:prstGeom prst="rect">
            <a:avLst/>
          </a:prstGeom>
          <a:noFill/>
          <a:ln>
            <a:noFill/>
          </a:ln>
        </p:spPr>
        <p:txBody>
          <a:bodyPr anchorCtr="0" anchor="t" bIns="51525" lIns="51525" spcFirstLastPara="1" rIns="51525" wrap="square" tIns="51525">
            <a:noAutofit/>
          </a:bodyPr>
          <a:lstStyle/>
          <a:p>
            <a:pPr indent="0" lvl="0" marL="0" marR="0" rtl="0" algn="ctr">
              <a:lnSpc>
                <a:spcPct val="115000"/>
              </a:lnSpc>
              <a:spcBef>
                <a:spcPts val="0"/>
              </a:spcBef>
              <a:spcAft>
                <a:spcPts val="0"/>
              </a:spcAft>
              <a:buClr>
                <a:srgbClr val="000000"/>
              </a:buClr>
              <a:buSzPts val="1100"/>
              <a:buFont typeface="Arial"/>
              <a:buNone/>
            </a:pPr>
            <a:r>
              <a:rPr b="1" i="0" lang="fi" sz="1600" u="none" cap="none" strike="noStrike">
                <a:solidFill>
                  <a:schemeClr val="dk1"/>
                </a:solidFill>
                <a:latin typeface="Gill Sans"/>
                <a:ea typeface="Gill Sans"/>
                <a:cs typeface="Gill Sans"/>
                <a:sym typeface="Gill Sans"/>
              </a:rPr>
              <a:t>Keskustelun aloitus</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sz="1300">
              <a:solidFill>
                <a:schemeClr val="dk1"/>
              </a:solidFill>
              <a:highlight>
                <a:schemeClr val="accent3"/>
              </a:highlight>
              <a:latin typeface="Gill Sans"/>
              <a:ea typeface="Gill Sans"/>
              <a:cs typeface="Gill Sans"/>
              <a:sym typeface="Gill Sans"/>
            </a:endParaRPr>
          </a:p>
          <a:p>
            <a:pPr indent="-444500" lvl="0" marL="723900" rtl="0" algn="l">
              <a:lnSpc>
                <a:spcPct val="115000"/>
              </a:lnSpc>
              <a:spcBef>
                <a:spcPts val="0"/>
              </a:spcBef>
              <a:spcAft>
                <a:spcPts val="0"/>
              </a:spcAft>
              <a:buClr>
                <a:schemeClr val="dk1"/>
              </a:buClr>
              <a:buSzPts val="1400"/>
              <a:buFont typeface="Gill Sans"/>
              <a:buAutoNum type="arabicPeriod"/>
            </a:pPr>
            <a:r>
              <a:rPr lang="fi" sz="1400">
                <a:solidFill>
                  <a:schemeClr val="dk1"/>
                </a:solidFill>
                <a:latin typeface="Gill Sans"/>
                <a:ea typeface="Gill Sans"/>
                <a:cs typeface="Gill Sans"/>
                <a:sym typeface="Gill Sans"/>
              </a:rPr>
              <a:t>Käydään alkuun lyhyt esittelykierros. Voit esitellä itsesi pelkällä etunimellä ja kertomalla mitä kieliä käytät Suomessa puhumiseen eri ihmisten kanssa joka päivä, tai lähes joka päivä</a:t>
            </a:r>
            <a:endParaRPr sz="14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0" i="0" sz="1300" u="none" cap="none" strike="noStrike">
              <a:solidFill>
                <a:schemeClr val="dk1"/>
              </a:solidFill>
              <a:highlight>
                <a:schemeClr val="accent3"/>
              </a:highlight>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rPr b="0" i="0" lang="fi" sz="1600" u="none" cap="none" strike="noStrike">
                <a:solidFill>
                  <a:schemeClr val="dk1"/>
                </a:solidFill>
                <a:latin typeface="Gill Sans"/>
                <a:ea typeface="Gill Sans"/>
                <a:cs typeface="Gill Sans"/>
                <a:sym typeface="Gill Sans"/>
              </a:rPr>
              <a:t>	</a:t>
            </a:r>
            <a:r>
              <a:rPr b="1" i="0" lang="fi" sz="1600" u="none" cap="none" strike="noStrike">
                <a:solidFill>
                  <a:schemeClr val="dk1"/>
                </a:solidFill>
                <a:latin typeface="Gill Sans"/>
                <a:ea typeface="Gill Sans"/>
                <a:cs typeface="Gill Sans"/>
                <a:sym typeface="Gill Sans"/>
              </a:rPr>
              <a:t>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2908300" marR="0" rtl="0" algn="l">
              <a:lnSpc>
                <a:spcPct val="115000"/>
              </a:lnSpc>
              <a:spcBef>
                <a:spcPts val="0"/>
              </a:spcBef>
              <a:spcAft>
                <a:spcPts val="0"/>
              </a:spcAft>
              <a:buClr>
                <a:srgbClr val="000000"/>
              </a:buClr>
              <a:buSzPts val="1100"/>
              <a:buFont typeface="Arial"/>
              <a:buNone/>
            </a:pPr>
            <a:r>
              <a:rPr b="1" i="0" lang="fi" sz="1300" u="none" cap="none" strike="noStrike">
                <a:solidFill>
                  <a:srgbClr val="000000"/>
                </a:solidFill>
                <a:latin typeface="Gill Sans"/>
                <a:ea typeface="Gill Sans"/>
                <a:cs typeface="Gill Sans"/>
                <a:sym typeface="Gill Sans"/>
              </a:rPr>
              <a:t>5 min</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1000" u="none" cap="none" strike="noStrike">
              <a:solidFill>
                <a:srgbClr val="000000"/>
              </a:solidFill>
              <a:latin typeface="Calibri"/>
              <a:ea typeface="Calibri"/>
              <a:cs typeface="Calibri"/>
              <a:sym typeface="Calibri"/>
            </a:endParaRPr>
          </a:p>
        </p:txBody>
      </p:sp>
      <p:pic>
        <p:nvPicPr>
          <p:cNvPr id="537" name="Google Shape;537;p68"/>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38" name="Google Shape;538;p68"/>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39" name="Google Shape;539;p68"/>
          <p:cNvPicPr preferRelativeResize="0"/>
          <p:nvPr/>
        </p:nvPicPr>
        <p:blipFill>
          <a:blip r:embed="rId4">
            <a:alphaModFix/>
          </a:blip>
          <a:stretch>
            <a:fillRect/>
          </a:stretch>
        </p:blipFill>
        <p:spPr>
          <a:xfrm>
            <a:off x="8316719" y="3353397"/>
            <a:ext cx="568030" cy="732932"/>
          </a:xfrm>
          <a:prstGeom prst="rect">
            <a:avLst/>
          </a:prstGeom>
          <a:noFill/>
          <a:ln>
            <a:noFill/>
          </a:ln>
        </p:spPr>
      </p:pic>
      <p:pic>
        <p:nvPicPr>
          <p:cNvPr id="540" name="Google Shape;540;p68"/>
          <p:cNvPicPr preferRelativeResize="0"/>
          <p:nvPr/>
        </p:nvPicPr>
        <p:blipFill>
          <a:blip r:embed="rId5">
            <a:alphaModFix/>
          </a:blip>
          <a:stretch>
            <a:fillRect/>
          </a:stretch>
        </p:blipFill>
        <p:spPr>
          <a:xfrm>
            <a:off x="6937244" y="3418407"/>
            <a:ext cx="1458561" cy="602879"/>
          </a:xfrm>
          <a:prstGeom prst="rect">
            <a:avLst/>
          </a:prstGeom>
          <a:noFill/>
          <a:ln>
            <a:noFill/>
          </a:ln>
        </p:spPr>
      </p:pic>
      <p:pic>
        <p:nvPicPr>
          <p:cNvPr id="541" name="Google Shape;541;p68"/>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42" name="Google Shape;542;p68"/>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9"/>
          <p:cNvSpPr txBox="1"/>
          <p:nvPr/>
        </p:nvSpPr>
        <p:spPr>
          <a:xfrm>
            <a:off x="477923" y="307928"/>
            <a:ext cx="3815100" cy="3782400"/>
          </a:xfrm>
          <a:prstGeom prst="rect">
            <a:avLst/>
          </a:prstGeom>
          <a:noFill/>
          <a:ln>
            <a:noFill/>
          </a:ln>
        </p:spPr>
        <p:txBody>
          <a:bodyPr anchorCtr="0" anchor="t" bIns="51525" lIns="51525" spcFirstLastPara="1" rIns="51525" wrap="square" tIns="51525">
            <a:no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6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3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1" i="1" sz="11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None/>
            </a:pPr>
            <a:r>
              <a:t/>
            </a:r>
            <a:endParaRPr b="0" i="1"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0" i="0" sz="1300" u="none" cap="none" strike="noStrike">
              <a:solidFill>
                <a:schemeClr val="dk1"/>
              </a:solidFill>
              <a:latin typeface="Gill Sans"/>
              <a:ea typeface="Gill Sans"/>
              <a:cs typeface="Gill Sans"/>
              <a:sym typeface="Gill Sans"/>
            </a:endParaRPr>
          </a:p>
        </p:txBody>
      </p:sp>
      <p:sp>
        <p:nvSpPr>
          <p:cNvPr id="549" name="Google Shape;549;p69"/>
          <p:cNvSpPr txBox="1"/>
          <p:nvPr/>
        </p:nvSpPr>
        <p:spPr>
          <a:xfrm>
            <a:off x="4993918" y="307928"/>
            <a:ext cx="3910500" cy="46872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chemeClr val="dk1"/>
              </a:buClr>
              <a:buSzPts val="1400"/>
              <a:buFont typeface="Arial"/>
              <a:buNone/>
            </a:pPr>
            <a:r>
              <a:rPr b="1" i="0" lang="fi" sz="1600" u="none" cap="none" strike="noStrike">
                <a:solidFill>
                  <a:schemeClr val="dk1"/>
                </a:solidFill>
                <a:latin typeface="Gill Sans"/>
                <a:ea typeface="Gill Sans"/>
                <a:cs typeface="Gill Sans"/>
                <a:sym typeface="Gill Sans"/>
              </a:rPr>
              <a:t>Yhteinen keskustelu</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Nyt olisi kiva kuulla lyhyesti</a:t>
            </a:r>
            <a:r>
              <a:rPr lang="fi" sz="1300">
                <a:solidFill>
                  <a:schemeClr val="dk1"/>
                </a:solidFill>
                <a:latin typeface="Gill Sans"/>
                <a:ea typeface="Gill Sans"/>
                <a:cs typeface="Gill Sans"/>
                <a:sym typeface="Gill Sans"/>
              </a:rPr>
              <a:t> </a:t>
            </a:r>
            <a:r>
              <a:rPr b="0" i="0" lang="fi" sz="1300" u="none" cap="none" strike="noStrike">
                <a:solidFill>
                  <a:schemeClr val="dk1"/>
                </a:solidFill>
                <a:latin typeface="Gill Sans"/>
                <a:ea typeface="Gill Sans"/>
                <a:cs typeface="Gill Sans"/>
                <a:sym typeface="Gill Sans"/>
              </a:rPr>
              <a:t>mitä ajatuksia heräsi. Pidetään omat puheenvuorot tiiviinä, jotta meillä kaikilla on mahdollisuus osallistua keskusteluun.</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Kuka haluaisi aloittaa</a:t>
            </a:r>
            <a:r>
              <a:rPr lang="fi" sz="1300">
                <a:solidFill>
                  <a:schemeClr val="dk1"/>
                </a:solidFill>
                <a:latin typeface="Gill Sans"/>
                <a:ea typeface="Gill Sans"/>
                <a:cs typeface="Gill Sans"/>
                <a:sym typeface="Gill Sans"/>
              </a:rPr>
              <a:t>?</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..Entä mitä muita kokemuksia nousi esiin? Oliko samanlaisia vai erilaisia kokemuksia?</a:t>
            </a:r>
            <a:endParaRPr b="0"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300" u="none" cap="none" strike="noStrike">
              <a:solidFill>
                <a:srgbClr val="000000"/>
              </a:solidFill>
              <a:latin typeface="Gill Sans"/>
              <a:ea typeface="Gill Sans"/>
              <a:cs typeface="Gill Sans"/>
              <a:sym typeface="Gill Sans"/>
            </a:endParaRPr>
          </a:p>
        </p:txBody>
      </p:sp>
      <p:pic>
        <p:nvPicPr>
          <p:cNvPr id="550" name="Google Shape;550;p69"/>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51" name="Google Shape;551;p69"/>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52" name="Google Shape;552;p69"/>
          <p:cNvPicPr preferRelativeResize="0"/>
          <p:nvPr/>
        </p:nvPicPr>
        <p:blipFill>
          <a:blip r:embed="rId4">
            <a:alphaModFix/>
          </a:blip>
          <a:stretch>
            <a:fillRect/>
          </a:stretch>
        </p:blipFill>
        <p:spPr>
          <a:xfrm>
            <a:off x="7036238" y="3246045"/>
            <a:ext cx="568030" cy="732933"/>
          </a:xfrm>
          <a:prstGeom prst="rect">
            <a:avLst/>
          </a:prstGeom>
          <a:noFill/>
          <a:ln>
            <a:noFill/>
          </a:ln>
        </p:spPr>
      </p:pic>
      <p:pic>
        <p:nvPicPr>
          <p:cNvPr id="553" name="Google Shape;553;p69"/>
          <p:cNvPicPr preferRelativeResize="0"/>
          <p:nvPr/>
        </p:nvPicPr>
        <p:blipFill>
          <a:blip r:embed="rId5">
            <a:alphaModFix/>
          </a:blip>
          <a:stretch>
            <a:fillRect/>
          </a:stretch>
        </p:blipFill>
        <p:spPr>
          <a:xfrm>
            <a:off x="5656763" y="3311055"/>
            <a:ext cx="1458561" cy="602879"/>
          </a:xfrm>
          <a:prstGeom prst="rect">
            <a:avLst/>
          </a:prstGeom>
          <a:noFill/>
          <a:ln>
            <a:noFill/>
          </a:ln>
        </p:spPr>
      </p:pic>
      <p:pic>
        <p:nvPicPr>
          <p:cNvPr id="554" name="Google Shape;554;p69"/>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55" name="Google Shape;555;p69"/>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70"/>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600">
                <a:solidFill>
                  <a:schemeClr val="dk1"/>
                </a:solidFill>
                <a:latin typeface="Gill Sans"/>
                <a:ea typeface="Gill Sans"/>
                <a:cs typeface="Gill Sans"/>
                <a:sym typeface="Gill Sans"/>
              </a:rPr>
              <a:t>Ei haittaa jos kaikista kysymyksistä ei ehditä keskustella.</a:t>
            </a:r>
            <a:endParaRPr b="1" sz="1600">
              <a:solidFill>
                <a:schemeClr val="dk1"/>
              </a:solidFill>
              <a:latin typeface="Gill Sans"/>
              <a:ea typeface="Gill Sans"/>
              <a:cs typeface="Gill Sans"/>
              <a:sym typeface="Gill Sans"/>
            </a:endParaRPr>
          </a:p>
        </p:txBody>
      </p:sp>
      <p:sp>
        <p:nvSpPr>
          <p:cNvPr id="562" name="Google Shape;562;p70"/>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563" name="Google Shape;563;p70"/>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64" name="Google Shape;564;p70"/>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65" name="Google Shape;565;p70"/>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566" name="Google Shape;566;p70"/>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567" name="Google Shape;567;p70"/>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68" name="Google Shape;568;p70"/>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1"/>
          <p:cNvSpPr txBox="1"/>
          <p:nvPr/>
        </p:nvSpPr>
        <p:spPr>
          <a:xfrm>
            <a:off x="4978363" y="-38513"/>
            <a:ext cx="3974700" cy="48339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900" u="none" cap="none" strike="noStrike">
                <a:solidFill>
                  <a:schemeClr val="dk1"/>
                </a:solidFill>
                <a:latin typeface="Gill Sans"/>
                <a:ea typeface="Gill Sans"/>
                <a:cs typeface="Gill Sans"/>
                <a:sym typeface="Gill Sans"/>
              </a:rPr>
              <a:t>Yhteinen keskustelu </a:t>
            </a:r>
            <a:endParaRPr b="1" sz="19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9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900">
                <a:solidFill>
                  <a:schemeClr val="dk1"/>
                </a:solidFill>
                <a:latin typeface="Gill Sans"/>
                <a:ea typeface="Gill Sans"/>
                <a:cs typeface="Gill Sans"/>
                <a:sym typeface="Gill Sans"/>
              </a:rPr>
              <a:t>Aloitetaan näillä kysymyksillä </a:t>
            </a:r>
            <a:endParaRPr b="1" sz="19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1"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"Oletko tavannut uusia ystäviä täällä? Missä ja miten? Kerro heistä vähän. </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"Onko joku ihminen tai ryhmä auttanut sinua, kun tarvitsit apua täällä? Millaista apua se oli?" "Oletko osallistunut maahanmuuttajien tukiryhmien toimintaan?" "Millaisia neuvoja tai tukea olet saanut näistä ryhmistä?"</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"Oletko löytänyt työtä täältä? Auttoiko joku sinua löytämään työn?"</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Onko sinulla harrastusryhmiä, joihin kuulut? Jos ei , niin millaiseen ryhmään haluaisit lähteä mukaan? "Miten harrastusyhteisöt ovat vaikuttaneet sosiaaliseen elämääsi?"</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"Oletko auttanut muita ihmisiä yhteisössäsi? Millä tavalla?"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Vietätkö paljon aikaa koulun ulkopuolella omassa kotimaastasi tulleiden ja muiden maahanmuuttajien kanssa? </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Vietätkö aikaa kantasuomalaisten kanssa kouluun ulkopuolella? </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Jos vietät molempia kanssa aikaa, mikä niissä on samanlaista ja mikä erilaista? </a:t>
            </a:r>
            <a:endParaRPr b="1" sz="200">
              <a:solidFill>
                <a:schemeClr val="dk1"/>
              </a:solidFill>
            </a:endParaRPr>
          </a:p>
        </p:txBody>
      </p:sp>
      <p:sp>
        <p:nvSpPr>
          <p:cNvPr id="575" name="Google Shape;575;p71"/>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576" name="Google Shape;576;p71"/>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77" name="Google Shape;577;p71"/>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78" name="Google Shape;578;p71"/>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579" name="Google Shape;579;p71"/>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580" name="Google Shape;580;p71"/>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81" name="Google Shape;581;p71"/>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2"/>
          <p:cNvSpPr txBox="1"/>
          <p:nvPr/>
        </p:nvSpPr>
        <p:spPr>
          <a:xfrm>
            <a:off x="618867" y="522077"/>
            <a:ext cx="3887100" cy="31869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5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588" name="Google Shape;588;p72"/>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5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i="0" lang="fi" sz="1100" u="none" cap="none" strike="noStrike">
                <a:solidFill>
                  <a:schemeClr val="dk1"/>
                </a:solidFill>
                <a:latin typeface="Gill Sans"/>
                <a:ea typeface="Gill Sans"/>
                <a:cs typeface="Gill Sans"/>
                <a:sym typeface="Gill Sans"/>
              </a:rPr>
              <a:t>5 min</a:t>
            </a:r>
            <a:endParaRPr b="0" i="0" sz="1100" u="none" cap="none" strike="noStrike">
              <a:solidFill>
                <a:srgbClr val="000000"/>
              </a:solidFill>
              <a:latin typeface="Gill Sans"/>
              <a:ea typeface="Gill Sans"/>
              <a:cs typeface="Gill Sans"/>
              <a:sym typeface="Gill Sans"/>
            </a:endParaRPr>
          </a:p>
        </p:txBody>
      </p:sp>
      <p:pic>
        <p:nvPicPr>
          <p:cNvPr id="589" name="Google Shape;589;p72"/>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590" name="Google Shape;590;p72"/>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591" name="Google Shape;591;p72"/>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592" name="Google Shape;592;p72"/>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593" name="Google Shape;593;p72"/>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594" name="Google Shape;594;p72"/>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3"/>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p:txBody>
      </p:sp>
      <p:sp>
        <p:nvSpPr>
          <p:cNvPr id="601" name="Google Shape;601;p73"/>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602" name="Google Shape;602;p73"/>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03" name="Google Shape;603;p73"/>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04" name="Google Shape;604;p73"/>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605" name="Google Shape;605;p73"/>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606" name="Google Shape;606;p73"/>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07" name="Google Shape;607;p73"/>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7"/>
          <p:cNvSpPr txBox="1"/>
          <p:nvPr/>
        </p:nvSpPr>
        <p:spPr>
          <a:xfrm>
            <a:off x="488639" y="514179"/>
            <a:ext cx="8283600" cy="3340800"/>
          </a:xfrm>
          <a:prstGeom prst="rect">
            <a:avLst/>
          </a:prstGeom>
          <a:noFill/>
          <a:ln>
            <a:noFill/>
          </a:ln>
        </p:spPr>
        <p:txBody>
          <a:bodyPr anchorCtr="0" anchor="t" bIns="145150" lIns="145150" spcFirstLastPara="1" rIns="145150" wrap="square" tIns="145150">
            <a:spAutoFit/>
          </a:bodyPr>
          <a:lstStyle/>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Jakaudutaan 10 hengen ryhmiin, joissa on mahdollisimman paljon äidinkieleltään erikielisiä ihmisiä </a:t>
            </a:r>
            <a:endParaRPr sz="2200">
              <a:latin typeface="Calibri"/>
              <a:ea typeface="Calibri"/>
              <a:cs typeface="Calibri"/>
              <a:sym typeface="Calibri"/>
            </a:endParaRPr>
          </a:p>
          <a:p>
            <a:pPr indent="0" lvl="0" marL="723900" rtl="0" algn="l">
              <a:spcBef>
                <a:spcPts val="0"/>
              </a:spcBef>
              <a:spcAft>
                <a:spcPts val="0"/>
              </a:spcAft>
              <a:buNone/>
            </a:pPr>
            <a:r>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Aloitetaan yhteisellä osuudella.</a:t>
            </a:r>
            <a:endParaRPr sz="2200">
              <a:latin typeface="Calibri"/>
              <a:ea typeface="Calibri"/>
              <a:cs typeface="Calibri"/>
              <a:sym typeface="Calibri"/>
            </a:endParaRPr>
          </a:p>
          <a:p>
            <a:pPr indent="0" lvl="0" marL="723900" rtl="0" algn="l">
              <a:spcBef>
                <a:spcPts val="0"/>
              </a:spcBef>
              <a:spcAft>
                <a:spcPts val="0"/>
              </a:spcAft>
              <a:buNone/>
            </a:pPr>
            <a:r>
              <a:rPr lang="fi" sz="2200">
                <a:latin typeface="Calibri"/>
                <a:ea typeface="Calibri"/>
                <a:cs typeface="Calibri"/>
                <a:sym typeface="Calibri"/>
              </a:rPr>
              <a:t>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Tässä dialogissa saat käyttää apunasi kääntäjiä tekoälyä (esimerkiksi ChatGPT) ja muistiinpanoja. Voit myös käyttää muitakin kieliä kuin suomea, mutta yritä kuitenkin aina ensin selvitä suomen kielellä. </a:t>
            </a:r>
            <a:endParaRPr sz="2200">
              <a:latin typeface="Calibri"/>
              <a:ea typeface="Calibri"/>
              <a:cs typeface="Calibri"/>
              <a:sym typeface="Calibri"/>
            </a:endParaRPr>
          </a:p>
        </p:txBody>
      </p:sp>
      <p:pic>
        <p:nvPicPr>
          <p:cNvPr id="265" name="Google Shape;265;p47"/>
          <p:cNvPicPr preferRelativeResize="0"/>
          <p:nvPr/>
        </p:nvPicPr>
        <p:blipFill>
          <a:blip r:embed="rId3">
            <a:alphaModFix/>
          </a:blip>
          <a:stretch>
            <a:fillRect/>
          </a:stretch>
        </p:blipFill>
        <p:spPr>
          <a:xfrm>
            <a:off x="8575903" y="0"/>
            <a:ext cx="568030" cy="732933"/>
          </a:xfrm>
          <a:prstGeom prst="rect">
            <a:avLst/>
          </a:prstGeom>
          <a:noFill/>
          <a:ln>
            <a:noFill/>
          </a:ln>
        </p:spPr>
      </p:pic>
      <p:pic>
        <p:nvPicPr>
          <p:cNvPr id="266" name="Google Shape;266;p47"/>
          <p:cNvPicPr preferRelativeResize="0"/>
          <p:nvPr/>
        </p:nvPicPr>
        <p:blipFill>
          <a:blip r:embed="rId4">
            <a:alphaModFix/>
          </a:blip>
          <a:stretch>
            <a:fillRect/>
          </a:stretch>
        </p:blipFill>
        <p:spPr>
          <a:xfrm>
            <a:off x="7196428" y="65010"/>
            <a:ext cx="1458561" cy="602879"/>
          </a:xfrm>
          <a:prstGeom prst="rect">
            <a:avLst/>
          </a:prstGeom>
          <a:noFill/>
          <a:ln>
            <a:noFill/>
          </a:ln>
        </p:spPr>
      </p:pic>
      <p:pic>
        <p:nvPicPr>
          <p:cNvPr id="267" name="Google Shape;267;p47"/>
          <p:cNvPicPr preferRelativeResize="0"/>
          <p:nvPr/>
        </p:nvPicPr>
        <p:blipFill>
          <a:blip r:embed="rId5">
            <a:alphaModFix/>
          </a:blip>
          <a:stretch>
            <a:fillRect/>
          </a:stretch>
        </p:blipFill>
        <p:spPr>
          <a:xfrm>
            <a:off x="116691" y="4074145"/>
            <a:ext cx="967043" cy="967043"/>
          </a:xfrm>
          <a:prstGeom prst="rect">
            <a:avLst/>
          </a:prstGeom>
          <a:noFill/>
          <a:ln>
            <a:noFill/>
          </a:ln>
        </p:spPr>
      </p:pic>
      <p:pic>
        <p:nvPicPr>
          <p:cNvPr id="268" name="Google Shape;268;p47"/>
          <p:cNvPicPr preferRelativeResize="0"/>
          <p:nvPr/>
        </p:nvPicPr>
        <p:blipFill>
          <a:blip r:embed="rId6">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4"/>
          <p:cNvSpPr txBox="1"/>
          <p:nvPr/>
        </p:nvSpPr>
        <p:spPr>
          <a:xfrm>
            <a:off x="223978" y="864175"/>
            <a:ext cx="7801800" cy="204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None/>
            </a:pPr>
            <a:r>
              <a:rPr lang="fi" sz="11400">
                <a:latin typeface="Calibri"/>
                <a:ea typeface="Calibri"/>
                <a:cs typeface="Calibri"/>
                <a:sym typeface="Calibri"/>
              </a:rPr>
              <a:t>TAUKO!</a:t>
            </a:r>
            <a:endParaRPr sz="11400">
              <a:latin typeface="Calibri"/>
              <a:ea typeface="Calibri"/>
              <a:cs typeface="Calibri"/>
              <a:sym typeface="Calibri"/>
            </a:endParaRPr>
          </a:p>
        </p:txBody>
      </p:sp>
      <p:pic>
        <p:nvPicPr>
          <p:cNvPr id="614" name="Google Shape;614;p74"/>
          <p:cNvPicPr preferRelativeResize="0"/>
          <p:nvPr/>
        </p:nvPicPr>
        <p:blipFill>
          <a:blip r:embed="rId3">
            <a:alphaModFix/>
          </a:blip>
          <a:stretch>
            <a:fillRect/>
          </a:stretch>
        </p:blipFill>
        <p:spPr>
          <a:xfrm>
            <a:off x="6185013" y="1406949"/>
            <a:ext cx="967043" cy="967043"/>
          </a:xfrm>
          <a:prstGeom prst="rect">
            <a:avLst/>
          </a:prstGeom>
          <a:noFill/>
          <a:ln>
            <a:noFill/>
          </a:ln>
        </p:spPr>
      </p:pic>
      <p:pic>
        <p:nvPicPr>
          <p:cNvPr id="615" name="Google Shape;615;p74"/>
          <p:cNvPicPr preferRelativeResize="0"/>
          <p:nvPr/>
        </p:nvPicPr>
        <p:blipFill>
          <a:blip r:embed="rId4">
            <a:alphaModFix/>
          </a:blip>
          <a:stretch>
            <a:fillRect/>
          </a:stretch>
        </p:blipFill>
        <p:spPr>
          <a:xfrm>
            <a:off x="7317804" y="1423055"/>
            <a:ext cx="967043" cy="9348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5"/>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Ei haittaa jos kaikista kysymyksistä ei ehditä keskustella.</a:t>
            </a:r>
            <a:endParaRPr b="1" sz="1600">
              <a:solidFill>
                <a:schemeClr val="dk1"/>
              </a:solidFill>
              <a:latin typeface="Gill Sans"/>
              <a:ea typeface="Gill Sans"/>
              <a:cs typeface="Gill Sans"/>
              <a:sym typeface="Gill Sans"/>
            </a:endParaRPr>
          </a:p>
        </p:txBody>
      </p:sp>
      <p:sp>
        <p:nvSpPr>
          <p:cNvPr id="622" name="Google Shape;622;p75"/>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623" name="Google Shape;623;p75"/>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24" name="Google Shape;624;p75"/>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25" name="Google Shape;625;p75"/>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626" name="Google Shape;626;p75"/>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627" name="Google Shape;627;p75"/>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28" name="Google Shape;628;p75"/>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6"/>
          <p:cNvSpPr txBox="1"/>
          <p:nvPr/>
        </p:nvSpPr>
        <p:spPr>
          <a:xfrm>
            <a:off x="4860360" y="71577"/>
            <a:ext cx="3974700" cy="53574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600" u="none" cap="none" strike="noStrike">
                <a:solidFill>
                  <a:schemeClr val="dk1"/>
                </a:solidFill>
                <a:latin typeface="Gill Sans"/>
                <a:ea typeface="Gill Sans"/>
                <a:cs typeface="Gill Sans"/>
                <a:sym typeface="Gill Sans"/>
              </a:rPr>
              <a:t>Yhteinen keskustelu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Aloitetaan näillä kysymyksillä </a:t>
            </a:r>
            <a:endParaRPr b="1" sz="1600">
              <a:solidFill>
                <a:schemeClr val="dk1"/>
              </a:solidFill>
              <a:latin typeface="Gill Sans"/>
              <a:ea typeface="Gill Sans"/>
              <a:cs typeface="Gill Sans"/>
              <a:sym typeface="Gill Sans"/>
            </a:endParaRPr>
          </a:p>
          <a:p>
            <a:pPr indent="0" lvl="0" marL="723900" rtl="0" algn="l">
              <a:lnSpc>
                <a:spcPct val="115000"/>
              </a:lnSpc>
              <a:spcBef>
                <a:spcPts val="0"/>
              </a:spcBef>
              <a:spcAft>
                <a:spcPts val="0"/>
              </a:spcAft>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"Puhutko usein ei Suomessa asuvien sukulaisten / perheen / yhtävien kanssa ? Miten pidätte yhteyttä? Mistä asioista puhutte?”</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 "Oletko osallistunut täällä mihinkään juhlaan tai tapahtumaan koulun ulkopuolella? Millainen se oli? Suomalainen tai omasta kulttuurista, tai molempia."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"Jos sinulla on lapsia, miten he viihtyvät koulussa täällä? Ovatko he saaneet kavereita koulusta, tai löytäneet harrastuksen sitä kautta?"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"Miten olet sopeutunut naapurustoon, jossa asut?" "Onko naapurustossasi ihmisiä, joiden kanssa vietät aikaa tai jotka auttavat sinua?"</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"Kuinka olet löytänyt yhteyden omaan kulttuuriisi uudessa maassa?" "Onko kulttuurinen yhteisö auttanut sinua tuntemaan olosi enemmän kotoisaksi täällä?"</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"Miten koulu on auttanut sinua sopeutumaan?" "Oletko löytänyt ystäviä tai tärkeitä kontakteja opiskeluyhteisöstäsi?"</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406400" lvl="0" marL="723900" rtl="0" algn="l">
              <a:lnSpc>
                <a:spcPct val="115000"/>
              </a:lnSpc>
              <a:spcBef>
                <a:spcPts val="0"/>
              </a:spcBef>
              <a:spcAft>
                <a:spcPts val="0"/>
              </a:spcAft>
              <a:buClr>
                <a:schemeClr val="dk1"/>
              </a:buClr>
              <a:buSzPts val="800"/>
              <a:buAutoNum type="arabicPeriod"/>
            </a:pPr>
            <a:r>
              <a:rPr lang="fi" sz="800">
                <a:solidFill>
                  <a:schemeClr val="dk1"/>
                </a:solidFill>
              </a:rPr>
              <a:t>"Miten sosiaalinen media on auttanut sinua pysymään yhteydessä perheeseesi ja ystäviisi kotimaassasi?"</a:t>
            </a:r>
            <a:endParaRPr sz="800">
              <a:solidFill>
                <a:schemeClr val="dk1"/>
              </a:solidFill>
            </a:endParaRPr>
          </a:p>
          <a:p>
            <a:pPr indent="0" lvl="0" marL="0" rtl="0" algn="l">
              <a:lnSpc>
                <a:spcPct val="115000"/>
              </a:lnSpc>
              <a:spcBef>
                <a:spcPts val="0"/>
              </a:spcBef>
              <a:spcAft>
                <a:spcPts val="0"/>
              </a:spcAft>
              <a:buClr>
                <a:schemeClr val="dk1"/>
              </a:buClr>
              <a:buSzPts val="1700"/>
              <a:buFont typeface="Arial"/>
              <a:buNone/>
            </a:pPr>
            <a:r>
              <a:t/>
            </a:r>
            <a:endParaRPr sz="800">
              <a:solidFill>
                <a:schemeClr val="dk1"/>
              </a:solidFill>
            </a:endParaRPr>
          </a:p>
          <a:p>
            <a:pPr indent="0" lvl="0" marL="0" rtl="0" algn="l">
              <a:lnSpc>
                <a:spcPct val="115000"/>
              </a:lnSpc>
              <a:spcBef>
                <a:spcPts val="0"/>
              </a:spcBef>
              <a:spcAft>
                <a:spcPts val="0"/>
              </a:spcAft>
              <a:buNone/>
            </a:pPr>
            <a:r>
              <a:t/>
            </a:r>
            <a:endParaRPr b="1"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0" lvl="0" marL="0" rtl="0" algn="l">
              <a:lnSpc>
                <a:spcPct val="115000"/>
              </a:lnSpc>
              <a:spcBef>
                <a:spcPts val="0"/>
              </a:spcBef>
              <a:spcAft>
                <a:spcPts val="0"/>
              </a:spcAft>
              <a:buNone/>
            </a:pPr>
            <a:r>
              <a:t/>
            </a:r>
            <a:endParaRPr b="1" sz="500">
              <a:solidFill>
                <a:schemeClr val="dk1"/>
              </a:solidFill>
            </a:endParaRPr>
          </a:p>
        </p:txBody>
      </p:sp>
      <p:sp>
        <p:nvSpPr>
          <p:cNvPr id="635" name="Google Shape;635;p76"/>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40-50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n.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636" name="Google Shape;636;p76"/>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37" name="Google Shape;637;p76"/>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38" name="Google Shape;638;p76"/>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639" name="Google Shape;639;p76"/>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640" name="Google Shape;640;p7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41" name="Google Shape;641;p7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7"/>
          <p:cNvSpPr txBox="1"/>
          <p:nvPr/>
        </p:nvSpPr>
        <p:spPr>
          <a:xfrm>
            <a:off x="618867" y="522077"/>
            <a:ext cx="3887100" cy="30177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40-50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5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648" name="Google Shape;648;p77"/>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5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min</a:t>
            </a:r>
            <a:endParaRPr b="0" i="0" sz="1100" u="none" cap="none" strike="noStrike">
              <a:solidFill>
                <a:srgbClr val="000000"/>
              </a:solidFill>
              <a:latin typeface="Gill Sans"/>
              <a:ea typeface="Gill Sans"/>
              <a:cs typeface="Gill Sans"/>
              <a:sym typeface="Gill Sans"/>
            </a:endParaRPr>
          </a:p>
        </p:txBody>
      </p:sp>
      <p:pic>
        <p:nvPicPr>
          <p:cNvPr id="649" name="Google Shape;649;p77"/>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50" name="Google Shape;650;p77"/>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51" name="Google Shape;651;p77"/>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652" name="Google Shape;652;p77"/>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653" name="Google Shape;653;p77"/>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54" name="Google Shape;654;p77"/>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8"/>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p:txBody>
      </p:sp>
      <p:sp>
        <p:nvSpPr>
          <p:cNvPr id="661" name="Google Shape;661;p78"/>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662" name="Google Shape;662;p78"/>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63" name="Google Shape;663;p78"/>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64" name="Google Shape;664;p78"/>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665" name="Google Shape;665;p78"/>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666" name="Google Shape;666;p78"/>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67" name="Google Shape;667;p78"/>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9"/>
          <p:cNvSpPr txBox="1"/>
          <p:nvPr/>
        </p:nvSpPr>
        <p:spPr>
          <a:xfrm>
            <a:off x="377107" y="487034"/>
            <a:ext cx="3858000" cy="3145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5	Kiitos, lopetus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674" name="Google Shape;674;p79"/>
          <p:cNvSpPr txBox="1"/>
          <p:nvPr/>
        </p:nvSpPr>
        <p:spPr>
          <a:xfrm>
            <a:off x="4909774" y="449927"/>
            <a:ext cx="3916200" cy="22479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Kiitos ja lopetus</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Miltä tämä Erätauko-keskustelu ja aihe tuntui?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Minkälainen tunnelma teille jäi yhteisestä keskustelusta?</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Nyt on aika lopettaa keskustelumme. Kiitos!</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Kiitos antoisasta keskustelusta! Toivottavasti jatkatte nyt käynnistynyttä keskustelua.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p:txBody>
      </p:sp>
      <p:pic>
        <p:nvPicPr>
          <p:cNvPr id="675" name="Google Shape;675;p79"/>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676" name="Google Shape;676;p79"/>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677" name="Google Shape;677;p79"/>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678" name="Google Shape;678;p79"/>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679" name="Google Shape;679;p79"/>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680" name="Google Shape;680;p79"/>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80"/>
          <p:cNvPicPr preferRelativeResize="0"/>
          <p:nvPr/>
        </p:nvPicPr>
        <p:blipFill>
          <a:blip r:embed="rId3">
            <a:alphaModFix/>
          </a:blip>
          <a:stretch>
            <a:fillRect/>
          </a:stretch>
        </p:blipFill>
        <p:spPr>
          <a:xfrm>
            <a:off x="0" y="0"/>
            <a:ext cx="9142918" cy="5143498"/>
          </a:xfrm>
          <a:prstGeom prst="rect">
            <a:avLst/>
          </a:prstGeom>
          <a:noFill/>
          <a:ln>
            <a:noFill/>
          </a:ln>
        </p:spPr>
      </p:pic>
      <p:sp>
        <p:nvSpPr>
          <p:cNvPr id="686" name="Google Shape;686;p80"/>
          <p:cNvSpPr txBox="1"/>
          <p:nvPr/>
        </p:nvSpPr>
        <p:spPr>
          <a:xfrm>
            <a:off x="1249493" y="770494"/>
            <a:ext cx="6645900" cy="12834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25725" lIns="51475" spcFirstLastPara="1" rIns="51475" wrap="square" tIns="25725">
            <a:spAutoFit/>
          </a:bodyPr>
          <a:lstStyle/>
          <a:p>
            <a:pPr indent="0" lvl="0" marL="0" rtl="0" algn="ctr">
              <a:spcBef>
                <a:spcPts val="0"/>
              </a:spcBef>
              <a:spcAft>
                <a:spcPts val="0"/>
              </a:spcAft>
              <a:buClr>
                <a:schemeClr val="dk1"/>
              </a:buClr>
              <a:buSzPts val="1300"/>
              <a:buFont typeface="Arial"/>
              <a:buNone/>
            </a:pPr>
            <a:r>
              <a:rPr b="1" lang="fi" sz="2400">
                <a:solidFill>
                  <a:schemeClr val="dk1"/>
                </a:solidFill>
                <a:highlight>
                  <a:schemeClr val="lt1"/>
                </a:highlight>
                <a:latin typeface="Gill Sans"/>
                <a:ea typeface="Gill Sans"/>
                <a:cs typeface="Gill Sans"/>
                <a:sym typeface="Gill Sans"/>
              </a:rPr>
              <a:t>Kansalliset dialogit: </a:t>
            </a:r>
            <a:r>
              <a:rPr b="1" lang="fi" sz="2400">
                <a:solidFill>
                  <a:schemeClr val="accent3"/>
                </a:solidFill>
                <a:highlight>
                  <a:schemeClr val="lt1"/>
                </a:highlight>
                <a:latin typeface="Gill Sans"/>
                <a:ea typeface="Gill Sans"/>
                <a:cs typeface="Gill Sans"/>
                <a:sym typeface="Gill Sans"/>
              </a:rPr>
              <a:t>Turvallisuus ja luottamus</a:t>
            </a:r>
            <a:endParaRPr b="1" sz="2400">
              <a:solidFill>
                <a:schemeClr val="dk1"/>
              </a:solidFill>
              <a:highlight>
                <a:schemeClr val="lt1"/>
              </a:highlight>
              <a:latin typeface="Gill Sans"/>
              <a:ea typeface="Gill Sans"/>
              <a:cs typeface="Gill Sans"/>
              <a:sym typeface="Gill Sans"/>
            </a:endParaRPr>
          </a:p>
          <a:p>
            <a:pPr indent="0" lvl="0" marL="0" rtl="0" algn="ctr">
              <a:spcBef>
                <a:spcPts val="0"/>
              </a:spcBef>
              <a:spcAft>
                <a:spcPts val="0"/>
              </a:spcAft>
              <a:buClr>
                <a:schemeClr val="dk1"/>
              </a:buClr>
              <a:buSzPts val="1300"/>
              <a:buFont typeface="Arial"/>
              <a:buNone/>
            </a:pPr>
            <a:r>
              <a:rPr b="1" lang="fi" sz="2400">
                <a:solidFill>
                  <a:schemeClr val="dk1"/>
                </a:solidFill>
                <a:highlight>
                  <a:schemeClr val="lt1"/>
                </a:highlight>
                <a:latin typeface="Gill Sans"/>
                <a:ea typeface="Gill Sans"/>
                <a:cs typeface="Gill Sans"/>
                <a:sym typeface="Gill Sans"/>
              </a:rPr>
              <a:t>Otavan Opiston aikuisten perusopetuksen päättövaiheen ryhmät, k2024</a:t>
            </a:r>
            <a:endParaRPr i="1" sz="8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300"/>
              <a:buFont typeface="Arial"/>
              <a:buNone/>
            </a:pPr>
            <a:r>
              <a:t/>
            </a:r>
            <a:endParaRPr i="1" sz="800">
              <a:latin typeface="Gill Sans"/>
              <a:ea typeface="Gill Sans"/>
              <a:cs typeface="Gill Sans"/>
              <a:sym typeface="Gill Sans"/>
            </a:endParaRPr>
          </a:p>
        </p:txBody>
      </p:sp>
      <p:cxnSp>
        <p:nvCxnSpPr>
          <p:cNvPr id="687" name="Google Shape;687;p80"/>
          <p:cNvCxnSpPr/>
          <p:nvPr/>
        </p:nvCxnSpPr>
        <p:spPr>
          <a:xfrm flipH="1" rot="10800000">
            <a:off x="1249491" y="3939607"/>
            <a:ext cx="6645900" cy="43800"/>
          </a:xfrm>
          <a:prstGeom prst="straightConnector1">
            <a:avLst/>
          </a:prstGeom>
          <a:noFill/>
          <a:ln cap="flat" cmpd="sng" w="19050">
            <a:solidFill>
              <a:srgbClr val="FFE006"/>
            </a:solidFill>
            <a:prstDash val="solid"/>
            <a:round/>
            <a:headEnd len="sm" w="sm" type="none"/>
            <a:tailEnd len="sm" w="sm" type="none"/>
          </a:ln>
        </p:spPr>
      </p:cxnSp>
      <p:pic>
        <p:nvPicPr>
          <p:cNvPr id="688" name="Google Shape;688;p80"/>
          <p:cNvPicPr preferRelativeResize="0"/>
          <p:nvPr/>
        </p:nvPicPr>
        <p:blipFill rotWithShape="1">
          <a:blip r:embed="rId4">
            <a:alphaModFix/>
          </a:blip>
          <a:srcRect b="0" l="0" r="0" t="0"/>
          <a:stretch/>
        </p:blipFill>
        <p:spPr>
          <a:xfrm>
            <a:off x="3989919" y="4549746"/>
            <a:ext cx="1164894" cy="268843"/>
          </a:xfrm>
          <a:prstGeom prst="rect">
            <a:avLst/>
          </a:prstGeom>
          <a:noFill/>
          <a:ln>
            <a:noFill/>
          </a:ln>
        </p:spPr>
      </p:pic>
      <p:sp>
        <p:nvSpPr>
          <p:cNvPr id="689" name="Google Shape;689;p80"/>
          <p:cNvSpPr/>
          <p:nvPr/>
        </p:nvSpPr>
        <p:spPr>
          <a:xfrm>
            <a:off x="4457700" y="2457474"/>
            <a:ext cx="228600" cy="228600"/>
          </a:xfrm>
          <a:prstGeom prst="rect">
            <a:avLst/>
          </a:prstGeom>
          <a:noFill/>
          <a:ln>
            <a:noFill/>
          </a:ln>
        </p:spPr>
        <p:txBody>
          <a:bodyPr anchorCtr="0" anchor="t" bIns="34250" lIns="68550" spcFirstLastPara="1" rIns="68550" wrap="square" tIns="342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90" name="Google Shape;690;p80"/>
          <p:cNvSpPr txBox="1"/>
          <p:nvPr/>
        </p:nvSpPr>
        <p:spPr>
          <a:xfrm>
            <a:off x="1083861" y="2618991"/>
            <a:ext cx="5153100" cy="1320600"/>
          </a:xfrm>
          <a:prstGeom prst="rect">
            <a:avLst/>
          </a:prstGeom>
          <a:noFill/>
          <a:ln>
            <a:noFill/>
          </a:ln>
        </p:spPr>
        <p:txBody>
          <a:bodyPr anchorCtr="0" anchor="t" bIns="72550" lIns="145150" spcFirstLastPara="1" rIns="145150" wrap="square" tIns="72550">
            <a:noAutofit/>
          </a:bodyPr>
          <a:lstStyle/>
          <a:p>
            <a:pPr indent="0" lvl="0" marL="0" marR="0" rtl="0" algn="l">
              <a:lnSpc>
                <a:spcPct val="100000"/>
              </a:lnSpc>
              <a:spcBef>
                <a:spcPts val="0"/>
              </a:spcBef>
              <a:spcAft>
                <a:spcPts val="0"/>
              </a:spcAft>
              <a:buClr>
                <a:srgbClr val="000000"/>
              </a:buClr>
              <a:buSzPts val="1900"/>
              <a:buFont typeface="Arial"/>
              <a:buNone/>
            </a:pPr>
            <a:r>
              <a:rPr lang="fi" sz="1700">
                <a:highlight>
                  <a:schemeClr val="lt1"/>
                </a:highlight>
              </a:rPr>
              <a:t>keskiviikko 10.4.2024</a:t>
            </a:r>
            <a:endParaRPr sz="1700">
              <a:highlight>
                <a:schemeClr val="lt1"/>
              </a:highlight>
            </a:endParaRPr>
          </a:p>
          <a:p>
            <a:pPr indent="0" lvl="0" marL="0" marR="0" rtl="0" algn="l">
              <a:lnSpc>
                <a:spcPct val="100000"/>
              </a:lnSpc>
              <a:spcBef>
                <a:spcPts val="0"/>
              </a:spcBef>
              <a:spcAft>
                <a:spcPts val="0"/>
              </a:spcAft>
              <a:buClr>
                <a:srgbClr val="000000"/>
              </a:buClr>
              <a:buSzPts val="1900"/>
              <a:buFont typeface="Arial"/>
              <a:buNone/>
            </a:pPr>
            <a:r>
              <a:t/>
            </a:r>
            <a:endParaRPr sz="1700"/>
          </a:p>
          <a:p>
            <a:pPr indent="0" lvl="0" marL="0" marR="0" rtl="0" algn="l">
              <a:lnSpc>
                <a:spcPct val="100000"/>
              </a:lnSpc>
              <a:spcBef>
                <a:spcPts val="0"/>
              </a:spcBef>
              <a:spcAft>
                <a:spcPts val="0"/>
              </a:spcAft>
              <a:buClr>
                <a:srgbClr val="000000"/>
              </a:buClr>
              <a:buSzPts val="1900"/>
              <a:buFont typeface="Arial"/>
              <a:buNone/>
            </a:pPr>
            <a:r>
              <a:rPr lang="fi" sz="1700">
                <a:highlight>
                  <a:schemeClr val="lt1"/>
                </a:highlight>
              </a:rPr>
              <a:t>Aikuisten perusopetuksen päättövaiheen ryhmät PV-S23 ja PV-K23</a:t>
            </a:r>
            <a:endParaRPr sz="1700">
              <a:highlight>
                <a:schemeClr val="lt1"/>
              </a:highlight>
            </a:endParaRPr>
          </a:p>
        </p:txBody>
      </p:sp>
      <p:sp>
        <p:nvSpPr>
          <p:cNvPr id="691" name="Google Shape;691;p80"/>
          <p:cNvSpPr txBox="1"/>
          <p:nvPr/>
        </p:nvSpPr>
        <p:spPr>
          <a:xfrm>
            <a:off x="6393302" y="2686047"/>
            <a:ext cx="1754100" cy="346800"/>
          </a:xfrm>
          <a:prstGeom prst="rect">
            <a:avLst/>
          </a:prstGeom>
          <a:noFill/>
          <a:ln>
            <a:noFill/>
          </a:ln>
        </p:spPr>
        <p:txBody>
          <a:bodyPr anchorCtr="0" anchor="t" bIns="72550" lIns="145150" spcFirstLastPara="1" rIns="145150" wrap="square" tIns="72550">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92" name="Google Shape;692;p80"/>
          <p:cNvSpPr txBox="1"/>
          <p:nvPr/>
        </p:nvSpPr>
        <p:spPr>
          <a:xfrm>
            <a:off x="6459837" y="4288611"/>
            <a:ext cx="2565000" cy="7242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chemeClr val="lt1"/>
                </a:solidFill>
                <a:latin typeface="Arial"/>
                <a:ea typeface="Arial"/>
                <a:cs typeface="Arial"/>
                <a:sym typeface="Arial"/>
              </a:rPr>
              <a:t>#</a:t>
            </a:r>
            <a:r>
              <a:rPr lang="fi" sz="1400">
                <a:solidFill>
                  <a:schemeClr val="lt1"/>
                </a:solidFill>
              </a:rPr>
              <a:t>erätauko</a:t>
            </a:r>
            <a:r>
              <a:rPr b="0" i="0" lang="fi"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i" sz="1400" u="none" cap="none" strike="noStrike">
                <a:solidFill>
                  <a:schemeClr val="lt1"/>
                </a:solidFill>
                <a:latin typeface="Arial"/>
                <a:ea typeface="Arial"/>
                <a:cs typeface="Arial"/>
                <a:sym typeface="Arial"/>
              </a:rPr>
              <a:t>#</a:t>
            </a:r>
            <a:r>
              <a:rPr lang="fi" sz="1400">
                <a:solidFill>
                  <a:schemeClr val="lt1"/>
                </a:solidFill>
              </a:rPr>
              <a:t>yhdessäjayksin</a:t>
            </a:r>
            <a:endParaRPr b="0" i="0" sz="1300" u="none" cap="none" strike="noStrike">
              <a:solidFill>
                <a:schemeClr val="lt1"/>
              </a:solidFill>
              <a:latin typeface="Calibri"/>
              <a:ea typeface="Calibri"/>
              <a:cs typeface="Calibri"/>
              <a:sym typeface="Calibri"/>
            </a:endParaRPr>
          </a:p>
        </p:txBody>
      </p:sp>
      <p:pic>
        <p:nvPicPr>
          <p:cNvPr id="693" name="Google Shape;693;p80"/>
          <p:cNvPicPr preferRelativeResize="0"/>
          <p:nvPr/>
        </p:nvPicPr>
        <p:blipFill>
          <a:blip r:embed="rId5">
            <a:alphaModFix/>
          </a:blip>
          <a:stretch>
            <a:fillRect/>
          </a:stretch>
        </p:blipFill>
        <p:spPr>
          <a:xfrm>
            <a:off x="8575903" y="0"/>
            <a:ext cx="568030" cy="732933"/>
          </a:xfrm>
          <a:prstGeom prst="rect">
            <a:avLst/>
          </a:prstGeom>
          <a:noFill/>
          <a:ln>
            <a:noFill/>
          </a:ln>
        </p:spPr>
      </p:pic>
      <p:pic>
        <p:nvPicPr>
          <p:cNvPr id="694" name="Google Shape;694;p80"/>
          <p:cNvPicPr preferRelativeResize="0"/>
          <p:nvPr/>
        </p:nvPicPr>
        <p:blipFill>
          <a:blip r:embed="rId6">
            <a:alphaModFix/>
          </a:blip>
          <a:stretch>
            <a:fillRect/>
          </a:stretch>
        </p:blipFill>
        <p:spPr>
          <a:xfrm>
            <a:off x="7196428" y="65010"/>
            <a:ext cx="1458561" cy="602879"/>
          </a:xfrm>
          <a:prstGeom prst="rect">
            <a:avLst/>
          </a:prstGeom>
          <a:noFill/>
          <a:ln>
            <a:noFill/>
          </a:ln>
        </p:spPr>
      </p:pic>
      <p:pic>
        <p:nvPicPr>
          <p:cNvPr id="695" name="Google Shape;695;p80"/>
          <p:cNvPicPr preferRelativeResize="0"/>
          <p:nvPr/>
        </p:nvPicPr>
        <p:blipFill>
          <a:blip r:embed="rId7">
            <a:alphaModFix/>
          </a:blip>
          <a:stretch>
            <a:fillRect/>
          </a:stretch>
        </p:blipFill>
        <p:spPr>
          <a:xfrm>
            <a:off x="116691" y="4074145"/>
            <a:ext cx="967043" cy="967043"/>
          </a:xfrm>
          <a:prstGeom prst="rect">
            <a:avLst/>
          </a:prstGeom>
          <a:noFill/>
          <a:ln>
            <a:noFill/>
          </a:ln>
        </p:spPr>
      </p:pic>
      <p:pic>
        <p:nvPicPr>
          <p:cNvPr id="696" name="Google Shape;696;p80"/>
          <p:cNvPicPr preferRelativeResize="0"/>
          <p:nvPr/>
        </p:nvPicPr>
        <p:blipFill>
          <a:blip r:embed="rId8">
            <a:alphaModFix/>
          </a:blip>
          <a:stretch>
            <a:fillRect/>
          </a:stretch>
        </p:blipFill>
        <p:spPr>
          <a:xfrm>
            <a:off x="1249482" y="4090252"/>
            <a:ext cx="967043" cy="934808"/>
          </a:xfrm>
          <a:prstGeom prst="rect">
            <a:avLst/>
          </a:prstGeom>
          <a:noFill/>
          <a:ln>
            <a:noFill/>
          </a:ln>
        </p:spPr>
      </p:pic>
      <p:sp>
        <p:nvSpPr>
          <p:cNvPr id="697" name="Google Shape;697;p80"/>
          <p:cNvSpPr txBox="1"/>
          <p:nvPr/>
        </p:nvSpPr>
        <p:spPr>
          <a:xfrm>
            <a:off x="7288710" y="4599119"/>
            <a:ext cx="1871400" cy="4470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None/>
            </a:pPr>
            <a:r>
              <a:t/>
            </a:r>
            <a:endParaRPr sz="10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1"/>
          <p:cNvSpPr txBox="1"/>
          <p:nvPr/>
        </p:nvSpPr>
        <p:spPr>
          <a:xfrm>
            <a:off x="488639" y="514179"/>
            <a:ext cx="8283600" cy="3340800"/>
          </a:xfrm>
          <a:prstGeom prst="rect">
            <a:avLst/>
          </a:prstGeom>
          <a:noFill/>
          <a:ln>
            <a:noFill/>
          </a:ln>
        </p:spPr>
        <p:txBody>
          <a:bodyPr anchorCtr="0" anchor="t" bIns="145150" lIns="145150" spcFirstLastPara="1" rIns="145150" wrap="square" tIns="145150">
            <a:spAutoFit/>
          </a:bodyPr>
          <a:lstStyle/>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Jakaudutaan 10 hengen ryhmiin, joissa on mahdollisimman paljon äidinkieleltään erikielisiä ihmisiä </a:t>
            </a:r>
            <a:endParaRPr sz="2200">
              <a:latin typeface="Calibri"/>
              <a:ea typeface="Calibri"/>
              <a:cs typeface="Calibri"/>
              <a:sym typeface="Calibri"/>
            </a:endParaRPr>
          </a:p>
          <a:p>
            <a:pPr indent="0" lvl="0" marL="723900" rtl="0" algn="l">
              <a:spcBef>
                <a:spcPts val="0"/>
              </a:spcBef>
              <a:spcAft>
                <a:spcPts val="0"/>
              </a:spcAft>
              <a:buNone/>
            </a:pPr>
            <a:r>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Aloitetaan yhteisellä osuudella.</a:t>
            </a:r>
            <a:endParaRPr sz="2200">
              <a:latin typeface="Calibri"/>
              <a:ea typeface="Calibri"/>
              <a:cs typeface="Calibri"/>
              <a:sym typeface="Calibri"/>
            </a:endParaRPr>
          </a:p>
          <a:p>
            <a:pPr indent="0" lvl="0" marL="723900" rtl="0" algn="l">
              <a:spcBef>
                <a:spcPts val="0"/>
              </a:spcBef>
              <a:spcAft>
                <a:spcPts val="0"/>
              </a:spcAft>
              <a:buNone/>
            </a:pPr>
            <a:r>
              <a:rPr lang="fi" sz="2200">
                <a:latin typeface="Calibri"/>
                <a:ea typeface="Calibri"/>
                <a:cs typeface="Calibri"/>
                <a:sym typeface="Calibri"/>
              </a:rPr>
              <a:t> </a:t>
            </a:r>
            <a:endParaRPr sz="2200">
              <a:latin typeface="Calibri"/>
              <a:ea typeface="Calibri"/>
              <a:cs typeface="Calibri"/>
              <a:sym typeface="Calibri"/>
            </a:endParaRPr>
          </a:p>
          <a:p>
            <a:pPr indent="-495300" lvl="0" marL="723900" rtl="0" algn="l">
              <a:spcBef>
                <a:spcPts val="0"/>
              </a:spcBef>
              <a:spcAft>
                <a:spcPts val="0"/>
              </a:spcAft>
              <a:buSzPts val="2200"/>
              <a:buFont typeface="Calibri"/>
              <a:buAutoNum type="arabicPeriod"/>
            </a:pPr>
            <a:r>
              <a:rPr lang="fi" sz="2200">
                <a:latin typeface="Calibri"/>
                <a:ea typeface="Calibri"/>
                <a:cs typeface="Calibri"/>
                <a:sym typeface="Calibri"/>
              </a:rPr>
              <a:t>Tässä dialogissa saat käyttää apunasi kääntäjiä tekoälyä (esimerkiksi ChatGPT) ja muistiinpanoja. Voit myös käyttää muitakin kieliä kuin suomea, mutta yritä kuitenkin aina ensin selvitä suomen kielellä. </a:t>
            </a:r>
            <a:endParaRPr sz="2200">
              <a:latin typeface="Calibri"/>
              <a:ea typeface="Calibri"/>
              <a:cs typeface="Calibri"/>
              <a:sym typeface="Calibri"/>
            </a:endParaRPr>
          </a:p>
        </p:txBody>
      </p:sp>
      <p:pic>
        <p:nvPicPr>
          <p:cNvPr id="704" name="Google Shape;704;p81"/>
          <p:cNvPicPr preferRelativeResize="0"/>
          <p:nvPr/>
        </p:nvPicPr>
        <p:blipFill>
          <a:blip r:embed="rId3">
            <a:alphaModFix/>
          </a:blip>
          <a:stretch>
            <a:fillRect/>
          </a:stretch>
        </p:blipFill>
        <p:spPr>
          <a:xfrm>
            <a:off x="8575903" y="0"/>
            <a:ext cx="568030" cy="732933"/>
          </a:xfrm>
          <a:prstGeom prst="rect">
            <a:avLst/>
          </a:prstGeom>
          <a:noFill/>
          <a:ln>
            <a:noFill/>
          </a:ln>
        </p:spPr>
      </p:pic>
      <p:pic>
        <p:nvPicPr>
          <p:cNvPr id="705" name="Google Shape;705;p81"/>
          <p:cNvPicPr preferRelativeResize="0"/>
          <p:nvPr/>
        </p:nvPicPr>
        <p:blipFill>
          <a:blip r:embed="rId4">
            <a:alphaModFix/>
          </a:blip>
          <a:stretch>
            <a:fillRect/>
          </a:stretch>
        </p:blipFill>
        <p:spPr>
          <a:xfrm>
            <a:off x="7196428" y="65010"/>
            <a:ext cx="1458561" cy="602879"/>
          </a:xfrm>
          <a:prstGeom prst="rect">
            <a:avLst/>
          </a:prstGeom>
          <a:noFill/>
          <a:ln>
            <a:noFill/>
          </a:ln>
        </p:spPr>
      </p:pic>
      <p:pic>
        <p:nvPicPr>
          <p:cNvPr id="706" name="Google Shape;706;p81"/>
          <p:cNvPicPr preferRelativeResize="0"/>
          <p:nvPr/>
        </p:nvPicPr>
        <p:blipFill>
          <a:blip r:embed="rId5">
            <a:alphaModFix/>
          </a:blip>
          <a:stretch>
            <a:fillRect/>
          </a:stretch>
        </p:blipFill>
        <p:spPr>
          <a:xfrm>
            <a:off x="116691" y="4074145"/>
            <a:ext cx="967043" cy="967043"/>
          </a:xfrm>
          <a:prstGeom prst="rect">
            <a:avLst/>
          </a:prstGeom>
          <a:noFill/>
          <a:ln>
            <a:noFill/>
          </a:ln>
        </p:spPr>
      </p:pic>
      <p:pic>
        <p:nvPicPr>
          <p:cNvPr id="707" name="Google Shape;707;p81"/>
          <p:cNvPicPr preferRelativeResize="0"/>
          <p:nvPr/>
        </p:nvPicPr>
        <p:blipFill>
          <a:blip r:embed="rId6">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2"/>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714" name="Google Shape;714;p82"/>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715" name="Google Shape;715;p82"/>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b="1" sz="14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Min	Osio	Klo</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Aloitus, pelisäännöt, 	esittelykierros, alustus</a:t>
            </a:r>
            <a:endParaRPr b="1"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40</a:t>
            </a:r>
            <a:r>
              <a:rPr b="0" i="0" lang="fi" sz="1100" u="none" cap="none" strike="noStrike">
                <a:solidFill>
                  <a:schemeClr val="dk1"/>
                </a:solidFill>
                <a:latin typeface="Gill Sans"/>
                <a:ea typeface="Gill Sans"/>
                <a:cs typeface="Gill Sans"/>
                <a:sym typeface="Gill Sans"/>
              </a:rPr>
              <a:t> 	Yhteinen keskustelu (sis. tauko)</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5</a:t>
            </a:r>
            <a:r>
              <a:rPr b="0" i="0" lang="fi" sz="1100" u="none" cap="none" strike="noStrike">
                <a:solidFill>
                  <a:schemeClr val="dk1"/>
                </a:solidFill>
                <a:latin typeface="Gill Sans"/>
                <a:ea typeface="Gill Sans"/>
                <a:cs typeface="Gill Sans"/>
                <a:sym typeface="Gill Sans"/>
              </a:rPr>
              <a:t> 	Oivallusten kirjoittaminen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1</a:t>
            </a:r>
            <a:r>
              <a:rPr lang="fi" sz="1100">
                <a:solidFill>
                  <a:schemeClr val="dk1"/>
                </a:solidFill>
                <a:latin typeface="Gill Sans"/>
                <a:ea typeface="Gill Sans"/>
                <a:cs typeface="Gill Sans"/>
                <a:sym typeface="Gill Sans"/>
              </a:rPr>
              <a:t>5</a:t>
            </a:r>
            <a:r>
              <a:rPr b="0" i="0" lang="fi" sz="1100" u="none" cap="none" strike="noStrike">
                <a:solidFill>
                  <a:schemeClr val="dk1"/>
                </a:solidFill>
                <a:latin typeface="Gill Sans"/>
                <a:ea typeface="Gill Sans"/>
                <a:cs typeface="Gill Sans"/>
                <a:sym typeface="Gill Sans"/>
              </a:rPr>
              <a:t>	Oivallusten kertominen</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5	Kiitos, lopetus</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Yhteensä </a:t>
            </a:r>
            <a:r>
              <a:rPr lang="fi" sz="1100">
                <a:solidFill>
                  <a:schemeClr val="dk1"/>
                </a:solidFill>
                <a:latin typeface="Gill Sans"/>
                <a:ea typeface="Gill Sans"/>
                <a:cs typeface="Gill Sans"/>
                <a:sym typeface="Gill Sans"/>
              </a:rPr>
              <a:t>60</a:t>
            </a:r>
            <a:r>
              <a:rPr b="0" i="0" lang="fi" sz="1100" u="none" cap="none" strike="noStrike">
                <a:solidFill>
                  <a:schemeClr val="dk1"/>
                </a:solidFill>
                <a:latin typeface="Gill Sans"/>
                <a:ea typeface="Gill Sans"/>
                <a:cs typeface="Gill Sans"/>
                <a:sym typeface="Gill Sans"/>
              </a:rPr>
              <a:t> min</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716" name="Google Shape;716;p82"/>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rgbClr val="000000"/>
              </a:buClr>
              <a:buSzPts val="1400"/>
              <a:buFont typeface="Arial"/>
              <a:buNone/>
            </a:pPr>
            <a:r>
              <a:rPr b="1" i="0" lang="fi" sz="1400" u="none" cap="none" strike="noStrike">
                <a:solidFill>
                  <a:srgbClr val="000000"/>
                </a:solidFill>
                <a:latin typeface="Gill Sans"/>
                <a:ea typeface="Gill Sans"/>
                <a:cs typeface="Gill Sans"/>
                <a:sym typeface="Gill Sans"/>
              </a:rPr>
              <a:t>Aloitus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rPr b="0" i="0" lang="fi" sz="1000" u="none" cap="none" strike="noStrike">
                <a:solidFill>
                  <a:srgbClr val="000000"/>
                </a:solidFill>
                <a:latin typeface="Gill Sans"/>
                <a:ea typeface="Gill Sans"/>
                <a:cs typeface="Gill Sans"/>
                <a:sym typeface="Gill Sans"/>
              </a:rPr>
              <a:t>Tervetuloa mukaan tämän ryhmän Erätauko-keskusteluun. Aiheemme tänään on </a:t>
            </a:r>
            <a:r>
              <a:rPr lang="fi" sz="1000">
                <a:latin typeface="Gill Sans"/>
                <a:ea typeface="Gill Sans"/>
                <a:cs typeface="Gill Sans"/>
                <a:sym typeface="Gill Sans"/>
              </a:rPr>
              <a:t>Kansalliset dialogit: Turvallisuus ja luottamus - aikuisten perusopetuksen opiskelijoiden kokemuksia Otavan Opistolta"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Minä (Lauri Ylä-Jussila) toimin keskustelun ohjaajana. </a:t>
            </a:r>
            <a:r>
              <a:rPr lang="fi" sz="1000">
                <a:latin typeface="Gill Sans"/>
                <a:ea typeface="Gill Sans"/>
                <a:cs typeface="Gill Sans"/>
                <a:sym typeface="Gill Sans"/>
              </a:rPr>
              <a:t>Muut opettajat auttavat ryhmissä.</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Pyritään tänään puhumaan omasta kokemuksesta. </a:t>
            </a:r>
            <a:r>
              <a:rPr b="0" i="0" lang="fi" sz="1000" u="none" cap="none" strike="noStrike">
                <a:solidFill>
                  <a:schemeClr val="dk1"/>
                </a:solidFill>
                <a:latin typeface="Gill Sans"/>
                <a:ea typeface="Gill Sans"/>
                <a:cs typeface="Gill Sans"/>
                <a:sym typeface="Gill Sans"/>
              </a:rPr>
              <a:t>Puhutaan enemmän itsestä, kuin muista. Keskustelussa ei ole tarkoitus vakuuttaa, voittaa tai väitellä.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chemeClr val="dk1"/>
                </a:solidFill>
                <a:latin typeface="Gill Sans"/>
                <a:ea typeface="Gill Sans"/>
                <a:cs typeface="Gill Sans"/>
                <a:sym typeface="Gill Sans"/>
              </a:rPr>
              <a:t>Keskustelun aikana ja sen jälkeen voi olla erilaisia näkemyksiä aiheesta, emme pyri yksimielisyyteen. Keskustelun lopuksi pohditaan, mitä olemme oppineet tai oivaltaneet yhteisen keskustelun aikana.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Keskustelussa ei tarvitse tehdä päätöksiä tai etsiä ratkaisuja, mutta sellaisia voi nousta esiin. Voimme jutella rauhassa ja </a:t>
            </a:r>
            <a:r>
              <a:rPr b="0" i="0" lang="fi" sz="1000" u="none" cap="none" strike="noStrike">
                <a:solidFill>
                  <a:schemeClr val="dk1"/>
                </a:solidFill>
                <a:latin typeface="Gill Sans"/>
                <a:ea typeface="Gill Sans"/>
                <a:cs typeface="Gill Sans"/>
                <a:sym typeface="Gill Sans"/>
              </a:rPr>
              <a:t>keskustelu käydään luottamuksellisesti.</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736600" lvl="0" marL="2171700" marR="0" rtl="0" algn="l">
              <a:lnSpc>
                <a:spcPct val="100000"/>
              </a:lnSpc>
              <a:spcBef>
                <a:spcPts val="0"/>
              </a:spcBef>
              <a:spcAft>
                <a:spcPts val="0"/>
              </a:spcAft>
              <a:buClr>
                <a:schemeClr val="dk1"/>
              </a:buClr>
              <a:buSzPts val="600"/>
              <a:buFont typeface="Arial"/>
              <a:buNone/>
            </a:pPr>
            <a:r>
              <a:rPr b="1" lang="fi" sz="1100">
                <a:latin typeface="Gill Sans"/>
                <a:ea typeface="Gill Sans"/>
                <a:cs typeface="Gill Sans"/>
                <a:sym typeface="Gill Sans"/>
              </a:rPr>
              <a:t>10 min</a:t>
            </a:r>
            <a:endParaRPr b="1"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100" u="none" cap="none" strike="noStrike">
              <a:solidFill>
                <a:srgbClr val="000000"/>
              </a:solidFill>
              <a:latin typeface="Gill Sans"/>
              <a:ea typeface="Gill Sans"/>
              <a:cs typeface="Gill Sans"/>
              <a:sym typeface="Gill Sans"/>
            </a:endParaRPr>
          </a:p>
        </p:txBody>
      </p:sp>
      <p:cxnSp>
        <p:nvCxnSpPr>
          <p:cNvPr id="717" name="Google Shape;717;p82"/>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18" name="Google Shape;718;p82"/>
          <p:cNvPicPr preferRelativeResize="0"/>
          <p:nvPr/>
        </p:nvPicPr>
        <p:blipFill>
          <a:blip r:embed="rId4">
            <a:alphaModFix/>
          </a:blip>
          <a:stretch>
            <a:fillRect/>
          </a:stretch>
        </p:blipFill>
        <p:spPr>
          <a:xfrm>
            <a:off x="1379475" y="0"/>
            <a:ext cx="568030" cy="732933"/>
          </a:xfrm>
          <a:prstGeom prst="rect">
            <a:avLst/>
          </a:prstGeom>
          <a:noFill/>
          <a:ln>
            <a:noFill/>
          </a:ln>
        </p:spPr>
      </p:pic>
      <p:pic>
        <p:nvPicPr>
          <p:cNvPr id="719" name="Google Shape;719;p82"/>
          <p:cNvPicPr preferRelativeResize="0"/>
          <p:nvPr/>
        </p:nvPicPr>
        <p:blipFill>
          <a:blip r:embed="rId5">
            <a:alphaModFix/>
          </a:blip>
          <a:stretch>
            <a:fillRect/>
          </a:stretch>
        </p:blipFill>
        <p:spPr>
          <a:xfrm>
            <a:off x="0" y="65010"/>
            <a:ext cx="1458561" cy="602879"/>
          </a:xfrm>
          <a:prstGeom prst="rect">
            <a:avLst/>
          </a:prstGeom>
          <a:noFill/>
          <a:ln>
            <a:noFill/>
          </a:ln>
        </p:spPr>
      </p:pic>
      <p:pic>
        <p:nvPicPr>
          <p:cNvPr id="720" name="Google Shape;720;p82"/>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721" name="Google Shape;721;p82"/>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3"/>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728" name="Google Shape;728;p83"/>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729" name="Google Shape;729;p83"/>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Aloitus, pelisäännöt, 	esittelykierros, alustus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730" name="Google Shape;730;p83"/>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rtl="0" algn="l">
              <a:lnSpc>
                <a:spcPct val="115000"/>
              </a:lnSpc>
              <a:spcBef>
                <a:spcPts val="0"/>
              </a:spcBef>
              <a:spcAft>
                <a:spcPts val="0"/>
              </a:spcAft>
              <a:buClr>
                <a:schemeClr val="dk1"/>
              </a:buClr>
              <a:buSzPts val="1700"/>
              <a:buFont typeface="Arial"/>
              <a:buNone/>
            </a:pPr>
            <a:r>
              <a:rPr lang="fi" sz="800">
                <a:solidFill>
                  <a:srgbClr val="0D0D0D"/>
                </a:solidFill>
                <a:highlight>
                  <a:srgbClr val="FFFFFF"/>
                </a:highlight>
                <a:latin typeface="Roboto"/>
                <a:ea typeface="Roboto"/>
                <a:cs typeface="Roboto"/>
                <a:sym typeface="Roboto"/>
              </a:rPr>
              <a:t>Hyvät keskustelun osallistujat, tervetuloa tähän kansalliseen dialogiin, joka keskittyy tärkeään aiheeseen: "Turvallisuus ja luottamus". Tänään kokoontumisemme tavoitteena on syventää ymmärrystämme siitä, kuinka turvallisuuden ja luottamuksen elementit muovaavat yhteisöjemme ja verkostojemme perustaa, erityisesti maahanmuuttajien näkökulmasta. Tämä dialogi tarjoaa meille mahdollisuuden vaihtaa ajatuksia, kokemuksia ja näkemyksiä turvallisuuden ja luottamuksen roolista maahanmuuttajien elämässä ja hyvinvoinnissa.</a:t>
            </a:r>
            <a:endParaRPr sz="800">
              <a:solidFill>
                <a:srgbClr val="0D0D0D"/>
              </a:solidFill>
              <a:highlight>
                <a:srgbClr val="FFFFFF"/>
              </a:highlight>
              <a:latin typeface="Roboto"/>
              <a:ea typeface="Roboto"/>
              <a:cs typeface="Roboto"/>
              <a:sym typeface="Roboto"/>
            </a:endParaRPr>
          </a:p>
          <a:p>
            <a:pPr indent="0" lvl="0" marL="0" rtl="0" algn="l">
              <a:lnSpc>
                <a:spcPct val="115000"/>
              </a:lnSpc>
              <a:spcBef>
                <a:spcPts val="2400"/>
              </a:spcBef>
              <a:spcAft>
                <a:spcPts val="0"/>
              </a:spcAft>
              <a:buClr>
                <a:schemeClr val="dk1"/>
              </a:buClr>
              <a:buSzPts val="1700"/>
              <a:buFont typeface="Arial"/>
              <a:buNone/>
            </a:pPr>
            <a:r>
              <a:rPr lang="fi" sz="800">
                <a:solidFill>
                  <a:srgbClr val="0D0D0D"/>
                </a:solidFill>
                <a:highlight>
                  <a:srgbClr val="FFFFFF"/>
                </a:highlight>
                <a:latin typeface="Roboto"/>
                <a:ea typeface="Roboto"/>
                <a:cs typeface="Roboto"/>
                <a:sym typeface="Roboto"/>
              </a:rPr>
              <a:t>Turvallisuus ja luottamus ovat kuin yhteisöjemme peruskivet. Ne rakentavat vahvan perustan, jonka päälle ihmissuhteet ja yhteistyö voivat kukoistaa. Turvallisuus tarjoaa meille suojan ja vakauden tunteen, kun taas luottamus luo pohjan keskinäiselle yhteisymmärrykselle ja yhteistyölle. Maahanmuuttajille näiden elementtien merkitys on vielä suurempi, sillä ne ovat avainasemassa uuden elämän rakentamisessa vieraassa ympäristössä.</a:t>
            </a:r>
            <a:endParaRPr sz="800">
              <a:solidFill>
                <a:srgbClr val="0D0D0D"/>
              </a:solidFill>
              <a:highlight>
                <a:srgbClr val="FFFFFF"/>
              </a:highlight>
              <a:latin typeface="Roboto"/>
              <a:ea typeface="Roboto"/>
              <a:cs typeface="Roboto"/>
              <a:sym typeface="Roboto"/>
            </a:endParaRPr>
          </a:p>
          <a:p>
            <a:pPr indent="0" lvl="0" marL="0" rtl="0" algn="l">
              <a:lnSpc>
                <a:spcPct val="115000"/>
              </a:lnSpc>
              <a:spcBef>
                <a:spcPts val="2400"/>
              </a:spcBef>
              <a:spcAft>
                <a:spcPts val="0"/>
              </a:spcAft>
              <a:buClr>
                <a:schemeClr val="dk1"/>
              </a:buClr>
              <a:buSzPts val="1700"/>
              <a:buFont typeface="Arial"/>
              <a:buNone/>
            </a:pPr>
            <a:r>
              <a:rPr lang="fi" sz="800">
                <a:solidFill>
                  <a:srgbClr val="0D0D0D"/>
                </a:solidFill>
                <a:highlight>
                  <a:srgbClr val="FFFFFF"/>
                </a:highlight>
                <a:latin typeface="Roboto"/>
                <a:ea typeface="Roboto"/>
                <a:cs typeface="Roboto"/>
                <a:sym typeface="Roboto"/>
              </a:rPr>
              <a:t>Tänään haluamme yhdessä tutkia, kuinka turvallisuuden ja luottamuksen rakentaminen yhteisöissämme ja verkostoissamme voi auttaa maahanmuuttajia tuntemaan itsensä tervetulleiksi, arvostetuiksi ja tuetuiksi. Keskustelumme aikana pyrimme löytämään keinoja, joilla voimme edistää entistä turvallisempia ja luottamuksellisempia yhteisöjä, jotka tarjoavat maahanmuuttajille vankan perustan menestyä ja kukoistaa uudessa kotimaassaan.</a:t>
            </a:r>
            <a:endParaRPr sz="800">
              <a:solidFill>
                <a:srgbClr val="0D0D0D"/>
              </a:solidFill>
              <a:highlight>
                <a:srgbClr val="FFFFFF"/>
              </a:highlight>
              <a:latin typeface="Roboto"/>
              <a:ea typeface="Roboto"/>
              <a:cs typeface="Roboto"/>
              <a:sym typeface="Roboto"/>
            </a:endParaRPr>
          </a:p>
          <a:p>
            <a:pPr indent="0" lvl="0" marL="0" rtl="0" algn="l">
              <a:lnSpc>
                <a:spcPct val="115000"/>
              </a:lnSpc>
              <a:spcBef>
                <a:spcPts val="2400"/>
              </a:spcBef>
              <a:spcAft>
                <a:spcPts val="0"/>
              </a:spcAft>
              <a:buClr>
                <a:schemeClr val="dk1"/>
              </a:buClr>
              <a:buSzPts val="1700"/>
              <a:buFont typeface="Arial"/>
              <a:buNone/>
            </a:pPr>
            <a:r>
              <a:rPr lang="fi" sz="800">
                <a:solidFill>
                  <a:srgbClr val="0D0D0D"/>
                </a:solidFill>
                <a:highlight>
                  <a:srgbClr val="FFFFFF"/>
                </a:highlight>
                <a:latin typeface="Roboto"/>
                <a:ea typeface="Roboto"/>
                <a:cs typeface="Roboto"/>
                <a:sym typeface="Roboto"/>
              </a:rPr>
              <a:t>Toivon, että tämän päivän dialogi rohkaisee meitä kaikkia olemaan aktiivisia yhteisömme jäseniä, jotka edistävät turvallisuuden ja luottamuksen ilmapiiriä. Keskustelkaamme avoimesti, kuunnelkaamme toisiamme empatian kautta ja oppikaamme yhdessä, kuinka voimme rakentaa yhä vahvempaa yhteenkuuluvuuden tunnetta. Kiitos, että olette täällä kanssamme jakamassa tämän hetken ja osallistumassa tähän merkitykselliseen keskusteluun.</a:t>
            </a:r>
            <a:endParaRPr sz="800">
              <a:solidFill>
                <a:srgbClr val="0D0D0D"/>
              </a:solidFill>
              <a:highlight>
                <a:srgbClr val="FFFFFF"/>
              </a:highlight>
              <a:latin typeface="Roboto"/>
              <a:ea typeface="Roboto"/>
              <a:cs typeface="Roboto"/>
              <a:sym typeface="Roboto"/>
            </a:endParaRPr>
          </a:p>
          <a:p>
            <a:pPr indent="0" lvl="0" marL="0" rtl="0" algn="l">
              <a:spcBef>
                <a:spcPts val="0"/>
              </a:spcBef>
              <a:spcAft>
                <a:spcPts val="0"/>
              </a:spcAft>
              <a:buClr>
                <a:srgbClr val="000000"/>
              </a:buClr>
              <a:buSzPts val="800"/>
              <a:buFont typeface="Arial"/>
              <a:buNone/>
            </a:pPr>
            <a:r>
              <a:t/>
            </a:r>
            <a:endParaRPr b="1" sz="200"/>
          </a:p>
        </p:txBody>
      </p:sp>
      <p:cxnSp>
        <p:nvCxnSpPr>
          <p:cNvPr id="731" name="Google Shape;731;p83"/>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32" name="Google Shape;732;p83"/>
          <p:cNvPicPr preferRelativeResize="0"/>
          <p:nvPr/>
        </p:nvPicPr>
        <p:blipFill>
          <a:blip r:embed="rId4">
            <a:alphaModFix/>
          </a:blip>
          <a:stretch>
            <a:fillRect/>
          </a:stretch>
        </p:blipFill>
        <p:spPr>
          <a:xfrm>
            <a:off x="1379475" y="59649"/>
            <a:ext cx="568030" cy="732933"/>
          </a:xfrm>
          <a:prstGeom prst="rect">
            <a:avLst/>
          </a:prstGeom>
          <a:noFill/>
          <a:ln>
            <a:noFill/>
          </a:ln>
        </p:spPr>
      </p:pic>
      <p:pic>
        <p:nvPicPr>
          <p:cNvPr id="733" name="Google Shape;733;p83"/>
          <p:cNvPicPr preferRelativeResize="0"/>
          <p:nvPr/>
        </p:nvPicPr>
        <p:blipFill>
          <a:blip r:embed="rId5">
            <a:alphaModFix/>
          </a:blip>
          <a:stretch>
            <a:fillRect/>
          </a:stretch>
        </p:blipFill>
        <p:spPr>
          <a:xfrm>
            <a:off x="0" y="124659"/>
            <a:ext cx="1458561" cy="602879"/>
          </a:xfrm>
          <a:prstGeom prst="rect">
            <a:avLst/>
          </a:prstGeom>
          <a:noFill/>
          <a:ln>
            <a:noFill/>
          </a:ln>
        </p:spPr>
      </p:pic>
      <p:pic>
        <p:nvPicPr>
          <p:cNvPr id="734" name="Google Shape;734;p83"/>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735" name="Google Shape;735;p83"/>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8"/>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275" name="Google Shape;275;p48"/>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276" name="Google Shape;276;p48"/>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Epävarmuuden kanssa eläminen dialogit</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Min	Osio	Klo</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Aloitus, pelisäännöt, 	esittelykierros, alustus</a:t>
            </a:r>
            <a:endParaRPr b="1"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30</a:t>
            </a:r>
            <a:r>
              <a:rPr b="0" i="0" lang="fi" sz="1100" u="none" cap="none" strike="noStrike">
                <a:solidFill>
                  <a:schemeClr val="dk1"/>
                </a:solidFill>
                <a:latin typeface="Gill Sans"/>
                <a:ea typeface="Gill Sans"/>
                <a:cs typeface="Gill Sans"/>
                <a:sym typeface="Gill Sans"/>
              </a:rPr>
              <a:t> 	Yhteinen keskustelu (sis. tauko)</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lang="fi" sz="1100">
                <a:solidFill>
                  <a:schemeClr val="dk1"/>
                </a:solidFill>
                <a:latin typeface="Gill Sans"/>
                <a:ea typeface="Gill Sans"/>
                <a:cs typeface="Gill Sans"/>
                <a:sym typeface="Gill Sans"/>
              </a:rPr>
              <a:t>5</a:t>
            </a:r>
            <a:r>
              <a:rPr b="0" i="0" lang="fi" sz="1100" u="none" cap="none" strike="noStrike">
                <a:solidFill>
                  <a:schemeClr val="dk1"/>
                </a:solidFill>
                <a:latin typeface="Gill Sans"/>
                <a:ea typeface="Gill Sans"/>
                <a:cs typeface="Gill Sans"/>
                <a:sym typeface="Gill Sans"/>
              </a:rPr>
              <a:t> 	Oivallusten kirjoittaminen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1</a:t>
            </a:r>
            <a:r>
              <a:rPr lang="fi" sz="1100">
                <a:solidFill>
                  <a:schemeClr val="dk1"/>
                </a:solidFill>
                <a:latin typeface="Gill Sans"/>
                <a:ea typeface="Gill Sans"/>
                <a:cs typeface="Gill Sans"/>
                <a:sym typeface="Gill Sans"/>
              </a:rPr>
              <a:t>0</a:t>
            </a:r>
            <a:r>
              <a:rPr b="0" i="0" lang="fi" sz="1100" u="none" cap="none" strike="noStrike">
                <a:solidFill>
                  <a:schemeClr val="dk1"/>
                </a:solidFill>
                <a:latin typeface="Gill Sans"/>
                <a:ea typeface="Gill Sans"/>
                <a:cs typeface="Gill Sans"/>
                <a:sym typeface="Gill Sans"/>
              </a:rPr>
              <a:t>	Oivallusten kertominen</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5	Kiitos, lopetus</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fi" sz="1100" u="none" cap="none" strike="noStrike">
                <a:solidFill>
                  <a:schemeClr val="dk1"/>
                </a:solidFill>
                <a:latin typeface="Gill Sans"/>
                <a:ea typeface="Gill Sans"/>
                <a:cs typeface="Gill Sans"/>
                <a:sym typeface="Gill Sans"/>
              </a:rPr>
              <a:t>Yhteensä </a:t>
            </a:r>
            <a:r>
              <a:rPr lang="fi" sz="1100">
                <a:solidFill>
                  <a:schemeClr val="dk1"/>
                </a:solidFill>
                <a:latin typeface="Gill Sans"/>
                <a:ea typeface="Gill Sans"/>
                <a:cs typeface="Gill Sans"/>
                <a:sym typeface="Gill Sans"/>
              </a:rPr>
              <a:t>60</a:t>
            </a:r>
            <a:r>
              <a:rPr b="0" i="0" lang="fi" sz="1100" u="none" cap="none" strike="noStrike">
                <a:solidFill>
                  <a:schemeClr val="dk1"/>
                </a:solidFill>
                <a:latin typeface="Gill Sans"/>
                <a:ea typeface="Gill Sans"/>
                <a:cs typeface="Gill Sans"/>
                <a:sym typeface="Gill Sans"/>
              </a:rPr>
              <a:t> min</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277" name="Google Shape;277;p48"/>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rgbClr val="000000"/>
              </a:buClr>
              <a:buSzPts val="1400"/>
              <a:buFont typeface="Arial"/>
              <a:buNone/>
            </a:pPr>
            <a:r>
              <a:rPr b="1" i="0" lang="fi" sz="1400" u="none" cap="none" strike="noStrike">
                <a:solidFill>
                  <a:srgbClr val="000000"/>
                </a:solidFill>
                <a:latin typeface="Gill Sans"/>
                <a:ea typeface="Gill Sans"/>
                <a:cs typeface="Gill Sans"/>
                <a:sym typeface="Gill Sans"/>
              </a:rPr>
              <a:t>Aloitus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rPr b="0" i="0" lang="fi" sz="1000" u="none" cap="none" strike="noStrike">
                <a:solidFill>
                  <a:srgbClr val="000000"/>
                </a:solidFill>
                <a:latin typeface="Gill Sans"/>
                <a:ea typeface="Gill Sans"/>
                <a:cs typeface="Gill Sans"/>
                <a:sym typeface="Gill Sans"/>
              </a:rPr>
              <a:t>Tervetuloa mukaan tämän ryhmän Erätauko-keskusteluun. Aiheemme tänään on </a:t>
            </a:r>
            <a:r>
              <a:rPr lang="fi" sz="1000">
                <a:latin typeface="Gill Sans"/>
                <a:ea typeface="Gill Sans"/>
                <a:cs typeface="Gill Sans"/>
                <a:sym typeface="Gill Sans"/>
              </a:rPr>
              <a:t>Kansalliset dialogit: "Kommunikointi suomen kielellä maahanmuuttajien arjessa - aikuisten perusopetuksen opiskelijoiden kokemuksia Otavan Opistolta"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Minä (Lauri Ylä-Jussila) toimin keskustelun ohjaajana. </a:t>
            </a:r>
            <a:r>
              <a:rPr lang="fi" sz="1000">
                <a:latin typeface="Gill Sans"/>
                <a:ea typeface="Gill Sans"/>
                <a:cs typeface="Gill Sans"/>
                <a:sym typeface="Gill Sans"/>
              </a:rPr>
              <a:t>Dialogit nauhoitetaan. Nauhoituksia käytetään raportin kirjoittamiseen. Siinä ei kerrota teidän nimiä. </a:t>
            </a:r>
            <a:r>
              <a:rPr b="0" i="0" lang="fi" sz="1000" u="none" cap="none" strike="noStrike">
                <a:solidFill>
                  <a:srgbClr val="000000"/>
                </a:solidFill>
                <a:latin typeface="Gill Sans"/>
                <a:ea typeface="Gill Sans"/>
                <a:cs typeface="Gill Sans"/>
                <a:sym typeface="Gill Sans"/>
              </a:rPr>
              <a:t>Kirjausta käytetään materiaalina yhteenvetoon.</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Pyritään tänään puhumaan omasta kokemuksesta. </a:t>
            </a:r>
            <a:r>
              <a:rPr b="0" i="0" lang="fi" sz="1000" u="none" cap="none" strike="noStrike">
                <a:solidFill>
                  <a:schemeClr val="dk1"/>
                </a:solidFill>
                <a:latin typeface="Gill Sans"/>
                <a:ea typeface="Gill Sans"/>
                <a:cs typeface="Gill Sans"/>
                <a:sym typeface="Gill Sans"/>
              </a:rPr>
              <a:t>Puhutaan enemmän itsestä, kuin muista. Keskustelussa ei ole tarkoitus vakuuttaa, voittaa tai väitellä.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chemeClr val="dk1"/>
                </a:solidFill>
                <a:latin typeface="Gill Sans"/>
                <a:ea typeface="Gill Sans"/>
                <a:cs typeface="Gill Sans"/>
                <a:sym typeface="Gill Sans"/>
              </a:rPr>
              <a:t>Keskustelun aikana ja sen jälkeen voi olla erilaisia näkemyksiä aiheesta, emme pyri yksimielisyyteen. Keskustelun lopuksi pohditaan, mitä olemme oppineet tai oivaltaneet yhteisen keskustelun aikana.</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000" u="none" cap="none" strike="noStrike">
                <a:solidFill>
                  <a:srgbClr val="000000"/>
                </a:solidFill>
                <a:latin typeface="Gill Sans"/>
                <a:ea typeface="Gill Sans"/>
                <a:cs typeface="Gill Sans"/>
                <a:sym typeface="Gill Sans"/>
              </a:rPr>
              <a:t>Keskustelussa ei tarvitse tehdä päätöksiä tai etsiä ratkaisuja, mutta sellaisia voi nousta esiin. Voimme jutella rauhassa ja </a:t>
            </a:r>
            <a:r>
              <a:rPr b="0" i="0" lang="fi" sz="1000" u="none" cap="none" strike="noStrike">
                <a:solidFill>
                  <a:schemeClr val="dk1"/>
                </a:solidFill>
                <a:latin typeface="Gill Sans"/>
                <a:ea typeface="Gill Sans"/>
                <a:cs typeface="Gill Sans"/>
                <a:sym typeface="Gill Sans"/>
              </a:rPr>
              <a:t>keskustelu käydään luottamuksellisesti.</a:t>
            </a:r>
            <a:endParaRPr b="0" i="0"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000" u="none" cap="none" strike="noStrike">
              <a:solidFill>
                <a:schemeClr val="dk1"/>
              </a:solidFill>
              <a:latin typeface="Gill Sans"/>
              <a:ea typeface="Gill Sans"/>
              <a:cs typeface="Gill Sans"/>
              <a:sym typeface="Gill Sans"/>
            </a:endParaRPr>
          </a:p>
          <a:p>
            <a:pPr indent="736600" lvl="0" marL="2171700" marR="0" rtl="0" algn="l">
              <a:lnSpc>
                <a:spcPct val="100000"/>
              </a:lnSpc>
              <a:spcBef>
                <a:spcPts val="0"/>
              </a:spcBef>
              <a:spcAft>
                <a:spcPts val="0"/>
              </a:spcAft>
              <a:buClr>
                <a:schemeClr val="dk1"/>
              </a:buClr>
              <a:buSzPts val="600"/>
              <a:buFont typeface="Arial"/>
              <a:buNone/>
            </a:pPr>
            <a:r>
              <a:rPr b="1" lang="fi" sz="1100">
                <a:latin typeface="Gill Sans"/>
                <a:ea typeface="Gill Sans"/>
                <a:cs typeface="Gill Sans"/>
                <a:sym typeface="Gill Sans"/>
              </a:rPr>
              <a:t>10 min</a:t>
            </a:r>
            <a:endParaRPr b="1"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100" u="none" cap="none" strike="noStrike">
              <a:solidFill>
                <a:srgbClr val="000000"/>
              </a:solidFill>
              <a:latin typeface="Gill Sans"/>
              <a:ea typeface="Gill Sans"/>
              <a:cs typeface="Gill Sans"/>
              <a:sym typeface="Gill Sans"/>
            </a:endParaRPr>
          </a:p>
        </p:txBody>
      </p:sp>
      <p:cxnSp>
        <p:nvCxnSpPr>
          <p:cNvPr id="278" name="Google Shape;278;p48"/>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279" name="Google Shape;279;p48"/>
          <p:cNvPicPr preferRelativeResize="0"/>
          <p:nvPr/>
        </p:nvPicPr>
        <p:blipFill>
          <a:blip r:embed="rId4">
            <a:alphaModFix/>
          </a:blip>
          <a:stretch>
            <a:fillRect/>
          </a:stretch>
        </p:blipFill>
        <p:spPr>
          <a:xfrm>
            <a:off x="1379475" y="0"/>
            <a:ext cx="568030" cy="732933"/>
          </a:xfrm>
          <a:prstGeom prst="rect">
            <a:avLst/>
          </a:prstGeom>
          <a:noFill/>
          <a:ln>
            <a:noFill/>
          </a:ln>
        </p:spPr>
      </p:pic>
      <p:pic>
        <p:nvPicPr>
          <p:cNvPr id="280" name="Google Shape;280;p48"/>
          <p:cNvPicPr preferRelativeResize="0"/>
          <p:nvPr/>
        </p:nvPicPr>
        <p:blipFill>
          <a:blip r:embed="rId5">
            <a:alphaModFix/>
          </a:blip>
          <a:stretch>
            <a:fillRect/>
          </a:stretch>
        </p:blipFill>
        <p:spPr>
          <a:xfrm>
            <a:off x="0" y="65010"/>
            <a:ext cx="1458561" cy="602879"/>
          </a:xfrm>
          <a:prstGeom prst="rect">
            <a:avLst/>
          </a:prstGeom>
          <a:noFill/>
          <a:ln>
            <a:noFill/>
          </a:ln>
        </p:spPr>
      </p:pic>
      <p:pic>
        <p:nvPicPr>
          <p:cNvPr id="281" name="Google Shape;281;p48"/>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282" name="Google Shape;282;p48"/>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4"/>
          <p:cNvSpPr txBox="1"/>
          <p:nvPr/>
        </p:nvSpPr>
        <p:spPr>
          <a:xfrm>
            <a:off x="673006" y="513902"/>
            <a:ext cx="3658800" cy="33702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rgbClr val="000000"/>
              </a:buClr>
              <a:buSzPts val="1400"/>
              <a:buFont typeface="Arial"/>
              <a:buNone/>
            </a:pPr>
            <a:r>
              <a:rPr b="1" i="0" lang="fi" sz="1600" u="none" cap="none" strike="noStrike">
                <a:solidFill>
                  <a:srgbClr val="000000"/>
                </a:solidFill>
                <a:latin typeface="Gill Sans"/>
                <a:ea typeface="Gill Sans"/>
                <a:cs typeface="Gill Sans"/>
                <a:sym typeface="Gill Sans"/>
              </a:rPr>
              <a:t>Rakentavan keskustelun pelisäännöt</a:t>
            </a:r>
            <a:endParaRPr b="1"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1. Kuuntele </a:t>
            </a:r>
            <a:r>
              <a:rPr b="0" i="0" lang="fi" sz="1300" u="none" cap="none" strike="noStrike">
                <a:solidFill>
                  <a:schemeClr val="dk1"/>
                </a:solidFill>
                <a:latin typeface="Gill Sans"/>
                <a:ea typeface="Gill Sans"/>
                <a:cs typeface="Gill Sans"/>
                <a:sym typeface="Gill Sans"/>
              </a:rPr>
              <a:t>toisia, älä keskeytä tai käynnistä sivukeskusteluja.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2. Liity</a:t>
            </a:r>
            <a:r>
              <a:rPr b="0" i="0" lang="fi" sz="1300" u="none" cap="none" strike="noStrike">
                <a:solidFill>
                  <a:schemeClr val="dk1"/>
                </a:solidFill>
                <a:latin typeface="Gill Sans"/>
                <a:ea typeface="Gill Sans"/>
                <a:cs typeface="Gill Sans"/>
                <a:sym typeface="Gill Sans"/>
              </a:rPr>
              <a:t> toisten puheeseen ja käytä arkikieltä.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3. Kerro </a:t>
            </a:r>
            <a:r>
              <a:rPr b="0" i="0" lang="fi" sz="1300" u="none" cap="none" strike="noStrike">
                <a:solidFill>
                  <a:schemeClr val="dk1"/>
                </a:solidFill>
                <a:latin typeface="Gill Sans"/>
                <a:ea typeface="Gill Sans"/>
                <a:cs typeface="Gill Sans"/>
                <a:sym typeface="Gill Sans"/>
              </a:rPr>
              <a:t>omasta kokemuksesta.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4. Puhuttele</a:t>
            </a:r>
            <a:r>
              <a:rPr b="0" i="0" lang="fi" sz="1300" u="none" cap="none" strike="noStrike">
                <a:solidFill>
                  <a:schemeClr val="dk1"/>
                </a:solidFill>
                <a:latin typeface="Gill Sans"/>
                <a:ea typeface="Gill Sans"/>
                <a:cs typeface="Gill Sans"/>
                <a:sym typeface="Gill Sans"/>
              </a:rPr>
              <a:t> muita suoraan ja kysy heidän näkemyksiään.</a:t>
            </a:r>
            <a:endParaRPr b="0" i="0" sz="1300" u="none" cap="none" strike="noStrike">
              <a:solidFill>
                <a:schemeClr val="dk1"/>
              </a:solidFill>
              <a:latin typeface="Gill Sans"/>
              <a:ea typeface="Gill Sans"/>
              <a:cs typeface="Gill Sans"/>
              <a:sym typeface="Gill Sans"/>
            </a:endParaRPr>
          </a:p>
          <a:p>
            <a:pPr indent="0" lvl="0" marL="26670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5. Ole läsnä</a:t>
            </a:r>
            <a:r>
              <a:rPr b="0" i="0" lang="fi" sz="1300" u="none" cap="none" strike="noStrike">
                <a:solidFill>
                  <a:schemeClr val="dk1"/>
                </a:solidFill>
                <a:latin typeface="Gill Sans"/>
                <a:ea typeface="Gill Sans"/>
                <a:cs typeface="Gill Sans"/>
                <a:sym typeface="Gill Sans"/>
              </a:rPr>
              <a:t> ja </a:t>
            </a:r>
            <a:r>
              <a:rPr b="1" i="0" lang="fi" sz="1300" u="none" cap="none" strike="noStrike">
                <a:solidFill>
                  <a:schemeClr val="dk1"/>
                </a:solidFill>
                <a:latin typeface="Gill Sans"/>
                <a:ea typeface="Gill Sans"/>
                <a:cs typeface="Gill Sans"/>
                <a:sym typeface="Gill Sans"/>
              </a:rPr>
              <a:t>kunnioita</a:t>
            </a:r>
            <a:r>
              <a:rPr b="0" i="0" lang="fi" sz="1300" u="none" cap="none" strike="noStrike">
                <a:solidFill>
                  <a:schemeClr val="dk1"/>
                </a:solidFill>
                <a:latin typeface="Gill Sans"/>
                <a:ea typeface="Gill Sans"/>
                <a:cs typeface="Gill Sans"/>
                <a:sym typeface="Gill Sans"/>
              </a:rPr>
              <a:t> toisia sekä luottamuksen ilmapiiriä.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6. Etsi ja kokoa</a:t>
            </a:r>
            <a:r>
              <a:rPr b="0" i="0" lang="fi" sz="1300" u="none" cap="none" strike="noStrike">
                <a:solidFill>
                  <a:schemeClr val="dk1"/>
                </a:solidFill>
                <a:latin typeface="Gill Sans"/>
                <a:ea typeface="Gill Sans"/>
                <a:cs typeface="Gill Sans"/>
                <a:sym typeface="Gill Sans"/>
              </a:rPr>
              <a:t>. Työstä rohkeasti esiin tulevia ristiriitoja ja etsi piiloon jääneitä asioita.</a:t>
            </a:r>
            <a:endParaRPr b="0" i="0" sz="1300" u="none" cap="none" strike="noStrike">
              <a:solidFill>
                <a:schemeClr val="dk1"/>
              </a:solidFill>
              <a:latin typeface="Gill Sans"/>
              <a:ea typeface="Gill Sans"/>
              <a:cs typeface="Gill Sans"/>
              <a:sym typeface="Gill Sans"/>
            </a:endParaRPr>
          </a:p>
        </p:txBody>
      </p:sp>
      <p:sp>
        <p:nvSpPr>
          <p:cNvPr id="742" name="Google Shape;742;p84"/>
          <p:cNvSpPr txBox="1"/>
          <p:nvPr/>
        </p:nvSpPr>
        <p:spPr>
          <a:xfrm>
            <a:off x="4812966" y="230301"/>
            <a:ext cx="3796200" cy="4689900"/>
          </a:xfrm>
          <a:prstGeom prst="rect">
            <a:avLst/>
          </a:prstGeom>
          <a:noFill/>
          <a:ln>
            <a:noFill/>
          </a:ln>
        </p:spPr>
        <p:txBody>
          <a:bodyPr anchorCtr="0" anchor="t" bIns="51525" lIns="51525" spcFirstLastPara="1" rIns="51525" wrap="square" tIns="51525">
            <a:noAutofit/>
          </a:bodyPr>
          <a:lstStyle/>
          <a:p>
            <a:pPr indent="736600" lvl="0" marL="2171700" marR="0" rtl="0" algn="just">
              <a:lnSpc>
                <a:spcPct val="115000"/>
              </a:lnSpc>
              <a:spcBef>
                <a:spcPts val="0"/>
              </a:spcBef>
              <a:spcAft>
                <a:spcPts val="0"/>
              </a:spcAft>
              <a:buClr>
                <a:srgbClr val="000000"/>
              </a:buClr>
              <a:buSzPts val="1400"/>
              <a:buFont typeface="Arial"/>
              <a:buNone/>
            </a:pPr>
            <a:r>
              <a:t/>
            </a:r>
            <a:endParaRPr b="1" i="0" sz="10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400"/>
              <a:buFont typeface="Arial"/>
              <a:buNone/>
            </a:pPr>
            <a:r>
              <a:t/>
            </a:r>
            <a:endParaRPr b="1"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266700" marR="0" rtl="0" algn="just">
              <a:lnSpc>
                <a:spcPct val="100000"/>
              </a:lnSpc>
              <a:spcBef>
                <a:spcPts val="0"/>
              </a:spcBef>
              <a:spcAft>
                <a:spcPts val="0"/>
              </a:spcAft>
              <a:buClr>
                <a:srgbClr val="000000"/>
              </a:buClr>
              <a:buSzPts val="1400"/>
              <a:buFont typeface="Arial"/>
              <a:buNone/>
            </a:pPr>
            <a:r>
              <a:t/>
            </a:r>
            <a:endParaRPr b="0" i="1" sz="1100" u="none" cap="none" strike="noStrike">
              <a:solidFill>
                <a:schemeClr val="dk1"/>
              </a:solidFill>
              <a:latin typeface="Gill Sans"/>
              <a:ea typeface="Gill Sans"/>
              <a:cs typeface="Gill Sans"/>
              <a:sym typeface="Gill Sans"/>
            </a:endParaRPr>
          </a:p>
        </p:txBody>
      </p:sp>
      <p:pic>
        <p:nvPicPr>
          <p:cNvPr id="743" name="Google Shape;743;p84"/>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744" name="Google Shape;744;p84"/>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45" name="Google Shape;745;p84"/>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746" name="Google Shape;746;p84"/>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747" name="Google Shape;747;p84"/>
          <p:cNvPicPr preferRelativeResize="0"/>
          <p:nvPr/>
        </p:nvPicPr>
        <p:blipFill>
          <a:blip r:embed="rId6">
            <a:alphaModFix/>
          </a:blip>
          <a:stretch>
            <a:fillRect/>
          </a:stretch>
        </p:blipFill>
        <p:spPr>
          <a:xfrm>
            <a:off x="6875820" y="4027275"/>
            <a:ext cx="967043" cy="967043"/>
          </a:xfrm>
          <a:prstGeom prst="rect">
            <a:avLst/>
          </a:prstGeom>
          <a:noFill/>
          <a:ln>
            <a:noFill/>
          </a:ln>
        </p:spPr>
      </p:pic>
      <p:pic>
        <p:nvPicPr>
          <p:cNvPr id="748" name="Google Shape;748;p84"/>
          <p:cNvPicPr preferRelativeResize="0"/>
          <p:nvPr/>
        </p:nvPicPr>
        <p:blipFill>
          <a:blip r:embed="rId7">
            <a:alphaModFix/>
          </a:blip>
          <a:stretch>
            <a:fillRect/>
          </a:stretch>
        </p:blipFill>
        <p:spPr>
          <a:xfrm>
            <a:off x="8008611" y="4043382"/>
            <a:ext cx="967043" cy="934808"/>
          </a:xfrm>
          <a:prstGeom prst="rect">
            <a:avLst/>
          </a:prstGeom>
          <a:noFill/>
          <a:ln>
            <a:noFill/>
          </a:ln>
        </p:spPr>
      </p:pic>
      <p:pic>
        <p:nvPicPr>
          <p:cNvPr id="749" name="Google Shape;749;p84"/>
          <p:cNvPicPr preferRelativeResize="0"/>
          <p:nvPr/>
        </p:nvPicPr>
        <p:blipFill>
          <a:blip r:embed="rId8">
            <a:alphaModFix/>
          </a:blip>
          <a:stretch>
            <a:fillRect/>
          </a:stretch>
        </p:blipFill>
        <p:spPr>
          <a:xfrm>
            <a:off x="5321642" y="630382"/>
            <a:ext cx="3253865" cy="32538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5"/>
          <p:cNvSpPr txBox="1"/>
          <p:nvPr/>
        </p:nvSpPr>
        <p:spPr>
          <a:xfrm>
            <a:off x="603633" y="502502"/>
            <a:ext cx="3908100" cy="3782400"/>
          </a:xfrm>
          <a:prstGeom prst="rect">
            <a:avLst/>
          </a:prstGeom>
          <a:noFill/>
          <a:ln>
            <a:noFill/>
          </a:ln>
        </p:spPr>
        <p:txBody>
          <a:bodyPr anchorCtr="0" anchor="t" bIns="51525" lIns="51525" spcFirstLastPara="1" rIns="51525" wrap="square" tIns="51525">
            <a:no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3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p:txBody>
      </p:sp>
      <p:sp>
        <p:nvSpPr>
          <p:cNvPr id="756" name="Google Shape;756;p85"/>
          <p:cNvSpPr txBox="1"/>
          <p:nvPr/>
        </p:nvSpPr>
        <p:spPr>
          <a:xfrm>
            <a:off x="4976829" y="330415"/>
            <a:ext cx="3908100" cy="4287600"/>
          </a:xfrm>
          <a:prstGeom prst="rect">
            <a:avLst/>
          </a:prstGeom>
          <a:noFill/>
          <a:ln>
            <a:noFill/>
          </a:ln>
        </p:spPr>
        <p:txBody>
          <a:bodyPr anchorCtr="0" anchor="t" bIns="51525" lIns="51525" spcFirstLastPara="1" rIns="51525" wrap="square" tIns="51525">
            <a:noAutofit/>
          </a:bodyPr>
          <a:lstStyle/>
          <a:p>
            <a:pPr indent="0" lvl="0" marL="0" marR="0" rtl="0" algn="ctr">
              <a:lnSpc>
                <a:spcPct val="115000"/>
              </a:lnSpc>
              <a:spcBef>
                <a:spcPts val="0"/>
              </a:spcBef>
              <a:spcAft>
                <a:spcPts val="0"/>
              </a:spcAft>
              <a:buClr>
                <a:srgbClr val="000000"/>
              </a:buClr>
              <a:buSzPts val="1100"/>
              <a:buFont typeface="Arial"/>
              <a:buNone/>
            </a:pPr>
            <a:r>
              <a:rPr b="1" i="0" lang="fi" sz="1600" u="none" cap="none" strike="noStrike">
                <a:solidFill>
                  <a:schemeClr val="dk1"/>
                </a:solidFill>
                <a:latin typeface="Gill Sans"/>
                <a:ea typeface="Gill Sans"/>
                <a:cs typeface="Gill Sans"/>
                <a:sym typeface="Gill Sans"/>
              </a:rPr>
              <a:t>Keskustelun aloitus</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sz="1300">
              <a:solidFill>
                <a:schemeClr val="dk1"/>
              </a:solidFill>
              <a:highlight>
                <a:schemeClr val="accent3"/>
              </a:highlight>
              <a:latin typeface="Gill Sans"/>
              <a:ea typeface="Gill Sans"/>
              <a:cs typeface="Gill Sans"/>
              <a:sym typeface="Gill Sans"/>
            </a:endParaRPr>
          </a:p>
          <a:p>
            <a:pPr indent="-444500" lvl="0" marL="723900" rtl="0" algn="l">
              <a:lnSpc>
                <a:spcPct val="115000"/>
              </a:lnSpc>
              <a:spcBef>
                <a:spcPts val="0"/>
              </a:spcBef>
              <a:spcAft>
                <a:spcPts val="0"/>
              </a:spcAft>
              <a:buClr>
                <a:schemeClr val="dk1"/>
              </a:buClr>
              <a:buSzPts val="1400"/>
              <a:buFont typeface="Gill Sans"/>
              <a:buAutoNum type="arabicPeriod"/>
            </a:pPr>
            <a:r>
              <a:rPr lang="fi" sz="1400">
                <a:solidFill>
                  <a:schemeClr val="dk1"/>
                </a:solidFill>
                <a:latin typeface="Gill Sans"/>
                <a:ea typeface="Gill Sans"/>
                <a:cs typeface="Gill Sans"/>
                <a:sym typeface="Gill Sans"/>
              </a:rPr>
              <a:t>Käydään alkuun lyhyt esittelykierros. Voit esitellä itsesi pelkällä etunimellä ja missä koet olosi turvalliseksi. </a:t>
            </a:r>
            <a:endParaRPr sz="14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0" i="0" sz="1300" u="none" cap="none" strike="noStrike">
              <a:solidFill>
                <a:schemeClr val="dk1"/>
              </a:solidFill>
              <a:highlight>
                <a:schemeClr val="accent3"/>
              </a:highlight>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rPr b="0" i="0" lang="fi" sz="1600" u="none" cap="none" strike="noStrike">
                <a:solidFill>
                  <a:schemeClr val="dk1"/>
                </a:solidFill>
                <a:latin typeface="Gill Sans"/>
                <a:ea typeface="Gill Sans"/>
                <a:cs typeface="Gill Sans"/>
                <a:sym typeface="Gill Sans"/>
              </a:rPr>
              <a:t>	</a:t>
            </a:r>
            <a:r>
              <a:rPr b="1" i="0" lang="fi" sz="1600" u="none" cap="none" strike="noStrike">
                <a:solidFill>
                  <a:schemeClr val="dk1"/>
                </a:solidFill>
                <a:latin typeface="Gill Sans"/>
                <a:ea typeface="Gill Sans"/>
                <a:cs typeface="Gill Sans"/>
                <a:sym typeface="Gill Sans"/>
              </a:rPr>
              <a:t>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2908300" marR="0" rtl="0" algn="l">
              <a:lnSpc>
                <a:spcPct val="115000"/>
              </a:lnSpc>
              <a:spcBef>
                <a:spcPts val="0"/>
              </a:spcBef>
              <a:spcAft>
                <a:spcPts val="0"/>
              </a:spcAft>
              <a:buClr>
                <a:srgbClr val="000000"/>
              </a:buClr>
              <a:buSzPts val="1100"/>
              <a:buFont typeface="Arial"/>
              <a:buNone/>
            </a:pPr>
            <a:r>
              <a:rPr b="1" i="0" lang="fi" sz="1300" u="none" cap="none" strike="noStrike">
                <a:solidFill>
                  <a:srgbClr val="000000"/>
                </a:solidFill>
                <a:latin typeface="Gill Sans"/>
                <a:ea typeface="Gill Sans"/>
                <a:cs typeface="Gill Sans"/>
                <a:sym typeface="Gill Sans"/>
              </a:rPr>
              <a:t>5 min</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1000" u="none" cap="none" strike="noStrike">
              <a:solidFill>
                <a:srgbClr val="000000"/>
              </a:solidFill>
              <a:latin typeface="Calibri"/>
              <a:ea typeface="Calibri"/>
              <a:cs typeface="Calibri"/>
              <a:sym typeface="Calibri"/>
            </a:endParaRPr>
          </a:p>
        </p:txBody>
      </p:sp>
      <p:pic>
        <p:nvPicPr>
          <p:cNvPr id="757" name="Google Shape;757;p85"/>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758" name="Google Shape;758;p85"/>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59" name="Google Shape;759;p85"/>
          <p:cNvPicPr preferRelativeResize="0"/>
          <p:nvPr/>
        </p:nvPicPr>
        <p:blipFill>
          <a:blip r:embed="rId4">
            <a:alphaModFix/>
          </a:blip>
          <a:stretch>
            <a:fillRect/>
          </a:stretch>
        </p:blipFill>
        <p:spPr>
          <a:xfrm>
            <a:off x="8316719" y="3353397"/>
            <a:ext cx="568030" cy="732932"/>
          </a:xfrm>
          <a:prstGeom prst="rect">
            <a:avLst/>
          </a:prstGeom>
          <a:noFill/>
          <a:ln>
            <a:noFill/>
          </a:ln>
        </p:spPr>
      </p:pic>
      <p:pic>
        <p:nvPicPr>
          <p:cNvPr id="760" name="Google Shape;760;p85"/>
          <p:cNvPicPr preferRelativeResize="0"/>
          <p:nvPr/>
        </p:nvPicPr>
        <p:blipFill>
          <a:blip r:embed="rId5">
            <a:alphaModFix/>
          </a:blip>
          <a:stretch>
            <a:fillRect/>
          </a:stretch>
        </p:blipFill>
        <p:spPr>
          <a:xfrm>
            <a:off x="6937244" y="3418407"/>
            <a:ext cx="1458561" cy="602879"/>
          </a:xfrm>
          <a:prstGeom prst="rect">
            <a:avLst/>
          </a:prstGeom>
          <a:noFill/>
          <a:ln>
            <a:noFill/>
          </a:ln>
        </p:spPr>
      </p:pic>
      <p:pic>
        <p:nvPicPr>
          <p:cNvPr id="761" name="Google Shape;761;p85"/>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762" name="Google Shape;762;p85"/>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86"/>
          <p:cNvSpPr txBox="1"/>
          <p:nvPr/>
        </p:nvSpPr>
        <p:spPr>
          <a:xfrm>
            <a:off x="477923" y="307928"/>
            <a:ext cx="3815100" cy="3782400"/>
          </a:xfrm>
          <a:prstGeom prst="rect">
            <a:avLst/>
          </a:prstGeom>
          <a:noFill/>
          <a:ln>
            <a:noFill/>
          </a:ln>
        </p:spPr>
        <p:txBody>
          <a:bodyPr anchorCtr="0" anchor="t" bIns="51525" lIns="51525" spcFirstLastPara="1" rIns="51525" wrap="square" tIns="51525">
            <a:no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6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3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1" i="1" sz="11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None/>
            </a:pPr>
            <a:r>
              <a:t/>
            </a:r>
            <a:endParaRPr b="0" i="1"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0" i="0" sz="1300" u="none" cap="none" strike="noStrike">
              <a:solidFill>
                <a:schemeClr val="dk1"/>
              </a:solidFill>
              <a:latin typeface="Gill Sans"/>
              <a:ea typeface="Gill Sans"/>
              <a:cs typeface="Gill Sans"/>
              <a:sym typeface="Gill Sans"/>
            </a:endParaRPr>
          </a:p>
        </p:txBody>
      </p:sp>
      <p:sp>
        <p:nvSpPr>
          <p:cNvPr id="769" name="Google Shape;769;p86"/>
          <p:cNvSpPr txBox="1"/>
          <p:nvPr/>
        </p:nvSpPr>
        <p:spPr>
          <a:xfrm>
            <a:off x="4993918" y="307928"/>
            <a:ext cx="3910500" cy="46872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chemeClr val="dk1"/>
              </a:buClr>
              <a:buSzPts val="1400"/>
              <a:buFont typeface="Arial"/>
              <a:buNone/>
            </a:pPr>
            <a:r>
              <a:rPr b="1" i="0" lang="fi" sz="1600" u="none" cap="none" strike="noStrike">
                <a:solidFill>
                  <a:schemeClr val="dk1"/>
                </a:solidFill>
                <a:latin typeface="Gill Sans"/>
                <a:ea typeface="Gill Sans"/>
                <a:cs typeface="Gill Sans"/>
                <a:sym typeface="Gill Sans"/>
              </a:rPr>
              <a:t>Yhteinen keskustelu</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Nyt olisi kiva kuulla lyhyesti</a:t>
            </a:r>
            <a:r>
              <a:rPr lang="fi" sz="1300">
                <a:solidFill>
                  <a:schemeClr val="dk1"/>
                </a:solidFill>
                <a:latin typeface="Gill Sans"/>
                <a:ea typeface="Gill Sans"/>
                <a:cs typeface="Gill Sans"/>
                <a:sym typeface="Gill Sans"/>
              </a:rPr>
              <a:t> </a:t>
            </a:r>
            <a:r>
              <a:rPr b="0" i="0" lang="fi" sz="1300" u="none" cap="none" strike="noStrike">
                <a:solidFill>
                  <a:schemeClr val="dk1"/>
                </a:solidFill>
                <a:latin typeface="Gill Sans"/>
                <a:ea typeface="Gill Sans"/>
                <a:cs typeface="Gill Sans"/>
                <a:sym typeface="Gill Sans"/>
              </a:rPr>
              <a:t>mitä ajatuksia heräsi. Pidetään omat puheenvuorot tiiviinä, jotta meillä kaikilla on mahdollisuus osallistua keskusteluun.</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Kuka haluaisi aloittaa</a:t>
            </a:r>
            <a:r>
              <a:rPr lang="fi" sz="1300">
                <a:solidFill>
                  <a:schemeClr val="dk1"/>
                </a:solidFill>
                <a:latin typeface="Gill Sans"/>
                <a:ea typeface="Gill Sans"/>
                <a:cs typeface="Gill Sans"/>
                <a:sym typeface="Gill Sans"/>
              </a:rPr>
              <a:t>?</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..Entä mitä muita kokemuksia nousi esiin? Oliko samanlaisia vai erilaisia kokemuksia?</a:t>
            </a:r>
            <a:endParaRPr b="0"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300" u="none" cap="none" strike="noStrike">
              <a:solidFill>
                <a:srgbClr val="000000"/>
              </a:solidFill>
              <a:latin typeface="Gill Sans"/>
              <a:ea typeface="Gill Sans"/>
              <a:cs typeface="Gill Sans"/>
              <a:sym typeface="Gill Sans"/>
            </a:endParaRPr>
          </a:p>
        </p:txBody>
      </p:sp>
      <p:pic>
        <p:nvPicPr>
          <p:cNvPr id="770" name="Google Shape;770;p86"/>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771" name="Google Shape;771;p86"/>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72" name="Google Shape;772;p86"/>
          <p:cNvPicPr preferRelativeResize="0"/>
          <p:nvPr/>
        </p:nvPicPr>
        <p:blipFill>
          <a:blip r:embed="rId4">
            <a:alphaModFix/>
          </a:blip>
          <a:stretch>
            <a:fillRect/>
          </a:stretch>
        </p:blipFill>
        <p:spPr>
          <a:xfrm>
            <a:off x="7036238" y="3246045"/>
            <a:ext cx="568030" cy="732933"/>
          </a:xfrm>
          <a:prstGeom prst="rect">
            <a:avLst/>
          </a:prstGeom>
          <a:noFill/>
          <a:ln>
            <a:noFill/>
          </a:ln>
        </p:spPr>
      </p:pic>
      <p:pic>
        <p:nvPicPr>
          <p:cNvPr id="773" name="Google Shape;773;p86"/>
          <p:cNvPicPr preferRelativeResize="0"/>
          <p:nvPr/>
        </p:nvPicPr>
        <p:blipFill>
          <a:blip r:embed="rId5">
            <a:alphaModFix/>
          </a:blip>
          <a:stretch>
            <a:fillRect/>
          </a:stretch>
        </p:blipFill>
        <p:spPr>
          <a:xfrm>
            <a:off x="5656763" y="3311055"/>
            <a:ext cx="1458561" cy="602879"/>
          </a:xfrm>
          <a:prstGeom prst="rect">
            <a:avLst/>
          </a:prstGeom>
          <a:noFill/>
          <a:ln>
            <a:noFill/>
          </a:ln>
        </p:spPr>
      </p:pic>
      <p:pic>
        <p:nvPicPr>
          <p:cNvPr id="774" name="Google Shape;774;p8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775" name="Google Shape;775;p8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7"/>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600">
                <a:solidFill>
                  <a:schemeClr val="dk1"/>
                </a:solidFill>
                <a:latin typeface="Gill Sans"/>
                <a:ea typeface="Gill Sans"/>
                <a:cs typeface="Gill Sans"/>
                <a:sym typeface="Gill Sans"/>
              </a:rPr>
              <a:t>Ei haittaa jos kaikista kysymyksistä ei ehditä keskustella.</a:t>
            </a:r>
            <a:endParaRPr b="1" sz="1600">
              <a:solidFill>
                <a:schemeClr val="dk1"/>
              </a:solidFill>
              <a:latin typeface="Gill Sans"/>
              <a:ea typeface="Gill Sans"/>
              <a:cs typeface="Gill Sans"/>
              <a:sym typeface="Gill Sans"/>
            </a:endParaRPr>
          </a:p>
        </p:txBody>
      </p:sp>
      <p:sp>
        <p:nvSpPr>
          <p:cNvPr id="782" name="Google Shape;782;p87"/>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783" name="Google Shape;783;p87"/>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784" name="Google Shape;784;p87"/>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85" name="Google Shape;785;p87"/>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786" name="Google Shape;786;p87"/>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787" name="Google Shape;787;p87"/>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788" name="Google Shape;788;p87"/>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88"/>
          <p:cNvSpPr txBox="1"/>
          <p:nvPr/>
        </p:nvSpPr>
        <p:spPr>
          <a:xfrm>
            <a:off x="4978363" y="-38513"/>
            <a:ext cx="3974700" cy="54657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Yhteinen keskustelu </a:t>
            </a:r>
            <a:endParaRPr b="1" sz="13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3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300">
                <a:solidFill>
                  <a:schemeClr val="dk1"/>
                </a:solidFill>
                <a:latin typeface="Gill Sans"/>
                <a:ea typeface="Gill Sans"/>
                <a:cs typeface="Gill Sans"/>
                <a:sym typeface="Gill Sans"/>
              </a:rPr>
              <a:t>Aloitetaan näillä kysymyksillä </a:t>
            </a:r>
            <a:endParaRPr b="1" sz="13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Clr>
                <a:schemeClr val="dk1"/>
              </a:buClr>
              <a:buSzPts val="1700"/>
              <a:buFont typeface="Arial"/>
              <a:buNone/>
            </a:pPr>
            <a:r>
              <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Mitä turvallisuus tarkoittaa sinulle?</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Millaisessa ympäristössä tunnet olosi turvalliseksi?</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Miten luottamus vaikuttaa ystävyyssuhteisiin?</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Mitkä asiat rakentavat luottamusta ihmisten välille?</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Kerro kokemuksesta, jossa tunsit olosi erityisen turvalliseksi.</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Miksi on tärkeää luottaa toisiin ihmisiin?</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Miten voimme lisätä turvallisuuden tunnetta koulussa tai työpaikalla?</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Millaisia tekoja pidät luottamuksen osoituksena?</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Miten voit osoittaa luottamusta ystävällesi tai perheenjäsenellesi?</a:t>
            </a:r>
            <a:endParaRPr sz="1300">
              <a:solidFill>
                <a:srgbClr val="0D0D0D"/>
              </a:solidFill>
              <a:highlight>
                <a:srgbClr val="FFFFFF"/>
              </a:highlight>
              <a:latin typeface="Roboto"/>
              <a:ea typeface="Roboto"/>
              <a:cs typeface="Roboto"/>
              <a:sym typeface="Roboto"/>
            </a:endParaRPr>
          </a:p>
          <a:p>
            <a:pPr indent="-438150" lvl="0" marL="723900" rtl="0" algn="l">
              <a:lnSpc>
                <a:spcPct val="115000"/>
              </a:lnSpc>
              <a:spcBef>
                <a:spcPts val="0"/>
              </a:spcBef>
              <a:spcAft>
                <a:spcPts val="0"/>
              </a:spcAft>
              <a:buClr>
                <a:srgbClr val="0D0D0D"/>
              </a:buClr>
              <a:buSzPts val="1300"/>
              <a:buFont typeface="Roboto"/>
              <a:buAutoNum type="arabicPeriod"/>
            </a:pPr>
            <a:r>
              <a:rPr lang="fi" sz="1300">
                <a:solidFill>
                  <a:srgbClr val="0D0D0D"/>
                </a:solidFill>
                <a:highlight>
                  <a:srgbClr val="FFFFFF"/>
                </a:highlight>
                <a:latin typeface="Roboto"/>
                <a:ea typeface="Roboto"/>
                <a:cs typeface="Roboto"/>
                <a:sym typeface="Roboto"/>
              </a:rPr>
              <a:t>Miten menetetyn luottamuksen voi palauttaa?</a:t>
            </a:r>
            <a:endParaRPr sz="1300">
              <a:solidFill>
                <a:srgbClr val="0D0D0D"/>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300">
              <a:solidFill>
                <a:schemeClr val="dk1"/>
              </a:solidFill>
            </a:endParaRPr>
          </a:p>
        </p:txBody>
      </p:sp>
      <p:sp>
        <p:nvSpPr>
          <p:cNvPr id="795" name="Google Shape;795;p88"/>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796" name="Google Shape;796;p88"/>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797" name="Google Shape;797;p88"/>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798" name="Google Shape;798;p88"/>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799" name="Google Shape;799;p88"/>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800" name="Google Shape;800;p88"/>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01" name="Google Shape;801;p88"/>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89"/>
          <p:cNvSpPr txBox="1"/>
          <p:nvPr/>
        </p:nvSpPr>
        <p:spPr>
          <a:xfrm>
            <a:off x="618867" y="522077"/>
            <a:ext cx="3887100" cy="31869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5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808" name="Google Shape;808;p89"/>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5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i="0" lang="fi" sz="1100" u="none" cap="none" strike="noStrike">
                <a:solidFill>
                  <a:schemeClr val="dk1"/>
                </a:solidFill>
                <a:latin typeface="Gill Sans"/>
                <a:ea typeface="Gill Sans"/>
                <a:cs typeface="Gill Sans"/>
                <a:sym typeface="Gill Sans"/>
              </a:rPr>
              <a:t>5 min</a:t>
            </a:r>
            <a:endParaRPr b="0" i="0" sz="1100" u="none" cap="none" strike="noStrike">
              <a:solidFill>
                <a:srgbClr val="000000"/>
              </a:solidFill>
              <a:latin typeface="Gill Sans"/>
              <a:ea typeface="Gill Sans"/>
              <a:cs typeface="Gill Sans"/>
              <a:sym typeface="Gill Sans"/>
            </a:endParaRPr>
          </a:p>
        </p:txBody>
      </p:sp>
      <p:pic>
        <p:nvPicPr>
          <p:cNvPr id="809" name="Google Shape;809;p89"/>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10" name="Google Shape;810;p89"/>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11" name="Google Shape;811;p89"/>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812" name="Google Shape;812;p89"/>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813" name="Google Shape;813;p89"/>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14" name="Google Shape;814;p89"/>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0"/>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15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p:txBody>
      </p:sp>
      <p:sp>
        <p:nvSpPr>
          <p:cNvPr id="821" name="Google Shape;821;p90"/>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822" name="Google Shape;822;p90"/>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23" name="Google Shape;823;p90"/>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24" name="Google Shape;824;p90"/>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825" name="Google Shape;825;p90"/>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826" name="Google Shape;826;p90"/>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27" name="Google Shape;827;p90"/>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91"/>
          <p:cNvSpPr txBox="1"/>
          <p:nvPr/>
        </p:nvSpPr>
        <p:spPr>
          <a:xfrm>
            <a:off x="223978" y="864175"/>
            <a:ext cx="7801800" cy="204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None/>
            </a:pPr>
            <a:r>
              <a:rPr lang="fi" sz="11400">
                <a:latin typeface="Calibri"/>
                <a:ea typeface="Calibri"/>
                <a:cs typeface="Calibri"/>
                <a:sym typeface="Calibri"/>
              </a:rPr>
              <a:t>TAUKO!</a:t>
            </a:r>
            <a:endParaRPr sz="11400">
              <a:latin typeface="Calibri"/>
              <a:ea typeface="Calibri"/>
              <a:cs typeface="Calibri"/>
              <a:sym typeface="Calibri"/>
            </a:endParaRPr>
          </a:p>
        </p:txBody>
      </p:sp>
      <p:pic>
        <p:nvPicPr>
          <p:cNvPr id="834" name="Google Shape;834;p91"/>
          <p:cNvPicPr preferRelativeResize="0"/>
          <p:nvPr/>
        </p:nvPicPr>
        <p:blipFill>
          <a:blip r:embed="rId3">
            <a:alphaModFix/>
          </a:blip>
          <a:stretch>
            <a:fillRect/>
          </a:stretch>
        </p:blipFill>
        <p:spPr>
          <a:xfrm>
            <a:off x="6185013" y="1406949"/>
            <a:ext cx="967043" cy="967043"/>
          </a:xfrm>
          <a:prstGeom prst="rect">
            <a:avLst/>
          </a:prstGeom>
          <a:noFill/>
          <a:ln>
            <a:noFill/>
          </a:ln>
        </p:spPr>
      </p:pic>
      <p:pic>
        <p:nvPicPr>
          <p:cNvPr id="835" name="Google Shape;835;p91"/>
          <p:cNvPicPr preferRelativeResize="0"/>
          <p:nvPr/>
        </p:nvPicPr>
        <p:blipFill>
          <a:blip r:embed="rId4">
            <a:alphaModFix/>
          </a:blip>
          <a:stretch>
            <a:fillRect/>
          </a:stretch>
        </p:blipFill>
        <p:spPr>
          <a:xfrm>
            <a:off x="7317804" y="1423055"/>
            <a:ext cx="967043" cy="9348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2"/>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Ei haittaa jos kaikista kysymyksistä ei ehditä keskustella.</a:t>
            </a:r>
            <a:endParaRPr b="1" sz="1600">
              <a:solidFill>
                <a:schemeClr val="dk1"/>
              </a:solidFill>
              <a:latin typeface="Gill Sans"/>
              <a:ea typeface="Gill Sans"/>
              <a:cs typeface="Gill Sans"/>
              <a:sym typeface="Gill Sans"/>
            </a:endParaRPr>
          </a:p>
        </p:txBody>
      </p:sp>
      <p:sp>
        <p:nvSpPr>
          <p:cNvPr id="842" name="Google Shape;842;p92"/>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843" name="Google Shape;843;p92"/>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44" name="Google Shape;844;p92"/>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45" name="Google Shape;845;p92"/>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846" name="Google Shape;846;p92"/>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847" name="Google Shape;847;p92"/>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48" name="Google Shape;848;p92"/>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93"/>
          <p:cNvSpPr txBox="1"/>
          <p:nvPr/>
        </p:nvSpPr>
        <p:spPr>
          <a:xfrm>
            <a:off x="4860360" y="71577"/>
            <a:ext cx="3974700" cy="42645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1600" u="none" cap="none" strike="noStrike">
                <a:solidFill>
                  <a:schemeClr val="dk1"/>
                </a:solidFill>
                <a:latin typeface="Gill Sans"/>
                <a:ea typeface="Gill Sans"/>
                <a:cs typeface="Gill Sans"/>
                <a:sym typeface="Gill Sans"/>
              </a:rPr>
              <a:t>Yhteinen keskustelu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Aloitetaan näillä kysymyksillä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Millaiset asiat heikentävät turvallisuuden tunnetta?</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Mitä eroa on fyysisellä ja henkisellä turvallisuudella?</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Miksi turvallisuus on tärkeää yhteiskunnassa?</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Mitä keinoja yhteisöillä on luoda turvallinen ja luottamuksellinen ilmapiiri?</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Miten erilaisuuden ymmärtäminen ja hyväksyminen vaikuttaa turvallisuuden ja luottamuksen tunteeseen?</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Millä tavoin teknologia voi vaikuttaa ihmisten turvallisuuden tunteeseen?</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Mikä rooli on poliisilla Suomen yhteiskunnan turvallisuuden ylläpitämisessä? Onnistuuko se siinä?</a:t>
            </a:r>
            <a:endParaRPr sz="1000">
              <a:solidFill>
                <a:srgbClr val="0D0D0D"/>
              </a:solidFill>
              <a:highlight>
                <a:srgbClr val="FFFFFF"/>
              </a:highlight>
              <a:latin typeface="Roboto"/>
              <a:ea typeface="Roboto"/>
              <a:cs typeface="Roboto"/>
              <a:sym typeface="Roboto"/>
            </a:endParaRPr>
          </a:p>
          <a:p>
            <a:pPr indent="-419100" lvl="0" marL="723900" rtl="0" algn="l">
              <a:lnSpc>
                <a:spcPct val="115000"/>
              </a:lnSpc>
              <a:spcBef>
                <a:spcPts val="0"/>
              </a:spcBef>
              <a:spcAft>
                <a:spcPts val="0"/>
              </a:spcAft>
              <a:buClr>
                <a:srgbClr val="0D0D0D"/>
              </a:buClr>
              <a:buSzPts val="1000"/>
              <a:buFont typeface="Roboto"/>
              <a:buAutoNum type="arabicPeriod"/>
            </a:pPr>
            <a:r>
              <a:rPr lang="fi" sz="1000">
                <a:solidFill>
                  <a:srgbClr val="0D0D0D"/>
                </a:solidFill>
                <a:highlight>
                  <a:srgbClr val="FFFFFF"/>
                </a:highlight>
                <a:latin typeface="Roboto"/>
                <a:ea typeface="Roboto"/>
                <a:cs typeface="Roboto"/>
                <a:sym typeface="Roboto"/>
              </a:rPr>
              <a:t>Mitä suomalainen yhteiskunta voisi tehdä paremmin maahanmuuttajien luottamuksen ansaitsemiseksi, sekä turvallisuuden tunteen lisäämiseksi?</a:t>
            </a:r>
            <a:endParaRPr sz="1000">
              <a:solidFill>
                <a:srgbClr val="0D0D0D"/>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000">
              <a:solidFill>
                <a:srgbClr val="0D0D0D"/>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700"/>
              <a:buFont typeface="Arial"/>
              <a:buNone/>
            </a:pPr>
            <a:r>
              <a:t/>
            </a:r>
            <a:endParaRPr sz="200">
              <a:solidFill>
                <a:schemeClr val="dk1"/>
              </a:solidFill>
            </a:endParaRPr>
          </a:p>
          <a:p>
            <a:pPr indent="0" lvl="0" marL="0" rtl="0" algn="l">
              <a:lnSpc>
                <a:spcPct val="115000"/>
              </a:lnSpc>
              <a:spcBef>
                <a:spcPts val="0"/>
              </a:spcBef>
              <a:spcAft>
                <a:spcPts val="0"/>
              </a:spcAft>
              <a:buNone/>
            </a:pPr>
            <a:r>
              <a:t/>
            </a:r>
            <a:endParaRPr b="1" sz="200">
              <a:solidFill>
                <a:schemeClr val="dk1"/>
              </a:solidFill>
            </a:endParaRPr>
          </a:p>
          <a:p>
            <a:pPr indent="0" lvl="0" marL="0" rtl="0" algn="l">
              <a:lnSpc>
                <a:spcPct val="115000"/>
              </a:lnSpc>
              <a:spcBef>
                <a:spcPts val="0"/>
              </a:spcBef>
              <a:spcAft>
                <a:spcPts val="0"/>
              </a:spcAft>
              <a:buNone/>
            </a:pPr>
            <a:r>
              <a:t/>
            </a:r>
            <a:endParaRPr sz="200">
              <a:solidFill>
                <a:schemeClr val="dk1"/>
              </a:solidFill>
            </a:endParaRPr>
          </a:p>
          <a:p>
            <a:pPr indent="0" lvl="0" marL="0" rtl="0" algn="l">
              <a:lnSpc>
                <a:spcPct val="115000"/>
              </a:lnSpc>
              <a:spcBef>
                <a:spcPts val="0"/>
              </a:spcBef>
              <a:spcAft>
                <a:spcPts val="0"/>
              </a:spcAft>
              <a:buNone/>
            </a:pPr>
            <a:r>
              <a:t/>
            </a:r>
            <a:endParaRPr b="1" sz="200">
              <a:solidFill>
                <a:schemeClr val="dk1"/>
              </a:solidFill>
            </a:endParaRPr>
          </a:p>
        </p:txBody>
      </p:sp>
      <p:sp>
        <p:nvSpPr>
          <p:cNvPr id="855" name="Google Shape;855;p93"/>
          <p:cNvSpPr txBox="1"/>
          <p:nvPr/>
        </p:nvSpPr>
        <p:spPr>
          <a:xfrm>
            <a:off x="406121" y="280386"/>
            <a:ext cx="3877500" cy="3094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40-50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n. 75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856" name="Google Shape;856;p93"/>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57" name="Google Shape;857;p93"/>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58" name="Google Shape;858;p93"/>
          <p:cNvPicPr preferRelativeResize="0"/>
          <p:nvPr/>
        </p:nvPicPr>
        <p:blipFill>
          <a:blip r:embed="rId4">
            <a:alphaModFix/>
          </a:blip>
          <a:stretch>
            <a:fillRect/>
          </a:stretch>
        </p:blipFill>
        <p:spPr>
          <a:xfrm>
            <a:off x="2750571" y="3269857"/>
            <a:ext cx="568030" cy="732933"/>
          </a:xfrm>
          <a:prstGeom prst="rect">
            <a:avLst/>
          </a:prstGeom>
          <a:noFill/>
          <a:ln>
            <a:noFill/>
          </a:ln>
        </p:spPr>
      </p:pic>
      <p:pic>
        <p:nvPicPr>
          <p:cNvPr id="859" name="Google Shape;859;p93"/>
          <p:cNvPicPr preferRelativeResize="0"/>
          <p:nvPr/>
        </p:nvPicPr>
        <p:blipFill>
          <a:blip r:embed="rId5">
            <a:alphaModFix/>
          </a:blip>
          <a:stretch>
            <a:fillRect/>
          </a:stretch>
        </p:blipFill>
        <p:spPr>
          <a:xfrm>
            <a:off x="1371096" y="3334867"/>
            <a:ext cx="1458561" cy="602879"/>
          </a:xfrm>
          <a:prstGeom prst="rect">
            <a:avLst/>
          </a:prstGeom>
          <a:noFill/>
          <a:ln>
            <a:noFill/>
          </a:ln>
        </p:spPr>
      </p:pic>
      <p:pic>
        <p:nvPicPr>
          <p:cNvPr id="860" name="Google Shape;860;p93"/>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61" name="Google Shape;861;p93"/>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9"/>
          <p:cNvSpPr/>
          <p:nvPr/>
        </p:nvSpPr>
        <p:spPr>
          <a:xfrm>
            <a:off x="606959" y="895647"/>
            <a:ext cx="3590400" cy="9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45150" lIns="145150" spcFirstLastPara="1" rIns="145150" wrap="square" tIns="145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289" name="Google Shape;289;p49"/>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sp>
        <p:nvSpPr>
          <p:cNvPr id="290" name="Google Shape;290;p49"/>
          <p:cNvSpPr txBox="1"/>
          <p:nvPr/>
        </p:nvSpPr>
        <p:spPr>
          <a:xfrm>
            <a:off x="606959" y="351822"/>
            <a:ext cx="37812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Aloitus, pelisäännöt, 	esittelykierros, alustus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30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rgbClr val="FF0000"/>
              </a:solidFill>
              <a:latin typeface="Gill Sans"/>
              <a:ea typeface="Gill Sans"/>
              <a:cs typeface="Gill Sans"/>
              <a:sym typeface="Gill Sans"/>
            </a:endParaRPr>
          </a:p>
        </p:txBody>
      </p:sp>
      <p:sp>
        <p:nvSpPr>
          <p:cNvPr id="291" name="Google Shape;291;p49"/>
          <p:cNvSpPr txBox="1"/>
          <p:nvPr/>
        </p:nvSpPr>
        <p:spPr>
          <a:xfrm>
            <a:off x="4771633" y="230301"/>
            <a:ext cx="4264800" cy="39636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rgbClr val="000000"/>
              </a:buClr>
              <a:buSzPts val="1400"/>
              <a:buFont typeface="Arial"/>
              <a:buNone/>
            </a:pPr>
            <a:r>
              <a:rPr i="0" lang="fi" sz="1400" u="none" cap="none" strike="noStrike">
                <a:solidFill>
                  <a:srgbClr val="000000"/>
                </a:solidFill>
                <a:latin typeface="Gill Sans"/>
                <a:ea typeface="Gill Sans"/>
                <a:cs typeface="Gill Sans"/>
                <a:sym typeface="Gill Sans"/>
              </a:rPr>
              <a:t>Aloitus </a:t>
            </a:r>
            <a:endParaRPr i="0" sz="1400" u="none" cap="none" strike="noStrike">
              <a:solidFill>
                <a:srgbClr val="000000"/>
              </a:solidFill>
              <a:latin typeface="Gill Sans"/>
              <a:ea typeface="Gill Sans"/>
              <a:cs typeface="Gill Sans"/>
              <a:sym typeface="Gill Sans"/>
            </a:endParaRPr>
          </a:p>
          <a:p>
            <a:pPr indent="0" lvl="0" marL="0" marR="0" rtl="0" algn="l">
              <a:lnSpc>
                <a:spcPct val="140000"/>
              </a:lnSpc>
              <a:spcBef>
                <a:spcPts val="0"/>
              </a:spcBef>
              <a:spcAft>
                <a:spcPts val="0"/>
              </a:spcAft>
              <a:buClr>
                <a:schemeClr val="dk1"/>
              </a:buClr>
              <a:buSzPts val="1700"/>
              <a:buFont typeface="Arial"/>
              <a:buNone/>
            </a:pPr>
            <a:r>
              <a:t/>
            </a:r>
            <a:endParaRPr i="0" sz="1000" u="none" cap="none" strike="noStrike">
              <a:solidFill>
                <a:schemeClr val="dk1"/>
              </a:solidFill>
              <a:highlight>
                <a:srgbClr val="FFFFFF"/>
              </a:highlight>
            </a:endParaRPr>
          </a:p>
          <a:p>
            <a:pPr indent="0" lvl="0" marL="0" marR="0" rtl="0" algn="l">
              <a:lnSpc>
                <a:spcPct val="100000"/>
              </a:lnSpc>
              <a:spcBef>
                <a:spcPts val="0"/>
              </a:spcBef>
              <a:spcAft>
                <a:spcPts val="0"/>
              </a:spcAft>
              <a:buClr>
                <a:schemeClr val="dk1"/>
              </a:buClr>
              <a:buSzPts val="1700"/>
              <a:buFont typeface="Arial"/>
              <a:buNone/>
            </a:pPr>
            <a:r>
              <a:rPr lang="fi" sz="1100">
                <a:latin typeface="Gill Sans"/>
                <a:ea typeface="Gill Sans"/>
                <a:cs typeface="Gill Sans"/>
                <a:sym typeface="Gill Sans"/>
              </a:rPr>
              <a:t>Keskustelumme tänään keskittyy aiheeseen, joka on paitsi ajankohtainen, myös kulttuurisesti merkittävä: "Kommunikointi suomen kielellä maahanmuuttajien arjessa - aikuisten perusopetuksen opiskelijoiden kokemuksia Otavan Opistolta". Tämä dialogi tuo esiin monia näkökulmia ja kokemuksia teidän päivittäisestä elämästä Suomessa, erityisesti suomen kielen oppimisen ja käytön haasteista ja mahdollisuuksista.</a:t>
            </a:r>
            <a:endParaRPr sz="1100">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sz="1100">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lang="fi" sz="1100">
                <a:latin typeface="Gill Sans"/>
                <a:ea typeface="Gill Sans"/>
                <a:cs typeface="Gill Sans"/>
                <a:sym typeface="Gill Sans"/>
              </a:rPr>
              <a:t>Me tulemme monista eri maista ja meillä on monia erilaisia kokemuksia ja taustoja. Nyt pääsemme jakamaan toistemme kanssa sen, kuinka suomen kielen taito vaikuttaa arkielämässämme. </a:t>
            </a:r>
            <a:endParaRPr sz="1100">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sz="1100">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rPr lang="fi" sz="1100">
                <a:latin typeface="Gill Sans"/>
                <a:ea typeface="Gill Sans"/>
                <a:cs typeface="Gill Sans"/>
                <a:sym typeface="Gill Sans"/>
              </a:rPr>
              <a:t>Nämä kokemukset auttavat meitä ymmärtämään paremmin, kuinka kieli - tässä tapauksessa suomi - muokkaa kokemusta uudesta kulttuurista ja yhteiskunnasta, sekä millaisia ovat kohtaamamme esteet ja haasteet. Samalla ne myös valaisevat, kuinka kielen oppiminen voi avata ovia ja mahdollisuuksia, ja kuinka se voi auttaa rakentamaan siltoja eri kulttuurien välille.</a:t>
            </a:r>
            <a:endParaRPr sz="1100">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sz="1100">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rPr lang="fi" sz="1100">
                <a:latin typeface="Gill Sans"/>
                <a:ea typeface="Gill Sans"/>
                <a:cs typeface="Gill Sans"/>
                <a:sym typeface="Gill Sans"/>
              </a:rPr>
              <a:t>Toivomme, että tämä dialogi avaa uusia näkökulmia ja tarjoaa arvokkaita oivalluksia suomen kielen merkityksestä arkielämässänne. </a:t>
            </a:r>
            <a:endParaRPr sz="1100">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i="0" sz="11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i="0" sz="1100" u="none" cap="none" strike="noStrike">
              <a:solidFill>
                <a:srgbClr val="000000"/>
              </a:solidFill>
              <a:latin typeface="Gill Sans"/>
              <a:ea typeface="Gill Sans"/>
              <a:cs typeface="Gill Sans"/>
              <a:sym typeface="Gill Sans"/>
            </a:endParaRPr>
          </a:p>
        </p:txBody>
      </p:sp>
      <p:cxnSp>
        <p:nvCxnSpPr>
          <p:cNvPr id="292" name="Google Shape;292;p49"/>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293" name="Google Shape;293;p49"/>
          <p:cNvPicPr preferRelativeResize="0"/>
          <p:nvPr/>
        </p:nvPicPr>
        <p:blipFill>
          <a:blip r:embed="rId4">
            <a:alphaModFix/>
          </a:blip>
          <a:stretch>
            <a:fillRect/>
          </a:stretch>
        </p:blipFill>
        <p:spPr>
          <a:xfrm>
            <a:off x="1379475" y="59649"/>
            <a:ext cx="568030" cy="732933"/>
          </a:xfrm>
          <a:prstGeom prst="rect">
            <a:avLst/>
          </a:prstGeom>
          <a:noFill/>
          <a:ln>
            <a:noFill/>
          </a:ln>
        </p:spPr>
      </p:pic>
      <p:pic>
        <p:nvPicPr>
          <p:cNvPr id="294" name="Google Shape;294;p49"/>
          <p:cNvPicPr preferRelativeResize="0"/>
          <p:nvPr/>
        </p:nvPicPr>
        <p:blipFill>
          <a:blip r:embed="rId5">
            <a:alphaModFix/>
          </a:blip>
          <a:stretch>
            <a:fillRect/>
          </a:stretch>
        </p:blipFill>
        <p:spPr>
          <a:xfrm>
            <a:off x="0" y="124659"/>
            <a:ext cx="1458561" cy="602879"/>
          </a:xfrm>
          <a:prstGeom prst="rect">
            <a:avLst/>
          </a:prstGeom>
          <a:noFill/>
          <a:ln>
            <a:noFill/>
          </a:ln>
        </p:spPr>
      </p:pic>
      <p:pic>
        <p:nvPicPr>
          <p:cNvPr id="295" name="Google Shape;295;p49"/>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296" name="Google Shape;296;p49"/>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94"/>
          <p:cNvSpPr txBox="1"/>
          <p:nvPr/>
        </p:nvSpPr>
        <p:spPr>
          <a:xfrm>
            <a:off x="618867" y="522077"/>
            <a:ext cx="3887100" cy="30177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40-50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5 	Oivallusten kirjoittaminen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15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868" name="Google Shape;868;p94"/>
          <p:cNvSpPr txBox="1"/>
          <p:nvPr/>
        </p:nvSpPr>
        <p:spPr>
          <a:xfrm>
            <a:off x="4924617" y="522077"/>
            <a:ext cx="3787500" cy="3433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kirjoittaminen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Kiitos hyvästä ja rakentavasta keskustelusta! </a:t>
            </a:r>
            <a:endParaRPr b="0" i="0" sz="1100" u="none" cap="none" strike="noStrike">
              <a:solidFill>
                <a:schemeClr val="dk1"/>
              </a:solidFill>
              <a:latin typeface="Gill Sans"/>
              <a:ea typeface="Gill Sans"/>
              <a:cs typeface="Gill Sans"/>
              <a:sym typeface="Gill Sans"/>
            </a:endParaRPr>
          </a:p>
          <a:p>
            <a:pPr indent="0" lvl="0" marL="723900" marR="0" rtl="0" algn="just">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Seuraavaksi kirjoitamme, mitä oivalluksia, tunteita tai ajatuksia yhteisestä keskustelustamme syntyi.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rPr b="0" i="0" lang="fi" sz="1100" u="none" cap="none" strike="noStrike">
                <a:solidFill>
                  <a:schemeClr val="dk1"/>
                </a:solidFill>
                <a:latin typeface="Gill Sans"/>
                <a:ea typeface="Gill Sans"/>
                <a:cs typeface="Gill Sans"/>
                <a:sym typeface="Gill Sans"/>
              </a:rPr>
              <a:t>Kirjoita itse omaan paperiisi tai koneelle muutama oivallus, tunne tai ajatus, joka sinulle jäi mieleen keskustelusta.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Tähän on aikaa </a:t>
            </a:r>
            <a:r>
              <a:rPr lang="fi" sz="1100">
                <a:solidFill>
                  <a:schemeClr val="dk1"/>
                </a:solidFill>
                <a:latin typeface="Gill Sans"/>
                <a:ea typeface="Gill Sans"/>
                <a:cs typeface="Gill Sans"/>
                <a:sym typeface="Gill Sans"/>
              </a:rPr>
              <a:t>5 MINUUTTIA </a:t>
            </a:r>
            <a:r>
              <a:rPr b="0" i="0" lang="fi" sz="1100" u="none" cap="none" strike="noStrike">
                <a:solidFill>
                  <a:schemeClr val="dk1"/>
                </a:solidFill>
                <a:latin typeface="Gill Sans"/>
                <a:ea typeface="Gill Sans"/>
                <a:cs typeface="Gill Sans"/>
                <a:sym typeface="Gill Sans"/>
              </a:rPr>
              <a:t>. Valitse niistä yksi, jonka haluat jakaa tässä yhdessä.</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2908300" marR="0" rtl="0" algn="just">
              <a:lnSpc>
                <a:spcPct val="100000"/>
              </a:lnSpc>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10</a:t>
            </a:r>
            <a:r>
              <a:rPr b="1" i="0" lang="fi" sz="1100" u="none" cap="none" strike="noStrike">
                <a:solidFill>
                  <a:schemeClr val="dk1"/>
                </a:solidFill>
                <a:latin typeface="Gill Sans"/>
                <a:ea typeface="Gill Sans"/>
                <a:cs typeface="Gill Sans"/>
                <a:sym typeface="Gill Sans"/>
              </a:rPr>
              <a:t> min</a:t>
            </a:r>
            <a:endParaRPr b="0" i="0" sz="1100" u="none" cap="none" strike="noStrike">
              <a:solidFill>
                <a:srgbClr val="000000"/>
              </a:solidFill>
              <a:latin typeface="Gill Sans"/>
              <a:ea typeface="Gill Sans"/>
              <a:cs typeface="Gill Sans"/>
              <a:sym typeface="Gill Sans"/>
            </a:endParaRPr>
          </a:p>
        </p:txBody>
      </p:sp>
      <p:pic>
        <p:nvPicPr>
          <p:cNvPr id="869" name="Google Shape;869;p94"/>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70" name="Google Shape;870;p94"/>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71" name="Google Shape;871;p94"/>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872" name="Google Shape;872;p94"/>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873" name="Google Shape;873;p94"/>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74" name="Google Shape;874;p94"/>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95"/>
          <p:cNvSpPr txBox="1"/>
          <p:nvPr/>
        </p:nvSpPr>
        <p:spPr>
          <a:xfrm>
            <a:off x="493164" y="435044"/>
            <a:ext cx="3954600" cy="30222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40-50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10	Oivallusten kertominen</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p:txBody>
      </p:sp>
      <p:sp>
        <p:nvSpPr>
          <p:cNvPr id="881" name="Google Shape;881;p95"/>
          <p:cNvSpPr txBox="1"/>
          <p:nvPr/>
        </p:nvSpPr>
        <p:spPr>
          <a:xfrm>
            <a:off x="5056234" y="435044"/>
            <a:ext cx="3696000" cy="26460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Oivallusten kertominen</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Nyt pyydän, että yhdellä lauseella jokainen teistä jakaisi yhden oivalluksen, tunteen tai ajatuksen, joka tästä keskustelusta tai aiheesta sinulle jäi.</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15000"/>
              </a:lnSpc>
              <a:spcBef>
                <a:spcPts val="0"/>
              </a:spcBef>
              <a:spcAft>
                <a:spcPts val="0"/>
              </a:spcAft>
              <a:buClr>
                <a:srgbClr val="000000"/>
              </a:buClr>
              <a:buSzPts val="1100"/>
              <a:buFont typeface="Arial"/>
              <a:buNone/>
            </a:pPr>
            <a:r>
              <a:rPr b="0" i="0" lang="fi" sz="1100" u="none" cap="none" strike="noStrike">
                <a:solidFill>
                  <a:schemeClr val="dk1"/>
                </a:solidFill>
                <a:latin typeface="Gill Sans"/>
                <a:ea typeface="Gill Sans"/>
                <a:cs typeface="Gill Sans"/>
                <a:sym typeface="Gill Sans"/>
              </a:rPr>
              <a:t>				</a:t>
            </a:r>
            <a:r>
              <a:rPr b="1" i="0" lang="fi" sz="1100" u="none" cap="none" strike="noStrike">
                <a:solidFill>
                  <a:schemeClr val="dk1"/>
                </a:solidFill>
                <a:latin typeface="Gill Sans"/>
                <a:ea typeface="Gill Sans"/>
                <a:cs typeface="Gill Sans"/>
                <a:sym typeface="Gill Sans"/>
              </a:rPr>
              <a:t>10 min</a:t>
            </a:r>
            <a:endParaRPr b="1" i="0" sz="1100" u="none" cap="none" strike="noStrike">
              <a:solidFill>
                <a:schemeClr val="dk1"/>
              </a:solidFill>
              <a:latin typeface="Gill Sans"/>
              <a:ea typeface="Gill Sans"/>
              <a:cs typeface="Gill Sans"/>
              <a:sym typeface="Gill Sans"/>
            </a:endParaRPr>
          </a:p>
        </p:txBody>
      </p:sp>
      <p:pic>
        <p:nvPicPr>
          <p:cNvPr id="882" name="Google Shape;882;p95"/>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83" name="Google Shape;883;p95"/>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84" name="Google Shape;884;p95"/>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885" name="Google Shape;885;p95"/>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886" name="Google Shape;886;p95"/>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887" name="Google Shape;887;p95"/>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96"/>
          <p:cNvSpPr txBox="1"/>
          <p:nvPr/>
        </p:nvSpPr>
        <p:spPr>
          <a:xfrm>
            <a:off x="377107" y="487034"/>
            <a:ext cx="3858000" cy="3145500"/>
          </a:xfrm>
          <a:prstGeom prst="rect">
            <a:avLst/>
          </a:prstGeom>
          <a:noFill/>
          <a:ln>
            <a:noFill/>
          </a:ln>
        </p:spPr>
        <p:txBody>
          <a:bodyPr anchorCtr="0" anchor="t" bIns="145150" lIns="145150" spcFirstLastPara="1" rIns="145150" wrap="square" tIns="145150">
            <a:spAutoFit/>
          </a:bodyPr>
          <a:lstStyle/>
          <a:p>
            <a:pPr indent="0" lvl="0" marL="0" rtl="0" algn="l">
              <a:spcBef>
                <a:spcPts val="0"/>
              </a:spcBef>
              <a:spcAft>
                <a:spcPts val="0"/>
              </a:spcAft>
              <a:buClr>
                <a:schemeClr val="dk1"/>
              </a:buClr>
              <a:buSzPts val="600"/>
              <a:buFont typeface="Arial"/>
              <a:buNone/>
            </a:pPr>
            <a:r>
              <a:rPr b="1" lang="fi" sz="1400">
                <a:solidFill>
                  <a:schemeClr val="dk1"/>
                </a:solidFill>
                <a:latin typeface="Gill Sans"/>
                <a:ea typeface="Gill Sans"/>
                <a:cs typeface="Gill Sans"/>
                <a:sym typeface="Gill Sans"/>
              </a:rPr>
              <a:t>Yhdessä ja yksin - kansalliset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7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40-50 	Yhteinen keskustelu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b="1" lang="fi" sz="1100">
                <a:solidFill>
                  <a:schemeClr val="dk1"/>
                </a:solidFill>
                <a:latin typeface="Gill Sans"/>
                <a:ea typeface="Gill Sans"/>
                <a:cs typeface="Gill Sans"/>
                <a:sym typeface="Gill Sans"/>
              </a:rPr>
              <a:t>5	Kiitos, lopetus</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75 min</a:t>
            </a:r>
            <a:endParaRPr sz="1100">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1700"/>
              <a:buFont typeface="Arial"/>
              <a:buNone/>
            </a:pPr>
            <a:r>
              <a:t/>
            </a:r>
            <a:endParaRPr b="0" i="0" sz="2200" u="none" cap="none" strike="noStrike">
              <a:solidFill>
                <a:srgbClr val="000000"/>
              </a:solidFill>
              <a:latin typeface="Calibri"/>
              <a:ea typeface="Calibri"/>
              <a:cs typeface="Calibri"/>
              <a:sym typeface="Calibri"/>
            </a:endParaRPr>
          </a:p>
        </p:txBody>
      </p:sp>
      <p:sp>
        <p:nvSpPr>
          <p:cNvPr id="894" name="Google Shape;894;p96"/>
          <p:cNvSpPr txBox="1"/>
          <p:nvPr/>
        </p:nvSpPr>
        <p:spPr>
          <a:xfrm>
            <a:off x="4909774" y="449927"/>
            <a:ext cx="3916200" cy="22479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chemeClr val="dk1"/>
              </a:buClr>
              <a:buSzPts val="1400"/>
              <a:buFont typeface="Arial"/>
              <a:buNone/>
            </a:pPr>
            <a:r>
              <a:rPr b="1" i="0" lang="fi" sz="1400" u="none" cap="none" strike="noStrike">
                <a:solidFill>
                  <a:schemeClr val="dk1"/>
                </a:solidFill>
                <a:latin typeface="Gill Sans"/>
                <a:ea typeface="Gill Sans"/>
                <a:cs typeface="Gill Sans"/>
                <a:sym typeface="Gill Sans"/>
              </a:rPr>
              <a:t>Kiitos ja lopetus</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Miltä tämä Erätauko-keskustelu ja aihe tuntui?</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rPr b="0" i="0" lang="fi" sz="1100" u="none" cap="none" strike="noStrike">
                <a:solidFill>
                  <a:schemeClr val="dk1"/>
                </a:solidFill>
                <a:latin typeface="Gill Sans"/>
                <a:ea typeface="Gill Sans"/>
                <a:cs typeface="Gill Sans"/>
                <a:sym typeface="Gill Sans"/>
              </a:rPr>
              <a:t>Minkälainen tunnelma teille jäi yhteisestä keskustelusta?</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Nyt on aika lopettaa keskustelumme. Kiitos!</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100"/>
              <a:buFont typeface="Arial"/>
              <a:buNone/>
            </a:pPr>
            <a:r>
              <a:rPr b="0" i="0" lang="fi" sz="1100" u="none" cap="none" strike="noStrike">
                <a:solidFill>
                  <a:srgbClr val="000000"/>
                </a:solidFill>
                <a:latin typeface="Gill Sans"/>
                <a:ea typeface="Gill Sans"/>
                <a:cs typeface="Gill Sans"/>
                <a:sym typeface="Gill Sans"/>
              </a:rPr>
              <a:t>Kiitos antoisasta keskustelusta! Toivottavasti jatkatte nyt käynnistynyttä keskustelua.</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Gill Sans"/>
              <a:ea typeface="Gill Sans"/>
              <a:cs typeface="Gill Sans"/>
              <a:sym typeface="Gill Sans"/>
            </a:endParaRPr>
          </a:p>
        </p:txBody>
      </p:sp>
      <p:pic>
        <p:nvPicPr>
          <p:cNvPr id="895" name="Google Shape;895;p96"/>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896" name="Google Shape;896;p96"/>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897" name="Google Shape;897;p96"/>
          <p:cNvPicPr preferRelativeResize="0"/>
          <p:nvPr/>
        </p:nvPicPr>
        <p:blipFill>
          <a:blip r:embed="rId4">
            <a:alphaModFix/>
          </a:blip>
          <a:stretch>
            <a:fillRect/>
          </a:stretch>
        </p:blipFill>
        <p:spPr>
          <a:xfrm>
            <a:off x="8575903" y="0"/>
            <a:ext cx="568030" cy="732933"/>
          </a:xfrm>
          <a:prstGeom prst="rect">
            <a:avLst/>
          </a:prstGeom>
          <a:noFill/>
          <a:ln>
            <a:noFill/>
          </a:ln>
        </p:spPr>
      </p:pic>
      <p:pic>
        <p:nvPicPr>
          <p:cNvPr id="898" name="Google Shape;898;p96"/>
          <p:cNvPicPr preferRelativeResize="0"/>
          <p:nvPr/>
        </p:nvPicPr>
        <p:blipFill>
          <a:blip r:embed="rId5">
            <a:alphaModFix/>
          </a:blip>
          <a:stretch>
            <a:fillRect/>
          </a:stretch>
        </p:blipFill>
        <p:spPr>
          <a:xfrm>
            <a:off x="7196428" y="65010"/>
            <a:ext cx="1458561" cy="602879"/>
          </a:xfrm>
          <a:prstGeom prst="rect">
            <a:avLst/>
          </a:prstGeom>
          <a:noFill/>
          <a:ln>
            <a:noFill/>
          </a:ln>
        </p:spPr>
      </p:pic>
      <p:pic>
        <p:nvPicPr>
          <p:cNvPr id="899" name="Google Shape;899;p96"/>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900" name="Google Shape;900;p96"/>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0"/>
          <p:cNvSpPr txBox="1"/>
          <p:nvPr/>
        </p:nvSpPr>
        <p:spPr>
          <a:xfrm>
            <a:off x="673006" y="513902"/>
            <a:ext cx="3658800" cy="33702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rgbClr val="000000"/>
              </a:buClr>
              <a:buSzPts val="1400"/>
              <a:buFont typeface="Arial"/>
              <a:buNone/>
            </a:pPr>
            <a:r>
              <a:rPr b="1" i="0" lang="fi" sz="1600" u="none" cap="none" strike="noStrike">
                <a:solidFill>
                  <a:srgbClr val="000000"/>
                </a:solidFill>
                <a:latin typeface="Gill Sans"/>
                <a:ea typeface="Gill Sans"/>
                <a:cs typeface="Gill Sans"/>
                <a:sym typeface="Gill Sans"/>
              </a:rPr>
              <a:t>Rakentavan keskustelun pelisäännöt</a:t>
            </a:r>
            <a:endParaRPr b="1"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1. Kuuntele </a:t>
            </a:r>
            <a:r>
              <a:rPr b="0" i="0" lang="fi" sz="1300" u="none" cap="none" strike="noStrike">
                <a:solidFill>
                  <a:schemeClr val="dk1"/>
                </a:solidFill>
                <a:latin typeface="Gill Sans"/>
                <a:ea typeface="Gill Sans"/>
                <a:cs typeface="Gill Sans"/>
                <a:sym typeface="Gill Sans"/>
              </a:rPr>
              <a:t>toisia, älä keskeytä tai käynnistä sivukeskusteluja.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2. Liity</a:t>
            </a:r>
            <a:r>
              <a:rPr b="0" i="0" lang="fi" sz="1300" u="none" cap="none" strike="noStrike">
                <a:solidFill>
                  <a:schemeClr val="dk1"/>
                </a:solidFill>
                <a:latin typeface="Gill Sans"/>
                <a:ea typeface="Gill Sans"/>
                <a:cs typeface="Gill Sans"/>
                <a:sym typeface="Gill Sans"/>
              </a:rPr>
              <a:t> toisten puheeseen ja käytä arkikieltä.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3. Kerro </a:t>
            </a:r>
            <a:r>
              <a:rPr b="0" i="0" lang="fi" sz="1300" u="none" cap="none" strike="noStrike">
                <a:solidFill>
                  <a:schemeClr val="dk1"/>
                </a:solidFill>
                <a:latin typeface="Gill Sans"/>
                <a:ea typeface="Gill Sans"/>
                <a:cs typeface="Gill Sans"/>
                <a:sym typeface="Gill Sans"/>
              </a:rPr>
              <a:t>omasta kokemuksesta.</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4. Puhuttele</a:t>
            </a:r>
            <a:r>
              <a:rPr b="0" i="0" lang="fi" sz="1300" u="none" cap="none" strike="noStrike">
                <a:solidFill>
                  <a:schemeClr val="dk1"/>
                </a:solidFill>
                <a:latin typeface="Gill Sans"/>
                <a:ea typeface="Gill Sans"/>
                <a:cs typeface="Gill Sans"/>
                <a:sym typeface="Gill Sans"/>
              </a:rPr>
              <a:t> muita suoraan ja kysy heidän näkemyksiään.</a:t>
            </a:r>
            <a:endParaRPr b="0" i="0" sz="1300" u="none" cap="none" strike="noStrike">
              <a:solidFill>
                <a:schemeClr val="dk1"/>
              </a:solidFill>
              <a:latin typeface="Gill Sans"/>
              <a:ea typeface="Gill Sans"/>
              <a:cs typeface="Gill Sans"/>
              <a:sym typeface="Gill Sans"/>
            </a:endParaRPr>
          </a:p>
          <a:p>
            <a:pPr indent="0" lvl="0" marL="26670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5. Ole läsnä</a:t>
            </a:r>
            <a:r>
              <a:rPr b="0" i="0" lang="fi" sz="1300" u="none" cap="none" strike="noStrike">
                <a:solidFill>
                  <a:schemeClr val="dk1"/>
                </a:solidFill>
                <a:latin typeface="Gill Sans"/>
                <a:ea typeface="Gill Sans"/>
                <a:cs typeface="Gill Sans"/>
                <a:sym typeface="Gill Sans"/>
              </a:rPr>
              <a:t> ja </a:t>
            </a:r>
            <a:r>
              <a:rPr b="1" i="0" lang="fi" sz="1300" u="none" cap="none" strike="noStrike">
                <a:solidFill>
                  <a:schemeClr val="dk1"/>
                </a:solidFill>
                <a:latin typeface="Gill Sans"/>
                <a:ea typeface="Gill Sans"/>
                <a:cs typeface="Gill Sans"/>
                <a:sym typeface="Gill Sans"/>
              </a:rPr>
              <a:t>kunnioita</a:t>
            </a:r>
            <a:r>
              <a:rPr b="0" i="0" lang="fi" sz="1300" u="none" cap="none" strike="noStrike">
                <a:solidFill>
                  <a:schemeClr val="dk1"/>
                </a:solidFill>
                <a:latin typeface="Gill Sans"/>
                <a:ea typeface="Gill Sans"/>
                <a:cs typeface="Gill Sans"/>
                <a:sym typeface="Gill Sans"/>
              </a:rPr>
              <a:t> toisia sekä luottamuksen ilmapiiriä.</a:t>
            </a:r>
            <a:endParaRPr b="0"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chemeClr val="dk1"/>
              </a:solidFill>
              <a:latin typeface="Gill Sans"/>
              <a:ea typeface="Gill Sans"/>
              <a:cs typeface="Gill Sans"/>
              <a:sym typeface="Gill Sans"/>
            </a:endParaRPr>
          </a:p>
          <a:p>
            <a:pPr indent="0" lvl="0" marL="38100" marR="0" rtl="0" algn="l">
              <a:lnSpc>
                <a:spcPct val="100000"/>
              </a:lnSpc>
              <a:spcBef>
                <a:spcPts val="0"/>
              </a:spcBef>
              <a:spcAft>
                <a:spcPts val="0"/>
              </a:spcAft>
              <a:buClr>
                <a:srgbClr val="000000"/>
              </a:buClr>
              <a:buSzPts val="1400"/>
              <a:buFont typeface="Arial"/>
              <a:buNone/>
            </a:pPr>
            <a:r>
              <a:rPr b="1" i="0" lang="fi" sz="1300" u="none" cap="none" strike="noStrike">
                <a:solidFill>
                  <a:schemeClr val="dk1"/>
                </a:solidFill>
                <a:latin typeface="Gill Sans"/>
                <a:ea typeface="Gill Sans"/>
                <a:cs typeface="Gill Sans"/>
                <a:sym typeface="Gill Sans"/>
              </a:rPr>
              <a:t>6. Etsi ja kokoa</a:t>
            </a:r>
            <a:r>
              <a:rPr b="0" i="0" lang="fi" sz="1300" u="none" cap="none" strike="noStrike">
                <a:solidFill>
                  <a:schemeClr val="dk1"/>
                </a:solidFill>
                <a:latin typeface="Gill Sans"/>
                <a:ea typeface="Gill Sans"/>
                <a:cs typeface="Gill Sans"/>
                <a:sym typeface="Gill Sans"/>
              </a:rPr>
              <a:t>. Työstä rohkeasti esiin tulevia ristiriitoja ja etsi piiloon jääneitä asioita.</a:t>
            </a:r>
            <a:endParaRPr b="0" i="0" sz="1300" u="none" cap="none" strike="noStrike">
              <a:solidFill>
                <a:schemeClr val="dk1"/>
              </a:solidFill>
              <a:latin typeface="Gill Sans"/>
              <a:ea typeface="Gill Sans"/>
              <a:cs typeface="Gill Sans"/>
              <a:sym typeface="Gill Sans"/>
            </a:endParaRPr>
          </a:p>
        </p:txBody>
      </p:sp>
      <p:sp>
        <p:nvSpPr>
          <p:cNvPr id="303" name="Google Shape;303;p50"/>
          <p:cNvSpPr txBox="1"/>
          <p:nvPr/>
        </p:nvSpPr>
        <p:spPr>
          <a:xfrm>
            <a:off x="4812966" y="230301"/>
            <a:ext cx="3796200" cy="4689900"/>
          </a:xfrm>
          <a:prstGeom prst="rect">
            <a:avLst/>
          </a:prstGeom>
          <a:noFill/>
          <a:ln>
            <a:noFill/>
          </a:ln>
        </p:spPr>
        <p:txBody>
          <a:bodyPr anchorCtr="0" anchor="t" bIns="51525" lIns="51525" spcFirstLastPara="1" rIns="51525" wrap="square" tIns="51525">
            <a:noAutofit/>
          </a:bodyPr>
          <a:lstStyle/>
          <a:p>
            <a:pPr indent="736600" lvl="0" marL="2171700" marR="0" rtl="0" algn="just">
              <a:lnSpc>
                <a:spcPct val="115000"/>
              </a:lnSpc>
              <a:spcBef>
                <a:spcPts val="0"/>
              </a:spcBef>
              <a:spcAft>
                <a:spcPts val="0"/>
              </a:spcAft>
              <a:buClr>
                <a:srgbClr val="000000"/>
              </a:buClr>
              <a:buSzPts val="1400"/>
              <a:buFont typeface="Arial"/>
              <a:buNone/>
            </a:pPr>
            <a:r>
              <a:t/>
            </a:r>
            <a:endParaRPr b="1" i="0" sz="10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400"/>
              <a:buFont typeface="Arial"/>
              <a:buNone/>
            </a:pPr>
            <a:r>
              <a:t/>
            </a:r>
            <a:endParaRPr b="1"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266700" marR="0" rtl="0" algn="just">
              <a:lnSpc>
                <a:spcPct val="100000"/>
              </a:lnSpc>
              <a:spcBef>
                <a:spcPts val="0"/>
              </a:spcBef>
              <a:spcAft>
                <a:spcPts val="0"/>
              </a:spcAft>
              <a:buClr>
                <a:srgbClr val="000000"/>
              </a:buClr>
              <a:buSzPts val="1400"/>
              <a:buFont typeface="Arial"/>
              <a:buNone/>
            </a:pPr>
            <a:r>
              <a:t/>
            </a:r>
            <a:endParaRPr b="0" i="1" sz="1100" u="none" cap="none" strike="noStrike">
              <a:solidFill>
                <a:schemeClr val="dk1"/>
              </a:solidFill>
              <a:latin typeface="Gill Sans"/>
              <a:ea typeface="Gill Sans"/>
              <a:cs typeface="Gill Sans"/>
              <a:sym typeface="Gill Sans"/>
            </a:endParaRPr>
          </a:p>
        </p:txBody>
      </p:sp>
      <p:pic>
        <p:nvPicPr>
          <p:cNvPr id="304" name="Google Shape;304;p50"/>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05" name="Google Shape;305;p50"/>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06" name="Google Shape;306;p50"/>
          <p:cNvPicPr preferRelativeResize="0"/>
          <p:nvPr/>
        </p:nvPicPr>
        <p:blipFill rotWithShape="1">
          <a:blip r:embed="rId4">
            <a:alphaModFix/>
          </a:blip>
          <a:srcRect b="0" l="0" r="0" t="0"/>
          <a:stretch/>
        </p:blipFill>
        <p:spPr>
          <a:xfrm>
            <a:off x="5034878" y="959977"/>
            <a:ext cx="3852810" cy="2567882"/>
          </a:xfrm>
          <a:prstGeom prst="rect">
            <a:avLst/>
          </a:prstGeom>
          <a:noFill/>
          <a:ln>
            <a:noFill/>
          </a:ln>
        </p:spPr>
      </p:pic>
      <p:pic>
        <p:nvPicPr>
          <p:cNvPr id="307" name="Google Shape;307;p50"/>
          <p:cNvPicPr preferRelativeResize="0"/>
          <p:nvPr/>
        </p:nvPicPr>
        <p:blipFill>
          <a:blip r:embed="rId5">
            <a:alphaModFix/>
          </a:blip>
          <a:stretch>
            <a:fillRect/>
          </a:stretch>
        </p:blipFill>
        <p:spPr>
          <a:xfrm>
            <a:off x="8575903" y="0"/>
            <a:ext cx="568030" cy="732933"/>
          </a:xfrm>
          <a:prstGeom prst="rect">
            <a:avLst/>
          </a:prstGeom>
          <a:noFill/>
          <a:ln>
            <a:noFill/>
          </a:ln>
        </p:spPr>
      </p:pic>
      <p:pic>
        <p:nvPicPr>
          <p:cNvPr id="308" name="Google Shape;308;p50"/>
          <p:cNvPicPr preferRelativeResize="0"/>
          <p:nvPr/>
        </p:nvPicPr>
        <p:blipFill>
          <a:blip r:embed="rId6">
            <a:alphaModFix/>
          </a:blip>
          <a:stretch>
            <a:fillRect/>
          </a:stretch>
        </p:blipFill>
        <p:spPr>
          <a:xfrm>
            <a:off x="7196428" y="65010"/>
            <a:ext cx="1458561" cy="602879"/>
          </a:xfrm>
          <a:prstGeom prst="rect">
            <a:avLst/>
          </a:prstGeom>
          <a:noFill/>
          <a:ln>
            <a:noFill/>
          </a:ln>
        </p:spPr>
      </p:pic>
      <p:pic>
        <p:nvPicPr>
          <p:cNvPr id="309" name="Google Shape;309;p50"/>
          <p:cNvPicPr preferRelativeResize="0"/>
          <p:nvPr/>
        </p:nvPicPr>
        <p:blipFill>
          <a:blip r:embed="rId7">
            <a:alphaModFix/>
          </a:blip>
          <a:stretch>
            <a:fillRect/>
          </a:stretch>
        </p:blipFill>
        <p:spPr>
          <a:xfrm>
            <a:off x="6788201" y="4027275"/>
            <a:ext cx="967043" cy="967043"/>
          </a:xfrm>
          <a:prstGeom prst="rect">
            <a:avLst/>
          </a:prstGeom>
          <a:noFill/>
          <a:ln>
            <a:noFill/>
          </a:ln>
        </p:spPr>
      </p:pic>
      <p:pic>
        <p:nvPicPr>
          <p:cNvPr id="310" name="Google Shape;310;p50"/>
          <p:cNvPicPr preferRelativeResize="0"/>
          <p:nvPr/>
        </p:nvPicPr>
        <p:blipFill>
          <a:blip r:embed="rId8">
            <a:alphaModFix/>
          </a:blip>
          <a:stretch>
            <a:fillRect/>
          </a:stretch>
        </p:blipFill>
        <p:spPr>
          <a:xfrm>
            <a:off x="7920992" y="4043382"/>
            <a:ext cx="967043" cy="9348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1"/>
          <p:cNvSpPr txBox="1"/>
          <p:nvPr/>
        </p:nvSpPr>
        <p:spPr>
          <a:xfrm>
            <a:off x="603633" y="502502"/>
            <a:ext cx="39081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rPr b="1" i="0" lang="fi" sz="1700" u="none" cap="none" strike="noStrike">
                <a:solidFill>
                  <a:schemeClr val="dk1"/>
                </a:solidFill>
                <a:latin typeface="Gill Sans"/>
                <a:ea typeface="Gill Sans"/>
                <a:cs typeface="Gill Sans"/>
                <a:sym typeface="Gill Sans"/>
              </a:rPr>
              <a:t>Epävarmuuden kanssa eläminen dialogit</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1"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7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4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chemeClr val="dk1"/>
              </a:solidFill>
              <a:latin typeface="Gill Sans"/>
              <a:ea typeface="Gill Sans"/>
              <a:cs typeface="Gill Sans"/>
              <a:sym typeface="Gill Sans"/>
            </a:endParaRPr>
          </a:p>
        </p:txBody>
      </p:sp>
      <p:sp>
        <p:nvSpPr>
          <p:cNvPr id="317" name="Google Shape;317;p51"/>
          <p:cNvSpPr txBox="1"/>
          <p:nvPr/>
        </p:nvSpPr>
        <p:spPr>
          <a:xfrm>
            <a:off x="4976829" y="330415"/>
            <a:ext cx="3908100" cy="4287600"/>
          </a:xfrm>
          <a:prstGeom prst="rect">
            <a:avLst/>
          </a:prstGeom>
          <a:noFill/>
          <a:ln>
            <a:noFill/>
          </a:ln>
        </p:spPr>
        <p:txBody>
          <a:bodyPr anchorCtr="0" anchor="t" bIns="51525" lIns="51525" spcFirstLastPara="1" rIns="51525" wrap="square" tIns="51525">
            <a:noAutofit/>
          </a:bodyPr>
          <a:lstStyle/>
          <a:p>
            <a:pPr indent="0" lvl="0" marL="0" marR="0" rtl="0" algn="ctr">
              <a:lnSpc>
                <a:spcPct val="115000"/>
              </a:lnSpc>
              <a:spcBef>
                <a:spcPts val="0"/>
              </a:spcBef>
              <a:spcAft>
                <a:spcPts val="0"/>
              </a:spcAft>
              <a:buClr>
                <a:srgbClr val="000000"/>
              </a:buClr>
              <a:buSzPts val="1100"/>
              <a:buFont typeface="Arial"/>
              <a:buNone/>
            </a:pPr>
            <a:r>
              <a:rPr b="1" i="0" lang="fi" sz="1600" u="none" cap="none" strike="noStrike">
                <a:solidFill>
                  <a:schemeClr val="dk1"/>
                </a:solidFill>
                <a:latin typeface="Gill Sans"/>
                <a:ea typeface="Gill Sans"/>
                <a:cs typeface="Gill Sans"/>
                <a:sym typeface="Gill Sans"/>
              </a:rPr>
              <a:t>Keskustelun aloitus</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sz="1300">
              <a:solidFill>
                <a:schemeClr val="dk1"/>
              </a:solidFill>
              <a:highlight>
                <a:schemeClr val="accent3"/>
              </a:highlight>
              <a:latin typeface="Gill Sans"/>
              <a:ea typeface="Gill Sans"/>
              <a:cs typeface="Gill Sans"/>
              <a:sym typeface="Gill Sans"/>
            </a:endParaRPr>
          </a:p>
          <a:p>
            <a:pPr indent="-444500" lvl="0" marL="723900" rtl="0" algn="l">
              <a:lnSpc>
                <a:spcPct val="115000"/>
              </a:lnSpc>
              <a:spcBef>
                <a:spcPts val="0"/>
              </a:spcBef>
              <a:spcAft>
                <a:spcPts val="0"/>
              </a:spcAft>
              <a:buClr>
                <a:schemeClr val="dk1"/>
              </a:buClr>
              <a:buSzPts val="1400"/>
              <a:buFont typeface="Gill Sans"/>
              <a:buAutoNum type="arabicPeriod"/>
            </a:pPr>
            <a:r>
              <a:rPr lang="fi" sz="1400">
                <a:solidFill>
                  <a:schemeClr val="dk1"/>
                </a:solidFill>
                <a:latin typeface="Gill Sans"/>
                <a:ea typeface="Gill Sans"/>
                <a:cs typeface="Gill Sans"/>
                <a:sym typeface="Gill Sans"/>
              </a:rPr>
              <a:t>Käydään alkuun lyhyt esittelykierros. Voit esitellä itsesi pelkällä etunimellä ja kertomalla mitä kieliä käytät Suomessa puhumiseen eri ihmisten kanssa joka päivä, tai lähes joka päivä</a:t>
            </a:r>
            <a:endParaRPr sz="14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0" i="0" sz="1300" u="none" cap="none" strike="noStrike">
              <a:solidFill>
                <a:schemeClr val="dk1"/>
              </a:solidFill>
              <a:highlight>
                <a:schemeClr val="accent3"/>
              </a:highlight>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rPr b="0" i="0" lang="fi" sz="1600" u="none" cap="none" strike="noStrike">
                <a:solidFill>
                  <a:schemeClr val="dk1"/>
                </a:solidFill>
                <a:latin typeface="Gill Sans"/>
                <a:ea typeface="Gill Sans"/>
                <a:cs typeface="Gill Sans"/>
                <a:sym typeface="Gill Sans"/>
              </a:rPr>
              <a:t>	</a:t>
            </a:r>
            <a:r>
              <a:rPr b="1" i="0" lang="fi" sz="1600" u="none" cap="none" strike="noStrike">
                <a:solidFill>
                  <a:schemeClr val="dk1"/>
                </a:solidFill>
                <a:latin typeface="Gill Sans"/>
                <a:ea typeface="Gill Sans"/>
                <a:cs typeface="Gill Sans"/>
                <a:sym typeface="Gill Sans"/>
              </a:rPr>
              <a:t>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100"/>
              <a:buFont typeface="Arial"/>
              <a:buNone/>
            </a:pPr>
            <a:r>
              <a:t/>
            </a:r>
            <a:endParaRPr b="1" i="0" sz="1300" u="none" cap="none" strike="noStrike">
              <a:solidFill>
                <a:srgbClr val="000000"/>
              </a:solidFill>
              <a:latin typeface="Gill Sans"/>
              <a:ea typeface="Gill Sans"/>
              <a:cs typeface="Gill Sans"/>
              <a:sym typeface="Gill Sans"/>
            </a:endParaRPr>
          </a:p>
          <a:p>
            <a:pPr indent="0" lvl="0" marL="2908300" marR="0" rtl="0" algn="l">
              <a:lnSpc>
                <a:spcPct val="115000"/>
              </a:lnSpc>
              <a:spcBef>
                <a:spcPts val="0"/>
              </a:spcBef>
              <a:spcAft>
                <a:spcPts val="0"/>
              </a:spcAft>
              <a:buClr>
                <a:srgbClr val="000000"/>
              </a:buClr>
              <a:buSzPts val="1100"/>
              <a:buFont typeface="Arial"/>
              <a:buNone/>
            </a:pPr>
            <a:r>
              <a:rPr b="1" i="0" lang="fi" sz="1300" u="none" cap="none" strike="noStrike">
                <a:solidFill>
                  <a:srgbClr val="000000"/>
                </a:solidFill>
                <a:latin typeface="Gill Sans"/>
                <a:ea typeface="Gill Sans"/>
                <a:cs typeface="Gill Sans"/>
                <a:sym typeface="Gill Sans"/>
              </a:rPr>
              <a:t>5 min</a:t>
            </a:r>
            <a:endParaRPr b="1"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1000" u="none" cap="none" strike="noStrike">
              <a:solidFill>
                <a:srgbClr val="000000"/>
              </a:solidFill>
              <a:latin typeface="Calibri"/>
              <a:ea typeface="Calibri"/>
              <a:cs typeface="Calibri"/>
              <a:sym typeface="Calibri"/>
            </a:endParaRPr>
          </a:p>
        </p:txBody>
      </p:sp>
      <p:pic>
        <p:nvPicPr>
          <p:cNvPr id="318" name="Google Shape;318;p51"/>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19" name="Google Shape;319;p51"/>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20" name="Google Shape;320;p51"/>
          <p:cNvPicPr preferRelativeResize="0"/>
          <p:nvPr/>
        </p:nvPicPr>
        <p:blipFill>
          <a:blip r:embed="rId4">
            <a:alphaModFix/>
          </a:blip>
          <a:stretch>
            <a:fillRect/>
          </a:stretch>
        </p:blipFill>
        <p:spPr>
          <a:xfrm>
            <a:off x="8316719" y="3353397"/>
            <a:ext cx="568030" cy="732932"/>
          </a:xfrm>
          <a:prstGeom prst="rect">
            <a:avLst/>
          </a:prstGeom>
          <a:noFill/>
          <a:ln>
            <a:noFill/>
          </a:ln>
        </p:spPr>
      </p:pic>
      <p:pic>
        <p:nvPicPr>
          <p:cNvPr id="321" name="Google Shape;321;p51"/>
          <p:cNvPicPr preferRelativeResize="0"/>
          <p:nvPr/>
        </p:nvPicPr>
        <p:blipFill>
          <a:blip r:embed="rId5">
            <a:alphaModFix/>
          </a:blip>
          <a:stretch>
            <a:fillRect/>
          </a:stretch>
        </p:blipFill>
        <p:spPr>
          <a:xfrm>
            <a:off x="6937244" y="3418407"/>
            <a:ext cx="1458561" cy="602879"/>
          </a:xfrm>
          <a:prstGeom prst="rect">
            <a:avLst/>
          </a:prstGeom>
          <a:noFill/>
          <a:ln>
            <a:noFill/>
          </a:ln>
        </p:spPr>
      </p:pic>
      <p:pic>
        <p:nvPicPr>
          <p:cNvPr id="322" name="Google Shape;322;p51"/>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23" name="Google Shape;323;p51"/>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2"/>
          <p:cNvSpPr txBox="1"/>
          <p:nvPr/>
        </p:nvSpPr>
        <p:spPr>
          <a:xfrm>
            <a:off x="477923" y="307928"/>
            <a:ext cx="3815100" cy="3782400"/>
          </a:xfrm>
          <a:prstGeom prst="rect">
            <a:avLst/>
          </a:prstGeom>
          <a:noFill/>
          <a:ln>
            <a:noFill/>
          </a:ln>
        </p:spPr>
        <p:txBody>
          <a:bodyPr anchorCtr="0" anchor="t" bIns="51525" lIns="51525" spcFirstLastPara="1" rIns="51525" wrap="square" tIns="51525">
            <a:noAutofit/>
          </a:bodyPr>
          <a:lstStyle/>
          <a:p>
            <a:pPr indent="0" lvl="0" marL="0" marR="0" rtl="0" algn="l">
              <a:lnSpc>
                <a:spcPct val="100000"/>
              </a:lnSpc>
              <a:spcBef>
                <a:spcPts val="0"/>
              </a:spcBef>
              <a:spcAft>
                <a:spcPts val="0"/>
              </a:spcAft>
              <a:buClr>
                <a:schemeClr val="dk1"/>
              </a:buClr>
              <a:buSzPts val="600"/>
              <a:buFont typeface="Arial"/>
              <a:buNone/>
            </a:pPr>
            <a:r>
              <a:rPr b="1" i="0" lang="fi" sz="1600" u="none" cap="none" strike="noStrike">
                <a:solidFill>
                  <a:schemeClr val="dk1"/>
                </a:solidFill>
                <a:latin typeface="Gill Sans"/>
                <a:ea typeface="Gill Sans"/>
                <a:cs typeface="Gill Sans"/>
                <a:sym typeface="Gill Sans"/>
              </a:rPr>
              <a:t>Epävarmuuden kanssa eläminen dialogit</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6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sz="13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rgbClr val="FF0000"/>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1" i="1" sz="11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None/>
            </a:pPr>
            <a:r>
              <a:t/>
            </a:r>
            <a:endParaRPr b="0" i="1"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0" i="0" sz="1300" u="none" cap="none" strike="noStrike">
              <a:solidFill>
                <a:schemeClr val="dk1"/>
              </a:solidFill>
              <a:latin typeface="Gill Sans"/>
              <a:ea typeface="Gill Sans"/>
              <a:cs typeface="Gill Sans"/>
              <a:sym typeface="Gill Sans"/>
            </a:endParaRPr>
          </a:p>
        </p:txBody>
      </p:sp>
      <p:sp>
        <p:nvSpPr>
          <p:cNvPr id="330" name="Google Shape;330;p52"/>
          <p:cNvSpPr txBox="1"/>
          <p:nvPr/>
        </p:nvSpPr>
        <p:spPr>
          <a:xfrm>
            <a:off x="4993918" y="307928"/>
            <a:ext cx="3910500" cy="4687200"/>
          </a:xfrm>
          <a:prstGeom prst="rect">
            <a:avLst/>
          </a:prstGeom>
          <a:noFill/>
          <a:ln>
            <a:noFill/>
          </a:ln>
        </p:spPr>
        <p:txBody>
          <a:bodyPr anchorCtr="0" anchor="t" bIns="51525" lIns="51525" spcFirstLastPara="1" rIns="51525" wrap="square" tIns="51525">
            <a:noAutofit/>
          </a:bodyPr>
          <a:lstStyle/>
          <a:p>
            <a:pPr indent="0" lvl="0" marL="0" marR="0" rtl="0" algn="ctr">
              <a:lnSpc>
                <a:spcPct val="100000"/>
              </a:lnSpc>
              <a:spcBef>
                <a:spcPts val="0"/>
              </a:spcBef>
              <a:spcAft>
                <a:spcPts val="0"/>
              </a:spcAft>
              <a:buClr>
                <a:schemeClr val="dk1"/>
              </a:buClr>
              <a:buSzPts val="1400"/>
              <a:buFont typeface="Arial"/>
              <a:buNone/>
            </a:pPr>
            <a:r>
              <a:rPr b="1" i="0" lang="fi" sz="1600" u="none" cap="none" strike="noStrike">
                <a:solidFill>
                  <a:schemeClr val="dk1"/>
                </a:solidFill>
                <a:latin typeface="Gill Sans"/>
                <a:ea typeface="Gill Sans"/>
                <a:cs typeface="Gill Sans"/>
                <a:sym typeface="Gill Sans"/>
              </a:rPr>
              <a:t>Yhteinen keskustelu</a:t>
            </a:r>
            <a:endParaRPr b="1"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1400"/>
              <a:buFont typeface="Arial"/>
              <a:buNone/>
            </a:pPr>
            <a:r>
              <a:t/>
            </a:r>
            <a:endParaRPr b="1" i="0" sz="16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Nyt olisi kiva kuulla lyhyesti</a:t>
            </a:r>
            <a:r>
              <a:rPr lang="fi" sz="1300">
                <a:solidFill>
                  <a:schemeClr val="dk1"/>
                </a:solidFill>
                <a:latin typeface="Gill Sans"/>
                <a:ea typeface="Gill Sans"/>
                <a:cs typeface="Gill Sans"/>
                <a:sym typeface="Gill Sans"/>
              </a:rPr>
              <a:t> </a:t>
            </a:r>
            <a:r>
              <a:rPr b="0" i="0" lang="fi" sz="1300" u="none" cap="none" strike="noStrike">
                <a:solidFill>
                  <a:schemeClr val="dk1"/>
                </a:solidFill>
                <a:latin typeface="Gill Sans"/>
                <a:ea typeface="Gill Sans"/>
                <a:cs typeface="Gill Sans"/>
                <a:sym typeface="Gill Sans"/>
              </a:rPr>
              <a:t>mitä ajatuksia heräsi. Pidetään omat puheenvuorot tiiviinä, jotta meillä kaikilla on mahdollisuus osallistua keskusteluun.</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Kuka haluaisi aloittaa</a:t>
            </a:r>
            <a:r>
              <a:rPr lang="fi" sz="1300">
                <a:solidFill>
                  <a:schemeClr val="dk1"/>
                </a:solidFill>
                <a:latin typeface="Gill Sans"/>
                <a:ea typeface="Gill Sans"/>
                <a:cs typeface="Gill Sans"/>
                <a:sym typeface="Gill Sans"/>
              </a:rPr>
              <a:t>?</a:t>
            </a:r>
            <a:endParaRPr b="0" i="0" sz="13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chemeClr val="dk1"/>
              </a:buClr>
              <a:buSzPts val="600"/>
              <a:buFont typeface="Arial"/>
              <a:buNone/>
            </a:pPr>
            <a:r>
              <a:rPr b="0" i="0" lang="fi" sz="1300" u="none" cap="none" strike="noStrike">
                <a:solidFill>
                  <a:schemeClr val="dk1"/>
                </a:solidFill>
                <a:latin typeface="Gill Sans"/>
                <a:ea typeface="Gill Sans"/>
                <a:cs typeface="Gill Sans"/>
                <a:sym typeface="Gill Sans"/>
              </a:rPr>
              <a:t>..Entä mitä muita kokemuksia nousi esiin? Oliko samanlaisia vai erilaisia kokemuksia?</a:t>
            </a:r>
            <a:endParaRPr b="0"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3162300" marR="0" rtl="0" algn="l">
              <a:lnSpc>
                <a:spcPct val="100000"/>
              </a:lnSpc>
              <a:spcBef>
                <a:spcPts val="0"/>
              </a:spcBef>
              <a:spcAft>
                <a:spcPts val="0"/>
              </a:spcAft>
              <a:buClr>
                <a:srgbClr val="000000"/>
              </a:buClr>
              <a:buSzPts val="1100"/>
              <a:buFont typeface="Arial"/>
              <a:buNone/>
            </a:pPr>
            <a:r>
              <a:t/>
            </a:r>
            <a:endParaRPr b="1" i="0" sz="13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Arial"/>
              <a:buNone/>
            </a:pPr>
            <a:r>
              <a:t/>
            </a:r>
            <a:endParaRPr b="0" i="0" sz="1300" u="none" cap="none" strike="noStrike">
              <a:solidFill>
                <a:srgbClr val="000000"/>
              </a:solidFill>
              <a:latin typeface="Gill Sans"/>
              <a:ea typeface="Gill Sans"/>
              <a:cs typeface="Gill Sans"/>
              <a:sym typeface="Gill Sans"/>
            </a:endParaRPr>
          </a:p>
        </p:txBody>
      </p:sp>
      <p:pic>
        <p:nvPicPr>
          <p:cNvPr id="331" name="Google Shape;331;p52"/>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32" name="Google Shape;332;p52"/>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33" name="Google Shape;333;p52"/>
          <p:cNvPicPr preferRelativeResize="0"/>
          <p:nvPr/>
        </p:nvPicPr>
        <p:blipFill>
          <a:blip r:embed="rId4">
            <a:alphaModFix/>
          </a:blip>
          <a:stretch>
            <a:fillRect/>
          </a:stretch>
        </p:blipFill>
        <p:spPr>
          <a:xfrm>
            <a:off x="7036238" y="3246045"/>
            <a:ext cx="568030" cy="732933"/>
          </a:xfrm>
          <a:prstGeom prst="rect">
            <a:avLst/>
          </a:prstGeom>
          <a:noFill/>
          <a:ln>
            <a:noFill/>
          </a:ln>
        </p:spPr>
      </p:pic>
      <p:pic>
        <p:nvPicPr>
          <p:cNvPr id="334" name="Google Shape;334;p52"/>
          <p:cNvPicPr preferRelativeResize="0"/>
          <p:nvPr/>
        </p:nvPicPr>
        <p:blipFill>
          <a:blip r:embed="rId5">
            <a:alphaModFix/>
          </a:blip>
          <a:stretch>
            <a:fillRect/>
          </a:stretch>
        </p:blipFill>
        <p:spPr>
          <a:xfrm>
            <a:off x="5656763" y="3311055"/>
            <a:ext cx="1458561" cy="602879"/>
          </a:xfrm>
          <a:prstGeom prst="rect">
            <a:avLst/>
          </a:prstGeom>
          <a:noFill/>
          <a:ln>
            <a:noFill/>
          </a:ln>
        </p:spPr>
      </p:pic>
      <p:pic>
        <p:nvPicPr>
          <p:cNvPr id="335" name="Google Shape;335;p52"/>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36" name="Google Shape;336;p52"/>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txBox="1"/>
          <p:nvPr/>
        </p:nvSpPr>
        <p:spPr>
          <a:xfrm>
            <a:off x="4860360" y="71577"/>
            <a:ext cx="3974700" cy="4726200"/>
          </a:xfrm>
          <a:prstGeom prst="rect">
            <a:avLst/>
          </a:prstGeom>
          <a:noFill/>
          <a:ln>
            <a:noFill/>
          </a:ln>
        </p:spPr>
        <p:txBody>
          <a:bodyPr anchorCtr="0" anchor="t" bIns="145150" lIns="145150" spcFirstLastPara="1" rIns="145150" wrap="square" tIns="145150">
            <a:spAutoFit/>
          </a:bodyPr>
          <a:lstStyle/>
          <a:p>
            <a:pPr indent="0" lvl="0" marL="0" marR="0" rtl="0" algn="ctr">
              <a:lnSpc>
                <a:spcPct val="100000"/>
              </a:lnSpc>
              <a:spcBef>
                <a:spcPts val="0"/>
              </a:spcBef>
              <a:spcAft>
                <a:spcPts val="0"/>
              </a:spcAft>
              <a:buClr>
                <a:srgbClr val="000000"/>
              </a:buClr>
              <a:buSzPts val="1400"/>
              <a:buFont typeface="Arial"/>
              <a:buNone/>
            </a:pPr>
            <a:r>
              <a:rPr b="1" i="0" lang="fi" sz="2100" u="none" cap="none" strike="noStrike">
                <a:solidFill>
                  <a:schemeClr val="dk1"/>
                </a:solidFill>
                <a:latin typeface="Gill Sans"/>
                <a:ea typeface="Gill Sans"/>
                <a:cs typeface="Gill Sans"/>
                <a:sym typeface="Gill Sans"/>
              </a:rPr>
              <a:t>Yhteinen keskustelu jatkuu </a:t>
            </a:r>
            <a:endParaRPr b="1" sz="1100">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Jokainen ryhmän jäsen vastaa ensin yhteen kysymykseen 1.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Sitten ryhmän jäsenet voivat vielä kysyä lisäkysymyksiä ryhmän jäseniltä.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Kun kysymyksestä ei ole enää keskusteltavaa tai kommentoitavaa siirtykää seuraavaan kysymykseen.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Käyttäkää yhteen kysymykseen yhteensä noin 10 minuuttia. Ajan kanssa ei tarvitse olla tarkka.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1" lang="fi" sz="1600">
                <a:solidFill>
                  <a:schemeClr val="dk1"/>
                </a:solidFill>
                <a:latin typeface="Gill Sans"/>
                <a:ea typeface="Gill Sans"/>
                <a:cs typeface="Gill Sans"/>
                <a:sym typeface="Gill Sans"/>
              </a:rPr>
              <a:t>Jos jotain kysymystä ei ehditä keskustella, niin ei hätää. </a:t>
            </a:r>
            <a:endParaRPr b="1" sz="1600">
              <a:solidFill>
                <a:schemeClr val="dk1"/>
              </a:solidFill>
              <a:latin typeface="Gill Sans"/>
              <a:ea typeface="Gill Sans"/>
              <a:cs typeface="Gill Sans"/>
              <a:sym typeface="Gill Sans"/>
            </a:endParaRPr>
          </a:p>
        </p:txBody>
      </p:sp>
      <p:sp>
        <p:nvSpPr>
          <p:cNvPr id="343" name="Google Shape;343;p53"/>
          <p:cNvSpPr txBox="1"/>
          <p:nvPr/>
        </p:nvSpPr>
        <p:spPr>
          <a:xfrm>
            <a:off x="406121" y="280386"/>
            <a:ext cx="3877500" cy="3217800"/>
          </a:xfrm>
          <a:prstGeom prst="rect">
            <a:avLst/>
          </a:prstGeom>
          <a:noFill/>
          <a:ln>
            <a:noFill/>
          </a:ln>
        </p:spPr>
        <p:txBody>
          <a:bodyPr anchorCtr="0" anchor="t" bIns="145150" lIns="145150" spcFirstLastPara="1" rIns="145150" wrap="square" tIns="145150">
            <a:spAutoFit/>
          </a:bodyPr>
          <a:lstStyle/>
          <a:p>
            <a:pPr indent="0" lvl="0" marL="0" marR="0" rtl="0" algn="l">
              <a:lnSpc>
                <a:spcPct val="100000"/>
              </a:lnSpc>
              <a:spcBef>
                <a:spcPts val="0"/>
              </a:spcBef>
              <a:spcAft>
                <a:spcPts val="0"/>
              </a:spcAft>
              <a:buClr>
                <a:schemeClr val="dk1"/>
              </a:buClr>
              <a:buSzPts val="600"/>
              <a:buFont typeface="Arial"/>
              <a:buNone/>
            </a:pPr>
            <a:r>
              <a:rPr b="1" i="0" lang="fi" sz="1400" u="none" cap="none" strike="noStrike">
                <a:solidFill>
                  <a:schemeClr val="dk1"/>
                </a:solidFill>
                <a:latin typeface="Gill Sans"/>
                <a:ea typeface="Gill Sans"/>
                <a:cs typeface="Gill Sans"/>
                <a:sym typeface="Gill Sans"/>
              </a:rPr>
              <a:t>Epävarmuuden kanssa eläminen dialogit</a:t>
            </a:r>
            <a:endParaRPr b="1"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Min	Osio	Klo</a:t>
            </a:r>
            <a:endParaRPr sz="2200">
              <a:solidFill>
                <a:schemeClr val="dk1"/>
              </a:solidFill>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rgbClr val="FF0000"/>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Aloitus, pelisäännöt, 	esittelykierros, alustus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b="1" lang="fi" sz="1100">
                <a:solidFill>
                  <a:schemeClr val="dk1"/>
                </a:solidFill>
                <a:latin typeface="Gill Sans"/>
                <a:ea typeface="Gill Sans"/>
                <a:cs typeface="Gill Sans"/>
                <a:sym typeface="Gill Sans"/>
              </a:rPr>
              <a:t>40 	Yhteinen keskustelu </a:t>
            </a:r>
            <a:endParaRPr b="1"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5 	Oivallusten kirjoittaminen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10	Oivallusten kertominen</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rPr lang="fi" sz="1100">
                <a:solidFill>
                  <a:schemeClr val="dk1"/>
                </a:solidFill>
                <a:latin typeface="Gill Sans"/>
                <a:ea typeface="Gill Sans"/>
                <a:cs typeface="Gill Sans"/>
                <a:sym typeface="Gill Sans"/>
              </a:rPr>
              <a:t>5	Kiitos, lopetus</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600"/>
              <a:buFont typeface="Arial"/>
              <a:buNone/>
            </a:pPr>
            <a:r>
              <a:t/>
            </a:r>
            <a:endParaRPr sz="11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fi" sz="1100">
                <a:solidFill>
                  <a:schemeClr val="dk1"/>
                </a:solidFill>
                <a:latin typeface="Gill Sans"/>
                <a:ea typeface="Gill Sans"/>
                <a:cs typeface="Gill Sans"/>
                <a:sym typeface="Gill Sans"/>
              </a:rPr>
              <a:t>Yhteensä 60 min</a:t>
            </a:r>
            <a:endParaRPr b="1" sz="11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chemeClr val="dk1"/>
              </a:buClr>
              <a:buSzPts val="600"/>
              <a:buFont typeface="Arial"/>
              <a:buNone/>
            </a:pPr>
            <a:r>
              <a:t/>
            </a:r>
            <a:endParaRPr b="0" i="0" sz="11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72390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1"/>
              </a:solidFill>
              <a:latin typeface="Gill Sans"/>
              <a:ea typeface="Gill Sans"/>
              <a:cs typeface="Gill Sans"/>
              <a:sym typeface="Gill Sans"/>
            </a:endParaRPr>
          </a:p>
        </p:txBody>
      </p:sp>
      <p:pic>
        <p:nvPicPr>
          <p:cNvPr id="344" name="Google Shape;344;p53"/>
          <p:cNvPicPr preferRelativeResize="0"/>
          <p:nvPr/>
        </p:nvPicPr>
        <p:blipFill rotWithShape="1">
          <a:blip r:embed="rId3">
            <a:alphaModFix/>
          </a:blip>
          <a:srcRect b="0" l="0" r="0" t="0"/>
          <a:stretch/>
        </p:blipFill>
        <p:spPr>
          <a:xfrm>
            <a:off x="3757017" y="4618012"/>
            <a:ext cx="1630645" cy="376309"/>
          </a:xfrm>
          <a:prstGeom prst="rect">
            <a:avLst/>
          </a:prstGeom>
          <a:noFill/>
          <a:ln>
            <a:noFill/>
          </a:ln>
        </p:spPr>
      </p:pic>
      <p:cxnSp>
        <p:nvCxnSpPr>
          <p:cNvPr id="345" name="Google Shape;345;p53"/>
          <p:cNvCxnSpPr/>
          <p:nvPr/>
        </p:nvCxnSpPr>
        <p:spPr>
          <a:xfrm>
            <a:off x="4572437" y="230301"/>
            <a:ext cx="0" cy="4266000"/>
          </a:xfrm>
          <a:prstGeom prst="straightConnector1">
            <a:avLst/>
          </a:prstGeom>
          <a:noFill/>
          <a:ln cap="flat" cmpd="sng" w="19050">
            <a:solidFill>
              <a:srgbClr val="FFE006"/>
            </a:solidFill>
            <a:prstDash val="solid"/>
            <a:round/>
            <a:headEnd len="sm" w="sm" type="none"/>
            <a:tailEnd len="sm" w="sm" type="none"/>
          </a:ln>
        </p:spPr>
      </p:cxnSp>
      <p:pic>
        <p:nvPicPr>
          <p:cNvPr id="346" name="Google Shape;346;p53"/>
          <p:cNvPicPr preferRelativeResize="0"/>
          <p:nvPr/>
        </p:nvPicPr>
        <p:blipFill>
          <a:blip r:embed="rId4">
            <a:alphaModFix/>
          </a:blip>
          <a:stretch>
            <a:fillRect/>
          </a:stretch>
        </p:blipFill>
        <p:spPr>
          <a:xfrm>
            <a:off x="2750571" y="2987804"/>
            <a:ext cx="568030" cy="732932"/>
          </a:xfrm>
          <a:prstGeom prst="rect">
            <a:avLst/>
          </a:prstGeom>
          <a:noFill/>
          <a:ln>
            <a:noFill/>
          </a:ln>
        </p:spPr>
      </p:pic>
      <p:pic>
        <p:nvPicPr>
          <p:cNvPr id="347" name="Google Shape;347;p53"/>
          <p:cNvPicPr preferRelativeResize="0"/>
          <p:nvPr/>
        </p:nvPicPr>
        <p:blipFill>
          <a:blip r:embed="rId5">
            <a:alphaModFix/>
          </a:blip>
          <a:stretch>
            <a:fillRect/>
          </a:stretch>
        </p:blipFill>
        <p:spPr>
          <a:xfrm>
            <a:off x="1371096" y="3052814"/>
            <a:ext cx="1458561" cy="602879"/>
          </a:xfrm>
          <a:prstGeom prst="rect">
            <a:avLst/>
          </a:prstGeom>
          <a:noFill/>
          <a:ln>
            <a:noFill/>
          </a:ln>
        </p:spPr>
      </p:pic>
      <p:pic>
        <p:nvPicPr>
          <p:cNvPr id="348" name="Google Shape;348;p53"/>
          <p:cNvPicPr preferRelativeResize="0"/>
          <p:nvPr/>
        </p:nvPicPr>
        <p:blipFill>
          <a:blip r:embed="rId6">
            <a:alphaModFix/>
          </a:blip>
          <a:stretch>
            <a:fillRect/>
          </a:stretch>
        </p:blipFill>
        <p:spPr>
          <a:xfrm>
            <a:off x="116691" y="4074145"/>
            <a:ext cx="967043" cy="967043"/>
          </a:xfrm>
          <a:prstGeom prst="rect">
            <a:avLst/>
          </a:prstGeom>
          <a:noFill/>
          <a:ln>
            <a:noFill/>
          </a:ln>
        </p:spPr>
      </p:pic>
      <p:pic>
        <p:nvPicPr>
          <p:cNvPr id="349" name="Google Shape;349;p53"/>
          <p:cNvPicPr preferRelativeResize="0"/>
          <p:nvPr/>
        </p:nvPicPr>
        <p:blipFill>
          <a:blip r:embed="rId7">
            <a:alphaModFix/>
          </a:blip>
          <a:stretch>
            <a:fillRect/>
          </a:stretch>
        </p:blipFill>
        <p:spPr>
          <a:xfrm>
            <a:off x="1249482" y="4090252"/>
            <a:ext cx="967043" cy="9348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