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30"/>
  </p:notesMasterIdLst>
  <p:sldIdLst>
    <p:sldId id="272" r:id="rId6"/>
    <p:sldId id="261" r:id="rId7"/>
    <p:sldId id="271" r:id="rId8"/>
    <p:sldId id="273" r:id="rId9"/>
    <p:sldId id="274" r:id="rId10"/>
    <p:sldId id="286" r:id="rId11"/>
    <p:sldId id="287" r:id="rId12"/>
    <p:sldId id="290" r:id="rId13"/>
    <p:sldId id="291" r:id="rId14"/>
    <p:sldId id="283" r:id="rId15"/>
    <p:sldId id="288" r:id="rId16"/>
    <p:sldId id="284" r:id="rId17"/>
    <p:sldId id="289" r:id="rId18"/>
    <p:sldId id="275" r:id="rId19"/>
    <p:sldId id="282" r:id="rId20"/>
    <p:sldId id="292" r:id="rId21"/>
    <p:sldId id="277" r:id="rId22"/>
    <p:sldId id="278" r:id="rId23"/>
    <p:sldId id="279" r:id="rId24"/>
    <p:sldId id="294" r:id="rId25"/>
    <p:sldId id="295" r:id="rId26"/>
    <p:sldId id="281" r:id="rId27"/>
    <p:sldId id="293" r:id="rId28"/>
    <p:sldId id="268" r:id="rId2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6327" autoAdjust="0"/>
  </p:normalViewPr>
  <p:slideViewPr>
    <p:cSldViewPr snapToGrid="0">
      <p:cViewPr varScale="1">
        <p:scale>
          <a:sx n="67" d="100"/>
          <a:sy n="67" d="100"/>
        </p:scale>
        <p:origin x="516" y="44"/>
      </p:cViewPr>
      <p:guideLst/>
    </p:cSldViewPr>
  </p:slideViewPr>
  <p:outlineViewPr>
    <p:cViewPr>
      <p:scale>
        <a:sx n="33" d="100"/>
        <a:sy n="33" d="100"/>
      </p:scale>
      <p:origin x="0" y="-9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ivalainen Hanna" userId="057b7449-632e-4394-be2f-01eea67de0e0" providerId="ADAL" clId="{AE2FF22D-0E8D-44AB-AAD4-50DD16F4DB6C}"/>
    <pc:docChg chg="custSel modSld">
      <pc:chgData name="Kuivalainen Hanna" userId="057b7449-632e-4394-be2f-01eea67de0e0" providerId="ADAL" clId="{AE2FF22D-0E8D-44AB-AAD4-50DD16F4DB6C}" dt="2022-11-30T09:49:53.301" v="127" actId="14100"/>
      <pc:docMkLst>
        <pc:docMk/>
      </pc:docMkLst>
      <pc:sldChg chg="modSp mod">
        <pc:chgData name="Kuivalainen Hanna" userId="057b7449-632e-4394-be2f-01eea67de0e0" providerId="ADAL" clId="{AE2FF22D-0E8D-44AB-AAD4-50DD16F4DB6C}" dt="2022-11-30T09:40:46.368" v="25" actId="123"/>
        <pc:sldMkLst>
          <pc:docMk/>
          <pc:sldMk cId="3643897573" sldId="261"/>
        </pc:sldMkLst>
        <pc:spChg chg="mod">
          <ac:chgData name="Kuivalainen Hanna" userId="057b7449-632e-4394-be2f-01eea67de0e0" providerId="ADAL" clId="{AE2FF22D-0E8D-44AB-AAD4-50DD16F4DB6C}" dt="2022-11-30T09:39:22.408" v="11" actId="14100"/>
          <ac:spMkLst>
            <pc:docMk/>
            <pc:sldMk cId="3643897573" sldId="261"/>
            <ac:spMk id="2" creationId="{754C7C8B-6FE2-FE47-A5B5-D78BD4B9DE7A}"/>
          </ac:spMkLst>
        </pc:spChg>
        <pc:spChg chg="mod">
          <ac:chgData name="Kuivalainen Hanna" userId="057b7449-632e-4394-be2f-01eea67de0e0" providerId="ADAL" clId="{AE2FF22D-0E8D-44AB-AAD4-50DD16F4DB6C}" dt="2022-11-30T09:39:29.615" v="15" actId="27636"/>
          <ac:spMkLst>
            <pc:docMk/>
            <pc:sldMk cId="3643897573" sldId="261"/>
            <ac:spMk id="5" creationId="{2887491B-9FB5-0741-B2FF-7DA6FA260462}"/>
          </ac:spMkLst>
        </pc:spChg>
        <pc:spChg chg="mod">
          <ac:chgData name="Kuivalainen Hanna" userId="057b7449-632e-4394-be2f-01eea67de0e0" providerId="ADAL" clId="{AE2FF22D-0E8D-44AB-AAD4-50DD16F4DB6C}" dt="2022-11-30T09:40:46.368" v="25" actId="123"/>
          <ac:spMkLst>
            <pc:docMk/>
            <pc:sldMk cId="3643897573" sldId="261"/>
            <ac:spMk id="6" creationId="{634F642C-C041-5446-B085-7B2F0B5FA9E1}"/>
          </ac:spMkLst>
        </pc:spChg>
        <pc:picChg chg="mod">
          <ac:chgData name="Kuivalainen Hanna" userId="057b7449-632e-4394-be2f-01eea67de0e0" providerId="ADAL" clId="{AE2FF22D-0E8D-44AB-AAD4-50DD16F4DB6C}" dt="2022-11-30T09:40:35.944" v="24" actId="1076"/>
          <ac:picMkLst>
            <pc:docMk/>
            <pc:sldMk cId="3643897573" sldId="261"/>
            <ac:picMk id="8" creationId="{61A2BE63-8860-4C65-B90E-F5FFFDBC4A30}"/>
          </ac:picMkLst>
        </pc:picChg>
      </pc:sldChg>
      <pc:sldChg chg="modSp mod">
        <pc:chgData name="Kuivalainen Hanna" userId="057b7449-632e-4394-be2f-01eea67de0e0" providerId="ADAL" clId="{AE2FF22D-0E8D-44AB-AAD4-50DD16F4DB6C}" dt="2022-11-30T09:41:28.585" v="32" actId="1076"/>
        <pc:sldMkLst>
          <pc:docMk/>
          <pc:sldMk cId="3836981584" sldId="271"/>
        </pc:sldMkLst>
        <pc:spChg chg="mod">
          <ac:chgData name="Kuivalainen Hanna" userId="057b7449-632e-4394-be2f-01eea67de0e0" providerId="ADAL" clId="{AE2FF22D-0E8D-44AB-AAD4-50DD16F4DB6C}" dt="2022-11-30T09:40:10.898" v="20" actId="14100"/>
          <ac:spMkLst>
            <pc:docMk/>
            <pc:sldMk cId="3836981584" sldId="271"/>
            <ac:spMk id="7" creationId="{ACE6E70B-95AD-614D-93D2-2E283501188E}"/>
          </ac:spMkLst>
        </pc:spChg>
        <pc:spChg chg="mod">
          <ac:chgData name="Kuivalainen Hanna" userId="057b7449-632e-4394-be2f-01eea67de0e0" providerId="ADAL" clId="{AE2FF22D-0E8D-44AB-AAD4-50DD16F4DB6C}" dt="2022-11-30T09:41:28.585" v="32" actId="1076"/>
          <ac:spMkLst>
            <pc:docMk/>
            <pc:sldMk cId="3836981584" sldId="271"/>
            <ac:spMk id="8" creationId="{A9120116-F47E-1C48-B4A4-E36A58137222}"/>
          </ac:spMkLst>
        </pc:spChg>
        <pc:spChg chg="mod">
          <ac:chgData name="Kuivalainen Hanna" userId="057b7449-632e-4394-be2f-01eea67de0e0" providerId="ADAL" clId="{AE2FF22D-0E8D-44AB-AAD4-50DD16F4DB6C}" dt="2022-11-30T09:40:23.132" v="22" actId="123"/>
          <ac:spMkLst>
            <pc:docMk/>
            <pc:sldMk cId="3836981584" sldId="271"/>
            <ac:spMk id="9" creationId="{69C2D975-8B2F-DD4C-BFDD-86D9F302095E}"/>
          </ac:spMkLst>
        </pc:spChg>
        <pc:picChg chg="mod">
          <ac:chgData name="Kuivalainen Hanna" userId="057b7449-632e-4394-be2f-01eea67de0e0" providerId="ADAL" clId="{AE2FF22D-0E8D-44AB-AAD4-50DD16F4DB6C}" dt="2022-11-30T09:40:31.402" v="23" actId="1076"/>
          <ac:picMkLst>
            <pc:docMk/>
            <pc:sldMk cId="3836981584" sldId="271"/>
            <ac:picMk id="10" creationId="{FF6D8D40-8681-4ED0-A83E-CCC8C3620157}"/>
          </ac:picMkLst>
        </pc:picChg>
      </pc:sldChg>
      <pc:sldChg chg="modSp mod">
        <pc:chgData name="Kuivalainen Hanna" userId="057b7449-632e-4394-be2f-01eea67de0e0" providerId="ADAL" clId="{AE2FF22D-0E8D-44AB-AAD4-50DD16F4DB6C}" dt="2022-11-30T09:38:43.560" v="7" actId="1076"/>
        <pc:sldMkLst>
          <pc:docMk/>
          <pc:sldMk cId="2209369567" sldId="272"/>
        </pc:sldMkLst>
        <pc:spChg chg="mod">
          <ac:chgData name="Kuivalainen Hanna" userId="057b7449-632e-4394-be2f-01eea67de0e0" providerId="ADAL" clId="{AE2FF22D-0E8D-44AB-AAD4-50DD16F4DB6C}" dt="2022-11-30T09:38:33.093" v="5" actId="1076"/>
          <ac:spMkLst>
            <pc:docMk/>
            <pc:sldMk cId="2209369567" sldId="272"/>
            <ac:spMk id="2" creationId="{6466B83D-3D64-8442-BC40-EF59A492AA5A}"/>
          </ac:spMkLst>
        </pc:spChg>
        <pc:spChg chg="mod">
          <ac:chgData name="Kuivalainen Hanna" userId="057b7449-632e-4394-be2f-01eea67de0e0" providerId="ADAL" clId="{AE2FF22D-0E8D-44AB-AAD4-50DD16F4DB6C}" dt="2022-11-30T09:38:36.996" v="6" actId="1076"/>
          <ac:spMkLst>
            <pc:docMk/>
            <pc:sldMk cId="2209369567" sldId="272"/>
            <ac:spMk id="4" creationId="{2D413AC8-79D2-1A42-91B8-A8D4BD5042DF}"/>
          </ac:spMkLst>
        </pc:spChg>
        <pc:picChg chg="mod">
          <ac:chgData name="Kuivalainen Hanna" userId="057b7449-632e-4394-be2f-01eea67de0e0" providerId="ADAL" clId="{AE2FF22D-0E8D-44AB-AAD4-50DD16F4DB6C}" dt="2022-11-30T09:38:43.560" v="7" actId="1076"/>
          <ac:picMkLst>
            <pc:docMk/>
            <pc:sldMk cId="2209369567" sldId="272"/>
            <ac:picMk id="7" creationId="{135EB2DA-E8CB-4958-A208-D8EA99121F70}"/>
          </ac:picMkLst>
        </pc:picChg>
      </pc:sldChg>
      <pc:sldChg chg="modSp mod">
        <pc:chgData name="Kuivalainen Hanna" userId="057b7449-632e-4394-be2f-01eea67de0e0" providerId="ADAL" clId="{AE2FF22D-0E8D-44AB-AAD4-50DD16F4DB6C}" dt="2022-11-30T09:42:59.407" v="49" actId="1076"/>
        <pc:sldMkLst>
          <pc:docMk/>
          <pc:sldMk cId="4114277275" sldId="273"/>
        </pc:sldMkLst>
        <pc:spChg chg="mod">
          <ac:chgData name="Kuivalainen Hanna" userId="057b7449-632e-4394-be2f-01eea67de0e0" providerId="ADAL" clId="{AE2FF22D-0E8D-44AB-AAD4-50DD16F4DB6C}" dt="2022-11-30T09:40:57.181" v="27" actId="20577"/>
          <ac:spMkLst>
            <pc:docMk/>
            <pc:sldMk cId="4114277275" sldId="273"/>
            <ac:spMk id="2" creationId="{DCAFCECC-8E2C-43AE-AE8B-677E5F5EB3C1}"/>
          </ac:spMkLst>
        </pc:spChg>
        <pc:spChg chg="mod">
          <ac:chgData name="Kuivalainen Hanna" userId="057b7449-632e-4394-be2f-01eea67de0e0" providerId="ADAL" clId="{AE2FF22D-0E8D-44AB-AAD4-50DD16F4DB6C}" dt="2022-11-30T09:41:22.971" v="31" actId="1076"/>
          <ac:spMkLst>
            <pc:docMk/>
            <pc:sldMk cId="4114277275" sldId="273"/>
            <ac:spMk id="5" creationId="{AD1995AD-4E34-4E60-9A04-0170D3BA893A}"/>
          </ac:spMkLst>
        </pc:spChg>
        <pc:spChg chg="mod">
          <ac:chgData name="Kuivalainen Hanna" userId="057b7449-632e-4394-be2f-01eea67de0e0" providerId="ADAL" clId="{AE2FF22D-0E8D-44AB-AAD4-50DD16F4DB6C}" dt="2022-11-30T09:41:37.717" v="33" actId="1076"/>
          <ac:spMkLst>
            <pc:docMk/>
            <pc:sldMk cId="4114277275" sldId="273"/>
            <ac:spMk id="6" creationId="{7DB2AFB7-5596-4ACB-A9CC-FC7527F49912}"/>
          </ac:spMkLst>
        </pc:spChg>
        <pc:picChg chg="mod">
          <ac:chgData name="Kuivalainen Hanna" userId="057b7449-632e-4394-be2f-01eea67de0e0" providerId="ADAL" clId="{AE2FF22D-0E8D-44AB-AAD4-50DD16F4DB6C}" dt="2022-11-30T09:42:59.407" v="49" actId="1076"/>
          <ac:picMkLst>
            <pc:docMk/>
            <pc:sldMk cId="4114277275" sldId="273"/>
            <ac:picMk id="7" creationId="{46ED0372-DF49-4236-8182-341886B1CC6B}"/>
          </ac:picMkLst>
        </pc:picChg>
      </pc:sldChg>
      <pc:sldChg chg="modSp mod">
        <pc:chgData name="Kuivalainen Hanna" userId="057b7449-632e-4394-be2f-01eea67de0e0" providerId="ADAL" clId="{AE2FF22D-0E8D-44AB-AAD4-50DD16F4DB6C}" dt="2022-11-30T09:42:35.982" v="45" actId="1076"/>
        <pc:sldMkLst>
          <pc:docMk/>
          <pc:sldMk cId="2706180458" sldId="274"/>
        </pc:sldMkLst>
        <pc:spChg chg="mod">
          <ac:chgData name="Kuivalainen Hanna" userId="057b7449-632e-4394-be2f-01eea67de0e0" providerId="ADAL" clId="{AE2FF22D-0E8D-44AB-AAD4-50DD16F4DB6C}" dt="2022-11-30T09:41:59.926" v="37" actId="14100"/>
          <ac:spMkLst>
            <pc:docMk/>
            <pc:sldMk cId="2706180458" sldId="274"/>
            <ac:spMk id="2" creationId="{1B4400AF-484C-4B58-8A6D-1E1FDA8BF1A5}"/>
          </ac:spMkLst>
        </pc:spChg>
        <pc:spChg chg="mod">
          <ac:chgData name="Kuivalainen Hanna" userId="057b7449-632e-4394-be2f-01eea67de0e0" providerId="ADAL" clId="{AE2FF22D-0E8D-44AB-AAD4-50DD16F4DB6C}" dt="2022-11-30T09:42:13.766" v="42" actId="1076"/>
          <ac:spMkLst>
            <pc:docMk/>
            <pc:sldMk cId="2706180458" sldId="274"/>
            <ac:spMk id="5" creationId="{D79E67C7-66EA-46A7-9155-8BEB1761C8AC}"/>
          </ac:spMkLst>
        </pc:spChg>
        <pc:spChg chg="mod">
          <ac:chgData name="Kuivalainen Hanna" userId="057b7449-632e-4394-be2f-01eea67de0e0" providerId="ADAL" clId="{AE2FF22D-0E8D-44AB-AAD4-50DD16F4DB6C}" dt="2022-11-30T09:42:20.502" v="44" actId="14100"/>
          <ac:spMkLst>
            <pc:docMk/>
            <pc:sldMk cId="2706180458" sldId="274"/>
            <ac:spMk id="6" creationId="{3FA26FC4-9313-4AC6-9891-CFFE930C739A}"/>
          </ac:spMkLst>
        </pc:spChg>
        <pc:picChg chg="mod">
          <ac:chgData name="Kuivalainen Hanna" userId="057b7449-632e-4394-be2f-01eea67de0e0" providerId="ADAL" clId="{AE2FF22D-0E8D-44AB-AAD4-50DD16F4DB6C}" dt="2022-11-30T09:42:35.982" v="45" actId="1076"/>
          <ac:picMkLst>
            <pc:docMk/>
            <pc:sldMk cId="2706180458" sldId="274"/>
            <ac:picMk id="7" creationId="{116B3FD4-9466-45CA-B1CA-F2072D464CBA}"/>
          </ac:picMkLst>
        </pc:picChg>
      </pc:sldChg>
      <pc:sldChg chg="modSp mod">
        <pc:chgData name="Kuivalainen Hanna" userId="057b7449-632e-4394-be2f-01eea67de0e0" providerId="ADAL" clId="{AE2FF22D-0E8D-44AB-AAD4-50DD16F4DB6C}" dt="2022-11-30T09:46:12.182" v="84" actId="1076"/>
        <pc:sldMkLst>
          <pc:docMk/>
          <pc:sldMk cId="1121785536" sldId="275"/>
        </pc:sldMkLst>
        <pc:spChg chg="mod">
          <ac:chgData name="Kuivalainen Hanna" userId="057b7449-632e-4394-be2f-01eea67de0e0" providerId="ADAL" clId="{AE2FF22D-0E8D-44AB-AAD4-50DD16F4DB6C}" dt="2022-11-30T09:45:25.070" v="74" actId="20577"/>
          <ac:spMkLst>
            <pc:docMk/>
            <pc:sldMk cId="1121785536" sldId="275"/>
            <ac:spMk id="2" creationId="{FE765320-3E1E-4CBF-83D4-E45072B2AB20}"/>
          </ac:spMkLst>
        </pc:spChg>
        <pc:spChg chg="mod">
          <ac:chgData name="Kuivalainen Hanna" userId="057b7449-632e-4394-be2f-01eea67de0e0" providerId="ADAL" clId="{AE2FF22D-0E8D-44AB-AAD4-50DD16F4DB6C}" dt="2022-11-30T09:46:07.702" v="83" actId="1076"/>
          <ac:spMkLst>
            <pc:docMk/>
            <pc:sldMk cId="1121785536" sldId="275"/>
            <ac:spMk id="6" creationId="{AFCB70DB-4166-4C0A-8DB8-6143B4EA52F4}"/>
          </ac:spMkLst>
        </pc:spChg>
        <pc:spChg chg="mod">
          <ac:chgData name="Kuivalainen Hanna" userId="057b7449-632e-4394-be2f-01eea67de0e0" providerId="ADAL" clId="{AE2FF22D-0E8D-44AB-AAD4-50DD16F4DB6C}" dt="2022-11-30T09:46:12.182" v="84" actId="1076"/>
          <ac:spMkLst>
            <pc:docMk/>
            <pc:sldMk cId="1121785536" sldId="275"/>
            <ac:spMk id="8" creationId="{20FDA547-F0E9-4434-A815-63BBCAF03D07}"/>
          </ac:spMkLst>
        </pc:spChg>
      </pc:sldChg>
      <pc:sldChg chg="modSp mod">
        <pc:chgData name="Kuivalainen Hanna" userId="057b7449-632e-4394-be2f-01eea67de0e0" providerId="ADAL" clId="{AE2FF22D-0E8D-44AB-AAD4-50DD16F4DB6C}" dt="2022-11-30T09:47:09.487" v="96" actId="1076"/>
        <pc:sldMkLst>
          <pc:docMk/>
          <pc:sldMk cId="3725097334" sldId="277"/>
        </pc:sldMkLst>
        <pc:spChg chg="mod">
          <ac:chgData name="Kuivalainen Hanna" userId="057b7449-632e-4394-be2f-01eea67de0e0" providerId="ADAL" clId="{AE2FF22D-0E8D-44AB-AAD4-50DD16F4DB6C}" dt="2022-11-30T09:46:55.761" v="93" actId="255"/>
          <ac:spMkLst>
            <pc:docMk/>
            <pc:sldMk cId="3725097334" sldId="277"/>
            <ac:spMk id="5" creationId="{E93606D4-23C2-43F8-A4A5-37B0892B2706}"/>
          </ac:spMkLst>
        </pc:spChg>
        <pc:spChg chg="mod">
          <ac:chgData name="Kuivalainen Hanna" userId="057b7449-632e-4394-be2f-01eea67de0e0" providerId="ADAL" clId="{AE2FF22D-0E8D-44AB-AAD4-50DD16F4DB6C}" dt="2022-11-30T09:47:09.487" v="96" actId="1076"/>
          <ac:spMkLst>
            <pc:docMk/>
            <pc:sldMk cId="3725097334" sldId="277"/>
            <ac:spMk id="6" creationId="{6C83F05D-F083-4A25-9145-259D57770C4D}"/>
          </ac:spMkLst>
        </pc:spChg>
      </pc:sldChg>
      <pc:sldChg chg="modSp mod">
        <pc:chgData name="Kuivalainen Hanna" userId="057b7449-632e-4394-be2f-01eea67de0e0" providerId="ADAL" clId="{AE2FF22D-0E8D-44AB-AAD4-50DD16F4DB6C}" dt="2022-11-30T09:47:34.132" v="105" actId="27636"/>
        <pc:sldMkLst>
          <pc:docMk/>
          <pc:sldMk cId="2649117289" sldId="278"/>
        </pc:sldMkLst>
        <pc:spChg chg="mod">
          <ac:chgData name="Kuivalainen Hanna" userId="057b7449-632e-4394-be2f-01eea67de0e0" providerId="ADAL" clId="{AE2FF22D-0E8D-44AB-AAD4-50DD16F4DB6C}" dt="2022-11-30T09:47:22.561" v="99" actId="255"/>
          <ac:spMkLst>
            <pc:docMk/>
            <pc:sldMk cId="2649117289" sldId="278"/>
            <ac:spMk id="5" creationId="{C2A36062-D5E6-4009-A8BF-0003CC1DD39A}"/>
          </ac:spMkLst>
        </pc:spChg>
        <pc:spChg chg="mod">
          <ac:chgData name="Kuivalainen Hanna" userId="057b7449-632e-4394-be2f-01eea67de0e0" providerId="ADAL" clId="{AE2FF22D-0E8D-44AB-AAD4-50DD16F4DB6C}" dt="2022-11-30T09:47:34.132" v="105" actId="27636"/>
          <ac:spMkLst>
            <pc:docMk/>
            <pc:sldMk cId="2649117289" sldId="278"/>
            <ac:spMk id="6" creationId="{6C61C14B-B880-44D0-BDF8-AB840ACBAF7E}"/>
          </ac:spMkLst>
        </pc:spChg>
      </pc:sldChg>
      <pc:sldChg chg="modSp mod">
        <pc:chgData name="Kuivalainen Hanna" userId="057b7449-632e-4394-be2f-01eea67de0e0" providerId="ADAL" clId="{AE2FF22D-0E8D-44AB-AAD4-50DD16F4DB6C}" dt="2022-11-30T09:48:35.199" v="116" actId="1076"/>
        <pc:sldMkLst>
          <pc:docMk/>
          <pc:sldMk cId="354323759" sldId="279"/>
        </pc:sldMkLst>
        <pc:spChg chg="mod">
          <ac:chgData name="Kuivalainen Hanna" userId="057b7449-632e-4394-be2f-01eea67de0e0" providerId="ADAL" clId="{AE2FF22D-0E8D-44AB-AAD4-50DD16F4DB6C}" dt="2022-11-30T09:48:33.289" v="115" actId="255"/>
          <ac:spMkLst>
            <pc:docMk/>
            <pc:sldMk cId="354323759" sldId="279"/>
            <ac:spMk id="5" creationId="{AF105BBB-59BC-484B-A2EB-F45BF945173F}"/>
          </ac:spMkLst>
        </pc:spChg>
        <pc:spChg chg="mod">
          <ac:chgData name="Kuivalainen Hanna" userId="057b7449-632e-4394-be2f-01eea67de0e0" providerId="ADAL" clId="{AE2FF22D-0E8D-44AB-AAD4-50DD16F4DB6C}" dt="2022-11-30T09:48:35.199" v="116" actId="1076"/>
          <ac:spMkLst>
            <pc:docMk/>
            <pc:sldMk cId="354323759" sldId="279"/>
            <ac:spMk id="6" creationId="{DCC6EAF9-BDA4-4A38-915E-24EF774063A6}"/>
          </ac:spMkLst>
        </pc:spChg>
      </pc:sldChg>
      <pc:sldChg chg="modSp mod">
        <pc:chgData name="Kuivalainen Hanna" userId="057b7449-632e-4394-be2f-01eea67de0e0" providerId="ADAL" clId="{AE2FF22D-0E8D-44AB-AAD4-50DD16F4DB6C}" dt="2022-11-30T09:49:44.896" v="126" actId="255"/>
        <pc:sldMkLst>
          <pc:docMk/>
          <pc:sldMk cId="1910131450" sldId="281"/>
        </pc:sldMkLst>
        <pc:spChg chg="mod">
          <ac:chgData name="Kuivalainen Hanna" userId="057b7449-632e-4394-be2f-01eea67de0e0" providerId="ADAL" clId="{AE2FF22D-0E8D-44AB-AAD4-50DD16F4DB6C}" dt="2022-11-30T09:49:44.896" v="126" actId="255"/>
          <ac:spMkLst>
            <pc:docMk/>
            <pc:sldMk cId="1910131450" sldId="281"/>
            <ac:spMk id="5" creationId="{54AB87D5-E6DF-4837-9457-E213F01F8317}"/>
          </ac:spMkLst>
        </pc:spChg>
        <pc:spChg chg="mod">
          <ac:chgData name="Kuivalainen Hanna" userId="057b7449-632e-4394-be2f-01eea67de0e0" providerId="ADAL" clId="{AE2FF22D-0E8D-44AB-AAD4-50DD16F4DB6C}" dt="2022-11-30T09:49:37.565" v="125" actId="1076"/>
          <ac:spMkLst>
            <pc:docMk/>
            <pc:sldMk cId="1910131450" sldId="281"/>
            <ac:spMk id="6" creationId="{24489FD2-9C8C-4181-8A85-F10F8F36D515}"/>
          </ac:spMkLst>
        </pc:spChg>
      </pc:sldChg>
      <pc:sldChg chg="modSp mod">
        <pc:chgData name="Kuivalainen Hanna" userId="057b7449-632e-4394-be2f-01eea67de0e0" providerId="ADAL" clId="{AE2FF22D-0E8D-44AB-AAD4-50DD16F4DB6C}" dt="2022-11-30T09:46:19.373" v="85" actId="20577"/>
        <pc:sldMkLst>
          <pc:docMk/>
          <pc:sldMk cId="2709572295" sldId="282"/>
        </pc:sldMkLst>
        <pc:spChg chg="mod">
          <ac:chgData name="Kuivalainen Hanna" userId="057b7449-632e-4394-be2f-01eea67de0e0" providerId="ADAL" clId="{AE2FF22D-0E8D-44AB-AAD4-50DD16F4DB6C}" dt="2022-11-30T09:46:19.373" v="85" actId="20577"/>
          <ac:spMkLst>
            <pc:docMk/>
            <pc:sldMk cId="2709572295" sldId="282"/>
            <ac:spMk id="2" creationId="{FE765320-3E1E-4CBF-83D4-E45072B2AB20}"/>
          </ac:spMkLst>
        </pc:spChg>
      </pc:sldChg>
      <pc:sldChg chg="modSp mod">
        <pc:chgData name="Kuivalainen Hanna" userId="057b7449-632e-4394-be2f-01eea67de0e0" providerId="ADAL" clId="{AE2FF22D-0E8D-44AB-AAD4-50DD16F4DB6C}" dt="2022-11-30T09:44:51.950" v="70" actId="1076"/>
        <pc:sldMkLst>
          <pc:docMk/>
          <pc:sldMk cId="1854916351" sldId="283"/>
        </pc:sldMkLst>
        <pc:picChg chg="mod">
          <ac:chgData name="Kuivalainen Hanna" userId="057b7449-632e-4394-be2f-01eea67de0e0" providerId="ADAL" clId="{AE2FF22D-0E8D-44AB-AAD4-50DD16F4DB6C}" dt="2022-11-30T09:44:51.950" v="70" actId="1076"/>
          <ac:picMkLst>
            <pc:docMk/>
            <pc:sldMk cId="1854916351" sldId="283"/>
            <ac:picMk id="9" creationId="{8F137C3A-3C0A-44F6-B803-3D5E25B9389D}"/>
          </ac:picMkLst>
        </pc:picChg>
      </pc:sldChg>
      <pc:sldChg chg="modSp mod">
        <pc:chgData name="Kuivalainen Hanna" userId="057b7449-632e-4394-be2f-01eea67de0e0" providerId="ADAL" clId="{AE2FF22D-0E8D-44AB-AAD4-50DD16F4DB6C}" dt="2022-11-30T09:44:00.032" v="60" actId="1076"/>
        <pc:sldMkLst>
          <pc:docMk/>
          <pc:sldMk cId="997531846" sldId="286"/>
        </pc:sldMkLst>
        <pc:spChg chg="mod">
          <ac:chgData name="Kuivalainen Hanna" userId="057b7449-632e-4394-be2f-01eea67de0e0" providerId="ADAL" clId="{AE2FF22D-0E8D-44AB-AAD4-50DD16F4DB6C}" dt="2022-11-30T09:43:42.719" v="56" actId="255"/>
          <ac:spMkLst>
            <pc:docMk/>
            <pc:sldMk cId="997531846" sldId="286"/>
            <ac:spMk id="2" creationId="{FE765320-3E1E-4CBF-83D4-E45072B2AB20}"/>
          </ac:spMkLst>
        </pc:spChg>
        <pc:picChg chg="mod">
          <ac:chgData name="Kuivalainen Hanna" userId="057b7449-632e-4394-be2f-01eea67de0e0" providerId="ADAL" clId="{AE2FF22D-0E8D-44AB-AAD4-50DD16F4DB6C}" dt="2022-11-30T09:43:49.982" v="58" actId="1076"/>
          <ac:picMkLst>
            <pc:docMk/>
            <pc:sldMk cId="997531846" sldId="286"/>
            <ac:picMk id="4" creationId="{63C4814A-FC0C-4E10-9928-E17685A366E9}"/>
          </ac:picMkLst>
        </pc:picChg>
        <pc:picChg chg="mod">
          <ac:chgData name="Kuivalainen Hanna" userId="057b7449-632e-4394-be2f-01eea67de0e0" providerId="ADAL" clId="{AE2FF22D-0E8D-44AB-AAD4-50DD16F4DB6C}" dt="2022-11-30T09:44:00.032" v="60" actId="1076"/>
          <ac:picMkLst>
            <pc:docMk/>
            <pc:sldMk cId="997531846" sldId="286"/>
            <ac:picMk id="7" creationId="{BD25F236-323E-415E-AEC6-C50E26EB6971}"/>
          </ac:picMkLst>
        </pc:picChg>
      </pc:sldChg>
      <pc:sldChg chg="modSp mod">
        <pc:chgData name="Kuivalainen Hanna" userId="057b7449-632e-4394-be2f-01eea67de0e0" providerId="ADAL" clId="{AE2FF22D-0E8D-44AB-AAD4-50DD16F4DB6C}" dt="2022-11-30T09:44:29.342" v="67" actId="1076"/>
        <pc:sldMkLst>
          <pc:docMk/>
          <pc:sldMk cId="540154580" sldId="287"/>
        </pc:sldMkLst>
        <pc:picChg chg="mod">
          <ac:chgData name="Kuivalainen Hanna" userId="057b7449-632e-4394-be2f-01eea67de0e0" providerId="ADAL" clId="{AE2FF22D-0E8D-44AB-AAD4-50DD16F4DB6C}" dt="2022-11-30T09:44:11.566" v="63" actId="1076"/>
          <ac:picMkLst>
            <pc:docMk/>
            <pc:sldMk cId="540154580" sldId="287"/>
            <ac:picMk id="5" creationId="{A48C3D73-AF98-1CC0-1B9F-C87D22058770}"/>
          </ac:picMkLst>
        </pc:picChg>
        <pc:picChg chg="mod">
          <ac:chgData name="Kuivalainen Hanna" userId="057b7449-632e-4394-be2f-01eea67de0e0" providerId="ADAL" clId="{AE2FF22D-0E8D-44AB-AAD4-50DD16F4DB6C}" dt="2022-11-30T09:44:29.342" v="67" actId="1076"/>
          <ac:picMkLst>
            <pc:docMk/>
            <pc:sldMk cId="540154580" sldId="287"/>
            <ac:picMk id="7" creationId="{BD25F236-323E-415E-AEC6-C50E26EB6971}"/>
          </ac:picMkLst>
        </pc:picChg>
      </pc:sldChg>
      <pc:sldChg chg="modSp mod">
        <pc:chgData name="Kuivalainen Hanna" userId="057b7449-632e-4394-be2f-01eea67de0e0" providerId="ADAL" clId="{AE2FF22D-0E8D-44AB-AAD4-50DD16F4DB6C}" dt="2022-11-30T09:45:00.007" v="72" actId="1076"/>
        <pc:sldMkLst>
          <pc:docMk/>
          <pc:sldMk cId="28742545" sldId="288"/>
        </pc:sldMkLst>
        <pc:picChg chg="mod">
          <ac:chgData name="Kuivalainen Hanna" userId="057b7449-632e-4394-be2f-01eea67de0e0" providerId="ADAL" clId="{AE2FF22D-0E8D-44AB-AAD4-50DD16F4DB6C}" dt="2022-11-30T09:45:00.007" v="72" actId="1076"/>
          <ac:picMkLst>
            <pc:docMk/>
            <pc:sldMk cId="28742545" sldId="288"/>
            <ac:picMk id="4" creationId="{2B1104EA-FCD3-6312-4C40-6C60DBF4B2F4}"/>
          </ac:picMkLst>
        </pc:picChg>
      </pc:sldChg>
      <pc:sldChg chg="modSp mod">
        <pc:chgData name="Kuivalainen Hanna" userId="057b7449-632e-4394-be2f-01eea67de0e0" providerId="ADAL" clId="{AE2FF22D-0E8D-44AB-AAD4-50DD16F4DB6C}" dt="2022-11-30T09:45:11.663" v="73" actId="14100"/>
        <pc:sldMkLst>
          <pc:docMk/>
          <pc:sldMk cId="270796135" sldId="289"/>
        </pc:sldMkLst>
        <pc:picChg chg="mod">
          <ac:chgData name="Kuivalainen Hanna" userId="057b7449-632e-4394-be2f-01eea67de0e0" providerId="ADAL" clId="{AE2FF22D-0E8D-44AB-AAD4-50DD16F4DB6C}" dt="2022-11-30T09:45:11.663" v="73" actId="14100"/>
          <ac:picMkLst>
            <pc:docMk/>
            <pc:sldMk cId="270796135" sldId="289"/>
            <ac:picMk id="5" creationId="{93819A24-1BC5-B390-A4E7-B6204C3D3D96}"/>
          </ac:picMkLst>
        </pc:picChg>
      </pc:sldChg>
      <pc:sldChg chg="modSp mod">
        <pc:chgData name="Kuivalainen Hanna" userId="057b7449-632e-4394-be2f-01eea67de0e0" providerId="ADAL" clId="{AE2FF22D-0E8D-44AB-AAD4-50DD16F4DB6C}" dt="2022-11-30T09:44:37.878" v="68" actId="1076"/>
        <pc:sldMkLst>
          <pc:docMk/>
          <pc:sldMk cId="1515234618" sldId="290"/>
        </pc:sldMkLst>
        <pc:picChg chg="mod">
          <ac:chgData name="Kuivalainen Hanna" userId="057b7449-632e-4394-be2f-01eea67de0e0" providerId="ADAL" clId="{AE2FF22D-0E8D-44AB-AAD4-50DD16F4DB6C}" dt="2022-11-30T09:44:37.878" v="68" actId="1076"/>
          <ac:picMkLst>
            <pc:docMk/>
            <pc:sldMk cId="1515234618" sldId="290"/>
            <ac:picMk id="7" creationId="{BD25F236-323E-415E-AEC6-C50E26EB6971}"/>
          </ac:picMkLst>
        </pc:picChg>
      </pc:sldChg>
      <pc:sldChg chg="delSp modSp mod">
        <pc:chgData name="Kuivalainen Hanna" userId="057b7449-632e-4394-be2f-01eea67de0e0" providerId="ADAL" clId="{AE2FF22D-0E8D-44AB-AAD4-50DD16F4DB6C}" dt="2022-11-30T09:46:44.792" v="92" actId="478"/>
        <pc:sldMkLst>
          <pc:docMk/>
          <pc:sldMk cId="2876207562" sldId="292"/>
        </pc:sldMkLst>
        <pc:spChg chg="mod">
          <ac:chgData name="Kuivalainen Hanna" userId="057b7449-632e-4394-be2f-01eea67de0e0" providerId="ADAL" clId="{AE2FF22D-0E8D-44AB-AAD4-50DD16F4DB6C}" dt="2022-11-30T09:46:36.294" v="87" actId="14100"/>
          <ac:spMkLst>
            <pc:docMk/>
            <pc:sldMk cId="2876207562" sldId="292"/>
            <ac:spMk id="2" creationId="{E33322A0-FE66-FCBB-B56F-64E417987CFC}"/>
          </ac:spMkLst>
        </pc:spChg>
        <pc:spChg chg="del mod">
          <ac:chgData name="Kuivalainen Hanna" userId="057b7449-632e-4394-be2f-01eea67de0e0" providerId="ADAL" clId="{AE2FF22D-0E8D-44AB-AAD4-50DD16F4DB6C}" dt="2022-11-30T09:46:44.792" v="92" actId="478"/>
          <ac:spMkLst>
            <pc:docMk/>
            <pc:sldMk cId="2876207562" sldId="292"/>
            <ac:spMk id="3" creationId="{7E3B0D1D-5F0E-9F65-D0C9-63985C38AEC2}"/>
          </ac:spMkLst>
        </pc:spChg>
        <pc:spChg chg="del mod">
          <ac:chgData name="Kuivalainen Hanna" userId="057b7449-632e-4394-be2f-01eea67de0e0" providerId="ADAL" clId="{AE2FF22D-0E8D-44AB-AAD4-50DD16F4DB6C}" dt="2022-11-30T09:46:42.002" v="90" actId="478"/>
          <ac:spMkLst>
            <pc:docMk/>
            <pc:sldMk cId="2876207562" sldId="292"/>
            <ac:spMk id="4" creationId="{218F6073-3E90-CD59-BE66-E6277343EE36}"/>
          </ac:spMkLst>
        </pc:spChg>
        <pc:spChg chg="mod">
          <ac:chgData name="Kuivalainen Hanna" userId="057b7449-632e-4394-be2f-01eea67de0e0" providerId="ADAL" clId="{AE2FF22D-0E8D-44AB-AAD4-50DD16F4DB6C}" dt="2022-11-30T09:46:39.535" v="88" actId="1076"/>
          <ac:spMkLst>
            <pc:docMk/>
            <pc:sldMk cId="2876207562" sldId="292"/>
            <ac:spMk id="6" creationId="{2C131098-16C9-6908-1B7A-FE064322D01E}"/>
          </ac:spMkLst>
        </pc:spChg>
      </pc:sldChg>
      <pc:sldChg chg="modSp mod">
        <pc:chgData name="Kuivalainen Hanna" userId="057b7449-632e-4394-be2f-01eea67de0e0" providerId="ADAL" clId="{AE2FF22D-0E8D-44AB-AAD4-50DD16F4DB6C}" dt="2022-11-30T09:49:53.301" v="127" actId="14100"/>
        <pc:sldMkLst>
          <pc:docMk/>
          <pc:sldMk cId="134250503" sldId="293"/>
        </pc:sldMkLst>
        <pc:spChg chg="mod">
          <ac:chgData name="Kuivalainen Hanna" userId="057b7449-632e-4394-be2f-01eea67de0e0" providerId="ADAL" clId="{AE2FF22D-0E8D-44AB-AAD4-50DD16F4DB6C}" dt="2022-11-30T09:49:53.301" v="127" actId="14100"/>
          <ac:spMkLst>
            <pc:docMk/>
            <pc:sldMk cId="134250503" sldId="293"/>
            <ac:spMk id="6" creationId="{24489FD2-9C8C-4181-8A85-F10F8F36D515}"/>
          </ac:spMkLst>
        </pc:spChg>
      </pc:sldChg>
      <pc:sldChg chg="modSp mod">
        <pc:chgData name="Kuivalainen Hanna" userId="057b7449-632e-4394-be2f-01eea67de0e0" providerId="ADAL" clId="{AE2FF22D-0E8D-44AB-AAD4-50DD16F4DB6C}" dt="2022-11-30T09:48:28.014" v="114" actId="1076"/>
        <pc:sldMkLst>
          <pc:docMk/>
          <pc:sldMk cId="3791874828" sldId="294"/>
        </pc:sldMkLst>
        <pc:spChg chg="mod">
          <ac:chgData name="Kuivalainen Hanna" userId="057b7449-632e-4394-be2f-01eea67de0e0" providerId="ADAL" clId="{AE2FF22D-0E8D-44AB-AAD4-50DD16F4DB6C}" dt="2022-11-30T09:48:25.537" v="113" actId="255"/>
          <ac:spMkLst>
            <pc:docMk/>
            <pc:sldMk cId="3791874828" sldId="294"/>
            <ac:spMk id="5" creationId="{AF105BBB-59BC-484B-A2EB-F45BF945173F}"/>
          </ac:spMkLst>
        </pc:spChg>
        <pc:spChg chg="mod">
          <ac:chgData name="Kuivalainen Hanna" userId="057b7449-632e-4394-be2f-01eea67de0e0" providerId="ADAL" clId="{AE2FF22D-0E8D-44AB-AAD4-50DD16F4DB6C}" dt="2022-11-30T09:48:28.014" v="114" actId="1076"/>
          <ac:spMkLst>
            <pc:docMk/>
            <pc:sldMk cId="3791874828" sldId="294"/>
            <ac:spMk id="6" creationId="{DCC6EAF9-BDA4-4A38-915E-24EF774063A6}"/>
          </ac:spMkLst>
        </pc:spChg>
      </pc:sldChg>
      <pc:sldChg chg="modSp mod">
        <pc:chgData name="Kuivalainen Hanna" userId="057b7449-632e-4394-be2f-01eea67de0e0" providerId="ADAL" clId="{AE2FF22D-0E8D-44AB-AAD4-50DD16F4DB6C}" dt="2022-11-30T09:48:56.327" v="120" actId="1076"/>
        <pc:sldMkLst>
          <pc:docMk/>
          <pc:sldMk cId="1499785527" sldId="295"/>
        </pc:sldMkLst>
        <pc:spChg chg="mod">
          <ac:chgData name="Kuivalainen Hanna" userId="057b7449-632e-4394-be2f-01eea67de0e0" providerId="ADAL" clId="{AE2FF22D-0E8D-44AB-AAD4-50DD16F4DB6C}" dt="2022-11-30T09:48:46.729" v="117" actId="255"/>
          <ac:spMkLst>
            <pc:docMk/>
            <pc:sldMk cId="1499785527" sldId="295"/>
            <ac:spMk id="5" creationId="{AF105BBB-59BC-484B-A2EB-F45BF945173F}"/>
          </ac:spMkLst>
        </pc:spChg>
        <pc:spChg chg="mod">
          <ac:chgData name="Kuivalainen Hanna" userId="057b7449-632e-4394-be2f-01eea67de0e0" providerId="ADAL" clId="{AE2FF22D-0E8D-44AB-AAD4-50DD16F4DB6C}" dt="2022-11-30T09:48:56.327" v="120" actId="1076"/>
          <ac:spMkLst>
            <pc:docMk/>
            <pc:sldMk cId="1499785527" sldId="295"/>
            <ac:spMk id="6" creationId="{DCC6EAF9-BDA4-4A38-915E-24EF774063A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E4D1A-04BD-C641-9499-3D8E00A015E9}" type="datetimeFigureOut">
              <a:rPr lang="fi-FI" smtClean="0"/>
              <a:t>1.12.2022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DA67C-5201-BB44-9041-FA521B0921E3}" type="slidenum">
              <a:rPr lang="fi-FI" smtClean="0"/>
              <a:t>‹#›</a:t>
            </a:fld>
            <a:endParaRPr lang="fi-FI"/>
          </a:p>
        </p:txBody>
      </p:sp>
    </p:spTree>
    <p:extLst>
      <p:ext uri="{BB962C8B-B14F-4D97-AF65-F5344CB8AC3E}">
        <p14:creationId xmlns:p14="http://schemas.microsoft.com/office/powerpoint/2010/main" val="4297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ukautettu asettelu">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fi-FI"/>
              <a:t>Muokkaa ots. perustyyl. napsautt.</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877149" y="3705783"/>
            <a:ext cx="5841152"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4" name="Picture 3">
            <a:extLst>
              <a:ext uri="{FF2B5EF4-FFF2-40B4-BE49-F238E27FC236}">
                <a16:creationId xmlns:a16="http://schemas.microsoft.com/office/drawing/2014/main" id="{B1F9C661-85FC-2C46-B6C7-3C02B014169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552" r="11764" b="4762"/>
          <a:stretch/>
        </p:blipFill>
        <p:spPr>
          <a:xfrm>
            <a:off x="7982519" y="0"/>
            <a:ext cx="4209482" cy="6858000"/>
          </a:xfrm>
          <a:prstGeom prst="rect">
            <a:avLst/>
          </a:prstGeom>
        </p:spPr>
      </p:pic>
      <p:pic>
        <p:nvPicPr>
          <p:cNvPr id="7" name="Picture 6" descr="Jyväskylän ammattikorkeakoulu, JAMK University of Applied Sciences logo">
            <a:extLst>
              <a:ext uri="{FF2B5EF4-FFF2-40B4-BE49-F238E27FC236}">
                <a16:creationId xmlns:a16="http://schemas.microsoft.com/office/drawing/2014/main" id="{1CBA9F32-B77B-C643-8CC6-703410AA62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Tree>
    <p:extLst>
      <p:ext uri="{BB962C8B-B14F-4D97-AF65-F5344CB8AC3E}">
        <p14:creationId xmlns:p14="http://schemas.microsoft.com/office/powerpoint/2010/main" val="178689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3" descr="JAMK logo">
            <a:extLst>
              <a:ext uri="{FF2B5EF4-FFF2-40B4-BE49-F238E27FC236}">
                <a16:creationId xmlns:a16="http://schemas.microsoft.com/office/drawing/2014/main" id="{DCA86940-471A-214E-A720-28BB258C97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208481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dia 1">
    <p:spTree>
      <p:nvGrpSpPr>
        <p:cNvPr id="1" name=""/>
        <p:cNvGrpSpPr/>
        <p:nvPr/>
      </p:nvGrpSpPr>
      <p:grpSpPr>
        <a:xfrm>
          <a:off x="0" y="0"/>
          <a:ext cx="0" cy="0"/>
          <a:chOff x="0" y="0"/>
          <a:chExt cx="0" cy="0"/>
        </a:xfrm>
      </p:grpSpPr>
      <p:sp>
        <p:nvSpPr>
          <p:cNvPr id="11" name="Tekstin paikkamerkki 2"/>
          <p:cNvSpPr>
            <a:spLocks noGrp="1"/>
          </p:cNvSpPr>
          <p:nvPr>
            <p:ph type="body" idx="10"/>
          </p:nvPr>
        </p:nvSpPr>
        <p:spPr>
          <a:xfrm>
            <a:off x="803055" y="2471099"/>
            <a:ext cx="10512645" cy="3294701"/>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Alaotsikko 2"/>
          <p:cNvSpPr>
            <a:spLocks noGrp="1"/>
          </p:cNvSpPr>
          <p:nvPr>
            <p:ph type="subTitle" idx="1"/>
          </p:nvPr>
        </p:nvSpPr>
        <p:spPr>
          <a:xfrm>
            <a:off x="803055" y="1586260"/>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9" name="Otsikko 1"/>
          <p:cNvSpPr>
            <a:spLocks noGrp="1"/>
          </p:cNvSpPr>
          <p:nvPr>
            <p:ph type="ctrTitle"/>
          </p:nvPr>
        </p:nvSpPr>
        <p:spPr>
          <a:xfrm>
            <a:off x="803055" y="734521"/>
            <a:ext cx="10512645" cy="792090"/>
          </a:xfrm>
          <a:prstGeom prst="rect">
            <a:avLst/>
          </a:prstGeom>
        </p:spPr>
        <p:txBody>
          <a:bodyPr>
            <a:normAutofit/>
          </a:bodyPr>
          <a:lstStyle>
            <a:lvl1pPr>
              <a:defRPr sz="5000" b="1">
                <a:solidFill>
                  <a:schemeClr val="tx2"/>
                </a:solidFill>
                <a:latin typeface="+mn-lt"/>
              </a:defRPr>
            </a:lvl1pPr>
          </a:lstStyle>
          <a:p>
            <a:r>
              <a:rPr lang="fi-FI"/>
              <a:t>Muokkaa ots. perustyyl. napsautt.</a:t>
            </a:r>
            <a:endParaRPr lang="fi-FI" dirty="0"/>
          </a:p>
        </p:txBody>
      </p:sp>
      <p:sp>
        <p:nvSpPr>
          <p:cNvPr id="12" name="Päivämäärän paikkamerkki 3">
            <a:extLst>
              <a:ext uri="{FF2B5EF4-FFF2-40B4-BE49-F238E27FC236}">
                <a16:creationId xmlns:a16="http://schemas.microsoft.com/office/drawing/2014/main" id="{283D7883-CE26-A84C-8BC9-C8CCFC3F0ADB}"/>
              </a:ext>
            </a:extLst>
          </p:cNvPr>
          <p:cNvSpPr>
            <a:spLocks noGrp="1"/>
          </p:cNvSpPr>
          <p:nvPr>
            <p:ph type="dt" sz="half" idx="2"/>
          </p:nvPr>
        </p:nvSpPr>
        <p:spPr>
          <a:xfrm>
            <a:off x="7903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3" name="Alatunnisteen paikkamerkki 4">
            <a:extLst>
              <a:ext uri="{FF2B5EF4-FFF2-40B4-BE49-F238E27FC236}">
                <a16:creationId xmlns:a16="http://schemas.microsoft.com/office/drawing/2014/main" id="{CA4EC108-BA92-6442-8755-E117D714B597}"/>
              </a:ext>
            </a:extLst>
          </p:cNvPr>
          <p:cNvSpPr>
            <a:spLocks noGrp="1"/>
          </p:cNvSpPr>
          <p:nvPr>
            <p:ph type="ftr" sz="quarter" idx="3"/>
          </p:nvPr>
        </p:nvSpPr>
        <p:spPr>
          <a:xfrm>
            <a:off x="23163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74616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dia 2">
    <p:spTree>
      <p:nvGrpSpPr>
        <p:cNvPr id="1" name=""/>
        <p:cNvGrpSpPr/>
        <p:nvPr/>
      </p:nvGrpSpPr>
      <p:grpSpPr>
        <a:xfrm>
          <a:off x="0" y="0"/>
          <a:ext cx="0" cy="0"/>
          <a:chOff x="0" y="0"/>
          <a:chExt cx="0" cy="0"/>
        </a:xfrm>
      </p:grpSpPr>
      <p:sp>
        <p:nvSpPr>
          <p:cNvPr id="6" name="Tekstin paikkamerkki 2"/>
          <p:cNvSpPr>
            <a:spLocks noGrp="1"/>
          </p:cNvSpPr>
          <p:nvPr>
            <p:ph type="body" idx="10"/>
          </p:nvPr>
        </p:nvSpPr>
        <p:spPr>
          <a:xfrm>
            <a:off x="815412" y="1797968"/>
            <a:ext cx="10512988" cy="3967832"/>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Otsikko 1"/>
          <p:cNvSpPr>
            <a:spLocks noGrp="1"/>
          </p:cNvSpPr>
          <p:nvPr>
            <p:ph type="ctrTitle"/>
          </p:nvPr>
        </p:nvSpPr>
        <p:spPr>
          <a:xfrm>
            <a:off x="803055" y="745087"/>
            <a:ext cx="10525316" cy="792088"/>
          </a:xfrm>
          <a:prstGeom prst="rect">
            <a:avLst/>
          </a:prstGeom>
        </p:spPr>
        <p:txBody>
          <a:bodyPr>
            <a:normAutofit/>
          </a:bodyPr>
          <a:lstStyle>
            <a:lvl1pPr>
              <a:defRPr sz="5000" b="1">
                <a:solidFill>
                  <a:schemeClr val="tx2"/>
                </a:solidFill>
                <a:latin typeface="+mn-lt"/>
              </a:defRPr>
            </a:lvl1pPr>
          </a:lstStyle>
          <a:p>
            <a:r>
              <a:rPr lang="fi-FI"/>
              <a:t>Muokkaa ots. perustyyl. napsautt.</a:t>
            </a:r>
            <a:endParaRPr lang="fi-FI" dirty="0"/>
          </a:p>
        </p:txBody>
      </p:sp>
      <p:sp>
        <p:nvSpPr>
          <p:cNvPr id="9" name="Päivämäärän paikkamerkki 3">
            <a:extLst>
              <a:ext uri="{FF2B5EF4-FFF2-40B4-BE49-F238E27FC236}">
                <a16:creationId xmlns:a16="http://schemas.microsoft.com/office/drawing/2014/main" id="{E24697D7-EBCE-E441-8DE0-59AA8587FD36}"/>
              </a:ext>
            </a:extLst>
          </p:cNvPr>
          <p:cNvSpPr>
            <a:spLocks noGrp="1"/>
          </p:cNvSpPr>
          <p:nvPr>
            <p:ph type="dt" sz="half" idx="2"/>
          </p:nvPr>
        </p:nvSpPr>
        <p:spPr>
          <a:xfrm>
            <a:off x="803054"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a:extLst>
              <a:ext uri="{FF2B5EF4-FFF2-40B4-BE49-F238E27FC236}">
                <a16:creationId xmlns:a16="http://schemas.microsoft.com/office/drawing/2014/main" id="{DBFCED60-2B25-614B-8139-3642749E49BC}"/>
              </a:ext>
            </a:extLst>
          </p:cNvPr>
          <p:cNvSpPr>
            <a:spLocks noGrp="1"/>
          </p:cNvSpPr>
          <p:nvPr>
            <p:ph type="ftr" sz="quarter" idx="3"/>
          </p:nvPr>
        </p:nvSpPr>
        <p:spPr>
          <a:xfrm>
            <a:off x="2329014"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90578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bullet-lista">
    <p:spTree>
      <p:nvGrpSpPr>
        <p:cNvPr id="1" name=""/>
        <p:cNvGrpSpPr/>
        <p:nvPr/>
      </p:nvGrpSpPr>
      <p:grpSpPr>
        <a:xfrm>
          <a:off x="0" y="0"/>
          <a:ext cx="0" cy="0"/>
          <a:chOff x="0" y="0"/>
          <a:chExt cx="0" cy="0"/>
        </a:xfrm>
      </p:grpSpPr>
      <p:sp>
        <p:nvSpPr>
          <p:cNvPr id="8" name="Tekstin paikkamerkki 2"/>
          <p:cNvSpPr>
            <a:spLocks noGrp="1"/>
          </p:cNvSpPr>
          <p:nvPr>
            <p:ph idx="1"/>
          </p:nvPr>
        </p:nvSpPr>
        <p:spPr bwMode="auto">
          <a:xfrm>
            <a:off x="803056" y="2471440"/>
            <a:ext cx="10512644" cy="323086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2200">
                <a:solidFill>
                  <a:schemeClr val="tx2"/>
                </a:solidFill>
              </a:defRPr>
            </a:lvl1pPr>
            <a:lvl2pP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a:defRPr sz="140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Alaotsikko 2">
            <a:extLst>
              <a:ext uri="{FF2B5EF4-FFF2-40B4-BE49-F238E27FC236}">
                <a16:creationId xmlns:a16="http://schemas.microsoft.com/office/drawing/2014/main" id="{AF145E5D-E5AC-6746-8C43-54171074E24D}"/>
              </a:ext>
            </a:extLst>
          </p:cNvPr>
          <p:cNvSpPr>
            <a:spLocks noGrp="1"/>
          </p:cNvSpPr>
          <p:nvPr>
            <p:ph type="subTitle" idx="10"/>
          </p:nvPr>
        </p:nvSpPr>
        <p:spPr>
          <a:xfrm>
            <a:off x="803055" y="1611660"/>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3" name="Otsikko 1">
            <a:extLst>
              <a:ext uri="{FF2B5EF4-FFF2-40B4-BE49-F238E27FC236}">
                <a16:creationId xmlns:a16="http://schemas.microsoft.com/office/drawing/2014/main" id="{A816A9B5-5722-4444-8409-AD6530953DB1}"/>
              </a:ext>
            </a:extLst>
          </p:cNvPr>
          <p:cNvSpPr>
            <a:spLocks noGrp="1"/>
          </p:cNvSpPr>
          <p:nvPr>
            <p:ph type="ctrTitle"/>
          </p:nvPr>
        </p:nvSpPr>
        <p:spPr>
          <a:xfrm>
            <a:off x="803055" y="759921"/>
            <a:ext cx="10512645" cy="792090"/>
          </a:xfrm>
          <a:prstGeom prst="rect">
            <a:avLst/>
          </a:prstGeom>
        </p:spPr>
        <p:txBody>
          <a:bodyPr>
            <a:normAutofit/>
          </a:bodyPr>
          <a:lstStyle>
            <a:lvl1pPr>
              <a:defRPr sz="5000" b="1">
                <a:solidFill>
                  <a:schemeClr val="tx2"/>
                </a:solidFill>
                <a:latin typeface="+mn-lt"/>
              </a:defRPr>
            </a:lvl1pPr>
          </a:lstStyle>
          <a:p>
            <a:r>
              <a:rPr lang="fi-FI"/>
              <a:t>Muokkaa ots. perustyyl. napsautt.</a:t>
            </a:r>
            <a:endParaRPr lang="fi-FI" dirty="0"/>
          </a:p>
        </p:txBody>
      </p:sp>
      <p:sp>
        <p:nvSpPr>
          <p:cNvPr id="14" name="Päivämäärän paikkamerkki 3">
            <a:extLst>
              <a:ext uri="{FF2B5EF4-FFF2-40B4-BE49-F238E27FC236}">
                <a16:creationId xmlns:a16="http://schemas.microsoft.com/office/drawing/2014/main" id="{AB9D5E66-12AA-D144-A1C7-B039E5725D99}"/>
              </a:ext>
            </a:extLst>
          </p:cNvPr>
          <p:cNvSpPr>
            <a:spLocks noGrp="1"/>
          </p:cNvSpPr>
          <p:nvPr>
            <p:ph type="dt" sz="half" idx="2"/>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5" name="Alatunnisteen paikkamerkki 4">
            <a:extLst>
              <a:ext uri="{FF2B5EF4-FFF2-40B4-BE49-F238E27FC236}">
                <a16:creationId xmlns:a16="http://schemas.microsoft.com/office/drawing/2014/main" id="{B5915956-69E9-1F44-94B4-13F0249DAE00}"/>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87855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6179410" y="2331740"/>
            <a:ext cx="5123590"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Sisällön paikkamerkki 2"/>
          <p:cNvSpPr>
            <a:spLocks noGrp="1"/>
          </p:cNvSpPr>
          <p:nvPr>
            <p:ph sz="half" idx="1"/>
          </p:nvPr>
        </p:nvSpPr>
        <p:spPr>
          <a:xfrm>
            <a:off x="792122" y="2331740"/>
            <a:ext cx="5092659" cy="3459460"/>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Alaotsikko 2">
            <a:extLst>
              <a:ext uri="{FF2B5EF4-FFF2-40B4-BE49-F238E27FC236}">
                <a16:creationId xmlns:a16="http://schemas.microsoft.com/office/drawing/2014/main" id="{D3B85546-B3F2-7241-A601-16265374137C}"/>
              </a:ext>
            </a:extLst>
          </p:cNvPr>
          <p:cNvSpPr>
            <a:spLocks noGrp="1"/>
          </p:cNvSpPr>
          <p:nvPr>
            <p:ph type="subTitle" idx="13"/>
          </p:nvPr>
        </p:nvSpPr>
        <p:spPr>
          <a:xfrm>
            <a:off x="803055" y="1611660"/>
            <a:ext cx="104999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fi-FI"/>
              <a:t>Muokkaa ots. perustyyl. napsautt.</a:t>
            </a:r>
            <a:endParaRPr lang="fi-FI" dirty="0"/>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827232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uva/kaavio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5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3" name="Picture 1" descr="Jyväskylän ammattikorkeakoulu, JAMK University of Applied Sciences logo">
            <a:extLst>
              <a:ext uri="{FF2B5EF4-FFF2-40B4-BE49-F238E27FC236}">
                <a16:creationId xmlns:a16="http://schemas.microsoft.com/office/drawing/2014/main" id="{10948E7E-E4CB-E34E-8863-0DD568F77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644" y="4980104"/>
            <a:ext cx="5391520" cy="683967"/>
          </a:xfrm>
          <a:prstGeom prst="rect">
            <a:avLst/>
          </a:prstGeom>
        </p:spPr>
      </p:pic>
    </p:spTree>
    <p:extLst>
      <p:ext uri="{BB962C8B-B14F-4D97-AF65-F5344CB8AC3E}">
        <p14:creationId xmlns:p14="http://schemas.microsoft.com/office/powerpoint/2010/main" val="407973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ja sisältödia sininen">
    <p:spTree>
      <p:nvGrpSpPr>
        <p:cNvPr id="1" name=""/>
        <p:cNvGrpSpPr/>
        <p:nvPr/>
      </p:nvGrpSpPr>
      <p:grpSpPr>
        <a:xfrm>
          <a:off x="0" y="0"/>
          <a:ext cx="0" cy="0"/>
          <a:chOff x="0" y="0"/>
          <a:chExt cx="0" cy="0"/>
        </a:xfrm>
      </p:grpSpPr>
      <p:sp>
        <p:nvSpPr>
          <p:cNvPr id="10" name="Alatunnisteen paikkamerkki 4"/>
          <p:cNvSpPr>
            <a:spLocks noGrp="1"/>
          </p:cNvSpPr>
          <p:nvPr>
            <p:ph type="ftr" sz="quarter" idx="3"/>
          </p:nvPr>
        </p:nvSpPr>
        <p:spPr>
          <a:xfrm>
            <a:off x="2169244"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9" name="Päivämäärän paikkamerkki 3"/>
          <p:cNvSpPr>
            <a:spLocks noGrp="1"/>
          </p:cNvSpPr>
          <p:nvPr>
            <p:ph type="dt" sz="half" idx="2"/>
          </p:nvPr>
        </p:nvSpPr>
        <p:spPr>
          <a:xfrm>
            <a:off x="7152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11" name="Tekstin paikkamerkki 2"/>
          <p:cNvSpPr>
            <a:spLocks noGrp="1"/>
          </p:cNvSpPr>
          <p:nvPr>
            <p:ph type="body" idx="10"/>
          </p:nvPr>
        </p:nvSpPr>
        <p:spPr>
          <a:xfrm>
            <a:off x="719402" y="2556149"/>
            <a:ext cx="10705189" cy="3105099"/>
          </a:xfrm>
          <a:prstGeom prst="rect">
            <a:avLst/>
          </a:prstGeom>
        </p:spPr>
        <p:txBody>
          <a:bodyPr anchor="t">
            <a:normAutofit/>
          </a:bodyPr>
          <a:lstStyle>
            <a:lvl1pPr marL="285750" indent="-285750">
              <a:buFont typeface="Arial"/>
              <a:buChar char="•"/>
              <a:defRPr sz="2200">
                <a:solidFill>
                  <a:schemeClr val="bg1"/>
                </a:solidFill>
              </a:defRPr>
            </a:lvl1pPr>
            <a:lvl2pPr marL="742950" indent="-285750">
              <a:buFont typeface="Arial" panose="020B0604020202020204" pitchFamily="34" charset="0"/>
              <a:buChar char="•"/>
              <a:defRPr sz="2000">
                <a:solidFill>
                  <a:schemeClr val="bg1"/>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bg1"/>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bg1"/>
                </a:solidFill>
              </a:defRPr>
            </a:lvl4pPr>
            <a:lvl5pPr marL="1828800" inden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a:t>
            </a:r>
          </a:p>
          <a:p>
            <a:pPr lvl="1"/>
            <a:r>
              <a:rPr lang="fi-FI" dirty="0"/>
              <a:t>Muokkaa tekstin perustyylejä</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6573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828800" marR="0" lvl="4"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p:txBody>
      </p:sp>
      <p:sp>
        <p:nvSpPr>
          <p:cNvPr id="8" name="Alaotsikko 2"/>
          <p:cNvSpPr>
            <a:spLocks noGrp="1"/>
          </p:cNvSpPr>
          <p:nvPr>
            <p:ph type="subTitle" idx="1"/>
          </p:nvPr>
        </p:nvSpPr>
        <p:spPr>
          <a:xfrm>
            <a:off x="725355" y="1742976"/>
            <a:ext cx="10699044" cy="576064"/>
          </a:xfrm>
          <a:prstGeom prst="rect">
            <a:avLst/>
          </a:prstGeom>
        </p:spPr>
        <p:txBody>
          <a:bodyP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7" name="Otsikko 1"/>
          <p:cNvSpPr>
            <a:spLocks noGrp="1"/>
          </p:cNvSpPr>
          <p:nvPr>
            <p:ph type="ctrTitle"/>
          </p:nvPr>
        </p:nvSpPr>
        <p:spPr>
          <a:xfrm>
            <a:off x="725355" y="878880"/>
            <a:ext cx="10699044" cy="864096"/>
          </a:xfrm>
          <a:prstGeom prst="rect">
            <a:avLst/>
          </a:prstGeom>
        </p:spPr>
        <p:txBody>
          <a:bodyPr>
            <a:normAutofit/>
          </a:bodyPr>
          <a:lstStyle>
            <a:lvl1pPr>
              <a:defRPr sz="5000" b="1">
                <a:solidFill>
                  <a:schemeClr val="bg1"/>
                </a:solidFill>
                <a:latin typeface="+mn-lt"/>
              </a:defRPr>
            </a:lvl1pPr>
          </a:lstStyle>
          <a:p>
            <a:r>
              <a:rPr lang="fi-FI" dirty="0"/>
              <a:t>Muokkaa perustyylejä naps.</a:t>
            </a:r>
          </a:p>
        </p:txBody>
      </p:sp>
    </p:spTree>
    <p:extLst>
      <p:ext uri="{BB962C8B-B14F-4D97-AF65-F5344CB8AC3E}">
        <p14:creationId xmlns:p14="http://schemas.microsoft.com/office/powerpoint/2010/main" val="2520809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petusdia sininen">
    <p:spTree>
      <p:nvGrpSpPr>
        <p:cNvPr id="1" name=""/>
        <p:cNvGrpSpPr/>
        <p:nvPr/>
      </p:nvGrpSpPr>
      <p:grpSpPr>
        <a:xfrm>
          <a:off x="0" y="0"/>
          <a:ext cx="0" cy="0"/>
          <a:chOff x="0" y="0"/>
          <a:chExt cx="0" cy="0"/>
        </a:xfrm>
      </p:grpSpPr>
      <p:pic>
        <p:nvPicPr>
          <p:cNvPr id="5" name="Picture 4" descr="Jyväskylän ammattikorkeakoulu, JAMK University of Applied Sciences logo">
            <a:extLst>
              <a:ext uri="{FF2B5EF4-FFF2-40B4-BE49-F238E27FC236}">
                <a16:creationId xmlns:a16="http://schemas.microsoft.com/office/drawing/2014/main" id="{1DB01C81-6570-3E45-83E2-290FDFDD2B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650" y="4934383"/>
            <a:ext cx="5519057" cy="700147"/>
          </a:xfrm>
          <a:prstGeom prst="rect">
            <a:avLst/>
          </a:prstGeom>
        </p:spPr>
      </p:pic>
    </p:spTree>
    <p:extLst>
      <p:ext uri="{BB962C8B-B14F-4D97-AF65-F5344CB8AC3E}">
        <p14:creationId xmlns:p14="http://schemas.microsoft.com/office/powerpoint/2010/main" val="1463826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Lopetusdia sininen">
    <p:bg>
      <p:bgPr>
        <a:solidFill>
          <a:schemeClr val="bg1"/>
        </a:solidFill>
        <a:effectLst/>
      </p:bgPr>
    </p:bg>
    <p:spTree>
      <p:nvGrpSpPr>
        <p:cNvPr id="1" name=""/>
        <p:cNvGrpSpPr/>
        <p:nvPr/>
      </p:nvGrpSpPr>
      <p:grpSpPr>
        <a:xfrm>
          <a:off x="0" y="0"/>
          <a:ext cx="0" cy="0"/>
          <a:chOff x="0" y="0"/>
          <a:chExt cx="0" cy="0"/>
        </a:xfrm>
      </p:grpSpPr>
      <p:sp>
        <p:nvSpPr>
          <p:cNvPr id="3" name="Suorakulmio 9">
            <a:extLst>
              <a:ext uri="{FF2B5EF4-FFF2-40B4-BE49-F238E27FC236}">
                <a16:creationId xmlns:a16="http://schemas.microsoft.com/office/drawing/2014/main" id="{67B2CF02-4D71-0347-9CDA-0D0EB67939F3}"/>
              </a:ext>
              <a:ext uri="{C183D7F6-B498-43B3-948B-1728B52AA6E4}">
                <adec:decorative xmlns:adec="http://schemas.microsoft.com/office/drawing/2017/decorative" val="1"/>
              </a:ext>
            </a:extLst>
          </p:cNvPr>
          <p:cNvSpPr/>
          <p:nvPr userDrawn="1"/>
        </p:nvSpPr>
        <p:spPr>
          <a:xfrm>
            <a:off x="0" y="1"/>
            <a:ext cx="12192000" cy="55589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Title 1">
            <a:extLst>
              <a:ext uri="{FF2B5EF4-FFF2-40B4-BE49-F238E27FC236}">
                <a16:creationId xmlns:a16="http://schemas.microsoft.com/office/drawing/2014/main" id="{73F4603F-69DF-2741-B0CC-E1814F6B5919}"/>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latin typeface="+mn-lt"/>
              </a:defRPr>
            </a:lvl1pPr>
          </a:lstStyle>
          <a:p>
            <a:r>
              <a:rPr lang="en-GB" dirty="0"/>
              <a:t>Click to edit Master title style</a:t>
            </a:r>
            <a:endParaRPr lang="fi-FI" dirty="0"/>
          </a:p>
        </p:txBody>
      </p:sp>
      <p:sp>
        <p:nvSpPr>
          <p:cNvPr id="7" name="Alaotsikko 2">
            <a:extLst>
              <a:ext uri="{FF2B5EF4-FFF2-40B4-BE49-F238E27FC236}">
                <a16:creationId xmlns:a16="http://schemas.microsoft.com/office/drawing/2014/main" id="{7168FB69-F858-1D4A-BCF1-3B50CCE86D61}"/>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fi-FI" dirty="0"/>
          </a:p>
        </p:txBody>
      </p:sp>
      <p:pic>
        <p:nvPicPr>
          <p:cNvPr id="8" name="Picture 3" descr="JAMK logo">
            <a:extLst>
              <a:ext uri="{FF2B5EF4-FFF2-40B4-BE49-F238E27FC236}">
                <a16:creationId xmlns:a16="http://schemas.microsoft.com/office/drawing/2014/main" id="{2A2DD9A2-02AD-8148-8D40-A98B0C7B8B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5860310"/>
            <a:ext cx="1445406" cy="722704"/>
          </a:xfrm>
          <a:prstGeom prst="rect">
            <a:avLst/>
          </a:prstGeom>
        </p:spPr>
      </p:pic>
    </p:spTree>
    <p:extLst>
      <p:ext uri="{BB962C8B-B14F-4D97-AF65-F5344CB8AC3E}">
        <p14:creationId xmlns:p14="http://schemas.microsoft.com/office/powerpoint/2010/main" val="209591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gradFill flip="none" rotWithShape="1">
          <a:gsLst>
            <a:gs pos="0">
              <a:schemeClr val="tx1"/>
            </a:gs>
            <a:gs pos="40000">
              <a:schemeClr val="tx1"/>
            </a:gs>
            <a:gs pos="83000">
              <a:schemeClr val="accent1"/>
            </a:gs>
            <a:gs pos="99000">
              <a:schemeClr val="accent1"/>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bg1"/>
                </a:solidFill>
              </a:defRPr>
            </a:lvl1pPr>
          </a:lstStyle>
          <a:p>
            <a:r>
              <a:rPr lang="fi-FI"/>
              <a:t>Muokkaa ots. perustyyl. napsautt.</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8" name="Picture 3" descr="JAMK logo">
            <a:extLst>
              <a:ext uri="{FF2B5EF4-FFF2-40B4-BE49-F238E27FC236}">
                <a16:creationId xmlns:a16="http://schemas.microsoft.com/office/drawing/2014/main" id="{571F97DD-0BDA-774B-8B17-636487A9D7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26" y="5874575"/>
            <a:ext cx="1543399" cy="771699"/>
          </a:xfrm>
          <a:prstGeom prst="rect">
            <a:avLst/>
          </a:prstGeom>
        </p:spPr>
      </p:pic>
    </p:spTree>
    <p:extLst>
      <p:ext uri="{BB962C8B-B14F-4D97-AF65-F5344CB8AC3E}">
        <p14:creationId xmlns:p14="http://schemas.microsoft.com/office/powerpoint/2010/main" val="379820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0"/>
            <a:ext cx="12192000" cy="5558971"/>
          </a:xfrm>
          <a:prstGeom prst="rect">
            <a:avLst/>
          </a:prstGeom>
          <a:gradFill>
            <a:gsLst>
              <a:gs pos="0">
                <a:schemeClr val="tx1"/>
              </a:gs>
              <a:gs pos="40000">
                <a:schemeClr val="tx1"/>
              </a:gs>
              <a:gs pos="83000">
                <a:schemeClr val="accent1"/>
              </a:gs>
              <a:gs pos="99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defRPr>
            </a:lvl1pPr>
          </a:lstStyle>
          <a:p>
            <a:r>
              <a:rPr lang="fi-FI"/>
              <a:t>Muokkaa ots. perustyyl. napsautt.</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528091"/>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9" name="Picture 3" descr="JAMK logo">
            <a:extLst>
              <a:ext uri="{FF2B5EF4-FFF2-40B4-BE49-F238E27FC236}">
                <a16:creationId xmlns:a16="http://schemas.microsoft.com/office/drawing/2014/main" id="{C1E15A88-7779-0C4E-9684-E5AA42180C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100" y="5889340"/>
            <a:ext cx="1273047" cy="636524"/>
          </a:xfrm>
          <a:prstGeom prst="rect">
            <a:avLst/>
          </a:prstGeom>
        </p:spPr>
      </p:pic>
    </p:spTree>
    <p:extLst>
      <p:ext uri="{BB962C8B-B14F-4D97-AF65-F5344CB8AC3E}">
        <p14:creationId xmlns:p14="http://schemas.microsoft.com/office/powerpoint/2010/main" val="96556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gradFill>
          <a:gsLst>
            <a:gs pos="0">
              <a:schemeClr val="tx1"/>
            </a:gs>
            <a:gs pos="41000">
              <a:schemeClr val="tx1"/>
            </a:gs>
            <a:gs pos="83000">
              <a:schemeClr val="accent1"/>
            </a:gs>
            <a:gs pos="99000">
              <a:schemeClr val="accent1"/>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9" name="Picture 3" descr="JAMK logo">
            <a:extLst>
              <a:ext uri="{FF2B5EF4-FFF2-40B4-BE49-F238E27FC236}">
                <a16:creationId xmlns:a16="http://schemas.microsoft.com/office/drawing/2014/main" id="{D8A8063F-7A17-E847-82FE-D6CC314F76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277010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5898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3" descr="JAMK logo">
            <a:extLst>
              <a:ext uri="{FF2B5EF4-FFF2-40B4-BE49-F238E27FC236}">
                <a16:creationId xmlns:a16="http://schemas.microsoft.com/office/drawing/2014/main" id="{EC307230-6FA4-424E-BFCD-A7155CCA9A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368398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F9C661-85FC-2C46-B6C7-3C02B014169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717" r="11764" b="4599"/>
          <a:stretch/>
        </p:blipFill>
        <p:spPr>
          <a:xfrm>
            <a:off x="7982519" y="-1"/>
            <a:ext cx="4209482" cy="6858001"/>
          </a:xfrm>
          <a:prstGeom prst="rect">
            <a:avLst/>
          </a:prstGeom>
        </p:spPr>
      </p:pic>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fi-FI"/>
              <a:t>Muokkaa ots. perustyyl. napsautt.</a:t>
            </a:r>
            <a:endParaRPr lang="fi-FI" dirty="0"/>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4" name="Tekstin paikkamerkki 2">
            <a:extLst>
              <a:ext uri="{FF2B5EF4-FFF2-40B4-BE49-F238E27FC236}">
                <a16:creationId xmlns:a16="http://schemas.microsoft.com/office/drawing/2014/main" id="{90E19B32-2364-234E-A420-95315E246963}"/>
              </a:ext>
            </a:extLst>
          </p:cNvPr>
          <p:cNvSpPr>
            <a:spLocks noGrp="1"/>
          </p:cNvSpPr>
          <p:nvPr>
            <p:ph type="body" idx="10"/>
          </p:nvPr>
        </p:nvSpPr>
        <p:spPr>
          <a:xfrm>
            <a:off x="877149" y="3705783"/>
            <a:ext cx="5841152"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Tree>
    <p:extLst>
      <p:ext uri="{BB962C8B-B14F-4D97-AF65-F5344CB8AC3E}">
        <p14:creationId xmlns:p14="http://schemas.microsoft.com/office/powerpoint/2010/main" val="325732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gradFill flip="none" rotWithShape="1">
          <a:gsLst>
            <a:gs pos="0">
              <a:schemeClr val="tx1"/>
            </a:gs>
            <a:gs pos="37000">
              <a:schemeClr val="tx1"/>
            </a:gs>
            <a:gs pos="83000">
              <a:schemeClr val="accent3"/>
            </a:gs>
            <a:gs pos="99000">
              <a:schemeClr val="accent3"/>
            </a:gs>
          </a:gsLst>
          <a:lin ang="2700000" scaled="1"/>
          <a:tileRect/>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5AD52F-2AB4-7C43-A9BD-390EF63312A2}"/>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bg1"/>
                </a:solidFill>
              </a:defRPr>
            </a:lvl1pPr>
          </a:lstStyle>
          <a:p>
            <a:r>
              <a:rPr lang="fi-FI"/>
              <a:t>Muokkaa ots. perustyyl. napsautt.</a:t>
            </a:r>
            <a:endParaRPr lang="fi-FI" dirty="0"/>
          </a:p>
        </p:txBody>
      </p:sp>
      <p:sp>
        <p:nvSpPr>
          <p:cNvPr id="7" name="Alaotsikko 2">
            <a:extLst>
              <a:ext uri="{FF2B5EF4-FFF2-40B4-BE49-F238E27FC236}">
                <a16:creationId xmlns:a16="http://schemas.microsoft.com/office/drawing/2014/main" id="{8F968CFA-EDB4-EE4E-A52B-C136D1AC71A5}"/>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6" name="Picture 3" descr="JAMK logo">
            <a:extLst>
              <a:ext uri="{FF2B5EF4-FFF2-40B4-BE49-F238E27FC236}">
                <a16:creationId xmlns:a16="http://schemas.microsoft.com/office/drawing/2014/main" id="{B80BB0DA-8924-BD4F-8DA9-86C5DE159F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26" y="5874575"/>
            <a:ext cx="1543399" cy="771699"/>
          </a:xfrm>
          <a:prstGeom prst="rect">
            <a:avLst/>
          </a:prstGeom>
        </p:spPr>
      </p:pic>
      <p:sp>
        <p:nvSpPr>
          <p:cNvPr id="8" name="Tekstin paikkamerkki 2">
            <a:extLst>
              <a:ext uri="{FF2B5EF4-FFF2-40B4-BE49-F238E27FC236}">
                <a16:creationId xmlns:a16="http://schemas.microsoft.com/office/drawing/2014/main" id="{143FF6FB-AD0E-7D47-B01F-AE492FB32267}"/>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31982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1"/>
            <a:ext cx="12192000" cy="5558970"/>
          </a:xfrm>
          <a:prstGeom prst="rect">
            <a:avLst/>
          </a:prstGeom>
          <a:gradFill>
            <a:gsLst>
              <a:gs pos="0">
                <a:schemeClr val="tx1"/>
              </a:gs>
              <a:gs pos="40000">
                <a:schemeClr val="tx1"/>
              </a:gs>
              <a:gs pos="83000">
                <a:schemeClr val="accent3"/>
              </a:gs>
              <a:gs pos="9900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defRPr>
            </a:lvl1pPr>
          </a:lstStyle>
          <a:p>
            <a:r>
              <a:rPr lang="fi-FI"/>
              <a:t>Muokkaa ots. perustyyl. napsautt.</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528091"/>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9" name="Picture 3" descr="JAMK logo">
            <a:extLst>
              <a:ext uri="{FF2B5EF4-FFF2-40B4-BE49-F238E27FC236}">
                <a16:creationId xmlns:a16="http://schemas.microsoft.com/office/drawing/2014/main" id="{4A364B59-3F1C-0A4C-9413-6F7BBBDCA3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100" y="5889340"/>
            <a:ext cx="1273047" cy="636524"/>
          </a:xfrm>
          <a:prstGeom prst="rect">
            <a:avLst/>
          </a:prstGeom>
        </p:spPr>
      </p:pic>
    </p:spTree>
    <p:extLst>
      <p:ext uri="{BB962C8B-B14F-4D97-AF65-F5344CB8AC3E}">
        <p14:creationId xmlns:p14="http://schemas.microsoft.com/office/powerpoint/2010/main" val="166244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152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3" descr="JAMK logo">
            <a:extLst>
              <a:ext uri="{FF2B5EF4-FFF2-40B4-BE49-F238E27FC236}">
                <a16:creationId xmlns:a16="http://schemas.microsoft.com/office/drawing/2014/main" id="{F01650AF-5566-7C4B-8FD1-C7AB19C63B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410257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8169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p:cNvSpPr>
            <a:spLocks noGrp="1"/>
          </p:cNvSpPr>
          <p:nvPr>
            <p:ph type="ftr" sz="quarter" idx="3"/>
          </p:nvPr>
        </p:nvSpPr>
        <p:spPr>
          <a:xfrm>
            <a:off x="23428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pic>
        <p:nvPicPr>
          <p:cNvPr id="11" name="Picture 3" descr="JAMK logo"/>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579100" y="6005452"/>
            <a:ext cx="1273047" cy="636524"/>
          </a:xfrm>
          <a:prstGeom prst="rect">
            <a:avLst/>
          </a:prstGeom>
        </p:spPr>
      </p:pic>
    </p:spTree>
    <p:extLst>
      <p:ext uri="{BB962C8B-B14F-4D97-AF65-F5344CB8AC3E}">
        <p14:creationId xmlns:p14="http://schemas.microsoft.com/office/powerpoint/2010/main" val="1923229604"/>
      </p:ext>
    </p:extLst>
  </p:cSld>
  <p:clrMap bg1="lt1" tx1="dk1" bg2="lt2" tx2="dk2" accent1="accent1" accent2="accent2" accent3="accent3" accent4="accent4" accent5="accent5" accent6="accent6" hlink="hlink" folHlink="folHlink"/>
  <p:sldLayoutIdLst>
    <p:sldLayoutId id="2147483668" r:id="rId1"/>
    <p:sldLayoutId id="2147483675" r:id="rId2"/>
    <p:sldLayoutId id="2147483680" r:id="rId3"/>
    <p:sldLayoutId id="2147483672" r:id="rId4"/>
    <p:sldLayoutId id="2147483669" r:id="rId5"/>
    <p:sldLayoutId id="2147483679" r:id="rId6"/>
    <p:sldLayoutId id="2147483671" r:id="rId7"/>
    <p:sldLayoutId id="2147483681" r:id="rId8"/>
    <p:sldLayoutId id="2147483673" r:id="rId9"/>
    <p:sldLayoutId id="2147483677" r:id="rId10"/>
    <p:sldLayoutId id="2147483650" r:id="rId11"/>
    <p:sldLayoutId id="2147483655" r:id="rId12"/>
    <p:sldLayoutId id="2147483656" r:id="rId13"/>
    <p:sldLayoutId id="2147483658" r:id="rId14"/>
    <p:sldLayoutId id="2147483664" r:id="rId15"/>
    <p:sldLayoutId id="2147483663" r:id="rId16"/>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Alatunnisteen paikkamerkki 4"/>
          <p:cNvSpPr>
            <a:spLocks noGrp="1"/>
          </p:cNvSpPr>
          <p:nvPr>
            <p:ph type="ftr" sz="quarter" idx="3"/>
          </p:nvPr>
        </p:nvSpPr>
        <p:spPr>
          <a:xfrm>
            <a:off x="2253952"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7" name="Päivämäärän paikkamerkki 3"/>
          <p:cNvSpPr>
            <a:spLocks noGrp="1"/>
          </p:cNvSpPr>
          <p:nvPr>
            <p:ph type="dt" sz="half" idx="2"/>
          </p:nvPr>
        </p:nvSpPr>
        <p:spPr>
          <a:xfrm>
            <a:off x="7279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pic>
        <p:nvPicPr>
          <p:cNvPr id="6" name="Picture 3" descr="JAMK logo">
            <a:extLst>
              <a:ext uri="{FF2B5EF4-FFF2-40B4-BE49-F238E27FC236}">
                <a16:creationId xmlns:a16="http://schemas.microsoft.com/office/drawing/2014/main" id="{D23D67F7-17C9-DF4B-B0AB-2240EFA39E6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96526" y="5883215"/>
            <a:ext cx="1517521" cy="758760"/>
          </a:xfrm>
          <a:prstGeom prst="rect">
            <a:avLst/>
          </a:prstGeom>
        </p:spPr>
      </p:pic>
    </p:spTree>
    <p:extLst>
      <p:ext uri="{BB962C8B-B14F-4D97-AF65-F5344CB8AC3E}">
        <p14:creationId xmlns:p14="http://schemas.microsoft.com/office/powerpoint/2010/main" val="123012447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2" r:id="rId3"/>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B83D-3D64-8442-BC40-EF59A492AA5A}"/>
              </a:ext>
            </a:extLst>
          </p:cNvPr>
          <p:cNvSpPr>
            <a:spLocks noGrp="1"/>
          </p:cNvSpPr>
          <p:nvPr>
            <p:ph type="title"/>
          </p:nvPr>
        </p:nvSpPr>
        <p:spPr>
          <a:xfrm>
            <a:off x="703849" y="1191540"/>
            <a:ext cx="10378243" cy="2963583"/>
          </a:xfrm>
        </p:spPr>
        <p:txBody>
          <a:bodyPr/>
          <a:lstStyle/>
          <a:p>
            <a:r>
              <a:rPr lang="fi-FI" sz="6000" dirty="0"/>
              <a:t>Lapsen sosioemotionaalisten taitojen ja vertaissuhteiden tukeminen vuorohoidossa 5 op</a:t>
            </a:r>
          </a:p>
        </p:txBody>
      </p:sp>
      <p:sp>
        <p:nvSpPr>
          <p:cNvPr id="4" name="Text Placeholder 3">
            <a:extLst>
              <a:ext uri="{FF2B5EF4-FFF2-40B4-BE49-F238E27FC236}">
                <a16:creationId xmlns:a16="http://schemas.microsoft.com/office/drawing/2014/main" id="{2D413AC8-79D2-1A42-91B8-A8D4BD5042DF}"/>
              </a:ext>
            </a:extLst>
          </p:cNvPr>
          <p:cNvSpPr>
            <a:spLocks noGrp="1"/>
          </p:cNvSpPr>
          <p:nvPr>
            <p:ph type="body" idx="10"/>
          </p:nvPr>
        </p:nvSpPr>
        <p:spPr>
          <a:xfrm>
            <a:off x="1649420" y="4648538"/>
            <a:ext cx="8487099" cy="854580"/>
          </a:xfrm>
        </p:spPr>
        <p:txBody>
          <a:bodyPr>
            <a:normAutofit fontScale="85000" lnSpcReduction="20000"/>
          </a:bodyPr>
          <a:lstStyle/>
          <a:p>
            <a:r>
              <a:rPr lang="fi-FI" dirty="0"/>
              <a:t>Timo Hintikka, KM, </a:t>
            </a:r>
            <a:r>
              <a:rPr lang="fi-FI" dirty="0" err="1"/>
              <a:t>vo</a:t>
            </a:r>
            <a:r>
              <a:rPr lang="fi-FI" dirty="0"/>
              <a:t>, lehtori, Jyväskylän ammattikorkeakoulu</a:t>
            </a:r>
          </a:p>
          <a:p>
            <a:r>
              <a:rPr lang="fi-FI" dirty="0"/>
              <a:t>Kaisu Peltoperä,  KT, </a:t>
            </a:r>
            <a:r>
              <a:rPr lang="fi-FI" dirty="0" err="1"/>
              <a:t>vo</a:t>
            </a:r>
            <a:r>
              <a:rPr lang="fi-FI" dirty="0"/>
              <a:t>, tutkijatohtori, Jyväskylän yliopisto</a:t>
            </a:r>
          </a:p>
          <a:p>
            <a:r>
              <a:rPr lang="fi-FI" dirty="0"/>
              <a:t>Sari Lipponen, KM, </a:t>
            </a:r>
            <a:r>
              <a:rPr lang="fi-FI" dirty="0" err="1"/>
              <a:t>veo</a:t>
            </a:r>
            <a:r>
              <a:rPr lang="fi-FI" dirty="0"/>
              <a:t>, yliopistonopettaja, Jyväskylän yliopisto </a:t>
            </a:r>
          </a:p>
          <a:p>
            <a:endParaRPr lang="fi-FI" dirty="0"/>
          </a:p>
          <a:p>
            <a:endParaRPr lang="fi-FI" dirty="0"/>
          </a:p>
        </p:txBody>
      </p:sp>
      <p:pic>
        <p:nvPicPr>
          <p:cNvPr id="7" name="Picture 6">
            <a:extLst>
              <a:ext uri="{FF2B5EF4-FFF2-40B4-BE49-F238E27FC236}">
                <a16:creationId xmlns:a16="http://schemas.microsoft.com/office/drawing/2014/main" id="{135EB2DA-E8CB-4958-A208-D8EA99121F70}"/>
              </a:ext>
            </a:extLst>
          </p:cNvPr>
          <p:cNvPicPr>
            <a:picLocks noChangeAspect="1"/>
          </p:cNvPicPr>
          <p:nvPr/>
        </p:nvPicPr>
        <p:blipFill>
          <a:blip r:embed="rId2"/>
          <a:stretch>
            <a:fillRect/>
          </a:stretch>
        </p:blipFill>
        <p:spPr>
          <a:xfrm>
            <a:off x="10348143" y="4472271"/>
            <a:ext cx="1249788" cy="1207113"/>
          </a:xfrm>
          <a:prstGeom prst="rect">
            <a:avLst/>
          </a:prstGeom>
        </p:spPr>
      </p:pic>
    </p:spTree>
    <p:extLst>
      <p:ext uri="{BB962C8B-B14F-4D97-AF65-F5344CB8AC3E}">
        <p14:creationId xmlns:p14="http://schemas.microsoft.com/office/powerpoint/2010/main" val="220936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5320-3E1E-4CBF-83D4-E45072B2AB20}"/>
              </a:ext>
            </a:extLst>
          </p:cNvPr>
          <p:cNvSpPr>
            <a:spLocks noGrp="1"/>
          </p:cNvSpPr>
          <p:nvPr>
            <p:ph type="title"/>
          </p:nvPr>
        </p:nvSpPr>
        <p:spPr>
          <a:xfrm>
            <a:off x="768550" y="574869"/>
            <a:ext cx="10511286" cy="434782"/>
          </a:xfrm>
        </p:spPr>
        <p:txBody>
          <a:bodyPr/>
          <a:lstStyle/>
          <a:p>
            <a:r>
              <a:rPr lang="fi-FI" sz="2400" dirty="0"/>
              <a:t>Hyvät käytänteet ja materiaaleja – Kiusaaminen ja sen ehkäisy vuorohoidossa </a:t>
            </a:r>
            <a:br>
              <a:rPr lang="fi-FI" sz="1200" dirty="0"/>
            </a:br>
            <a:endParaRPr lang="fi-FI" sz="2400" dirty="0"/>
          </a:p>
        </p:txBody>
      </p:sp>
      <p:pic>
        <p:nvPicPr>
          <p:cNvPr id="7" name="Picture 6">
            <a:extLst>
              <a:ext uri="{FF2B5EF4-FFF2-40B4-BE49-F238E27FC236}">
                <a16:creationId xmlns:a16="http://schemas.microsoft.com/office/drawing/2014/main" id="{BD25F236-323E-415E-AEC6-C50E26EB6971}"/>
              </a:ext>
            </a:extLst>
          </p:cNvPr>
          <p:cNvPicPr>
            <a:picLocks noChangeAspect="1"/>
          </p:cNvPicPr>
          <p:nvPr/>
        </p:nvPicPr>
        <p:blipFill>
          <a:blip r:embed="rId2"/>
          <a:stretch>
            <a:fillRect/>
          </a:stretch>
        </p:blipFill>
        <p:spPr>
          <a:xfrm>
            <a:off x="10312614" y="4471667"/>
            <a:ext cx="1249788" cy="1207113"/>
          </a:xfrm>
          <a:prstGeom prst="rect">
            <a:avLst/>
          </a:prstGeom>
        </p:spPr>
      </p:pic>
      <p:pic>
        <p:nvPicPr>
          <p:cNvPr id="9" name="Kuva 8">
            <a:extLst>
              <a:ext uri="{FF2B5EF4-FFF2-40B4-BE49-F238E27FC236}">
                <a16:creationId xmlns:a16="http://schemas.microsoft.com/office/drawing/2014/main" id="{8F137C3A-3C0A-44F6-B803-3D5E25B9389D}"/>
              </a:ext>
            </a:extLst>
          </p:cNvPr>
          <p:cNvPicPr>
            <a:picLocks noChangeAspect="1"/>
          </p:cNvPicPr>
          <p:nvPr/>
        </p:nvPicPr>
        <p:blipFill>
          <a:blip r:embed="rId3"/>
          <a:stretch>
            <a:fillRect/>
          </a:stretch>
        </p:blipFill>
        <p:spPr>
          <a:xfrm>
            <a:off x="768550" y="1254437"/>
            <a:ext cx="9194801" cy="4349126"/>
          </a:xfrm>
          <a:prstGeom prst="rect">
            <a:avLst/>
          </a:prstGeom>
        </p:spPr>
      </p:pic>
    </p:spTree>
    <p:extLst>
      <p:ext uri="{BB962C8B-B14F-4D97-AF65-F5344CB8AC3E}">
        <p14:creationId xmlns:p14="http://schemas.microsoft.com/office/powerpoint/2010/main" val="1854916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5320-3E1E-4CBF-83D4-E45072B2AB20}"/>
              </a:ext>
            </a:extLst>
          </p:cNvPr>
          <p:cNvSpPr>
            <a:spLocks noGrp="1"/>
          </p:cNvSpPr>
          <p:nvPr>
            <p:ph type="title"/>
          </p:nvPr>
        </p:nvSpPr>
        <p:spPr>
          <a:xfrm>
            <a:off x="768550" y="574869"/>
            <a:ext cx="10511286" cy="434782"/>
          </a:xfrm>
        </p:spPr>
        <p:txBody>
          <a:bodyPr/>
          <a:lstStyle/>
          <a:p>
            <a:r>
              <a:rPr lang="fi-FI" sz="2400" dirty="0"/>
              <a:t>Hyvät käytänteet ja materiaaleja – Kiusaaminen ja sen ehkäisy vuorohoidossa </a:t>
            </a:r>
            <a:br>
              <a:rPr lang="fi-FI" sz="1200" dirty="0"/>
            </a:br>
            <a:endParaRPr lang="fi-FI" sz="2400" dirty="0"/>
          </a:p>
        </p:txBody>
      </p:sp>
      <p:pic>
        <p:nvPicPr>
          <p:cNvPr id="7" name="Picture 6">
            <a:extLst>
              <a:ext uri="{FF2B5EF4-FFF2-40B4-BE49-F238E27FC236}">
                <a16:creationId xmlns:a16="http://schemas.microsoft.com/office/drawing/2014/main" id="{BD25F236-323E-415E-AEC6-C50E26EB6971}"/>
              </a:ext>
            </a:extLst>
          </p:cNvPr>
          <p:cNvPicPr>
            <a:picLocks noChangeAspect="1"/>
          </p:cNvPicPr>
          <p:nvPr/>
        </p:nvPicPr>
        <p:blipFill>
          <a:blip r:embed="rId2"/>
          <a:stretch>
            <a:fillRect/>
          </a:stretch>
        </p:blipFill>
        <p:spPr>
          <a:xfrm>
            <a:off x="10312614" y="4471667"/>
            <a:ext cx="1249788" cy="1207113"/>
          </a:xfrm>
          <a:prstGeom prst="rect">
            <a:avLst/>
          </a:prstGeom>
        </p:spPr>
      </p:pic>
      <p:pic>
        <p:nvPicPr>
          <p:cNvPr id="4" name="Kuva 3">
            <a:extLst>
              <a:ext uri="{FF2B5EF4-FFF2-40B4-BE49-F238E27FC236}">
                <a16:creationId xmlns:a16="http://schemas.microsoft.com/office/drawing/2014/main" id="{2B1104EA-FCD3-6312-4C40-6C60DBF4B2F4}"/>
              </a:ext>
            </a:extLst>
          </p:cNvPr>
          <p:cNvPicPr>
            <a:picLocks noChangeAspect="1"/>
          </p:cNvPicPr>
          <p:nvPr/>
        </p:nvPicPr>
        <p:blipFill>
          <a:blip r:embed="rId3"/>
          <a:stretch>
            <a:fillRect/>
          </a:stretch>
        </p:blipFill>
        <p:spPr>
          <a:xfrm>
            <a:off x="768550" y="1261932"/>
            <a:ext cx="9278923" cy="4334136"/>
          </a:xfrm>
          <a:prstGeom prst="rect">
            <a:avLst/>
          </a:prstGeom>
        </p:spPr>
      </p:pic>
    </p:spTree>
    <p:extLst>
      <p:ext uri="{BB962C8B-B14F-4D97-AF65-F5344CB8AC3E}">
        <p14:creationId xmlns:p14="http://schemas.microsoft.com/office/powerpoint/2010/main" val="28742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5320-3E1E-4CBF-83D4-E45072B2AB20}"/>
              </a:ext>
            </a:extLst>
          </p:cNvPr>
          <p:cNvSpPr>
            <a:spLocks noGrp="1"/>
          </p:cNvSpPr>
          <p:nvPr>
            <p:ph type="title"/>
          </p:nvPr>
        </p:nvSpPr>
        <p:spPr>
          <a:xfrm>
            <a:off x="768550" y="460569"/>
            <a:ext cx="10511286" cy="434782"/>
          </a:xfrm>
        </p:spPr>
        <p:txBody>
          <a:bodyPr/>
          <a:lstStyle/>
          <a:p>
            <a:r>
              <a:rPr lang="fi-FI" sz="2400" dirty="0"/>
              <a:t>Hyvät käytänteet ja materiaaleja –  Lapsen yksinäisyyden ehkäiseminen vuorohoidossa </a:t>
            </a:r>
            <a:br>
              <a:rPr lang="fi-FI" sz="1200" dirty="0"/>
            </a:br>
            <a:endParaRPr lang="fi-FI" sz="2400" dirty="0"/>
          </a:p>
        </p:txBody>
      </p:sp>
      <p:pic>
        <p:nvPicPr>
          <p:cNvPr id="7" name="Picture 6">
            <a:extLst>
              <a:ext uri="{FF2B5EF4-FFF2-40B4-BE49-F238E27FC236}">
                <a16:creationId xmlns:a16="http://schemas.microsoft.com/office/drawing/2014/main" id="{BD25F236-323E-415E-AEC6-C50E26EB6971}"/>
              </a:ext>
            </a:extLst>
          </p:cNvPr>
          <p:cNvPicPr>
            <a:picLocks noChangeAspect="1"/>
          </p:cNvPicPr>
          <p:nvPr/>
        </p:nvPicPr>
        <p:blipFill>
          <a:blip r:embed="rId2"/>
          <a:stretch>
            <a:fillRect/>
          </a:stretch>
        </p:blipFill>
        <p:spPr>
          <a:xfrm>
            <a:off x="10312614" y="4471667"/>
            <a:ext cx="1249788" cy="1207113"/>
          </a:xfrm>
          <a:prstGeom prst="rect">
            <a:avLst/>
          </a:prstGeom>
        </p:spPr>
      </p:pic>
      <p:pic>
        <p:nvPicPr>
          <p:cNvPr id="4" name="Kuva 3">
            <a:extLst>
              <a:ext uri="{FF2B5EF4-FFF2-40B4-BE49-F238E27FC236}">
                <a16:creationId xmlns:a16="http://schemas.microsoft.com/office/drawing/2014/main" id="{4C03822D-AF10-4EC7-BAFB-99ECCC45B0F7}"/>
              </a:ext>
            </a:extLst>
          </p:cNvPr>
          <p:cNvPicPr>
            <a:picLocks noChangeAspect="1"/>
          </p:cNvPicPr>
          <p:nvPr/>
        </p:nvPicPr>
        <p:blipFill>
          <a:blip r:embed="rId3"/>
          <a:stretch>
            <a:fillRect/>
          </a:stretch>
        </p:blipFill>
        <p:spPr>
          <a:xfrm>
            <a:off x="2819400" y="981074"/>
            <a:ext cx="7191499" cy="5324475"/>
          </a:xfrm>
          <a:prstGeom prst="rect">
            <a:avLst/>
          </a:prstGeom>
        </p:spPr>
      </p:pic>
    </p:spTree>
    <p:extLst>
      <p:ext uri="{BB962C8B-B14F-4D97-AF65-F5344CB8AC3E}">
        <p14:creationId xmlns:p14="http://schemas.microsoft.com/office/powerpoint/2010/main" val="2804144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5320-3E1E-4CBF-83D4-E45072B2AB20}"/>
              </a:ext>
            </a:extLst>
          </p:cNvPr>
          <p:cNvSpPr>
            <a:spLocks noGrp="1"/>
          </p:cNvSpPr>
          <p:nvPr>
            <p:ph type="title"/>
          </p:nvPr>
        </p:nvSpPr>
        <p:spPr>
          <a:xfrm>
            <a:off x="768550" y="460569"/>
            <a:ext cx="10511286" cy="434782"/>
          </a:xfrm>
        </p:spPr>
        <p:txBody>
          <a:bodyPr/>
          <a:lstStyle/>
          <a:p>
            <a:r>
              <a:rPr lang="fi-FI" sz="2400" dirty="0"/>
              <a:t>Hyvät käytänteet ja materiaaleja –  Lapsen yksinäisyyden ehkäiseminen vuorohoidossa </a:t>
            </a:r>
            <a:br>
              <a:rPr lang="fi-FI" sz="1200" dirty="0"/>
            </a:br>
            <a:endParaRPr lang="fi-FI" sz="2400" dirty="0"/>
          </a:p>
        </p:txBody>
      </p:sp>
      <p:pic>
        <p:nvPicPr>
          <p:cNvPr id="7" name="Picture 6">
            <a:extLst>
              <a:ext uri="{FF2B5EF4-FFF2-40B4-BE49-F238E27FC236}">
                <a16:creationId xmlns:a16="http://schemas.microsoft.com/office/drawing/2014/main" id="{BD25F236-323E-415E-AEC6-C50E26EB6971}"/>
              </a:ext>
            </a:extLst>
          </p:cNvPr>
          <p:cNvPicPr>
            <a:picLocks noChangeAspect="1"/>
          </p:cNvPicPr>
          <p:nvPr/>
        </p:nvPicPr>
        <p:blipFill>
          <a:blip r:embed="rId2"/>
          <a:stretch>
            <a:fillRect/>
          </a:stretch>
        </p:blipFill>
        <p:spPr>
          <a:xfrm>
            <a:off x="10312614" y="4471667"/>
            <a:ext cx="1249788" cy="1207113"/>
          </a:xfrm>
          <a:prstGeom prst="rect">
            <a:avLst/>
          </a:prstGeom>
        </p:spPr>
      </p:pic>
      <p:pic>
        <p:nvPicPr>
          <p:cNvPr id="5" name="Kuva 4">
            <a:extLst>
              <a:ext uri="{FF2B5EF4-FFF2-40B4-BE49-F238E27FC236}">
                <a16:creationId xmlns:a16="http://schemas.microsoft.com/office/drawing/2014/main" id="{93819A24-1BC5-B390-A4E7-B6204C3D3D96}"/>
              </a:ext>
            </a:extLst>
          </p:cNvPr>
          <p:cNvPicPr>
            <a:picLocks noChangeAspect="1"/>
          </p:cNvPicPr>
          <p:nvPr/>
        </p:nvPicPr>
        <p:blipFill>
          <a:blip r:embed="rId3"/>
          <a:stretch>
            <a:fillRect/>
          </a:stretch>
        </p:blipFill>
        <p:spPr>
          <a:xfrm>
            <a:off x="575792" y="1384904"/>
            <a:ext cx="9707427" cy="4739059"/>
          </a:xfrm>
          <a:prstGeom prst="rect">
            <a:avLst/>
          </a:prstGeom>
        </p:spPr>
      </p:pic>
    </p:spTree>
    <p:extLst>
      <p:ext uri="{BB962C8B-B14F-4D97-AF65-F5344CB8AC3E}">
        <p14:creationId xmlns:p14="http://schemas.microsoft.com/office/powerpoint/2010/main" val="270796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5320-3E1E-4CBF-83D4-E45072B2AB20}"/>
              </a:ext>
            </a:extLst>
          </p:cNvPr>
          <p:cNvSpPr>
            <a:spLocks noGrp="1"/>
          </p:cNvSpPr>
          <p:nvPr>
            <p:ph type="title"/>
          </p:nvPr>
        </p:nvSpPr>
        <p:spPr>
          <a:xfrm>
            <a:off x="768550" y="574868"/>
            <a:ext cx="10511286" cy="818927"/>
          </a:xfrm>
        </p:spPr>
        <p:txBody>
          <a:bodyPr/>
          <a:lstStyle/>
          <a:p>
            <a:r>
              <a:rPr lang="fi-FI" sz="2400" dirty="0"/>
              <a:t>Lapsen sosioemotionaalisten taitojen ja vertaissuhteiden tukeminen vuorohoidossa 5 op – Hyvät käytänteet - Koontia osallistujien tehtävistä</a:t>
            </a:r>
            <a:r>
              <a:rPr lang="fi-FI" sz="2000" dirty="0"/>
              <a:t>:</a:t>
            </a:r>
            <a:br>
              <a:rPr lang="fi-FI" sz="1200" dirty="0"/>
            </a:br>
            <a:endParaRPr lang="fi-FI" sz="2400" dirty="0"/>
          </a:p>
        </p:txBody>
      </p:sp>
      <p:sp>
        <p:nvSpPr>
          <p:cNvPr id="6" name="Text Placeholder 5">
            <a:extLst>
              <a:ext uri="{FF2B5EF4-FFF2-40B4-BE49-F238E27FC236}">
                <a16:creationId xmlns:a16="http://schemas.microsoft.com/office/drawing/2014/main" id="{AFCB70DB-4166-4C0A-8DB8-6143B4EA52F4}"/>
              </a:ext>
            </a:extLst>
          </p:cNvPr>
          <p:cNvSpPr>
            <a:spLocks noGrp="1"/>
          </p:cNvSpPr>
          <p:nvPr>
            <p:ph type="body" idx="12"/>
          </p:nvPr>
        </p:nvSpPr>
        <p:spPr>
          <a:xfrm>
            <a:off x="768550" y="1553186"/>
            <a:ext cx="4801740" cy="4376378"/>
          </a:xfrm>
        </p:spPr>
        <p:txBody>
          <a:bodyPr>
            <a:noAutofit/>
          </a:bodyPr>
          <a:lstStyle/>
          <a:p>
            <a:pPr marL="0" indent="0">
              <a:buNone/>
            </a:pPr>
            <a:r>
              <a:rPr lang="fi-FI" sz="1600" b="1" dirty="0"/>
              <a:t>Vuorohoidon aloittamisen haasteet </a:t>
            </a:r>
          </a:p>
          <a:p>
            <a:pPr lvl="1"/>
            <a:r>
              <a:rPr lang="fi-FI" sz="1400" dirty="0"/>
              <a:t>Lapsen tarvitsema tuki: ennakointi, kuvitettu päiväohjelma, kuvien käyttö, töissä olevien työntekijöiden kuvat näkyvillä</a:t>
            </a:r>
          </a:p>
          <a:p>
            <a:pPr lvl="1"/>
            <a:r>
              <a:rPr lang="fi-FI" sz="1400" dirty="0"/>
              <a:t>Kasvattajan toimintatavat ja pedagogiset ratkaisut: selkeä struktuuri ja johdonmukaiset toimintatavat</a:t>
            </a:r>
          </a:p>
          <a:p>
            <a:pPr lvl="1"/>
            <a:r>
              <a:rPr lang="fi-FI" sz="1400" dirty="0"/>
              <a:t>Vanhempien kanssa tehtävä yhteistyö: koteihin kalenteri, milloin kotona ja milloin päiväkodissa</a:t>
            </a:r>
          </a:p>
          <a:p>
            <a:pPr lvl="1"/>
            <a:r>
              <a:rPr lang="fi-FI" sz="1400" dirty="0"/>
              <a:t>Vanhempien kanssa tehtävä yhteistyö: Vanhempien tukeminen uuden alussa, viestit vanhemmille päiväkotipäivän kuulumisista, kuvakirja aloittaville perheille päiväkodin arjesta, päiväkodin päivärytmi ja –ohjelma koteihin</a:t>
            </a:r>
          </a:p>
          <a:p>
            <a:pPr lvl="1"/>
            <a:r>
              <a:rPr lang="fi-FI" sz="1400" dirty="0"/>
              <a:t>Vanhempien kanssa tehtävä yhteistyö: vanhempien luoma yhteystietolista, jonka avulla tuetaan lasten yhteistä ajanviettoa vapaa-ajalla</a:t>
            </a:r>
          </a:p>
          <a:p>
            <a:pPr marL="457200" lvl="1" indent="0">
              <a:buNone/>
            </a:pPr>
            <a:endParaRPr lang="fi-FI" sz="1600" dirty="0"/>
          </a:p>
          <a:p>
            <a:pPr lvl="1"/>
            <a:endParaRPr lang="fi-FI" sz="1600" dirty="0"/>
          </a:p>
        </p:txBody>
      </p:sp>
      <p:pic>
        <p:nvPicPr>
          <p:cNvPr id="7" name="Picture 6">
            <a:extLst>
              <a:ext uri="{FF2B5EF4-FFF2-40B4-BE49-F238E27FC236}">
                <a16:creationId xmlns:a16="http://schemas.microsoft.com/office/drawing/2014/main" id="{BD25F236-323E-415E-AEC6-C50E26EB6971}"/>
              </a:ext>
            </a:extLst>
          </p:cNvPr>
          <p:cNvPicPr>
            <a:picLocks noChangeAspect="1"/>
          </p:cNvPicPr>
          <p:nvPr/>
        </p:nvPicPr>
        <p:blipFill>
          <a:blip r:embed="rId2"/>
          <a:stretch>
            <a:fillRect/>
          </a:stretch>
        </p:blipFill>
        <p:spPr>
          <a:xfrm>
            <a:off x="10312614" y="4471667"/>
            <a:ext cx="1249788" cy="1207113"/>
          </a:xfrm>
          <a:prstGeom prst="rect">
            <a:avLst/>
          </a:prstGeom>
        </p:spPr>
      </p:pic>
      <p:sp>
        <p:nvSpPr>
          <p:cNvPr id="8" name="Text Placeholder 5">
            <a:extLst>
              <a:ext uri="{FF2B5EF4-FFF2-40B4-BE49-F238E27FC236}">
                <a16:creationId xmlns:a16="http://schemas.microsoft.com/office/drawing/2014/main" id="{20FDA547-F0E9-4434-A815-63BBCAF03D07}"/>
              </a:ext>
            </a:extLst>
          </p:cNvPr>
          <p:cNvSpPr txBox="1">
            <a:spLocks/>
          </p:cNvSpPr>
          <p:nvPr/>
        </p:nvSpPr>
        <p:spPr>
          <a:xfrm>
            <a:off x="5797750" y="1530278"/>
            <a:ext cx="4514864" cy="4399286"/>
          </a:xfrm>
          <a:prstGeom prst="rect">
            <a:avLst/>
          </a:prstGeom>
        </p:spPr>
        <p:txBody>
          <a:bodyPr anchor="t">
            <a:noAutofit/>
          </a:bodyPr>
          <a:lstStyle>
            <a:lvl1pPr marL="285750" indent="-285750" algn="l" defTabSz="914400" rtl="0" eaLnBrk="1" latinLnBrk="0" hangingPunct="1">
              <a:lnSpc>
                <a:spcPct val="90000"/>
              </a:lnSpc>
              <a:spcBef>
                <a:spcPts val="1000"/>
              </a:spcBef>
              <a:buFont typeface="Arial"/>
              <a:buChar char="•"/>
              <a:defRPr sz="22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2"/>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indent="0">
              <a:buFont typeface="Arial"/>
              <a:buNone/>
            </a:pPr>
            <a:r>
              <a:rPr lang="fi-FI" sz="1600" b="1" dirty="0"/>
              <a:t>Vertaissuhteiden tukeminen, kiusaamisen ja syrjäytymisen ehkäisy </a:t>
            </a:r>
          </a:p>
          <a:p>
            <a:pPr lvl="1"/>
            <a:r>
              <a:rPr lang="fi-FI" sz="1400" dirty="0"/>
              <a:t>Vuorovaikutuksen tukeminen kotona ja vakassa, kaveritaitokirjoja kotona, yhdessä keskustelu ja avoimuus, perheiden toiveiden kunnioitus</a:t>
            </a:r>
          </a:p>
          <a:p>
            <a:pPr lvl="1"/>
            <a:r>
              <a:rPr lang="fi-FI" sz="1400" dirty="0"/>
              <a:t>Rohkaiseminen leikkiin toisten lasten kanssa, myös muiden ryhmien lasten kanssa, pienryhmien suunnittelu</a:t>
            </a:r>
          </a:p>
          <a:p>
            <a:pPr lvl="1"/>
            <a:r>
              <a:rPr lang="fi-FI" sz="1400" dirty="0"/>
              <a:t>Leikin tukeminen ja ohjaaminen leikkiin toisten lasten kanssa, leikinvalintataulut</a:t>
            </a:r>
          </a:p>
          <a:p>
            <a:pPr lvl="1"/>
            <a:r>
              <a:rPr lang="fi-FI" sz="1400" dirty="0"/>
              <a:t>Hoitoaikojen muuttaminen välillä päivävuoroon, leikkihetki silloin tällöin oman ryhmän kanssa</a:t>
            </a:r>
          </a:p>
          <a:p>
            <a:pPr lvl="1"/>
            <a:r>
              <a:rPr lang="fi-FI" sz="1400" dirty="0"/>
              <a:t>Kaveri- ja tunnetaitojen harjoittelu, avoin vuorovaikutus, asioista keskustelu 24/7, anteeksi pyytämisen harjoittelu</a:t>
            </a:r>
          </a:p>
          <a:p>
            <a:pPr lvl="1"/>
            <a:r>
              <a:rPr lang="fi-FI" sz="1400" dirty="0"/>
              <a:t>Keskustelut, tilanteiden selvittäminen molempien osapuolten kanssa, ratkaisukeskeisyys, leikinvalintataulut ohjaavat lapsia erilaisiin pienryhmiin</a:t>
            </a:r>
          </a:p>
          <a:p>
            <a:pPr marL="0" indent="0">
              <a:buFont typeface="Arial"/>
              <a:buNone/>
            </a:pPr>
            <a:endParaRPr lang="fi-FI" sz="1600" dirty="0"/>
          </a:p>
        </p:txBody>
      </p:sp>
    </p:spTree>
    <p:extLst>
      <p:ext uri="{BB962C8B-B14F-4D97-AF65-F5344CB8AC3E}">
        <p14:creationId xmlns:p14="http://schemas.microsoft.com/office/powerpoint/2010/main" val="1121785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5320-3E1E-4CBF-83D4-E45072B2AB20}"/>
              </a:ext>
            </a:extLst>
          </p:cNvPr>
          <p:cNvSpPr>
            <a:spLocks noGrp="1"/>
          </p:cNvSpPr>
          <p:nvPr>
            <p:ph type="title"/>
          </p:nvPr>
        </p:nvSpPr>
        <p:spPr>
          <a:xfrm>
            <a:off x="768550" y="574868"/>
            <a:ext cx="10511286" cy="818927"/>
          </a:xfrm>
        </p:spPr>
        <p:txBody>
          <a:bodyPr/>
          <a:lstStyle/>
          <a:p>
            <a:r>
              <a:rPr lang="fi-FI" sz="2400" dirty="0"/>
              <a:t>Lapsen sosioemotionaalisten taitojen ja vertaissuhteiden tukeminen vuorohoidossa 5 op – Hyvät käytänteitä ja pedagogisia toimintamalleja:</a:t>
            </a:r>
            <a:br>
              <a:rPr lang="fi-FI" sz="1200" dirty="0"/>
            </a:br>
            <a:endParaRPr lang="fi-FI" sz="2400" dirty="0"/>
          </a:p>
        </p:txBody>
      </p:sp>
      <p:sp>
        <p:nvSpPr>
          <p:cNvPr id="6" name="Text Placeholder 5">
            <a:extLst>
              <a:ext uri="{FF2B5EF4-FFF2-40B4-BE49-F238E27FC236}">
                <a16:creationId xmlns:a16="http://schemas.microsoft.com/office/drawing/2014/main" id="{AFCB70DB-4166-4C0A-8DB8-6143B4EA52F4}"/>
              </a:ext>
            </a:extLst>
          </p:cNvPr>
          <p:cNvSpPr>
            <a:spLocks noGrp="1"/>
          </p:cNvSpPr>
          <p:nvPr>
            <p:ph type="body" idx="12"/>
          </p:nvPr>
        </p:nvSpPr>
        <p:spPr>
          <a:xfrm>
            <a:off x="5858823" y="1603345"/>
            <a:ext cx="4651174" cy="4490679"/>
          </a:xfrm>
        </p:spPr>
        <p:txBody>
          <a:bodyPr>
            <a:noAutofit/>
          </a:bodyPr>
          <a:lstStyle/>
          <a:p>
            <a:r>
              <a:rPr lang="fi-FI" sz="1600" dirty="0"/>
              <a:t>Draama ja lasten kirjallisuus, sadut kiusaamisen ehkäisyssä, työyhteisön yhteiset käytännöt kiusaamiseen puuttumisessa</a:t>
            </a:r>
          </a:p>
          <a:p>
            <a:r>
              <a:rPr lang="fi-FI" sz="1600" dirty="0"/>
              <a:t>Pienten lasten ryhmätila  vuorohoitolasten ryhmätilaksi -&gt; pienille ei ryhmien vaihtelua</a:t>
            </a:r>
          </a:p>
          <a:p>
            <a:r>
              <a:rPr lang="fi-FI" sz="1600" dirty="0"/>
              <a:t>Mahdollisuus lapselle olla rauhassa ja palautua päivän kokemuksista</a:t>
            </a:r>
          </a:p>
          <a:p>
            <a:r>
              <a:rPr lang="fi-FI" sz="1600" dirty="0"/>
              <a:t>Sensitiivinen ja läsnäoleva aikuinen</a:t>
            </a:r>
          </a:p>
          <a:p>
            <a:r>
              <a:rPr lang="fi-FI" sz="1600" dirty="0"/>
              <a:t>Vaihtuvat yhtenäiset teemat ja tapahtuvat sekä leikit , dokumentointi esim. päiväkodin digitaaliseen lehteen -yhteisöllisyys</a:t>
            </a:r>
          </a:p>
          <a:p>
            <a:r>
              <a:rPr lang="fi-FI" sz="1600" dirty="0"/>
              <a:t>Tiedonkulun kehittäminen ja käytännöt -  yhtenäiset käytännöt kun lapsi vaihtaa ryhmää, viestivihko</a:t>
            </a:r>
          </a:p>
          <a:p>
            <a:pPr lvl="1"/>
            <a:endParaRPr lang="fi-FI" sz="1600" dirty="0"/>
          </a:p>
        </p:txBody>
      </p:sp>
      <p:pic>
        <p:nvPicPr>
          <p:cNvPr id="7" name="Picture 6">
            <a:extLst>
              <a:ext uri="{FF2B5EF4-FFF2-40B4-BE49-F238E27FC236}">
                <a16:creationId xmlns:a16="http://schemas.microsoft.com/office/drawing/2014/main" id="{BD25F236-323E-415E-AEC6-C50E26EB6971}"/>
              </a:ext>
            </a:extLst>
          </p:cNvPr>
          <p:cNvPicPr>
            <a:picLocks noChangeAspect="1"/>
          </p:cNvPicPr>
          <p:nvPr/>
        </p:nvPicPr>
        <p:blipFill>
          <a:blip r:embed="rId2"/>
          <a:stretch>
            <a:fillRect/>
          </a:stretch>
        </p:blipFill>
        <p:spPr>
          <a:xfrm>
            <a:off x="10312614" y="4471667"/>
            <a:ext cx="1249788" cy="1207113"/>
          </a:xfrm>
          <a:prstGeom prst="rect">
            <a:avLst/>
          </a:prstGeom>
        </p:spPr>
      </p:pic>
      <p:sp>
        <p:nvSpPr>
          <p:cNvPr id="8" name="Text Placeholder 5">
            <a:extLst>
              <a:ext uri="{FF2B5EF4-FFF2-40B4-BE49-F238E27FC236}">
                <a16:creationId xmlns:a16="http://schemas.microsoft.com/office/drawing/2014/main" id="{20FDA547-F0E9-4434-A815-63BBCAF03D07}"/>
              </a:ext>
            </a:extLst>
          </p:cNvPr>
          <p:cNvSpPr txBox="1">
            <a:spLocks/>
          </p:cNvSpPr>
          <p:nvPr/>
        </p:nvSpPr>
        <p:spPr>
          <a:xfrm>
            <a:off x="878562" y="1517619"/>
            <a:ext cx="4651174" cy="4490679"/>
          </a:xfrm>
          <a:prstGeom prst="rect">
            <a:avLst/>
          </a:prstGeom>
        </p:spPr>
        <p:txBody>
          <a:bodyPr anchor="t">
            <a:noAutofit/>
          </a:bodyPr>
          <a:lstStyle>
            <a:lvl1pPr marL="285750" indent="-285750" algn="l" defTabSz="914400" rtl="0" eaLnBrk="1" latinLnBrk="0" hangingPunct="1">
              <a:lnSpc>
                <a:spcPct val="90000"/>
              </a:lnSpc>
              <a:spcBef>
                <a:spcPts val="1000"/>
              </a:spcBef>
              <a:buFont typeface="Arial"/>
              <a:buChar char="•"/>
              <a:defRPr sz="22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2"/>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r>
              <a:rPr lang="fi-FI" sz="1600" dirty="0"/>
              <a:t>Myönteisen vuorovaikutuksen kehä, positiivinen pedagogiikka</a:t>
            </a:r>
            <a:endParaRPr lang="fi-FI" sz="1600" b="1" dirty="0"/>
          </a:p>
          <a:p>
            <a:r>
              <a:rPr lang="fi-FI" sz="1600" dirty="0"/>
              <a:t>Aikuisen tuki leikkien aloittamisessa, leikkiin pääsemiseksi, leikin rikastuttaminen, ohjattu leikki, aika leikille  </a:t>
            </a:r>
          </a:p>
          <a:p>
            <a:r>
              <a:rPr lang="fi-FI" sz="1600" dirty="0"/>
              <a:t>Pienryhmätoiminta, kaverit samassa ryhmässä</a:t>
            </a:r>
          </a:p>
          <a:p>
            <a:r>
              <a:rPr lang="fi-FI" sz="1600" dirty="0"/>
              <a:t>Kuvitettu selkeä päivärytmi vuorohoitoyksikössä – lapsen oman kalenterin tekeminen , ennakoitavuuden tukeminen</a:t>
            </a:r>
          </a:p>
          <a:p>
            <a:r>
              <a:rPr lang="fi-FI" sz="1600" dirty="0"/>
              <a:t>Kielen ja vuorovaikutuksen tukeminen: kuvat, sanoittaminen, sarjakuvittaminen, selkeä puheen malli</a:t>
            </a:r>
          </a:p>
          <a:p>
            <a:r>
              <a:rPr lang="fi-FI" sz="1600" dirty="0"/>
              <a:t>Aamu- ja päiväpiirit yhteisöllisyyden tukena</a:t>
            </a:r>
          </a:p>
          <a:p>
            <a:r>
              <a:rPr lang="fi-FI" sz="1600" dirty="0"/>
              <a:t>Työntekijöiden läsnäolotaulu</a:t>
            </a:r>
          </a:p>
          <a:p>
            <a:pPr marL="0" indent="0">
              <a:buNone/>
            </a:pPr>
            <a:endParaRPr lang="fi-FI" sz="1600" dirty="0"/>
          </a:p>
        </p:txBody>
      </p:sp>
    </p:spTree>
    <p:extLst>
      <p:ext uri="{BB962C8B-B14F-4D97-AF65-F5344CB8AC3E}">
        <p14:creationId xmlns:p14="http://schemas.microsoft.com/office/powerpoint/2010/main" val="2709572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22A0-FE66-FCBB-B56F-64E417987CFC}"/>
              </a:ext>
            </a:extLst>
          </p:cNvPr>
          <p:cNvSpPr>
            <a:spLocks noGrp="1"/>
          </p:cNvSpPr>
          <p:nvPr>
            <p:ph type="title"/>
          </p:nvPr>
        </p:nvSpPr>
        <p:spPr>
          <a:xfrm>
            <a:off x="772065" y="906357"/>
            <a:ext cx="10511286" cy="584430"/>
          </a:xfrm>
        </p:spPr>
        <p:txBody>
          <a:bodyPr/>
          <a:lstStyle/>
          <a:p>
            <a:r>
              <a:rPr lang="fi-FI" sz="3600" dirty="0"/>
              <a:t>Tunnetaitomateriaalien esittelyt </a:t>
            </a:r>
          </a:p>
        </p:txBody>
      </p:sp>
      <p:sp>
        <p:nvSpPr>
          <p:cNvPr id="6" name="Text Placeholder 5">
            <a:extLst>
              <a:ext uri="{FF2B5EF4-FFF2-40B4-BE49-F238E27FC236}">
                <a16:creationId xmlns:a16="http://schemas.microsoft.com/office/drawing/2014/main" id="{2C131098-16C9-6908-1B7A-FE064322D01E}"/>
              </a:ext>
            </a:extLst>
          </p:cNvPr>
          <p:cNvSpPr>
            <a:spLocks noGrp="1"/>
          </p:cNvSpPr>
          <p:nvPr>
            <p:ph type="body" idx="12"/>
          </p:nvPr>
        </p:nvSpPr>
        <p:spPr>
          <a:xfrm>
            <a:off x="590550" y="1490787"/>
            <a:ext cx="10692801" cy="4579338"/>
          </a:xfrm>
        </p:spPr>
        <p:txBody>
          <a:bodyPr>
            <a:normAutofit fontScale="62500" lnSpcReduction="20000"/>
          </a:bodyPr>
          <a:lstStyle/>
          <a:p>
            <a:endParaRPr lang="fi-FI" dirty="0"/>
          </a:p>
          <a:p>
            <a:r>
              <a:rPr lang="fi-FI" sz="2900" dirty="0"/>
              <a:t>Vertaissuhteet, MIELI ry:n Eläinlasten elämää mielenterveystaitoja pöytäteatterin keinoin, 8€</a:t>
            </a:r>
          </a:p>
          <a:p>
            <a:r>
              <a:rPr lang="fi-FI" sz="2900" dirty="0"/>
              <a:t> Mahti-susitunnekortit, https://www.tukiliitto.fi/tukiliitto-ja-yhdistykset/kehittamistoiminta/paattyneet-hankkeet/mahti-projekti/mahti-tunnekortit/ maksuton</a:t>
            </a:r>
          </a:p>
          <a:p>
            <a:r>
              <a:rPr lang="fi-FI" sz="2900" dirty="0"/>
              <a:t>Ympyräiset -materiaali on tunnekasvatusmateriaali, johon sisältyy muun muassa useita eri kirjoja, vahvuuskortteja, käsikirja ja muistipeli. Materiaaliin kuuluu kahdeksan satukirjaa. Jokainen kirja kertoo yhdestä tunnetaitoteemasta.  https://www.ympyraiset.fi/ maksullinen </a:t>
            </a:r>
          </a:p>
          <a:p>
            <a:r>
              <a:rPr lang="fi-FI" sz="2900" dirty="0" err="1"/>
              <a:t>Värinautit</a:t>
            </a:r>
            <a:r>
              <a:rPr lang="fi-FI" sz="2900" dirty="0"/>
              <a:t>, Esimerkiksi julisteita, pelejä, tehtäviä, tunnetaitojen opettamiseen materiaalia.  https://www.varinautit.fi maksuton</a:t>
            </a:r>
          </a:p>
          <a:p>
            <a:r>
              <a:rPr lang="fi-FI" sz="2900" dirty="0" err="1"/>
              <a:t>Fanni-</a:t>
            </a:r>
            <a:r>
              <a:rPr lang="fi-FI" sz="2900" dirty="0"/>
              <a:t> tunteiden säätely ja nimeäminen,  https://www.tunnetaitojalapselle.fi/JuliaP%C3%B6yh%C3%B6nen/Fanni-ja-levotonliikeri.ht</a:t>
            </a:r>
          </a:p>
          <a:p>
            <a:r>
              <a:rPr lang="fi-FI" sz="2900" dirty="0"/>
              <a:t>https://www.kipinakeskus.fi/roihustenarjessa/ kielenkehityksen materiaalia</a:t>
            </a:r>
          </a:p>
          <a:p>
            <a:r>
              <a:rPr lang="fi-FI" sz="2900" dirty="0"/>
              <a:t>Tunteet hukassa, tunnetaitojen opettamiseen luonnossa www.suomenlatu.fi/ulkoile/lastentoiminta/tunteet-hukassa.html </a:t>
            </a:r>
          </a:p>
          <a:p>
            <a:r>
              <a:rPr lang="fi-FI" sz="2900" dirty="0"/>
              <a:t>Piki-materiaali, koulutus+ materiaali verkossa </a:t>
            </a:r>
          </a:p>
          <a:p>
            <a:r>
              <a:rPr lang="fi-FI" sz="2900" dirty="0"/>
              <a:t>Opinnäytetyö ”Ystävien kesken yksinäinen” Varhaiskasvattajien näkemyksiä lasten yksinäisyydestä. (Marika </a:t>
            </a:r>
            <a:r>
              <a:rPr lang="fi-FI" sz="2900" dirty="0" err="1"/>
              <a:t>Leutola</a:t>
            </a:r>
            <a:r>
              <a:rPr lang="fi-FI" sz="2900" dirty="0"/>
              <a:t> ja Elina Nygren) https://urn.fi/URN:NBN:fi:amk-2017090714909</a:t>
            </a:r>
          </a:p>
          <a:p>
            <a:endParaRPr lang="fi-FI" dirty="0"/>
          </a:p>
        </p:txBody>
      </p:sp>
    </p:spTree>
    <p:extLst>
      <p:ext uri="{BB962C8B-B14F-4D97-AF65-F5344CB8AC3E}">
        <p14:creationId xmlns:p14="http://schemas.microsoft.com/office/powerpoint/2010/main" val="2876207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93606D4-23C2-43F8-A4A5-37B0892B2706}"/>
              </a:ext>
            </a:extLst>
          </p:cNvPr>
          <p:cNvSpPr>
            <a:spLocks noGrp="1"/>
          </p:cNvSpPr>
          <p:nvPr>
            <p:ph type="subTitle" idx="1"/>
          </p:nvPr>
        </p:nvSpPr>
        <p:spPr>
          <a:xfrm>
            <a:off x="768550" y="922195"/>
            <a:ext cx="10511286" cy="514050"/>
          </a:xfrm>
        </p:spPr>
        <p:txBody>
          <a:bodyPr>
            <a:noAutofit/>
          </a:bodyPr>
          <a:lstStyle/>
          <a:p>
            <a:r>
              <a:rPr lang="fi-FI" sz="3600" dirty="0"/>
              <a:t>Koontia kehittämistehtävistä 1/5</a:t>
            </a:r>
          </a:p>
        </p:txBody>
      </p:sp>
      <p:sp>
        <p:nvSpPr>
          <p:cNvPr id="6" name="Text Placeholder 5">
            <a:extLst>
              <a:ext uri="{FF2B5EF4-FFF2-40B4-BE49-F238E27FC236}">
                <a16:creationId xmlns:a16="http://schemas.microsoft.com/office/drawing/2014/main" id="{6C83F05D-F083-4A25-9145-259D57770C4D}"/>
              </a:ext>
            </a:extLst>
          </p:cNvPr>
          <p:cNvSpPr>
            <a:spLocks noGrp="1"/>
          </p:cNvSpPr>
          <p:nvPr>
            <p:ph type="body" idx="12"/>
          </p:nvPr>
        </p:nvSpPr>
        <p:spPr>
          <a:xfrm>
            <a:off x="768550" y="1629192"/>
            <a:ext cx="9299475" cy="3966265"/>
          </a:xfrm>
        </p:spPr>
        <p:txBody>
          <a:bodyPr>
            <a:noAutofit/>
          </a:bodyPr>
          <a:lstStyle/>
          <a:p>
            <a:r>
              <a:rPr lang="fi-FI" sz="1400" dirty="0"/>
              <a:t>Kehittämisen kohteena oli lapsen tukeminen, jolla on tunne- ja itsesäätelyn haasteita vuorohoidon vaihtelevassa ympäristössä. Tavoitteena oli laatia toimintaohjeet henkilökunnalle, jotta tuki toteutuisi myös illoissa ja viikonlopuissa, kun oma henkilökunta ei ole paikalla. Kuvien käytön lisääminen päivän struktuurissa ja haastavien tilanteiden kuvittaminen olivat keinoja, joita päätimme kokeilla. Lapsi tarvitsee aikuisen kannattelua läpi päivän eri tilanteissa, joten hänelle päätettiin nimetä aikuinen, joka tämän aina vuorollaan tekee. </a:t>
            </a:r>
          </a:p>
          <a:p>
            <a:r>
              <a:rPr lang="fi-FI" sz="1400" dirty="0">
                <a:effectLst/>
                <a:ea typeface="Calibri" panose="020F0502020204030204" pitchFamily="34" charset="0"/>
                <a:cs typeface="Times New Roman" panose="02020603050405020304" pitchFamily="18" charset="0"/>
              </a:rPr>
              <a:t>Pedagogisena käytänteenä on suunniteltu ryhmien eteistiloihin tauluja, joissa on kuvat henkilökunnasta, kuka työntekijä on paikalla aamulla, päivällä, illalla ja yöllä.  Tämä lisää lapsen ja vanhemman turvallisuuden tunnetta, kun he näkevät, ketkä ovat paikalla. Etenkin illoissa ja viikonlopuissa on tärkeää, että lapsella on paikalla edes yksi tuttu, turvallinen aikuinen.</a:t>
            </a:r>
          </a:p>
          <a:p>
            <a:r>
              <a:rPr lang="fi-FI" sz="1400" dirty="0">
                <a:effectLst/>
                <a:ea typeface="Calibri" panose="020F0502020204030204" pitchFamily="34" charset="0"/>
                <a:cs typeface="Times New Roman" panose="02020603050405020304" pitchFamily="18" charset="0"/>
              </a:rPr>
              <a:t>Toisena pedagogisena käytänteenä on omissa ryhmissä käytännöksi otettavat toistuvat rutiinit: esim. välipalan jälkeen (tai sen yhteydessä) yhdessä mietitään, kuka menee mihinkin leikkiin ja kenen kaverin kanssa. Aikuinen mukaan tukemaan leikkien onnistumista.</a:t>
            </a:r>
          </a:p>
          <a:p>
            <a:r>
              <a:rPr lang="fi-FI" sz="1400" dirty="0">
                <a:effectLst/>
                <a:ea typeface="Calibri" panose="020F0502020204030204" pitchFamily="34" charset="0"/>
                <a:cs typeface="Times New Roman" panose="02020603050405020304" pitchFamily="18" charset="0"/>
              </a:rPr>
              <a:t>Välipalan jälkeen ulkoilemaan lähtisivät ensin iltahoidossa olevat lapset ja iltavuorossa olevat työntekijät. Tämä on päivittäin sovittava ryhmien kesken, koska joka ryhmässä ei ole iltavuoroa tekeviä työntekijöitä. Päivävuorossa olevat lapset ja työntekijät voivat jäädä vielä sisälle ja tulla ulos esim. silloin, kun suurin osa lapsista on haettu. Iltavuorolaiset voivat siirtyä aikaisemmin sisälle, jakaantua ryhmien tiloihin eri toimintoihin ja siitä tarvittaessa pienryhmissä päivälliselle. Päivällisen jälkeen jakaantuminen tarvittaessa edelleen pienryhmiin eri toimintoihin.</a:t>
            </a:r>
          </a:p>
          <a:p>
            <a:pPr marL="0" indent="0">
              <a:buNone/>
            </a:pPr>
            <a:endParaRPr lang="fi-FI" sz="1000" dirty="0"/>
          </a:p>
        </p:txBody>
      </p:sp>
      <p:pic>
        <p:nvPicPr>
          <p:cNvPr id="7" name="Picture 6">
            <a:extLst>
              <a:ext uri="{FF2B5EF4-FFF2-40B4-BE49-F238E27FC236}">
                <a16:creationId xmlns:a16="http://schemas.microsoft.com/office/drawing/2014/main" id="{50F2A124-76F0-4967-9346-3EB307410466}"/>
              </a:ext>
            </a:extLst>
          </p:cNvPr>
          <p:cNvPicPr>
            <a:picLocks noChangeAspect="1"/>
          </p:cNvPicPr>
          <p:nvPr/>
        </p:nvPicPr>
        <p:blipFill>
          <a:blip r:embed="rId2"/>
          <a:stretch>
            <a:fillRect/>
          </a:stretch>
        </p:blipFill>
        <p:spPr>
          <a:xfrm>
            <a:off x="10274113" y="4471667"/>
            <a:ext cx="1249788" cy="1207113"/>
          </a:xfrm>
          <a:prstGeom prst="rect">
            <a:avLst/>
          </a:prstGeom>
        </p:spPr>
      </p:pic>
    </p:spTree>
    <p:extLst>
      <p:ext uri="{BB962C8B-B14F-4D97-AF65-F5344CB8AC3E}">
        <p14:creationId xmlns:p14="http://schemas.microsoft.com/office/powerpoint/2010/main" val="3725097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2A36062-D5E6-4009-A8BF-0003CC1DD39A}"/>
              </a:ext>
            </a:extLst>
          </p:cNvPr>
          <p:cNvSpPr>
            <a:spLocks noGrp="1"/>
          </p:cNvSpPr>
          <p:nvPr>
            <p:ph type="subTitle" idx="1"/>
          </p:nvPr>
        </p:nvSpPr>
        <p:spPr>
          <a:xfrm>
            <a:off x="768550" y="977867"/>
            <a:ext cx="10511286" cy="648072"/>
          </a:xfrm>
        </p:spPr>
        <p:txBody>
          <a:bodyPr>
            <a:normAutofit/>
          </a:bodyPr>
          <a:lstStyle/>
          <a:p>
            <a:r>
              <a:rPr lang="fi-FI" sz="3600" dirty="0"/>
              <a:t>Koontia kehittämistehtävistä 2/5 </a:t>
            </a:r>
          </a:p>
        </p:txBody>
      </p:sp>
      <p:sp>
        <p:nvSpPr>
          <p:cNvPr id="6" name="Text Placeholder 5">
            <a:extLst>
              <a:ext uri="{FF2B5EF4-FFF2-40B4-BE49-F238E27FC236}">
                <a16:creationId xmlns:a16="http://schemas.microsoft.com/office/drawing/2014/main" id="{6C61C14B-B880-44D0-BDF8-AB840ACBAF7E}"/>
              </a:ext>
            </a:extLst>
          </p:cNvPr>
          <p:cNvSpPr>
            <a:spLocks noGrp="1"/>
          </p:cNvSpPr>
          <p:nvPr>
            <p:ph type="body" idx="12"/>
          </p:nvPr>
        </p:nvSpPr>
        <p:spPr>
          <a:xfrm>
            <a:off x="768550" y="1722923"/>
            <a:ext cx="9010717" cy="3955858"/>
          </a:xfrm>
        </p:spPr>
        <p:txBody>
          <a:bodyPr>
            <a:normAutofit/>
          </a:bodyPr>
          <a:lstStyle/>
          <a:p>
            <a:r>
              <a:rPr lang="fi-FI" sz="1400" dirty="0"/>
              <a:t>Lasten vuorovaikutussuhteet ovat monipuolistuneet esimerkiksi ryhmässämme olevien leikinvalintataulujen, etukäteen suunniteltujen pienryhmien sekä lasten tasoisen ja heille mieluisen tunnetaitotoiminnan avulla. Kehittämistehtävään liittyvä toiminta on ollut lasten ehdoilla ja heitä varten toteutettua. Tavoitteet olisi voitu saavuttaa täysin, mikäli kaikki ryhmän kasvattajat olisivat sitoutuneet aiheeseen yhtälailla. Toisistaan selkeästi poikkeavat tavat toimia ja käsitellä aihetta ovat osakseen hankaloittaneet yhtenäistä prosessia.</a:t>
            </a:r>
          </a:p>
          <a:p>
            <a:r>
              <a:rPr lang="fi-FI" sz="1400" dirty="0"/>
              <a:t>Aiheeseen liittyen olemme kuluneiden viikkojen aikana yhdistäneet erinäisiä tekemisiä ja toimintoja. Alkuun harjoittelimme tunteiden tunnistamista ja nimeämistä esimerkiksi </a:t>
            </a:r>
            <a:r>
              <a:rPr lang="fi-FI" sz="1400" dirty="0" err="1"/>
              <a:t>Fannikirjasarjan</a:t>
            </a:r>
            <a:r>
              <a:rPr lang="fi-FI" sz="1400" dirty="0"/>
              <a:t> kirjojen ja tunnetaitokorttien avulla( Pöyhönen &amp; </a:t>
            </a:r>
            <a:r>
              <a:rPr lang="fi-FI" sz="1400" dirty="0" err="1"/>
              <a:t>Livingston</a:t>
            </a:r>
            <a:r>
              <a:rPr lang="fi-FI" sz="1400" dirty="0"/>
              <a:t> 2021). Olemme keskustelleet pulmakorttien avulla, miltä ulkopuolisuuden tunne tuntuu ja kuinka kaveria voisi auttaa, mikäli hän tuntee ulkopuolisuutta. Näissä tilanteissa lapset ovat vastanneet lyhyesti tai eivät lainkaan ja on selkeästi huomattavissa, että aihe kaipaa paljolti sanoittamista ja lisäharjoitusta. Lisäksi olemme harjoitelleet tunnetaitoja </a:t>
            </a:r>
            <a:r>
              <a:rPr lang="fi-FI" sz="1400" dirty="0" err="1"/>
              <a:t>Värinautit</a:t>
            </a:r>
            <a:r>
              <a:rPr lang="fi-FI" sz="1400" dirty="0"/>
              <a:t>- sivustolta löytyvien tunne- ja kaveritaitopelien avulla (</a:t>
            </a:r>
            <a:r>
              <a:rPr lang="fi-FI" sz="1400" dirty="0" err="1"/>
              <a:t>Värinautit</a:t>
            </a:r>
            <a:r>
              <a:rPr lang="fi-FI" sz="1400" dirty="0"/>
              <a:t> 2021). Näiden pelien aikana on ollut ilo huomata, kuinka lapset osaavat jo muutamien kysymysten kohdalla vastata esimerkiksi konkreettisia tilanteita ja tekoja, jotka auttavat esimerkiksi peloissaan olevaa kaveria. Lapset ovat olleet erityisesti peliin sitoutuneita, sillä heitä kiinnostaa tietää mitä kulloisessakin tehtäväruudussa on ja lisäksi heitä kiinnostaa, kuka voittaa. Pelien jälkeen olemme käyneet mainioita keskusteluja siitä, että miltä pettymys tuntuu ja kuinka se voi olla yhteydessä esimerkiksi leikistä ulkopuolelle jättämiseen. Olemme lisäksi arjessa aktiivisesti sanoittaneet esimerkiksi erilaisia tunnetiloja ja ristiriitatilanteita. Lisäksi olemme kiinnittäneet huomiota esimerkiksi siihen, että kaikissa leikkitilanteissa jokainen lapsi olisi halutessaan osa leikkiä. Olemme myös olleet aktiivisesti osana lasten leikkiä, taaten näin jokaiselle yksilölle turvallisen leikkihetken. </a:t>
            </a:r>
          </a:p>
          <a:p>
            <a:endParaRPr lang="fi-FI" dirty="0"/>
          </a:p>
        </p:txBody>
      </p:sp>
      <p:pic>
        <p:nvPicPr>
          <p:cNvPr id="7" name="Picture 6">
            <a:extLst>
              <a:ext uri="{FF2B5EF4-FFF2-40B4-BE49-F238E27FC236}">
                <a16:creationId xmlns:a16="http://schemas.microsoft.com/office/drawing/2014/main" id="{744CE761-6863-41C9-AF7D-7AE8BA93587B}"/>
              </a:ext>
            </a:extLst>
          </p:cNvPr>
          <p:cNvPicPr>
            <a:picLocks noChangeAspect="1"/>
          </p:cNvPicPr>
          <p:nvPr/>
        </p:nvPicPr>
        <p:blipFill>
          <a:blip r:embed="rId2"/>
          <a:stretch>
            <a:fillRect/>
          </a:stretch>
        </p:blipFill>
        <p:spPr>
          <a:xfrm>
            <a:off x="10274113" y="4471667"/>
            <a:ext cx="1249788" cy="1207113"/>
          </a:xfrm>
          <a:prstGeom prst="rect">
            <a:avLst/>
          </a:prstGeom>
        </p:spPr>
      </p:pic>
    </p:spTree>
    <p:extLst>
      <p:ext uri="{BB962C8B-B14F-4D97-AF65-F5344CB8AC3E}">
        <p14:creationId xmlns:p14="http://schemas.microsoft.com/office/powerpoint/2010/main" val="2649117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F105BBB-59BC-484B-A2EB-F45BF945173F}"/>
              </a:ext>
            </a:extLst>
          </p:cNvPr>
          <p:cNvSpPr>
            <a:spLocks noGrp="1"/>
          </p:cNvSpPr>
          <p:nvPr>
            <p:ph type="subTitle" idx="1"/>
          </p:nvPr>
        </p:nvSpPr>
        <p:spPr>
          <a:xfrm>
            <a:off x="768550" y="929740"/>
            <a:ext cx="10511286" cy="648072"/>
          </a:xfrm>
        </p:spPr>
        <p:txBody>
          <a:bodyPr>
            <a:normAutofit/>
          </a:bodyPr>
          <a:lstStyle/>
          <a:p>
            <a:r>
              <a:rPr lang="fi-FI" sz="3600" dirty="0"/>
              <a:t>Koontia kehittämistehtävistä 3/5</a:t>
            </a:r>
          </a:p>
        </p:txBody>
      </p:sp>
      <p:sp>
        <p:nvSpPr>
          <p:cNvPr id="6" name="Text Placeholder 5">
            <a:extLst>
              <a:ext uri="{FF2B5EF4-FFF2-40B4-BE49-F238E27FC236}">
                <a16:creationId xmlns:a16="http://schemas.microsoft.com/office/drawing/2014/main" id="{DCC6EAF9-BDA4-4A38-915E-24EF774063A6}"/>
              </a:ext>
            </a:extLst>
          </p:cNvPr>
          <p:cNvSpPr>
            <a:spLocks noGrp="1"/>
          </p:cNvSpPr>
          <p:nvPr>
            <p:ph type="body" idx="12"/>
          </p:nvPr>
        </p:nvSpPr>
        <p:spPr>
          <a:xfrm>
            <a:off x="768550" y="1737203"/>
            <a:ext cx="8375450" cy="4286093"/>
          </a:xfrm>
        </p:spPr>
        <p:txBody>
          <a:bodyPr>
            <a:normAutofit fontScale="70000" lnSpcReduction="20000"/>
          </a:bodyPr>
          <a:lstStyle/>
          <a:p>
            <a:r>
              <a:rPr lang="fi-FI" sz="2000" dirty="0">
                <a:effectLst/>
                <a:ea typeface="Calibri" panose="020F0502020204030204" pitchFamily="34" charset="0"/>
                <a:cs typeface="Calibri" panose="020F0502020204030204" pitchFamily="34" charset="0"/>
              </a:rPr>
              <a:t>Suunnittelimme ottavamme käyttöön erilaisia materiaaleja kaveritaidoista kuten Piki ja Molli. Pidimme pari tuokiota, jossa käsiteltiin Viitottu rakkaus sivustolta löytyviä Kiva Kaveri -materiaaleja (Viitottu rakkaus 2021). Nämä materiaalit ovat ryhmämme seinällä lasten nähtävissä ja he viikoittain muistelevat mikä kuva mitäkin tarkoittaa. Hankalissa tilanteissa toimimista voi harjoitella esimerkiksi roolileikkien kautta (</a:t>
            </a:r>
            <a:r>
              <a:rPr lang="fi-FI" sz="2000" dirty="0" err="1">
                <a:effectLst/>
                <a:ea typeface="Calibri" panose="020F0502020204030204" pitchFamily="34" charset="0"/>
                <a:cs typeface="Calibri" panose="020F0502020204030204" pitchFamily="34" charset="0"/>
              </a:rPr>
              <a:t>Webster-Stratton</a:t>
            </a:r>
            <a:r>
              <a:rPr lang="fi-FI" sz="2000" dirty="0">
                <a:effectLst/>
                <a:ea typeface="Calibri" panose="020F0502020204030204" pitchFamily="34" charset="0"/>
                <a:cs typeface="Calibri" panose="020F0502020204030204" pitchFamily="34" charset="0"/>
              </a:rPr>
              <a:t> 2006, 140), jolloin lapsi pääsee turvallisesti käsittelemään tilanteissa syntyvät tunteet ja saa uusia toimintamalleja. Olemme antaneet lapsille tarvittaessa tukea leikkikaverin löytämiseen esimerkiksi käyneet yhdessä lapsen kanssa kysymässä toista lasta leikkimään. </a:t>
            </a:r>
            <a:r>
              <a:rPr lang="fi-FI" sz="2000" dirty="0">
                <a:effectLst/>
                <a:ea typeface="Calibri" panose="020F0502020204030204" pitchFamily="34" charset="0"/>
              </a:rPr>
              <a:t>Kasvattajan tehtävä on antaa lapselle myönteistä huomiota ja auttaa vaikeissa tilanteissa.</a:t>
            </a:r>
          </a:p>
          <a:p>
            <a:r>
              <a:rPr lang="fi-FI" sz="2000" dirty="0">
                <a:effectLst/>
                <a:ea typeface="Calibri" panose="020F0502020204030204" pitchFamily="34" charset="0"/>
                <a:cs typeface="Calibri" panose="020F0502020204030204" pitchFamily="34" charset="0"/>
              </a:rPr>
              <a:t>Tavoitteena ryhmässämme on kokopäiväpedagogiikan tuominen arkeen: yhteistä, ohjattua toimintaa myös iltapäivällä ja illalla. Aloitimme iltapäiväpiirin pitämisen ryhmässämme lasten hoitoaikojen mukaisesti. Ryhmässä on muutamia lapsia, jotka voivat tulla päiväkotiin klo 12 jälkeen, jolloin he jäävät pois aamupäivän yhteisistä tekemisistä. </a:t>
            </a:r>
            <a:endParaRPr lang="fi-FI" sz="2000" dirty="0">
              <a:effectLst/>
              <a:ea typeface="Calibri" panose="020F0502020204030204" pitchFamily="34" charset="0"/>
              <a:cs typeface="Times New Roman" panose="02020603050405020304" pitchFamily="18" charset="0"/>
            </a:endParaRPr>
          </a:p>
          <a:p>
            <a:r>
              <a:rPr lang="fi-FI" sz="2000" dirty="0">
                <a:effectLst/>
                <a:ea typeface="Calibri" panose="020F0502020204030204" pitchFamily="34" charset="0"/>
                <a:cs typeface="Calibri" panose="020F0502020204030204" pitchFamily="34" charset="0"/>
              </a:rPr>
              <a:t>Ryhmässämme toimimme pienryhmissä, jolloin kaveritaitoja on helpompi harjoitella. Aikuiset ovat koko ajan läsnä, ja lasten leikeissä mukana. Pedagogista toimintaa suunnitellaan koko päivän ajalle, jotta myös varhaisaamuissa ja illoissa olevat lapset pääsevät mukaan erilaisiin toimintoihin. Ryhmässämme on käytössä leikinvalintataulut, jolloin lapset ohjautuvat eri kavereiden kanssa leikkeihin. Välillä aikuiset voivat ohjata valintoja. Tärkeää ryhmässämme on, että aikuiset ovat lähes aina mukana lasten leikeissä. Samalla havainnoimme lapsia ja poimimme toimintoihin lasten mielenkiinnonkohteita.</a:t>
            </a:r>
            <a:endParaRPr lang="fi-FI" sz="2000" dirty="0">
              <a:effectLst/>
              <a:ea typeface="Calibri" panose="020F0502020204030204" pitchFamily="34" charset="0"/>
              <a:cs typeface="Times New Roman" panose="02020603050405020304" pitchFamily="18" charset="0"/>
            </a:endParaRPr>
          </a:p>
          <a:p>
            <a:r>
              <a:rPr lang="fi-FI" sz="2000" dirty="0">
                <a:effectLst/>
                <a:ea typeface="Calibri" panose="020F0502020204030204" pitchFamily="34" charset="0"/>
              </a:rPr>
              <a:t>Päiväkodissa on tehty yhteinen kiusaamisen ehkäisyn suunnitelma. Suunnitelmaan on kirjattu päiväkodin näkemys kiusaamisesta, kuinka kiusaamista ehkäistään ja tavoitteet kiusaamista ennaltaehkäisevään työhön. Suunnitelmaan kirjataan myös arviointia. Jokainen ryhmä tekee lisäksi oman suunnitelman.</a:t>
            </a:r>
            <a:endParaRPr lang="fi-FI" sz="2000" dirty="0"/>
          </a:p>
          <a:p>
            <a:endParaRPr lang="fi-FI" dirty="0"/>
          </a:p>
        </p:txBody>
      </p:sp>
      <p:pic>
        <p:nvPicPr>
          <p:cNvPr id="7" name="Picture 6">
            <a:extLst>
              <a:ext uri="{FF2B5EF4-FFF2-40B4-BE49-F238E27FC236}">
                <a16:creationId xmlns:a16="http://schemas.microsoft.com/office/drawing/2014/main" id="{1CAE1EC7-2A81-4308-847F-218351A1EB61}"/>
              </a:ext>
            </a:extLst>
          </p:cNvPr>
          <p:cNvPicPr>
            <a:picLocks noChangeAspect="1"/>
          </p:cNvPicPr>
          <p:nvPr/>
        </p:nvPicPr>
        <p:blipFill>
          <a:blip r:embed="rId2"/>
          <a:stretch>
            <a:fillRect/>
          </a:stretch>
        </p:blipFill>
        <p:spPr>
          <a:xfrm>
            <a:off x="10274113" y="4471667"/>
            <a:ext cx="1249788" cy="1207113"/>
          </a:xfrm>
          <a:prstGeom prst="rect">
            <a:avLst/>
          </a:prstGeom>
        </p:spPr>
      </p:pic>
    </p:spTree>
    <p:extLst>
      <p:ext uri="{BB962C8B-B14F-4D97-AF65-F5344CB8AC3E}">
        <p14:creationId xmlns:p14="http://schemas.microsoft.com/office/powerpoint/2010/main" val="354323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C7C8B-6FE2-FE47-A5B5-D78BD4B9DE7A}"/>
              </a:ext>
            </a:extLst>
          </p:cNvPr>
          <p:cNvSpPr>
            <a:spLocks noGrp="1"/>
          </p:cNvSpPr>
          <p:nvPr>
            <p:ph type="title"/>
          </p:nvPr>
        </p:nvSpPr>
        <p:spPr>
          <a:xfrm>
            <a:off x="695063" y="530971"/>
            <a:ext cx="10511286" cy="1071326"/>
          </a:xfrm>
        </p:spPr>
        <p:txBody>
          <a:bodyPr/>
          <a:lstStyle/>
          <a:p>
            <a:r>
              <a:rPr lang="fi-FI" sz="3600" dirty="0"/>
              <a:t>Lapsen sosioemotionaalisten taitojen ja vertaissuhteiden tukeminen vuorohoidossa 5 op</a:t>
            </a:r>
          </a:p>
        </p:txBody>
      </p:sp>
      <p:sp>
        <p:nvSpPr>
          <p:cNvPr id="5" name="Subtitle 4">
            <a:extLst>
              <a:ext uri="{FF2B5EF4-FFF2-40B4-BE49-F238E27FC236}">
                <a16:creationId xmlns:a16="http://schemas.microsoft.com/office/drawing/2014/main" id="{2887491B-9FB5-0741-B2FF-7DA6FA260462}"/>
              </a:ext>
            </a:extLst>
          </p:cNvPr>
          <p:cNvSpPr>
            <a:spLocks noGrp="1"/>
          </p:cNvSpPr>
          <p:nvPr>
            <p:ph type="subTitle" idx="1"/>
          </p:nvPr>
        </p:nvSpPr>
        <p:spPr>
          <a:xfrm>
            <a:off x="772065" y="1738262"/>
            <a:ext cx="10511286" cy="526766"/>
          </a:xfrm>
        </p:spPr>
        <p:txBody>
          <a:bodyPr>
            <a:normAutofit/>
          </a:bodyPr>
          <a:lstStyle/>
          <a:p>
            <a:r>
              <a:rPr lang="fi-FI" sz="2800" dirty="0"/>
              <a:t>Hyvät käytännöt -koonti</a:t>
            </a:r>
          </a:p>
          <a:p>
            <a:endParaRPr lang="fi-FI" dirty="0"/>
          </a:p>
        </p:txBody>
      </p:sp>
      <p:sp>
        <p:nvSpPr>
          <p:cNvPr id="6" name="Text Placeholder 5">
            <a:extLst>
              <a:ext uri="{FF2B5EF4-FFF2-40B4-BE49-F238E27FC236}">
                <a16:creationId xmlns:a16="http://schemas.microsoft.com/office/drawing/2014/main" id="{634F642C-C041-5446-B085-7B2F0B5FA9E1}"/>
              </a:ext>
            </a:extLst>
          </p:cNvPr>
          <p:cNvSpPr>
            <a:spLocks noGrp="1"/>
          </p:cNvSpPr>
          <p:nvPr>
            <p:ph type="body" idx="12"/>
          </p:nvPr>
        </p:nvSpPr>
        <p:spPr>
          <a:xfrm>
            <a:off x="768551" y="2589813"/>
            <a:ext cx="9241724" cy="3666608"/>
          </a:xfrm>
        </p:spPr>
        <p:txBody>
          <a:bodyPr>
            <a:normAutofit lnSpcReduction="10000"/>
          </a:bodyPr>
          <a:lstStyle/>
          <a:p>
            <a:pPr marL="0" indent="0">
              <a:buNone/>
            </a:pPr>
            <a:r>
              <a:rPr lang="fi-FI" dirty="0"/>
              <a:t>Sisällöt:</a:t>
            </a:r>
          </a:p>
          <a:p>
            <a:r>
              <a:rPr lang="fi-FI" dirty="0"/>
              <a:t>Koulutusosion kuvaus</a:t>
            </a:r>
          </a:p>
          <a:p>
            <a:r>
              <a:rPr lang="fi-FI" dirty="0"/>
              <a:t>Koulutuksen tuotokset</a:t>
            </a:r>
          </a:p>
          <a:p>
            <a:r>
              <a:rPr lang="fi-FI" dirty="0"/>
              <a:t>Koulutuksen vaikuttavuus työyhteisöön</a:t>
            </a:r>
          </a:p>
          <a:p>
            <a:r>
              <a:rPr lang="fi-FI" dirty="0"/>
              <a:t>Koonti ennakkotehtävistä </a:t>
            </a:r>
          </a:p>
          <a:p>
            <a:r>
              <a:rPr lang="fi-FI" dirty="0"/>
              <a:t>Koonnit kehittämistehtävistä </a:t>
            </a:r>
          </a:p>
          <a:p>
            <a:pPr marL="0" indent="0">
              <a:buNone/>
            </a:pPr>
            <a:endParaRPr lang="fi-FI" dirty="0"/>
          </a:p>
          <a:p>
            <a:pPr marL="0" indent="0" algn="just">
              <a:buNone/>
            </a:pPr>
            <a:r>
              <a:rPr lang="fi-FI" dirty="0"/>
              <a:t>Hyvät käytännöt koonti on tehty koulutukseen osallistujien oppimistehtävistä ja webinaarissa käydyistä keskusteluista. Yhteenvedon koonti - Timo Hintikka ja Kaisu Peltoperä 1.12.2022</a:t>
            </a:r>
          </a:p>
          <a:p>
            <a:pPr marL="0" indent="0">
              <a:buNone/>
            </a:pPr>
            <a:endParaRPr lang="fi-FI" dirty="0"/>
          </a:p>
          <a:p>
            <a:pPr marL="0" indent="0">
              <a:buNone/>
            </a:pPr>
            <a:endParaRPr lang="fi-FI" dirty="0"/>
          </a:p>
        </p:txBody>
      </p:sp>
      <p:pic>
        <p:nvPicPr>
          <p:cNvPr id="8" name="Picture 7">
            <a:extLst>
              <a:ext uri="{FF2B5EF4-FFF2-40B4-BE49-F238E27FC236}">
                <a16:creationId xmlns:a16="http://schemas.microsoft.com/office/drawing/2014/main" id="{61A2BE63-8860-4C65-B90E-F5FFFDBC4A30}"/>
              </a:ext>
            </a:extLst>
          </p:cNvPr>
          <p:cNvPicPr>
            <a:picLocks noChangeAspect="1"/>
          </p:cNvPicPr>
          <p:nvPr/>
        </p:nvPicPr>
        <p:blipFill>
          <a:blip r:embed="rId2"/>
          <a:stretch>
            <a:fillRect/>
          </a:stretch>
        </p:blipFill>
        <p:spPr>
          <a:xfrm>
            <a:off x="10173661" y="4423117"/>
            <a:ext cx="1249788" cy="1207113"/>
          </a:xfrm>
          <a:prstGeom prst="rect">
            <a:avLst/>
          </a:prstGeom>
        </p:spPr>
      </p:pic>
    </p:spTree>
    <p:extLst>
      <p:ext uri="{BB962C8B-B14F-4D97-AF65-F5344CB8AC3E}">
        <p14:creationId xmlns:p14="http://schemas.microsoft.com/office/powerpoint/2010/main" val="3643897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F105BBB-59BC-484B-A2EB-F45BF945173F}"/>
              </a:ext>
            </a:extLst>
          </p:cNvPr>
          <p:cNvSpPr>
            <a:spLocks noGrp="1"/>
          </p:cNvSpPr>
          <p:nvPr>
            <p:ph type="subTitle" idx="1"/>
          </p:nvPr>
        </p:nvSpPr>
        <p:spPr>
          <a:xfrm>
            <a:off x="768550" y="929740"/>
            <a:ext cx="10511286" cy="648072"/>
          </a:xfrm>
        </p:spPr>
        <p:txBody>
          <a:bodyPr>
            <a:normAutofit/>
          </a:bodyPr>
          <a:lstStyle/>
          <a:p>
            <a:r>
              <a:rPr lang="fi-FI" sz="3600" dirty="0"/>
              <a:t>Koontia kehittämistehtävistä 4/5</a:t>
            </a:r>
          </a:p>
        </p:txBody>
      </p:sp>
      <p:sp>
        <p:nvSpPr>
          <p:cNvPr id="6" name="Text Placeholder 5">
            <a:extLst>
              <a:ext uri="{FF2B5EF4-FFF2-40B4-BE49-F238E27FC236}">
                <a16:creationId xmlns:a16="http://schemas.microsoft.com/office/drawing/2014/main" id="{DCC6EAF9-BDA4-4A38-915E-24EF774063A6}"/>
              </a:ext>
            </a:extLst>
          </p:cNvPr>
          <p:cNvSpPr>
            <a:spLocks noGrp="1"/>
          </p:cNvSpPr>
          <p:nvPr>
            <p:ph type="body" idx="12"/>
          </p:nvPr>
        </p:nvSpPr>
        <p:spPr>
          <a:xfrm>
            <a:off x="768550" y="1686869"/>
            <a:ext cx="8375450" cy="3044522"/>
          </a:xfrm>
        </p:spPr>
        <p:txBody>
          <a:bodyPr>
            <a:normAutofit/>
          </a:bodyPr>
          <a:lstStyle/>
          <a:p>
            <a:r>
              <a:rPr lang="fi-FI" sz="1400" dirty="0">
                <a:effectLst/>
                <a:ea typeface="Arial" panose="020B0604020202020204" pitchFamily="34" charset="0"/>
                <a:cs typeface="Arial" panose="020B0604020202020204" pitchFamily="34" charset="0"/>
              </a:rPr>
              <a:t>Kehittämistyönämme oli lisätä vuoropäiväkotimme ilta- ja viikonloppuhoitoon pienryhmätoimintaa, jonka avulla mahdollistaisimme paremmin lasten kuulluksi tulemisen ja yksilöllisemmän huomioimisen. Pienryhmätoiminnassa olisi myös aikuisella enemmän aikaa ja mahdollisuutta tukea lasten ryhmään mukaan pääsemistä sekä kaveri- ja leikkitaitoja.</a:t>
            </a:r>
            <a:endParaRPr lang="fi-FI" sz="1400" dirty="0">
              <a:effectLst/>
              <a:ea typeface="Calibri" panose="020F0502020204030204" pitchFamily="34" charset="0"/>
              <a:cs typeface="Arial" panose="020B0604020202020204" pitchFamily="34" charset="0"/>
            </a:endParaRPr>
          </a:p>
          <a:p>
            <a:r>
              <a:rPr lang="fi-FI" sz="1400" dirty="0">
                <a:effectLst/>
                <a:ea typeface="Arial" panose="020B0604020202020204" pitchFamily="34" charset="0"/>
                <a:cs typeface="Arial" panose="020B0604020202020204" pitchFamily="34" charset="0"/>
              </a:rPr>
              <a:t>Viikonloppuisin toiminta aloitetaan yhteisellä aamupiirillä, jossa käytiin läpi kaikkien paikalla olevien aikuisten ja lasten nimet tutustumisleikkien avulla. Aamupiiristä oli ujompien ja arempienkin lasten helppo jakaantua leikkeihin ja toimintaan aikuisen avustuksella. Jos lapselle ei heti löytynyt kaveria niin aikuisen kanssa aloitettuun leikkiin liittyi usein muitakin lapsia, ja näin lapsi pääsi helpommin leikkiin muiden kanssa. </a:t>
            </a:r>
            <a:endParaRPr lang="fi-FI" sz="1400" dirty="0">
              <a:effectLst/>
              <a:ea typeface="Calibri" panose="020F0502020204030204" pitchFamily="34" charset="0"/>
              <a:cs typeface="Arial" panose="020B0604020202020204" pitchFamily="34" charset="0"/>
            </a:endParaRPr>
          </a:p>
          <a:p>
            <a:r>
              <a:rPr lang="fi-FI" sz="1400" dirty="0">
                <a:effectLst/>
                <a:ea typeface="Calibri" panose="020F0502020204030204" pitchFamily="34" charset="0"/>
                <a:cs typeface="Times New Roman" panose="02020603050405020304" pitchFamily="18" charset="0"/>
              </a:rPr>
              <a:t>Pienryhmiä ja aikuisen osallistumista sain vietyä ryhmään reilun kuukauden aikana jonkin verran ja sitä edesauttoi myös ryhmässä olleet lähihoitajaopiskelijat. Opiskelijat olivat hyvin mukana pienryhmissä ja osallistuivat leikkeihin. Heille siitä suuri kiitos! Olen saanut tänä aikana osan hoitajista ymmärtämään pienryhmätyöskentelyn tärkeyden ja huomaamaan vertaissuhteiden tukemisen tarpeen opiskelijoiden avulla</a:t>
            </a:r>
            <a:endParaRPr lang="fi-FI" sz="1400" dirty="0"/>
          </a:p>
        </p:txBody>
      </p:sp>
      <p:pic>
        <p:nvPicPr>
          <p:cNvPr id="7" name="Picture 6">
            <a:extLst>
              <a:ext uri="{FF2B5EF4-FFF2-40B4-BE49-F238E27FC236}">
                <a16:creationId xmlns:a16="http://schemas.microsoft.com/office/drawing/2014/main" id="{1CAE1EC7-2A81-4308-847F-218351A1EB61}"/>
              </a:ext>
            </a:extLst>
          </p:cNvPr>
          <p:cNvPicPr>
            <a:picLocks noChangeAspect="1"/>
          </p:cNvPicPr>
          <p:nvPr/>
        </p:nvPicPr>
        <p:blipFill>
          <a:blip r:embed="rId2"/>
          <a:stretch>
            <a:fillRect/>
          </a:stretch>
        </p:blipFill>
        <p:spPr>
          <a:xfrm>
            <a:off x="10274113" y="4471667"/>
            <a:ext cx="1249788" cy="1207113"/>
          </a:xfrm>
          <a:prstGeom prst="rect">
            <a:avLst/>
          </a:prstGeom>
        </p:spPr>
      </p:pic>
    </p:spTree>
    <p:extLst>
      <p:ext uri="{BB962C8B-B14F-4D97-AF65-F5344CB8AC3E}">
        <p14:creationId xmlns:p14="http://schemas.microsoft.com/office/powerpoint/2010/main" val="3791874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F105BBB-59BC-484B-A2EB-F45BF945173F}"/>
              </a:ext>
            </a:extLst>
          </p:cNvPr>
          <p:cNvSpPr>
            <a:spLocks noGrp="1"/>
          </p:cNvSpPr>
          <p:nvPr>
            <p:ph type="subTitle" idx="1"/>
          </p:nvPr>
        </p:nvSpPr>
        <p:spPr>
          <a:xfrm>
            <a:off x="768550" y="929740"/>
            <a:ext cx="10511286" cy="648072"/>
          </a:xfrm>
        </p:spPr>
        <p:txBody>
          <a:bodyPr>
            <a:normAutofit/>
          </a:bodyPr>
          <a:lstStyle/>
          <a:p>
            <a:r>
              <a:rPr lang="fi-FI" sz="3600" dirty="0"/>
              <a:t>Koontia kehittämistehtävistä 5/5</a:t>
            </a:r>
          </a:p>
        </p:txBody>
      </p:sp>
      <p:sp>
        <p:nvSpPr>
          <p:cNvPr id="6" name="Text Placeholder 5">
            <a:extLst>
              <a:ext uri="{FF2B5EF4-FFF2-40B4-BE49-F238E27FC236}">
                <a16:creationId xmlns:a16="http://schemas.microsoft.com/office/drawing/2014/main" id="{DCC6EAF9-BDA4-4A38-915E-24EF774063A6}"/>
              </a:ext>
            </a:extLst>
          </p:cNvPr>
          <p:cNvSpPr>
            <a:spLocks noGrp="1"/>
          </p:cNvSpPr>
          <p:nvPr>
            <p:ph type="body" idx="12"/>
          </p:nvPr>
        </p:nvSpPr>
        <p:spPr>
          <a:xfrm>
            <a:off x="768550" y="1603661"/>
            <a:ext cx="8375450" cy="3824698"/>
          </a:xfrm>
        </p:spPr>
        <p:txBody>
          <a:bodyPr>
            <a:normAutofit/>
          </a:bodyPr>
          <a:lstStyle/>
          <a:p>
            <a:r>
              <a:rPr lang="fi-FI" sz="1400" dirty="0">
                <a:effectLst/>
                <a:latin typeface="Calibri" panose="020F0502020204030204" pitchFamily="34" charset="0"/>
                <a:ea typeface="Calibri" panose="020F0502020204030204" pitchFamily="34" charset="0"/>
                <a:cs typeface="Times New Roman" panose="02020603050405020304" pitchFamily="18" charset="0"/>
              </a:rPr>
              <a:t>Kehittämistehtävän tavoitteena oli rauhoittaa leikkitilanteita ja sitouttaa aikuiset mukaan leikkeihin tukemaan vertaissuhteita ja neuvottelun ja roolien jakamisen harjoittelua. Lisäksi tavoitteena oli, että lapset oppisivat ottamaan huomioon sen, että jokainen pääsee mukaan leikkiin eikä kukaan jää yksin. Aluksi teimme tiimissä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sosiogrammin</a:t>
            </a:r>
            <a:r>
              <a:rPr lang="fi-FI" sz="1400" dirty="0">
                <a:effectLst/>
                <a:latin typeface="Calibri" panose="020F0502020204030204" pitchFamily="34" charset="0"/>
                <a:ea typeface="Calibri" panose="020F0502020204030204" pitchFamily="34" charset="0"/>
                <a:cs typeface="Times New Roman" panose="02020603050405020304" pitchFamily="18" charset="0"/>
              </a:rPr>
              <a:t> kartoittaaksemme ryhmän olemassa olevia kaverisuhteita ja leikkikavereita. Oli pysäyttävää huomata, että vaikka olimme tiedostaneet, että kaverisuhteissa ja leikissä on haasteita, emme todellisuudessa olleet tietoisesti havainnoineet niitä aiemmin ja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sosiogrammia</a:t>
            </a:r>
            <a:r>
              <a:rPr lang="fi-FI" sz="1400" dirty="0">
                <a:effectLst/>
                <a:latin typeface="Calibri" panose="020F0502020204030204" pitchFamily="34" charset="0"/>
                <a:ea typeface="Calibri" panose="020F0502020204030204" pitchFamily="34" charset="0"/>
                <a:cs typeface="Times New Roman" panose="02020603050405020304" pitchFamily="18" charset="0"/>
              </a:rPr>
              <a:t> tehdessä emme monenkaan lapsen kohdalla osanneet sanoa, kenen kanssa lapsi yleensä leikkii ja mitä. Loin yksinkertaisen havainnointipohjan mitä pidimme joka päivä esillä ja mihin kirjattiin havaintoja lasten leikeistä ja leikkikavereista. Havaitsimme osittain myös yllättäen, että ryhmässä on joitakin erittäin tiiviitä ystävyksiä, jotka leikkivät pääsääntöisesti ainoastaan keskenään, mutta valtaosa lapsista vaihteli leikkikavereita. Se liittynee vuorohoidon luonteeseen ja siihen, että samat kaverit eivät ole paikalla joka päivä, mutta myös siihen, ettei tiiviitä ystävyyssuhteita ole syntynyt. Päätimme aloittaa kaverisuhteiden tukemisen ja leikkitilanteiden rauhoittamisen ottamalla käyttöön leikinvalintataulun, jota ei ole ollut ryhmässä aiemmin käytössä. </a:t>
            </a:r>
          </a:p>
          <a:p>
            <a:r>
              <a:rPr lang="fi-FI" sz="1400" dirty="0">
                <a:effectLst/>
                <a:latin typeface="Calibri" panose="020F0502020204030204" pitchFamily="34" charset="0"/>
                <a:ea typeface="Calibri" panose="020F0502020204030204" pitchFamily="34" charset="0"/>
                <a:cs typeface="Times New Roman" panose="02020603050405020304" pitchFamily="18" charset="0"/>
              </a:rPr>
              <a:t>Koko ryhmä otti leikinvalintataulun iloisena vastaan ja oli melko hämmästyttävää, kuinka nopeasti lapset oppivat sen käytön ja miten suuresti sen käyttö rauhoitti leikkitilanteita. Jo ensimmäisten päivien aikana levoton vaeltelu leikistä ja porukasta toiseen väheni ja osittain loppui kokonaan. Leikistä lähtevät lapset oli helppo taulun avulla palauttaa valitsemansa puuhan äärelle</a:t>
            </a:r>
            <a:endParaRPr lang="fi-FI" sz="1400" dirty="0"/>
          </a:p>
          <a:p>
            <a:endParaRPr lang="fi-FI" sz="1600" dirty="0"/>
          </a:p>
        </p:txBody>
      </p:sp>
      <p:pic>
        <p:nvPicPr>
          <p:cNvPr id="7" name="Picture 6">
            <a:extLst>
              <a:ext uri="{FF2B5EF4-FFF2-40B4-BE49-F238E27FC236}">
                <a16:creationId xmlns:a16="http://schemas.microsoft.com/office/drawing/2014/main" id="{1CAE1EC7-2A81-4308-847F-218351A1EB61}"/>
              </a:ext>
            </a:extLst>
          </p:cNvPr>
          <p:cNvPicPr>
            <a:picLocks noChangeAspect="1"/>
          </p:cNvPicPr>
          <p:nvPr/>
        </p:nvPicPr>
        <p:blipFill>
          <a:blip r:embed="rId2"/>
          <a:stretch>
            <a:fillRect/>
          </a:stretch>
        </p:blipFill>
        <p:spPr>
          <a:xfrm>
            <a:off x="10274113" y="4471667"/>
            <a:ext cx="1249788" cy="1207113"/>
          </a:xfrm>
          <a:prstGeom prst="rect">
            <a:avLst/>
          </a:prstGeom>
        </p:spPr>
      </p:pic>
    </p:spTree>
    <p:extLst>
      <p:ext uri="{BB962C8B-B14F-4D97-AF65-F5344CB8AC3E}">
        <p14:creationId xmlns:p14="http://schemas.microsoft.com/office/powerpoint/2010/main" val="1499785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4AB87D5-E6DF-4837-9457-E213F01F8317}"/>
              </a:ext>
            </a:extLst>
          </p:cNvPr>
          <p:cNvSpPr>
            <a:spLocks noGrp="1"/>
          </p:cNvSpPr>
          <p:nvPr>
            <p:ph type="subTitle" idx="1"/>
          </p:nvPr>
        </p:nvSpPr>
        <p:spPr>
          <a:xfrm>
            <a:off x="768549" y="732113"/>
            <a:ext cx="10511286" cy="648072"/>
          </a:xfrm>
        </p:spPr>
        <p:txBody>
          <a:bodyPr>
            <a:noAutofit/>
          </a:bodyPr>
          <a:lstStyle/>
          <a:p>
            <a:r>
              <a:rPr lang="fi-FI" dirty="0"/>
              <a:t>Koontia kehittämistehtävistä  – Kehittämistehtävien vaikutuksia työyhteisöön </a:t>
            </a:r>
          </a:p>
        </p:txBody>
      </p:sp>
      <p:sp>
        <p:nvSpPr>
          <p:cNvPr id="6" name="Text Placeholder 5">
            <a:extLst>
              <a:ext uri="{FF2B5EF4-FFF2-40B4-BE49-F238E27FC236}">
                <a16:creationId xmlns:a16="http://schemas.microsoft.com/office/drawing/2014/main" id="{24489FD2-9C8C-4181-8A85-F10F8F36D515}"/>
              </a:ext>
            </a:extLst>
          </p:cNvPr>
          <p:cNvSpPr>
            <a:spLocks noGrp="1"/>
          </p:cNvSpPr>
          <p:nvPr>
            <p:ph type="body" idx="12"/>
          </p:nvPr>
        </p:nvSpPr>
        <p:spPr>
          <a:xfrm>
            <a:off x="768549" y="1734447"/>
            <a:ext cx="9356963" cy="4391440"/>
          </a:xfrm>
        </p:spPr>
        <p:txBody>
          <a:bodyPr>
            <a:normAutofit fontScale="25000" lnSpcReduction="20000"/>
          </a:bodyPr>
          <a:lstStyle/>
          <a:p>
            <a:r>
              <a:rPr lang="fi-FI" sz="5600" dirty="0">
                <a:solidFill>
                  <a:schemeClr val="tx1"/>
                </a:solidFill>
              </a:rPr>
              <a:t>Ryhmämme lapsissa on huomattavissa selkeä edistys tunteiden nimeämisessä ja tunnistamisessa. Tämä edistys on ollut suoraan yhteydessä kiusaamisen kokemuksiin ryhmässämme, sillä lapset osaavat sanallistaa erilaisissa tilanteissa tunteitaan sekä tarvittaessa tukeutua kasvattajien tukeen mahdollisten ristiriitojen ratkaisemiseksi. Tulevaisuudessa kehittämistehtävän osalta jatkamme sen toteuttamista ja rikastamista. Jatkamme konkreettisia toimia kiusaamisvapaan vuorohoitoryhmän ylläpitämiseen. Kiinnitämme pedagogisilla keinoilla huomiota lasten tunne- ja kaveritaitojen kehittämiseen sekä niiden edistämiseen.</a:t>
            </a:r>
          </a:p>
          <a:p>
            <a:r>
              <a:rPr lang="fi-FI" sz="5600" dirty="0">
                <a:solidFill>
                  <a:schemeClr val="tx1"/>
                </a:solidFill>
                <a:effectLst/>
                <a:ea typeface="Arial" panose="020B0604020202020204" pitchFamily="34" charset="0"/>
                <a:cs typeface="Arial" panose="020B0604020202020204" pitchFamily="34" charset="0"/>
              </a:rPr>
              <a:t>Lapsilta on tullut positiivista palautetta, sillä pienryhmistä on löytynyt helpommin kavereita. Etenkin ujompien lasten kohdalla on näkynyt rohkaistumista, kun ovat pienemmissä ryhmissä uskaltaneet paremmin tuoda omia mielipiteitään ja toiveitaan esille. Kehittämistehtävässä toteuttamamme uudet toimintatavat ovat selkeästi lisänneet lasten osallisuuden ja ryhmään kuulumisen tunnetta.</a:t>
            </a:r>
          </a:p>
          <a:p>
            <a:r>
              <a:rPr lang="fi-FI" sz="5600" dirty="0">
                <a:solidFill>
                  <a:schemeClr val="tx1"/>
                </a:solidFill>
                <a:effectLst/>
                <a:ea typeface="Calibri" panose="020F0502020204030204" pitchFamily="34" charset="0"/>
              </a:rPr>
              <a:t>Jotta kehittäminen onnistuu, se edellyttää työntekijöiden sitoutumista ja sitouttamista, yhteisiä keskusteluja ja johdonmukaisuutta työntekijöiltä. Koska vuoropäiväkodissa on paljon työntekijöitä ja työntekijät eivät välttämättä näe toisiaan pitkiin aikoihin, niin tiedon siirto on tärkeää, mitä on tehty ja miten lapsi innostunut ja hyötynyt hänen kanssaan tehdyistä asioista esim. pelit.</a:t>
            </a:r>
          </a:p>
          <a:p>
            <a:r>
              <a:rPr lang="fi-FI" sz="5600" dirty="0">
                <a:solidFill>
                  <a:schemeClr val="tx1"/>
                </a:solidFill>
                <a:effectLst/>
                <a:ea typeface="Calibri" panose="020F0502020204030204" pitchFamily="34" charset="0"/>
              </a:rPr>
              <a:t>Vaikka kehittämistehtävä onkin raportoitu siis toisin sanoen saatu päätökseen, ei sen tuoma toiminta ole loppumassa vaan siinä on vasta päästy alkuun. Nyt kun muidenkin kasvattajien ’silmät ovat auenneet’ asiassa, saadaan toiminta alkamaan täysipainosesti.</a:t>
            </a:r>
            <a:endParaRPr lang="fi-FI" sz="5600" dirty="0">
              <a:solidFill>
                <a:schemeClr val="tx1"/>
              </a:solidFill>
              <a:effectLst/>
              <a:ea typeface="Calibri" panose="020F0502020204030204" pitchFamily="34" charset="0"/>
              <a:cs typeface="Arial" panose="020B0604020202020204" pitchFamily="34" charset="0"/>
            </a:endParaRPr>
          </a:p>
          <a:p>
            <a:r>
              <a:rPr lang="fi-FI" sz="5600" dirty="0">
                <a:solidFill>
                  <a:schemeClr val="tx1"/>
                </a:solidFill>
                <a:effectLst/>
                <a:ea typeface="Calibri" panose="020F0502020204030204" pitchFamily="34" charset="0"/>
                <a:cs typeface="Calibri" panose="020F0502020204030204" pitchFamily="34" charset="0"/>
              </a:rPr>
              <a:t>Vertaissuhteisiin keskittyminen on auttanut esimerkiksi ryhmän lasta, jolla on puheen kehityksen viivästymää. Hän on löytänyt yhden erittäin hyvän kaverin ryhmästä ja toivoi pystyvänsä leikkimään tämän kanssa myös vapaa-ajalla. Me mahdollistimme huoltajien yhteistietojen vaihdon. Tämän ystävyyssuhteen syntyminen on rohkaissut lasta niin paljon, että hän puhuu nyt huomattavasti rohkeammin muillekin ryhmän lapsille ja pääsee paljon helpommin leikkeihin mukaan. Puhumaan rohkaistuminen on vienyt puheen kehitystä hurjasti eteenpäin ja hänen on helpompi ilmaista itseään. </a:t>
            </a:r>
          </a:p>
          <a:p>
            <a:r>
              <a:rPr lang="fi-FI" sz="5600" dirty="0">
                <a:solidFill>
                  <a:schemeClr val="tx1"/>
                </a:solidFill>
                <a:effectLst/>
                <a:ea typeface="Calibri" panose="020F0502020204030204" pitchFamily="34" charset="0"/>
                <a:cs typeface="Times New Roman" panose="02020603050405020304" pitchFamily="18" charset="0"/>
              </a:rPr>
              <a:t>Pedagogiset toimintatavat, joita käytimme yhtä lasta varten, tukevat sekä yksittäisen lapsen että koko lapsiryhmän sosioemotionaalisia taitoja. Positiivisuuden käyttäminen heijastuu osaltaan lastenkin käyttäytymiseen ja tunteiden ilmaisuun. Asioiden sanoittaminen lapselle auttoi myös toisia lapsia ymmärtämään, miten eri tilanteissa pitäisi toimia. </a:t>
            </a:r>
          </a:p>
          <a:p>
            <a:endParaRPr lang="fi-FI" dirty="0"/>
          </a:p>
        </p:txBody>
      </p:sp>
      <p:pic>
        <p:nvPicPr>
          <p:cNvPr id="7" name="Picture 6">
            <a:extLst>
              <a:ext uri="{FF2B5EF4-FFF2-40B4-BE49-F238E27FC236}">
                <a16:creationId xmlns:a16="http://schemas.microsoft.com/office/drawing/2014/main" id="{5DB85601-3D25-40A0-8E53-F3CF612C5430}"/>
              </a:ext>
            </a:extLst>
          </p:cNvPr>
          <p:cNvPicPr>
            <a:picLocks noChangeAspect="1"/>
          </p:cNvPicPr>
          <p:nvPr/>
        </p:nvPicPr>
        <p:blipFill>
          <a:blip r:embed="rId2"/>
          <a:stretch>
            <a:fillRect/>
          </a:stretch>
        </p:blipFill>
        <p:spPr>
          <a:xfrm>
            <a:off x="10274113" y="4471667"/>
            <a:ext cx="1249788" cy="1207113"/>
          </a:xfrm>
          <a:prstGeom prst="rect">
            <a:avLst/>
          </a:prstGeom>
        </p:spPr>
      </p:pic>
    </p:spTree>
    <p:extLst>
      <p:ext uri="{BB962C8B-B14F-4D97-AF65-F5344CB8AC3E}">
        <p14:creationId xmlns:p14="http://schemas.microsoft.com/office/powerpoint/2010/main" val="1910131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4AB87D5-E6DF-4837-9457-E213F01F8317}"/>
              </a:ext>
            </a:extLst>
          </p:cNvPr>
          <p:cNvSpPr>
            <a:spLocks noGrp="1"/>
          </p:cNvSpPr>
          <p:nvPr>
            <p:ph type="subTitle" idx="1"/>
          </p:nvPr>
        </p:nvSpPr>
        <p:spPr>
          <a:xfrm>
            <a:off x="768550" y="958616"/>
            <a:ext cx="10511286" cy="648072"/>
          </a:xfrm>
        </p:spPr>
        <p:txBody>
          <a:bodyPr>
            <a:normAutofit/>
          </a:bodyPr>
          <a:lstStyle/>
          <a:p>
            <a:r>
              <a:rPr lang="fi-FI" dirty="0"/>
              <a:t>Koontia kehittämistehtävistä  – Kehittämistehtävien haasteita </a:t>
            </a:r>
          </a:p>
        </p:txBody>
      </p:sp>
      <p:sp>
        <p:nvSpPr>
          <p:cNvPr id="6" name="Text Placeholder 5">
            <a:extLst>
              <a:ext uri="{FF2B5EF4-FFF2-40B4-BE49-F238E27FC236}">
                <a16:creationId xmlns:a16="http://schemas.microsoft.com/office/drawing/2014/main" id="{24489FD2-9C8C-4181-8A85-F10F8F36D515}"/>
              </a:ext>
            </a:extLst>
          </p:cNvPr>
          <p:cNvSpPr>
            <a:spLocks noGrp="1"/>
          </p:cNvSpPr>
          <p:nvPr>
            <p:ph type="body" idx="12"/>
          </p:nvPr>
        </p:nvSpPr>
        <p:spPr>
          <a:xfrm>
            <a:off x="668099" y="1676401"/>
            <a:ext cx="9699424" cy="4439174"/>
          </a:xfrm>
        </p:spPr>
        <p:txBody>
          <a:bodyPr>
            <a:normAutofit fontScale="32500" lnSpcReduction="20000"/>
          </a:bodyPr>
          <a:lstStyle/>
          <a:p>
            <a:r>
              <a:rPr lang="fi-FI" sz="4300" dirty="0"/>
              <a:t>Tiimissä olemme keskustelleet aiheesta melko vähäsanaisesti. Tiimimme ikäjakauma on suurehko, me opettajat olemme suhteellisen nuoria ja ryhmämme hoitajat ovat jo pidempään alalla työskennelleitä. Tämä ikäjakauma näkyy toimintaan sitoutuneisuudessa valitettavan paljon. Esimerkiksi heille tunnetaidot ja niiden vaikutus sekä merkitys ei korostu yhtälailla kuin meille opettajille. </a:t>
            </a:r>
          </a:p>
          <a:p>
            <a:r>
              <a:rPr lang="fi-FI" sz="4300" dirty="0">
                <a:effectLst/>
                <a:ea typeface="Calibri" panose="020F0502020204030204" pitchFamily="34" charset="0"/>
                <a:cs typeface="Times New Roman" panose="02020603050405020304" pitchFamily="18" charset="0"/>
              </a:rPr>
              <a:t>Haasteena näissä kehittämiskohteissa on ehkä suurimpana henkilökunnan asenteiden muutos. Päiväkodissa ollaan lapsia varten. Entinen käytäntö, jossa työntekijät ja lapset ovat yhdessä samassa tilassa, on muututtava.</a:t>
            </a:r>
          </a:p>
          <a:p>
            <a:r>
              <a:rPr lang="fi-FI" sz="4300" dirty="0">
                <a:effectLst/>
                <a:ea typeface="Arial" panose="020B0604020202020204" pitchFamily="34" charset="0"/>
              </a:rPr>
              <a:t>Aluksi osa henkilöstöstä suhtautui varauksellisesti uuteen systeemiin, jossa jakaannuttiin työskentelemään pienemmissä ryhmissä. Osalle henkilöstöstä on vieläkin haasteellista olla yksin oman ryhmän kanssa, kun ei ole välttämättä toista aikuista juttukaverina ja tukena. Suurin osa henkilöstöstä kuitenkin koki pienryhmissä työskentelyn mielekkäänä sekä lasten että työntekijän kannalta. Lapsia oppi tuntemaan ja havainnoimaan paremmin, ja sen myötä suunnittelemaan paremmin lasten osallisuutta tukevaa pedagogista toimintaa. Tämä mahdollisti myös paremmin pedagogisen dokumentoinnin vuorohoidossa.</a:t>
            </a:r>
          </a:p>
          <a:p>
            <a:r>
              <a:rPr lang="fi-FI" sz="4300" dirty="0">
                <a:effectLst/>
                <a:ea typeface="Calibri" panose="020F0502020204030204" pitchFamily="34" charset="0"/>
              </a:rPr>
              <a:t>Kehittämistehtävänä kokosin tunnekansion lasten tunnekasvatuksen tueksi. </a:t>
            </a:r>
            <a:r>
              <a:rPr lang="fi-FI" sz="4300" dirty="0">
                <a:solidFill>
                  <a:srgbClr val="444340"/>
                </a:solidFill>
                <a:effectLst/>
                <a:ea typeface="Calibri" panose="020F0502020204030204" pitchFamily="34" charset="0"/>
              </a:rPr>
              <a:t>Ajatus kansiosta lähti siitä, että </a:t>
            </a:r>
            <a:r>
              <a:rPr lang="fi-FI" sz="4300" dirty="0">
                <a:solidFill>
                  <a:srgbClr val="373A3C"/>
                </a:solidFill>
                <a:effectLst/>
                <a:ea typeface="Calibri" panose="020F0502020204030204" pitchFamily="34" charset="0"/>
              </a:rPr>
              <a:t>tänä toimintakautena on havaittu, että monella lapsella on tuen tarvetta sosioemotionaalisella alueella. </a:t>
            </a:r>
            <a:r>
              <a:rPr lang="fi-FI" sz="4300" dirty="0">
                <a:effectLst/>
                <a:ea typeface="Calibri" panose="020F0502020204030204" pitchFamily="34" charset="0"/>
              </a:rPr>
              <a:t>Kansion materiaalin keräsin pääasiallisesti koulutuksen aikana saaduista linkeistä ja luentomateriaaleista sekä kurssin aikana saaduista vinkeistä muilta kurssilaisilta.</a:t>
            </a:r>
            <a:endParaRPr lang="fi-FI" sz="4300" dirty="0"/>
          </a:p>
          <a:p>
            <a:r>
              <a:rPr lang="fi-FI" sz="4300" dirty="0">
                <a:effectLst/>
                <a:ea typeface="Calibri" panose="020F0502020204030204" pitchFamily="34" charset="0"/>
                <a:cs typeface="Times New Roman" panose="02020603050405020304" pitchFamily="18" charset="0"/>
              </a:rPr>
              <a:t>Alussa aikuiset olivat aktiivisesti mukana leikeissä ja ainakin itse sain silloin paljon tietoa lasten vertaissuhteista ja sosiaalisista taidoista. Ikävä kyllä ”paluu arkeen” eli siihen, että aikuiset ehkä auttavat leikin alkuun ja sen jälkeen haihtuvat kuka mihinkin ”tärkeämpään” puuhaan koitti melko nopeasti. Aikuisten läsnäolo ja tukeminen leikeissä auttaa lasten sosiaalisten taitojen ja vertaissuhteiden kehittymistä, joten tiimin lienee syytä palata mukaan leikkeihin. </a:t>
            </a:r>
          </a:p>
          <a:p>
            <a:r>
              <a:rPr lang="fi-FI" sz="4300" dirty="0">
                <a:effectLst/>
                <a:ea typeface="Calibri" panose="020F0502020204030204" pitchFamily="34" charset="0"/>
                <a:cs typeface="Times New Roman" panose="02020603050405020304" pitchFamily="18" charset="0"/>
              </a:rPr>
              <a:t>Haasteena näissä kehittämiskohteissa on ehkä suurimpana henkilökunnan asenteiden muutos. Päiväkodissa ollaan lapsia varten. Entinen käytäntö, jossa työntekijät ja lapset ovat yhdessä samassa tilassa, on muututtava. Rakennuksessa, jossa toimimme, on tilaa ja sitä saa ja pitää hyödyntää illoissa ja viikonlopuissa. Työntekijä voi ottaa oman pienryhmänsä ja siirtyä omaan, rauhalliseen tilaan toimimaan heidän kanssaan. Tämä tukee lasten kaverisuhteiden kehitystä, löydetään uusia kavereita ja aikuisella on mahdollisuus havainnoida lasten toimintaa. </a:t>
            </a:r>
          </a:p>
          <a:p>
            <a:endParaRPr lang="fi-FI" dirty="0"/>
          </a:p>
        </p:txBody>
      </p:sp>
      <p:pic>
        <p:nvPicPr>
          <p:cNvPr id="7" name="Picture 6">
            <a:extLst>
              <a:ext uri="{FF2B5EF4-FFF2-40B4-BE49-F238E27FC236}">
                <a16:creationId xmlns:a16="http://schemas.microsoft.com/office/drawing/2014/main" id="{5DB85601-3D25-40A0-8E53-F3CF612C5430}"/>
              </a:ext>
            </a:extLst>
          </p:cNvPr>
          <p:cNvPicPr>
            <a:picLocks noChangeAspect="1"/>
          </p:cNvPicPr>
          <p:nvPr/>
        </p:nvPicPr>
        <p:blipFill>
          <a:blip r:embed="rId2"/>
          <a:stretch>
            <a:fillRect/>
          </a:stretch>
        </p:blipFill>
        <p:spPr>
          <a:xfrm>
            <a:off x="10274113" y="4471667"/>
            <a:ext cx="1249788" cy="1207113"/>
          </a:xfrm>
          <a:prstGeom prst="rect">
            <a:avLst/>
          </a:prstGeom>
        </p:spPr>
      </p:pic>
    </p:spTree>
    <p:extLst>
      <p:ext uri="{BB962C8B-B14F-4D97-AF65-F5344CB8AC3E}">
        <p14:creationId xmlns:p14="http://schemas.microsoft.com/office/powerpoint/2010/main" val="134250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82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E6E70B-95AD-614D-93D2-2E283501188E}"/>
              </a:ext>
            </a:extLst>
          </p:cNvPr>
          <p:cNvSpPr>
            <a:spLocks noGrp="1"/>
          </p:cNvSpPr>
          <p:nvPr>
            <p:ph type="title"/>
          </p:nvPr>
        </p:nvSpPr>
        <p:spPr>
          <a:xfrm>
            <a:off x="772065" y="582329"/>
            <a:ext cx="10511286" cy="1036746"/>
          </a:xfrm>
        </p:spPr>
        <p:txBody>
          <a:bodyPr/>
          <a:lstStyle/>
          <a:p>
            <a:r>
              <a:rPr lang="fi-FI" sz="3600" dirty="0"/>
              <a:t>Lapsen sosioemotionaalisten taitojen ja vertaissuhteiden tukeminen vuorohoidossa 5 op</a:t>
            </a:r>
          </a:p>
        </p:txBody>
      </p:sp>
      <p:sp>
        <p:nvSpPr>
          <p:cNvPr id="8" name="Subtitle 7">
            <a:extLst>
              <a:ext uri="{FF2B5EF4-FFF2-40B4-BE49-F238E27FC236}">
                <a16:creationId xmlns:a16="http://schemas.microsoft.com/office/drawing/2014/main" id="{A9120116-F47E-1C48-B4A4-E36A58137222}"/>
              </a:ext>
            </a:extLst>
          </p:cNvPr>
          <p:cNvSpPr>
            <a:spLocks noGrp="1"/>
          </p:cNvSpPr>
          <p:nvPr>
            <p:ph type="subTitle" idx="1"/>
          </p:nvPr>
        </p:nvSpPr>
        <p:spPr>
          <a:xfrm>
            <a:off x="768550" y="1786757"/>
            <a:ext cx="10511286" cy="648072"/>
          </a:xfrm>
        </p:spPr>
        <p:txBody>
          <a:bodyPr/>
          <a:lstStyle/>
          <a:p>
            <a:r>
              <a:rPr lang="fi-FI" sz="2800" dirty="0"/>
              <a:t>Koulutusosion kuvaus:</a:t>
            </a:r>
          </a:p>
          <a:p>
            <a:endParaRPr lang="fi-FI" dirty="0"/>
          </a:p>
        </p:txBody>
      </p:sp>
      <p:sp>
        <p:nvSpPr>
          <p:cNvPr id="9" name="Text Placeholder 8">
            <a:extLst>
              <a:ext uri="{FF2B5EF4-FFF2-40B4-BE49-F238E27FC236}">
                <a16:creationId xmlns:a16="http://schemas.microsoft.com/office/drawing/2014/main" id="{69C2D975-8B2F-DD4C-BFDD-86D9F302095E}"/>
              </a:ext>
            </a:extLst>
          </p:cNvPr>
          <p:cNvSpPr>
            <a:spLocks noGrp="1"/>
          </p:cNvSpPr>
          <p:nvPr>
            <p:ph type="body" idx="12"/>
          </p:nvPr>
        </p:nvSpPr>
        <p:spPr>
          <a:xfrm>
            <a:off x="768550" y="2602512"/>
            <a:ext cx="9145471" cy="3673159"/>
          </a:xfrm>
        </p:spPr>
        <p:txBody>
          <a:bodyPr>
            <a:normAutofit fontScale="92500"/>
          </a:bodyPr>
          <a:lstStyle/>
          <a:p>
            <a:pPr marL="0" indent="0" algn="just">
              <a:buNone/>
            </a:pPr>
            <a:r>
              <a:rPr lang="fi-FI" dirty="0"/>
              <a:t>Koulutuksessa paneuduttuun teoreettisesti lasten sosioemotionaalisiin taitoihin, vertaissuhteisiin ja vuorovaikutukseen, ja pohdittiin pedagogisia keinoja niiden tukemiseksi vuorohoidon vaihtelevassa arjessa. Keskeiset alueet olivat: lasten tunnetaidot, vuorovaikutustaidot, sosiaaliset taidot, vertaissuhteet, sekä osallisuuden ja kuulumisen kokemukset kiusaamisen ja yksinäisyyden ennaltaehkäisemiseksi ja lasten hyvinvoinnin turvaamiseksi.</a:t>
            </a:r>
          </a:p>
          <a:p>
            <a:pPr marL="0" indent="0" algn="just">
              <a:buNone/>
            </a:pPr>
            <a:r>
              <a:rPr lang="fi-FI" dirty="0"/>
              <a:t>Koulutuksessa oli kaksi webinaaripäivää. Niihin sisältyi ennakkotehtäviä, omassa työyhteisössä toteutettava pienimuotoinen kehittämistehtävä. Lisäksi koulutukseen kuului verkko-oppimista ja työhön liittyvä ja työyhteisöä aktivoiva kehittämistehtävä opintojakson teemoista.  Webinaarit sisälsivät kouluttajien alustuksia koulutuksen teemoista, pienryhmäkeskusteluja sekä oppimis- ja kehittämistehtävien esittelyjä.</a:t>
            </a:r>
          </a:p>
          <a:p>
            <a:pPr marL="0" indent="0">
              <a:buNone/>
            </a:pPr>
            <a:r>
              <a:rPr lang="fi-FI" dirty="0"/>
              <a:t> </a:t>
            </a:r>
          </a:p>
          <a:p>
            <a:pPr marL="0" indent="0">
              <a:buNone/>
            </a:pPr>
            <a:endParaRPr lang="fi-FI" dirty="0"/>
          </a:p>
        </p:txBody>
      </p:sp>
      <p:pic>
        <p:nvPicPr>
          <p:cNvPr id="10" name="Picture 9">
            <a:extLst>
              <a:ext uri="{FF2B5EF4-FFF2-40B4-BE49-F238E27FC236}">
                <a16:creationId xmlns:a16="http://schemas.microsoft.com/office/drawing/2014/main" id="{FF6D8D40-8681-4ED0-A83E-CCC8C3620157}"/>
              </a:ext>
            </a:extLst>
          </p:cNvPr>
          <p:cNvPicPr>
            <a:picLocks noChangeAspect="1"/>
          </p:cNvPicPr>
          <p:nvPr/>
        </p:nvPicPr>
        <p:blipFill>
          <a:blip r:embed="rId2"/>
          <a:stretch>
            <a:fillRect/>
          </a:stretch>
        </p:blipFill>
        <p:spPr>
          <a:xfrm>
            <a:off x="10173662" y="4379388"/>
            <a:ext cx="1249788" cy="1207113"/>
          </a:xfrm>
          <a:prstGeom prst="rect">
            <a:avLst/>
          </a:prstGeom>
        </p:spPr>
      </p:pic>
    </p:spTree>
    <p:extLst>
      <p:ext uri="{BB962C8B-B14F-4D97-AF65-F5344CB8AC3E}">
        <p14:creationId xmlns:p14="http://schemas.microsoft.com/office/powerpoint/2010/main" val="383698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CECC-8E2C-43AE-AE8B-677E5F5EB3C1}"/>
              </a:ext>
            </a:extLst>
          </p:cNvPr>
          <p:cNvSpPr>
            <a:spLocks noGrp="1"/>
          </p:cNvSpPr>
          <p:nvPr>
            <p:ph type="title"/>
          </p:nvPr>
        </p:nvSpPr>
        <p:spPr>
          <a:xfrm>
            <a:off x="772065" y="630455"/>
            <a:ext cx="10511286" cy="818927"/>
          </a:xfrm>
        </p:spPr>
        <p:txBody>
          <a:bodyPr/>
          <a:lstStyle/>
          <a:p>
            <a:r>
              <a:rPr lang="fi-FI" sz="3600" dirty="0"/>
              <a:t>Lapsen sosioemotionaalisten taitojen ja vertaissuhteiden tukeminen vuorohoidossa 5 op</a:t>
            </a:r>
          </a:p>
        </p:txBody>
      </p:sp>
      <p:sp>
        <p:nvSpPr>
          <p:cNvPr id="5" name="Subtitle 4">
            <a:extLst>
              <a:ext uri="{FF2B5EF4-FFF2-40B4-BE49-F238E27FC236}">
                <a16:creationId xmlns:a16="http://schemas.microsoft.com/office/drawing/2014/main" id="{AD1995AD-4E34-4E60-9A04-0170D3BA893A}"/>
              </a:ext>
            </a:extLst>
          </p:cNvPr>
          <p:cNvSpPr>
            <a:spLocks noGrp="1"/>
          </p:cNvSpPr>
          <p:nvPr>
            <p:ph type="subTitle" idx="1"/>
          </p:nvPr>
        </p:nvSpPr>
        <p:spPr>
          <a:xfrm>
            <a:off x="668100" y="1738261"/>
            <a:ext cx="10511286" cy="648072"/>
          </a:xfrm>
        </p:spPr>
        <p:txBody>
          <a:bodyPr>
            <a:normAutofit/>
          </a:bodyPr>
          <a:lstStyle/>
          <a:p>
            <a:r>
              <a:rPr lang="fi-FI" sz="2800" dirty="0"/>
              <a:t>Koulutuksen tuotokset:</a:t>
            </a:r>
          </a:p>
        </p:txBody>
      </p:sp>
      <p:sp>
        <p:nvSpPr>
          <p:cNvPr id="6" name="Text Placeholder 5">
            <a:extLst>
              <a:ext uri="{FF2B5EF4-FFF2-40B4-BE49-F238E27FC236}">
                <a16:creationId xmlns:a16="http://schemas.microsoft.com/office/drawing/2014/main" id="{7DB2AFB7-5596-4ACB-A9CC-FC7527F49912}"/>
              </a:ext>
            </a:extLst>
          </p:cNvPr>
          <p:cNvSpPr>
            <a:spLocks noGrp="1"/>
          </p:cNvSpPr>
          <p:nvPr>
            <p:ph type="body" idx="12"/>
          </p:nvPr>
        </p:nvSpPr>
        <p:spPr>
          <a:xfrm>
            <a:off x="668100" y="2386333"/>
            <a:ext cx="9029968" cy="3637732"/>
          </a:xfrm>
        </p:spPr>
        <p:txBody>
          <a:bodyPr>
            <a:normAutofit fontScale="77500" lnSpcReduction="20000"/>
          </a:bodyPr>
          <a:lstStyle/>
          <a:p>
            <a:r>
              <a:rPr lang="fi-FI" dirty="0"/>
              <a:t>Kurssin tuotokset koostuivat kouluttajien materiaaleista verkkoympäristössä, webinaaripäivien aikana yhdessä tuotetuista materiaaleista sekä osallistujien kehittämistehtävistä. Verkkomateriaali rakentui dokumenteista, johdantovideoista, tukimateriaalista ja osallistujien tuottamasta materiaalista, jotka olivat koulutukseen liittyviä tehtäviä ja webinaareissa yhteistoiminallisesti tehtyjä yhteenvetoja koulutuksen teemoista. </a:t>
            </a:r>
          </a:p>
          <a:p>
            <a:r>
              <a:rPr lang="fi-FI" dirty="0"/>
              <a:t>Ennakkotehtävänä 1. webinaarin osallistujille oli Case-tehtävä. Valittu case tai ilmiö liittyi yhteen näistä teemoista: Lapsen tunnesäätelyn ja -taitojen tukeminen vuorohoidossa, Vertaissuhteet ja niiden tukeminen vuorohoidossa, Kiusaaminen ja sen ehkäisy vuorohoidossa tai Lapsen yksinäisyyden ehkäiseminen vuorohoidossa. Ilmiön ja/tai case-lapsen valinnassa ohjeistettiin huomioimaan eettiset seikat kuten salassapitovelvollisuuteen liittyvät seikat (esim. tunnistettavuus). Ilmiö ja/tai case-lapsi sai olla myös kuvitteellinen.  </a:t>
            </a:r>
          </a:p>
          <a:p>
            <a:r>
              <a:rPr lang="fi-FI" dirty="0"/>
              <a:t>Toiseen webinaariin osallistujat tutustuivat vähintään yhteen </a:t>
            </a:r>
            <a:r>
              <a:rPr lang="fi-FI" dirty="0" err="1"/>
              <a:t>sosioemotinaalisten</a:t>
            </a:r>
            <a:r>
              <a:rPr lang="fi-FI" dirty="0"/>
              <a:t> taitojen tukemiseen liittyvään materiaaliin ja valmistautuivat esittelemään sitä toisille osallistujille. Toisessa webinaarissa koulutukseen osallistujat kertoivat myös kehittämistehtävän toteuttamisesta. Lisäksi he palauttivat vielä myöhemmin verkkoympäristöön arviointia kehittämistyön tuloksista. Kehittämistehtävistä on tehty hyvät käytännöt koontia.</a:t>
            </a:r>
          </a:p>
        </p:txBody>
      </p:sp>
      <p:pic>
        <p:nvPicPr>
          <p:cNvPr id="7" name="Picture 6">
            <a:extLst>
              <a:ext uri="{FF2B5EF4-FFF2-40B4-BE49-F238E27FC236}">
                <a16:creationId xmlns:a16="http://schemas.microsoft.com/office/drawing/2014/main" id="{46ED0372-DF49-4236-8182-341886B1CC6B}"/>
              </a:ext>
            </a:extLst>
          </p:cNvPr>
          <p:cNvPicPr>
            <a:picLocks noChangeAspect="1"/>
          </p:cNvPicPr>
          <p:nvPr/>
        </p:nvPicPr>
        <p:blipFill>
          <a:blip r:embed="rId2"/>
          <a:stretch>
            <a:fillRect/>
          </a:stretch>
        </p:blipFill>
        <p:spPr>
          <a:xfrm>
            <a:off x="10274112" y="4345834"/>
            <a:ext cx="1249788" cy="1207113"/>
          </a:xfrm>
          <a:prstGeom prst="rect">
            <a:avLst/>
          </a:prstGeom>
        </p:spPr>
      </p:pic>
    </p:spTree>
    <p:extLst>
      <p:ext uri="{BB962C8B-B14F-4D97-AF65-F5344CB8AC3E}">
        <p14:creationId xmlns:p14="http://schemas.microsoft.com/office/powerpoint/2010/main" val="4114277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400AF-484C-4B58-8A6D-1E1FDA8BF1A5}"/>
              </a:ext>
            </a:extLst>
          </p:cNvPr>
          <p:cNvSpPr>
            <a:spLocks noGrp="1"/>
          </p:cNvSpPr>
          <p:nvPr>
            <p:ph type="title"/>
          </p:nvPr>
        </p:nvSpPr>
        <p:spPr>
          <a:xfrm>
            <a:off x="608436" y="550221"/>
            <a:ext cx="10511286" cy="971862"/>
          </a:xfrm>
        </p:spPr>
        <p:txBody>
          <a:bodyPr/>
          <a:lstStyle/>
          <a:p>
            <a:r>
              <a:rPr lang="fi-FI" sz="3600" dirty="0"/>
              <a:t>Lapsen sosioemotionaalisten taitojen ja vertaissuhteiden tukeminen vuorohoidossa 5 op</a:t>
            </a:r>
          </a:p>
        </p:txBody>
      </p:sp>
      <p:sp>
        <p:nvSpPr>
          <p:cNvPr id="5" name="Subtitle 4">
            <a:extLst>
              <a:ext uri="{FF2B5EF4-FFF2-40B4-BE49-F238E27FC236}">
                <a16:creationId xmlns:a16="http://schemas.microsoft.com/office/drawing/2014/main" id="{D79E67C7-66EA-46A7-9155-8BEB1761C8AC}"/>
              </a:ext>
            </a:extLst>
          </p:cNvPr>
          <p:cNvSpPr>
            <a:spLocks noGrp="1"/>
          </p:cNvSpPr>
          <p:nvPr>
            <p:ph type="subTitle" idx="1"/>
          </p:nvPr>
        </p:nvSpPr>
        <p:spPr>
          <a:xfrm>
            <a:off x="608436" y="1794720"/>
            <a:ext cx="10511286" cy="535155"/>
          </a:xfrm>
        </p:spPr>
        <p:txBody>
          <a:bodyPr>
            <a:normAutofit/>
          </a:bodyPr>
          <a:lstStyle/>
          <a:p>
            <a:r>
              <a:rPr lang="fi-FI" sz="2800" dirty="0"/>
              <a:t>Koulutuksen vaikuttavuus työyhteisöön</a:t>
            </a:r>
          </a:p>
        </p:txBody>
      </p:sp>
      <p:sp>
        <p:nvSpPr>
          <p:cNvPr id="6" name="Text Placeholder 5">
            <a:extLst>
              <a:ext uri="{FF2B5EF4-FFF2-40B4-BE49-F238E27FC236}">
                <a16:creationId xmlns:a16="http://schemas.microsoft.com/office/drawing/2014/main" id="{3FA26FC4-9313-4AC6-9891-CFFE930C739A}"/>
              </a:ext>
            </a:extLst>
          </p:cNvPr>
          <p:cNvSpPr>
            <a:spLocks noGrp="1"/>
          </p:cNvSpPr>
          <p:nvPr>
            <p:ph type="body" idx="12"/>
          </p:nvPr>
        </p:nvSpPr>
        <p:spPr>
          <a:xfrm>
            <a:off x="687351" y="2468289"/>
            <a:ext cx="8991467" cy="2254713"/>
          </a:xfrm>
        </p:spPr>
        <p:txBody>
          <a:bodyPr/>
          <a:lstStyle/>
          <a:p>
            <a:r>
              <a:rPr lang="fi-FI" dirty="0"/>
              <a:t>Koulutukseen sisältyi omaa työyhteisöä aktivoiva kehittämistehtävä, joilla saatiin koko työyhteisö mukaan kehittämistyöhön. Osallistujat toivat webinaarissa esiin, miten ovat työstäneet kehittämistehtävää työyhteisössä ja/tai omassa tiimissä. </a:t>
            </a:r>
          </a:p>
          <a:p>
            <a:r>
              <a:rPr lang="fi-FI" dirty="0"/>
              <a:t>Webinaareissa koottiin hyviä käytäntöjä opintojakson aihepiireistä, jotka jaettiin osallistujille hyödynnettäviksi omissa työyhteisöissään. </a:t>
            </a:r>
          </a:p>
        </p:txBody>
      </p:sp>
      <p:pic>
        <p:nvPicPr>
          <p:cNvPr id="7" name="Picture 6">
            <a:extLst>
              <a:ext uri="{FF2B5EF4-FFF2-40B4-BE49-F238E27FC236}">
                <a16:creationId xmlns:a16="http://schemas.microsoft.com/office/drawing/2014/main" id="{116B3FD4-9466-45CA-B1CA-F2072D464CBA}"/>
              </a:ext>
            </a:extLst>
          </p:cNvPr>
          <p:cNvPicPr>
            <a:picLocks noChangeAspect="1"/>
          </p:cNvPicPr>
          <p:nvPr/>
        </p:nvPicPr>
        <p:blipFill>
          <a:blip r:embed="rId2"/>
          <a:stretch>
            <a:fillRect/>
          </a:stretch>
        </p:blipFill>
        <p:spPr>
          <a:xfrm>
            <a:off x="10254861" y="4412944"/>
            <a:ext cx="1249788" cy="1207113"/>
          </a:xfrm>
          <a:prstGeom prst="rect">
            <a:avLst/>
          </a:prstGeom>
        </p:spPr>
      </p:pic>
    </p:spTree>
    <p:extLst>
      <p:ext uri="{BB962C8B-B14F-4D97-AF65-F5344CB8AC3E}">
        <p14:creationId xmlns:p14="http://schemas.microsoft.com/office/powerpoint/2010/main" val="2706180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5320-3E1E-4CBF-83D4-E45072B2AB20}"/>
              </a:ext>
            </a:extLst>
          </p:cNvPr>
          <p:cNvSpPr>
            <a:spLocks noGrp="1"/>
          </p:cNvSpPr>
          <p:nvPr>
            <p:ph type="title"/>
          </p:nvPr>
        </p:nvSpPr>
        <p:spPr>
          <a:xfrm>
            <a:off x="768550" y="574869"/>
            <a:ext cx="10511286" cy="733814"/>
          </a:xfrm>
        </p:spPr>
        <p:txBody>
          <a:bodyPr/>
          <a:lstStyle/>
          <a:p>
            <a:r>
              <a:rPr lang="fi-FI" sz="2400" dirty="0"/>
              <a:t>Hyvät käytänteet ja materiaaleja – Lapsen tunnesäätelyn ja -taitojen tukeminen vuorohoidossa </a:t>
            </a:r>
            <a:br>
              <a:rPr lang="fi-FI" sz="1200" dirty="0"/>
            </a:br>
            <a:endParaRPr lang="fi-FI" sz="2400" dirty="0"/>
          </a:p>
        </p:txBody>
      </p:sp>
      <p:pic>
        <p:nvPicPr>
          <p:cNvPr id="7" name="Picture 6">
            <a:extLst>
              <a:ext uri="{FF2B5EF4-FFF2-40B4-BE49-F238E27FC236}">
                <a16:creationId xmlns:a16="http://schemas.microsoft.com/office/drawing/2014/main" id="{BD25F236-323E-415E-AEC6-C50E26EB6971}"/>
              </a:ext>
            </a:extLst>
          </p:cNvPr>
          <p:cNvPicPr>
            <a:picLocks noChangeAspect="1"/>
          </p:cNvPicPr>
          <p:nvPr/>
        </p:nvPicPr>
        <p:blipFill>
          <a:blip r:embed="rId2"/>
          <a:stretch>
            <a:fillRect/>
          </a:stretch>
        </p:blipFill>
        <p:spPr>
          <a:xfrm>
            <a:off x="10262280" y="4421333"/>
            <a:ext cx="1224318" cy="1182513"/>
          </a:xfrm>
          <a:prstGeom prst="rect">
            <a:avLst/>
          </a:prstGeom>
        </p:spPr>
      </p:pic>
      <p:pic>
        <p:nvPicPr>
          <p:cNvPr id="4" name="Kuva 3">
            <a:extLst>
              <a:ext uri="{FF2B5EF4-FFF2-40B4-BE49-F238E27FC236}">
                <a16:creationId xmlns:a16="http://schemas.microsoft.com/office/drawing/2014/main" id="{63C4814A-FC0C-4E10-9928-E17685A366E9}"/>
              </a:ext>
            </a:extLst>
          </p:cNvPr>
          <p:cNvPicPr>
            <a:picLocks noChangeAspect="1"/>
          </p:cNvPicPr>
          <p:nvPr/>
        </p:nvPicPr>
        <p:blipFill>
          <a:blip r:embed="rId3"/>
          <a:stretch>
            <a:fillRect/>
          </a:stretch>
        </p:blipFill>
        <p:spPr>
          <a:xfrm>
            <a:off x="1003442" y="1489462"/>
            <a:ext cx="9164015" cy="4334052"/>
          </a:xfrm>
          <a:prstGeom prst="rect">
            <a:avLst/>
          </a:prstGeom>
        </p:spPr>
      </p:pic>
    </p:spTree>
    <p:extLst>
      <p:ext uri="{BB962C8B-B14F-4D97-AF65-F5344CB8AC3E}">
        <p14:creationId xmlns:p14="http://schemas.microsoft.com/office/powerpoint/2010/main" val="997531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5320-3E1E-4CBF-83D4-E45072B2AB20}"/>
              </a:ext>
            </a:extLst>
          </p:cNvPr>
          <p:cNvSpPr>
            <a:spLocks noGrp="1"/>
          </p:cNvSpPr>
          <p:nvPr>
            <p:ph type="title"/>
          </p:nvPr>
        </p:nvSpPr>
        <p:spPr>
          <a:xfrm>
            <a:off x="768550" y="574869"/>
            <a:ext cx="10511286" cy="434782"/>
          </a:xfrm>
        </p:spPr>
        <p:txBody>
          <a:bodyPr/>
          <a:lstStyle/>
          <a:p>
            <a:r>
              <a:rPr lang="fi-FI" sz="2400" dirty="0"/>
              <a:t>Hyvät käytänteet ja materiaaleja – Lapsen tunnesäätelyn ja -taitojen tukeminen vuorohoidossa </a:t>
            </a:r>
            <a:br>
              <a:rPr lang="fi-FI" sz="1200" dirty="0"/>
            </a:br>
            <a:endParaRPr lang="fi-FI" sz="2400" dirty="0"/>
          </a:p>
        </p:txBody>
      </p:sp>
      <p:pic>
        <p:nvPicPr>
          <p:cNvPr id="7" name="Picture 6">
            <a:extLst>
              <a:ext uri="{FF2B5EF4-FFF2-40B4-BE49-F238E27FC236}">
                <a16:creationId xmlns:a16="http://schemas.microsoft.com/office/drawing/2014/main" id="{BD25F236-323E-415E-AEC6-C50E26EB6971}"/>
              </a:ext>
            </a:extLst>
          </p:cNvPr>
          <p:cNvPicPr>
            <a:picLocks noChangeAspect="1"/>
          </p:cNvPicPr>
          <p:nvPr/>
        </p:nvPicPr>
        <p:blipFill>
          <a:blip r:embed="rId2"/>
          <a:stretch>
            <a:fillRect/>
          </a:stretch>
        </p:blipFill>
        <p:spPr>
          <a:xfrm>
            <a:off x="10214473" y="4429723"/>
            <a:ext cx="1224317" cy="1182512"/>
          </a:xfrm>
          <a:prstGeom prst="rect">
            <a:avLst/>
          </a:prstGeom>
        </p:spPr>
      </p:pic>
      <p:pic>
        <p:nvPicPr>
          <p:cNvPr id="5" name="Kuva 4">
            <a:extLst>
              <a:ext uri="{FF2B5EF4-FFF2-40B4-BE49-F238E27FC236}">
                <a16:creationId xmlns:a16="http://schemas.microsoft.com/office/drawing/2014/main" id="{A48C3D73-AF98-1CC0-1B9F-C87D22058770}"/>
              </a:ext>
            </a:extLst>
          </p:cNvPr>
          <p:cNvPicPr>
            <a:picLocks noChangeAspect="1"/>
          </p:cNvPicPr>
          <p:nvPr/>
        </p:nvPicPr>
        <p:blipFill>
          <a:blip r:embed="rId3"/>
          <a:stretch>
            <a:fillRect/>
          </a:stretch>
        </p:blipFill>
        <p:spPr>
          <a:xfrm>
            <a:off x="1918804" y="1493631"/>
            <a:ext cx="7588349" cy="4621943"/>
          </a:xfrm>
          <a:prstGeom prst="rect">
            <a:avLst/>
          </a:prstGeom>
        </p:spPr>
      </p:pic>
    </p:spTree>
    <p:extLst>
      <p:ext uri="{BB962C8B-B14F-4D97-AF65-F5344CB8AC3E}">
        <p14:creationId xmlns:p14="http://schemas.microsoft.com/office/powerpoint/2010/main" val="54015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5320-3E1E-4CBF-83D4-E45072B2AB20}"/>
              </a:ext>
            </a:extLst>
          </p:cNvPr>
          <p:cNvSpPr>
            <a:spLocks noGrp="1"/>
          </p:cNvSpPr>
          <p:nvPr>
            <p:ph type="title"/>
          </p:nvPr>
        </p:nvSpPr>
        <p:spPr>
          <a:xfrm>
            <a:off x="768550" y="574869"/>
            <a:ext cx="10511286" cy="434782"/>
          </a:xfrm>
        </p:spPr>
        <p:txBody>
          <a:bodyPr/>
          <a:lstStyle/>
          <a:p>
            <a:r>
              <a:rPr lang="fi-FI" sz="2400" dirty="0"/>
              <a:t>Hyvät käytänteet ja materiaaleja – Vertaissuhteet ja niiden tukeminen vuorohoidossa </a:t>
            </a:r>
            <a:br>
              <a:rPr lang="fi-FI" sz="1200" dirty="0"/>
            </a:br>
            <a:endParaRPr lang="fi-FI" sz="2400" dirty="0"/>
          </a:p>
        </p:txBody>
      </p:sp>
      <p:pic>
        <p:nvPicPr>
          <p:cNvPr id="7" name="Picture 6">
            <a:extLst>
              <a:ext uri="{FF2B5EF4-FFF2-40B4-BE49-F238E27FC236}">
                <a16:creationId xmlns:a16="http://schemas.microsoft.com/office/drawing/2014/main" id="{BD25F236-323E-415E-AEC6-C50E26EB6971}"/>
              </a:ext>
            </a:extLst>
          </p:cNvPr>
          <p:cNvPicPr>
            <a:picLocks noChangeAspect="1"/>
          </p:cNvPicPr>
          <p:nvPr/>
        </p:nvPicPr>
        <p:blipFill>
          <a:blip r:embed="rId2"/>
          <a:stretch>
            <a:fillRect/>
          </a:stretch>
        </p:blipFill>
        <p:spPr>
          <a:xfrm>
            <a:off x="10253891" y="4362611"/>
            <a:ext cx="1249788" cy="1207113"/>
          </a:xfrm>
          <a:prstGeom prst="rect">
            <a:avLst/>
          </a:prstGeom>
        </p:spPr>
      </p:pic>
      <p:pic>
        <p:nvPicPr>
          <p:cNvPr id="4" name="Kuva 3">
            <a:extLst>
              <a:ext uri="{FF2B5EF4-FFF2-40B4-BE49-F238E27FC236}">
                <a16:creationId xmlns:a16="http://schemas.microsoft.com/office/drawing/2014/main" id="{1A7C80F3-55D2-D583-58FF-FAE66EDD129D}"/>
              </a:ext>
            </a:extLst>
          </p:cNvPr>
          <p:cNvPicPr>
            <a:picLocks noChangeAspect="1"/>
          </p:cNvPicPr>
          <p:nvPr/>
        </p:nvPicPr>
        <p:blipFill>
          <a:blip r:embed="rId3"/>
          <a:stretch>
            <a:fillRect/>
          </a:stretch>
        </p:blipFill>
        <p:spPr>
          <a:xfrm>
            <a:off x="629598" y="1360489"/>
            <a:ext cx="9524390" cy="4318291"/>
          </a:xfrm>
          <a:prstGeom prst="rect">
            <a:avLst/>
          </a:prstGeom>
        </p:spPr>
      </p:pic>
    </p:spTree>
    <p:extLst>
      <p:ext uri="{BB962C8B-B14F-4D97-AF65-F5344CB8AC3E}">
        <p14:creationId xmlns:p14="http://schemas.microsoft.com/office/powerpoint/2010/main" val="1515234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5320-3E1E-4CBF-83D4-E45072B2AB20}"/>
              </a:ext>
            </a:extLst>
          </p:cNvPr>
          <p:cNvSpPr>
            <a:spLocks noGrp="1"/>
          </p:cNvSpPr>
          <p:nvPr>
            <p:ph type="title"/>
          </p:nvPr>
        </p:nvSpPr>
        <p:spPr>
          <a:xfrm>
            <a:off x="768550" y="574869"/>
            <a:ext cx="10511286" cy="434782"/>
          </a:xfrm>
        </p:spPr>
        <p:txBody>
          <a:bodyPr/>
          <a:lstStyle/>
          <a:p>
            <a:r>
              <a:rPr lang="fi-FI" sz="2400" dirty="0"/>
              <a:t>Hyvät käytänteet ja materiaaleja – Vertaissuhteet ja niiden tukeminen vuorohoidossa </a:t>
            </a:r>
            <a:br>
              <a:rPr lang="fi-FI" sz="1200" dirty="0"/>
            </a:br>
            <a:endParaRPr lang="fi-FI" sz="2400" dirty="0"/>
          </a:p>
        </p:txBody>
      </p:sp>
      <p:pic>
        <p:nvPicPr>
          <p:cNvPr id="7" name="Picture 6">
            <a:extLst>
              <a:ext uri="{FF2B5EF4-FFF2-40B4-BE49-F238E27FC236}">
                <a16:creationId xmlns:a16="http://schemas.microsoft.com/office/drawing/2014/main" id="{BD25F236-323E-415E-AEC6-C50E26EB6971}"/>
              </a:ext>
            </a:extLst>
          </p:cNvPr>
          <p:cNvPicPr>
            <a:picLocks noChangeAspect="1"/>
          </p:cNvPicPr>
          <p:nvPr/>
        </p:nvPicPr>
        <p:blipFill>
          <a:blip r:embed="rId2"/>
          <a:stretch>
            <a:fillRect/>
          </a:stretch>
        </p:blipFill>
        <p:spPr>
          <a:xfrm>
            <a:off x="10312614" y="4471667"/>
            <a:ext cx="1249788" cy="1207113"/>
          </a:xfrm>
          <a:prstGeom prst="rect">
            <a:avLst/>
          </a:prstGeom>
        </p:spPr>
      </p:pic>
      <p:pic>
        <p:nvPicPr>
          <p:cNvPr id="4" name="Kuva 3">
            <a:extLst>
              <a:ext uri="{FF2B5EF4-FFF2-40B4-BE49-F238E27FC236}">
                <a16:creationId xmlns:a16="http://schemas.microsoft.com/office/drawing/2014/main" id="{FCDBDF03-6497-B827-7034-9AB27245D3BB}"/>
              </a:ext>
            </a:extLst>
          </p:cNvPr>
          <p:cNvPicPr>
            <a:picLocks noChangeAspect="1"/>
          </p:cNvPicPr>
          <p:nvPr/>
        </p:nvPicPr>
        <p:blipFill>
          <a:blip r:embed="rId3"/>
          <a:stretch>
            <a:fillRect/>
          </a:stretch>
        </p:blipFill>
        <p:spPr>
          <a:xfrm>
            <a:off x="922788" y="1649548"/>
            <a:ext cx="9390104" cy="4348580"/>
          </a:xfrm>
          <a:prstGeom prst="rect">
            <a:avLst/>
          </a:prstGeom>
        </p:spPr>
      </p:pic>
    </p:spTree>
    <p:extLst>
      <p:ext uri="{BB962C8B-B14F-4D97-AF65-F5344CB8AC3E}">
        <p14:creationId xmlns:p14="http://schemas.microsoft.com/office/powerpoint/2010/main" val="1104519891"/>
      </p:ext>
    </p:extLst>
  </p:cSld>
  <p:clrMapOvr>
    <a:masterClrMapping/>
  </p:clrMapOvr>
</p:sld>
</file>

<file path=ppt/theme/theme1.xml><?xml version="1.0" encoding="utf-8"?>
<a:theme xmlns:a="http://schemas.openxmlformats.org/drawingml/2006/main" name="Office-teema">
  <a:themeElements>
    <a:clrScheme name="JAMK">
      <a:dk1>
        <a:srgbClr val="0D004B"/>
      </a:dk1>
      <a:lt1>
        <a:srgbClr val="FFFFFF"/>
      </a:lt1>
      <a:dk2>
        <a:srgbClr val="0D004C"/>
      </a:dk2>
      <a:lt2>
        <a:srgbClr val="E7E6E6"/>
      </a:lt2>
      <a:accent1>
        <a:srgbClr val="E2066E"/>
      </a:accent1>
      <a:accent2>
        <a:srgbClr val="FDB913"/>
      </a:accent2>
      <a:accent3>
        <a:srgbClr val="00B39C"/>
      </a:accent3>
      <a:accent4>
        <a:srgbClr val="EA590C"/>
      </a:accent4>
      <a:accent5>
        <a:srgbClr val="3FB8E2"/>
      </a:accent5>
      <a:accent6>
        <a:srgbClr val="A5A5A5"/>
      </a:accent6>
      <a:hlink>
        <a:srgbClr val="3FB9E3"/>
      </a:hlink>
      <a:folHlink>
        <a:srgbClr val="7861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mk_kevyt_powerpoint_pohja_2020" id="{600BD92C-5482-F043-961A-9870930BD665}" vid="{62B8602A-7E5B-E347-8E1D-4BA6CFC062FC}"/>
    </a:ext>
  </a:extLst>
</a:theme>
</file>

<file path=ppt/theme/theme2.xml><?xml version="1.0" encoding="utf-8"?>
<a:theme xmlns:a="http://schemas.openxmlformats.org/drawingml/2006/main" name="Mukautettu suunnittelumalli">
  <a:themeElements>
    <a:clrScheme name="JAMK">
      <a:dk1>
        <a:srgbClr val="0D004B"/>
      </a:dk1>
      <a:lt1>
        <a:srgbClr val="FFFFFF"/>
      </a:lt1>
      <a:dk2>
        <a:srgbClr val="0D004C"/>
      </a:dk2>
      <a:lt2>
        <a:srgbClr val="E7E6E6"/>
      </a:lt2>
      <a:accent1>
        <a:srgbClr val="E2066E"/>
      </a:accent1>
      <a:accent2>
        <a:srgbClr val="FDB913"/>
      </a:accent2>
      <a:accent3>
        <a:srgbClr val="00B39C"/>
      </a:accent3>
      <a:accent4>
        <a:srgbClr val="EA590C"/>
      </a:accent4>
      <a:accent5>
        <a:srgbClr val="3FB8E2"/>
      </a:accent5>
      <a:accent6>
        <a:srgbClr val="A5A5A5"/>
      </a:accent6>
      <a:hlink>
        <a:srgbClr val="3FB9E3"/>
      </a:hlink>
      <a:folHlink>
        <a:srgbClr val="7861A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mk_kevyt_powerpoint_pohja_2020" id="{600BD92C-5482-F043-961A-9870930BD665}" vid="{F921A10A-5DDC-8644-B1F9-902A4F228B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4AB8C1AF0AEDBF4088D426D8B2E0E94D" ma:contentTypeVersion="3" ma:contentTypeDescription="Luo uusi asiakirja." ma:contentTypeScope="" ma:versionID="fabc7f82dff3976133abdfd926233b95">
  <xsd:schema xmlns:xsd="http://www.w3.org/2001/XMLSchema" xmlns:xs="http://www.w3.org/2001/XMLSchema" xmlns:p="http://schemas.microsoft.com/office/2006/metadata/properties" xmlns:ns2="9edc1acd-682f-4e7d-a5c9-f315cff7cb3d" targetNamespace="http://schemas.microsoft.com/office/2006/metadata/properties" ma:root="true" ma:fieldsID="901fbe180000225105fa6d5f615ef890" ns2:_="">
    <xsd:import namespace="9edc1acd-682f-4e7d-a5c9-f315cff7cb3d"/>
    <xsd:element name="properties">
      <xsd:complexType>
        <xsd:sequence>
          <xsd:element name="documentManagement">
            <xsd:complexType>
              <xsd:all>
                <xsd:element ref="ns2:l3ddd979dfcb4bc0a0c29c6e6188390e" minOccurs="0"/>
                <xsd:element ref="ns2:TaxCatchAll" minOccurs="0"/>
                <xsd:element ref="ns2:TaxCatchAllLabel" minOccurs="0"/>
                <xsd:element ref="ns2:CommentCount"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dc1acd-682f-4e7d-a5c9-f315cff7cb3d" elementFormDefault="qualified">
    <xsd:import namespace="http://schemas.microsoft.com/office/2006/documentManagement/types"/>
    <xsd:import namespace="http://schemas.microsoft.com/office/infopath/2007/PartnerControls"/>
    <xsd:element name="l3ddd979dfcb4bc0a0c29c6e6188390e" ma:index="8" nillable="true" ma:taxonomy="true" ma:internalName="l3ddd979dfcb4bc0a0c29c6e6188390e" ma:taxonomyFieldName="Hakusanat" ma:displayName="Hakusanat" ma:default="" ma:fieldId="{53ddd979-dfcb-4bc0-a0c2-9c6e6188390e}" ma:taxonomyMulti="true" ma:sspId="35c4ba3c-8c41-4d39-87c0-56c4464b8fa4" ma:termSetId="5717d826-719f-42b6-a4f3-83ed1bc8b975" ma:anchorId="00000000-0000-0000-0000-000000000000" ma:open="false" ma:isKeyword="false">
      <xsd:complexType>
        <xsd:sequence>
          <xsd:element ref="pc:Terms" minOccurs="0" maxOccurs="1"/>
        </xsd:sequence>
      </xsd:complexType>
    </xsd:element>
    <xsd:element name="TaxCatchAll" ma:index="9" nillable="true" ma:displayName="Luokituksen Kaikki-sarake" ma:hidden="true" ma:list="{1fa70df9-4ff5-462c-bbf6-ff9995739306}" ma:internalName="TaxCatchAll" ma:showField="CatchAllData" ma:web="9edc1acd-682f-4e7d-a5c9-f315cff7cb3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Luokituksen Kaikki-sarake1" ma:hidden="true" ma:list="{1fa70df9-4ff5-462c-bbf6-ff9995739306}" ma:internalName="TaxCatchAllLabel" ma:readOnly="true" ma:showField="CatchAllDataLabel" ma:web="9edc1acd-682f-4e7d-a5c9-f315cff7cb3d">
      <xsd:complexType>
        <xsd:complexContent>
          <xsd:extension base="dms:MultiChoiceLookup">
            <xsd:sequence>
              <xsd:element name="Value" type="dms:Lookup" maxOccurs="unbounded" minOccurs="0" nillable="true"/>
            </xsd:sequence>
          </xsd:extension>
        </xsd:complexContent>
      </xsd:complexType>
    </xsd:element>
    <xsd:element name="CommentCount" ma:index="12" nillable="true" ma:displayName="Kommentoi" ma:internalName="CommentCount">
      <xsd:simpleType>
        <xsd:restriction base="dms:Unknown"/>
      </xsd:simpleType>
    </xsd:element>
    <xsd:element name="TaxKeywordTaxHTField" ma:index="14" nillable="true" ma:taxonomy="true" ma:internalName="TaxKeywordTaxHTField" ma:taxonomyFieldName="TaxKeyword" ma:displayName="Omat hakusanat" ma:fieldId="{23f27201-bee3-471e-b2e7-b64fd8b7ca38}" ma:taxonomyMulti="true" ma:sspId="35c4ba3c-8c41-4d39-87c0-56c4464b8fa4"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edc1acd-682f-4e7d-a5c9-f315cff7cb3d">
      <Value>1343</Value>
      <Value>352</Value>
      <Value>2514</Value>
      <Value>961</Value>
    </TaxCatchAll>
    <CommentCount xmlns="9edc1acd-682f-4e7d-a5c9-f315cff7cb3d" xsi:nil="true"/>
    <TaxKeywordTaxHTField xmlns="9edc1acd-682f-4e7d-a5c9-f315cff7cb3d">
      <Terms xmlns="http://schemas.microsoft.com/office/infopath/2007/PartnerControls">
        <TermInfo xmlns="http://schemas.microsoft.com/office/infopath/2007/PartnerControls">
          <TermName xmlns="http://schemas.microsoft.com/office/infopath/2007/PartnerControls">pohja</TermName>
          <TermId xmlns="http://schemas.microsoft.com/office/infopath/2007/PartnerControls">00000000-0000-0000-0000-000000000000</TermId>
        </TermInfo>
        <TermInfo xmlns="http://schemas.microsoft.com/office/infopath/2007/PartnerControls">
          <TermName xmlns="http://schemas.microsoft.com/office/infopath/2007/PartnerControls">power point</TermName>
          <TermId xmlns="http://schemas.microsoft.com/office/infopath/2007/PartnerControls">00000000-0000-0000-0000-000000000000</TermId>
        </TermInfo>
        <TermInfo xmlns="http://schemas.microsoft.com/office/infopath/2007/PartnerControls">
          <TermName xmlns="http://schemas.microsoft.com/office/infopath/2007/PartnerControls">powerpoint</TermName>
          <TermId xmlns="http://schemas.microsoft.com/office/infopath/2007/PartnerControls">00000000-0000-0000-0000-000000000000</TermId>
        </TermInfo>
        <TermInfo xmlns="http://schemas.microsoft.com/office/infopath/2007/PartnerControls">
          <TermName xmlns="http://schemas.microsoft.com/office/infopath/2007/PartnerControls">mallipohja</TermName>
          <TermId xmlns="http://schemas.microsoft.com/office/infopath/2007/PartnerControls">00000000-0000-0000-0000-000000000000</TermId>
        </TermInfo>
      </Terms>
    </TaxKeywordTaxHTField>
    <l3ddd979dfcb4bc0a0c29c6e6188390e xmlns="9edc1acd-682f-4e7d-a5c9-f315cff7cb3d">
      <Terms xmlns="http://schemas.microsoft.com/office/infopath/2007/PartnerControls"/>
    </l3ddd979dfcb4bc0a0c29c6e6188390e>
  </documentManagement>
</p:properties>
</file>

<file path=customXml/itemProps1.xml><?xml version="1.0" encoding="utf-8"?>
<ds:datastoreItem xmlns:ds="http://schemas.openxmlformats.org/officeDocument/2006/customXml" ds:itemID="{E77EAB52-8021-4251-A5AD-EAFDBB6A8F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dc1acd-682f-4e7d-a5c9-f315cff7cb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5C3A3D-ECC2-43B0-BE8B-366BAF734608}">
  <ds:schemaRefs>
    <ds:schemaRef ds:uri="http://schemas.microsoft.com/sharepoint/v3/contenttype/forms"/>
  </ds:schemaRefs>
</ds:datastoreItem>
</file>

<file path=customXml/itemProps3.xml><?xml version="1.0" encoding="utf-8"?>
<ds:datastoreItem xmlns:ds="http://schemas.openxmlformats.org/officeDocument/2006/customXml" ds:itemID="{7D4F562E-6E10-43E9-AF90-707380CE6EC8}">
  <ds:schemaRefs>
    <ds:schemaRef ds:uri="http://purl.org/dc/dcmitype/"/>
    <ds:schemaRef ds:uri="9edc1acd-682f-4e7d-a5c9-f315cff7cb3d"/>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jamk kevyt powerpoint pohja 2020</Template>
  <TotalTime>500</TotalTime>
  <Words>2897</Words>
  <Application>Microsoft Office PowerPoint</Application>
  <PresentationFormat>Widescreen</PresentationFormat>
  <Paragraphs>109</Paragraphs>
  <Slides>24</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Arial</vt:lpstr>
      <vt:lpstr>Calibri</vt:lpstr>
      <vt:lpstr>Office-teema</vt:lpstr>
      <vt:lpstr>Mukautettu suunnittelumalli</vt:lpstr>
      <vt:lpstr>Lapsen sosioemotionaalisten taitojen ja vertaissuhteiden tukeminen vuorohoidossa 5 op</vt:lpstr>
      <vt:lpstr>Lapsen sosioemotionaalisten taitojen ja vertaissuhteiden tukeminen vuorohoidossa 5 op</vt:lpstr>
      <vt:lpstr>Lapsen sosioemotionaalisten taitojen ja vertaissuhteiden tukeminen vuorohoidossa 5 op</vt:lpstr>
      <vt:lpstr>Lapsen sosioemotionaalisten taitojen ja vertaissuhteiden tukeminen vuorohoidossa 5 op</vt:lpstr>
      <vt:lpstr>Lapsen sosioemotionaalisten taitojen ja vertaissuhteiden tukeminen vuorohoidossa 5 op</vt:lpstr>
      <vt:lpstr>Hyvät käytänteet ja materiaaleja – Lapsen tunnesäätelyn ja -taitojen tukeminen vuorohoidossa  </vt:lpstr>
      <vt:lpstr>Hyvät käytänteet ja materiaaleja – Lapsen tunnesäätelyn ja -taitojen tukeminen vuorohoidossa  </vt:lpstr>
      <vt:lpstr>Hyvät käytänteet ja materiaaleja – Vertaissuhteet ja niiden tukeminen vuorohoidossa  </vt:lpstr>
      <vt:lpstr>Hyvät käytänteet ja materiaaleja – Vertaissuhteet ja niiden tukeminen vuorohoidossa  </vt:lpstr>
      <vt:lpstr>Hyvät käytänteet ja materiaaleja – Kiusaaminen ja sen ehkäisy vuorohoidossa  </vt:lpstr>
      <vt:lpstr>Hyvät käytänteet ja materiaaleja – Kiusaaminen ja sen ehkäisy vuorohoidossa  </vt:lpstr>
      <vt:lpstr>Hyvät käytänteet ja materiaaleja –  Lapsen yksinäisyyden ehkäiseminen vuorohoidossa  </vt:lpstr>
      <vt:lpstr>Hyvät käytänteet ja materiaaleja –  Lapsen yksinäisyyden ehkäiseminen vuorohoidossa  </vt:lpstr>
      <vt:lpstr>Lapsen sosioemotionaalisten taitojen ja vertaissuhteiden tukeminen vuorohoidossa 5 op – Hyvät käytänteet - Koontia osallistujien tehtävistä: </vt:lpstr>
      <vt:lpstr>Lapsen sosioemotionaalisten taitojen ja vertaissuhteiden tukeminen vuorohoidossa 5 op – Hyvät käytänteitä ja pedagogisia toimintamalleja: </vt:lpstr>
      <vt:lpstr>Tunnetaitomateriaalien esittelyt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PowerPoint-esitysmalli</dc:title>
  <dc:creator>Taanonen Terhi</dc:creator>
  <cp:keywords>pohja; mallipohja; powerpoint; power point</cp:keywords>
  <cp:lastModifiedBy>Kuivalainen Hanna</cp:lastModifiedBy>
  <cp:revision>47</cp:revision>
  <dcterms:created xsi:type="dcterms:W3CDTF">2020-09-15T07:45:07Z</dcterms:created>
  <dcterms:modified xsi:type="dcterms:W3CDTF">2022-12-01T10:30:39Z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0x0101004AB8C1AF0AEDBF4088D426D8B2E0E94D</vt:lpwstr>
  </property>
  <property fmtid="{D5CDD505-2E9C-101B-9397-08002B2CF9AE}" pid="3" name="TaxKeyword">
    <vt:lpwstr>1343;#pohja|9a9d608a-ea78-4893-b288-35ade6364b14;#2514;#power point|1bfe7825-4f6b-4848-9a2d-ae9eeb6e12c4;#352;#powerpoint|051b3f1a-72f4-4748-b6c4-d93be0de18c9;#961;#mallipohja|9ccee185-d70a-4d05-9c8c-38b6d35b7d18</vt:lpwstr>
  </property>
  <property fmtid="{D5CDD505-2E9C-101B-9397-08002B2CF9AE}" pid="4" name="Asiasanat">
    <vt:lpwstr/>
  </property>
  <property fmtid="{D5CDD505-2E9C-101B-9397-08002B2CF9AE}" pid="5" name="Hakusanat">
    <vt:lpwstr/>
  </property>
</Properties>
</file>