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notesMasterIdLst>
    <p:notesMasterId r:id="rId23"/>
  </p:notesMasterIdLst>
  <p:sldIdLst>
    <p:sldId id="272" r:id="rId6"/>
    <p:sldId id="261" r:id="rId7"/>
    <p:sldId id="271" r:id="rId8"/>
    <p:sldId id="273" r:id="rId9"/>
    <p:sldId id="274" r:id="rId10"/>
    <p:sldId id="275" r:id="rId11"/>
    <p:sldId id="276" r:id="rId12"/>
    <p:sldId id="282" r:id="rId13"/>
    <p:sldId id="280" r:id="rId14"/>
    <p:sldId id="392" r:id="rId15"/>
    <p:sldId id="394" r:id="rId16"/>
    <p:sldId id="395" r:id="rId17"/>
    <p:sldId id="396" r:id="rId18"/>
    <p:sldId id="277" r:id="rId19"/>
    <p:sldId id="283" r:id="rId20"/>
    <p:sldId id="284" r:id="rId21"/>
    <p:sldId id="285"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F654EF-6376-4E85-95B9-D860290FC412}" v="2" dt="2022-12-07T09:11:20.0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281" autoAdjust="0"/>
    <p:restoredTop sz="96327" autoAdjust="0"/>
  </p:normalViewPr>
  <p:slideViewPr>
    <p:cSldViewPr snapToGrid="0">
      <p:cViewPr varScale="1">
        <p:scale>
          <a:sx n="64" d="100"/>
          <a:sy n="64" d="100"/>
        </p:scale>
        <p:origin x="48" y="104"/>
      </p:cViewPr>
      <p:guideLst/>
    </p:cSldViewPr>
  </p:slideViewPr>
  <p:outlineViewPr>
    <p:cViewPr>
      <p:scale>
        <a:sx n="33" d="100"/>
        <a:sy n="33" d="100"/>
      </p:scale>
      <p:origin x="0" y="-9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ntikka Timo" userId="a14b713f-8efc-45ad-9196-889f8f12e8e9" providerId="ADAL" clId="{3FF654EF-6376-4E85-95B9-D860290FC412}"/>
    <pc:docChg chg="custSel addSld delSld modSld">
      <pc:chgData name="Hintikka Timo" userId="a14b713f-8efc-45ad-9196-889f8f12e8e9" providerId="ADAL" clId="{3FF654EF-6376-4E85-95B9-D860290FC412}" dt="2022-12-07T09:11:52.091" v="79" actId="20577"/>
      <pc:docMkLst>
        <pc:docMk/>
      </pc:docMkLst>
      <pc:sldChg chg="modSp mod">
        <pc:chgData name="Hintikka Timo" userId="a14b713f-8efc-45ad-9196-889f8f12e8e9" providerId="ADAL" clId="{3FF654EF-6376-4E85-95B9-D860290FC412}" dt="2022-12-07T09:11:52.091" v="79" actId="20577"/>
        <pc:sldMkLst>
          <pc:docMk/>
          <pc:sldMk cId="3643897573" sldId="261"/>
        </pc:sldMkLst>
        <pc:spChg chg="mod">
          <ac:chgData name="Hintikka Timo" userId="a14b713f-8efc-45ad-9196-889f8f12e8e9" providerId="ADAL" clId="{3FF654EF-6376-4E85-95B9-D860290FC412}" dt="2022-12-07T09:11:52.091" v="79" actId="20577"/>
          <ac:spMkLst>
            <pc:docMk/>
            <pc:sldMk cId="3643897573" sldId="261"/>
            <ac:spMk id="6" creationId="{634F642C-C041-5446-B085-7B2F0B5FA9E1}"/>
          </ac:spMkLst>
        </pc:spChg>
      </pc:sldChg>
      <pc:sldChg chg="add del">
        <pc:chgData name="Hintikka Timo" userId="a14b713f-8efc-45ad-9196-889f8f12e8e9" providerId="ADAL" clId="{3FF654EF-6376-4E85-95B9-D860290FC412}" dt="2022-12-07T09:11:20.039" v="71"/>
        <pc:sldMkLst>
          <pc:docMk/>
          <pc:sldMk cId="1365828506" sldId="268"/>
        </pc:sldMkLst>
      </pc:sldChg>
      <pc:sldChg chg="delSp modSp mod">
        <pc:chgData name="Hintikka Timo" userId="a14b713f-8efc-45ad-9196-889f8f12e8e9" providerId="ADAL" clId="{3FF654EF-6376-4E85-95B9-D860290FC412}" dt="2022-12-07T09:08:09.617" v="13" actId="14100"/>
        <pc:sldMkLst>
          <pc:docMk/>
          <pc:sldMk cId="3725097334" sldId="277"/>
        </pc:sldMkLst>
        <pc:spChg chg="mod">
          <ac:chgData name="Hintikka Timo" userId="a14b713f-8efc-45ad-9196-889f8f12e8e9" providerId="ADAL" clId="{3FF654EF-6376-4E85-95B9-D860290FC412}" dt="2022-12-07T09:07:26.435" v="0" actId="1076"/>
          <ac:spMkLst>
            <pc:docMk/>
            <pc:sldMk cId="3725097334" sldId="277"/>
            <ac:spMk id="5" creationId="{E93606D4-23C2-43F8-A4A5-37B0892B2706}"/>
          </ac:spMkLst>
        </pc:spChg>
        <pc:spChg chg="del mod">
          <ac:chgData name="Hintikka Timo" userId="a14b713f-8efc-45ad-9196-889f8f12e8e9" providerId="ADAL" clId="{3FF654EF-6376-4E85-95B9-D860290FC412}" dt="2022-12-07T09:08:00.719" v="10" actId="478"/>
          <ac:spMkLst>
            <pc:docMk/>
            <pc:sldMk cId="3725097334" sldId="277"/>
            <ac:spMk id="6" creationId="{6C83F05D-F083-4A25-9145-259D57770C4D}"/>
          </ac:spMkLst>
        </pc:spChg>
        <pc:picChg chg="mod">
          <ac:chgData name="Hintikka Timo" userId="a14b713f-8efc-45ad-9196-889f8f12e8e9" providerId="ADAL" clId="{3FF654EF-6376-4E85-95B9-D860290FC412}" dt="2022-12-07T09:08:09.617" v="13" actId="14100"/>
          <ac:picMkLst>
            <pc:docMk/>
            <pc:sldMk cId="3725097334" sldId="277"/>
            <ac:picMk id="3" creationId="{95DEC2FE-D9CD-FAC1-15A0-052A9EB3C873}"/>
          </ac:picMkLst>
        </pc:picChg>
      </pc:sldChg>
      <pc:sldChg chg="delSp modSp mod">
        <pc:chgData name="Hintikka Timo" userId="a14b713f-8efc-45ad-9196-889f8f12e8e9" providerId="ADAL" clId="{3FF654EF-6376-4E85-95B9-D860290FC412}" dt="2022-12-07T09:07:53.770" v="8" actId="14100"/>
        <pc:sldMkLst>
          <pc:docMk/>
          <pc:sldMk cId="1260653447" sldId="283"/>
        </pc:sldMkLst>
        <pc:spChg chg="mod">
          <ac:chgData name="Hintikka Timo" userId="a14b713f-8efc-45ad-9196-889f8f12e8e9" providerId="ADAL" clId="{3FF654EF-6376-4E85-95B9-D860290FC412}" dt="2022-12-07T09:07:38.929" v="3" actId="1076"/>
          <ac:spMkLst>
            <pc:docMk/>
            <pc:sldMk cId="1260653447" sldId="283"/>
            <ac:spMk id="5" creationId="{E93606D4-23C2-43F8-A4A5-37B0892B2706}"/>
          </ac:spMkLst>
        </pc:spChg>
        <pc:spChg chg="del mod">
          <ac:chgData name="Hintikka Timo" userId="a14b713f-8efc-45ad-9196-889f8f12e8e9" providerId="ADAL" clId="{3FF654EF-6376-4E85-95B9-D860290FC412}" dt="2022-12-07T09:07:48.430" v="6" actId="478"/>
          <ac:spMkLst>
            <pc:docMk/>
            <pc:sldMk cId="1260653447" sldId="283"/>
            <ac:spMk id="6" creationId="{6C83F05D-F083-4A25-9145-259D57770C4D}"/>
          </ac:spMkLst>
        </pc:spChg>
        <pc:picChg chg="mod">
          <ac:chgData name="Hintikka Timo" userId="a14b713f-8efc-45ad-9196-889f8f12e8e9" providerId="ADAL" clId="{3FF654EF-6376-4E85-95B9-D860290FC412}" dt="2022-12-07T09:07:53.770" v="8" actId="14100"/>
          <ac:picMkLst>
            <pc:docMk/>
            <pc:sldMk cId="1260653447" sldId="283"/>
            <ac:picMk id="3" creationId="{7247604D-AA93-2CC9-F604-F9E8EB208DDE}"/>
          </ac:picMkLst>
        </pc:picChg>
      </pc:sldChg>
      <pc:sldChg chg="delSp modSp mod">
        <pc:chgData name="Hintikka Timo" userId="a14b713f-8efc-45ad-9196-889f8f12e8e9" providerId="ADAL" clId="{3FF654EF-6376-4E85-95B9-D860290FC412}" dt="2022-12-07T09:08:29.073" v="17" actId="14100"/>
        <pc:sldMkLst>
          <pc:docMk/>
          <pc:sldMk cId="3574033963" sldId="284"/>
        </pc:sldMkLst>
        <pc:spChg chg="mod">
          <ac:chgData name="Hintikka Timo" userId="a14b713f-8efc-45ad-9196-889f8f12e8e9" providerId="ADAL" clId="{3FF654EF-6376-4E85-95B9-D860290FC412}" dt="2022-12-07T09:08:16.066" v="14" actId="1076"/>
          <ac:spMkLst>
            <pc:docMk/>
            <pc:sldMk cId="3574033963" sldId="284"/>
            <ac:spMk id="5" creationId="{E93606D4-23C2-43F8-A4A5-37B0892B2706}"/>
          </ac:spMkLst>
        </pc:spChg>
        <pc:spChg chg="del">
          <ac:chgData name="Hintikka Timo" userId="a14b713f-8efc-45ad-9196-889f8f12e8e9" providerId="ADAL" clId="{3FF654EF-6376-4E85-95B9-D860290FC412}" dt="2022-12-07T09:08:22.054" v="15" actId="478"/>
          <ac:spMkLst>
            <pc:docMk/>
            <pc:sldMk cId="3574033963" sldId="284"/>
            <ac:spMk id="6" creationId="{6C83F05D-F083-4A25-9145-259D57770C4D}"/>
          </ac:spMkLst>
        </pc:spChg>
        <pc:picChg chg="mod">
          <ac:chgData name="Hintikka Timo" userId="a14b713f-8efc-45ad-9196-889f8f12e8e9" providerId="ADAL" clId="{3FF654EF-6376-4E85-95B9-D860290FC412}" dt="2022-12-07T09:08:29.073" v="17" actId="14100"/>
          <ac:picMkLst>
            <pc:docMk/>
            <pc:sldMk cId="3574033963" sldId="284"/>
            <ac:picMk id="3" creationId="{322BD065-1B64-8A34-26E4-52A3D452D399}"/>
          </ac:picMkLst>
        </pc:picChg>
      </pc:sldChg>
      <pc:sldChg chg="delSp modSp mod">
        <pc:chgData name="Hintikka Timo" userId="a14b713f-8efc-45ad-9196-889f8f12e8e9" providerId="ADAL" clId="{3FF654EF-6376-4E85-95B9-D860290FC412}" dt="2022-12-07T09:08:42.554" v="20" actId="1076"/>
        <pc:sldMkLst>
          <pc:docMk/>
          <pc:sldMk cId="248518912" sldId="285"/>
        </pc:sldMkLst>
        <pc:spChg chg="mod">
          <ac:chgData name="Hintikka Timo" userId="a14b713f-8efc-45ad-9196-889f8f12e8e9" providerId="ADAL" clId="{3FF654EF-6376-4E85-95B9-D860290FC412}" dt="2022-12-07T09:08:35.522" v="18" actId="1076"/>
          <ac:spMkLst>
            <pc:docMk/>
            <pc:sldMk cId="248518912" sldId="285"/>
            <ac:spMk id="5" creationId="{E93606D4-23C2-43F8-A4A5-37B0892B2706}"/>
          </ac:spMkLst>
        </pc:spChg>
        <pc:spChg chg="del">
          <ac:chgData name="Hintikka Timo" userId="a14b713f-8efc-45ad-9196-889f8f12e8e9" providerId="ADAL" clId="{3FF654EF-6376-4E85-95B9-D860290FC412}" dt="2022-12-07T09:08:38.766" v="19" actId="478"/>
          <ac:spMkLst>
            <pc:docMk/>
            <pc:sldMk cId="248518912" sldId="285"/>
            <ac:spMk id="6" creationId="{6C83F05D-F083-4A25-9145-259D57770C4D}"/>
          </ac:spMkLst>
        </pc:spChg>
        <pc:picChg chg="mod">
          <ac:chgData name="Hintikka Timo" userId="a14b713f-8efc-45ad-9196-889f8f12e8e9" providerId="ADAL" clId="{3FF654EF-6376-4E85-95B9-D860290FC412}" dt="2022-12-07T09:08:42.554" v="20" actId="1076"/>
          <ac:picMkLst>
            <pc:docMk/>
            <pc:sldMk cId="248518912" sldId="285"/>
            <ac:picMk id="3" creationId="{FCEA15C3-826C-544D-44F0-5636CF6D1AC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81BDD6-C212-48DF-9ABA-81C3350E4EF3}"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A20EC8C4-F3D9-416F-97D6-9E3174C2D9B7}">
      <dgm:prSet/>
      <dgm:spPr/>
      <dgm:t>
        <a:bodyPr/>
        <a:lstStyle/>
        <a:p>
          <a:r>
            <a:rPr lang="fi-FI" dirty="0"/>
            <a:t>Pohtikaa parin kanssa tilannetta (voi olla oikeasti tapahtunut tai kuviteltu) joka on mennyt huonosti lasten toimijuuden ja osallisuuden näkökulmasta </a:t>
          </a:r>
          <a:endParaRPr lang="en-US" dirty="0"/>
        </a:p>
      </dgm:t>
    </dgm:pt>
    <dgm:pt modelId="{A0E9DC53-11A6-4812-A63D-6970B1AFD092}" type="parTrans" cxnId="{707251BB-3B09-4DDC-A2BC-3C99D51E0886}">
      <dgm:prSet/>
      <dgm:spPr/>
      <dgm:t>
        <a:bodyPr/>
        <a:lstStyle/>
        <a:p>
          <a:endParaRPr lang="en-US"/>
        </a:p>
      </dgm:t>
    </dgm:pt>
    <dgm:pt modelId="{2E442728-1D88-4329-BD11-F51C50A2779D}" type="sibTrans" cxnId="{707251BB-3B09-4DDC-A2BC-3C99D51E0886}">
      <dgm:prSet/>
      <dgm:spPr/>
      <dgm:t>
        <a:bodyPr/>
        <a:lstStyle/>
        <a:p>
          <a:endParaRPr lang="en-US"/>
        </a:p>
      </dgm:t>
    </dgm:pt>
    <dgm:pt modelId="{D5958791-2A25-474A-AE6E-6E28B542FF38}">
      <dgm:prSet/>
      <dgm:spPr/>
      <dgm:t>
        <a:bodyPr/>
        <a:lstStyle/>
        <a:p>
          <a:r>
            <a:rPr lang="fi-FI" dirty="0"/>
            <a:t>Mitä tilanteessa tapahtui, jotta lasten toimijuus ja osallisuus ei toteutunut? (huom. oppimisympäristöt) </a:t>
          </a:r>
          <a:endParaRPr lang="en-US" dirty="0"/>
        </a:p>
      </dgm:t>
    </dgm:pt>
    <dgm:pt modelId="{CE3B4481-96B5-4B23-90BF-613B821BFDA1}" type="parTrans" cxnId="{28E6CD8E-E630-4555-B7AF-90033708EDDF}">
      <dgm:prSet/>
      <dgm:spPr/>
      <dgm:t>
        <a:bodyPr/>
        <a:lstStyle/>
        <a:p>
          <a:endParaRPr lang="en-US"/>
        </a:p>
      </dgm:t>
    </dgm:pt>
    <dgm:pt modelId="{F2650727-52C1-4C81-BB50-24CA1FE23FAF}" type="sibTrans" cxnId="{28E6CD8E-E630-4555-B7AF-90033708EDDF}">
      <dgm:prSet/>
      <dgm:spPr/>
      <dgm:t>
        <a:bodyPr/>
        <a:lstStyle/>
        <a:p>
          <a:endParaRPr lang="en-US"/>
        </a:p>
      </dgm:t>
    </dgm:pt>
    <dgm:pt modelId="{DABCC89A-E383-44A9-93CA-C3898249D796}">
      <dgm:prSet/>
      <dgm:spPr/>
      <dgm:t>
        <a:bodyPr/>
        <a:lstStyle/>
        <a:p>
          <a:r>
            <a:rPr lang="fi-FI"/>
            <a:t>Valmistautukaa esittämään tilanne muulle ryhmälle </a:t>
          </a:r>
          <a:endParaRPr lang="en-US"/>
        </a:p>
      </dgm:t>
    </dgm:pt>
    <dgm:pt modelId="{6EE479B4-47AE-42A9-A823-6C7F178344C0}" type="parTrans" cxnId="{C4816901-A52F-4506-8BF5-E5806FC06496}">
      <dgm:prSet/>
      <dgm:spPr/>
      <dgm:t>
        <a:bodyPr/>
        <a:lstStyle/>
        <a:p>
          <a:endParaRPr lang="en-US"/>
        </a:p>
      </dgm:t>
    </dgm:pt>
    <dgm:pt modelId="{6E75E362-078E-4C8F-8CCC-059EB6FA1FF1}" type="sibTrans" cxnId="{C4816901-A52F-4506-8BF5-E5806FC06496}">
      <dgm:prSet/>
      <dgm:spPr/>
      <dgm:t>
        <a:bodyPr/>
        <a:lstStyle/>
        <a:p>
          <a:endParaRPr lang="en-US"/>
        </a:p>
      </dgm:t>
    </dgm:pt>
    <dgm:pt modelId="{2CFC11E2-FDD0-4E20-8C40-C8B207A0FB1D}" type="pres">
      <dgm:prSet presAssocID="{4881BDD6-C212-48DF-9ABA-81C3350E4EF3}" presName="hierChild1" presStyleCnt="0">
        <dgm:presLayoutVars>
          <dgm:chPref val="1"/>
          <dgm:dir/>
          <dgm:animOne val="branch"/>
          <dgm:animLvl val="lvl"/>
          <dgm:resizeHandles/>
        </dgm:presLayoutVars>
      </dgm:prSet>
      <dgm:spPr/>
    </dgm:pt>
    <dgm:pt modelId="{828004EA-7935-4E84-AA57-1A684A189EAA}" type="pres">
      <dgm:prSet presAssocID="{A20EC8C4-F3D9-416F-97D6-9E3174C2D9B7}" presName="hierRoot1" presStyleCnt="0"/>
      <dgm:spPr/>
    </dgm:pt>
    <dgm:pt modelId="{CC7BCA87-ABB9-40BF-9D22-BFBCE53BBAB6}" type="pres">
      <dgm:prSet presAssocID="{A20EC8C4-F3D9-416F-97D6-9E3174C2D9B7}" presName="composite" presStyleCnt="0"/>
      <dgm:spPr/>
    </dgm:pt>
    <dgm:pt modelId="{E0BA6C9B-DFEE-476C-852B-E51517B882FE}" type="pres">
      <dgm:prSet presAssocID="{A20EC8C4-F3D9-416F-97D6-9E3174C2D9B7}" presName="background" presStyleLbl="node0" presStyleIdx="0" presStyleCnt="3"/>
      <dgm:spPr/>
    </dgm:pt>
    <dgm:pt modelId="{11E12137-60B6-4C2E-B3E9-FA478CE4D734}" type="pres">
      <dgm:prSet presAssocID="{A20EC8C4-F3D9-416F-97D6-9E3174C2D9B7}" presName="text" presStyleLbl="fgAcc0" presStyleIdx="0" presStyleCnt="3">
        <dgm:presLayoutVars>
          <dgm:chPref val="3"/>
        </dgm:presLayoutVars>
      </dgm:prSet>
      <dgm:spPr/>
    </dgm:pt>
    <dgm:pt modelId="{A7FC1979-60FE-4511-98F7-4BDFCD1C3B63}" type="pres">
      <dgm:prSet presAssocID="{A20EC8C4-F3D9-416F-97D6-9E3174C2D9B7}" presName="hierChild2" presStyleCnt="0"/>
      <dgm:spPr/>
    </dgm:pt>
    <dgm:pt modelId="{DFFC97C4-23ED-428A-B0E0-8137F346256C}" type="pres">
      <dgm:prSet presAssocID="{D5958791-2A25-474A-AE6E-6E28B542FF38}" presName="hierRoot1" presStyleCnt="0"/>
      <dgm:spPr/>
    </dgm:pt>
    <dgm:pt modelId="{766DFF2C-EF2E-4E24-9985-21134B11B3F7}" type="pres">
      <dgm:prSet presAssocID="{D5958791-2A25-474A-AE6E-6E28B542FF38}" presName="composite" presStyleCnt="0"/>
      <dgm:spPr/>
    </dgm:pt>
    <dgm:pt modelId="{0CB41BB6-DE32-45C2-8BCC-99FFB5D7CFB2}" type="pres">
      <dgm:prSet presAssocID="{D5958791-2A25-474A-AE6E-6E28B542FF38}" presName="background" presStyleLbl="node0" presStyleIdx="1" presStyleCnt="3"/>
      <dgm:spPr/>
    </dgm:pt>
    <dgm:pt modelId="{814DEA38-50A1-47F3-AE60-89A5AFB7C56E}" type="pres">
      <dgm:prSet presAssocID="{D5958791-2A25-474A-AE6E-6E28B542FF38}" presName="text" presStyleLbl="fgAcc0" presStyleIdx="1" presStyleCnt="3">
        <dgm:presLayoutVars>
          <dgm:chPref val="3"/>
        </dgm:presLayoutVars>
      </dgm:prSet>
      <dgm:spPr/>
    </dgm:pt>
    <dgm:pt modelId="{F7AF67AD-188F-4276-81FC-13D859B64EA7}" type="pres">
      <dgm:prSet presAssocID="{D5958791-2A25-474A-AE6E-6E28B542FF38}" presName="hierChild2" presStyleCnt="0"/>
      <dgm:spPr/>
    </dgm:pt>
    <dgm:pt modelId="{EE155E77-21DC-43E6-8939-9417B6790D0E}" type="pres">
      <dgm:prSet presAssocID="{DABCC89A-E383-44A9-93CA-C3898249D796}" presName="hierRoot1" presStyleCnt="0"/>
      <dgm:spPr/>
    </dgm:pt>
    <dgm:pt modelId="{7EA32D15-B460-4FCA-B18F-A7FB244EF90A}" type="pres">
      <dgm:prSet presAssocID="{DABCC89A-E383-44A9-93CA-C3898249D796}" presName="composite" presStyleCnt="0"/>
      <dgm:spPr/>
    </dgm:pt>
    <dgm:pt modelId="{D3C3ED5F-4565-484C-B82E-2E658F6AD637}" type="pres">
      <dgm:prSet presAssocID="{DABCC89A-E383-44A9-93CA-C3898249D796}" presName="background" presStyleLbl="node0" presStyleIdx="2" presStyleCnt="3"/>
      <dgm:spPr/>
    </dgm:pt>
    <dgm:pt modelId="{572F545C-18D5-49E8-A58C-D3A94BEE3EEE}" type="pres">
      <dgm:prSet presAssocID="{DABCC89A-E383-44A9-93CA-C3898249D796}" presName="text" presStyleLbl="fgAcc0" presStyleIdx="2" presStyleCnt="3">
        <dgm:presLayoutVars>
          <dgm:chPref val="3"/>
        </dgm:presLayoutVars>
      </dgm:prSet>
      <dgm:spPr/>
    </dgm:pt>
    <dgm:pt modelId="{B2F7427C-4298-44F9-8853-0CAC0A161E20}" type="pres">
      <dgm:prSet presAssocID="{DABCC89A-E383-44A9-93CA-C3898249D796}" presName="hierChild2" presStyleCnt="0"/>
      <dgm:spPr/>
    </dgm:pt>
  </dgm:ptLst>
  <dgm:cxnLst>
    <dgm:cxn modelId="{C4816901-A52F-4506-8BF5-E5806FC06496}" srcId="{4881BDD6-C212-48DF-9ABA-81C3350E4EF3}" destId="{DABCC89A-E383-44A9-93CA-C3898249D796}" srcOrd="2" destOrd="0" parTransId="{6EE479B4-47AE-42A9-A823-6C7F178344C0}" sibTransId="{6E75E362-078E-4C8F-8CCC-059EB6FA1FF1}"/>
    <dgm:cxn modelId="{C2ECFF1A-EA95-4185-9116-3510BB20FCE4}" type="presOf" srcId="{4881BDD6-C212-48DF-9ABA-81C3350E4EF3}" destId="{2CFC11E2-FDD0-4E20-8C40-C8B207A0FB1D}" srcOrd="0" destOrd="0" presId="urn:microsoft.com/office/officeart/2005/8/layout/hierarchy1"/>
    <dgm:cxn modelId="{BBC2AF52-A115-4267-92F1-E825B1E7C643}" type="presOf" srcId="{D5958791-2A25-474A-AE6E-6E28B542FF38}" destId="{814DEA38-50A1-47F3-AE60-89A5AFB7C56E}" srcOrd="0" destOrd="0" presId="urn:microsoft.com/office/officeart/2005/8/layout/hierarchy1"/>
    <dgm:cxn modelId="{1206A28D-3836-43B9-A247-1BBD9DE9A4B2}" type="presOf" srcId="{DABCC89A-E383-44A9-93CA-C3898249D796}" destId="{572F545C-18D5-49E8-A58C-D3A94BEE3EEE}" srcOrd="0" destOrd="0" presId="urn:microsoft.com/office/officeart/2005/8/layout/hierarchy1"/>
    <dgm:cxn modelId="{28E6CD8E-E630-4555-B7AF-90033708EDDF}" srcId="{4881BDD6-C212-48DF-9ABA-81C3350E4EF3}" destId="{D5958791-2A25-474A-AE6E-6E28B542FF38}" srcOrd="1" destOrd="0" parTransId="{CE3B4481-96B5-4B23-90BF-613B821BFDA1}" sibTransId="{F2650727-52C1-4C81-BB50-24CA1FE23FAF}"/>
    <dgm:cxn modelId="{707251BB-3B09-4DDC-A2BC-3C99D51E0886}" srcId="{4881BDD6-C212-48DF-9ABA-81C3350E4EF3}" destId="{A20EC8C4-F3D9-416F-97D6-9E3174C2D9B7}" srcOrd="0" destOrd="0" parTransId="{A0E9DC53-11A6-4812-A63D-6970B1AFD092}" sibTransId="{2E442728-1D88-4329-BD11-F51C50A2779D}"/>
    <dgm:cxn modelId="{943F63D8-D950-497D-BD95-2E499891F696}" type="presOf" srcId="{A20EC8C4-F3D9-416F-97D6-9E3174C2D9B7}" destId="{11E12137-60B6-4C2E-B3E9-FA478CE4D734}" srcOrd="0" destOrd="0" presId="urn:microsoft.com/office/officeart/2005/8/layout/hierarchy1"/>
    <dgm:cxn modelId="{DC05E977-17FF-4F34-80D1-35B86399560B}" type="presParOf" srcId="{2CFC11E2-FDD0-4E20-8C40-C8B207A0FB1D}" destId="{828004EA-7935-4E84-AA57-1A684A189EAA}" srcOrd="0" destOrd="0" presId="urn:microsoft.com/office/officeart/2005/8/layout/hierarchy1"/>
    <dgm:cxn modelId="{36D448D8-AE23-4AA9-9420-ABE65310AAEB}" type="presParOf" srcId="{828004EA-7935-4E84-AA57-1A684A189EAA}" destId="{CC7BCA87-ABB9-40BF-9D22-BFBCE53BBAB6}" srcOrd="0" destOrd="0" presId="urn:microsoft.com/office/officeart/2005/8/layout/hierarchy1"/>
    <dgm:cxn modelId="{3AEDA47D-4C01-4792-8312-C49AD2D3ED21}" type="presParOf" srcId="{CC7BCA87-ABB9-40BF-9D22-BFBCE53BBAB6}" destId="{E0BA6C9B-DFEE-476C-852B-E51517B882FE}" srcOrd="0" destOrd="0" presId="urn:microsoft.com/office/officeart/2005/8/layout/hierarchy1"/>
    <dgm:cxn modelId="{53EF86BD-8B18-4EE2-8172-1D5B49E8049B}" type="presParOf" srcId="{CC7BCA87-ABB9-40BF-9D22-BFBCE53BBAB6}" destId="{11E12137-60B6-4C2E-B3E9-FA478CE4D734}" srcOrd="1" destOrd="0" presId="urn:microsoft.com/office/officeart/2005/8/layout/hierarchy1"/>
    <dgm:cxn modelId="{FC37D49A-A86E-4B3E-9F7C-FFE91F456B61}" type="presParOf" srcId="{828004EA-7935-4E84-AA57-1A684A189EAA}" destId="{A7FC1979-60FE-4511-98F7-4BDFCD1C3B63}" srcOrd="1" destOrd="0" presId="urn:microsoft.com/office/officeart/2005/8/layout/hierarchy1"/>
    <dgm:cxn modelId="{B0D4EC28-0868-4EE2-A225-49A22043C12E}" type="presParOf" srcId="{2CFC11E2-FDD0-4E20-8C40-C8B207A0FB1D}" destId="{DFFC97C4-23ED-428A-B0E0-8137F346256C}" srcOrd="1" destOrd="0" presId="urn:microsoft.com/office/officeart/2005/8/layout/hierarchy1"/>
    <dgm:cxn modelId="{46AE3C7A-B503-4932-89CA-9ECCABE9C930}" type="presParOf" srcId="{DFFC97C4-23ED-428A-B0E0-8137F346256C}" destId="{766DFF2C-EF2E-4E24-9985-21134B11B3F7}" srcOrd="0" destOrd="0" presId="urn:microsoft.com/office/officeart/2005/8/layout/hierarchy1"/>
    <dgm:cxn modelId="{C11077CE-B193-4AED-989E-F13832EEF858}" type="presParOf" srcId="{766DFF2C-EF2E-4E24-9985-21134B11B3F7}" destId="{0CB41BB6-DE32-45C2-8BCC-99FFB5D7CFB2}" srcOrd="0" destOrd="0" presId="urn:microsoft.com/office/officeart/2005/8/layout/hierarchy1"/>
    <dgm:cxn modelId="{40981069-7D5F-49D4-8B4D-A3E3238429FC}" type="presParOf" srcId="{766DFF2C-EF2E-4E24-9985-21134B11B3F7}" destId="{814DEA38-50A1-47F3-AE60-89A5AFB7C56E}" srcOrd="1" destOrd="0" presId="urn:microsoft.com/office/officeart/2005/8/layout/hierarchy1"/>
    <dgm:cxn modelId="{043E2F9E-9FB9-462D-8CD5-5B59A09F6EFB}" type="presParOf" srcId="{DFFC97C4-23ED-428A-B0E0-8137F346256C}" destId="{F7AF67AD-188F-4276-81FC-13D859B64EA7}" srcOrd="1" destOrd="0" presId="urn:microsoft.com/office/officeart/2005/8/layout/hierarchy1"/>
    <dgm:cxn modelId="{0F4865AF-61DF-4FD2-9C58-E7B36DE66897}" type="presParOf" srcId="{2CFC11E2-FDD0-4E20-8C40-C8B207A0FB1D}" destId="{EE155E77-21DC-43E6-8939-9417B6790D0E}" srcOrd="2" destOrd="0" presId="urn:microsoft.com/office/officeart/2005/8/layout/hierarchy1"/>
    <dgm:cxn modelId="{8D8B94E3-3C35-4774-914B-C039E4952385}" type="presParOf" srcId="{EE155E77-21DC-43E6-8939-9417B6790D0E}" destId="{7EA32D15-B460-4FCA-B18F-A7FB244EF90A}" srcOrd="0" destOrd="0" presId="urn:microsoft.com/office/officeart/2005/8/layout/hierarchy1"/>
    <dgm:cxn modelId="{AAE30185-BA0B-474C-BF49-B7C628841AAD}" type="presParOf" srcId="{7EA32D15-B460-4FCA-B18F-A7FB244EF90A}" destId="{D3C3ED5F-4565-484C-B82E-2E658F6AD637}" srcOrd="0" destOrd="0" presId="urn:microsoft.com/office/officeart/2005/8/layout/hierarchy1"/>
    <dgm:cxn modelId="{4A9A9C9E-FACC-4262-96F1-AA4BD9B075CA}" type="presParOf" srcId="{7EA32D15-B460-4FCA-B18F-A7FB244EF90A}" destId="{572F545C-18D5-49E8-A58C-D3A94BEE3EEE}" srcOrd="1" destOrd="0" presId="urn:microsoft.com/office/officeart/2005/8/layout/hierarchy1"/>
    <dgm:cxn modelId="{56810F98-6400-48AF-9DE9-B466B7149C21}" type="presParOf" srcId="{EE155E77-21DC-43E6-8939-9417B6790D0E}" destId="{B2F7427C-4298-44F9-8853-0CAC0A161E2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A6C9B-DFEE-476C-852B-E51517B882FE}">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E12137-60B6-4C2E-B3E9-FA478CE4D734}">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dirty="0"/>
            <a:t>Pohtikaa parin kanssa tilannetta (voi olla oikeasti tapahtunut tai kuviteltu) joka on mennyt huonosti lasten toimijuuden ja osallisuuden näkökulmasta </a:t>
          </a:r>
          <a:endParaRPr lang="en-US" sz="1900" kern="1200" dirty="0"/>
        </a:p>
      </dsp:txBody>
      <dsp:txXfrm>
        <a:off x="378614" y="886531"/>
        <a:ext cx="2810360" cy="1744948"/>
      </dsp:txXfrm>
    </dsp:sp>
    <dsp:sp modelId="{0CB41BB6-DE32-45C2-8BCC-99FFB5D7CFB2}">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4DEA38-50A1-47F3-AE60-89A5AFB7C56E}">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dirty="0"/>
            <a:t>Mitä tilanteessa tapahtui, jotta lasten toimijuus ja osallisuus ei toteutunut? (huom. oppimisympäristöt) </a:t>
          </a:r>
          <a:endParaRPr lang="en-US" sz="1900" kern="1200" dirty="0"/>
        </a:p>
      </dsp:txBody>
      <dsp:txXfrm>
        <a:off x="3946203" y="886531"/>
        <a:ext cx="2810360" cy="1744948"/>
      </dsp:txXfrm>
    </dsp:sp>
    <dsp:sp modelId="{D3C3ED5F-4565-484C-B82E-2E658F6AD637}">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2F545C-18D5-49E8-A58C-D3A94BEE3EEE}">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a:t>Valmistautukaa esittämään tilanne muulle ryhmälle </a:t>
          </a:r>
          <a:endParaRPr lang="en-US" sz="1900" kern="1200"/>
        </a:p>
      </dsp:txBody>
      <dsp:txXfrm>
        <a:off x="7513791" y="886531"/>
        <a:ext cx="2810360" cy="17449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E4D1A-04BD-C641-9499-3D8E00A015E9}" type="datetimeFigureOut">
              <a:rPr lang="fi-FI" smtClean="0"/>
              <a:t>8.12.2022</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DA67C-5201-BB44-9041-FA521B0921E3}" type="slidenum">
              <a:rPr lang="fi-FI" smtClean="0"/>
              <a:t>‹#›</a:t>
            </a:fld>
            <a:endParaRPr lang="fi-FI"/>
          </a:p>
        </p:txBody>
      </p:sp>
    </p:spTree>
    <p:extLst>
      <p:ext uri="{BB962C8B-B14F-4D97-AF65-F5344CB8AC3E}">
        <p14:creationId xmlns:p14="http://schemas.microsoft.com/office/powerpoint/2010/main" val="4297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ukautettu asettelu">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877149" y="1097081"/>
            <a:ext cx="5841152" cy="1325563"/>
          </a:xfrm>
          <a:prstGeom prst="rect">
            <a:avLst/>
          </a:prstGeom>
        </p:spPr>
        <p:txBody>
          <a:bodyPr/>
          <a:lstStyle>
            <a:lvl1pPr algn="l">
              <a:defRPr sz="5800" b="1" i="0" baseline="0">
                <a:solidFill>
                  <a:schemeClr val="bg1"/>
                </a:solidFill>
              </a:defRPr>
            </a:lvl1pPr>
          </a:lstStyle>
          <a:p>
            <a:r>
              <a:rPr lang="fi-FI"/>
              <a:t>Muokkaa ots. perustyyl. napsautt.</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877149" y="2921553"/>
            <a:ext cx="5841152" cy="64807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877149" y="3705783"/>
            <a:ext cx="5841152" cy="854580"/>
          </a:xfrm>
          <a:prstGeom prst="rect">
            <a:avLst/>
          </a:prstGeom>
        </p:spPr>
        <p:txBody>
          <a:bodyPr anchor="t">
            <a:normAutofit/>
          </a:bodyPr>
          <a:lstStyle>
            <a:lvl1pPr marL="0" indent="0" algn="l">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pic>
        <p:nvPicPr>
          <p:cNvPr id="4" name="Picture 3">
            <a:extLst>
              <a:ext uri="{FF2B5EF4-FFF2-40B4-BE49-F238E27FC236}">
                <a16:creationId xmlns:a16="http://schemas.microsoft.com/office/drawing/2014/main" id="{B1F9C661-85FC-2C46-B6C7-3C02B0141697}"/>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552" r="11764" b="4762"/>
          <a:stretch/>
        </p:blipFill>
        <p:spPr>
          <a:xfrm>
            <a:off x="7982519" y="0"/>
            <a:ext cx="4209482" cy="6858000"/>
          </a:xfrm>
          <a:prstGeom prst="rect">
            <a:avLst/>
          </a:prstGeom>
        </p:spPr>
      </p:pic>
      <p:pic>
        <p:nvPicPr>
          <p:cNvPr id="7" name="Picture 6" descr="Jyväskylän ammattikorkeakoulu, JAMK University of Applied Sciences logo">
            <a:extLst>
              <a:ext uri="{FF2B5EF4-FFF2-40B4-BE49-F238E27FC236}">
                <a16:creationId xmlns:a16="http://schemas.microsoft.com/office/drawing/2014/main" id="{1CBA9F32-B77B-C643-8CC6-703410AA62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7148" y="5564519"/>
            <a:ext cx="3544951" cy="449712"/>
          </a:xfrm>
          <a:prstGeom prst="rect">
            <a:avLst/>
          </a:prstGeom>
        </p:spPr>
      </p:pic>
    </p:spTree>
    <p:extLst>
      <p:ext uri="{BB962C8B-B14F-4D97-AF65-F5344CB8AC3E}">
        <p14:creationId xmlns:p14="http://schemas.microsoft.com/office/powerpoint/2010/main" val="1786898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25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0" name="Picture 3" descr="JAMK logo">
            <a:extLst>
              <a:ext uri="{FF2B5EF4-FFF2-40B4-BE49-F238E27FC236}">
                <a16:creationId xmlns:a16="http://schemas.microsoft.com/office/drawing/2014/main" id="{DCA86940-471A-214E-A720-28BB258C97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208481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sältödia 1">
    <p:spTree>
      <p:nvGrpSpPr>
        <p:cNvPr id="1" name=""/>
        <p:cNvGrpSpPr/>
        <p:nvPr/>
      </p:nvGrpSpPr>
      <p:grpSpPr>
        <a:xfrm>
          <a:off x="0" y="0"/>
          <a:ext cx="0" cy="0"/>
          <a:chOff x="0" y="0"/>
          <a:chExt cx="0" cy="0"/>
        </a:xfrm>
      </p:grpSpPr>
      <p:sp>
        <p:nvSpPr>
          <p:cNvPr id="11" name="Tekstin paikkamerkki 2"/>
          <p:cNvSpPr>
            <a:spLocks noGrp="1"/>
          </p:cNvSpPr>
          <p:nvPr>
            <p:ph type="body" idx="10"/>
          </p:nvPr>
        </p:nvSpPr>
        <p:spPr>
          <a:xfrm>
            <a:off x="803055" y="2471099"/>
            <a:ext cx="10512645" cy="3294701"/>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Alaotsikko 2"/>
          <p:cNvSpPr>
            <a:spLocks noGrp="1"/>
          </p:cNvSpPr>
          <p:nvPr>
            <p:ph type="subTitle" idx="1"/>
          </p:nvPr>
        </p:nvSpPr>
        <p:spPr>
          <a:xfrm>
            <a:off x="803055" y="1586260"/>
            <a:ext cx="105126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9" name="Otsikko 1"/>
          <p:cNvSpPr>
            <a:spLocks noGrp="1"/>
          </p:cNvSpPr>
          <p:nvPr>
            <p:ph type="ctrTitle"/>
          </p:nvPr>
        </p:nvSpPr>
        <p:spPr>
          <a:xfrm>
            <a:off x="803055" y="734521"/>
            <a:ext cx="10512645" cy="792090"/>
          </a:xfrm>
          <a:prstGeom prst="rect">
            <a:avLst/>
          </a:prstGeom>
        </p:spPr>
        <p:txBody>
          <a:bodyPr>
            <a:normAutofit/>
          </a:bodyPr>
          <a:lstStyle>
            <a:lvl1pPr>
              <a:defRPr sz="5000" b="1">
                <a:solidFill>
                  <a:schemeClr val="tx2"/>
                </a:solidFill>
                <a:latin typeface="+mn-lt"/>
              </a:defRPr>
            </a:lvl1pPr>
          </a:lstStyle>
          <a:p>
            <a:r>
              <a:rPr lang="fi-FI"/>
              <a:t>Muokkaa ots. perustyyl. napsautt.</a:t>
            </a:r>
            <a:endParaRPr lang="fi-FI" dirty="0"/>
          </a:p>
        </p:txBody>
      </p:sp>
      <p:sp>
        <p:nvSpPr>
          <p:cNvPr id="12" name="Päivämäärän paikkamerkki 3">
            <a:extLst>
              <a:ext uri="{FF2B5EF4-FFF2-40B4-BE49-F238E27FC236}">
                <a16:creationId xmlns:a16="http://schemas.microsoft.com/office/drawing/2014/main" id="{283D7883-CE26-A84C-8BC9-C8CCFC3F0ADB}"/>
              </a:ext>
            </a:extLst>
          </p:cNvPr>
          <p:cNvSpPr>
            <a:spLocks noGrp="1"/>
          </p:cNvSpPr>
          <p:nvPr>
            <p:ph type="dt" sz="half" idx="2"/>
          </p:nvPr>
        </p:nvSpPr>
        <p:spPr>
          <a:xfrm>
            <a:off x="7903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3" name="Alatunnisteen paikkamerkki 4">
            <a:extLst>
              <a:ext uri="{FF2B5EF4-FFF2-40B4-BE49-F238E27FC236}">
                <a16:creationId xmlns:a16="http://schemas.microsoft.com/office/drawing/2014/main" id="{CA4EC108-BA92-6442-8755-E117D714B597}"/>
              </a:ext>
            </a:extLst>
          </p:cNvPr>
          <p:cNvSpPr>
            <a:spLocks noGrp="1"/>
          </p:cNvSpPr>
          <p:nvPr>
            <p:ph type="ftr" sz="quarter" idx="3"/>
          </p:nvPr>
        </p:nvSpPr>
        <p:spPr>
          <a:xfrm>
            <a:off x="23163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274616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dia 2">
    <p:spTree>
      <p:nvGrpSpPr>
        <p:cNvPr id="1" name=""/>
        <p:cNvGrpSpPr/>
        <p:nvPr/>
      </p:nvGrpSpPr>
      <p:grpSpPr>
        <a:xfrm>
          <a:off x="0" y="0"/>
          <a:ext cx="0" cy="0"/>
          <a:chOff x="0" y="0"/>
          <a:chExt cx="0" cy="0"/>
        </a:xfrm>
      </p:grpSpPr>
      <p:sp>
        <p:nvSpPr>
          <p:cNvPr id="6" name="Tekstin paikkamerkki 2"/>
          <p:cNvSpPr>
            <a:spLocks noGrp="1"/>
          </p:cNvSpPr>
          <p:nvPr>
            <p:ph type="body" idx="10"/>
          </p:nvPr>
        </p:nvSpPr>
        <p:spPr>
          <a:xfrm>
            <a:off x="815412" y="1797968"/>
            <a:ext cx="10512988" cy="3967832"/>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Otsikko 1"/>
          <p:cNvSpPr>
            <a:spLocks noGrp="1"/>
          </p:cNvSpPr>
          <p:nvPr>
            <p:ph type="ctrTitle"/>
          </p:nvPr>
        </p:nvSpPr>
        <p:spPr>
          <a:xfrm>
            <a:off x="803055" y="745087"/>
            <a:ext cx="10525316" cy="792088"/>
          </a:xfrm>
          <a:prstGeom prst="rect">
            <a:avLst/>
          </a:prstGeom>
        </p:spPr>
        <p:txBody>
          <a:bodyPr>
            <a:normAutofit/>
          </a:bodyPr>
          <a:lstStyle>
            <a:lvl1pPr>
              <a:defRPr sz="5000" b="1">
                <a:solidFill>
                  <a:schemeClr val="tx2"/>
                </a:solidFill>
                <a:latin typeface="+mn-lt"/>
              </a:defRPr>
            </a:lvl1pPr>
          </a:lstStyle>
          <a:p>
            <a:r>
              <a:rPr lang="fi-FI"/>
              <a:t>Muokkaa ots. perustyyl. napsautt.</a:t>
            </a:r>
            <a:endParaRPr lang="fi-FI" dirty="0"/>
          </a:p>
        </p:txBody>
      </p:sp>
      <p:sp>
        <p:nvSpPr>
          <p:cNvPr id="9" name="Päivämäärän paikkamerkki 3">
            <a:extLst>
              <a:ext uri="{FF2B5EF4-FFF2-40B4-BE49-F238E27FC236}">
                <a16:creationId xmlns:a16="http://schemas.microsoft.com/office/drawing/2014/main" id="{E24697D7-EBCE-E441-8DE0-59AA8587FD36}"/>
              </a:ext>
            </a:extLst>
          </p:cNvPr>
          <p:cNvSpPr>
            <a:spLocks noGrp="1"/>
          </p:cNvSpPr>
          <p:nvPr>
            <p:ph type="dt" sz="half" idx="2"/>
          </p:nvPr>
        </p:nvSpPr>
        <p:spPr>
          <a:xfrm>
            <a:off x="803054"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0" name="Alatunnisteen paikkamerkki 4">
            <a:extLst>
              <a:ext uri="{FF2B5EF4-FFF2-40B4-BE49-F238E27FC236}">
                <a16:creationId xmlns:a16="http://schemas.microsoft.com/office/drawing/2014/main" id="{DBFCED60-2B25-614B-8139-3642749E49BC}"/>
              </a:ext>
            </a:extLst>
          </p:cNvPr>
          <p:cNvSpPr>
            <a:spLocks noGrp="1"/>
          </p:cNvSpPr>
          <p:nvPr>
            <p:ph type="ftr" sz="quarter" idx="3"/>
          </p:nvPr>
        </p:nvSpPr>
        <p:spPr>
          <a:xfrm>
            <a:off x="2329014"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3905789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bullet-lista">
    <p:spTree>
      <p:nvGrpSpPr>
        <p:cNvPr id="1" name=""/>
        <p:cNvGrpSpPr/>
        <p:nvPr/>
      </p:nvGrpSpPr>
      <p:grpSpPr>
        <a:xfrm>
          <a:off x="0" y="0"/>
          <a:ext cx="0" cy="0"/>
          <a:chOff x="0" y="0"/>
          <a:chExt cx="0" cy="0"/>
        </a:xfrm>
      </p:grpSpPr>
      <p:sp>
        <p:nvSpPr>
          <p:cNvPr id="8" name="Tekstin paikkamerkki 2"/>
          <p:cNvSpPr>
            <a:spLocks noGrp="1"/>
          </p:cNvSpPr>
          <p:nvPr>
            <p:ph idx="1"/>
          </p:nvPr>
        </p:nvSpPr>
        <p:spPr bwMode="auto">
          <a:xfrm>
            <a:off x="803056" y="2471440"/>
            <a:ext cx="10512644" cy="323086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defRPr sz="2200">
                <a:solidFill>
                  <a:schemeClr val="tx2"/>
                </a:solidFill>
              </a:defRPr>
            </a:lvl1pPr>
            <a:lvl2pP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a:defRPr sz="1400">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Alaotsikko 2">
            <a:extLst>
              <a:ext uri="{FF2B5EF4-FFF2-40B4-BE49-F238E27FC236}">
                <a16:creationId xmlns:a16="http://schemas.microsoft.com/office/drawing/2014/main" id="{AF145E5D-E5AC-6746-8C43-54171074E24D}"/>
              </a:ext>
            </a:extLst>
          </p:cNvPr>
          <p:cNvSpPr>
            <a:spLocks noGrp="1"/>
          </p:cNvSpPr>
          <p:nvPr>
            <p:ph type="subTitle" idx="10"/>
          </p:nvPr>
        </p:nvSpPr>
        <p:spPr>
          <a:xfrm>
            <a:off x="803055" y="1611660"/>
            <a:ext cx="105126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13" name="Otsikko 1">
            <a:extLst>
              <a:ext uri="{FF2B5EF4-FFF2-40B4-BE49-F238E27FC236}">
                <a16:creationId xmlns:a16="http://schemas.microsoft.com/office/drawing/2014/main" id="{A816A9B5-5722-4444-8409-AD6530953DB1}"/>
              </a:ext>
            </a:extLst>
          </p:cNvPr>
          <p:cNvSpPr>
            <a:spLocks noGrp="1"/>
          </p:cNvSpPr>
          <p:nvPr>
            <p:ph type="ctrTitle"/>
          </p:nvPr>
        </p:nvSpPr>
        <p:spPr>
          <a:xfrm>
            <a:off x="803055" y="759921"/>
            <a:ext cx="10512645" cy="792090"/>
          </a:xfrm>
          <a:prstGeom prst="rect">
            <a:avLst/>
          </a:prstGeom>
        </p:spPr>
        <p:txBody>
          <a:bodyPr>
            <a:normAutofit/>
          </a:bodyPr>
          <a:lstStyle>
            <a:lvl1pPr>
              <a:defRPr sz="5000" b="1">
                <a:solidFill>
                  <a:schemeClr val="tx2"/>
                </a:solidFill>
                <a:latin typeface="+mn-lt"/>
              </a:defRPr>
            </a:lvl1pPr>
          </a:lstStyle>
          <a:p>
            <a:r>
              <a:rPr lang="fi-FI"/>
              <a:t>Muokkaa ots. perustyyl. napsautt.</a:t>
            </a:r>
            <a:endParaRPr lang="fi-FI" dirty="0"/>
          </a:p>
        </p:txBody>
      </p:sp>
      <p:sp>
        <p:nvSpPr>
          <p:cNvPr id="14" name="Päivämäärän paikkamerkki 3">
            <a:extLst>
              <a:ext uri="{FF2B5EF4-FFF2-40B4-BE49-F238E27FC236}">
                <a16:creationId xmlns:a16="http://schemas.microsoft.com/office/drawing/2014/main" id="{AB9D5E66-12AA-D144-A1C7-B039E5725D99}"/>
              </a:ext>
            </a:extLst>
          </p:cNvPr>
          <p:cNvSpPr>
            <a:spLocks noGrp="1"/>
          </p:cNvSpPr>
          <p:nvPr>
            <p:ph type="dt" sz="half" idx="2"/>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5" name="Alatunnisteen paikkamerkki 4">
            <a:extLst>
              <a:ext uri="{FF2B5EF4-FFF2-40B4-BE49-F238E27FC236}">
                <a16:creationId xmlns:a16="http://schemas.microsoft.com/office/drawing/2014/main" id="{B5915956-69E9-1F44-94B4-13F0249DAE00}"/>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2878553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8" name="Sisällön paikkamerkki 3"/>
          <p:cNvSpPr>
            <a:spLocks noGrp="1"/>
          </p:cNvSpPr>
          <p:nvPr>
            <p:ph sz="half" idx="2"/>
          </p:nvPr>
        </p:nvSpPr>
        <p:spPr>
          <a:xfrm>
            <a:off x="6179410" y="2331740"/>
            <a:ext cx="5123590" cy="3459460"/>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Sisällön paikkamerkki 2"/>
          <p:cNvSpPr>
            <a:spLocks noGrp="1"/>
          </p:cNvSpPr>
          <p:nvPr>
            <p:ph sz="half" idx="1"/>
          </p:nvPr>
        </p:nvSpPr>
        <p:spPr>
          <a:xfrm>
            <a:off x="792122" y="2331740"/>
            <a:ext cx="5092659" cy="3459460"/>
          </a:xfrm>
          <a:prstGeom prst="rect">
            <a:avLst/>
          </a:prstGeom>
        </p:spPr>
        <p:txBody>
          <a:bodyPr>
            <a:normAutofit/>
          </a:bodyPr>
          <a:lstStyle>
            <a:lvl1pPr>
              <a:defRPr sz="2200">
                <a:solidFill>
                  <a:schemeClr val="tx2"/>
                </a:solidFill>
              </a:defRPr>
            </a:lvl1pPr>
            <a:lvl2pPr>
              <a:defRPr sz="2000">
                <a:solidFill>
                  <a:schemeClr val="tx2"/>
                </a:solidFill>
              </a:defRPr>
            </a:lvl2pPr>
            <a:lvl3pPr marL="1200150" indent="-285750">
              <a:buFont typeface="Arial" panose="020B0604020202020204" pitchFamily="34" charset="0"/>
              <a:buChar cha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Alaotsikko 2">
            <a:extLst>
              <a:ext uri="{FF2B5EF4-FFF2-40B4-BE49-F238E27FC236}">
                <a16:creationId xmlns:a16="http://schemas.microsoft.com/office/drawing/2014/main" id="{D3B85546-B3F2-7241-A601-16265374137C}"/>
              </a:ext>
            </a:extLst>
          </p:cNvPr>
          <p:cNvSpPr>
            <a:spLocks noGrp="1"/>
          </p:cNvSpPr>
          <p:nvPr>
            <p:ph type="subTitle" idx="13"/>
          </p:nvPr>
        </p:nvSpPr>
        <p:spPr>
          <a:xfrm>
            <a:off x="803055" y="1611660"/>
            <a:ext cx="104999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14" name="Otsikko 1">
            <a:extLst>
              <a:ext uri="{FF2B5EF4-FFF2-40B4-BE49-F238E27FC236}">
                <a16:creationId xmlns:a16="http://schemas.microsoft.com/office/drawing/2014/main" id="{50BF326E-66F7-3748-B519-45FEFCD2DEF0}"/>
              </a:ext>
            </a:extLst>
          </p:cNvPr>
          <p:cNvSpPr>
            <a:spLocks noGrp="1"/>
          </p:cNvSpPr>
          <p:nvPr>
            <p:ph type="ctrTitle"/>
          </p:nvPr>
        </p:nvSpPr>
        <p:spPr>
          <a:xfrm>
            <a:off x="803055" y="759921"/>
            <a:ext cx="10499945" cy="792090"/>
          </a:xfrm>
          <a:prstGeom prst="rect">
            <a:avLst/>
          </a:prstGeom>
        </p:spPr>
        <p:txBody>
          <a:bodyPr>
            <a:normAutofit/>
          </a:bodyPr>
          <a:lstStyle>
            <a:lvl1pPr>
              <a:defRPr sz="5000" b="1">
                <a:solidFill>
                  <a:schemeClr val="tx2"/>
                </a:solidFill>
                <a:latin typeface="+mn-lt"/>
              </a:defRPr>
            </a:lvl1pPr>
          </a:lstStyle>
          <a:p>
            <a:r>
              <a:rPr lang="fi-FI"/>
              <a:t>Muokkaa ots. perustyyl. napsautt.</a:t>
            </a:r>
            <a:endParaRPr lang="fi-FI" dirty="0"/>
          </a:p>
        </p:txBody>
      </p:sp>
      <p:sp>
        <p:nvSpPr>
          <p:cNvPr id="17" name="Päivämäärän paikkamerkki 3">
            <a:extLst>
              <a:ext uri="{FF2B5EF4-FFF2-40B4-BE49-F238E27FC236}">
                <a16:creationId xmlns:a16="http://schemas.microsoft.com/office/drawing/2014/main" id="{E0F015C5-516E-6B40-9FBA-B8C6F1D6D585}"/>
              </a:ext>
            </a:extLst>
          </p:cNvPr>
          <p:cNvSpPr>
            <a:spLocks noGrp="1"/>
          </p:cNvSpPr>
          <p:nvPr>
            <p:ph type="dt" sz="half" idx="14"/>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8" name="Alatunnisteen paikkamerkki 4">
            <a:extLst>
              <a:ext uri="{FF2B5EF4-FFF2-40B4-BE49-F238E27FC236}">
                <a16:creationId xmlns:a16="http://schemas.microsoft.com/office/drawing/2014/main" id="{4F144793-6417-3A42-AEF0-3E329877F92D}"/>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3827232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uva/kaaviodia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95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petusdia valkoinen">
    <p:spTree>
      <p:nvGrpSpPr>
        <p:cNvPr id="1" name=""/>
        <p:cNvGrpSpPr/>
        <p:nvPr/>
      </p:nvGrpSpPr>
      <p:grpSpPr>
        <a:xfrm>
          <a:off x="0" y="0"/>
          <a:ext cx="0" cy="0"/>
          <a:chOff x="0" y="0"/>
          <a:chExt cx="0" cy="0"/>
        </a:xfrm>
      </p:grpSpPr>
      <p:pic>
        <p:nvPicPr>
          <p:cNvPr id="3" name="Picture 1" descr="Jyväskylän ammattikorkeakoulu, JAMK University of Applied Sciences logo">
            <a:extLst>
              <a:ext uri="{FF2B5EF4-FFF2-40B4-BE49-F238E27FC236}">
                <a16:creationId xmlns:a16="http://schemas.microsoft.com/office/drawing/2014/main" id="{10948E7E-E4CB-E34E-8863-0DD568F778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3644" y="4980104"/>
            <a:ext cx="5391520" cy="683967"/>
          </a:xfrm>
          <a:prstGeom prst="rect">
            <a:avLst/>
          </a:prstGeom>
        </p:spPr>
      </p:pic>
    </p:spTree>
    <p:extLst>
      <p:ext uri="{BB962C8B-B14F-4D97-AF65-F5344CB8AC3E}">
        <p14:creationId xmlns:p14="http://schemas.microsoft.com/office/powerpoint/2010/main" val="4079737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 ja sisältödia sininen">
    <p:spTree>
      <p:nvGrpSpPr>
        <p:cNvPr id="1" name=""/>
        <p:cNvGrpSpPr/>
        <p:nvPr/>
      </p:nvGrpSpPr>
      <p:grpSpPr>
        <a:xfrm>
          <a:off x="0" y="0"/>
          <a:ext cx="0" cy="0"/>
          <a:chOff x="0" y="0"/>
          <a:chExt cx="0" cy="0"/>
        </a:xfrm>
      </p:grpSpPr>
      <p:sp>
        <p:nvSpPr>
          <p:cNvPr id="10" name="Alatunnisteen paikkamerkki 4"/>
          <p:cNvSpPr>
            <a:spLocks noGrp="1"/>
          </p:cNvSpPr>
          <p:nvPr>
            <p:ph type="ftr" sz="quarter" idx="3"/>
          </p:nvPr>
        </p:nvSpPr>
        <p:spPr>
          <a:xfrm>
            <a:off x="2169244" y="6237312"/>
            <a:ext cx="5570240"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9" name="Päivämäärän paikkamerkki 3"/>
          <p:cNvSpPr>
            <a:spLocks noGrp="1"/>
          </p:cNvSpPr>
          <p:nvPr>
            <p:ph type="dt" sz="half" idx="2"/>
          </p:nvPr>
        </p:nvSpPr>
        <p:spPr>
          <a:xfrm>
            <a:off x="715292" y="6237312"/>
            <a:ext cx="1453952"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11" name="Tekstin paikkamerkki 2"/>
          <p:cNvSpPr>
            <a:spLocks noGrp="1"/>
          </p:cNvSpPr>
          <p:nvPr>
            <p:ph type="body" idx="10"/>
          </p:nvPr>
        </p:nvSpPr>
        <p:spPr>
          <a:xfrm>
            <a:off x="719402" y="2556149"/>
            <a:ext cx="10705189" cy="3105099"/>
          </a:xfrm>
          <a:prstGeom prst="rect">
            <a:avLst/>
          </a:prstGeom>
        </p:spPr>
        <p:txBody>
          <a:bodyPr anchor="t">
            <a:normAutofit/>
          </a:bodyPr>
          <a:lstStyle>
            <a:lvl1pPr marL="285750" indent="-285750">
              <a:buFont typeface="Arial"/>
              <a:buChar char="•"/>
              <a:defRPr sz="2200">
                <a:solidFill>
                  <a:schemeClr val="bg1"/>
                </a:solidFill>
              </a:defRPr>
            </a:lvl1pPr>
            <a:lvl2pPr marL="742950" indent="-285750">
              <a:buFont typeface="Arial" panose="020B0604020202020204" pitchFamily="34" charset="0"/>
              <a:buChar char="•"/>
              <a:defRPr sz="2000">
                <a:solidFill>
                  <a:schemeClr val="bg1"/>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bg1"/>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bg1"/>
                </a:solidFill>
              </a:defRPr>
            </a:lvl4pPr>
            <a:lvl5pPr marL="1828800" inden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a:t>
            </a:r>
          </a:p>
          <a:p>
            <a:pPr lvl="1"/>
            <a:r>
              <a:rPr lang="fi-FI" dirty="0"/>
              <a:t>Muokkaa tekstin perustyylejä</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a:p>
            <a:pPr marL="16573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a:p>
            <a:pPr marL="1828800" marR="0" lvl="4"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p:txBody>
      </p:sp>
      <p:sp>
        <p:nvSpPr>
          <p:cNvPr id="8" name="Alaotsikko 2"/>
          <p:cNvSpPr>
            <a:spLocks noGrp="1"/>
          </p:cNvSpPr>
          <p:nvPr>
            <p:ph type="subTitle" idx="1"/>
          </p:nvPr>
        </p:nvSpPr>
        <p:spPr>
          <a:xfrm>
            <a:off x="725355" y="1742976"/>
            <a:ext cx="10699044" cy="576064"/>
          </a:xfrm>
          <a:prstGeom prst="rect">
            <a:avLst/>
          </a:prstGeom>
        </p:spPr>
        <p:txBody>
          <a:bodyP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7" name="Otsikko 1"/>
          <p:cNvSpPr>
            <a:spLocks noGrp="1"/>
          </p:cNvSpPr>
          <p:nvPr>
            <p:ph type="ctrTitle"/>
          </p:nvPr>
        </p:nvSpPr>
        <p:spPr>
          <a:xfrm>
            <a:off x="725355" y="878880"/>
            <a:ext cx="10699044" cy="864096"/>
          </a:xfrm>
          <a:prstGeom prst="rect">
            <a:avLst/>
          </a:prstGeom>
        </p:spPr>
        <p:txBody>
          <a:bodyPr>
            <a:normAutofit/>
          </a:bodyPr>
          <a:lstStyle>
            <a:lvl1pPr>
              <a:defRPr sz="5000" b="1">
                <a:solidFill>
                  <a:schemeClr val="bg1"/>
                </a:solidFill>
                <a:latin typeface="+mn-lt"/>
              </a:defRPr>
            </a:lvl1pPr>
          </a:lstStyle>
          <a:p>
            <a:r>
              <a:rPr lang="fi-FI" dirty="0"/>
              <a:t>Muokkaa perustyylejä naps.</a:t>
            </a:r>
          </a:p>
        </p:txBody>
      </p:sp>
    </p:spTree>
    <p:extLst>
      <p:ext uri="{BB962C8B-B14F-4D97-AF65-F5344CB8AC3E}">
        <p14:creationId xmlns:p14="http://schemas.microsoft.com/office/powerpoint/2010/main" val="2520809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opetusdia sininen">
    <p:spTree>
      <p:nvGrpSpPr>
        <p:cNvPr id="1" name=""/>
        <p:cNvGrpSpPr/>
        <p:nvPr/>
      </p:nvGrpSpPr>
      <p:grpSpPr>
        <a:xfrm>
          <a:off x="0" y="0"/>
          <a:ext cx="0" cy="0"/>
          <a:chOff x="0" y="0"/>
          <a:chExt cx="0" cy="0"/>
        </a:xfrm>
      </p:grpSpPr>
      <p:pic>
        <p:nvPicPr>
          <p:cNvPr id="5" name="Picture 4" descr="Jyväskylän ammattikorkeakoulu, JAMK University of Applied Sciences logo">
            <a:extLst>
              <a:ext uri="{FF2B5EF4-FFF2-40B4-BE49-F238E27FC236}">
                <a16:creationId xmlns:a16="http://schemas.microsoft.com/office/drawing/2014/main" id="{1DB01C81-6570-3E45-83E2-290FDFDD2B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3650" y="4934383"/>
            <a:ext cx="5519057" cy="700147"/>
          </a:xfrm>
          <a:prstGeom prst="rect">
            <a:avLst/>
          </a:prstGeom>
        </p:spPr>
      </p:pic>
    </p:spTree>
    <p:extLst>
      <p:ext uri="{BB962C8B-B14F-4D97-AF65-F5344CB8AC3E}">
        <p14:creationId xmlns:p14="http://schemas.microsoft.com/office/powerpoint/2010/main" val="1463826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Lopetusdia sininen">
    <p:bg>
      <p:bgPr>
        <a:solidFill>
          <a:schemeClr val="bg1"/>
        </a:solidFill>
        <a:effectLst/>
      </p:bgPr>
    </p:bg>
    <p:spTree>
      <p:nvGrpSpPr>
        <p:cNvPr id="1" name=""/>
        <p:cNvGrpSpPr/>
        <p:nvPr/>
      </p:nvGrpSpPr>
      <p:grpSpPr>
        <a:xfrm>
          <a:off x="0" y="0"/>
          <a:ext cx="0" cy="0"/>
          <a:chOff x="0" y="0"/>
          <a:chExt cx="0" cy="0"/>
        </a:xfrm>
      </p:grpSpPr>
      <p:sp>
        <p:nvSpPr>
          <p:cNvPr id="3" name="Suorakulmio 9">
            <a:extLst>
              <a:ext uri="{FF2B5EF4-FFF2-40B4-BE49-F238E27FC236}">
                <a16:creationId xmlns:a16="http://schemas.microsoft.com/office/drawing/2014/main" id="{67B2CF02-4D71-0347-9CDA-0D0EB67939F3}"/>
              </a:ext>
              <a:ext uri="{C183D7F6-B498-43B3-948B-1728B52AA6E4}">
                <adec:decorative xmlns:adec="http://schemas.microsoft.com/office/drawing/2017/decorative" val="1"/>
              </a:ext>
            </a:extLst>
          </p:cNvPr>
          <p:cNvSpPr/>
          <p:nvPr userDrawn="1"/>
        </p:nvSpPr>
        <p:spPr>
          <a:xfrm>
            <a:off x="0" y="1"/>
            <a:ext cx="12192000" cy="55589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Title 1">
            <a:extLst>
              <a:ext uri="{FF2B5EF4-FFF2-40B4-BE49-F238E27FC236}">
                <a16:creationId xmlns:a16="http://schemas.microsoft.com/office/drawing/2014/main" id="{73F4603F-69DF-2741-B0CC-E1814F6B5919}"/>
              </a:ext>
            </a:extLst>
          </p:cNvPr>
          <p:cNvSpPr>
            <a:spLocks noGrp="1"/>
          </p:cNvSpPr>
          <p:nvPr>
            <p:ph type="title"/>
          </p:nvPr>
        </p:nvSpPr>
        <p:spPr>
          <a:xfrm>
            <a:off x="1210574" y="1029227"/>
            <a:ext cx="9520686" cy="1325563"/>
          </a:xfrm>
          <a:prstGeom prst="rect">
            <a:avLst/>
          </a:prstGeom>
        </p:spPr>
        <p:txBody>
          <a:bodyPr/>
          <a:lstStyle>
            <a:lvl1pPr algn="ctr">
              <a:defRPr sz="7400" b="1" i="0" baseline="0">
                <a:solidFill>
                  <a:schemeClr val="bg1"/>
                </a:solidFill>
                <a:latin typeface="+mn-lt"/>
              </a:defRPr>
            </a:lvl1pPr>
          </a:lstStyle>
          <a:p>
            <a:r>
              <a:rPr lang="en-GB" dirty="0"/>
              <a:t>Click to edit Master title style</a:t>
            </a:r>
            <a:endParaRPr lang="fi-FI" dirty="0"/>
          </a:p>
        </p:txBody>
      </p:sp>
      <p:sp>
        <p:nvSpPr>
          <p:cNvPr id="7" name="Alaotsikko 2">
            <a:extLst>
              <a:ext uri="{FF2B5EF4-FFF2-40B4-BE49-F238E27FC236}">
                <a16:creationId xmlns:a16="http://schemas.microsoft.com/office/drawing/2014/main" id="{7168FB69-F858-1D4A-BCF1-3B50CCE86D61}"/>
              </a:ext>
            </a:extLst>
          </p:cNvPr>
          <p:cNvSpPr>
            <a:spLocks noGrp="1"/>
          </p:cNvSpPr>
          <p:nvPr>
            <p:ph type="subTitle" idx="1"/>
          </p:nvPr>
        </p:nvSpPr>
        <p:spPr>
          <a:xfrm>
            <a:off x="1210574" y="3374399"/>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fi-FI" dirty="0"/>
          </a:p>
        </p:txBody>
      </p:sp>
      <p:pic>
        <p:nvPicPr>
          <p:cNvPr id="8" name="Picture 3" descr="JAMK logo">
            <a:extLst>
              <a:ext uri="{FF2B5EF4-FFF2-40B4-BE49-F238E27FC236}">
                <a16:creationId xmlns:a16="http://schemas.microsoft.com/office/drawing/2014/main" id="{2A2DD9A2-02AD-8148-8D40-A98B0C7B8B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5860310"/>
            <a:ext cx="1445406" cy="722704"/>
          </a:xfrm>
          <a:prstGeom prst="rect">
            <a:avLst/>
          </a:prstGeom>
        </p:spPr>
      </p:pic>
    </p:spTree>
    <p:extLst>
      <p:ext uri="{BB962C8B-B14F-4D97-AF65-F5344CB8AC3E}">
        <p14:creationId xmlns:p14="http://schemas.microsoft.com/office/powerpoint/2010/main" val="2095918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gradFill flip="none" rotWithShape="1">
          <a:gsLst>
            <a:gs pos="0">
              <a:schemeClr val="tx1"/>
            </a:gs>
            <a:gs pos="40000">
              <a:schemeClr val="tx1"/>
            </a:gs>
            <a:gs pos="83000">
              <a:schemeClr val="accent1"/>
            </a:gs>
            <a:gs pos="99000">
              <a:schemeClr val="accent1"/>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348535"/>
            <a:ext cx="9520686" cy="1325563"/>
          </a:xfrm>
          <a:prstGeom prst="rect">
            <a:avLst/>
          </a:prstGeom>
        </p:spPr>
        <p:txBody>
          <a:bodyPr/>
          <a:lstStyle>
            <a:lvl1pPr algn="ctr">
              <a:defRPr sz="7400" b="1" i="0" baseline="0">
                <a:solidFill>
                  <a:schemeClr val="bg1"/>
                </a:solidFill>
              </a:defRPr>
            </a:lvl1pPr>
          </a:lstStyle>
          <a:p>
            <a:r>
              <a:rPr lang="fi-FI"/>
              <a:t>Muokkaa ots. perustyyl. napsautt.</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847399"/>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pic>
        <p:nvPicPr>
          <p:cNvPr id="8" name="Picture 3" descr="JAMK logo">
            <a:extLst>
              <a:ext uri="{FF2B5EF4-FFF2-40B4-BE49-F238E27FC236}">
                <a16:creationId xmlns:a16="http://schemas.microsoft.com/office/drawing/2014/main" id="{571F97DD-0BDA-774B-8B17-636487A9D7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26" y="5874575"/>
            <a:ext cx="1543399" cy="771699"/>
          </a:xfrm>
          <a:prstGeom prst="rect">
            <a:avLst/>
          </a:prstGeom>
        </p:spPr>
      </p:pic>
    </p:spTree>
    <p:extLst>
      <p:ext uri="{BB962C8B-B14F-4D97-AF65-F5344CB8AC3E}">
        <p14:creationId xmlns:p14="http://schemas.microsoft.com/office/powerpoint/2010/main" val="379820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7" name="Suorakulmio 9">
            <a:extLst>
              <a:ext uri="{FF2B5EF4-FFF2-40B4-BE49-F238E27FC236}">
                <a16:creationId xmlns:a16="http://schemas.microsoft.com/office/drawing/2014/main" id="{929867C7-70E4-524F-8F04-75E75A71768C}"/>
              </a:ext>
              <a:ext uri="{C183D7F6-B498-43B3-948B-1728B52AA6E4}">
                <adec:decorative xmlns:adec="http://schemas.microsoft.com/office/drawing/2017/decorative" val="1"/>
              </a:ext>
            </a:extLst>
          </p:cNvPr>
          <p:cNvSpPr/>
          <p:nvPr userDrawn="1"/>
        </p:nvSpPr>
        <p:spPr>
          <a:xfrm>
            <a:off x="0" y="0"/>
            <a:ext cx="12192000" cy="5558971"/>
          </a:xfrm>
          <a:prstGeom prst="rect">
            <a:avLst/>
          </a:prstGeom>
          <a:gradFill>
            <a:gsLst>
              <a:gs pos="0">
                <a:schemeClr val="tx1"/>
              </a:gs>
              <a:gs pos="40000">
                <a:schemeClr val="tx1"/>
              </a:gs>
              <a:gs pos="83000">
                <a:schemeClr val="accent1"/>
              </a:gs>
              <a:gs pos="99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029227"/>
            <a:ext cx="9520686" cy="1325563"/>
          </a:xfrm>
          <a:prstGeom prst="rect">
            <a:avLst/>
          </a:prstGeom>
        </p:spPr>
        <p:txBody>
          <a:bodyPr/>
          <a:lstStyle>
            <a:lvl1pPr algn="ctr">
              <a:defRPr sz="7400" b="1" i="0" baseline="0">
                <a:solidFill>
                  <a:schemeClr val="bg1"/>
                </a:solidFill>
              </a:defRPr>
            </a:lvl1pPr>
          </a:lstStyle>
          <a:p>
            <a:r>
              <a:rPr lang="fi-FI"/>
              <a:t>Muokkaa ots. perustyyl. napsautt.</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374399"/>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528091"/>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pic>
        <p:nvPicPr>
          <p:cNvPr id="9" name="Picture 3" descr="JAMK logo">
            <a:extLst>
              <a:ext uri="{FF2B5EF4-FFF2-40B4-BE49-F238E27FC236}">
                <a16:creationId xmlns:a16="http://schemas.microsoft.com/office/drawing/2014/main" id="{C1E15A88-7779-0C4E-9684-E5AA42180C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9100" y="5889340"/>
            <a:ext cx="1273047" cy="636524"/>
          </a:xfrm>
          <a:prstGeom prst="rect">
            <a:avLst/>
          </a:prstGeom>
        </p:spPr>
      </p:pic>
    </p:spTree>
    <p:extLst>
      <p:ext uri="{BB962C8B-B14F-4D97-AF65-F5344CB8AC3E}">
        <p14:creationId xmlns:p14="http://schemas.microsoft.com/office/powerpoint/2010/main" val="96556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gradFill>
          <a:gsLst>
            <a:gs pos="0">
              <a:schemeClr val="tx1"/>
            </a:gs>
            <a:gs pos="41000">
              <a:schemeClr val="tx1"/>
            </a:gs>
            <a:gs pos="83000">
              <a:schemeClr val="accent1"/>
            </a:gs>
            <a:gs pos="99000">
              <a:schemeClr val="accent1"/>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25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9" name="Picture 3" descr="JAMK logo">
            <a:extLst>
              <a:ext uri="{FF2B5EF4-FFF2-40B4-BE49-F238E27FC236}">
                <a16:creationId xmlns:a16="http://schemas.microsoft.com/office/drawing/2014/main" id="{D8A8063F-7A17-E847-82FE-D6CC314F76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277010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5898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0" name="Picture 3" descr="JAMK logo">
            <a:extLst>
              <a:ext uri="{FF2B5EF4-FFF2-40B4-BE49-F238E27FC236}">
                <a16:creationId xmlns:a16="http://schemas.microsoft.com/office/drawing/2014/main" id="{EC307230-6FA4-424E-BFCD-A7155CCA9A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368398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F9C661-85FC-2C46-B6C7-3C02B0141697}"/>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717" r="11764" b="4599"/>
          <a:stretch/>
        </p:blipFill>
        <p:spPr>
          <a:xfrm>
            <a:off x="7982519" y="-1"/>
            <a:ext cx="4209482" cy="6858001"/>
          </a:xfrm>
          <a:prstGeom prst="rect">
            <a:avLst/>
          </a:prstGeom>
        </p:spPr>
      </p:pic>
      <p:sp>
        <p:nvSpPr>
          <p:cNvPr id="12" name="Title 1">
            <a:extLst>
              <a:ext uri="{FF2B5EF4-FFF2-40B4-BE49-F238E27FC236}">
                <a16:creationId xmlns:a16="http://schemas.microsoft.com/office/drawing/2014/main" id="{792E7A09-25E3-ED44-823F-AB6958F7A070}"/>
              </a:ext>
            </a:extLst>
          </p:cNvPr>
          <p:cNvSpPr>
            <a:spLocks noGrp="1"/>
          </p:cNvSpPr>
          <p:nvPr>
            <p:ph type="title"/>
          </p:nvPr>
        </p:nvSpPr>
        <p:spPr>
          <a:xfrm>
            <a:off x="877149" y="1097081"/>
            <a:ext cx="5841152" cy="1325563"/>
          </a:xfrm>
          <a:prstGeom prst="rect">
            <a:avLst/>
          </a:prstGeom>
        </p:spPr>
        <p:txBody>
          <a:bodyPr/>
          <a:lstStyle>
            <a:lvl1pPr algn="l">
              <a:defRPr sz="5800" b="1" i="0" baseline="0">
                <a:solidFill>
                  <a:schemeClr val="bg1"/>
                </a:solidFill>
              </a:defRPr>
            </a:lvl1pPr>
          </a:lstStyle>
          <a:p>
            <a:r>
              <a:rPr lang="fi-FI"/>
              <a:t>Muokkaa ots. perustyyl. napsautt.</a:t>
            </a:r>
            <a:endParaRPr lang="fi-FI" dirty="0"/>
          </a:p>
        </p:txBody>
      </p:sp>
      <p:sp>
        <p:nvSpPr>
          <p:cNvPr id="13" name="Alaotsikko 2">
            <a:extLst>
              <a:ext uri="{FF2B5EF4-FFF2-40B4-BE49-F238E27FC236}">
                <a16:creationId xmlns:a16="http://schemas.microsoft.com/office/drawing/2014/main" id="{E74052FB-1624-FE48-98E7-FEFB00A6C8BB}"/>
              </a:ext>
            </a:extLst>
          </p:cNvPr>
          <p:cNvSpPr>
            <a:spLocks noGrp="1"/>
          </p:cNvSpPr>
          <p:nvPr>
            <p:ph type="subTitle" idx="1"/>
          </p:nvPr>
        </p:nvSpPr>
        <p:spPr>
          <a:xfrm>
            <a:off x="877149" y="2921553"/>
            <a:ext cx="5841152" cy="64807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14" name="Tekstin paikkamerkki 2">
            <a:extLst>
              <a:ext uri="{FF2B5EF4-FFF2-40B4-BE49-F238E27FC236}">
                <a16:creationId xmlns:a16="http://schemas.microsoft.com/office/drawing/2014/main" id="{90E19B32-2364-234E-A420-95315E246963}"/>
              </a:ext>
            </a:extLst>
          </p:cNvPr>
          <p:cNvSpPr>
            <a:spLocks noGrp="1"/>
          </p:cNvSpPr>
          <p:nvPr>
            <p:ph type="body" idx="10"/>
          </p:nvPr>
        </p:nvSpPr>
        <p:spPr>
          <a:xfrm>
            <a:off x="877149" y="3705783"/>
            <a:ext cx="5841152" cy="854580"/>
          </a:xfrm>
          <a:prstGeom prst="rect">
            <a:avLst/>
          </a:prstGeom>
        </p:spPr>
        <p:txBody>
          <a:bodyPr anchor="t">
            <a:normAutofit/>
          </a:bodyPr>
          <a:lstStyle>
            <a:lvl1pPr marL="0" indent="0" algn="l">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pic>
        <p:nvPicPr>
          <p:cNvPr id="15" name="Picture 14" descr="Jyväskylän ammattikorkeakoulu, JAMK University of Applied Sciences logo">
            <a:extLst>
              <a:ext uri="{FF2B5EF4-FFF2-40B4-BE49-F238E27FC236}">
                <a16:creationId xmlns:a16="http://schemas.microsoft.com/office/drawing/2014/main" id="{EFE23272-400E-5F44-AF29-8062EEE419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7148" y="5564519"/>
            <a:ext cx="3544951" cy="449712"/>
          </a:xfrm>
          <a:prstGeom prst="rect">
            <a:avLst/>
          </a:prstGeom>
        </p:spPr>
      </p:pic>
    </p:spTree>
    <p:extLst>
      <p:ext uri="{BB962C8B-B14F-4D97-AF65-F5344CB8AC3E}">
        <p14:creationId xmlns:p14="http://schemas.microsoft.com/office/powerpoint/2010/main" val="325732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gradFill flip="none" rotWithShape="1">
          <a:gsLst>
            <a:gs pos="0">
              <a:schemeClr val="tx1"/>
            </a:gs>
            <a:gs pos="37000">
              <a:schemeClr val="tx1"/>
            </a:gs>
            <a:gs pos="83000">
              <a:schemeClr val="accent3"/>
            </a:gs>
            <a:gs pos="99000">
              <a:schemeClr val="accent3"/>
            </a:gs>
          </a:gsLst>
          <a:lin ang="2700000" scaled="1"/>
          <a:tileRect/>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5AD52F-2AB4-7C43-A9BD-390EF63312A2}"/>
              </a:ext>
            </a:extLst>
          </p:cNvPr>
          <p:cNvSpPr>
            <a:spLocks noGrp="1"/>
          </p:cNvSpPr>
          <p:nvPr>
            <p:ph type="title"/>
          </p:nvPr>
        </p:nvSpPr>
        <p:spPr>
          <a:xfrm>
            <a:off x="1210574" y="1348535"/>
            <a:ext cx="9520686" cy="1325563"/>
          </a:xfrm>
          <a:prstGeom prst="rect">
            <a:avLst/>
          </a:prstGeom>
        </p:spPr>
        <p:txBody>
          <a:bodyPr/>
          <a:lstStyle>
            <a:lvl1pPr algn="ctr">
              <a:defRPr sz="7400" b="1" i="0" baseline="0">
                <a:solidFill>
                  <a:schemeClr val="bg1"/>
                </a:solidFill>
              </a:defRPr>
            </a:lvl1pPr>
          </a:lstStyle>
          <a:p>
            <a:r>
              <a:rPr lang="fi-FI"/>
              <a:t>Muokkaa ots. perustyyl. napsautt.</a:t>
            </a:r>
            <a:endParaRPr lang="fi-FI" dirty="0"/>
          </a:p>
        </p:txBody>
      </p:sp>
      <p:sp>
        <p:nvSpPr>
          <p:cNvPr id="7" name="Alaotsikko 2">
            <a:extLst>
              <a:ext uri="{FF2B5EF4-FFF2-40B4-BE49-F238E27FC236}">
                <a16:creationId xmlns:a16="http://schemas.microsoft.com/office/drawing/2014/main" id="{8F968CFA-EDB4-EE4E-A52B-C136D1AC71A5}"/>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pic>
        <p:nvPicPr>
          <p:cNvPr id="6" name="Picture 3" descr="JAMK logo">
            <a:extLst>
              <a:ext uri="{FF2B5EF4-FFF2-40B4-BE49-F238E27FC236}">
                <a16:creationId xmlns:a16="http://schemas.microsoft.com/office/drawing/2014/main" id="{B80BB0DA-8924-BD4F-8DA9-86C5DE159F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26" y="5874575"/>
            <a:ext cx="1543399" cy="771699"/>
          </a:xfrm>
          <a:prstGeom prst="rect">
            <a:avLst/>
          </a:prstGeom>
        </p:spPr>
      </p:pic>
      <p:sp>
        <p:nvSpPr>
          <p:cNvPr id="8" name="Tekstin paikkamerkki 2">
            <a:extLst>
              <a:ext uri="{FF2B5EF4-FFF2-40B4-BE49-F238E27FC236}">
                <a16:creationId xmlns:a16="http://schemas.microsoft.com/office/drawing/2014/main" id="{143FF6FB-AD0E-7D47-B01F-AE492FB32267}"/>
              </a:ext>
            </a:extLst>
          </p:cNvPr>
          <p:cNvSpPr>
            <a:spLocks noGrp="1"/>
          </p:cNvSpPr>
          <p:nvPr>
            <p:ph type="body" idx="10"/>
          </p:nvPr>
        </p:nvSpPr>
        <p:spPr>
          <a:xfrm>
            <a:off x="1210574" y="4847399"/>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2319821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sp>
        <p:nvSpPr>
          <p:cNvPr id="7" name="Suorakulmio 9">
            <a:extLst>
              <a:ext uri="{FF2B5EF4-FFF2-40B4-BE49-F238E27FC236}">
                <a16:creationId xmlns:a16="http://schemas.microsoft.com/office/drawing/2014/main" id="{929867C7-70E4-524F-8F04-75E75A71768C}"/>
              </a:ext>
              <a:ext uri="{C183D7F6-B498-43B3-948B-1728B52AA6E4}">
                <adec:decorative xmlns:adec="http://schemas.microsoft.com/office/drawing/2017/decorative" val="1"/>
              </a:ext>
            </a:extLst>
          </p:cNvPr>
          <p:cNvSpPr/>
          <p:nvPr userDrawn="1"/>
        </p:nvSpPr>
        <p:spPr>
          <a:xfrm>
            <a:off x="0" y="1"/>
            <a:ext cx="12192000" cy="5558970"/>
          </a:xfrm>
          <a:prstGeom prst="rect">
            <a:avLst/>
          </a:prstGeom>
          <a:gradFill>
            <a:gsLst>
              <a:gs pos="0">
                <a:schemeClr val="tx1"/>
              </a:gs>
              <a:gs pos="40000">
                <a:schemeClr val="tx1"/>
              </a:gs>
              <a:gs pos="83000">
                <a:schemeClr val="accent3"/>
              </a:gs>
              <a:gs pos="99000">
                <a:schemeClr val="accent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029227"/>
            <a:ext cx="9520686" cy="1325563"/>
          </a:xfrm>
          <a:prstGeom prst="rect">
            <a:avLst/>
          </a:prstGeom>
        </p:spPr>
        <p:txBody>
          <a:bodyPr/>
          <a:lstStyle>
            <a:lvl1pPr algn="ctr">
              <a:defRPr sz="7400" b="1" i="0" baseline="0">
                <a:solidFill>
                  <a:schemeClr val="bg1"/>
                </a:solidFill>
              </a:defRPr>
            </a:lvl1pPr>
          </a:lstStyle>
          <a:p>
            <a:r>
              <a:rPr lang="fi-FI"/>
              <a:t>Muokkaa ots. perustyyl. napsautt.</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374399"/>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528091"/>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pic>
        <p:nvPicPr>
          <p:cNvPr id="9" name="Picture 3" descr="JAMK logo">
            <a:extLst>
              <a:ext uri="{FF2B5EF4-FFF2-40B4-BE49-F238E27FC236}">
                <a16:creationId xmlns:a16="http://schemas.microsoft.com/office/drawing/2014/main" id="{4A364B59-3F1C-0A4C-9413-6F7BBBDCA3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9100" y="5889340"/>
            <a:ext cx="1273047" cy="636524"/>
          </a:xfrm>
          <a:prstGeom prst="rect">
            <a:avLst/>
          </a:prstGeom>
        </p:spPr>
      </p:pic>
    </p:spTree>
    <p:extLst>
      <p:ext uri="{BB962C8B-B14F-4D97-AF65-F5344CB8AC3E}">
        <p14:creationId xmlns:p14="http://schemas.microsoft.com/office/powerpoint/2010/main" val="1662448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152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0" name="Picture 3" descr="JAMK logo">
            <a:extLst>
              <a:ext uri="{FF2B5EF4-FFF2-40B4-BE49-F238E27FC236}">
                <a16:creationId xmlns:a16="http://schemas.microsoft.com/office/drawing/2014/main" id="{F01650AF-5566-7C4B-8FD1-C7AB19C63B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410257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Päivämäärän paikkamerkki 3"/>
          <p:cNvSpPr>
            <a:spLocks noGrp="1"/>
          </p:cNvSpPr>
          <p:nvPr>
            <p:ph type="dt" sz="half" idx="2"/>
          </p:nvPr>
        </p:nvSpPr>
        <p:spPr>
          <a:xfrm>
            <a:off x="816901"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0" name="Alatunnisteen paikkamerkki 4"/>
          <p:cNvSpPr>
            <a:spLocks noGrp="1"/>
          </p:cNvSpPr>
          <p:nvPr>
            <p:ph type="ftr" sz="quarter" idx="3"/>
          </p:nvPr>
        </p:nvSpPr>
        <p:spPr>
          <a:xfrm>
            <a:off x="2342861"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pic>
        <p:nvPicPr>
          <p:cNvPr id="11" name="Picture 3" descr="JAMK logo"/>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579100" y="6005452"/>
            <a:ext cx="1273047" cy="636524"/>
          </a:xfrm>
          <a:prstGeom prst="rect">
            <a:avLst/>
          </a:prstGeom>
        </p:spPr>
      </p:pic>
    </p:spTree>
    <p:extLst>
      <p:ext uri="{BB962C8B-B14F-4D97-AF65-F5344CB8AC3E}">
        <p14:creationId xmlns:p14="http://schemas.microsoft.com/office/powerpoint/2010/main" val="1923229604"/>
      </p:ext>
    </p:extLst>
  </p:cSld>
  <p:clrMap bg1="lt1" tx1="dk1" bg2="lt2" tx2="dk2" accent1="accent1" accent2="accent2" accent3="accent3" accent4="accent4" accent5="accent5" accent6="accent6" hlink="hlink" folHlink="folHlink"/>
  <p:sldLayoutIdLst>
    <p:sldLayoutId id="2147483668" r:id="rId1"/>
    <p:sldLayoutId id="2147483675" r:id="rId2"/>
    <p:sldLayoutId id="2147483680" r:id="rId3"/>
    <p:sldLayoutId id="2147483672" r:id="rId4"/>
    <p:sldLayoutId id="2147483669" r:id="rId5"/>
    <p:sldLayoutId id="2147483679" r:id="rId6"/>
    <p:sldLayoutId id="2147483671" r:id="rId7"/>
    <p:sldLayoutId id="2147483681" r:id="rId8"/>
    <p:sldLayoutId id="2147483673" r:id="rId9"/>
    <p:sldLayoutId id="2147483677" r:id="rId10"/>
    <p:sldLayoutId id="2147483650" r:id="rId11"/>
    <p:sldLayoutId id="2147483655" r:id="rId12"/>
    <p:sldLayoutId id="2147483656" r:id="rId13"/>
    <p:sldLayoutId id="2147483658" r:id="rId14"/>
    <p:sldLayoutId id="2147483664" r:id="rId15"/>
    <p:sldLayoutId id="2147483663" r:id="rId16"/>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Alatunnisteen paikkamerkki 4"/>
          <p:cNvSpPr>
            <a:spLocks noGrp="1"/>
          </p:cNvSpPr>
          <p:nvPr>
            <p:ph type="ftr" sz="quarter" idx="3"/>
          </p:nvPr>
        </p:nvSpPr>
        <p:spPr>
          <a:xfrm>
            <a:off x="2253952" y="6237312"/>
            <a:ext cx="5570240"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7" name="Päivämäärän paikkamerkki 3"/>
          <p:cNvSpPr>
            <a:spLocks noGrp="1"/>
          </p:cNvSpPr>
          <p:nvPr>
            <p:ph type="dt" sz="half" idx="2"/>
          </p:nvPr>
        </p:nvSpPr>
        <p:spPr>
          <a:xfrm>
            <a:off x="727992" y="6237312"/>
            <a:ext cx="1453952"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pic>
        <p:nvPicPr>
          <p:cNvPr id="6" name="Picture 3" descr="JAMK logo">
            <a:extLst>
              <a:ext uri="{FF2B5EF4-FFF2-40B4-BE49-F238E27FC236}">
                <a16:creationId xmlns:a16="http://schemas.microsoft.com/office/drawing/2014/main" id="{D23D67F7-17C9-DF4B-B0AB-2240EFA39E6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96526" y="5883215"/>
            <a:ext cx="1517521" cy="758760"/>
          </a:xfrm>
          <a:prstGeom prst="rect">
            <a:avLst/>
          </a:prstGeom>
        </p:spPr>
      </p:pic>
    </p:spTree>
    <p:extLst>
      <p:ext uri="{BB962C8B-B14F-4D97-AF65-F5344CB8AC3E}">
        <p14:creationId xmlns:p14="http://schemas.microsoft.com/office/powerpoint/2010/main" val="123012447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2" r:id="rId3"/>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6B83D-3D64-8442-BC40-EF59A492AA5A}"/>
              </a:ext>
            </a:extLst>
          </p:cNvPr>
          <p:cNvSpPr>
            <a:spLocks noGrp="1"/>
          </p:cNvSpPr>
          <p:nvPr>
            <p:ph type="title"/>
          </p:nvPr>
        </p:nvSpPr>
        <p:spPr>
          <a:xfrm>
            <a:off x="603183" y="465417"/>
            <a:ext cx="10378243" cy="2963583"/>
          </a:xfrm>
        </p:spPr>
        <p:txBody>
          <a:bodyPr/>
          <a:lstStyle/>
          <a:p>
            <a:r>
              <a:rPr lang="fi-FI" sz="6600" b="1" dirty="0"/>
              <a:t>Lasten toimijuuden ja osallisuuden tukeminen </a:t>
            </a:r>
            <a:r>
              <a:rPr lang="fi-FI" sz="6600" dirty="0"/>
              <a:t>vuorohoidossa 3 op</a:t>
            </a:r>
          </a:p>
        </p:txBody>
      </p:sp>
      <p:sp>
        <p:nvSpPr>
          <p:cNvPr id="4" name="Text Placeholder 3">
            <a:extLst>
              <a:ext uri="{FF2B5EF4-FFF2-40B4-BE49-F238E27FC236}">
                <a16:creationId xmlns:a16="http://schemas.microsoft.com/office/drawing/2014/main" id="{2D413AC8-79D2-1A42-91B8-A8D4BD5042DF}"/>
              </a:ext>
            </a:extLst>
          </p:cNvPr>
          <p:cNvSpPr>
            <a:spLocks noGrp="1"/>
          </p:cNvSpPr>
          <p:nvPr>
            <p:ph type="body" idx="10"/>
          </p:nvPr>
        </p:nvSpPr>
        <p:spPr>
          <a:xfrm>
            <a:off x="1181698" y="4292868"/>
            <a:ext cx="9520686" cy="1794122"/>
          </a:xfrm>
        </p:spPr>
        <p:txBody>
          <a:bodyPr>
            <a:normAutofit/>
          </a:bodyPr>
          <a:lstStyle/>
          <a:p>
            <a:r>
              <a:rPr lang="fi-FI" dirty="0"/>
              <a:t>Timo Hintikka, Lehtori, KM, </a:t>
            </a:r>
            <a:r>
              <a:rPr lang="fi-FI" dirty="0" err="1"/>
              <a:t>vo</a:t>
            </a:r>
            <a:r>
              <a:rPr lang="fi-FI" dirty="0"/>
              <a:t>, Jyväskylän ammattikorkeakoulu</a:t>
            </a:r>
          </a:p>
          <a:p>
            <a:r>
              <a:rPr lang="fi-FI" dirty="0"/>
              <a:t>Kaisu Peltoperä,  KT, </a:t>
            </a:r>
            <a:r>
              <a:rPr lang="fi-FI" dirty="0" err="1"/>
              <a:t>vo</a:t>
            </a:r>
            <a:r>
              <a:rPr lang="fi-FI" dirty="0"/>
              <a:t>, tutkijatohtori, Jyväskylän yliopisto</a:t>
            </a:r>
          </a:p>
          <a:p>
            <a:r>
              <a:rPr lang="fi-FI" dirty="0"/>
              <a:t>Eija Salonen, KT, tutkijatohtori, Helsingin yliopisto</a:t>
            </a:r>
          </a:p>
          <a:p>
            <a:endParaRPr lang="fi-FI" dirty="0"/>
          </a:p>
        </p:txBody>
      </p:sp>
      <p:pic>
        <p:nvPicPr>
          <p:cNvPr id="7" name="Picture 6">
            <a:extLst>
              <a:ext uri="{FF2B5EF4-FFF2-40B4-BE49-F238E27FC236}">
                <a16:creationId xmlns:a16="http://schemas.microsoft.com/office/drawing/2014/main" id="{135EB2DA-E8CB-4958-A208-D8EA99121F70}"/>
              </a:ext>
            </a:extLst>
          </p:cNvPr>
          <p:cNvPicPr>
            <a:picLocks noChangeAspect="1"/>
          </p:cNvPicPr>
          <p:nvPr/>
        </p:nvPicPr>
        <p:blipFill>
          <a:blip r:embed="rId2"/>
          <a:stretch>
            <a:fillRect/>
          </a:stretch>
        </p:blipFill>
        <p:spPr>
          <a:xfrm>
            <a:off x="10356532" y="4671132"/>
            <a:ext cx="1249788" cy="1207113"/>
          </a:xfrm>
          <a:prstGeom prst="rect">
            <a:avLst/>
          </a:prstGeom>
        </p:spPr>
      </p:pic>
    </p:spTree>
    <p:extLst>
      <p:ext uri="{BB962C8B-B14F-4D97-AF65-F5344CB8AC3E}">
        <p14:creationId xmlns:p14="http://schemas.microsoft.com/office/powerpoint/2010/main" val="2209369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93606D4-23C2-43F8-A4A5-37B0892B2706}"/>
              </a:ext>
            </a:extLst>
          </p:cNvPr>
          <p:cNvSpPr>
            <a:spLocks noGrp="1"/>
          </p:cNvSpPr>
          <p:nvPr>
            <p:ph type="subTitle" idx="1"/>
          </p:nvPr>
        </p:nvSpPr>
        <p:spPr>
          <a:xfrm>
            <a:off x="768550" y="922195"/>
            <a:ext cx="10511286" cy="514050"/>
          </a:xfrm>
        </p:spPr>
        <p:txBody>
          <a:bodyPr>
            <a:normAutofit lnSpcReduction="10000"/>
          </a:bodyPr>
          <a:lstStyle/>
          <a:p>
            <a:r>
              <a:rPr lang="fi-FI" sz="3200" dirty="0"/>
              <a:t>Parityöskentelyä: Lasten osallisuus tapaus (20 min) </a:t>
            </a:r>
            <a:endParaRPr lang="fi-FI" dirty="0"/>
          </a:p>
        </p:txBody>
      </p:sp>
      <p:sp>
        <p:nvSpPr>
          <p:cNvPr id="6" name="Text Placeholder 5">
            <a:extLst>
              <a:ext uri="{FF2B5EF4-FFF2-40B4-BE49-F238E27FC236}">
                <a16:creationId xmlns:a16="http://schemas.microsoft.com/office/drawing/2014/main" id="{6C83F05D-F083-4A25-9145-259D57770C4D}"/>
              </a:ext>
            </a:extLst>
          </p:cNvPr>
          <p:cNvSpPr>
            <a:spLocks noGrp="1"/>
          </p:cNvSpPr>
          <p:nvPr>
            <p:ph type="body" idx="12"/>
          </p:nvPr>
        </p:nvSpPr>
        <p:spPr>
          <a:xfrm>
            <a:off x="768550" y="1436245"/>
            <a:ext cx="9299475" cy="4752799"/>
          </a:xfrm>
        </p:spPr>
        <p:txBody>
          <a:bodyPr>
            <a:noAutofit/>
          </a:bodyPr>
          <a:lstStyle/>
          <a:p>
            <a:pPr marL="0" indent="0">
              <a:buNone/>
            </a:pPr>
            <a:endParaRPr lang="fi-FI" sz="1000" dirty="0"/>
          </a:p>
        </p:txBody>
      </p:sp>
      <p:pic>
        <p:nvPicPr>
          <p:cNvPr id="7" name="Picture 6">
            <a:extLst>
              <a:ext uri="{FF2B5EF4-FFF2-40B4-BE49-F238E27FC236}">
                <a16:creationId xmlns:a16="http://schemas.microsoft.com/office/drawing/2014/main" id="{50F2A124-76F0-4967-9346-3EB307410466}"/>
              </a:ext>
            </a:extLst>
          </p:cNvPr>
          <p:cNvPicPr>
            <a:picLocks noChangeAspect="1"/>
          </p:cNvPicPr>
          <p:nvPr/>
        </p:nvPicPr>
        <p:blipFill>
          <a:blip r:embed="rId2"/>
          <a:stretch>
            <a:fillRect/>
          </a:stretch>
        </p:blipFill>
        <p:spPr>
          <a:xfrm>
            <a:off x="10274113" y="4471667"/>
            <a:ext cx="1249788" cy="1207113"/>
          </a:xfrm>
          <a:prstGeom prst="rect">
            <a:avLst/>
          </a:prstGeom>
        </p:spPr>
      </p:pic>
      <p:graphicFrame>
        <p:nvGraphicFramePr>
          <p:cNvPr id="2" name="Content Placeholder 2">
            <a:extLst>
              <a:ext uri="{FF2B5EF4-FFF2-40B4-BE49-F238E27FC236}">
                <a16:creationId xmlns:a16="http://schemas.microsoft.com/office/drawing/2014/main" id="{C242038A-BE09-27B7-2868-4D8A3A00434E}"/>
              </a:ext>
            </a:extLst>
          </p:cNvPr>
          <p:cNvGraphicFramePr>
            <a:graphicFrameLocks noGrp="1"/>
          </p:cNvGraphicFramePr>
          <p:nvPr>
            <p:ph idx="1"/>
          </p:nvPr>
        </p:nvGraphicFramePr>
        <p:xfrm>
          <a:off x="834973" y="163597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5148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93606D4-23C2-43F8-A4A5-37B0892B2706}"/>
              </a:ext>
            </a:extLst>
          </p:cNvPr>
          <p:cNvSpPr>
            <a:spLocks noGrp="1"/>
          </p:cNvSpPr>
          <p:nvPr>
            <p:ph type="subTitle" idx="1"/>
          </p:nvPr>
        </p:nvSpPr>
        <p:spPr>
          <a:xfrm>
            <a:off x="768550" y="922195"/>
            <a:ext cx="10511286" cy="514050"/>
          </a:xfrm>
        </p:spPr>
        <p:txBody>
          <a:bodyPr>
            <a:normAutofit lnSpcReduction="10000"/>
          </a:bodyPr>
          <a:lstStyle/>
          <a:p>
            <a:r>
              <a:rPr lang="fi-FI"/>
              <a:t>Tapaus 1 </a:t>
            </a:r>
            <a:endParaRPr lang="fi-FI" dirty="0"/>
          </a:p>
        </p:txBody>
      </p:sp>
      <p:sp>
        <p:nvSpPr>
          <p:cNvPr id="6" name="Text Placeholder 5">
            <a:extLst>
              <a:ext uri="{FF2B5EF4-FFF2-40B4-BE49-F238E27FC236}">
                <a16:creationId xmlns:a16="http://schemas.microsoft.com/office/drawing/2014/main" id="{6C83F05D-F083-4A25-9145-259D57770C4D}"/>
              </a:ext>
            </a:extLst>
          </p:cNvPr>
          <p:cNvSpPr>
            <a:spLocks noGrp="1"/>
          </p:cNvSpPr>
          <p:nvPr>
            <p:ph type="body" idx="12"/>
          </p:nvPr>
        </p:nvSpPr>
        <p:spPr>
          <a:xfrm>
            <a:off x="768550" y="1436245"/>
            <a:ext cx="9299475" cy="4752799"/>
          </a:xfrm>
        </p:spPr>
        <p:txBody>
          <a:bodyPr>
            <a:noAutofit/>
          </a:bodyPr>
          <a:lstStyle/>
          <a:p>
            <a:r>
              <a:rPr lang="fi-FI" sz="2000" dirty="0"/>
              <a:t>Kuvitteellinen tilanne, aikuisjohtoinen toimintakulttuuri </a:t>
            </a:r>
          </a:p>
          <a:p>
            <a:r>
              <a:rPr lang="fi-FI" sz="2000" dirty="0"/>
              <a:t>Lapset toimii ok, mutta kulttuuri ei kestä esimerkiksi sijaisia </a:t>
            </a:r>
          </a:p>
          <a:p>
            <a:r>
              <a:rPr lang="fi-FI" sz="2000" dirty="0"/>
              <a:t>Lasten käytös saattaa muuttua sen mukaan kun ei omia aikuisia paikalla </a:t>
            </a:r>
          </a:p>
          <a:p>
            <a:r>
              <a:rPr lang="fi-FI" sz="2000" dirty="0"/>
              <a:t>Aikuiset määrittävät miten lapset käyttäytyvät, jos tulisivat nähdyksi ja kuulluksi niin saattaisivat kyseenalaistaa asioita </a:t>
            </a:r>
          </a:p>
          <a:p>
            <a:r>
              <a:rPr lang="fi-FI" sz="2000" dirty="0"/>
              <a:t>Käskyttämistä aikuisilta siirtymissä, ruokailuissa, ym. </a:t>
            </a:r>
          </a:p>
          <a:p>
            <a:r>
              <a:rPr lang="fi-FI" sz="2000" dirty="0"/>
              <a:t>”</a:t>
            </a:r>
            <a:r>
              <a:rPr lang="fi-FI" sz="2000" dirty="0" err="1"/>
              <a:t>Sä</a:t>
            </a:r>
            <a:r>
              <a:rPr lang="fi-FI" sz="2000" dirty="0"/>
              <a:t> </a:t>
            </a:r>
            <a:r>
              <a:rPr lang="fi-FI" sz="2000" dirty="0" err="1"/>
              <a:t>oot</a:t>
            </a:r>
            <a:r>
              <a:rPr lang="fi-FI" sz="2000" dirty="0"/>
              <a:t> jo noin iso, saat kyllä hanskat itse käteen” </a:t>
            </a:r>
          </a:p>
          <a:p>
            <a:r>
              <a:rPr lang="fi-FI" sz="2000" dirty="0"/>
              <a:t>Helpompi laittaa lapset pöydän ääreen tekemään hiljaisia hommia, ovat aikuisen kontrollissa </a:t>
            </a:r>
          </a:p>
          <a:p>
            <a:r>
              <a:rPr lang="fi-FI" sz="2000" dirty="0"/>
              <a:t>Aikuinen ei anna joustoa, periaatekysymys ”kun minä sanon näin, niin näin tehdään” </a:t>
            </a:r>
          </a:p>
          <a:p>
            <a:r>
              <a:rPr lang="fi-FI" sz="2000" dirty="0"/>
              <a:t>Paljastuu lapsikäsitys, millaisena näen lapsen, onko toimija vai toiminnan kohde</a:t>
            </a:r>
          </a:p>
          <a:p>
            <a:r>
              <a:rPr lang="fi-FI" sz="2000" dirty="0"/>
              <a:t>Ei hyväksytä toisenlaista tapaa toimia, toiset tekevät väärin työtä </a:t>
            </a:r>
          </a:p>
          <a:p>
            <a:pPr marL="0" indent="0">
              <a:buNone/>
            </a:pPr>
            <a:endParaRPr lang="fi-FI" sz="1000" dirty="0"/>
          </a:p>
        </p:txBody>
      </p:sp>
      <p:pic>
        <p:nvPicPr>
          <p:cNvPr id="7" name="Picture 6">
            <a:extLst>
              <a:ext uri="{FF2B5EF4-FFF2-40B4-BE49-F238E27FC236}">
                <a16:creationId xmlns:a16="http://schemas.microsoft.com/office/drawing/2014/main" id="{50F2A124-76F0-4967-9346-3EB307410466}"/>
              </a:ext>
            </a:extLst>
          </p:cNvPr>
          <p:cNvPicPr>
            <a:picLocks noChangeAspect="1"/>
          </p:cNvPicPr>
          <p:nvPr/>
        </p:nvPicPr>
        <p:blipFill>
          <a:blip r:embed="rId2"/>
          <a:stretch>
            <a:fillRect/>
          </a:stretch>
        </p:blipFill>
        <p:spPr>
          <a:xfrm>
            <a:off x="10274113" y="4471667"/>
            <a:ext cx="1249788" cy="1207113"/>
          </a:xfrm>
          <a:prstGeom prst="rect">
            <a:avLst/>
          </a:prstGeom>
        </p:spPr>
      </p:pic>
    </p:spTree>
    <p:extLst>
      <p:ext uri="{BB962C8B-B14F-4D97-AF65-F5344CB8AC3E}">
        <p14:creationId xmlns:p14="http://schemas.microsoft.com/office/powerpoint/2010/main" val="1950991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93606D4-23C2-43F8-A4A5-37B0892B2706}"/>
              </a:ext>
            </a:extLst>
          </p:cNvPr>
          <p:cNvSpPr>
            <a:spLocks noGrp="1"/>
          </p:cNvSpPr>
          <p:nvPr>
            <p:ph type="subTitle" idx="1"/>
          </p:nvPr>
        </p:nvSpPr>
        <p:spPr>
          <a:xfrm>
            <a:off x="768550" y="922195"/>
            <a:ext cx="10511286" cy="514050"/>
          </a:xfrm>
        </p:spPr>
        <p:txBody>
          <a:bodyPr>
            <a:normAutofit lnSpcReduction="10000"/>
          </a:bodyPr>
          <a:lstStyle/>
          <a:p>
            <a:r>
              <a:rPr lang="fi-FI" dirty="0"/>
              <a:t>Tapaus 2</a:t>
            </a:r>
          </a:p>
        </p:txBody>
      </p:sp>
      <p:sp>
        <p:nvSpPr>
          <p:cNvPr id="6" name="Text Placeholder 5">
            <a:extLst>
              <a:ext uri="{FF2B5EF4-FFF2-40B4-BE49-F238E27FC236}">
                <a16:creationId xmlns:a16="http://schemas.microsoft.com/office/drawing/2014/main" id="{6C83F05D-F083-4A25-9145-259D57770C4D}"/>
              </a:ext>
            </a:extLst>
          </p:cNvPr>
          <p:cNvSpPr>
            <a:spLocks noGrp="1"/>
          </p:cNvSpPr>
          <p:nvPr>
            <p:ph type="body" idx="12"/>
          </p:nvPr>
        </p:nvSpPr>
        <p:spPr>
          <a:xfrm>
            <a:off x="768550" y="1436245"/>
            <a:ext cx="9299475" cy="4752799"/>
          </a:xfrm>
        </p:spPr>
        <p:txBody>
          <a:bodyPr>
            <a:noAutofit/>
          </a:bodyPr>
          <a:lstStyle/>
          <a:p>
            <a:r>
              <a:rPr lang="fi-FI" sz="2400" dirty="0"/>
              <a:t>Tarina 5-vuotiaasta pojasta, paljon hankaluuksia vuorovaikutustilanteissa </a:t>
            </a:r>
          </a:p>
          <a:p>
            <a:r>
              <a:rPr lang="fi-FI" sz="2400" dirty="0"/>
              <a:t>Ruokailut hankalia, jonottaminen, itse ruokailu </a:t>
            </a:r>
          </a:p>
          <a:p>
            <a:r>
              <a:rPr lang="fi-FI" sz="2400" dirty="0"/>
              <a:t>Lapsi ymmärtää itse, ettei homma toimi, mitä tehdään? </a:t>
            </a:r>
          </a:p>
          <a:p>
            <a:r>
              <a:rPr lang="fi-FI" sz="2400" dirty="0"/>
              <a:t>Taitotaulu, millainen on hyvä ruokailu </a:t>
            </a:r>
          </a:p>
          <a:p>
            <a:pPr lvl="1"/>
            <a:r>
              <a:rPr lang="fi-FI" sz="2400" dirty="0"/>
              <a:t>5 kohtaa: menen sovitulle paikalle, juttelen kaverin kanssa, kiitän ruoasta, jne.</a:t>
            </a:r>
          </a:p>
          <a:p>
            <a:pPr lvl="1"/>
            <a:r>
              <a:rPr lang="fi-FI" sz="2400" dirty="0"/>
              <a:t>Itse valittu palkinto </a:t>
            </a:r>
          </a:p>
          <a:p>
            <a:pPr lvl="1"/>
            <a:r>
              <a:rPr lang="fi-FI" sz="2400" dirty="0"/>
              <a:t>Aina kun saa rastin, koko porukka tukee  </a:t>
            </a:r>
          </a:p>
          <a:p>
            <a:r>
              <a:rPr lang="fi-FI" sz="2400" dirty="0"/>
              <a:t>Työntekijä siirtyi eri vuoroihin, poika näki häntä myöhemmin, kysyi miksei ole saanut rasteja, vaikka ruokailut menneet hyvin </a:t>
            </a:r>
          </a:p>
          <a:p>
            <a:r>
              <a:rPr lang="fi-FI" sz="2400" dirty="0"/>
              <a:t>Aikuisten sitoutuminen jäi puolitiehen</a:t>
            </a:r>
          </a:p>
          <a:p>
            <a:pPr marL="0" indent="0">
              <a:buNone/>
            </a:pPr>
            <a:endParaRPr lang="fi-FI" sz="1000" dirty="0"/>
          </a:p>
        </p:txBody>
      </p:sp>
      <p:pic>
        <p:nvPicPr>
          <p:cNvPr id="7" name="Picture 6">
            <a:extLst>
              <a:ext uri="{FF2B5EF4-FFF2-40B4-BE49-F238E27FC236}">
                <a16:creationId xmlns:a16="http://schemas.microsoft.com/office/drawing/2014/main" id="{50F2A124-76F0-4967-9346-3EB307410466}"/>
              </a:ext>
            </a:extLst>
          </p:cNvPr>
          <p:cNvPicPr>
            <a:picLocks noChangeAspect="1"/>
          </p:cNvPicPr>
          <p:nvPr/>
        </p:nvPicPr>
        <p:blipFill>
          <a:blip r:embed="rId2"/>
          <a:stretch>
            <a:fillRect/>
          </a:stretch>
        </p:blipFill>
        <p:spPr>
          <a:xfrm>
            <a:off x="10274113" y="4471667"/>
            <a:ext cx="1249788" cy="1207113"/>
          </a:xfrm>
          <a:prstGeom prst="rect">
            <a:avLst/>
          </a:prstGeom>
        </p:spPr>
      </p:pic>
    </p:spTree>
    <p:extLst>
      <p:ext uri="{BB962C8B-B14F-4D97-AF65-F5344CB8AC3E}">
        <p14:creationId xmlns:p14="http://schemas.microsoft.com/office/powerpoint/2010/main" val="1409981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93606D4-23C2-43F8-A4A5-37B0892B2706}"/>
              </a:ext>
            </a:extLst>
          </p:cNvPr>
          <p:cNvSpPr>
            <a:spLocks noGrp="1"/>
          </p:cNvSpPr>
          <p:nvPr>
            <p:ph type="subTitle" idx="1"/>
          </p:nvPr>
        </p:nvSpPr>
        <p:spPr>
          <a:xfrm>
            <a:off x="768550" y="922195"/>
            <a:ext cx="10511286" cy="514050"/>
          </a:xfrm>
        </p:spPr>
        <p:txBody>
          <a:bodyPr>
            <a:normAutofit lnSpcReduction="10000"/>
          </a:bodyPr>
          <a:lstStyle/>
          <a:p>
            <a:r>
              <a:rPr lang="fi-FI" dirty="0"/>
              <a:t>Tapaus 3</a:t>
            </a:r>
          </a:p>
        </p:txBody>
      </p:sp>
      <p:sp>
        <p:nvSpPr>
          <p:cNvPr id="6" name="Text Placeholder 5">
            <a:extLst>
              <a:ext uri="{FF2B5EF4-FFF2-40B4-BE49-F238E27FC236}">
                <a16:creationId xmlns:a16="http://schemas.microsoft.com/office/drawing/2014/main" id="{6C83F05D-F083-4A25-9145-259D57770C4D}"/>
              </a:ext>
            </a:extLst>
          </p:cNvPr>
          <p:cNvSpPr>
            <a:spLocks noGrp="1"/>
          </p:cNvSpPr>
          <p:nvPr>
            <p:ph type="body" idx="12"/>
          </p:nvPr>
        </p:nvSpPr>
        <p:spPr>
          <a:xfrm>
            <a:off x="768550" y="1436245"/>
            <a:ext cx="9299475" cy="4752799"/>
          </a:xfrm>
        </p:spPr>
        <p:txBody>
          <a:bodyPr>
            <a:noAutofit/>
          </a:bodyPr>
          <a:lstStyle/>
          <a:p>
            <a:r>
              <a:rPr lang="fi-FI" sz="2800" dirty="0"/>
              <a:t>Aikuinen on suunnitellut tiukan viikko-ohjelman, siitä pidetään kiinni </a:t>
            </a:r>
          </a:p>
          <a:p>
            <a:r>
              <a:rPr lang="fi-FI" sz="2800" dirty="0"/>
              <a:t>Yhdelle päivälle suunniteltu askartelua, jotkut lapset haluaisivat jatkaa leikkiä </a:t>
            </a:r>
          </a:p>
          <a:p>
            <a:r>
              <a:rPr lang="fi-FI" sz="2800" dirty="0"/>
              <a:t>Yksi lapsi haluaisi tehdä eri värisen askartelutyön </a:t>
            </a:r>
          </a:p>
          <a:p>
            <a:r>
              <a:rPr lang="fi-FI" sz="2800" dirty="0"/>
              <a:t>Lapsi ei pääse vaikuttamaan osallistuuko toimintaan vai ei, eikä siihen miten sen tekee </a:t>
            </a:r>
          </a:p>
          <a:p>
            <a:r>
              <a:rPr lang="fi-FI" sz="2800" dirty="0"/>
              <a:t>Muutama vanhempi haluaa tietää mitä viikon aikana tehdään -&gt; kuukausikirje, jossa kerrotaan mitä on tehty </a:t>
            </a:r>
          </a:p>
          <a:p>
            <a:pPr marL="0" indent="0">
              <a:buNone/>
            </a:pPr>
            <a:endParaRPr lang="fi-FI" sz="1000" dirty="0"/>
          </a:p>
        </p:txBody>
      </p:sp>
      <p:pic>
        <p:nvPicPr>
          <p:cNvPr id="7" name="Picture 6">
            <a:extLst>
              <a:ext uri="{FF2B5EF4-FFF2-40B4-BE49-F238E27FC236}">
                <a16:creationId xmlns:a16="http://schemas.microsoft.com/office/drawing/2014/main" id="{50F2A124-76F0-4967-9346-3EB307410466}"/>
              </a:ext>
            </a:extLst>
          </p:cNvPr>
          <p:cNvPicPr>
            <a:picLocks noChangeAspect="1"/>
          </p:cNvPicPr>
          <p:nvPr/>
        </p:nvPicPr>
        <p:blipFill>
          <a:blip r:embed="rId2"/>
          <a:stretch>
            <a:fillRect/>
          </a:stretch>
        </p:blipFill>
        <p:spPr>
          <a:xfrm>
            <a:off x="10274113" y="4471667"/>
            <a:ext cx="1249788" cy="1207113"/>
          </a:xfrm>
          <a:prstGeom prst="rect">
            <a:avLst/>
          </a:prstGeom>
        </p:spPr>
      </p:pic>
    </p:spTree>
    <p:extLst>
      <p:ext uri="{BB962C8B-B14F-4D97-AF65-F5344CB8AC3E}">
        <p14:creationId xmlns:p14="http://schemas.microsoft.com/office/powerpoint/2010/main" val="69925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93606D4-23C2-43F8-A4A5-37B0892B2706}"/>
              </a:ext>
            </a:extLst>
          </p:cNvPr>
          <p:cNvSpPr>
            <a:spLocks noGrp="1"/>
          </p:cNvSpPr>
          <p:nvPr>
            <p:ph type="subTitle" idx="1"/>
          </p:nvPr>
        </p:nvSpPr>
        <p:spPr>
          <a:xfrm>
            <a:off x="1012615" y="665170"/>
            <a:ext cx="10511286" cy="514050"/>
          </a:xfrm>
        </p:spPr>
        <p:txBody>
          <a:bodyPr>
            <a:normAutofit lnSpcReduction="10000"/>
          </a:bodyPr>
          <a:lstStyle/>
          <a:p>
            <a:r>
              <a:rPr lang="fi-FI" dirty="0"/>
              <a:t>Hyviä käytäntöjä pienryhmäkeskusteluista </a:t>
            </a:r>
          </a:p>
        </p:txBody>
      </p:sp>
      <p:pic>
        <p:nvPicPr>
          <p:cNvPr id="7" name="Picture 6">
            <a:extLst>
              <a:ext uri="{FF2B5EF4-FFF2-40B4-BE49-F238E27FC236}">
                <a16:creationId xmlns:a16="http://schemas.microsoft.com/office/drawing/2014/main" id="{50F2A124-76F0-4967-9346-3EB307410466}"/>
              </a:ext>
            </a:extLst>
          </p:cNvPr>
          <p:cNvPicPr>
            <a:picLocks noChangeAspect="1"/>
          </p:cNvPicPr>
          <p:nvPr/>
        </p:nvPicPr>
        <p:blipFill>
          <a:blip r:embed="rId2"/>
          <a:stretch>
            <a:fillRect/>
          </a:stretch>
        </p:blipFill>
        <p:spPr>
          <a:xfrm>
            <a:off x="10274113" y="4471667"/>
            <a:ext cx="1249788" cy="1207113"/>
          </a:xfrm>
          <a:prstGeom prst="rect">
            <a:avLst/>
          </a:prstGeom>
        </p:spPr>
      </p:pic>
      <p:pic>
        <p:nvPicPr>
          <p:cNvPr id="3" name="Picture 2">
            <a:extLst>
              <a:ext uri="{FF2B5EF4-FFF2-40B4-BE49-F238E27FC236}">
                <a16:creationId xmlns:a16="http://schemas.microsoft.com/office/drawing/2014/main" id="{95DEC2FE-D9CD-FAC1-15A0-052A9EB3C873}"/>
              </a:ext>
            </a:extLst>
          </p:cNvPr>
          <p:cNvPicPr>
            <a:picLocks noChangeAspect="1"/>
          </p:cNvPicPr>
          <p:nvPr/>
        </p:nvPicPr>
        <p:blipFill rotWithShape="1">
          <a:blip r:embed="rId3"/>
          <a:srcRect l="18832" t="25072" r="30381" b="12319"/>
          <a:stretch/>
        </p:blipFill>
        <p:spPr>
          <a:xfrm>
            <a:off x="1325141" y="1088568"/>
            <a:ext cx="7749285" cy="5373501"/>
          </a:xfrm>
          <a:prstGeom prst="rect">
            <a:avLst/>
          </a:prstGeom>
        </p:spPr>
      </p:pic>
    </p:spTree>
    <p:extLst>
      <p:ext uri="{BB962C8B-B14F-4D97-AF65-F5344CB8AC3E}">
        <p14:creationId xmlns:p14="http://schemas.microsoft.com/office/powerpoint/2010/main" val="3725097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93606D4-23C2-43F8-A4A5-37B0892B2706}"/>
              </a:ext>
            </a:extLst>
          </p:cNvPr>
          <p:cNvSpPr>
            <a:spLocks noGrp="1"/>
          </p:cNvSpPr>
          <p:nvPr>
            <p:ph type="subTitle" idx="1"/>
          </p:nvPr>
        </p:nvSpPr>
        <p:spPr>
          <a:xfrm>
            <a:off x="840357" y="490692"/>
            <a:ext cx="10511286" cy="514050"/>
          </a:xfrm>
        </p:spPr>
        <p:txBody>
          <a:bodyPr>
            <a:normAutofit lnSpcReduction="10000"/>
          </a:bodyPr>
          <a:lstStyle/>
          <a:p>
            <a:r>
              <a:rPr lang="fi-FI" dirty="0"/>
              <a:t>Hyviä käytäntöjä pienryhmäkeskusteluista </a:t>
            </a:r>
          </a:p>
        </p:txBody>
      </p:sp>
      <p:pic>
        <p:nvPicPr>
          <p:cNvPr id="7" name="Picture 6">
            <a:extLst>
              <a:ext uri="{FF2B5EF4-FFF2-40B4-BE49-F238E27FC236}">
                <a16:creationId xmlns:a16="http://schemas.microsoft.com/office/drawing/2014/main" id="{50F2A124-76F0-4967-9346-3EB307410466}"/>
              </a:ext>
            </a:extLst>
          </p:cNvPr>
          <p:cNvPicPr>
            <a:picLocks noChangeAspect="1"/>
          </p:cNvPicPr>
          <p:nvPr/>
        </p:nvPicPr>
        <p:blipFill>
          <a:blip r:embed="rId2"/>
          <a:stretch>
            <a:fillRect/>
          </a:stretch>
        </p:blipFill>
        <p:spPr>
          <a:xfrm>
            <a:off x="10274113" y="4471667"/>
            <a:ext cx="1249788" cy="1207113"/>
          </a:xfrm>
          <a:prstGeom prst="rect">
            <a:avLst/>
          </a:prstGeom>
        </p:spPr>
      </p:pic>
      <p:pic>
        <p:nvPicPr>
          <p:cNvPr id="3" name="Picture 2">
            <a:extLst>
              <a:ext uri="{FF2B5EF4-FFF2-40B4-BE49-F238E27FC236}">
                <a16:creationId xmlns:a16="http://schemas.microsoft.com/office/drawing/2014/main" id="{7247604D-AA93-2CC9-F604-F9E8EB208DDE}"/>
              </a:ext>
            </a:extLst>
          </p:cNvPr>
          <p:cNvPicPr>
            <a:picLocks noChangeAspect="1"/>
          </p:cNvPicPr>
          <p:nvPr/>
        </p:nvPicPr>
        <p:blipFill rotWithShape="1">
          <a:blip r:embed="rId3"/>
          <a:srcRect l="15505" t="26219" r="23000" b="8430"/>
          <a:stretch/>
        </p:blipFill>
        <p:spPr>
          <a:xfrm>
            <a:off x="1211073" y="889146"/>
            <a:ext cx="9037335" cy="5402323"/>
          </a:xfrm>
          <a:prstGeom prst="rect">
            <a:avLst/>
          </a:prstGeom>
        </p:spPr>
      </p:pic>
    </p:spTree>
    <p:extLst>
      <p:ext uri="{BB962C8B-B14F-4D97-AF65-F5344CB8AC3E}">
        <p14:creationId xmlns:p14="http://schemas.microsoft.com/office/powerpoint/2010/main" val="1260653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93606D4-23C2-43F8-A4A5-37B0892B2706}"/>
              </a:ext>
            </a:extLst>
          </p:cNvPr>
          <p:cNvSpPr>
            <a:spLocks noGrp="1"/>
          </p:cNvSpPr>
          <p:nvPr>
            <p:ph type="subTitle" idx="1"/>
          </p:nvPr>
        </p:nvSpPr>
        <p:spPr>
          <a:xfrm>
            <a:off x="1235689" y="474826"/>
            <a:ext cx="10511286" cy="514050"/>
          </a:xfrm>
        </p:spPr>
        <p:txBody>
          <a:bodyPr>
            <a:normAutofit lnSpcReduction="10000"/>
          </a:bodyPr>
          <a:lstStyle/>
          <a:p>
            <a:r>
              <a:rPr lang="fi-FI" dirty="0"/>
              <a:t>Hyviä käytäntöjä pienryhmäkeskusteluista </a:t>
            </a:r>
          </a:p>
        </p:txBody>
      </p:sp>
      <p:pic>
        <p:nvPicPr>
          <p:cNvPr id="7" name="Picture 6">
            <a:extLst>
              <a:ext uri="{FF2B5EF4-FFF2-40B4-BE49-F238E27FC236}">
                <a16:creationId xmlns:a16="http://schemas.microsoft.com/office/drawing/2014/main" id="{50F2A124-76F0-4967-9346-3EB307410466}"/>
              </a:ext>
            </a:extLst>
          </p:cNvPr>
          <p:cNvPicPr>
            <a:picLocks noChangeAspect="1"/>
          </p:cNvPicPr>
          <p:nvPr/>
        </p:nvPicPr>
        <p:blipFill>
          <a:blip r:embed="rId2"/>
          <a:stretch>
            <a:fillRect/>
          </a:stretch>
        </p:blipFill>
        <p:spPr>
          <a:xfrm>
            <a:off x="10274113" y="4471667"/>
            <a:ext cx="1249788" cy="1207113"/>
          </a:xfrm>
          <a:prstGeom prst="rect">
            <a:avLst/>
          </a:prstGeom>
        </p:spPr>
      </p:pic>
      <p:pic>
        <p:nvPicPr>
          <p:cNvPr id="3" name="Picture 2">
            <a:extLst>
              <a:ext uri="{FF2B5EF4-FFF2-40B4-BE49-F238E27FC236}">
                <a16:creationId xmlns:a16="http://schemas.microsoft.com/office/drawing/2014/main" id="{322BD065-1B64-8A34-26E4-52A3D452D399}"/>
              </a:ext>
            </a:extLst>
          </p:cNvPr>
          <p:cNvPicPr>
            <a:picLocks noChangeAspect="1"/>
          </p:cNvPicPr>
          <p:nvPr/>
        </p:nvPicPr>
        <p:blipFill rotWithShape="1">
          <a:blip r:embed="rId3"/>
          <a:srcRect l="16824" t="24638" r="28692" b="8550"/>
          <a:stretch/>
        </p:blipFill>
        <p:spPr>
          <a:xfrm>
            <a:off x="1235689" y="902458"/>
            <a:ext cx="7945467" cy="5480716"/>
          </a:xfrm>
          <a:prstGeom prst="rect">
            <a:avLst/>
          </a:prstGeom>
        </p:spPr>
      </p:pic>
    </p:spTree>
    <p:extLst>
      <p:ext uri="{BB962C8B-B14F-4D97-AF65-F5344CB8AC3E}">
        <p14:creationId xmlns:p14="http://schemas.microsoft.com/office/powerpoint/2010/main" val="3574033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93606D4-23C2-43F8-A4A5-37B0892B2706}"/>
              </a:ext>
            </a:extLst>
          </p:cNvPr>
          <p:cNvSpPr>
            <a:spLocks noGrp="1"/>
          </p:cNvSpPr>
          <p:nvPr>
            <p:ph type="subTitle" idx="1"/>
          </p:nvPr>
        </p:nvSpPr>
        <p:spPr>
          <a:xfrm>
            <a:off x="1176054" y="558706"/>
            <a:ext cx="10511286" cy="514050"/>
          </a:xfrm>
        </p:spPr>
        <p:txBody>
          <a:bodyPr>
            <a:normAutofit lnSpcReduction="10000"/>
          </a:bodyPr>
          <a:lstStyle/>
          <a:p>
            <a:r>
              <a:rPr lang="fi-FI" dirty="0"/>
              <a:t>Hyviä käytäntöjä pienryhmäkeskusteluista </a:t>
            </a:r>
          </a:p>
        </p:txBody>
      </p:sp>
      <p:pic>
        <p:nvPicPr>
          <p:cNvPr id="7" name="Picture 6">
            <a:extLst>
              <a:ext uri="{FF2B5EF4-FFF2-40B4-BE49-F238E27FC236}">
                <a16:creationId xmlns:a16="http://schemas.microsoft.com/office/drawing/2014/main" id="{50F2A124-76F0-4967-9346-3EB307410466}"/>
              </a:ext>
            </a:extLst>
          </p:cNvPr>
          <p:cNvPicPr>
            <a:picLocks noChangeAspect="1"/>
          </p:cNvPicPr>
          <p:nvPr/>
        </p:nvPicPr>
        <p:blipFill>
          <a:blip r:embed="rId2"/>
          <a:stretch>
            <a:fillRect/>
          </a:stretch>
        </p:blipFill>
        <p:spPr>
          <a:xfrm>
            <a:off x="10274113" y="4471667"/>
            <a:ext cx="1249788" cy="1207113"/>
          </a:xfrm>
          <a:prstGeom prst="rect">
            <a:avLst/>
          </a:prstGeom>
        </p:spPr>
      </p:pic>
      <p:pic>
        <p:nvPicPr>
          <p:cNvPr id="3" name="Picture 2">
            <a:extLst>
              <a:ext uri="{FF2B5EF4-FFF2-40B4-BE49-F238E27FC236}">
                <a16:creationId xmlns:a16="http://schemas.microsoft.com/office/drawing/2014/main" id="{FCEA15C3-826C-544D-44F0-5636CF6D1AC7}"/>
              </a:ext>
            </a:extLst>
          </p:cNvPr>
          <p:cNvPicPr>
            <a:picLocks noChangeAspect="1"/>
          </p:cNvPicPr>
          <p:nvPr/>
        </p:nvPicPr>
        <p:blipFill rotWithShape="1">
          <a:blip r:embed="rId3"/>
          <a:srcRect l="19077" t="24782" r="23725" b="11305"/>
          <a:stretch/>
        </p:blipFill>
        <p:spPr>
          <a:xfrm>
            <a:off x="934279" y="1072756"/>
            <a:ext cx="8140148" cy="5116288"/>
          </a:xfrm>
          <a:prstGeom prst="rect">
            <a:avLst/>
          </a:prstGeom>
        </p:spPr>
      </p:pic>
    </p:spTree>
    <p:extLst>
      <p:ext uri="{BB962C8B-B14F-4D97-AF65-F5344CB8AC3E}">
        <p14:creationId xmlns:p14="http://schemas.microsoft.com/office/powerpoint/2010/main" val="248518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C7C8B-6FE2-FE47-A5B5-D78BD4B9DE7A}"/>
              </a:ext>
            </a:extLst>
          </p:cNvPr>
          <p:cNvSpPr>
            <a:spLocks noGrp="1"/>
          </p:cNvSpPr>
          <p:nvPr>
            <p:ph type="title"/>
          </p:nvPr>
        </p:nvSpPr>
        <p:spPr>
          <a:xfrm>
            <a:off x="695063" y="683246"/>
            <a:ext cx="10511286" cy="575934"/>
          </a:xfrm>
        </p:spPr>
        <p:txBody>
          <a:bodyPr/>
          <a:lstStyle/>
          <a:p>
            <a:r>
              <a:rPr lang="fi-FI" sz="3200" b="1" dirty="0"/>
              <a:t>Lasten toimijuuden ja osallisuuden tukeminen vuorohoidossa 3 op</a:t>
            </a:r>
          </a:p>
        </p:txBody>
      </p:sp>
      <p:sp>
        <p:nvSpPr>
          <p:cNvPr id="5" name="Subtitle 4">
            <a:extLst>
              <a:ext uri="{FF2B5EF4-FFF2-40B4-BE49-F238E27FC236}">
                <a16:creationId xmlns:a16="http://schemas.microsoft.com/office/drawing/2014/main" id="{2887491B-9FB5-0741-B2FF-7DA6FA260462}"/>
              </a:ext>
            </a:extLst>
          </p:cNvPr>
          <p:cNvSpPr>
            <a:spLocks noGrp="1"/>
          </p:cNvSpPr>
          <p:nvPr>
            <p:ph type="subTitle" idx="1"/>
          </p:nvPr>
        </p:nvSpPr>
        <p:spPr>
          <a:xfrm>
            <a:off x="768551" y="1661371"/>
            <a:ext cx="10511286" cy="648072"/>
          </a:xfrm>
        </p:spPr>
        <p:txBody>
          <a:bodyPr/>
          <a:lstStyle/>
          <a:p>
            <a:r>
              <a:rPr lang="fi-FI" sz="2800" dirty="0"/>
              <a:t>Hyvät käytännöt -koonti</a:t>
            </a:r>
          </a:p>
          <a:p>
            <a:endParaRPr lang="fi-FI" dirty="0"/>
          </a:p>
        </p:txBody>
      </p:sp>
      <p:sp>
        <p:nvSpPr>
          <p:cNvPr id="6" name="Text Placeholder 5">
            <a:extLst>
              <a:ext uri="{FF2B5EF4-FFF2-40B4-BE49-F238E27FC236}">
                <a16:creationId xmlns:a16="http://schemas.microsoft.com/office/drawing/2014/main" id="{634F642C-C041-5446-B085-7B2F0B5FA9E1}"/>
              </a:ext>
            </a:extLst>
          </p:cNvPr>
          <p:cNvSpPr>
            <a:spLocks noGrp="1"/>
          </p:cNvSpPr>
          <p:nvPr>
            <p:ph type="body" idx="12"/>
          </p:nvPr>
        </p:nvSpPr>
        <p:spPr>
          <a:xfrm>
            <a:off x="768551" y="2332411"/>
            <a:ext cx="9241724" cy="3666608"/>
          </a:xfrm>
        </p:spPr>
        <p:txBody>
          <a:bodyPr>
            <a:normAutofit lnSpcReduction="10000"/>
          </a:bodyPr>
          <a:lstStyle/>
          <a:p>
            <a:r>
              <a:rPr lang="fi-FI" dirty="0"/>
              <a:t>Sisällöt:</a:t>
            </a:r>
          </a:p>
          <a:p>
            <a:r>
              <a:rPr lang="fi-FI" dirty="0"/>
              <a:t>Koulutusosion kuvaus</a:t>
            </a:r>
          </a:p>
          <a:p>
            <a:r>
              <a:rPr lang="fi-FI" dirty="0"/>
              <a:t>Koulutuksen tuotokset</a:t>
            </a:r>
          </a:p>
          <a:p>
            <a:r>
              <a:rPr lang="fi-FI" dirty="0"/>
              <a:t>Koulutuksen vaikuttavuus työyhteisöön</a:t>
            </a:r>
          </a:p>
          <a:p>
            <a:r>
              <a:rPr lang="fi-FI" dirty="0"/>
              <a:t>Koonti ennakkotehtävistä </a:t>
            </a:r>
          </a:p>
          <a:p>
            <a:r>
              <a:rPr lang="fi-FI" dirty="0"/>
              <a:t>Koonnit pienryhmäkeskusteluista ja paritehtävästä</a:t>
            </a:r>
          </a:p>
          <a:p>
            <a:pPr marL="0" indent="0">
              <a:buNone/>
            </a:pPr>
            <a:endParaRPr lang="fi-FI" dirty="0"/>
          </a:p>
          <a:p>
            <a:pPr marL="0" indent="0">
              <a:buNone/>
            </a:pPr>
            <a:r>
              <a:rPr lang="fi-FI" dirty="0"/>
              <a:t>Hyvät käytännöt koonti on tehty koulutukseen osallistujien oppimistehtävistä ja webinaarissa käydyistä keskusteluista. Yhteenvedon koonti - Timo Hintikka ja Kaisu Peltoperä 7.12.2022</a:t>
            </a:r>
          </a:p>
          <a:p>
            <a:pPr marL="0" indent="0">
              <a:buNone/>
            </a:pPr>
            <a:endParaRPr lang="fi-FI" dirty="0"/>
          </a:p>
          <a:p>
            <a:pPr marL="0" indent="0">
              <a:buNone/>
            </a:pPr>
            <a:endParaRPr lang="fi-FI" dirty="0"/>
          </a:p>
        </p:txBody>
      </p:sp>
      <p:pic>
        <p:nvPicPr>
          <p:cNvPr id="8" name="Picture 7">
            <a:extLst>
              <a:ext uri="{FF2B5EF4-FFF2-40B4-BE49-F238E27FC236}">
                <a16:creationId xmlns:a16="http://schemas.microsoft.com/office/drawing/2014/main" id="{61A2BE63-8860-4C65-B90E-F5FFFDBC4A30}"/>
              </a:ext>
            </a:extLst>
          </p:cNvPr>
          <p:cNvPicPr>
            <a:picLocks noChangeAspect="1"/>
          </p:cNvPicPr>
          <p:nvPr/>
        </p:nvPicPr>
        <p:blipFill>
          <a:blip r:embed="rId2"/>
          <a:stretch>
            <a:fillRect/>
          </a:stretch>
        </p:blipFill>
        <p:spPr>
          <a:xfrm>
            <a:off x="10260288" y="4471667"/>
            <a:ext cx="1249788" cy="1207113"/>
          </a:xfrm>
          <a:prstGeom prst="rect">
            <a:avLst/>
          </a:prstGeom>
        </p:spPr>
      </p:pic>
    </p:spTree>
    <p:extLst>
      <p:ext uri="{BB962C8B-B14F-4D97-AF65-F5344CB8AC3E}">
        <p14:creationId xmlns:p14="http://schemas.microsoft.com/office/powerpoint/2010/main" val="3643897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E6E70B-95AD-614D-93D2-2E283501188E}"/>
              </a:ext>
            </a:extLst>
          </p:cNvPr>
          <p:cNvSpPr>
            <a:spLocks noGrp="1"/>
          </p:cNvSpPr>
          <p:nvPr>
            <p:ph type="title"/>
          </p:nvPr>
        </p:nvSpPr>
        <p:spPr>
          <a:xfrm>
            <a:off x="772065" y="582329"/>
            <a:ext cx="10511286" cy="818927"/>
          </a:xfrm>
        </p:spPr>
        <p:txBody>
          <a:bodyPr/>
          <a:lstStyle/>
          <a:p>
            <a:r>
              <a:rPr lang="fi-FI" sz="3200" b="1" dirty="0"/>
              <a:t>Lasten toimijuuden ja osallisuuden tukeminen vuorohoidossa 3 op</a:t>
            </a:r>
            <a:endParaRPr lang="fi-FI" sz="3200" dirty="0"/>
          </a:p>
        </p:txBody>
      </p:sp>
      <p:sp>
        <p:nvSpPr>
          <p:cNvPr id="8" name="Subtitle 7">
            <a:extLst>
              <a:ext uri="{FF2B5EF4-FFF2-40B4-BE49-F238E27FC236}">
                <a16:creationId xmlns:a16="http://schemas.microsoft.com/office/drawing/2014/main" id="{A9120116-F47E-1C48-B4A4-E36A58137222}"/>
              </a:ext>
            </a:extLst>
          </p:cNvPr>
          <p:cNvSpPr>
            <a:spLocks noGrp="1"/>
          </p:cNvSpPr>
          <p:nvPr>
            <p:ph type="subTitle" idx="1"/>
          </p:nvPr>
        </p:nvSpPr>
        <p:spPr>
          <a:xfrm>
            <a:off x="772065" y="1556114"/>
            <a:ext cx="10511286" cy="648072"/>
          </a:xfrm>
        </p:spPr>
        <p:txBody>
          <a:bodyPr/>
          <a:lstStyle/>
          <a:p>
            <a:r>
              <a:rPr lang="fi-FI" sz="2800" dirty="0"/>
              <a:t>Koulutusosion kuvaus:</a:t>
            </a:r>
          </a:p>
          <a:p>
            <a:endParaRPr lang="fi-FI" dirty="0"/>
          </a:p>
        </p:txBody>
      </p:sp>
      <p:sp>
        <p:nvSpPr>
          <p:cNvPr id="9" name="Text Placeholder 8">
            <a:extLst>
              <a:ext uri="{FF2B5EF4-FFF2-40B4-BE49-F238E27FC236}">
                <a16:creationId xmlns:a16="http://schemas.microsoft.com/office/drawing/2014/main" id="{69C2D975-8B2F-DD4C-BFDD-86D9F302095E}"/>
              </a:ext>
            </a:extLst>
          </p:cNvPr>
          <p:cNvSpPr>
            <a:spLocks noGrp="1"/>
          </p:cNvSpPr>
          <p:nvPr>
            <p:ph type="body" idx="12"/>
          </p:nvPr>
        </p:nvSpPr>
        <p:spPr>
          <a:xfrm>
            <a:off x="768550" y="2204186"/>
            <a:ext cx="9366852" cy="4071486"/>
          </a:xfrm>
        </p:spPr>
        <p:txBody>
          <a:bodyPr>
            <a:normAutofit fontScale="92500"/>
          </a:bodyPr>
          <a:lstStyle/>
          <a:p>
            <a:r>
              <a:rPr lang="fi-FI" dirty="0"/>
              <a:t>Koulutuksen tavoitteena oli pohtia lasten toimijuuden ja osallisuuden tukemisen periaatteita ja lähtökohtia, vahvistaa lapsen varhaiskasvatusryhmään kuulumisen tunnetta vuorohoidon vaihtelevassa arjessa.</a:t>
            </a:r>
          </a:p>
          <a:p>
            <a:r>
              <a:rPr lang="fi-FI" dirty="0"/>
              <a:t>Koulutuksessa perehdyttiin lasten toimijuuteen teoreettisesti ja käytännön esimerkein. Koulutuksessa pyrittiin vahvistamaan toimintatapoja, jotka tukevat lasten mahdollisuuksia vaikuttaa toiminnallaan omaan ja kanssatoimijoidensa arkeen ja pedagogiikkaan vuoropäiväkodissa. Koulutuksessa tarkasteltiin, minkälainen oppimisympäristö (sosiaalinen-psyykkinen-fyysinen-pedagoginen-digitaalinen) tukee lapsen aktiivista toimijuutta ja osallisuutta vuorohoidossa. </a:t>
            </a:r>
          </a:p>
          <a:p>
            <a:r>
              <a:rPr lang="fi-FI" dirty="0"/>
              <a:t>Koulutus sisälsi kaksi webinaaripäivää, oppimis- ja työyhteisöä aktivoivan kehittämistehtävän sekä verkkototeutuksen. Verkkototeutusta suoritettiin ohjatusti ja tuetusti. Koulutuksessa oli myös omaan työhön liittyviä oppimistehtäviä webinaareissa. </a:t>
            </a:r>
          </a:p>
        </p:txBody>
      </p:sp>
      <p:pic>
        <p:nvPicPr>
          <p:cNvPr id="10" name="Picture 9">
            <a:extLst>
              <a:ext uri="{FF2B5EF4-FFF2-40B4-BE49-F238E27FC236}">
                <a16:creationId xmlns:a16="http://schemas.microsoft.com/office/drawing/2014/main" id="{FF6D8D40-8681-4ED0-A83E-CCC8C3620157}"/>
              </a:ext>
            </a:extLst>
          </p:cNvPr>
          <p:cNvPicPr>
            <a:picLocks noChangeAspect="1"/>
          </p:cNvPicPr>
          <p:nvPr/>
        </p:nvPicPr>
        <p:blipFill>
          <a:blip r:embed="rId2"/>
          <a:stretch>
            <a:fillRect/>
          </a:stretch>
        </p:blipFill>
        <p:spPr>
          <a:xfrm>
            <a:off x="10302989" y="4471667"/>
            <a:ext cx="1249788" cy="1207113"/>
          </a:xfrm>
          <a:prstGeom prst="rect">
            <a:avLst/>
          </a:prstGeom>
        </p:spPr>
      </p:pic>
    </p:spTree>
    <p:extLst>
      <p:ext uri="{BB962C8B-B14F-4D97-AF65-F5344CB8AC3E}">
        <p14:creationId xmlns:p14="http://schemas.microsoft.com/office/powerpoint/2010/main" val="3836981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FCECC-8E2C-43AE-AE8B-677E5F5EB3C1}"/>
              </a:ext>
            </a:extLst>
          </p:cNvPr>
          <p:cNvSpPr>
            <a:spLocks noGrp="1"/>
          </p:cNvSpPr>
          <p:nvPr>
            <p:ph type="title"/>
          </p:nvPr>
        </p:nvSpPr>
        <p:spPr>
          <a:xfrm>
            <a:off x="772065" y="630455"/>
            <a:ext cx="10511286" cy="818927"/>
          </a:xfrm>
        </p:spPr>
        <p:txBody>
          <a:bodyPr/>
          <a:lstStyle/>
          <a:p>
            <a:r>
              <a:rPr lang="fi-FI" sz="3200" dirty="0"/>
              <a:t>Lasten toimijuuden ja osallisuuden tukeminen vuorohoidossa 3 op</a:t>
            </a:r>
          </a:p>
        </p:txBody>
      </p:sp>
      <p:sp>
        <p:nvSpPr>
          <p:cNvPr id="5" name="Subtitle 4">
            <a:extLst>
              <a:ext uri="{FF2B5EF4-FFF2-40B4-BE49-F238E27FC236}">
                <a16:creationId xmlns:a16="http://schemas.microsoft.com/office/drawing/2014/main" id="{AD1995AD-4E34-4E60-9A04-0170D3BA893A}"/>
              </a:ext>
            </a:extLst>
          </p:cNvPr>
          <p:cNvSpPr>
            <a:spLocks noGrp="1"/>
          </p:cNvSpPr>
          <p:nvPr>
            <p:ph type="subTitle" idx="1"/>
          </p:nvPr>
        </p:nvSpPr>
        <p:spPr>
          <a:xfrm>
            <a:off x="772065" y="1626556"/>
            <a:ext cx="10511286" cy="548765"/>
          </a:xfrm>
        </p:spPr>
        <p:txBody>
          <a:bodyPr>
            <a:normAutofit/>
          </a:bodyPr>
          <a:lstStyle/>
          <a:p>
            <a:r>
              <a:rPr lang="fi-FI" sz="2800" dirty="0"/>
              <a:t>Koulutuksen tuotokset:</a:t>
            </a:r>
          </a:p>
        </p:txBody>
      </p:sp>
      <p:sp>
        <p:nvSpPr>
          <p:cNvPr id="6" name="Text Placeholder 5">
            <a:extLst>
              <a:ext uri="{FF2B5EF4-FFF2-40B4-BE49-F238E27FC236}">
                <a16:creationId xmlns:a16="http://schemas.microsoft.com/office/drawing/2014/main" id="{7DB2AFB7-5596-4ACB-A9CC-FC7527F49912}"/>
              </a:ext>
            </a:extLst>
          </p:cNvPr>
          <p:cNvSpPr>
            <a:spLocks noGrp="1"/>
          </p:cNvSpPr>
          <p:nvPr>
            <p:ph type="body" idx="12"/>
          </p:nvPr>
        </p:nvSpPr>
        <p:spPr>
          <a:xfrm>
            <a:off x="668100" y="2276443"/>
            <a:ext cx="9556148" cy="3687035"/>
          </a:xfrm>
        </p:spPr>
        <p:txBody>
          <a:bodyPr>
            <a:normAutofit fontScale="62500" lnSpcReduction="20000"/>
          </a:bodyPr>
          <a:lstStyle/>
          <a:p>
            <a:r>
              <a:rPr lang="fi-FI" sz="2900" dirty="0"/>
              <a:t>Kurssin tuotokset koostuivat kouluttajien materiaaleista verkkoympäristössä webinaaripäivien aikana yhdessä tuotetuista materiaaleista sekä osallistujien kehittämistehtävistä. Verkkomateriaali rakentui dokumenteista, luentovideosta, tukimateriaalista ja osallistujien tuottamasta materiaalista, jotka olivat koulutukseen liittyviä tehtäviä ja webinaareissa yhteistoiminallisesti tehtyjä yhteenvetoja koulutuksen teemoista. </a:t>
            </a:r>
          </a:p>
          <a:p>
            <a:r>
              <a:rPr lang="fi-FI" sz="2900" dirty="0"/>
              <a:t>Ennakkotehtävänä oli tutustua verkkoympäristössä koulutuksen osioihin 1. Lasten toimijuuden ja osallisuuden tukeminen ja siihen liittyvään videoluentoon sekä 2. Toimijuutta ja osallisuutta tukeva oppimisympäristö materiaaliin. Näiden opiskelumateriaalien  avulla osallistujat pohtivat kahta seuraavaa kysymystä ennen 1. webinaaria: A. Kuvaa miten lasten toimijuus ja osallisuus toteutuu vuorohoitoyksikössäsi tällä hetkellä ja B.  Pohdi ja kirjoita ylös mitä ajatuksia verkkomateriaali herätti sinussa ja miten haluaisit kehittää lasten toimijuuden ja osallisuuden toteutumista vuorohoitoyksikössäsi.  Ennakkotehtävä käsiteltiin 1. webinaarissa.</a:t>
            </a:r>
          </a:p>
          <a:p>
            <a:r>
              <a:rPr lang="fi-FI" sz="2900" dirty="0"/>
              <a:t>Toiseen webinaariin osallistujat tekivät kirjallisen raportin kehittämistehtävästä. Kehittämistehtävät esiteltiin webinaarissa. Kehittämistehtävänä osallistujat tekivät tiimissä ja/tai työyhteisössä konkreettisen suunnitelman, miten tulevan toimintakauden aikana pyritään kehittämään lasten toimijuutta ja osallisuutta tukevaa oppimisympäristöä vuorohoitoyksikössä tai lapsiryhmässä.</a:t>
            </a:r>
          </a:p>
        </p:txBody>
      </p:sp>
      <p:pic>
        <p:nvPicPr>
          <p:cNvPr id="7" name="Picture 6">
            <a:extLst>
              <a:ext uri="{FF2B5EF4-FFF2-40B4-BE49-F238E27FC236}">
                <a16:creationId xmlns:a16="http://schemas.microsoft.com/office/drawing/2014/main" id="{46ED0372-DF49-4236-8182-341886B1CC6B}"/>
              </a:ext>
            </a:extLst>
          </p:cNvPr>
          <p:cNvPicPr>
            <a:picLocks noChangeAspect="1"/>
          </p:cNvPicPr>
          <p:nvPr/>
        </p:nvPicPr>
        <p:blipFill>
          <a:blip r:embed="rId2"/>
          <a:stretch>
            <a:fillRect/>
          </a:stretch>
        </p:blipFill>
        <p:spPr>
          <a:xfrm>
            <a:off x="10274112" y="4471667"/>
            <a:ext cx="1249788" cy="1207113"/>
          </a:xfrm>
          <a:prstGeom prst="rect">
            <a:avLst/>
          </a:prstGeom>
        </p:spPr>
      </p:pic>
    </p:spTree>
    <p:extLst>
      <p:ext uri="{BB962C8B-B14F-4D97-AF65-F5344CB8AC3E}">
        <p14:creationId xmlns:p14="http://schemas.microsoft.com/office/powerpoint/2010/main" val="4114277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400AF-484C-4B58-8A6D-1E1FDA8BF1A5}"/>
              </a:ext>
            </a:extLst>
          </p:cNvPr>
          <p:cNvSpPr>
            <a:spLocks noGrp="1"/>
          </p:cNvSpPr>
          <p:nvPr>
            <p:ph type="title"/>
          </p:nvPr>
        </p:nvSpPr>
        <p:spPr>
          <a:xfrm>
            <a:off x="608436" y="630455"/>
            <a:ext cx="10511286" cy="1188041"/>
          </a:xfrm>
        </p:spPr>
        <p:txBody>
          <a:bodyPr/>
          <a:lstStyle/>
          <a:p>
            <a:r>
              <a:rPr lang="fi-FI" sz="3200" dirty="0"/>
              <a:t>Lasten toimijuuden ja osallisuuden tukeminen vuorohoidossa 3 op</a:t>
            </a:r>
          </a:p>
        </p:txBody>
      </p:sp>
      <p:sp>
        <p:nvSpPr>
          <p:cNvPr id="5" name="Subtitle 4">
            <a:extLst>
              <a:ext uri="{FF2B5EF4-FFF2-40B4-BE49-F238E27FC236}">
                <a16:creationId xmlns:a16="http://schemas.microsoft.com/office/drawing/2014/main" id="{D79E67C7-66EA-46A7-9155-8BEB1761C8AC}"/>
              </a:ext>
            </a:extLst>
          </p:cNvPr>
          <p:cNvSpPr>
            <a:spLocks noGrp="1"/>
          </p:cNvSpPr>
          <p:nvPr>
            <p:ph type="subTitle" idx="1"/>
          </p:nvPr>
        </p:nvSpPr>
        <p:spPr>
          <a:xfrm>
            <a:off x="608436" y="1738262"/>
            <a:ext cx="10511286" cy="648072"/>
          </a:xfrm>
        </p:spPr>
        <p:txBody>
          <a:bodyPr>
            <a:normAutofit/>
          </a:bodyPr>
          <a:lstStyle/>
          <a:p>
            <a:r>
              <a:rPr lang="fi-FI" sz="2800" dirty="0"/>
              <a:t>Koulutuksen vaikuttavuus työyhteisöön:</a:t>
            </a:r>
          </a:p>
        </p:txBody>
      </p:sp>
      <p:sp>
        <p:nvSpPr>
          <p:cNvPr id="6" name="Text Placeholder 5">
            <a:extLst>
              <a:ext uri="{FF2B5EF4-FFF2-40B4-BE49-F238E27FC236}">
                <a16:creationId xmlns:a16="http://schemas.microsoft.com/office/drawing/2014/main" id="{3FA26FC4-9313-4AC6-9891-CFFE930C739A}"/>
              </a:ext>
            </a:extLst>
          </p:cNvPr>
          <p:cNvSpPr>
            <a:spLocks noGrp="1"/>
          </p:cNvSpPr>
          <p:nvPr>
            <p:ph type="body" idx="12"/>
          </p:nvPr>
        </p:nvSpPr>
        <p:spPr>
          <a:xfrm>
            <a:off x="608436" y="2463366"/>
            <a:ext cx="8991467" cy="2227904"/>
          </a:xfrm>
        </p:spPr>
        <p:txBody>
          <a:bodyPr/>
          <a:lstStyle/>
          <a:p>
            <a:r>
              <a:rPr lang="fi-FI" dirty="0"/>
              <a:t>Koulutukseen sisältyi omaa työyhteisöä aktivoiva kehittämistehtävä, joilla saatiin koko työyhteisö mukaan kehittämistyöhön. Osallistujat toivat webinaarissa esiin, miten ovat työstäneet kehittämistehtävää työyhteisöjensä tiimissä, tai kehittämisilloissa tai palavereissa. </a:t>
            </a:r>
          </a:p>
          <a:p>
            <a:r>
              <a:rPr lang="fi-FI" dirty="0"/>
              <a:t>Webinaareissa koottiin hyviä käytäntöjä opintojakson aihepiireistä, jotka jaettiin osallistujille hyödynnettäviksi omissa työyhteisöissään. </a:t>
            </a:r>
          </a:p>
        </p:txBody>
      </p:sp>
      <p:pic>
        <p:nvPicPr>
          <p:cNvPr id="7" name="Picture 6">
            <a:extLst>
              <a:ext uri="{FF2B5EF4-FFF2-40B4-BE49-F238E27FC236}">
                <a16:creationId xmlns:a16="http://schemas.microsoft.com/office/drawing/2014/main" id="{116B3FD4-9466-45CA-B1CA-F2072D464CBA}"/>
              </a:ext>
            </a:extLst>
          </p:cNvPr>
          <p:cNvPicPr>
            <a:picLocks noChangeAspect="1"/>
          </p:cNvPicPr>
          <p:nvPr/>
        </p:nvPicPr>
        <p:blipFill>
          <a:blip r:embed="rId2"/>
          <a:stretch>
            <a:fillRect/>
          </a:stretch>
        </p:blipFill>
        <p:spPr>
          <a:xfrm>
            <a:off x="10254861" y="4471667"/>
            <a:ext cx="1249788" cy="1207113"/>
          </a:xfrm>
          <a:prstGeom prst="rect">
            <a:avLst/>
          </a:prstGeom>
        </p:spPr>
      </p:pic>
    </p:spTree>
    <p:extLst>
      <p:ext uri="{BB962C8B-B14F-4D97-AF65-F5344CB8AC3E}">
        <p14:creationId xmlns:p14="http://schemas.microsoft.com/office/powerpoint/2010/main" val="2706180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65320-3E1E-4CBF-83D4-E45072B2AB20}"/>
              </a:ext>
            </a:extLst>
          </p:cNvPr>
          <p:cNvSpPr>
            <a:spLocks noGrp="1"/>
          </p:cNvSpPr>
          <p:nvPr>
            <p:ph type="title"/>
          </p:nvPr>
        </p:nvSpPr>
        <p:spPr>
          <a:xfrm>
            <a:off x="768550" y="574868"/>
            <a:ext cx="10511286" cy="818927"/>
          </a:xfrm>
        </p:spPr>
        <p:txBody>
          <a:bodyPr/>
          <a:lstStyle/>
          <a:p>
            <a:r>
              <a:rPr lang="fi-FI" sz="3200" dirty="0"/>
              <a:t>Lasten toimijuuden ja osallisuuden tukeminen vuorohoidossa 3 op</a:t>
            </a:r>
          </a:p>
        </p:txBody>
      </p:sp>
      <p:sp>
        <p:nvSpPr>
          <p:cNvPr id="5" name="Subtitle 4">
            <a:extLst>
              <a:ext uri="{FF2B5EF4-FFF2-40B4-BE49-F238E27FC236}">
                <a16:creationId xmlns:a16="http://schemas.microsoft.com/office/drawing/2014/main" id="{EB99E351-7684-4C81-A1F4-3A5A7B095083}"/>
              </a:ext>
            </a:extLst>
          </p:cNvPr>
          <p:cNvSpPr>
            <a:spLocks noGrp="1"/>
          </p:cNvSpPr>
          <p:nvPr>
            <p:ph type="subTitle" idx="1"/>
          </p:nvPr>
        </p:nvSpPr>
        <p:spPr>
          <a:xfrm>
            <a:off x="768550" y="1522229"/>
            <a:ext cx="10511286" cy="648072"/>
          </a:xfrm>
        </p:spPr>
        <p:txBody>
          <a:bodyPr>
            <a:normAutofit/>
          </a:bodyPr>
          <a:lstStyle/>
          <a:p>
            <a:r>
              <a:rPr lang="fi-FI" sz="2800" dirty="0"/>
              <a:t>Koonti osallistujien ennakkotehtävistä:</a:t>
            </a:r>
          </a:p>
        </p:txBody>
      </p:sp>
      <p:sp>
        <p:nvSpPr>
          <p:cNvPr id="6" name="Text Placeholder 5">
            <a:extLst>
              <a:ext uri="{FF2B5EF4-FFF2-40B4-BE49-F238E27FC236}">
                <a16:creationId xmlns:a16="http://schemas.microsoft.com/office/drawing/2014/main" id="{AFCB70DB-4166-4C0A-8DB8-6143B4EA52F4}"/>
              </a:ext>
            </a:extLst>
          </p:cNvPr>
          <p:cNvSpPr>
            <a:spLocks noGrp="1"/>
          </p:cNvSpPr>
          <p:nvPr>
            <p:ph type="body" idx="12"/>
          </p:nvPr>
        </p:nvSpPr>
        <p:spPr>
          <a:xfrm>
            <a:off x="768550" y="2089399"/>
            <a:ext cx="5641875" cy="4341217"/>
          </a:xfrm>
        </p:spPr>
        <p:txBody>
          <a:bodyPr>
            <a:noAutofit/>
          </a:bodyPr>
          <a:lstStyle/>
          <a:p>
            <a:pPr marL="0" indent="0">
              <a:buNone/>
            </a:pPr>
            <a:r>
              <a:rPr lang="fi-FI" sz="1800" dirty="0"/>
              <a:t>Toimii meidän vuoropäiväkodissa:</a:t>
            </a:r>
          </a:p>
          <a:p>
            <a:r>
              <a:rPr lang="fi-FI" sz="1800" dirty="0"/>
              <a:t>Lapsiryhmän yhteisiä kokoontumisia ”piirejä” päivän aikana, mm. aamulla, iltaryhmään siirryttäessä, myös viikonloppuisin. Huomioidaanko lapset, jotka ei ole paikalla? </a:t>
            </a:r>
          </a:p>
          <a:p>
            <a:r>
              <a:rPr lang="fi-FI" sz="1800" dirty="0"/>
              <a:t>Seinällä esillä lasten varhaiskasvatusajat, josta näkee omat ja kavereiden lähtöajat (tietosuoja: ei nimeä ja kuvaa samassa yhteydessä) </a:t>
            </a:r>
          </a:p>
          <a:p>
            <a:r>
              <a:rPr lang="fi-FI" sz="1800" dirty="0"/>
              <a:t>Leikkikavereiden arvonnalla tarjotaan erilaisia kokemuksia eri lasten kanssa </a:t>
            </a:r>
          </a:p>
          <a:p>
            <a:r>
              <a:rPr lang="fi-FI" sz="1800" dirty="0"/>
              <a:t>Yhtenäiset säännöt, lapset tietävät mitä heiltä odotetaan </a:t>
            </a:r>
          </a:p>
          <a:p>
            <a:r>
              <a:rPr lang="fi-FI" sz="1800" dirty="0"/>
              <a:t>Henkilöstön siirtäminen vuorohoidossa ryhmästä toiseen helpompaa kuin päivätalossa </a:t>
            </a:r>
          </a:p>
          <a:p>
            <a:pPr marL="0" indent="0">
              <a:buNone/>
            </a:pPr>
            <a:endParaRPr lang="fi-FI" sz="1600" dirty="0"/>
          </a:p>
        </p:txBody>
      </p:sp>
      <p:pic>
        <p:nvPicPr>
          <p:cNvPr id="7" name="Picture 6">
            <a:extLst>
              <a:ext uri="{FF2B5EF4-FFF2-40B4-BE49-F238E27FC236}">
                <a16:creationId xmlns:a16="http://schemas.microsoft.com/office/drawing/2014/main" id="{BD25F236-323E-415E-AEC6-C50E26EB6971}"/>
              </a:ext>
            </a:extLst>
          </p:cNvPr>
          <p:cNvPicPr>
            <a:picLocks noChangeAspect="1"/>
          </p:cNvPicPr>
          <p:nvPr/>
        </p:nvPicPr>
        <p:blipFill>
          <a:blip r:embed="rId2"/>
          <a:stretch>
            <a:fillRect/>
          </a:stretch>
        </p:blipFill>
        <p:spPr>
          <a:xfrm>
            <a:off x="10312614" y="4471667"/>
            <a:ext cx="1249788" cy="1207113"/>
          </a:xfrm>
          <a:prstGeom prst="rect">
            <a:avLst/>
          </a:prstGeom>
        </p:spPr>
      </p:pic>
      <p:sp>
        <p:nvSpPr>
          <p:cNvPr id="3" name="TextBox 2">
            <a:extLst>
              <a:ext uri="{FF2B5EF4-FFF2-40B4-BE49-F238E27FC236}">
                <a16:creationId xmlns:a16="http://schemas.microsoft.com/office/drawing/2014/main" id="{FB256395-C43C-D0C9-83A1-871D35791C52}"/>
              </a:ext>
            </a:extLst>
          </p:cNvPr>
          <p:cNvSpPr txBox="1"/>
          <p:nvPr/>
        </p:nvSpPr>
        <p:spPr>
          <a:xfrm>
            <a:off x="6464742" y="2089399"/>
            <a:ext cx="4815094" cy="1477328"/>
          </a:xfrm>
          <a:prstGeom prst="rect">
            <a:avLst/>
          </a:prstGeom>
          <a:noFill/>
        </p:spPr>
        <p:txBody>
          <a:bodyPr wrap="square" rtlCol="0">
            <a:spAutoFit/>
          </a:bodyPr>
          <a:lstStyle/>
          <a:p>
            <a:r>
              <a:rPr lang="fi-FI" dirty="0"/>
              <a:t>Kehitettävää meidän vuoropäiväkodissa:</a:t>
            </a:r>
          </a:p>
          <a:p>
            <a:pPr marL="285750" indent="-285750">
              <a:buFont typeface="Arial" panose="020B0604020202020204" pitchFamily="34" charset="0"/>
              <a:buChar char="•"/>
            </a:pPr>
            <a:r>
              <a:rPr lang="fi-FI" dirty="0"/>
              <a:t>Asioiden sanoittaminen ja </a:t>
            </a:r>
            <a:r>
              <a:rPr lang="fi-FI" dirty="0" err="1"/>
              <a:t>aukipuhuminen</a:t>
            </a:r>
            <a:r>
              <a:rPr lang="fi-FI" dirty="0"/>
              <a:t> lapsille</a:t>
            </a:r>
          </a:p>
          <a:p>
            <a:pPr marL="285750" indent="-285750">
              <a:buFont typeface="Arial" panose="020B0604020202020204" pitchFamily="34" charset="0"/>
              <a:buChar char="•"/>
            </a:pPr>
            <a:r>
              <a:rPr lang="fi-FI" dirty="0"/>
              <a:t>Nauretaan lasten kanssa, ei lapsille </a:t>
            </a:r>
          </a:p>
          <a:p>
            <a:endParaRPr lang="fi-FI" dirty="0"/>
          </a:p>
        </p:txBody>
      </p:sp>
    </p:spTree>
    <p:extLst>
      <p:ext uri="{BB962C8B-B14F-4D97-AF65-F5344CB8AC3E}">
        <p14:creationId xmlns:p14="http://schemas.microsoft.com/office/powerpoint/2010/main" val="1420367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5BCA9-D05E-48F2-A3E2-82E8A739B280}"/>
              </a:ext>
            </a:extLst>
          </p:cNvPr>
          <p:cNvSpPr>
            <a:spLocks noGrp="1"/>
          </p:cNvSpPr>
          <p:nvPr>
            <p:ph type="title"/>
          </p:nvPr>
        </p:nvSpPr>
        <p:spPr>
          <a:xfrm>
            <a:off x="665246" y="514797"/>
            <a:ext cx="10511286" cy="818927"/>
          </a:xfrm>
        </p:spPr>
        <p:txBody>
          <a:bodyPr/>
          <a:lstStyle/>
          <a:p>
            <a:r>
              <a:rPr lang="fi-FI" sz="3200" dirty="0"/>
              <a:t>Lasten toimijuuden ja osallisuuden tukeminen vuorohoidossa 3 op</a:t>
            </a:r>
          </a:p>
        </p:txBody>
      </p:sp>
      <p:sp>
        <p:nvSpPr>
          <p:cNvPr id="5" name="Subtitle 4">
            <a:extLst>
              <a:ext uri="{FF2B5EF4-FFF2-40B4-BE49-F238E27FC236}">
                <a16:creationId xmlns:a16="http://schemas.microsoft.com/office/drawing/2014/main" id="{8A9D4145-158E-4B4E-B5AF-67543991EB0D}"/>
              </a:ext>
            </a:extLst>
          </p:cNvPr>
          <p:cNvSpPr>
            <a:spLocks noGrp="1"/>
          </p:cNvSpPr>
          <p:nvPr>
            <p:ph type="subTitle" idx="1"/>
          </p:nvPr>
        </p:nvSpPr>
        <p:spPr>
          <a:xfrm>
            <a:off x="665246" y="1516944"/>
            <a:ext cx="10511286" cy="411248"/>
          </a:xfrm>
        </p:spPr>
        <p:txBody>
          <a:bodyPr>
            <a:noAutofit/>
          </a:bodyPr>
          <a:lstStyle/>
          <a:p>
            <a:r>
              <a:rPr lang="fi-FI" sz="2000" dirty="0"/>
              <a:t>Lasten toimijuuden ja osallisuuden tukeminen oppimisympäristöjen osa-alueissa – Hyvät käytännöt</a:t>
            </a:r>
          </a:p>
        </p:txBody>
      </p:sp>
      <p:pic>
        <p:nvPicPr>
          <p:cNvPr id="7" name="Picture 6">
            <a:extLst>
              <a:ext uri="{FF2B5EF4-FFF2-40B4-BE49-F238E27FC236}">
                <a16:creationId xmlns:a16="http://schemas.microsoft.com/office/drawing/2014/main" id="{69F2B29E-7B0D-4E40-BFAB-FA16DC69F812}"/>
              </a:ext>
            </a:extLst>
          </p:cNvPr>
          <p:cNvPicPr>
            <a:picLocks noChangeAspect="1"/>
          </p:cNvPicPr>
          <p:nvPr/>
        </p:nvPicPr>
        <p:blipFill>
          <a:blip r:embed="rId2"/>
          <a:stretch>
            <a:fillRect/>
          </a:stretch>
        </p:blipFill>
        <p:spPr>
          <a:xfrm>
            <a:off x="10298791" y="4471667"/>
            <a:ext cx="1249788" cy="1207113"/>
          </a:xfrm>
          <a:prstGeom prst="rect">
            <a:avLst/>
          </a:prstGeom>
        </p:spPr>
      </p:pic>
      <p:pic>
        <p:nvPicPr>
          <p:cNvPr id="4" name="Picture 3">
            <a:extLst>
              <a:ext uri="{FF2B5EF4-FFF2-40B4-BE49-F238E27FC236}">
                <a16:creationId xmlns:a16="http://schemas.microsoft.com/office/drawing/2014/main" id="{1EDCCC5F-3248-01BD-C0BD-915F5F9B4B2B}"/>
              </a:ext>
            </a:extLst>
          </p:cNvPr>
          <p:cNvPicPr>
            <a:picLocks noChangeAspect="1"/>
          </p:cNvPicPr>
          <p:nvPr/>
        </p:nvPicPr>
        <p:blipFill rotWithShape="1">
          <a:blip r:embed="rId3"/>
          <a:srcRect l="14684" t="25347" r="20184" b="13823"/>
          <a:stretch/>
        </p:blipFill>
        <p:spPr>
          <a:xfrm>
            <a:off x="1331168" y="1868557"/>
            <a:ext cx="8404081" cy="4415011"/>
          </a:xfrm>
          <a:prstGeom prst="rect">
            <a:avLst/>
          </a:prstGeom>
        </p:spPr>
      </p:pic>
    </p:spTree>
    <p:extLst>
      <p:ext uri="{BB962C8B-B14F-4D97-AF65-F5344CB8AC3E}">
        <p14:creationId xmlns:p14="http://schemas.microsoft.com/office/powerpoint/2010/main" val="392058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5BCA9-D05E-48F2-A3E2-82E8A739B280}"/>
              </a:ext>
            </a:extLst>
          </p:cNvPr>
          <p:cNvSpPr>
            <a:spLocks noGrp="1"/>
          </p:cNvSpPr>
          <p:nvPr>
            <p:ph type="title"/>
          </p:nvPr>
        </p:nvSpPr>
        <p:spPr>
          <a:xfrm>
            <a:off x="695063" y="524738"/>
            <a:ext cx="10511286" cy="469176"/>
          </a:xfrm>
        </p:spPr>
        <p:txBody>
          <a:bodyPr/>
          <a:lstStyle/>
          <a:p>
            <a:r>
              <a:rPr lang="fi-FI" sz="3200" dirty="0"/>
              <a:t>Lasten toimijuuden ja osallisuuden tukeminen vuorohoidossa 3 op</a:t>
            </a:r>
          </a:p>
        </p:txBody>
      </p:sp>
      <p:pic>
        <p:nvPicPr>
          <p:cNvPr id="7" name="Picture 6">
            <a:extLst>
              <a:ext uri="{FF2B5EF4-FFF2-40B4-BE49-F238E27FC236}">
                <a16:creationId xmlns:a16="http://schemas.microsoft.com/office/drawing/2014/main" id="{69F2B29E-7B0D-4E40-BFAB-FA16DC69F812}"/>
              </a:ext>
            </a:extLst>
          </p:cNvPr>
          <p:cNvPicPr>
            <a:picLocks noChangeAspect="1"/>
          </p:cNvPicPr>
          <p:nvPr/>
        </p:nvPicPr>
        <p:blipFill>
          <a:blip r:embed="rId2"/>
          <a:stretch>
            <a:fillRect/>
          </a:stretch>
        </p:blipFill>
        <p:spPr>
          <a:xfrm>
            <a:off x="10298791" y="4471667"/>
            <a:ext cx="1249788" cy="1207113"/>
          </a:xfrm>
          <a:prstGeom prst="rect">
            <a:avLst/>
          </a:prstGeom>
        </p:spPr>
      </p:pic>
      <p:pic>
        <p:nvPicPr>
          <p:cNvPr id="8" name="Picture 7">
            <a:extLst>
              <a:ext uri="{FF2B5EF4-FFF2-40B4-BE49-F238E27FC236}">
                <a16:creationId xmlns:a16="http://schemas.microsoft.com/office/drawing/2014/main" id="{9AB6EE61-B952-8AAE-4E76-BA4629ABD358}"/>
              </a:ext>
            </a:extLst>
          </p:cNvPr>
          <p:cNvPicPr>
            <a:picLocks noChangeAspect="1"/>
          </p:cNvPicPr>
          <p:nvPr/>
        </p:nvPicPr>
        <p:blipFill rotWithShape="1">
          <a:blip r:embed="rId3"/>
          <a:srcRect l="15734" t="25627" r="22636" b="8985"/>
          <a:stretch/>
        </p:blipFill>
        <p:spPr>
          <a:xfrm>
            <a:off x="1832036" y="1739804"/>
            <a:ext cx="7798982" cy="4654329"/>
          </a:xfrm>
          <a:prstGeom prst="rect">
            <a:avLst/>
          </a:prstGeom>
        </p:spPr>
      </p:pic>
      <p:sp>
        <p:nvSpPr>
          <p:cNvPr id="3" name="Subtitle 4">
            <a:extLst>
              <a:ext uri="{FF2B5EF4-FFF2-40B4-BE49-F238E27FC236}">
                <a16:creationId xmlns:a16="http://schemas.microsoft.com/office/drawing/2014/main" id="{C4D91598-124F-FB17-3F68-683F98ADF8C3}"/>
              </a:ext>
            </a:extLst>
          </p:cNvPr>
          <p:cNvSpPr>
            <a:spLocks noGrp="1"/>
          </p:cNvSpPr>
          <p:nvPr>
            <p:ph type="subTitle" idx="1"/>
          </p:nvPr>
        </p:nvSpPr>
        <p:spPr>
          <a:xfrm>
            <a:off x="695063" y="1417193"/>
            <a:ext cx="10511286" cy="469177"/>
          </a:xfrm>
        </p:spPr>
        <p:txBody>
          <a:bodyPr>
            <a:normAutofit/>
          </a:bodyPr>
          <a:lstStyle/>
          <a:p>
            <a:r>
              <a:rPr lang="fi-FI" sz="2000" dirty="0"/>
              <a:t>Lasten toimijuuden ja osallisuuden tukeminen oppimisympäristöjen osa-alueissa – Hyvät käytännöt</a:t>
            </a:r>
          </a:p>
        </p:txBody>
      </p:sp>
    </p:spTree>
    <p:extLst>
      <p:ext uri="{BB962C8B-B14F-4D97-AF65-F5344CB8AC3E}">
        <p14:creationId xmlns:p14="http://schemas.microsoft.com/office/powerpoint/2010/main" val="600443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5BCA9-D05E-48F2-A3E2-82E8A739B280}"/>
              </a:ext>
            </a:extLst>
          </p:cNvPr>
          <p:cNvSpPr>
            <a:spLocks noGrp="1"/>
          </p:cNvSpPr>
          <p:nvPr>
            <p:ph type="title"/>
          </p:nvPr>
        </p:nvSpPr>
        <p:spPr>
          <a:xfrm>
            <a:off x="695063" y="524737"/>
            <a:ext cx="10511286" cy="818927"/>
          </a:xfrm>
        </p:spPr>
        <p:txBody>
          <a:bodyPr/>
          <a:lstStyle/>
          <a:p>
            <a:r>
              <a:rPr lang="fi-FI" sz="3200" dirty="0"/>
              <a:t>Lasten toimijuuden ja osallisuuden tukeminen vuorohoidossa, 3 op</a:t>
            </a:r>
          </a:p>
        </p:txBody>
      </p:sp>
      <p:pic>
        <p:nvPicPr>
          <p:cNvPr id="7" name="Picture 6">
            <a:extLst>
              <a:ext uri="{FF2B5EF4-FFF2-40B4-BE49-F238E27FC236}">
                <a16:creationId xmlns:a16="http://schemas.microsoft.com/office/drawing/2014/main" id="{69F2B29E-7B0D-4E40-BFAB-FA16DC69F812}"/>
              </a:ext>
            </a:extLst>
          </p:cNvPr>
          <p:cNvPicPr>
            <a:picLocks noChangeAspect="1"/>
          </p:cNvPicPr>
          <p:nvPr/>
        </p:nvPicPr>
        <p:blipFill>
          <a:blip r:embed="rId2"/>
          <a:stretch>
            <a:fillRect/>
          </a:stretch>
        </p:blipFill>
        <p:spPr>
          <a:xfrm>
            <a:off x="10298791" y="4471667"/>
            <a:ext cx="1249788" cy="1207113"/>
          </a:xfrm>
          <a:prstGeom prst="rect">
            <a:avLst/>
          </a:prstGeom>
        </p:spPr>
      </p:pic>
      <p:pic>
        <p:nvPicPr>
          <p:cNvPr id="8" name="Picture 7">
            <a:extLst>
              <a:ext uri="{FF2B5EF4-FFF2-40B4-BE49-F238E27FC236}">
                <a16:creationId xmlns:a16="http://schemas.microsoft.com/office/drawing/2014/main" id="{F8376E8F-45A0-B6A9-2F57-53E971CD86C6}"/>
              </a:ext>
            </a:extLst>
          </p:cNvPr>
          <p:cNvPicPr>
            <a:picLocks noChangeAspect="1"/>
          </p:cNvPicPr>
          <p:nvPr/>
        </p:nvPicPr>
        <p:blipFill rotWithShape="1">
          <a:blip r:embed="rId3"/>
          <a:srcRect l="16141" t="25627" r="31440" b="11884"/>
          <a:stretch/>
        </p:blipFill>
        <p:spPr>
          <a:xfrm>
            <a:off x="2295263" y="1799180"/>
            <a:ext cx="6977946" cy="4679139"/>
          </a:xfrm>
          <a:prstGeom prst="rect">
            <a:avLst/>
          </a:prstGeom>
        </p:spPr>
      </p:pic>
      <p:sp>
        <p:nvSpPr>
          <p:cNvPr id="9" name="Subtitle 4">
            <a:extLst>
              <a:ext uri="{FF2B5EF4-FFF2-40B4-BE49-F238E27FC236}">
                <a16:creationId xmlns:a16="http://schemas.microsoft.com/office/drawing/2014/main" id="{00BDAC0D-2138-9357-35C4-F128E6A1F6FF}"/>
              </a:ext>
            </a:extLst>
          </p:cNvPr>
          <p:cNvSpPr>
            <a:spLocks noGrp="1"/>
          </p:cNvSpPr>
          <p:nvPr>
            <p:ph type="subTitle" idx="1"/>
          </p:nvPr>
        </p:nvSpPr>
        <p:spPr>
          <a:xfrm>
            <a:off x="695063" y="1465204"/>
            <a:ext cx="10511286" cy="333976"/>
          </a:xfrm>
        </p:spPr>
        <p:txBody>
          <a:bodyPr>
            <a:normAutofit fontScale="92500" lnSpcReduction="10000"/>
          </a:bodyPr>
          <a:lstStyle/>
          <a:p>
            <a:r>
              <a:rPr lang="fi-FI" sz="2000" dirty="0"/>
              <a:t>Lasten toimijuuden ja osallisuuden tukeminen oppimisympäristöjen osa-alueissa – Hyvät käytännöt</a:t>
            </a:r>
          </a:p>
        </p:txBody>
      </p:sp>
    </p:spTree>
    <p:extLst>
      <p:ext uri="{BB962C8B-B14F-4D97-AF65-F5344CB8AC3E}">
        <p14:creationId xmlns:p14="http://schemas.microsoft.com/office/powerpoint/2010/main" val="2622215165"/>
      </p:ext>
    </p:extLst>
  </p:cSld>
  <p:clrMapOvr>
    <a:masterClrMapping/>
  </p:clrMapOvr>
</p:sld>
</file>

<file path=ppt/theme/theme1.xml><?xml version="1.0" encoding="utf-8"?>
<a:theme xmlns:a="http://schemas.openxmlformats.org/drawingml/2006/main" name="Office-teema">
  <a:themeElements>
    <a:clrScheme name="JAMK">
      <a:dk1>
        <a:srgbClr val="0D004B"/>
      </a:dk1>
      <a:lt1>
        <a:srgbClr val="FFFFFF"/>
      </a:lt1>
      <a:dk2>
        <a:srgbClr val="0D004C"/>
      </a:dk2>
      <a:lt2>
        <a:srgbClr val="E7E6E6"/>
      </a:lt2>
      <a:accent1>
        <a:srgbClr val="E2066E"/>
      </a:accent1>
      <a:accent2>
        <a:srgbClr val="FDB913"/>
      </a:accent2>
      <a:accent3>
        <a:srgbClr val="00B39C"/>
      </a:accent3>
      <a:accent4>
        <a:srgbClr val="EA590C"/>
      </a:accent4>
      <a:accent5>
        <a:srgbClr val="3FB8E2"/>
      </a:accent5>
      <a:accent6>
        <a:srgbClr val="A5A5A5"/>
      </a:accent6>
      <a:hlink>
        <a:srgbClr val="3FB9E3"/>
      </a:hlink>
      <a:folHlink>
        <a:srgbClr val="7861A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mk_kevyt_powerpoint_pohja_2020" id="{600BD92C-5482-F043-961A-9870930BD665}" vid="{62B8602A-7E5B-E347-8E1D-4BA6CFC062FC}"/>
    </a:ext>
  </a:extLst>
</a:theme>
</file>

<file path=ppt/theme/theme2.xml><?xml version="1.0" encoding="utf-8"?>
<a:theme xmlns:a="http://schemas.openxmlformats.org/drawingml/2006/main" name="Mukautettu suunnittelumalli">
  <a:themeElements>
    <a:clrScheme name="JAMK">
      <a:dk1>
        <a:srgbClr val="0D004B"/>
      </a:dk1>
      <a:lt1>
        <a:srgbClr val="FFFFFF"/>
      </a:lt1>
      <a:dk2>
        <a:srgbClr val="0D004C"/>
      </a:dk2>
      <a:lt2>
        <a:srgbClr val="E7E6E6"/>
      </a:lt2>
      <a:accent1>
        <a:srgbClr val="E2066E"/>
      </a:accent1>
      <a:accent2>
        <a:srgbClr val="FDB913"/>
      </a:accent2>
      <a:accent3>
        <a:srgbClr val="00B39C"/>
      </a:accent3>
      <a:accent4>
        <a:srgbClr val="EA590C"/>
      </a:accent4>
      <a:accent5>
        <a:srgbClr val="3FB8E2"/>
      </a:accent5>
      <a:accent6>
        <a:srgbClr val="A5A5A5"/>
      </a:accent6>
      <a:hlink>
        <a:srgbClr val="3FB9E3"/>
      </a:hlink>
      <a:folHlink>
        <a:srgbClr val="7861A8"/>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mk_kevyt_powerpoint_pohja_2020" id="{600BD92C-5482-F043-961A-9870930BD665}" vid="{F921A10A-5DDC-8644-B1F9-902A4F228B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edc1acd-682f-4e7d-a5c9-f315cff7cb3d">
      <Value>1343</Value>
      <Value>352</Value>
      <Value>2514</Value>
      <Value>961</Value>
    </TaxCatchAll>
    <CommentCount xmlns="9edc1acd-682f-4e7d-a5c9-f315cff7cb3d" xsi:nil="true"/>
    <TaxKeywordTaxHTField xmlns="9edc1acd-682f-4e7d-a5c9-f315cff7cb3d">
      <Terms xmlns="http://schemas.microsoft.com/office/infopath/2007/PartnerControls">
        <TermInfo xmlns="http://schemas.microsoft.com/office/infopath/2007/PartnerControls">
          <TermName xmlns="http://schemas.microsoft.com/office/infopath/2007/PartnerControls">pohja</TermName>
          <TermId xmlns="http://schemas.microsoft.com/office/infopath/2007/PartnerControls">00000000-0000-0000-0000-000000000000</TermId>
        </TermInfo>
        <TermInfo xmlns="http://schemas.microsoft.com/office/infopath/2007/PartnerControls">
          <TermName xmlns="http://schemas.microsoft.com/office/infopath/2007/PartnerControls">power point</TermName>
          <TermId xmlns="http://schemas.microsoft.com/office/infopath/2007/PartnerControls">00000000-0000-0000-0000-000000000000</TermId>
        </TermInfo>
        <TermInfo xmlns="http://schemas.microsoft.com/office/infopath/2007/PartnerControls">
          <TermName xmlns="http://schemas.microsoft.com/office/infopath/2007/PartnerControls">powerpoint</TermName>
          <TermId xmlns="http://schemas.microsoft.com/office/infopath/2007/PartnerControls">00000000-0000-0000-0000-000000000000</TermId>
        </TermInfo>
        <TermInfo xmlns="http://schemas.microsoft.com/office/infopath/2007/PartnerControls">
          <TermName xmlns="http://schemas.microsoft.com/office/infopath/2007/PartnerControls">mallipohja</TermName>
          <TermId xmlns="http://schemas.microsoft.com/office/infopath/2007/PartnerControls">00000000-0000-0000-0000-000000000000</TermId>
        </TermInfo>
      </Terms>
    </TaxKeywordTaxHTField>
    <l3ddd979dfcb4bc0a0c29c6e6188390e xmlns="9edc1acd-682f-4e7d-a5c9-f315cff7cb3d">
      <Terms xmlns="http://schemas.microsoft.com/office/infopath/2007/PartnerControls"/>
    </l3ddd979dfcb4bc0a0c29c6e6188390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4AB8C1AF0AEDBF4088D426D8B2E0E94D" ma:contentTypeVersion="3" ma:contentTypeDescription="Luo uusi asiakirja." ma:contentTypeScope="" ma:versionID="fabc7f82dff3976133abdfd926233b95">
  <xsd:schema xmlns:xsd="http://www.w3.org/2001/XMLSchema" xmlns:xs="http://www.w3.org/2001/XMLSchema" xmlns:p="http://schemas.microsoft.com/office/2006/metadata/properties" xmlns:ns2="9edc1acd-682f-4e7d-a5c9-f315cff7cb3d" targetNamespace="http://schemas.microsoft.com/office/2006/metadata/properties" ma:root="true" ma:fieldsID="901fbe180000225105fa6d5f615ef890" ns2:_="">
    <xsd:import namespace="9edc1acd-682f-4e7d-a5c9-f315cff7cb3d"/>
    <xsd:element name="properties">
      <xsd:complexType>
        <xsd:sequence>
          <xsd:element name="documentManagement">
            <xsd:complexType>
              <xsd:all>
                <xsd:element ref="ns2:l3ddd979dfcb4bc0a0c29c6e6188390e" minOccurs="0"/>
                <xsd:element ref="ns2:TaxCatchAll" minOccurs="0"/>
                <xsd:element ref="ns2:TaxCatchAllLabel" minOccurs="0"/>
                <xsd:element ref="ns2:CommentCount"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dc1acd-682f-4e7d-a5c9-f315cff7cb3d" elementFormDefault="qualified">
    <xsd:import namespace="http://schemas.microsoft.com/office/2006/documentManagement/types"/>
    <xsd:import namespace="http://schemas.microsoft.com/office/infopath/2007/PartnerControls"/>
    <xsd:element name="l3ddd979dfcb4bc0a0c29c6e6188390e" ma:index="8" nillable="true" ma:taxonomy="true" ma:internalName="l3ddd979dfcb4bc0a0c29c6e6188390e" ma:taxonomyFieldName="Hakusanat" ma:displayName="Hakusanat" ma:default="" ma:fieldId="{53ddd979-dfcb-4bc0-a0c2-9c6e6188390e}" ma:taxonomyMulti="true" ma:sspId="35c4ba3c-8c41-4d39-87c0-56c4464b8fa4" ma:termSetId="5717d826-719f-42b6-a4f3-83ed1bc8b975" ma:anchorId="00000000-0000-0000-0000-000000000000" ma:open="false" ma:isKeyword="false">
      <xsd:complexType>
        <xsd:sequence>
          <xsd:element ref="pc:Terms" minOccurs="0" maxOccurs="1"/>
        </xsd:sequence>
      </xsd:complexType>
    </xsd:element>
    <xsd:element name="TaxCatchAll" ma:index="9" nillable="true" ma:displayName="Luokituksen Kaikki-sarake" ma:hidden="true" ma:list="{1fa70df9-4ff5-462c-bbf6-ff9995739306}" ma:internalName="TaxCatchAll" ma:showField="CatchAllData" ma:web="9edc1acd-682f-4e7d-a5c9-f315cff7cb3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Luokituksen Kaikki-sarake1" ma:hidden="true" ma:list="{1fa70df9-4ff5-462c-bbf6-ff9995739306}" ma:internalName="TaxCatchAllLabel" ma:readOnly="true" ma:showField="CatchAllDataLabel" ma:web="9edc1acd-682f-4e7d-a5c9-f315cff7cb3d">
      <xsd:complexType>
        <xsd:complexContent>
          <xsd:extension base="dms:MultiChoiceLookup">
            <xsd:sequence>
              <xsd:element name="Value" type="dms:Lookup" maxOccurs="unbounded" minOccurs="0" nillable="true"/>
            </xsd:sequence>
          </xsd:extension>
        </xsd:complexContent>
      </xsd:complexType>
    </xsd:element>
    <xsd:element name="CommentCount" ma:index="12" nillable="true" ma:displayName="Kommentoi" ma:internalName="CommentCount">
      <xsd:simpleType>
        <xsd:restriction base="dms:Unknown"/>
      </xsd:simpleType>
    </xsd:element>
    <xsd:element name="TaxKeywordTaxHTField" ma:index="14" nillable="true" ma:taxonomy="true" ma:internalName="TaxKeywordTaxHTField" ma:taxonomyFieldName="TaxKeyword" ma:displayName="Omat hakusanat" ma:fieldId="{23f27201-bee3-471e-b2e7-b64fd8b7ca38}" ma:taxonomyMulti="true" ma:sspId="35c4ba3c-8c41-4d39-87c0-56c4464b8fa4"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5C3A3D-ECC2-43B0-BE8B-366BAF734608}">
  <ds:schemaRefs>
    <ds:schemaRef ds:uri="http://schemas.microsoft.com/sharepoint/v3/contenttype/forms"/>
  </ds:schemaRefs>
</ds:datastoreItem>
</file>

<file path=customXml/itemProps2.xml><?xml version="1.0" encoding="utf-8"?>
<ds:datastoreItem xmlns:ds="http://schemas.openxmlformats.org/officeDocument/2006/customXml" ds:itemID="{7D4F562E-6E10-43E9-AF90-707380CE6EC8}">
  <ds:schemaRefs>
    <ds:schemaRef ds:uri="http://schemas.microsoft.com/office/2006/metadata/properties"/>
    <ds:schemaRef ds:uri="http://schemas.microsoft.com/office/infopath/2007/PartnerControls"/>
    <ds:schemaRef ds:uri="b9648271-2df6-48a3-a9eb-3bffae947dbb"/>
    <ds:schemaRef ds:uri="577eebfe-b900-4dd8-ae2e-d9b1f82c1f0f"/>
    <ds:schemaRef ds:uri="http://schemas.microsoft.com/sharepoint/v3"/>
    <ds:schemaRef ds:uri="9edc1acd-682f-4e7d-a5c9-f315cff7cb3d"/>
  </ds:schemaRefs>
</ds:datastoreItem>
</file>

<file path=customXml/itemProps3.xml><?xml version="1.0" encoding="utf-8"?>
<ds:datastoreItem xmlns:ds="http://schemas.openxmlformats.org/officeDocument/2006/customXml" ds:itemID="{E77EAB52-8021-4251-A5AD-EAFDBB6A8F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dc1acd-682f-4e7d-a5c9-f315cff7cb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jamk kevyt powerpoint pohja 2020</Template>
  <TotalTime>335</TotalTime>
  <Words>899</Words>
  <Application>Microsoft Office PowerPoint</Application>
  <PresentationFormat>Widescreen</PresentationFormat>
  <Paragraphs>80</Paragraphs>
  <Slides>17</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17</vt:i4>
      </vt:variant>
    </vt:vector>
  </HeadingPairs>
  <TitlesOfParts>
    <vt:vector size="21" baseType="lpstr">
      <vt:lpstr>Arial</vt:lpstr>
      <vt:lpstr>Calibri</vt:lpstr>
      <vt:lpstr>Office-teema</vt:lpstr>
      <vt:lpstr>Mukautettu suunnittelumalli</vt:lpstr>
      <vt:lpstr>Lasten toimijuuden ja osallisuuden tukeminen vuorohoidossa 3 op</vt:lpstr>
      <vt:lpstr>Lasten toimijuuden ja osallisuuden tukeminen vuorohoidossa 3 op</vt:lpstr>
      <vt:lpstr>Lasten toimijuuden ja osallisuuden tukeminen vuorohoidossa 3 op</vt:lpstr>
      <vt:lpstr>Lasten toimijuuden ja osallisuuden tukeminen vuorohoidossa 3 op</vt:lpstr>
      <vt:lpstr>Lasten toimijuuden ja osallisuuden tukeminen vuorohoidossa 3 op</vt:lpstr>
      <vt:lpstr>Lasten toimijuuden ja osallisuuden tukeminen vuorohoidossa 3 op</vt:lpstr>
      <vt:lpstr>Lasten toimijuuden ja osallisuuden tukeminen vuorohoidossa 3 op</vt:lpstr>
      <vt:lpstr>Lasten toimijuuden ja osallisuuden tukeminen vuorohoidossa 3 op</vt:lpstr>
      <vt:lpstr>Lasten toimijuuden ja osallisuuden tukeminen vuorohoidossa, 3 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PowerPoint-esitysmalli</dc:title>
  <dc:creator>Taanonen Terhi</dc:creator>
  <cp:keywords>pohja; mallipohja; powerpoint; power point</cp:keywords>
  <cp:lastModifiedBy>Kuivalainen Hanna</cp:lastModifiedBy>
  <cp:revision>58</cp:revision>
  <dcterms:created xsi:type="dcterms:W3CDTF">2020-09-15T07:45:07Z</dcterms:created>
  <dcterms:modified xsi:type="dcterms:W3CDTF">2022-12-08T07:24:34Z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0x0101004AB8C1AF0AEDBF4088D426D8B2E0E94D</vt:lpwstr>
  </property>
  <property fmtid="{D5CDD505-2E9C-101B-9397-08002B2CF9AE}" pid="3" name="TaxKeyword">
    <vt:lpwstr>1343;#pohja|9a9d608a-ea78-4893-b288-35ade6364b14;#2514;#power point|1bfe7825-4f6b-4848-9a2d-ae9eeb6e12c4;#352;#powerpoint|051b3f1a-72f4-4748-b6c4-d93be0de18c9;#961;#mallipohja|9ccee185-d70a-4d05-9c8c-38b6d35b7d18</vt:lpwstr>
  </property>
  <property fmtid="{D5CDD505-2E9C-101B-9397-08002B2CF9AE}" pid="4" name="Asiasanat">
    <vt:lpwstr/>
  </property>
  <property fmtid="{D5CDD505-2E9C-101B-9397-08002B2CF9AE}" pid="5" name="Hakusanat">
    <vt:lpwstr/>
  </property>
</Properties>
</file>