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19"/>
  </p:notesMasterIdLst>
  <p:sldIdLst>
    <p:sldId id="272" r:id="rId6"/>
    <p:sldId id="261" r:id="rId7"/>
    <p:sldId id="271" r:id="rId8"/>
    <p:sldId id="273" r:id="rId9"/>
    <p:sldId id="274" r:id="rId10"/>
    <p:sldId id="275" r:id="rId11"/>
    <p:sldId id="280" r:id="rId12"/>
    <p:sldId id="281" r:id="rId13"/>
    <p:sldId id="282" r:id="rId14"/>
    <p:sldId id="276" r:id="rId15"/>
    <p:sldId id="283" r:id="rId16"/>
    <p:sldId id="284" r:id="rId17"/>
    <p:sldId id="268"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7A11C-4447-4106-84CB-852BED7DCFD9}" v="2" dt="2022-12-05T10:41:47.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327" autoAdjust="0"/>
  </p:normalViewPr>
  <p:slideViewPr>
    <p:cSldViewPr snapToGrid="0">
      <p:cViewPr varScale="1">
        <p:scale>
          <a:sx n="66" d="100"/>
          <a:sy n="66" d="100"/>
        </p:scale>
        <p:origin x="44" y="56"/>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tikka Timo" userId="a14b713f-8efc-45ad-9196-889f8f12e8e9" providerId="ADAL" clId="{B4F7A11C-4447-4106-84CB-852BED7DCFD9}"/>
    <pc:docChg chg="custSel addSld delSld modSld">
      <pc:chgData name="Hintikka Timo" userId="a14b713f-8efc-45ad-9196-889f8f12e8e9" providerId="ADAL" clId="{B4F7A11C-4447-4106-84CB-852BED7DCFD9}" dt="2022-12-07T09:12:59.784" v="211" actId="20577"/>
      <pc:docMkLst>
        <pc:docMk/>
      </pc:docMkLst>
      <pc:sldChg chg="delSp modSp add del mod setBg delDesignElem">
        <pc:chgData name="Hintikka Timo" userId="a14b713f-8efc-45ad-9196-889f8f12e8e9" providerId="ADAL" clId="{B4F7A11C-4447-4106-84CB-852BED7DCFD9}" dt="2022-12-05T10:42:23.522" v="56" actId="47"/>
        <pc:sldMkLst>
          <pc:docMk/>
          <pc:sldMk cId="921782732" sldId="258"/>
        </pc:sldMkLst>
        <pc:spChg chg="mod">
          <ac:chgData name="Hintikka Timo" userId="a14b713f-8efc-45ad-9196-889f8f12e8e9" providerId="ADAL" clId="{B4F7A11C-4447-4106-84CB-852BED7DCFD9}" dt="2022-12-05T10:40:20.408" v="13" actId="21"/>
          <ac:spMkLst>
            <pc:docMk/>
            <pc:sldMk cId="921782732" sldId="258"/>
            <ac:spMk id="2" creationId="{F518B17D-219C-4DD0-B990-EAFDBC11C979}"/>
          </ac:spMkLst>
        </pc:spChg>
        <pc:spChg chg="del">
          <ac:chgData name="Hintikka Timo" userId="a14b713f-8efc-45ad-9196-889f8f12e8e9" providerId="ADAL" clId="{B4F7A11C-4447-4106-84CB-852BED7DCFD9}" dt="2022-12-05T10:39:39.183" v="10"/>
          <ac:spMkLst>
            <pc:docMk/>
            <pc:sldMk cId="921782732" sldId="258"/>
            <ac:spMk id="10" creationId="{4C608BEB-860E-4094-8511-78603564A75E}"/>
          </ac:spMkLst>
        </pc:spChg>
        <pc:cxnChg chg="del">
          <ac:chgData name="Hintikka Timo" userId="a14b713f-8efc-45ad-9196-889f8f12e8e9" providerId="ADAL" clId="{B4F7A11C-4447-4106-84CB-852BED7DCFD9}" dt="2022-12-05T10:39:39.183" v="10"/>
          <ac:cxnSpMkLst>
            <pc:docMk/>
            <pc:sldMk cId="921782732" sldId="258"/>
            <ac:cxnSpMk id="12" creationId="{1F16A8D4-FE87-4604-88B2-394B5D1EB437}"/>
          </ac:cxnSpMkLst>
        </pc:cxnChg>
      </pc:sldChg>
      <pc:sldChg chg="modSp mod">
        <pc:chgData name="Hintikka Timo" userId="a14b713f-8efc-45ad-9196-889f8f12e8e9" providerId="ADAL" clId="{B4F7A11C-4447-4106-84CB-852BED7DCFD9}" dt="2022-12-07T09:12:59.784" v="211" actId="20577"/>
        <pc:sldMkLst>
          <pc:docMk/>
          <pc:sldMk cId="3643897573" sldId="261"/>
        </pc:sldMkLst>
        <pc:spChg chg="mod">
          <ac:chgData name="Hintikka Timo" userId="a14b713f-8efc-45ad-9196-889f8f12e8e9" providerId="ADAL" clId="{B4F7A11C-4447-4106-84CB-852BED7DCFD9}" dt="2022-12-07T09:12:59.784" v="211" actId="20577"/>
          <ac:spMkLst>
            <pc:docMk/>
            <pc:sldMk cId="3643897573" sldId="261"/>
            <ac:spMk id="6" creationId="{634F642C-C041-5446-B085-7B2F0B5FA9E1}"/>
          </ac:spMkLst>
        </pc:spChg>
      </pc:sldChg>
      <pc:sldChg chg="modSp mod">
        <pc:chgData name="Hintikka Timo" userId="a14b713f-8efc-45ad-9196-889f8f12e8e9" providerId="ADAL" clId="{B4F7A11C-4447-4106-84CB-852BED7DCFD9}" dt="2022-12-05T10:53:52.690" v="202" actId="20577"/>
        <pc:sldMkLst>
          <pc:docMk/>
          <pc:sldMk cId="3836981584" sldId="271"/>
        </pc:sldMkLst>
        <pc:spChg chg="mod">
          <ac:chgData name="Hintikka Timo" userId="a14b713f-8efc-45ad-9196-889f8f12e8e9" providerId="ADAL" clId="{B4F7A11C-4447-4106-84CB-852BED7DCFD9}" dt="2022-12-05T10:53:52.690" v="202" actId="20577"/>
          <ac:spMkLst>
            <pc:docMk/>
            <pc:sldMk cId="3836981584" sldId="271"/>
            <ac:spMk id="9" creationId="{69C2D975-8B2F-DD4C-BFDD-86D9F302095E}"/>
          </ac:spMkLst>
        </pc:spChg>
      </pc:sldChg>
      <pc:sldChg chg="addSp delSp modSp mod">
        <pc:chgData name="Hintikka Timo" userId="a14b713f-8efc-45ad-9196-889f8f12e8e9" providerId="ADAL" clId="{B4F7A11C-4447-4106-84CB-852BED7DCFD9}" dt="2022-12-05T10:45:24.172" v="65" actId="20577"/>
        <pc:sldMkLst>
          <pc:docMk/>
          <pc:sldMk cId="3920588280" sldId="276"/>
        </pc:sldMkLst>
        <pc:spChg chg="mod">
          <ac:chgData name="Hintikka Timo" userId="a14b713f-8efc-45ad-9196-889f8f12e8e9" providerId="ADAL" clId="{B4F7A11C-4447-4106-84CB-852BED7DCFD9}" dt="2022-12-05T10:45:24.172" v="65" actId="20577"/>
          <ac:spMkLst>
            <pc:docMk/>
            <pc:sldMk cId="3920588280" sldId="276"/>
            <ac:spMk id="2" creationId="{49B5BCA9-D05E-48F2-A3E2-82E8A739B280}"/>
          </ac:spMkLst>
        </pc:spChg>
        <pc:spChg chg="add mod">
          <ac:chgData name="Hintikka Timo" userId="a14b713f-8efc-45ad-9196-889f8f12e8e9" providerId="ADAL" clId="{B4F7A11C-4447-4106-84CB-852BED7DCFD9}" dt="2022-12-05T10:45:17.020" v="62" actId="113"/>
          <ac:spMkLst>
            <pc:docMk/>
            <pc:sldMk cId="3920588280" sldId="276"/>
            <ac:spMk id="3" creationId="{4AB40FE6-106A-0DF1-2AF6-3600E9C7229D}"/>
          </ac:spMkLst>
        </pc:spChg>
        <pc:spChg chg="del mod">
          <ac:chgData name="Hintikka Timo" userId="a14b713f-8efc-45ad-9196-889f8f12e8e9" providerId="ADAL" clId="{B4F7A11C-4447-4106-84CB-852BED7DCFD9}" dt="2022-12-05T10:40:48.021" v="21" actId="478"/>
          <ac:spMkLst>
            <pc:docMk/>
            <pc:sldMk cId="3920588280" sldId="276"/>
            <ac:spMk id="5" creationId="{8A9D4145-158E-4B4E-B5AF-67543991EB0D}"/>
          </ac:spMkLst>
        </pc:spChg>
        <pc:spChg chg="del">
          <ac:chgData name="Hintikka Timo" userId="a14b713f-8efc-45ad-9196-889f8f12e8e9" providerId="ADAL" clId="{B4F7A11C-4447-4106-84CB-852BED7DCFD9}" dt="2022-12-05T10:40:33.718" v="18" actId="478"/>
          <ac:spMkLst>
            <pc:docMk/>
            <pc:sldMk cId="3920588280" sldId="276"/>
            <ac:spMk id="6" creationId="{4E2DC6D9-1090-4989-959F-AAE29E8386AD}"/>
          </ac:spMkLst>
        </pc:spChg>
      </pc:sldChg>
      <pc:sldChg chg="del">
        <pc:chgData name="Hintikka Timo" userId="a14b713f-8efc-45ad-9196-889f8f12e8e9" providerId="ADAL" clId="{B4F7A11C-4447-4106-84CB-852BED7DCFD9}" dt="2022-12-05T10:52:50.581" v="192" actId="47"/>
        <pc:sldMkLst>
          <pc:docMk/>
          <pc:sldMk cId="3725097334" sldId="277"/>
        </pc:sldMkLst>
      </pc:sldChg>
      <pc:sldChg chg="del">
        <pc:chgData name="Hintikka Timo" userId="a14b713f-8efc-45ad-9196-889f8f12e8e9" providerId="ADAL" clId="{B4F7A11C-4447-4106-84CB-852BED7DCFD9}" dt="2022-12-05T10:52:51.733" v="193" actId="47"/>
        <pc:sldMkLst>
          <pc:docMk/>
          <pc:sldMk cId="2649117289" sldId="278"/>
        </pc:sldMkLst>
      </pc:sldChg>
      <pc:sldChg chg="del">
        <pc:chgData name="Hintikka Timo" userId="a14b713f-8efc-45ad-9196-889f8f12e8e9" providerId="ADAL" clId="{B4F7A11C-4447-4106-84CB-852BED7DCFD9}" dt="2022-12-05T10:52:52.847" v="194" actId="47"/>
        <pc:sldMkLst>
          <pc:docMk/>
          <pc:sldMk cId="354323759" sldId="279"/>
        </pc:sldMkLst>
      </pc:sldChg>
      <pc:sldChg chg="addSp delSp modSp add mod">
        <pc:chgData name="Hintikka Timo" userId="a14b713f-8efc-45ad-9196-889f8f12e8e9" providerId="ADAL" clId="{B4F7A11C-4447-4106-84CB-852BED7DCFD9}" dt="2022-12-05T10:35:15.285" v="8" actId="1076"/>
        <pc:sldMkLst>
          <pc:docMk/>
          <pc:sldMk cId="1030339951" sldId="282"/>
        </pc:sldMkLst>
        <pc:picChg chg="add mod">
          <ac:chgData name="Hintikka Timo" userId="a14b713f-8efc-45ad-9196-889f8f12e8e9" providerId="ADAL" clId="{B4F7A11C-4447-4106-84CB-852BED7DCFD9}" dt="2022-12-05T10:35:15.285" v="8" actId="1076"/>
          <ac:picMkLst>
            <pc:docMk/>
            <pc:sldMk cId="1030339951" sldId="282"/>
            <ac:picMk id="3" creationId="{BC9BECC1-B268-3BBA-9E97-09729A23B8EE}"/>
          </ac:picMkLst>
        </pc:picChg>
        <pc:picChg chg="del">
          <ac:chgData name="Hintikka Timo" userId="a14b713f-8efc-45ad-9196-889f8f12e8e9" providerId="ADAL" clId="{B4F7A11C-4447-4106-84CB-852BED7DCFD9}" dt="2022-12-05T10:34:44.578" v="1" actId="478"/>
          <ac:picMkLst>
            <pc:docMk/>
            <pc:sldMk cId="1030339951" sldId="282"/>
            <ac:picMk id="12" creationId="{AAF693A3-BB88-8B76-B7F8-3A16AE363259}"/>
          </ac:picMkLst>
        </pc:picChg>
      </pc:sldChg>
      <pc:sldChg chg="modSp add mod">
        <pc:chgData name="Hintikka Timo" userId="a14b713f-8efc-45ad-9196-889f8f12e8e9" providerId="ADAL" clId="{B4F7A11C-4447-4106-84CB-852BED7DCFD9}" dt="2022-12-05T10:47:34.452" v="81" actId="1076"/>
        <pc:sldMkLst>
          <pc:docMk/>
          <pc:sldMk cId="797612674" sldId="283"/>
        </pc:sldMkLst>
        <pc:spChg chg="mod">
          <ac:chgData name="Hintikka Timo" userId="a14b713f-8efc-45ad-9196-889f8f12e8e9" providerId="ADAL" clId="{B4F7A11C-4447-4106-84CB-852BED7DCFD9}" dt="2022-12-05T10:47:34.452" v="81" actId="1076"/>
          <ac:spMkLst>
            <pc:docMk/>
            <pc:sldMk cId="797612674" sldId="283"/>
            <ac:spMk id="3" creationId="{4AB40FE6-106A-0DF1-2AF6-3600E9C7229D}"/>
          </ac:spMkLst>
        </pc:spChg>
      </pc:sldChg>
      <pc:sldChg chg="modSp add mod">
        <pc:chgData name="Hintikka Timo" userId="a14b713f-8efc-45ad-9196-889f8f12e8e9" providerId="ADAL" clId="{B4F7A11C-4447-4106-84CB-852BED7DCFD9}" dt="2022-12-05T10:51:49.949" v="191" actId="20577"/>
        <pc:sldMkLst>
          <pc:docMk/>
          <pc:sldMk cId="3663940702" sldId="284"/>
        </pc:sldMkLst>
        <pc:spChg chg="mod">
          <ac:chgData name="Hintikka Timo" userId="a14b713f-8efc-45ad-9196-889f8f12e8e9" providerId="ADAL" clId="{B4F7A11C-4447-4106-84CB-852BED7DCFD9}" dt="2022-12-05T10:51:49.949" v="191" actId="20577"/>
          <ac:spMkLst>
            <pc:docMk/>
            <pc:sldMk cId="3663940702" sldId="284"/>
            <ac:spMk id="3" creationId="{4AB40FE6-106A-0DF1-2AF6-3600E9C7229D}"/>
          </ac:spMkLst>
        </pc:spChg>
      </pc:sldChg>
      <pc:sldMasterChg chg="delSldLayout">
        <pc:chgData name="Hintikka Timo" userId="a14b713f-8efc-45ad-9196-889f8f12e8e9" providerId="ADAL" clId="{B4F7A11C-4447-4106-84CB-852BED7DCFD9}" dt="2022-12-05T10:42:23.522" v="56" actId="47"/>
        <pc:sldMasterMkLst>
          <pc:docMk/>
          <pc:sldMasterMk cId="1923229604" sldId="2147483648"/>
        </pc:sldMasterMkLst>
        <pc:sldLayoutChg chg="del">
          <pc:chgData name="Hintikka Timo" userId="a14b713f-8efc-45ad-9196-889f8f12e8e9" providerId="ADAL" clId="{B4F7A11C-4447-4106-84CB-852BED7DCFD9}" dt="2022-12-05T10:42:23.522" v="56" actId="47"/>
          <pc:sldLayoutMkLst>
            <pc:docMk/>
            <pc:sldMasterMk cId="1923229604" sldId="2147483648"/>
            <pc:sldLayoutMk cId="1511094576"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8.12.2022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B83D-3D64-8442-BC40-EF59A492AA5A}"/>
              </a:ext>
            </a:extLst>
          </p:cNvPr>
          <p:cNvSpPr>
            <a:spLocks noGrp="1"/>
          </p:cNvSpPr>
          <p:nvPr>
            <p:ph type="title"/>
          </p:nvPr>
        </p:nvSpPr>
        <p:spPr>
          <a:xfrm>
            <a:off x="906878" y="1156021"/>
            <a:ext cx="10378243" cy="3691378"/>
          </a:xfrm>
        </p:spPr>
        <p:txBody>
          <a:bodyPr/>
          <a:lstStyle/>
          <a:p>
            <a:r>
              <a:rPr lang="fi-FI" sz="6600" dirty="0"/>
              <a:t>Yhteisöllisen toimintakulttuurin kehittäminen vuorohoidossa 3 op</a:t>
            </a:r>
          </a:p>
        </p:txBody>
      </p:sp>
      <p:sp>
        <p:nvSpPr>
          <p:cNvPr id="4" name="Text Placeholder 3">
            <a:extLst>
              <a:ext uri="{FF2B5EF4-FFF2-40B4-BE49-F238E27FC236}">
                <a16:creationId xmlns:a16="http://schemas.microsoft.com/office/drawing/2014/main" id="{2D413AC8-79D2-1A42-91B8-A8D4BD5042DF}"/>
              </a:ext>
            </a:extLst>
          </p:cNvPr>
          <p:cNvSpPr>
            <a:spLocks noGrp="1"/>
          </p:cNvSpPr>
          <p:nvPr>
            <p:ph type="body" idx="10"/>
          </p:nvPr>
        </p:nvSpPr>
        <p:spPr/>
        <p:txBody>
          <a:bodyPr/>
          <a:lstStyle/>
          <a:p>
            <a:r>
              <a:rPr lang="fi-FI" dirty="0"/>
              <a:t>Timo Hintikka, Lehtori, KM, </a:t>
            </a:r>
            <a:r>
              <a:rPr lang="fi-FI" dirty="0" err="1"/>
              <a:t>vo</a:t>
            </a:r>
            <a:r>
              <a:rPr lang="fi-FI" dirty="0"/>
              <a:t>, Jyväskylän ammattikorkeakoulu</a:t>
            </a:r>
          </a:p>
          <a:p>
            <a:r>
              <a:rPr lang="fi-FI" dirty="0"/>
              <a:t>Kaisu Peltoperä,  KT, </a:t>
            </a:r>
            <a:r>
              <a:rPr lang="fi-FI" dirty="0" err="1"/>
              <a:t>vo</a:t>
            </a:r>
            <a:r>
              <a:rPr lang="fi-FI" dirty="0"/>
              <a:t>, tutkijatohtori, Jyväskylän yliopisto</a:t>
            </a:r>
          </a:p>
        </p:txBody>
      </p:sp>
      <p:pic>
        <p:nvPicPr>
          <p:cNvPr id="7" name="Picture 6">
            <a:extLst>
              <a:ext uri="{FF2B5EF4-FFF2-40B4-BE49-F238E27FC236}">
                <a16:creationId xmlns:a16="http://schemas.microsoft.com/office/drawing/2014/main" id="{135EB2DA-E8CB-4958-A208-D8EA99121F70}"/>
              </a:ext>
            </a:extLst>
          </p:cNvPr>
          <p:cNvPicPr>
            <a:picLocks noChangeAspect="1"/>
          </p:cNvPicPr>
          <p:nvPr/>
        </p:nvPicPr>
        <p:blipFill>
          <a:blip r:embed="rId2"/>
          <a:stretch>
            <a:fillRect/>
          </a:stretch>
        </p:blipFill>
        <p:spPr>
          <a:xfrm>
            <a:off x="10356532" y="4671132"/>
            <a:ext cx="1249788" cy="1207113"/>
          </a:xfrm>
          <a:prstGeom prst="rect">
            <a:avLst/>
          </a:prstGeom>
        </p:spPr>
      </p:pic>
    </p:spTree>
    <p:extLst>
      <p:ext uri="{BB962C8B-B14F-4D97-AF65-F5344CB8AC3E}">
        <p14:creationId xmlns:p14="http://schemas.microsoft.com/office/powerpoint/2010/main" val="220936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BCA9-D05E-48F2-A3E2-82E8A739B280}"/>
              </a:ext>
            </a:extLst>
          </p:cNvPr>
          <p:cNvSpPr>
            <a:spLocks noGrp="1"/>
          </p:cNvSpPr>
          <p:nvPr>
            <p:ph type="title"/>
          </p:nvPr>
        </p:nvSpPr>
        <p:spPr>
          <a:xfrm>
            <a:off x="643421" y="749179"/>
            <a:ext cx="10511286" cy="818927"/>
          </a:xfrm>
        </p:spPr>
        <p:txBody>
          <a:bodyPr/>
          <a:lstStyle/>
          <a:p>
            <a:r>
              <a:rPr lang="fi-FI" sz="2800" b="1" dirty="0"/>
              <a:t>Yhteisöllisen toimintakulttuurin kehittäminen vuorohoidossa 3 op - </a:t>
            </a:r>
            <a:r>
              <a:rPr lang="fi-FI" sz="2800" dirty="0"/>
              <a:t>Koonti kehittämistehtävistä</a:t>
            </a:r>
          </a:p>
        </p:txBody>
      </p:sp>
      <p:pic>
        <p:nvPicPr>
          <p:cNvPr id="7" name="Picture 6">
            <a:extLst>
              <a:ext uri="{FF2B5EF4-FFF2-40B4-BE49-F238E27FC236}">
                <a16:creationId xmlns:a16="http://schemas.microsoft.com/office/drawing/2014/main" id="{69F2B29E-7B0D-4E40-BFAB-FA16DC69F812}"/>
              </a:ext>
            </a:extLst>
          </p:cNvPr>
          <p:cNvPicPr>
            <a:picLocks noChangeAspect="1"/>
          </p:cNvPicPr>
          <p:nvPr/>
        </p:nvPicPr>
        <p:blipFill>
          <a:blip r:embed="rId2"/>
          <a:stretch>
            <a:fillRect/>
          </a:stretch>
        </p:blipFill>
        <p:spPr>
          <a:xfrm>
            <a:off x="10298791" y="4471667"/>
            <a:ext cx="1249788" cy="1207113"/>
          </a:xfrm>
          <a:prstGeom prst="rect">
            <a:avLst/>
          </a:prstGeom>
        </p:spPr>
      </p:pic>
      <p:sp>
        <p:nvSpPr>
          <p:cNvPr id="3" name="TextBox 4">
            <a:extLst>
              <a:ext uri="{FF2B5EF4-FFF2-40B4-BE49-F238E27FC236}">
                <a16:creationId xmlns:a16="http://schemas.microsoft.com/office/drawing/2014/main" id="{4AB40FE6-106A-0DF1-2AF6-3600E9C7229D}"/>
              </a:ext>
            </a:extLst>
          </p:cNvPr>
          <p:cNvSpPr txBox="1"/>
          <p:nvPr/>
        </p:nvSpPr>
        <p:spPr>
          <a:xfrm>
            <a:off x="643421" y="1794142"/>
            <a:ext cx="9549733" cy="3845325"/>
          </a:xfrm>
          <a:prstGeom prst="rect">
            <a:avLst/>
          </a:prstGeom>
        </p:spPr>
        <p:txBody>
          <a:bodyPr vert="horz" lIns="91440" tIns="45720" rIns="91440" bIns="45720" rtlCol="0">
            <a:normAutofit/>
          </a:bodyPr>
          <a:lstStyle/>
          <a:p>
            <a:pPr marL="57150">
              <a:lnSpc>
                <a:spcPct val="90000"/>
              </a:lnSpc>
              <a:spcAft>
                <a:spcPts val="600"/>
              </a:spcAft>
            </a:pPr>
            <a:r>
              <a:rPr lang="en-US" sz="2000" b="1" dirty="0" err="1"/>
              <a:t>Hyvät</a:t>
            </a:r>
            <a:r>
              <a:rPr lang="en-US" sz="2000" b="1" dirty="0"/>
              <a:t> </a:t>
            </a:r>
            <a:r>
              <a:rPr lang="en-US" sz="2000" b="1" dirty="0" err="1"/>
              <a:t>käytännöt</a:t>
            </a:r>
            <a:r>
              <a:rPr lang="en-US" sz="2000" b="1" dirty="0"/>
              <a:t> - </a:t>
            </a:r>
            <a:r>
              <a:rPr lang="en-US" sz="2000" b="1" kern="1200" dirty="0" err="1">
                <a:latin typeface="+mj-lt"/>
                <a:ea typeface="+mj-ea"/>
                <a:cs typeface="+mj-cs"/>
              </a:rPr>
              <a:t>Tiedonkulku</a:t>
            </a:r>
            <a:r>
              <a:rPr lang="en-US" sz="2000" b="1" kern="1200" dirty="0">
                <a:latin typeface="+mj-lt"/>
                <a:ea typeface="+mj-ea"/>
                <a:cs typeface="+mj-cs"/>
              </a:rPr>
              <a:t> </a:t>
            </a:r>
            <a:r>
              <a:rPr lang="en-US" sz="2000" b="1" kern="1200" dirty="0" err="1">
                <a:latin typeface="+mj-lt"/>
                <a:ea typeface="+mj-ea"/>
                <a:cs typeface="+mj-cs"/>
              </a:rPr>
              <a:t>vuorohoidossa</a:t>
            </a:r>
            <a:endParaRPr lang="en-US" sz="2000" b="1" kern="1200" dirty="0">
              <a:latin typeface="+mj-lt"/>
              <a:ea typeface="+mj-ea"/>
              <a:cs typeface="+mj-cs"/>
            </a:endParaRPr>
          </a:p>
          <a:p>
            <a:pPr marL="57150">
              <a:lnSpc>
                <a:spcPct val="90000"/>
              </a:lnSpc>
              <a:spcAft>
                <a:spcPts val="600"/>
              </a:spcAft>
            </a:pPr>
            <a:endParaRPr lang="en-US" sz="2000" b="1" dirty="0"/>
          </a:p>
          <a:p>
            <a:pPr marL="285750" indent="-228600">
              <a:lnSpc>
                <a:spcPct val="90000"/>
              </a:lnSpc>
              <a:spcAft>
                <a:spcPts val="600"/>
              </a:spcAft>
              <a:buFont typeface="Arial" panose="020B0604020202020204" pitchFamily="34" charset="0"/>
              <a:buChar char="•"/>
            </a:pPr>
            <a:r>
              <a:rPr lang="en-US" sz="2000" dirty="0" err="1"/>
              <a:t>Kansio</a:t>
            </a:r>
            <a:r>
              <a:rPr lang="en-US" sz="2000" dirty="0"/>
              <a:t>, </a:t>
            </a:r>
            <a:r>
              <a:rPr lang="en-US" sz="2000" dirty="0" err="1"/>
              <a:t>jossa</a:t>
            </a:r>
            <a:r>
              <a:rPr lang="en-US" sz="2000" dirty="0"/>
              <a:t> </a:t>
            </a:r>
            <a:r>
              <a:rPr lang="en-US" sz="2000" dirty="0" err="1"/>
              <a:t>ilta</a:t>
            </a:r>
            <a:r>
              <a:rPr lang="en-US" sz="2000" dirty="0"/>
              <a:t>- ja </a:t>
            </a:r>
            <a:r>
              <a:rPr lang="en-US" sz="2000" dirty="0" err="1"/>
              <a:t>viikonloppulasten</a:t>
            </a:r>
            <a:r>
              <a:rPr lang="en-US" sz="2000" dirty="0"/>
              <a:t> </a:t>
            </a:r>
            <a:r>
              <a:rPr lang="en-US" sz="2000" dirty="0" err="1"/>
              <a:t>tärkeät</a:t>
            </a:r>
            <a:r>
              <a:rPr lang="en-US" sz="2000" dirty="0"/>
              <a:t> </a:t>
            </a:r>
            <a:r>
              <a:rPr lang="en-US" sz="2000" dirty="0" err="1"/>
              <a:t>tiedot</a:t>
            </a:r>
            <a:r>
              <a:rPr lang="en-US" sz="2000" dirty="0"/>
              <a:t>. </a:t>
            </a:r>
            <a:r>
              <a:rPr lang="en-US" sz="2000" dirty="0" err="1"/>
              <a:t>Jokaisesta</a:t>
            </a:r>
            <a:r>
              <a:rPr lang="en-US" sz="2000" dirty="0"/>
              <a:t> </a:t>
            </a:r>
            <a:r>
              <a:rPr lang="en-US" sz="2000" dirty="0" err="1"/>
              <a:t>lomake</a:t>
            </a:r>
            <a:r>
              <a:rPr lang="en-US" sz="2000" dirty="0"/>
              <a:t>, </a:t>
            </a:r>
            <a:r>
              <a:rPr lang="en-US" sz="2000" dirty="0" err="1"/>
              <a:t>mistä</a:t>
            </a:r>
            <a:r>
              <a:rPr lang="en-US" sz="2000" dirty="0"/>
              <a:t> </a:t>
            </a:r>
            <a:r>
              <a:rPr lang="en-US" sz="2000" dirty="0" err="1"/>
              <a:t>lapsi</a:t>
            </a:r>
            <a:r>
              <a:rPr lang="en-US" sz="2000" dirty="0"/>
              <a:t> </a:t>
            </a:r>
            <a:r>
              <a:rPr lang="en-US" sz="2000" dirty="0" err="1"/>
              <a:t>tykkää</a:t>
            </a:r>
            <a:r>
              <a:rPr lang="en-US" sz="2000" dirty="0"/>
              <a:t>, </a:t>
            </a:r>
            <a:r>
              <a:rPr lang="en-US" sz="2000" dirty="0" err="1"/>
              <a:t>lempileikit</a:t>
            </a:r>
            <a:r>
              <a:rPr lang="en-US" sz="2000" dirty="0"/>
              <a:t>, </a:t>
            </a:r>
            <a:r>
              <a:rPr lang="en-US" sz="2000" dirty="0" err="1"/>
              <a:t>vahvuudet</a:t>
            </a:r>
            <a:r>
              <a:rPr lang="en-US" sz="2000" dirty="0"/>
              <a:t>, </a:t>
            </a:r>
            <a:r>
              <a:rPr lang="en-US" sz="2000" dirty="0" err="1"/>
              <a:t>iltarutiinit</a:t>
            </a:r>
            <a:r>
              <a:rPr lang="en-US" sz="2000" dirty="0"/>
              <a:t>, </a:t>
            </a:r>
            <a:r>
              <a:rPr lang="en-US" sz="2000" dirty="0" err="1"/>
              <a:t>vasuun</a:t>
            </a:r>
            <a:r>
              <a:rPr lang="en-US" sz="2000" dirty="0"/>
              <a:t> </a:t>
            </a:r>
            <a:r>
              <a:rPr lang="en-US" sz="2000" dirty="0" err="1"/>
              <a:t>kirjatut</a:t>
            </a:r>
            <a:r>
              <a:rPr lang="en-US" sz="2000" dirty="0"/>
              <a:t> </a:t>
            </a:r>
            <a:r>
              <a:rPr lang="en-US" sz="2000" dirty="0" err="1"/>
              <a:t>tavoitteet</a:t>
            </a:r>
            <a:r>
              <a:rPr lang="en-US" sz="2000" dirty="0"/>
              <a:t> ja </a:t>
            </a:r>
            <a:r>
              <a:rPr lang="en-US" sz="2000" dirty="0" err="1"/>
              <a:t>toimenpiteet</a:t>
            </a:r>
            <a:r>
              <a:rPr lang="en-US" sz="2000" dirty="0"/>
              <a:t> -&gt; </a:t>
            </a:r>
            <a:r>
              <a:rPr lang="en-US" sz="2000" dirty="0" err="1"/>
              <a:t>ilta</a:t>
            </a:r>
            <a:r>
              <a:rPr lang="en-US" sz="2000" dirty="0"/>
              <a:t> ja </a:t>
            </a:r>
            <a:r>
              <a:rPr lang="en-US" sz="2000" dirty="0" err="1"/>
              <a:t>viikoloppu</a:t>
            </a:r>
            <a:r>
              <a:rPr lang="en-US" sz="2000" dirty="0"/>
              <a:t> </a:t>
            </a:r>
            <a:r>
              <a:rPr lang="en-US" sz="2000" dirty="0" err="1"/>
              <a:t>toiminta</a:t>
            </a:r>
            <a:r>
              <a:rPr lang="en-US" sz="2000" dirty="0"/>
              <a:t> </a:t>
            </a:r>
            <a:r>
              <a:rPr lang="en-US" sz="2000" dirty="0" err="1"/>
              <a:t>perustuu</a:t>
            </a:r>
            <a:r>
              <a:rPr lang="en-US" sz="2000" dirty="0"/>
              <a:t> </a:t>
            </a:r>
            <a:r>
              <a:rPr lang="en-US" sz="2000" dirty="0" err="1"/>
              <a:t>näille</a:t>
            </a:r>
            <a:r>
              <a:rPr lang="en-US" sz="2000" dirty="0"/>
              <a:t>, </a:t>
            </a:r>
            <a:r>
              <a:rPr lang="en-US" sz="2000" dirty="0" err="1"/>
              <a:t>lasten</a:t>
            </a:r>
            <a:r>
              <a:rPr lang="en-US" sz="2000" dirty="0"/>
              <a:t> </a:t>
            </a:r>
            <a:r>
              <a:rPr lang="en-US" sz="2000" dirty="0" err="1"/>
              <a:t>osallisuuden</a:t>
            </a:r>
            <a:r>
              <a:rPr lang="en-US" sz="2000" dirty="0"/>
              <a:t> </a:t>
            </a:r>
            <a:r>
              <a:rPr lang="en-US" sz="2000" dirty="0" err="1"/>
              <a:t>vahvistaminen</a:t>
            </a:r>
            <a:r>
              <a:rPr lang="en-US" sz="2000" dirty="0"/>
              <a:t>. </a:t>
            </a:r>
            <a:r>
              <a:rPr lang="en-US" sz="2000" dirty="0" err="1"/>
              <a:t>Opettajat</a:t>
            </a:r>
            <a:r>
              <a:rPr lang="en-US" sz="2000" dirty="0"/>
              <a:t> </a:t>
            </a:r>
            <a:r>
              <a:rPr lang="en-US" sz="2000" dirty="0" err="1"/>
              <a:t>vastuussa</a:t>
            </a:r>
            <a:r>
              <a:rPr lang="en-US" sz="2000" dirty="0"/>
              <a:t> </a:t>
            </a:r>
            <a:r>
              <a:rPr lang="en-US" sz="2000" dirty="0" err="1"/>
              <a:t>lomakkeen</a:t>
            </a:r>
            <a:r>
              <a:rPr lang="en-US" sz="2000" dirty="0"/>
              <a:t> </a:t>
            </a:r>
            <a:r>
              <a:rPr lang="en-US" sz="2000" dirty="0" err="1"/>
              <a:t>päivittämisestä</a:t>
            </a:r>
            <a:r>
              <a:rPr lang="en-US" sz="2000" dirty="0"/>
              <a:t>, </a:t>
            </a:r>
            <a:r>
              <a:rPr lang="en-US" sz="2000" dirty="0" err="1"/>
              <a:t>entä</a:t>
            </a:r>
            <a:r>
              <a:rPr lang="en-US" sz="2000" dirty="0"/>
              <a:t> </a:t>
            </a:r>
            <a:r>
              <a:rPr lang="en-US" sz="2000" dirty="0" err="1"/>
              <a:t>päivitys</a:t>
            </a:r>
            <a:r>
              <a:rPr lang="en-US" sz="2000" dirty="0"/>
              <a:t> </a:t>
            </a:r>
            <a:r>
              <a:rPr lang="en-US" sz="2000" dirty="0" err="1"/>
              <a:t>eri</a:t>
            </a:r>
            <a:r>
              <a:rPr lang="en-US" sz="2000" dirty="0"/>
              <a:t> </a:t>
            </a:r>
            <a:r>
              <a:rPr lang="en-US" sz="2000" dirty="0" err="1"/>
              <a:t>vuoroista</a:t>
            </a:r>
            <a:r>
              <a:rPr lang="en-US" sz="2000" dirty="0"/>
              <a:t>? </a:t>
            </a:r>
          </a:p>
          <a:p>
            <a:pPr marL="285750" indent="-228600">
              <a:lnSpc>
                <a:spcPct val="90000"/>
              </a:lnSpc>
              <a:spcAft>
                <a:spcPts val="600"/>
              </a:spcAft>
              <a:buFont typeface="Arial" panose="020B0604020202020204" pitchFamily="34" charset="0"/>
              <a:buChar char="•"/>
            </a:pPr>
            <a:r>
              <a:rPr lang="en-US" sz="2000" dirty="0" err="1"/>
              <a:t>Viikonlopun</a:t>
            </a:r>
            <a:r>
              <a:rPr lang="en-US" sz="2000" dirty="0"/>
              <a:t> </a:t>
            </a:r>
            <a:r>
              <a:rPr lang="en-US" sz="2000" dirty="0" err="1"/>
              <a:t>toiminta</a:t>
            </a:r>
            <a:r>
              <a:rPr lang="en-US" sz="2000" dirty="0"/>
              <a:t> </a:t>
            </a:r>
            <a:r>
              <a:rPr lang="en-US" sz="2000" dirty="0" err="1"/>
              <a:t>näkyväksi</a:t>
            </a:r>
            <a:r>
              <a:rPr lang="en-US" sz="2000" dirty="0"/>
              <a:t>: </a:t>
            </a:r>
            <a:r>
              <a:rPr lang="en-US" sz="2000" dirty="0" err="1"/>
              <a:t>seinälle</a:t>
            </a:r>
            <a:r>
              <a:rPr lang="en-US" sz="2000" dirty="0"/>
              <a:t> </a:t>
            </a:r>
            <a:r>
              <a:rPr lang="en-US" sz="2000" dirty="0" err="1"/>
              <a:t>valkotaulu</a:t>
            </a:r>
            <a:r>
              <a:rPr lang="en-US" sz="2000" dirty="0"/>
              <a:t>, </a:t>
            </a:r>
            <a:r>
              <a:rPr lang="en-US" sz="2000" dirty="0" err="1"/>
              <a:t>johon</a:t>
            </a:r>
            <a:r>
              <a:rPr lang="en-US" sz="2000" dirty="0"/>
              <a:t> </a:t>
            </a:r>
            <a:r>
              <a:rPr lang="en-US" sz="2000" dirty="0" err="1"/>
              <a:t>kirjataan</a:t>
            </a:r>
            <a:r>
              <a:rPr lang="en-US" sz="2000" dirty="0"/>
              <a:t> </a:t>
            </a:r>
            <a:r>
              <a:rPr lang="en-US" sz="2000" dirty="0" err="1"/>
              <a:t>mitä</a:t>
            </a:r>
            <a:r>
              <a:rPr lang="en-US" sz="2000" dirty="0"/>
              <a:t> </a:t>
            </a:r>
            <a:r>
              <a:rPr lang="en-US" sz="2000" dirty="0" err="1"/>
              <a:t>kukin</a:t>
            </a:r>
            <a:r>
              <a:rPr lang="en-US" sz="2000" dirty="0"/>
              <a:t> </a:t>
            </a:r>
            <a:r>
              <a:rPr lang="en-US" sz="2000" dirty="0" err="1"/>
              <a:t>lapset</a:t>
            </a:r>
            <a:r>
              <a:rPr lang="en-US" sz="2000" dirty="0"/>
              <a:t> </a:t>
            </a:r>
            <a:r>
              <a:rPr lang="en-US" sz="2000" dirty="0" err="1"/>
              <a:t>tehneet</a:t>
            </a:r>
            <a:r>
              <a:rPr lang="en-US" sz="2000" dirty="0"/>
              <a:t> </a:t>
            </a:r>
            <a:r>
              <a:rPr lang="en-US" sz="2000" dirty="0" err="1"/>
              <a:t>viikonloppuna</a:t>
            </a:r>
            <a:r>
              <a:rPr lang="en-US" sz="2000" dirty="0"/>
              <a:t>. </a:t>
            </a:r>
            <a:r>
              <a:rPr lang="en-US" sz="2000" dirty="0" err="1"/>
              <a:t>Taululle</a:t>
            </a:r>
            <a:r>
              <a:rPr lang="en-US" sz="2000" dirty="0"/>
              <a:t> </a:t>
            </a:r>
            <a:r>
              <a:rPr lang="en-US" sz="2000" dirty="0" err="1"/>
              <a:t>kuva</a:t>
            </a:r>
            <a:r>
              <a:rPr lang="en-US" sz="2000" dirty="0"/>
              <a:t>, </a:t>
            </a:r>
            <a:r>
              <a:rPr lang="en-US" sz="2000" dirty="0" err="1"/>
              <a:t>jonka</a:t>
            </a:r>
            <a:r>
              <a:rPr lang="en-US" sz="2000" dirty="0"/>
              <a:t> </a:t>
            </a:r>
            <a:r>
              <a:rPr lang="en-US" sz="2000" dirty="0" err="1"/>
              <a:t>viereen</a:t>
            </a:r>
            <a:r>
              <a:rPr lang="en-US" sz="2000" dirty="0"/>
              <a:t> </a:t>
            </a:r>
            <a:r>
              <a:rPr lang="en-US" sz="2000" dirty="0" err="1"/>
              <a:t>kirjataan</a:t>
            </a:r>
            <a:r>
              <a:rPr lang="en-US" sz="2000" dirty="0"/>
              <a:t> </a:t>
            </a:r>
            <a:r>
              <a:rPr lang="en-US" sz="2000" dirty="0" err="1"/>
              <a:t>lasten</a:t>
            </a:r>
            <a:r>
              <a:rPr lang="en-US" sz="2000" dirty="0"/>
              <a:t> </a:t>
            </a:r>
            <a:r>
              <a:rPr lang="en-US" sz="2000" dirty="0" err="1"/>
              <a:t>ajatuksia</a:t>
            </a:r>
            <a:r>
              <a:rPr lang="en-US" sz="2000" dirty="0"/>
              <a:t> </a:t>
            </a:r>
            <a:r>
              <a:rPr lang="en-US" sz="2000" dirty="0" err="1"/>
              <a:t>kuvasta</a:t>
            </a:r>
            <a:r>
              <a:rPr lang="en-US" sz="2000" dirty="0"/>
              <a:t>.</a:t>
            </a:r>
          </a:p>
          <a:p>
            <a:pPr marL="285750" indent="-228600">
              <a:lnSpc>
                <a:spcPct val="90000"/>
              </a:lnSpc>
              <a:spcAft>
                <a:spcPts val="600"/>
              </a:spcAft>
              <a:buFont typeface="Arial" panose="020B0604020202020204" pitchFamily="34" charset="0"/>
              <a:buChar char="•"/>
            </a:pPr>
            <a:r>
              <a:rPr lang="en-US" sz="2000" dirty="0" err="1"/>
              <a:t>Dokumentoidaan</a:t>
            </a:r>
            <a:r>
              <a:rPr lang="en-US" sz="2000" dirty="0"/>
              <a:t> </a:t>
            </a:r>
            <a:r>
              <a:rPr lang="en-US" sz="2000" dirty="0" err="1"/>
              <a:t>toimintaa</a:t>
            </a:r>
            <a:r>
              <a:rPr lang="en-US" sz="2000" dirty="0"/>
              <a:t> </a:t>
            </a:r>
            <a:r>
              <a:rPr lang="en-US" sz="2000" dirty="0" err="1"/>
              <a:t>esim</a:t>
            </a:r>
            <a:r>
              <a:rPr lang="en-US" sz="2000" dirty="0"/>
              <a:t>. </a:t>
            </a:r>
            <a:r>
              <a:rPr lang="en-US" sz="2000" dirty="0" err="1"/>
              <a:t>ryhmän</a:t>
            </a:r>
            <a:r>
              <a:rPr lang="en-US" sz="2000" dirty="0"/>
              <a:t> </a:t>
            </a:r>
            <a:r>
              <a:rPr lang="en-US" sz="2000" dirty="0" err="1"/>
              <a:t>seinälle</a:t>
            </a:r>
            <a:r>
              <a:rPr lang="en-US" sz="2000" dirty="0"/>
              <a:t> ja </a:t>
            </a:r>
            <a:r>
              <a:rPr lang="en-US" sz="2000" dirty="0" err="1"/>
              <a:t>vanhemmille</a:t>
            </a:r>
            <a:r>
              <a:rPr lang="en-US" sz="2000" dirty="0"/>
              <a:t> </a:t>
            </a:r>
          </a:p>
          <a:p>
            <a:pPr marL="285750" indent="-228600">
              <a:lnSpc>
                <a:spcPct val="90000"/>
              </a:lnSpc>
              <a:spcAft>
                <a:spcPts val="600"/>
              </a:spcAft>
              <a:buFont typeface="Arial" panose="020B0604020202020204" pitchFamily="34" charset="0"/>
              <a:buChar char="•"/>
            </a:pPr>
            <a:r>
              <a:rPr lang="en-US" sz="2000" dirty="0" err="1"/>
              <a:t>Päivittäinen</a:t>
            </a:r>
            <a:r>
              <a:rPr lang="en-US" sz="2000" dirty="0"/>
              <a:t> </a:t>
            </a:r>
            <a:r>
              <a:rPr lang="en-US" sz="2000" dirty="0" err="1"/>
              <a:t>tiedonsiirtopalaveri</a:t>
            </a:r>
            <a:r>
              <a:rPr lang="en-US" sz="2000" dirty="0"/>
              <a:t>, </a:t>
            </a:r>
            <a:r>
              <a:rPr lang="en-US" sz="2000" dirty="0" err="1"/>
              <a:t>tsekkaus</a:t>
            </a:r>
            <a:r>
              <a:rPr lang="en-US" sz="2000" dirty="0"/>
              <a:t>, </a:t>
            </a:r>
            <a:r>
              <a:rPr lang="en-US" sz="2000" dirty="0" err="1"/>
              <a:t>ketä</a:t>
            </a:r>
            <a:r>
              <a:rPr lang="en-US" sz="2000" dirty="0"/>
              <a:t> </a:t>
            </a:r>
            <a:r>
              <a:rPr lang="en-US" sz="2000" dirty="0" err="1"/>
              <a:t>paikalla</a:t>
            </a:r>
            <a:r>
              <a:rPr lang="en-US" sz="2000" dirty="0"/>
              <a:t>, </a:t>
            </a:r>
            <a:r>
              <a:rPr lang="en-US" sz="2000" dirty="0" err="1"/>
              <a:t>ketä</a:t>
            </a:r>
            <a:r>
              <a:rPr lang="en-US" sz="2000" dirty="0"/>
              <a:t> </a:t>
            </a:r>
            <a:r>
              <a:rPr lang="en-US" sz="2000" dirty="0" err="1"/>
              <a:t>tulossa</a:t>
            </a:r>
            <a:r>
              <a:rPr lang="en-US" sz="2000" dirty="0"/>
              <a:t> </a:t>
            </a:r>
            <a:r>
              <a:rPr lang="en-US" sz="2000" dirty="0" err="1"/>
              <a:t>myöhemmin</a:t>
            </a:r>
            <a:r>
              <a:rPr lang="en-US" sz="2000" dirty="0"/>
              <a:t>. </a:t>
            </a:r>
            <a:r>
              <a:rPr lang="en-US" sz="2000" dirty="0" err="1"/>
              <a:t>Myös</a:t>
            </a:r>
            <a:r>
              <a:rPr lang="en-US" sz="2000" dirty="0"/>
              <a:t> </a:t>
            </a:r>
            <a:r>
              <a:rPr lang="en-US" sz="2000" dirty="0" err="1"/>
              <a:t>tiedonsiirto</a:t>
            </a:r>
            <a:r>
              <a:rPr lang="en-US" sz="2000" dirty="0"/>
              <a:t> </a:t>
            </a:r>
            <a:r>
              <a:rPr lang="en-US" sz="2000" dirty="0" err="1"/>
              <a:t>iltaan</a:t>
            </a:r>
            <a:r>
              <a:rPr lang="en-US" sz="2000" dirty="0"/>
              <a:t>.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92058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BCA9-D05E-48F2-A3E2-82E8A739B280}"/>
              </a:ext>
            </a:extLst>
          </p:cNvPr>
          <p:cNvSpPr>
            <a:spLocks noGrp="1"/>
          </p:cNvSpPr>
          <p:nvPr>
            <p:ph type="title"/>
          </p:nvPr>
        </p:nvSpPr>
        <p:spPr>
          <a:xfrm>
            <a:off x="704687" y="491207"/>
            <a:ext cx="10511286" cy="818927"/>
          </a:xfrm>
        </p:spPr>
        <p:txBody>
          <a:bodyPr/>
          <a:lstStyle/>
          <a:p>
            <a:r>
              <a:rPr lang="fi-FI" sz="2800" b="1" dirty="0"/>
              <a:t>Yhteisöllisen toimintakulttuurin kehittäminen vuorohoidossa 3 op - </a:t>
            </a:r>
            <a:r>
              <a:rPr lang="fi-FI" sz="2800" dirty="0"/>
              <a:t>Koonti kehittämistehtävistä</a:t>
            </a:r>
          </a:p>
        </p:txBody>
      </p:sp>
      <p:pic>
        <p:nvPicPr>
          <p:cNvPr id="7" name="Picture 6">
            <a:extLst>
              <a:ext uri="{FF2B5EF4-FFF2-40B4-BE49-F238E27FC236}">
                <a16:creationId xmlns:a16="http://schemas.microsoft.com/office/drawing/2014/main" id="{69F2B29E-7B0D-4E40-BFAB-FA16DC69F812}"/>
              </a:ext>
            </a:extLst>
          </p:cNvPr>
          <p:cNvPicPr>
            <a:picLocks noChangeAspect="1"/>
          </p:cNvPicPr>
          <p:nvPr/>
        </p:nvPicPr>
        <p:blipFill>
          <a:blip r:embed="rId2"/>
          <a:stretch>
            <a:fillRect/>
          </a:stretch>
        </p:blipFill>
        <p:spPr>
          <a:xfrm>
            <a:off x="10298791" y="4471667"/>
            <a:ext cx="1249788" cy="1207113"/>
          </a:xfrm>
          <a:prstGeom prst="rect">
            <a:avLst/>
          </a:prstGeom>
        </p:spPr>
      </p:pic>
      <p:sp>
        <p:nvSpPr>
          <p:cNvPr id="3" name="TextBox 4">
            <a:extLst>
              <a:ext uri="{FF2B5EF4-FFF2-40B4-BE49-F238E27FC236}">
                <a16:creationId xmlns:a16="http://schemas.microsoft.com/office/drawing/2014/main" id="{4AB40FE6-106A-0DF1-2AF6-3600E9C7229D}"/>
              </a:ext>
            </a:extLst>
          </p:cNvPr>
          <p:cNvSpPr txBox="1"/>
          <p:nvPr/>
        </p:nvSpPr>
        <p:spPr>
          <a:xfrm>
            <a:off x="704687" y="1391789"/>
            <a:ext cx="9440339" cy="4989601"/>
          </a:xfrm>
          <a:prstGeom prst="rect">
            <a:avLst/>
          </a:prstGeom>
        </p:spPr>
        <p:txBody>
          <a:bodyPr vert="horz" lIns="91440" tIns="45720" rIns="91440" bIns="45720" rtlCol="0">
            <a:normAutofit fontScale="92500" lnSpcReduction="20000"/>
          </a:bodyPr>
          <a:lstStyle/>
          <a:p>
            <a:pPr marL="57150">
              <a:lnSpc>
                <a:spcPct val="90000"/>
              </a:lnSpc>
              <a:spcAft>
                <a:spcPts val="600"/>
              </a:spcAft>
            </a:pPr>
            <a:r>
              <a:rPr lang="en-US" sz="2000" b="1" dirty="0" err="1"/>
              <a:t>Hyvät</a:t>
            </a:r>
            <a:r>
              <a:rPr lang="en-US" sz="2000" b="1" dirty="0"/>
              <a:t> </a:t>
            </a:r>
            <a:r>
              <a:rPr lang="en-US" sz="2000" b="1" dirty="0" err="1"/>
              <a:t>käytännöt</a:t>
            </a:r>
            <a:r>
              <a:rPr lang="en-US" sz="2000" b="1" dirty="0"/>
              <a:t> - </a:t>
            </a:r>
            <a:r>
              <a:rPr lang="en-US" sz="2000" b="1" kern="1200" dirty="0" err="1">
                <a:latin typeface="+mj-lt"/>
                <a:ea typeface="+mj-ea"/>
                <a:cs typeface="+mj-cs"/>
              </a:rPr>
              <a:t>Tiimityöskentely</a:t>
            </a:r>
            <a:r>
              <a:rPr lang="en-US" sz="2000" b="1" kern="1200" dirty="0">
                <a:latin typeface="+mj-lt"/>
                <a:ea typeface="+mj-ea"/>
                <a:cs typeface="+mj-cs"/>
              </a:rPr>
              <a:t> </a:t>
            </a:r>
            <a:r>
              <a:rPr lang="en-US" sz="2000" b="1" kern="1200" dirty="0" err="1">
                <a:latin typeface="+mj-lt"/>
                <a:ea typeface="+mj-ea"/>
                <a:cs typeface="+mj-cs"/>
              </a:rPr>
              <a:t>vuorohoidossa</a:t>
            </a:r>
            <a:endParaRPr lang="en-US" sz="2000" b="1" kern="1200" dirty="0">
              <a:latin typeface="+mj-lt"/>
              <a:ea typeface="+mj-ea"/>
              <a:cs typeface="+mj-cs"/>
            </a:endParaRPr>
          </a:p>
          <a:p>
            <a:pPr marL="57150">
              <a:lnSpc>
                <a:spcPct val="90000"/>
              </a:lnSpc>
              <a:spcAft>
                <a:spcPts val="600"/>
              </a:spcAft>
            </a:pPr>
            <a:endParaRPr lang="en-US" sz="2000" b="1" dirty="0"/>
          </a:p>
          <a:p>
            <a:pPr marL="285750" indent="-228600">
              <a:lnSpc>
                <a:spcPct val="90000"/>
              </a:lnSpc>
              <a:spcAft>
                <a:spcPts val="600"/>
              </a:spcAft>
              <a:buFont typeface="Arial" panose="020B0604020202020204" pitchFamily="34" charset="0"/>
              <a:buChar char="•"/>
            </a:pPr>
            <a:r>
              <a:rPr lang="en-US" dirty="0" err="1"/>
              <a:t>Positiivisuus</a:t>
            </a:r>
            <a:r>
              <a:rPr lang="en-US" dirty="0"/>
              <a:t>, </a:t>
            </a:r>
            <a:r>
              <a:rPr lang="en-US" dirty="0" err="1"/>
              <a:t>osallistuminen</a:t>
            </a:r>
            <a:r>
              <a:rPr lang="en-US" dirty="0"/>
              <a:t> </a:t>
            </a:r>
            <a:r>
              <a:rPr lang="en-US" dirty="0" err="1"/>
              <a:t>omien</a:t>
            </a:r>
            <a:r>
              <a:rPr lang="en-US" dirty="0"/>
              <a:t> </a:t>
            </a:r>
            <a:r>
              <a:rPr lang="en-US" dirty="0" err="1"/>
              <a:t>vahvuuksien</a:t>
            </a:r>
            <a:r>
              <a:rPr lang="en-US" dirty="0"/>
              <a:t> </a:t>
            </a:r>
            <a:r>
              <a:rPr lang="en-US" dirty="0" err="1"/>
              <a:t>mukaan</a:t>
            </a:r>
            <a:r>
              <a:rPr lang="en-US" dirty="0"/>
              <a:t>.</a:t>
            </a:r>
          </a:p>
          <a:p>
            <a:pPr marL="285750" indent="-228600">
              <a:lnSpc>
                <a:spcPct val="90000"/>
              </a:lnSpc>
              <a:spcAft>
                <a:spcPts val="600"/>
              </a:spcAft>
              <a:buFont typeface="Arial" panose="020B0604020202020204" pitchFamily="34" charset="0"/>
              <a:buChar char="•"/>
            </a:pPr>
            <a:r>
              <a:rPr lang="en-US" dirty="0" err="1"/>
              <a:t>Positiivisen</a:t>
            </a:r>
            <a:r>
              <a:rPr lang="en-US" dirty="0"/>
              <a:t> </a:t>
            </a:r>
            <a:r>
              <a:rPr lang="en-US" dirty="0" err="1"/>
              <a:t>ilmapiirin</a:t>
            </a:r>
            <a:r>
              <a:rPr lang="en-US" dirty="0"/>
              <a:t> </a:t>
            </a:r>
            <a:r>
              <a:rPr lang="en-US" dirty="0" err="1"/>
              <a:t>rakentaminen</a:t>
            </a:r>
            <a:endParaRPr lang="en-US" dirty="0"/>
          </a:p>
          <a:p>
            <a:pPr marL="285750" indent="-228600">
              <a:lnSpc>
                <a:spcPct val="90000"/>
              </a:lnSpc>
              <a:spcAft>
                <a:spcPts val="600"/>
              </a:spcAft>
              <a:buFont typeface="Arial" panose="020B0604020202020204" pitchFamily="34" charset="0"/>
              <a:buChar char="•"/>
            </a:pPr>
            <a:r>
              <a:rPr lang="en-US" dirty="0" err="1"/>
              <a:t>Tiimin</a:t>
            </a:r>
            <a:r>
              <a:rPr lang="en-US" dirty="0"/>
              <a:t> </a:t>
            </a:r>
            <a:r>
              <a:rPr lang="en-US" dirty="0" err="1"/>
              <a:t>jäsenten</a:t>
            </a:r>
            <a:r>
              <a:rPr lang="en-US" dirty="0"/>
              <a:t> </a:t>
            </a:r>
            <a:r>
              <a:rPr lang="en-US" dirty="0" err="1"/>
              <a:t>vahvuuksien</a:t>
            </a:r>
            <a:r>
              <a:rPr lang="en-US" dirty="0"/>
              <a:t> </a:t>
            </a:r>
            <a:r>
              <a:rPr lang="en-US" dirty="0" err="1"/>
              <a:t>kartoitus</a:t>
            </a:r>
            <a:endParaRPr lang="en-US" dirty="0"/>
          </a:p>
          <a:p>
            <a:pPr marL="285750" indent="-228600">
              <a:lnSpc>
                <a:spcPct val="90000"/>
              </a:lnSpc>
              <a:spcAft>
                <a:spcPts val="600"/>
              </a:spcAft>
              <a:buFont typeface="Arial" panose="020B0604020202020204" pitchFamily="34" charset="0"/>
              <a:buChar char="•"/>
            </a:pPr>
            <a:r>
              <a:rPr lang="en-US" dirty="0" err="1"/>
              <a:t>Vahvuudet</a:t>
            </a:r>
            <a:r>
              <a:rPr lang="en-US" dirty="0"/>
              <a:t>, </a:t>
            </a:r>
            <a:r>
              <a:rPr lang="en-US" dirty="0" err="1"/>
              <a:t>luonteenpiirteet</a:t>
            </a:r>
            <a:r>
              <a:rPr lang="en-US" dirty="0"/>
              <a:t> </a:t>
            </a:r>
            <a:r>
              <a:rPr lang="en-US" dirty="0" err="1"/>
              <a:t>itsestä</a:t>
            </a:r>
            <a:r>
              <a:rPr lang="en-US" dirty="0"/>
              <a:t> ja </a:t>
            </a:r>
            <a:r>
              <a:rPr lang="en-US" dirty="0" err="1"/>
              <a:t>työkaverista</a:t>
            </a:r>
            <a:r>
              <a:rPr lang="en-US" dirty="0"/>
              <a:t>, 90:n </a:t>
            </a:r>
            <a:r>
              <a:rPr lang="en-US" dirty="0" err="1"/>
              <a:t>vahvuuden</a:t>
            </a:r>
            <a:r>
              <a:rPr lang="en-US" dirty="0"/>
              <a:t> </a:t>
            </a:r>
            <a:r>
              <a:rPr lang="en-US" dirty="0" err="1"/>
              <a:t>lista</a:t>
            </a:r>
            <a:r>
              <a:rPr lang="en-US" dirty="0"/>
              <a:t>, </a:t>
            </a:r>
            <a:r>
              <a:rPr lang="en-US" dirty="0" err="1"/>
              <a:t>kooste</a:t>
            </a:r>
            <a:r>
              <a:rPr lang="en-US" dirty="0"/>
              <a:t>, </a:t>
            </a:r>
            <a:r>
              <a:rPr lang="en-US" dirty="0" err="1"/>
              <a:t>keskustelua</a:t>
            </a:r>
            <a:r>
              <a:rPr lang="en-US" dirty="0"/>
              <a:t> </a:t>
            </a:r>
            <a:r>
              <a:rPr lang="en-US" dirty="0" err="1"/>
              <a:t>aiheesta</a:t>
            </a:r>
            <a:endParaRPr lang="en-US" dirty="0"/>
          </a:p>
          <a:p>
            <a:pPr marL="285750" indent="-228600">
              <a:lnSpc>
                <a:spcPct val="90000"/>
              </a:lnSpc>
              <a:spcAft>
                <a:spcPts val="600"/>
              </a:spcAft>
              <a:buFont typeface="Arial" panose="020B0604020202020204" pitchFamily="34" charset="0"/>
              <a:buChar char="•"/>
            </a:pPr>
            <a:r>
              <a:rPr lang="en-US" dirty="0" err="1"/>
              <a:t>Iltaisin</a:t>
            </a:r>
            <a:r>
              <a:rPr lang="en-US" dirty="0"/>
              <a:t> ja </a:t>
            </a:r>
            <a:r>
              <a:rPr lang="en-US" dirty="0" err="1"/>
              <a:t>viikonloppuisin</a:t>
            </a:r>
            <a:r>
              <a:rPr lang="en-US" dirty="0"/>
              <a:t> ns. </a:t>
            </a:r>
            <a:r>
              <a:rPr lang="en-US" dirty="0" err="1"/>
              <a:t>pedagogiikkavastaava</a:t>
            </a:r>
            <a:r>
              <a:rPr lang="en-US" dirty="0"/>
              <a:t> (</a:t>
            </a:r>
            <a:r>
              <a:rPr lang="en-US" dirty="0" err="1"/>
              <a:t>voi</a:t>
            </a:r>
            <a:r>
              <a:rPr lang="en-US" dirty="0"/>
              <a:t> olla </a:t>
            </a:r>
            <a:r>
              <a:rPr lang="en-US" dirty="0" err="1"/>
              <a:t>myös</a:t>
            </a:r>
            <a:r>
              <a:rPr lang="en-US" dirty="0"/>
              <a:t> </a:t>
            </a:r>
            <a:r>
              <a:rPr lang="en-US" dirty="0" err="1"/>
              <a:t>lh</a:t>
            </a:r>
            <a:r>
              <a:rPr lang="en-US" dirty="0"/>
              <a:t>)</a:t>
            </a:r>
          </a:p>
          <a:p>
            <a:pPr marL="285750" indent="-228600">
              <a:lnSpc>
                <a:spcPct val="90000"/>
              </a:lnSpc>
              <a:spcAft>
                <a:spcPts val="600"/>
              </a:spcAft>
              <a:buFont typeface="Arial" panose="020B0604020202020204" pitchFamily="34" charset="0"/>
              <a:buChar char="•"/>
            </a:pPr>
            <a:r>
              <a:rPr lang="en-US" dirty="0" err="1"/>
              <a:t>Lastenhoitajilla</a:t>
            </a:r>
            <a:r>
              <a:rPr lang="en-US" dirty="0"/>
              <a:t> </a:t>
            </a:r>
            <a:r>
              <a:rPr lang="en-US" dirty="0" err="1"/>
              <a:t>suunnitteluaikaa</a:t>
            </a:r>
            <a:r>
              <a:rPr lang="en-US" dirty="0"/>
              <a:t> </a:t>
            </a:r>
            <a:r>
              <a:rPr lang="en-US" dirty="0" err="1"/>
              <a:t>sovitusti</a:t>
            </a:r>
            <a:endParaRPr lang="en-US" dirty="0"/>
          </a:p>
          <a:p>
            <a:pPr marL="285750" indent="-228600">
              <a:lnSpc>
                <a:spcPct val="90000"/>
              </a:lnSpc>
              <a:spcAft>
                <a:spcPts val="600"/>
              </a:spcAft>
              <a:buFont typeface="Arial" panose="020B0604020202020204" pitchFamily="34" charset="0"/>
              <a:buChar char="•"/>
            </a:pPr>
            <a:r>
              <a:rPr lang="en-US" dirty="0" err="1"/>
              <a:t>Iltalapsikansio</a:t>
            </a:r>
            <a:r>
              <a:rPr lang="en-US" dirty="0"/>
              <a:t> ja –</a:t>
            </a:r>
            <a:r>
              <a:rPr lang="en-US" dirty="0" err="1"/>
              <a:t>vihko</a:t>
            </a:r>
            <a:r>
              <a:rPr lang="en-US" dirty="0"/>
              <a:t> </a:t>
            </a:r>
            <a:r>
              <a:rPr lang="en-US" dirty="0" err="1"/>
              <a:t>tukena</a:t>
            </a:r>
            <a:endParaRPr lang="en-US" dirty="0"/>
          </a:p>
          <a:p>
            <a:pPr marL="285750" indent="-228600">
              <a:lnSpc>
                <a:spcPct val="90000"/>
              </a:lnSpc>
              <a:spcAft>
                <a:spcPts val="600"/>
              </a:spcAft>
              <a:buFont typeface="Arial" panose="020B0604020202020204" pitchFamily="34" charset="0"/>
              <a:buChar char="•"/>
            </a:pPr>
            <a:r>
              <a:rPr lang="en-US" dirty="0" err="1"/>
              <a:t>Vuosikello</a:t>
            </a:r>
            <a:r>
              <a:rPr lang="en-US" dirty="0"/>
              <a:t> </a:t>
            </a:r>
            <a:r>
              <a:rPr lang="en-US" dirty="0" err="1"/>
              <a:t>toiminann</a:t>
            </a:r>
            <a:r>
              <a:rPr lang="en-US" dirty="0"/>
              <a:t> </a:t>
            </a:r>
            <a:r>
              <a:rPr lang="en-US" dirty="0" err="1"/>
              <a:t>suunnittelun</a:t>
            </a:r>
            <a:r>
              <a:rPr lang="en-US" dirty="0"/>
              <a:t> </a:t>
            </a:r>
            <a:r>
              <a:rPr lang="en-US" dirty="0" err="1"/>
              <a:t>tueksi</a:t>
            </a:r>
            <a:r>
              <a:rPr lang="en-US" dirty="0"/>
              <a:t> </a:t>
            </a:r>
            <a:r>
              <a:rPr lang="en-US" dirty="0" err="1"/>
              <a:t>esim</a:t>
            </a:r>
            <a:r>
              <a:rPr lang="en-US" dirty="0"/>
              <a:t> </a:t>
            </a:r>
            <a:r>
              <a:rPr lang="en-US" dirty="0" err="1"/>
              <a:t>valmistautuminen</a:t>
            </a:r>
            <a:r>
              <a:rPr lang="en-US" dirty="0"/>
              <a:t> </a:t>
            </a:r>
            <a:r>
              <a:rPr lang="en-US" dirty="0" err="1"/>
              <a:t>ryhmävasun</a:t>
            </a:r>
            <a:r>
              <a:rPr lang="en-US" dirty="0"/>
              <a:t> </a:t>
            </a:r>
            <a:r>
              <a:rPr lang="en-US" dirty="0" err="1"/>
              <a:t>tekemiseen</a:t>
            </a:r>
            <a:r>
              <a:rPr lang="en-US" dirty="0"/>
              <a:t>, </a:t>
            </a:r>
            <a:r>
              <a:rPr lang="en-US" dirty="0" err="1"/>
              <a:t>lasten</a:t>
            </a:r>
            <a:r>
              <a:rPr lang="en-US" dirty="0"/>
              <a:t> </a:t>
            </a:r>
            <a:r>
              <a:rPr lang="en-US" dirty="0" err="1"/>
              <a:t>havainnointiin</a:t>
            </a:r>
            <a:endParaRPr lang="en-US" dirty="0"/>
          </a:p>
          <a:p>
            <a:pPr marL="285750" indent="-228600">
              <a:lnSpc>
                <a:spcPct val="90000"/>
              </a:lnSpc>
              <a:spcAft>
                <a:spcPts val="600"/>
              </a:spcAft>
              <a:buFont typeface="Arial" panose="020B0604020202020204" pitchFamily="34" charset="0"/>
              <a:buChar char="•"/>
            </a:pPr>
            <a:r>
              <a:rPr lang="en-US" dirty="0" err="1"/>
              <a:t>Toimintavihko</a:t>
            </a:r>
            <a:r>
              <a:rPr lang="en-US" dirty="0"/>
              <a:t>, </a:t>
            </a:r>
            <a:r>
              <a:rPr lang="en-US" dirty="0" err="1"/>
              <a:t>johon</a:t>
            </a:r>
            <a:r>
              <a:rPr lang="en-US" dirty="0"/>
              <a:t> </a:t>
            </a:r>
            <a:r>
              <a:rPr lang="en-US" dirty="0" err="1"/>
              <a:t>kirjataan</a:t>
            </a:r>
            <a:r>
              <a:rPr lang="en-US" dirty="0"/>
              <a:t> </a:t>
            </a:r>
            <a:r>
              <a:rPr lang="en-US" dirty="0" err="1"/>
              <a:t>mitä</a:t>
            </a:r>
            <a:r>
              <a:rPr lang="en-US" dirty="0"/>
              <a:t> on </a:t>
            </a:r>
            <a:r>
              <a:rPr lang="en-US" dirty="0" err="1"/>
              <a:t>tehty</a:t>
            </a:r>
            <a:r>
              <a:rPr lang="en-US" dirty="0"/>
              <a:t> ja </a:t>
            </a:r>
            <a:r>
              <a:rPr lang="en-US" dirty="0" err="1"/>
              <a:t>kuka</a:t>
            </a:r>
            <a:r>
              <a:rPr lang="en-US" dirty="0"/>
              <a:t> </a:t>
            </a:r>
            <a:r>
              <a:rPr lang="en-US" dirty="0" err="1"/>
              <a:t>ollut</a:t>
            </a:r>
            <a:r>
              <a:rPr lang="en-US" dirty="0"/>
              <a:t> </a:t>
            </a:r>
            <a:r>
              <a:rPr lang="en-US" dirty="0" err="1"/>
              <a:t>mukana</a:t>
            </a:r>
            <a:r>
              <a:rPr lang="en-US" dirty="0"/>
              <a:t>. </a:t>
            </a:r>
            <a:r>
              <a:rPr lang="en-US" dirty="0" err="1"/>
              <a:t>Lasten</a:t>
            </a:r>
            <a:r>
              <a:rPr lang="en-US" dirty="0"/>
              <a:t> </a:t>
            </a:r>
            <a:r>
              <a:rPr lang="en-US" dirty="0" err="1"/>
              <a:t>kehityksen</a:t>
            </a:r>
            <a:r>
              <a:rPr lang="en-US" dirty="0"/>
              <a:t> ja </a:t>
            </a:r>
            <a:r>
              <a:rPr lang="en-US" dirty="0" err="1"/>
              <a:t>oppimisen</a:t>
            </a:r>
            <a:r>
              <a:rPr lang="en-US" dirty="0"/>
              <a:t> </a:t>
            </a:r>
            <a:r>
              <a:rPr lang="en-US" dirty="0" err="1"/>
              <a:t>tukeminen</a:t>
            </a:r>
            <a:r>
              <a:rPr lang="en-US" dirty="0"/>
              <a:t> ja </a:t>
            </a:r>
            <a:r>
              <a:rPr lang="en-US" dirty="0" err="1"/>
              <a:t>keskustelut</a:t>
            </a:r>
            <a:r>
              <a:rPr lang="en-US" dirty="0"/>
              <a:t> </a:t>
            </a:r>
            <a:r>
              <a:rPr lang="en-US" dirty="0" err="1"/>
              <a:t>tiimissä</a:t>
            </a:r>
            <a:endParaRPr lang="en-US" dirty="0"/>
          </a:p>
          <a:p>
            <a:pPr marL="285750" indent="-228600">
              <a:lnSpc>
                <a:spcPct val="90000"/>
              </a:lnSpc>
              <a:spcAft>
                <a:spcPts val="600"/>
              </a:spcAft>
              <a:buFont typeface="Arial" panose="020B0604020202020204" pitchFamily="34" charset="0"/>
              <a:buChar char="•"/>
            </a:pPr>
            <a:r>
              <a:rPr lang="en-US" dirty="0" err="1"/>
              <a:t>Tehostetun</a:t>
            </a:r>
            <a:r>
              <a:rPr lang="en-US" dirty="0"/>
              <a:t> ja </a:t>
            </a:r>
            <a:r>
              <a:rPr lang="en-US" dirty="0" err="1"/>
              <a:t>erityisen</a:t>
            </a:r>
            <a:r>
              <a:rPr lang="en-US" dirty="0"/>
              <a:t> </a:t>
            </a:r>
            <a:r>
              <a:rPr lang="en-US" dirty="0" err="1"/>
              <a:t>tuen</a:t>
            </a:r>
            <a:r>
              <a:rPr lang="en-US" dirty="0"/>
              <a:t> </a:t>
            </a:r>
            <a:r>
              <a:rPr lang="en-US" dirty="0" err="1"/>
              <a:t>lapset</a:t>
            </a:r>
            <a:r>
              <a:rPr lang="en-US" dirty="0"/>
              <a:t> ja </a:t>
            </a:r>
            <a:r>
              <a:rPr lang="en-US" dirty="0" err="1"/>
              <a:t>heidän</a:t>
            </a:r>
            <a:r>
              <a:rPr lang="en-US" dirty="0"/>
              <a:t> </a:t>
            </a:r>
            <a:r>
              <a:rPr lang="en-US" dirty="0" err="1"/>
              <a:t>tukeminen</a:t>
            </a:r>
            <a:r>
              <a:rPr lang="en-US" dirty="0"/>
              <a:t>, </a:t>
            </a:r>
            <a:r>
              <a:rPr lang="en-US" dirty="0" err="1"/>
              <a:t>sopiminen</a:t>
            </a:r>
            <a:r>
              <a:rPr lang="en-US" dirty="0"/>
              <a:t> </a:t>
            </a:r>
            <a:r>
              <a:rPr lang="en-US" dirty="0" err="1"/>
              <a:t>tiimissä</a:t>
            </a:r>
            <a:endParaRPr lang="en-US" dirty="0"/>
          </a:p>
          <a:p>
            <a:pPr marL="285750" indent="-228600">
              <a:lnSpc>
                <a:spcPct val="90000"/>
              </a:lnSpc>
              <a:spcAft>
                <a:spcPts val="600"/>
              </a:spcAft>
              <a:buFont typeface="Arial" panose="020B0604020202020204" pitchFamily="34" charset="0"/>
              <a:buChar char="•"/>
            </a:pPr>
            <a:r>
              <a:rPr lang="en-US" dirty="0" err="1"/>
              <a:t>Tiimipalaverin</a:t>
            </a:r>
            <a:r>
              <a:rPr lang="en-US" dirty="0"/>
              <a:t> </a:t>
            </a:r>
            <a:r>
              <a:rPr lang="en-US" dirty="0" err="1"/>
              <a:t>runko</a:t>
            </a:r>
            <a:r>
              <a:rPr lang="en-US" dirty="0"/>
              <a:t> ja </a:t>
            </a:r>
            <a:r>
              <a:rPr lang="en-US" dirty="0" err="1"/>
              <a:t>ajan</a:t>
            </a:r>
            <a:r>
              <a:rPr lang="en-US" dirty="0"/>
              <a:t> </a:t>
            </a:r>
            <a:r>
              <a:rPr lang="en-US" dirty="0" err="1"/>
              <a:t>käyttäminen</a:t>
            </a:r>
            <a:r>
              <a:rPr lang="en-US" dirty="0"/>
              <a:t> </a:t>
            </a:r>
            <a:r>
              <a:rPr lang="en-US" dirty="0" err="1"/>
              <a:t>järkevästi</a:t>
            </a:r>
            <a:endParaRPr lang="en-US" dirty="0"/>
          </a:p>
          <a:p>
            <a:pPr marL="285750" indent="-228600">
              <a:lnSpc>
                <a:spcPct val="90000"/>
              </a:lnSpc>
              <a:spcAft>
                <a:spcPts val="600"/>
              </a:spcAft>
              <a:buFont typeface="Arial" panose="020B0604020202020204" pitchFamily="34" charset="0"/>
              <a:buChar char="•"/>
            </a:pPr>
            <a:r>
              <a:rPr lang="en-US" dirty="0" err="1"/>
              <a:t>Johtaja</a:t>
            </a:r>
            <a:r>
              <a:rPr lang="en-US" dirty="0"/>
              <a:t> </a:t>
            </a:r>
            <a:r>
              <a:rPr lang="en-US" dirty="0" err="1"/>
              <a:t>tiimin</a:t>
            </a:r>
            <a:r>
              <a:rPr lang="en-US" dirty="0"/>
              <a:t> </a:t>
            </a:r>
            <a:r>
              <a:rPr lang="en-US" dirty="0" err="1"/>
              <a:t>tukena</a:t>
            </a:r>
            <a:r>
              <a:rPr lang="en-US" dirty="0"/>
              <a:t> ja </a:t>
            </a:r>
            <a:r>
              <a:rPr lang="en-US" dirty="0" err="1"/>
              <a:t>sparraajana</a:t>
            </a:r>
            <a:r>
              <a:rPr lang="en-US" dirty="0"/>
              <a:t> </a:t>
            </a:r>
            <a:r>
              <a:rPr lang="en-US" dirty="0" err="1"/>
              <a:t>esim</a:t>
            </a:r>
            <a:r>
              <a:rPr lang="en-US" dirty="0"/>
              <a:t>. </a:t>
            </a:r>
            <a:r>
              <a:rPr lang="en-US" dirty="0" err="1"/>
              <a:t>tiimin</a:t>
            </a:r>
            <a:r>
              <a:rPr lang="en-US" dirty="0"/>
              <a:t> </a:t>
            </a:r>
            <a:r>
              <a:rPr lang="en-US" dirty="0" err="1"/>
              <a:t>kehityskeskustelut</a:t>
            </a:r>
            <a:r>
              <a:rPr lang="en-US" dirty="0"/>
              <a:t>.</a:t>
            </a:r>
          </a:p>
          <a:p>
            <a:pPr marL="285750" indent="-228600">
              <a:lnSpc>
                <a:spcPct val="90000"/>
              </a:lnSpc>
              <a:spcAft>
                <a:spcPts val="600"/>
              </a:spcAft>
              <a:buFont typeface="Arial" panose="020B0604020202020204" pitchFamily="34" charset="0"/>
              <a:buChar char="•"/>
            </a:pPr>
            <a:r>
              <a:rPr lang="en-US" dirty="0" err="1"/>
              <a:t>Velvoittavan</a:t>
            </a:r>
            <a:r>
              <a:rPr lang="en-US" dirty="0"/>
              <a:t> </a:t>
            </a:r>
            <a:r>
              <a:rPr lang="en-US" dirty="0" err="1"/>
              <a:t>Vasun</a:t>
            </a:r>
            <a:r>
              <a:rPr lang="en-US" dirty="0"/>
              <a:t> </a:t>
            </a:r>
            <a:r>
              <a:rPr lang="en-US" dirty="0" err="1"/>
              <a:t>sisällöt</a:t>
            </a:r>
            <a:r>
              <a:rPr lang="en-US" dirty="0"/>
              <a:t> ja </a:t>
            </a:r>
            <a:r>
              <a:rPr lang="en-US" dirty="0" err="1"/>
              <a:t>niiden</a:t>
            </a:r>
            <a:r>
              <a:rPr lang="en-US" dirty="0"/>
              <a:t> </a:t>
            </a:r>
            <a:r>
              <a:rPr lang="en-US" dirty="0" err="1"/>
              <a:t>avaaminen</a:t>
            </a:r>
            <a:r>
              <a:rPr lang="en-US" dirty="0"/>
              <a:t> ja </a:t>
            </a:r>
            <a:r>
              <a:rPr lang="en-US" dirty="0" err="1"/>
              <a:t>Vasusta</a:t>
            </a:r>
            <a:r>
              <a:rPr lang="en-US" dirty="0"/>
              <a:t> </a:t>
            </a:r>
            <a:r>
              <a:rPr lang="en-US" dirty="0" err="1"/>
              <a:t>keskustelu</a:t>
            </a:r>
            <a:r>
              <a:rPr lang="en-US" dirty="0"/>
              <a:t> ja </a:t>
            </a:r>
            <a:r>
              <a:rPr lang="en-US" dirty="0" err="1"/>
              <a:t>visuaaliset</a:t>
            </a:r>
            <a:r>
              <a:rPr lang="en-US" dirty="0"/>
              <a:t> </a:t>
            </a:r>
            <a:r>
              <a:rPr lang="en-US" dirty="0" err="1"/>
              <a:t>keinot</a:t>
            </a:r>
            <a:r>
              <a:rPr lang="en-US" dirty="0"/>
              <a:t>.</a:t>
            </a:r>
          </a:p>
          <a:p>
            <a:pPr marL="285750" indent="-228600">
              <a:lnSpc>
                <a:spcPct val="90000"/>
              </a:lnSpc>
              <a:spcAft>
                <a:spcPts val="600"/>
              </a:spcAft>
              <a:buFont typeface="Arial" panose="020B0604020202020204" pitchFamily="34" charset="0"/>
              <a:buChar char="•"/>
            </a:pPr>
            <a:r>
              <a:rPr lang="en-US" dirty="0" err="1"/>
              <a:t>Pedagoginen</a:t>
            </a:r>
            <a:r>
              <a:rPr lang="en-US" dirty="0"/>
              <a:t> </a:t>
            </a:r>
            <a:r>
              <a:rPr lang="en-US" dirty="0" err="1"/>
              <a:t>seinä</a:t>
            </a:r>
            <a:r>
              <a:rPr lang="en-US" dirty="0"/>
              <a:t> (</a:t>
            </a:r>
            <a:r>
              <a:rPr lang="en-US" dirty="0" err="1"/>
              <a:t>kuukauden</a:t>
            </a:r>
            <a:r>
              <a:rPr lang="en-US" dirty="0"/>
              <a:t> </a:t>
            </a:r>
            <a:r>
              <a:rPr lang="en-US" dirty="0" err="1"/>
              <a:t>kuvat</a:t>
            </a:r>
            <a:r>
              <a:rPr lang="en-US" dirty="0"/>
              <a:t> </a:t>
            </a:r>
            <a:r>
              <a:rPr lang="en-US" dirty="0" err="1"/>
              <a:t>toiminnasta</a:t>
            </a:r>
            <a:r>
              <a:rPr lang="en-US" dirty="0"/>
              <a:t> ja </a:t>
            </a:r>
            <a:r>
              <a:rPr lang="en-US" dirty="0" err="1"/>
              <a:t>arviointi</a:t>
            </a:r>
            <a:r>
              <a:rPr lang="en-US" dirty="0"/>
              <a:t> </a:t>
            </a:r>
            <a:r>
              <a:rPr lang="en-US" dirty="0" err="1"/>
              <a:t>tiimissä</a:t>
            </a:r>
            <a:r>
              <a:rPr lang="en-US" dirty="0"/>
              <a:t>)</a:t>
            </a:r>
          </a:p>
          <a:p>
            <a:pPr marL="57150">
              <a:lnSpc>
                <a:spcPct val="90000"/>
              </a:lnSpc>
              <a:spcAft>
                <a:spcPts val="600"/>
              </a:spcAft>
            </a:pPr>
            <a:endParaRPr lang="en-US" sz="1400" dirty="0"/>
          </a:p>
        </p:txBody>
      </p:sp>
    </p:spTree>
    <p:extLst>
      <p:ext uri="{BB962C8B-B14F-4D97-AF65-F5344CB8AC3E}">
        <p14:creationId xmlns:p14="http://schemas.microsoft.com/office/powerpoint/2010/main" val="79761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BCA9-D05E-48F2-A3E2-82E8A739B280}"/>
              </a:ext>
            </a:extLst>
          </p:cNvPr>
          <p:cNvSpPr>
            <a:spLocks noGrp="1"/>
          </p:cNvSpPr>
          <p:nvPr>
            <p:ph type="title"/>
          </p:nvPr>
        </p:nvSpPr>
        <p:spPr>
          <a:xfrm>
            <a:off x="704688" y="663753"/>
            <a:ext cx="10511286" cy="818927"/>
          </a:xfrm>
        </p:spPr>
        <p:txBody>
          <a:bodyPr/>
          <a:lstStyle/>
          <a:p>
            <a:r>
              <a:rPr lang="fi-FI" sz="2800" b="1" dirty="0"/>
              <a:t>Yhteisöllisen toimintakulttuurin kehittäminen vuorohoidossa 3 op - </a:t>
            </a:r>
            <a:r>
              <a:rPr lang="fi-FI" sz="2800" dirty="0"/>
              <a:t>Koonti kehittämistehtävistä</a:t>
            </a:r>
          </a:p>
        </p:txBody>
      </p:sp>
      <p:pic>
        <p:nvPicPr>
          <p:cNvPr id="7" name="Picture 6">
            <a:extLst>
              <a:ext uri="{FF2B5EF4-FFF2-40B4-BE49-F238E27FC236}">
                <a16:creationId xmlns:a16="http://schemas.microsoft.com/office/drawing/2014/main" id="{69F2B29E-7B0D-4E40-BFAB-FA16DC69F812}"/>
              </a:ext>
            </a:extLst>
          </p:cNvPr>
          <p:cNvPicPr>
            <a:picLocks noChangeAspect="1"/>
          </p:cNvPicPr>
          <p:nvPr/>
        </p:nvPicPr>
        <p:blipFill>
          <a:blip r:embed="rId2"/>
          <a:stretch>
            <a:fillRect/>
          </a:stretch>
        </p:blipFill>
        <p:spPr>
          <a:xfrm>
            <a:off x="10298791" y="4471667"/>
            <a:ext cx="1249788" cy="1207113"/>
          </a:xfrm>
          <a:prstGeom prst="rect">
            <a:avLst/>
          </a:prstGeom>
        </p:spPr>
      </p:pic>
      <p:sp>
        <p:nvSpPr>
          <p:cNvPr id="3" name="TextBox 4">
            <a:extLst>
              <a:ext uri="{FF2B5EF4-FFF2-40B4-BE49-F238E27FC236}">
                <a16:creationId xmlns:a16="http://schemas.microsoft.com/office/drawing/2014/main" id="{4AB40FE6-106A-0DF1-2AF6-3600E9C7229D}"/>
              </a:ext>
            </a:extLst>
          </p:cNvPr>
          <p:cNvSpPr txBox="1"/>
          <p:nvPr/>
        </p:nvSpPr>
        <p:spPr>
          <a:xfrm>
            <a:off x="704688" y="1728673"/>
            <a:ext cx="9507716" cy="4056110"/>
          </a:xfrm>
          <a:prstGeom prst="rect">
            <a:avLst/>
          </a:prstGeom>
        </p:spPr>
        <p:txBody>
          <a:bodyPr vert="horz" lIns="91440" tIns="45720" rIns="91440" bIns="45720" rtlCol="0">
            <a:normAutofit/>
          </a:bodyPr>
          <a:lstStyle/>
          <a:p>
            <a:pPr marL="57150">
              <a:lnSpc>
                <a:spcPct val="90000"/>
              </a:lnSpc>
              <a:spcAft>
                <a:spcPts val="600"/>
              </a:spcAft>
            </a:pPr>
            <a:r>
              <a:rPr lang="en-US" sz="2000" b="1" dirty="0" err="1"/>
              <a:t>Hyvät</a:t>
            </a:r>
            <a:r>
              <a:rPr lang="en-US" sz="2000" b="1" dirty="0"/>
              <a:t> </a:t>
            </a:r>
            <a:r>
              <a:rPr lang="en-US" sz="2000" b="1" dirty="0" err="1"/>
              <a:t>käytännöt</a:t>
            </a:r>
            <a:r>
              <a:rPr lang="en-US" sz="2000" b="1" dirty="0"/>
              <a:t> - </a:t>
            </a:r>
            <a:r>
              <a:rPr lang="en-US" sz="2000" b="1" kern="1200" dirty="0" err="1">
                <a:latin typeface="+mj-lt"/>
                <a:ea typeface="+mj-ea"/>
                <a:cs typeface="+mj-cs"/>
              </a:rPr>
              <a:t>Tiimityöskentely</a:t>
            </a:r>
            <a:r>
              <a:rPr lang="en-US" sz="2000" b="1" kern="1200" dirty="0">
                <a:latin typeface="+mj-lt"/>
                <a:ea typeface="+mj-ea"/>
                <a:cs typeface="+mj-cs"/>
              </a:rPr>
              <a:t> </a:t>
            </a:r>
            <a:r>
              <a:rPr lang="en-US" sz="2000" b="1" kern="1200" dirty="0" err="1">
                <a:latin typeface="+mj-lt"/>
                <a:ea typeface="+mj-ea"/>
                <a:cs typeface="+mj-cs"/>
              </a:rPr>
              <a:t>vuorohoidossa</a:t>
            </a:r>
            <a:endParaRPr lang="en-US" sz="2000" b="1" kern="1200" dirty="0">
              <a:latin typeface="+mj-lt"/>
              <a:ea typeface="+mj-ea"/>
              <a:cs typeface="+mj-cs"/>
            </a:endParaRPr>
          </a:p>
          <a:p>
            <a:pPr marL="57150">
              <a:lnSpc>
                <a:spcPct val="90000"/>
              </a:lnSpc>
              <a:spcAft>
                <a:spcPts val="600"/>
              </a:spcAft>
            </a:pPr>
            <a:endParaRPr lang="en-US" sz="2000" b="1" dirty="0">
              <a:latin typeface="+mj-lt"/>
              <a:ea typeface="+mj-ea"/>
              <a:cs typeface="+mj-cs"/>
            </a:endParaRPr>
          </a:p>
          <a:p>
            <a:pPr marL="285750" indent="-228600">
              <a:lnSpc>
                <a:spcPct val="90000"/>
              </a:lnSpc>
              <a:spcAft>
                <a:spcPts val="600"/>
              </a:spcAft>
              <a:buFont typeface="Arial" panose="020B0604020202020204" pitchFamily="34" charset="0"/>
              <a:buChar char="•"/>
            </a:pPr>
            <a:r>
              <a:rPr lang="en-US" sz="2000" dirty="0" err="1"/>
              <a:t>Vuosikellon</a:t>
            </a:r>
            <a:r>
              <a:rPr lang="en-US" sz="2000" dirty="0"/>
              <a:t> </a:t>
            </a:r>
            <a:r>
              <a:rPr lang="en-US" sz="2000" dirty="0" err="1"/>
              <a:t>suunnittelu</a:t>
            </a:r>
            <a:r>
              <a:rPr lang="en-US" sz="2000" dirty="0"/>
              <a:t> ja </a:t>
            </a:r>
            <a:r>
              <a:rPr lang="en-US" sz="2000" dirty="0" err="1"/>
              <a:t>toteutus</a:t>
            </a:r>
            <a:r>
              <a:rPr lang="en-US" sz="2000" dirty="0"/>
              <a:t> </a:t>
            </a:r>
            <a:r>
              <a:rPr lang="en-US" sz="2000" dirty="0" err="1"/>
              <a:t>tiimissä</a:t>
            </a:r>
            <a:endParaRPr lang="en-US" sz="2000" dirty="0"/>
          </a:p>
          <a:p>
            <a:pPr marL="285750" indent="-228600">
              <a:lnSpc>
                <a:spcPct val="90000"/>
              </a:lnSpc>
              <a:spcAft>
                <a:spcPts val="600"/>
              </a:spcAft>
              <a:buFont typeface="Arial" panose="020B0604020202020204" pitchFamily="34" charset="0"/>
              <a:buChar char="•"/>
            </a:pPr>
            <a:r>
              <a:rPr lang="en-US" sz="2000" dirty="0" err="1"/>
              <a:t>Kerran</a:t>
            </a:r>
            <a:r>
              <a:rPr lang="en-US" sz="2000" dirty="0"/>
              <a:t> </a:t>
            </a:r>
            <a:r>
              <a:rPr lang="en-US" sz="2000" dirty="0" err="1"/>
              <a:t>viikossa</a:t>
            </a:r>
            <a:r>
              <a:rPr lang="en-US" sz="2000" dirty="0"/>
              <a:t> </a:t>
            </a:r>
            <a:r>
              <a:rPr lang="en-US" sz="2000" dirty="0" err="1"/>
              <a:t>tiimipalaveri</a:t>
            </a:r>
            <a:endParaRPr lang="en-US" sz="2000" dirty="0"/>
          </a:p>
          <a:p>
            <a:pPr marL="285750" indent="-228600">
              <a:lnSpc>
                <a:spcPct val="90000"/>
              </a:lnSpc>
              <a:spcAft>
                <a:spcPts val="600"/>
              </a:spcAft>
              <a:buFont typeface="Arial" panose="020B0604020202020204" pitchFamily="34" charset="0"/>
              <a:buChar char="•"/>
            </a:pPr>
            <a:r>
              <a:rPr lang="en-US" sz="2000" dirty="0" err="1"/>
              <a:t>Lauantaisin</a:t>
            </a:r>
            <a:r>
              <a:rPr lang="en-US" sz="2000" dirty="0"/>
              <a:t> </a:t>
            </a:r>
            <a:r>
              <a:rPr lang="en-US" sz="2000" dirty="0" err="1"/>
              <a:t>vuorotiimin</a:t>
            </a:r>
            <a:r>
              <a:rPr lang="en-US" sz="2000" dirty="0"/>
              <a:t> </a:t>
            </a:r>
            <a:r>
              <a:rPr lang="en-US" sz="2000" dirty="0" err="1"/>
              <a:t>palaveri</a:t>
            </a:r>
            <a:endParaRPr lang="en-US" sz="2000" dirty="0"/>
          </a:p>
          <a:p>
            <a:pPr marL="285750" indent="-228600">
              <a:lnSpc>
                <a:spcPct val="90000"/>
              </a:lnSpc>
              <a:spcAft>
                <a:spcPts val="600"/>
              </a:spcAft>
              <a:buFont typeface="Arial" panose="020B0604020202020204" pitchFamily="34" charset="0"/>
              <a:buChar char="•"/>
            </a:pPr>
            <a:r>
              <a:rPr lang="en-US" sz="2000" dirty="0" err="1"/>
              <a:t>Kerran</a:t>
            </a:r>
            <a:r>
              <a:rPr lang="en-US" sz="2000" dirty="0"/>
              <a:t> </a:t>
            </a:r>
            <a:r>
              <a:rPr lang="en-US" sz="2000" dirty="0" err="1"/>
              <a:t>kuukaudessa</a:t>
            </a:r>
            <a:r>
              <a:rPr lang="en-US" sz="2000" dirty="0"/>
              <a:t> talon </a:t>
            </a:r>
            <a:r>
              <a:rPr lang="en-US" sz="2000" dirty="0" err="1"/>
              <a:t>palaveri</a:t>
            </a:r>
            <a:endParaRPr lang="en-US" sz="2000" dirty="0"/>
          </a:p>
          <a:p>
            <a:pPr marL="285750" indent="-228600">
              <a:lnSpc>
                <a:spcPct val="90000"/>
              </a:lnSpc>
              <a:spcAft>
                <a:spcPts val="600"/>
              </a:spcAft>
              <a:buFont typeface="Arial" panose="020B0604020202020204" pitchFamily="34" charset="0"/>
              <a:buChar char="•"/>
            </a:pPr>
            <a:r>
              <a:rPr lang="en-US" sz="2000" dirty="0" err="1"/>
              <a:t>Ei</a:t>
            </a:r>
            <a:r>
              <a:rPr lang="en-US" sz="2000" dirty="0"/>
              <a:t> </a:t>
            </a:r>
            <a:r>
              <a:rPr lang="en-US" sz="2000" dirty="0" err="1"/>
              <a:t>yhtä</a:t>
            </a:r>
            <a:r>
              <a:rPr lang="en-US" sz="2000" dirty="0"/>
              <a:t> </a:t>
            </a:r>
            <a:r>
              <a:rPr lang="en-US" sz="2000" dirty="0" err="1"/>
              <a:t>selkeää</a:t>
            </a:r>
            <a:r>
              <a:rPr lang="en-US" sz="2000" dirty="0"/>
              <a:t> </a:t>
            </a:r>
            <a:r>
              <a:rPr lang="en-US" sz="2000" dirty="0" err="1"/>
              <a:t>tiimipalaveriaikaa</a:t>
            </a:r>
            <a:r>
              <a:rPr lang="en-US" sz="2000" dirty="0"/>
              <a:t>, </a:t>
            </a:r>
            <a:r>
              <a:rPr lang="en-US" sz="2000" dirty="0" err="1"/>
              <a:t>tilanteen</a:t>
            </a:r>
            <a:r>
              <a:rPr lang="en-US" sz="2000" dirty="0"/>
              <a:t> </a:t>
            </a:r>
            <a:r>
              <a:rPr lang="en-US" sz="2000" dirty="0" err="1"/>
              <a:t>mukaan</a:t>
            </a:r>
            <a:r>
              <a:rPr lang="en-US" sz="2000" dirty="0"/>
              <a:t>, </a:t>
            </a:r>
            <a:r>
              <a:rPr lang="en-US" sz="2000" dirty="0" err="1"/>
              <a:t>niin</a:t>
            </a:r>
            <a:r>
              <a:rPr lang="en-US" sz="2000" dirty="0"/>
              <a:t> </a:t>
            </a:r>
            <a:r>
              <a:rPr lang="en-US" sz="2000" dirty="0" err="1"/>
              <a:t>että</a:t>
            </a:r>
            <a:r>
              <a:rPr lang="en-US" sz="2000" dirty="0"/>
              <a:t> </a:t>
            </a:r>
            <a:r>
              <a:rPr lang="en-US" sz="2000" dirty="0" err="1"/>
              <a:t>mahdollisimman</a:t>
            </a:r>
            <a:r>
              <a:rPr lang="en-US" sz="2000" dirty="0"/>
              <a:t> </a:t>
            </a:r>
            <a:r>
              <a:rPr lang="en-US" sz="2000" dirty="0" err="1"/>
              <a:t>moni</a:t>
            </a:r>
            <a:r>
              <a:rPr lang="en-US" sz="2000" dirty="0"/>
              <a:t> </a:t>
            </a:r>
            <a:r>
              <a:rPr lang="en-US" sz="2000" dirty="0" err="1"/>
              <a:t>pääsisi</a:t>
            </a:r>
            <a:r>
              <a:rPr lang="en-US" sz="2000" dirty="0"/>
              <a:t> </a:t>
            </a:r>
            <a:r>
              <a:rPr lang="en-US" sz="2000" dirty="0" err="1"/>
              <a:t>mukaan</a:t>
            </a:r>
            <a:r>
              <a:rPr lang="en-US" sz="2000" dirty="0"/>
              <a:t>.</a:t>
            </a:r>
          </a:p>
          <a:p>
            <a:pPr marL="285750" indent="-228600">
              <a:lnSpc>
                <a:spcPct val="90000"/>
              </a:lnSpc>
              <a:spcAft>
                <a:spcPts val="600"/>
              </a:spcAft>
              <a:buFont typeface="Arial" panose="020B0604020202020204" pitchFamily="34" charset="0"/>
              <a:buChar char="•"/>
            </a:pPr>
            <a:r>
              <a:rPr lang="en-US" sz="2000" dirty="0" err="1"/>
              <a:t>Tiistaisin</a:t>
            </a:r>
            <a:r>
              <a:rPr lang="en-US" sz="2000" dirty="0"/>
              <a:t> </a:t>
            </a:r>
            <a:r>
              <a:rPr lang="en-US" sz="2000" dirty="0" err="1"/>
              <a:t>klo</a:t>
            </a:r>
            <a:r>
              <a:rPr lang="en-US" sz="2000" dirty="0"/>
              <a:t>. 12.15 </a:t>
            </a:r>
            <a:r>
              <a:rPr lang="en-US" sz="2000" dirty="0" err="1"/>
              <a:t>joka</a:t>
            </a:r>
            <a:r>
              <a:rPr lang="en-US" sz="2000" dirty="0"/>
              <a:t> </a:t>
            </a:r>
            <a:r>
              <a:rPr lang="en-US" sz="2000" dirty="0" err="1"/>
              <a:t>viikko</a:t>
            </a:r>
            <a:r>
              <a:rPr lang="en-US" sz="2000" dirty="0"/>
              <a:t> </a:t>
            </a:r>
            <a:r>
              <a:rPr lang="en-US" sz="2000" dirty="0" err="1"/>
              <a:t>tiimipalaveri</a:t>
            </a:r>
            <a:endParaRPr lang="en-US" sz="2000" dirty="0"/>
          </a:p>
          <a:p>
            <a:pPr marL="285750" indent="-228600">
              <a:lnSpc>
                <a:spcPct val="90000"/>
              </a:lnSpc>
              <a:spcAft>
                <a:spcPts val="600"/>
              </a:spcAft>
              <a:buFont typeface="Arial" panose="020B0604020202020204" pitchFamily="34" charset="0"/>
              <a:buChar char="•"/>
            </a:pPr>
            <a:r>
              <a:rPr lang="en-US" sz="2000" dirty="0" err="1"/>
              <a:t>Asialista</a:t>
            </a:r>
            <a:r>
              <a:rPr lang="en-US" sz="2000" dirty="0"/>
              <a:t> </a:t>
            </a:r>
            <a:r>
              <a:rPr lang="en-US" sz="2000" dirty="0" err="1"/>
              <a:t>valmiina</a:t>
            </a:r>
            <a:r>
              <a:rPr lang="en-US" sz="2000" dirty="0"/>
              <a:t>.</a:t>
            </a:r>
          </a:p>
          <a:p>
            <a:pPr marL="285750" indent="-228600">
              <a:lnSpc>
                <a:spcPct val="90000"/>
              </a:lnSpc>
              <a:spcAft>
                <a:spcPts val="600"/>
              </a:spcAft>
              <a:buFont typeface="Arial" panose="020B0604020202020204" pitchFamily="34" charset="0"/>
              <a:buChar char="•"/>
            </a:pPr>
            <a:r>
              <a:rPr lang="en-US" sz="2000" dirty="0" err="1"/>
              <a:t>Tiimipalaverikello</a:t>
            </a:r>
            <a:r>
              <a:rPr lang="en-US" sz="2000" dirty="0"/>
              <a:t>, </a:t>
            </a:r>
            <a:r>
              <a:rPr lang="en-US" sz="2000" dirty="0" err="1"/>
              <a:t>tiimikokouksen</a:t>
            </a:r>
            <a:r>
              <a:rPr lang="en-US" sz="2000" dirty="0"/>
              <a:t> </a:t>
            </a:r>
            <a:r>
              <a:rPr lang="en-US" sz="2000" dirty="0" err="1"/>
              <a:t>sisältö</a:t>
            </a:r>
            <a:r>
              <a:rPr lang="en-US" sz="2000" dirty="0"/>
              <a:t> </a:t>
            </a:r>
            <a:r>
              <a:rPr lang="en-US" sz="2000" dirty="0" err="1"/>
              <a:t>aikataulutettu</a:t>
            </a:r>
            <a:endParaRPr lang="en-US" sz="2000" b="1" dirty="0"/>
          </a:p>
          <a:p>
            <a:pPr marL="57150">
              <a:lnSpc>
                <a:spcPct val="90000"/>
              </a:lnSpc>
              <a:spcAft>
                <a:spcPts val="600"/>
              </a:spcAft>
            </a:pPr>
            <a:endParaRPr lang="en-US" sz="1400" dirty="0"/>
          </a:p>
        </p:txBody>
      </p:sp>
    </p:spTree>
    <p:extLst>
      <p:ext uri="{BB962C8B-B14F-4D97-AF65-F5344CB8AC3E}">
        <p14:creationId xmlns:p14="http://schemas.microsoft.com/office/powerpoint/2010/main" val="366394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2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7C8B-6FE2-FE47-A5B5-D78BD4B9DE7A}"/>
              </a:ext>
            </a:extLst>
          </p:cNvPr>
          <p:cNvSpPr>
            <a:spLocks noGrp="1"/>
          </p:cNvSpPr>
          <p:nvPr>
            <p:ph type="title"/>
          </p:nvPr>
        </p:nvSpPr>
        <p:spPr>
          <a:xfrm>
            <a:off x="685438" y="772622"/>
            <a:ext cx="10511286" cy="575934"/>
          </a:xfrm>
        </p:spPr>
        <p:txBody>
          <a:bodyPr/>
          <a:lstStyle/>
          <a:p>
            <a:r>
              <a:rPr lang="fi-FI" sz="2800" b="1" dirty="0"/>
              <a:t>Yhteisöllisen toimintakulttuurin kehittäminen vuorohoidossa 3 op</a:t>
            </a:r>
          </a:p>
        </p:txBody>
      </p:sp>
      <p:sp>
        <p:nvSpPr>
          <p:cNvPr id="5" name="Subtitle 4">
            <a:extLst>
              <a:ext uri="{FF2B5EF4-FFF2-40B4-BE49-F238E27FC236}">
                <a16:creationId xmlns:a16="http://schemas.microsoft.com/office/drawing/2014/main" id="{2887491B-9FB5-0741-B2FF-7DA6FA260462}"/>
              </a:ext>
            </a:extLst>
          </p:cNvPr>
          <p:cNvSpPr>
            <a:spLocks noGrp="1"/>
          </p:cNvSpPr>
          <p:nvPr>
            <p:ph type="subTitle" idx="1"/>
          </p:nvPr>
        </p:nvSpPr>
        <p:spPr>
          <a:xfrm>
            <a:off x="685438" y="1299658"/>
            <a:ext cx="10511286" cy="648072"/>
          </a:xfrm>
        </p:spPr>
        <p:txBody>
          <a:bodyPr/>
          <a:lstStyle/>
          <a:p>
            <a:r>
              <a:rPr lang="fi-FI" sz="2400" dirty="0"/>
              <a:t>Hyvät käytännöt -koonti</a:t>
            </a:r>
          </a:p>
          <a:p>
            <a:endParaRPr lang="fi-FI" dirty="0"/>
          </a:p>
        </p:txBody>
      </p:sp>
      <p:sp>
        <p:nvSpPr>
          <p:cNvPr id="6" name="Text Placeholder 5">
            <a:extLst>
              <a:ext uri="{FF2B5EF4-FFF2-40B4-BE49-F238E27FC236}">
                <a16:creationId xmlns:a16="http://schemas.microsoft.com/office/drawing/2014/main" id="{634F642C-C041-5446-B085-7B2F0B5FA9E1}"/>
              </a:ext>
            </a:extLst>
          </p:cNvPr>
          <p:cNvSpPr>
            <a:spLocks noGrp="1"/>
          </p:cNvSpPr>
          <p:nvPr>
            <p:ph type="body" idx="12"/>
          </p:nvPr>
        </p:nvSpPr>
        <p:spPr>
          <a:xfrm>
            <a:off x="768551" y="1947730"/>
            <a:ext cx="9241724" cy="3666608"/>
          </a:xfrm>
        </p:spPr>
        <p:txBody>
          <a:bodyPr>
            <a:normAutofit lnSpcReduction="10000"/>
          </a:bodyPr>
          <a:lstStyle/>
          <a:p>
            <a:pPr marL="0" indent="0">
              <a:buNone/>
            </a:pPr>
            <a:r>
              <a:rPr lang="fi-FI" dirty="0"/>
              <a:t>Sisällöt:</a:t>
            </a:r>
          </a:p>
          <a:p>
            <a:r>
              <a:rPr lang="fi-FI" dirty="0"/>
              <a:t>Koulutusosion kuvaus</a:t>
            </a:r>
          </a:p>
          <a:p>
            <a:r>
              <a:rPr lang="fi-FI" dirty="0"/>
              <a:t>Koulutuksen tuotokset</a:t>
            </a:r>
          </a:p>
          <a:p>
            <a:r>
              <a:rPr lang="fi-FI" dirty="0"/>
              <a:t>Koulutuksen vaikuttavuus työyhteisöön</a:t>
            </a:r>
          </a:p>
          <a:p>
            <a:r>
              <a:rPr lang="fi-FI" dirty="0"/>
              <a:t>Koonti ennakkotehtävistä </a:t>
            </a:r>
          </a:p>
          <a:p>
            <a:r>
              <a:rPr lang="fi-FI" dirty="0"/>
              <a:t>Koonnit kehittämistehtävistä </a:t>
            </a:r>
          </a:p>
          <a:p>
            <a:pPr marL="0" indent="0">
              <a:buNone/>
            </a:pPr>
            <a:endParaRPr lang="fi-FI" dirty="0"/>
          </a:p>
          <a:p>
            <a:pPr marL="0" indent="0">
              <a:buNone/>
            </a:pPr>
            <a:r>
              <a:rPr lang="fi-FI" dirty="0"/>
              <a:t>Hyvät käytännöt koonti on tehty koulutukseen osallistujien oppimistehtävistä ja webinaarissa käydyistä keskusteluista. Yhteenvedon koonti - Timo Hintikka ja Kaisu Peltoperä  7.12.2022</a:t>
            </a:r>
          </a:p>
          <a:p>
            <a:pPr marL="0" indent="0">
              <a:buNone/>
            </a:pPr>
            <a:endParaRPr lang="fi-FI" dirty="0"/>
          </a:p>
          <a:p>
            <a:pPr marL="0" indent="0">
              <a:buNone/>
            </a:pPr>
            <a:endParaRPr lang="fi-FI" dirty="0"/>
          </a:p>
        </p:txBody>
      </p:sp>
      <p:pic>
        <p:nvPicPr>
          <p:cNvPr id="8" name="Picture 7">
            <a:extLst>
              <a:ext uri="{FF2B5EF4-FFF2-40B4-BE49-F238E27FC236}">
                <a16:creationId xmlns:a16="http://schemas.microsoft.com/office/drawing/2014/main" id="{61A2BE63-8860-4C65-B90E-F5FFFDBC4A30}"/>
              </a:ext>
            </a:extLst>
          </p:cNvPr>
          <p:cNvPicPr>
            <a:picLocks noChangeAspect="1"/>
          </p:cNvPicPr>
          <p:nvPr/>
        </p:nvPicPr>
        <p:blipFill>
          <a:blip r:embed="rId2"/>
          <a:stretch>
            <a:fillRect/>
          </a:stretch>
        </p:blipFill>
        <p:spPr>
          <a:xfrm>
            <a:off x="10260288" y="4471667"/>
            <a:ext cx="1249788" cy="1207113"/>
          </a:xfrm>
          <a:prstGeom prst="rect">
            <a:avLst/>
          </a:prstGeom>
        </p:spPr>
      </p:pic>
    </p:spTree>
    <p:extLst>
      <p:ext uri="{BB962C8B-B14F-4D97-AF65-F5344CB8AC3E}">
        <p14:creationId xmlns:p14="http://schemas.microsoft.com/office/powerpoint/2010/main" val="364389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E6E70B-95AD-614D-93D2-2E283501188E}"/>
              </a:ext>
            </a:extLst>
          </p:cNvPr>
          <p:cNvSpPr>
            <a:spLocks noGrp="1"/>
          </p:cNvSpPr>
          <p:nvPr>
            <p:ph type="title"/>
          </p:nvPr>
        </p:nvSpPr>
        <p:spPr>
          <a:xfrm>
            <a:off x="768550" y="703157"/>
            <a:ext cx="10511286" cy="818927"/>
          </a:xfrm>
        </p:spPr>
        <p:txBody>
          <a:bodyPr/>
          <a:lstStyle/>
          <a:p>
            <a:r>
              <a:rPr lang="fi-FI" sz="2800" b="1" dirty="0"/>
              <a:t>Yhteisöllisen toimintakulttuurin kehittäminen vuorohoidossa 3 op</a:t>
            </a:r>
            <a:endParaRPr lang="fi-FI" sz="2800" dirty="0"/>
          </a:p>
        </p:txBody>
      </p:sp>
      <p:sp>
        <p:nvSpPr>
          <p:cNvPr id="8" name="Subtitle 7">
            <a:extLst>
              <a:ext uri="{FF2B5EF4-FFF2-40B4-BE49-F238E27FC236}">
                <a16:creationId xmlns:a16="http://schemas.microsoft.com/office/drawing/2014/main" id="{A9120116-F47E-1C48-B4A4-E36A58137222}"/>
              </a:ext>
            </a:extLst>
          </p:cNvPr>
          <p:cNvSpPr>
            <a:spLocks noGrp="1"/>
          </p:cNvSpPr>
          <p:nvPr>
            <p:ph type="subTitle" idx="1"/>
          </p:nvPr>
        </p:nvSpPr>
        <p:spPr>
          <a:xfrm>
            <a:off x="768550" y="1198048"/>
            <a:ext cx="10511286" cy="648072"/>
          </a:xfrm>
        </p:spPr>
        <p:txBody>
          <a:bodyPr/>
          <a:lstStyle/>
          <a:p>
            <a:r>
              <a:rPr lang="fi-FI" sz="2400" dirty="0"/>
              <a:t>Koulutusosion kuvaus:</a:t>
            </a:r>
          </a:p>
          <a:p>
            <a:endParaRPr lang="fi-FI" dirty="0"/>
          </a:p>
        </p:txBody>
      </p:sp>
      <p:sp>
        <p:nvSpPr>
          <p:cNvPr id="9" name="Text Placeholder 8">
            <a:extLst>
              <a:ext uri="{FF2B5EF4-FFF2-40B4-BE49-F238E27FC236}">
                <a16:creationId xmlns:a16="http://schemas.microsoft.com/office/drawing/2014/main" id="{69C2D975-8B2F-DD4C-BFDD-86D9F302095E}"/>
              </a:ext>
            </a:extLst>
          </p:cNvPr>
          <p:cNvSpPr>
            <a:spLocks noGrp="1"/>
          </p:cNvSpPr>
          <p:nvPr>
            <p:ph type="body" idx="12"/>
          </p:nvPr>
        </p:nvSpPr>
        <p:spPr>
          <a:xfrm>
            <a:off x="768550" y="1846120"/>
            <a:ext cx="9145471" cy="3673159"/>
          </a:xfrm>
        </p:spPr>
        <p:txBody>
          <a:bodyPr>
            <a:normAutofit fontScale="92500" lnSpcReduction="20000"/>
          </a:bodyPr>
          <a:lstStyle/>
          <a:p>
            <a:r>
              <a:rPr lang="fi-FI" dirty="0"/>
              <a:t>Koulutuksessa tarkasteltiin vuorohoidon yhteisöllistä toimintakulttuuria ja sen kehittämistä varhaiskasvatuksen moniammatillisuus huomioiden. Varhaiskasvatustyön toiminnan suunnittelussa  pyrittiin huomioimaan jatkuvuuden rakentaminen pidemmälle ajalle, jolloin on mahdollisuus luoda yhtenäistä toimintakulttuuria ja mahdollistetaan lasten tasa-arvoisempi osallistuminen varhaiskasvatukseen.</a:t>
            </a:r>
          </a:p>
          <a:p>
            <a:r>
              <a:rPr lang="fi-FI" dirty="0"/>
              <a:t>Koulutuksen keskeisinä sisältöinä olivat eri ammattiryhmien työnkuvien selkiyttäminen ja osaamisen hyödyntäminen. Yhtenäisen toimintakulttuurin kehittäminen yhteisten pelisääntöjen ja sopimusten avulla. Osallisuuden teorioiden linkittäminen arjen varhaiskasvatustyöhön. Tiimityön ja tiedonkulun kehittäminen.</a:t>
            </a:r>
          </a:p>
          <a:p>
            <a:r>
              <a:rPr lang="fi-FI" dirty="0"/>
              <a:t>Koulutus sisälsi kaksi webinaaripäivää, ennakko - ja kehittämistehtävän sekä verkkototeutuksen. Verkkototeutusta suoritettiin ohjatusti ja tuetusti. Koulutuksessa oli omaan työhön liittyviä ja työyhteisöä aktivoivia oppimis- ja kehittämistehtäviä. (5.12.2022)</a:t>
            </a:r>
          </a:p>
        </p:txBody>
      </p:sp>
      <p:pic>
        <p:nvPicPr>
          <p:cNvPr id="10" name="Picture 9">
            <a:extLst>
              <a:ext uri="{FF2B5EF4-FFF2-40B4-BE49-F238E27FC236}">
                <a16:creationId xmlns:a16="http://schemas.microsoft.com/office/drawing/2014/main" id="{FF6D8D40-8681-4ED0-A83E-CCC8C3620157}"/>
              </a:ext>
            </a:extLst>
          </p:cNvPr>
          <p:cNvPicPr>
            <a:picLocks noChangeAspect="1"/>
          </p:cNvPicPr>
          <p:nvPr/>
        </p:nvPicPr>
        <p:blipFill>
          <a:blip r:embed="rId2"/>
          <a:stretch>
            <a:fillRect/>
          </a:stretch>
        </p:blipFill>
        <p:spPr>
          <a:xfrm>
            <a:off x="10302989" y="4471667"/>
            <a:ext cx="1249788" cy="1207113"/>
          </a:xfrm>
          <a:prstGeom prst="rect">
            <a:avLst/>
          </a:prstGeom>
        </p:spPr>
      </p:pic>
    </p:spTree>
    <p:extLst>
      <p:ext uri="{BB962C8B-B14F-4D97-AF65-F5344CB8AC3E}">
        <p14:creationId xmlns:p14="http://schemas.microsoft.com/office/powerpoint/2010/main" val="383698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CECC-8E2C-43AE-AE8B-677E5F5EB3C1}"/>
              </a:ext>
            </a:extLst>
          </p:cNvPr>
          <p:cNvSpPr>
            <a:spLocks noGrp="1"/>
          </p:cNvSpPr>
          <p:nvPr>
            <p:ph type="title"/>
          </p:nvPr>
        </p:nvSpPr>
        <p:spPr>
          <a:xfrm>
            <a:off x="772065" y="630455"/>
            <a:ext cx="10511286" cy="818927"/>
          </a:xfrm>
        </p:spPr>
        <p:txBody>
          <a:bodyPr/>
          <a:lstStyle/>
          <a:p>
            <a:r>
              <a:rPr lang="fi-FI" sz="2800" b="1" dirty="0"/>
              <a:t>Yhteisöllisen toimintakulttuurin kehittäminen vuorohoidossa 3 op</a:t>
            </a:r>
            <a:endParaRPr lang="fi-FI" sz="2800" dirty="0"/>
          </a:p>
        </p:txBody>
      </p:sp>
      <p:sp>
        <p:nvSpPr>
          <p:cNvPr id="5" name="Subtitle 4">
            <a:extLst>
              <a:ext uri="{FF2B5EF4-FFF2-40B4-BE49-F238E27FC236}">
                <a16:creationId xmlns:a16="http://schemas.microsoft.com/office/drawing/2014/main" id="{AD1995AD-4E34-4E60-9A04-0170D3BA893A}"/>
              </a:ext>
            </a:extLst>
          </p:cNvPr>
          <p:cNvSpPr>
            <a:spLocks noGrp="1"/>
          </p:cNvSpPr>
          <p:nvPr>
            <p:ph type="subTitle" idx="1"/>
          </p:nvPr>
        </p:nvSpPr>
        <p:spPr>
          <a:xfrm>
            <a:off x="772065" y="1179220"/>
            <a:ext cx="10511286" cy="648072"/>
          </a:xfrm>
        </p:spPr>
        <p:txBody>
          <a:bodyPr>
            <a:normAutofit/>
          </a:bodyPr>
          <a:lstStyle/>
          <a:p>
            <a:r>
              <a:rPr lang="fi-FI" sz="2400" dirty="0"/>
              <a:t>Koulutuksen tuotokset:</a:t>
            </a:r>
          </a:p>
        </p:txBody>
      </p:sp>
      <p:sp>
        <p:nvSpPr>
          <p:cNvPr id="6" name="Text Placeholder 5">
            <a:extLst>
              <a:ext uri="{FF2B5EF4-FFF2-40B4-BE49-F238E27FC236}">
                <a16:creationId xmlns:a16="http://schemas.microsoft.com/office/drawing/2014/main" id="{7DB2AFB7-5596-4ACB-A9CC-FC7527F49912}"/>
              </a:ext>
            </a:extLst>
          </p:cNvPr>
          <p:cNvSpPr>
            <a:spLocks noGrp="1"/>
          </p:cNvSpPr>
          <p:nvPr>
            <p:ph type="body" idx="12"/>
          </p:nvPr>
        </p:nvSpPr>
        <p:spPr>
          <a:xfrm>
            <a:off x="772065" y="1825909"/>
            <a:ext cx="9238209" cy="4324634"/>
          </a:xfrm>
        </p:spPr>
        <p:txBody>
          <a:bodyPr>
            <a:normAutofit fontScale="85000" lnSpcReduction="20000"/>
          </a:bodyPr>
          <a:lstStyle/>
          <a:p>
            <a:r>
              <a:rPr lang="fi-FI" dirty="0"/>
              <a:t>Kurssin tuotokset koostuivat kouluttajien materiaaleista verkkoympäristössä, webinaaripäivien aikana yhdessä tuotetuista materiaaleista sekä osallistujien kehittämistehtävistä. Verkkomateriaali rakentui dokumenteista, johdantovideoista, tukimateriaalista ja osallistujien tuottamasta materiaalista, jotka olivat koulutukseen liittyviä tehtäviä ja webinaareissa yhteistoiminallisesti tehtyjä yhteenvetoja koulutuksen teemoista. </a:t>
            </a:r>
          </a:p>
          <a:p>
            <a:r>
              <a:rPr lang="fi-FI" dirty="0"/>
              <a:t>Ennakkotehtävänä oli tutustua verkkoympäristössä koulutuksen osioihin 1 Toimintakulttuuri ja osallisuus, 2 Moniammatillisuus varhaiskasvatuksessa ja 3 Tiimityö ja tiedonkulku. Jokaisen osion lopussa oli pohdintakysymyksiä. Osallistujat valitsivat yhdestä tai useammasta osiosta vähintään yhteensä 3 kysymystä ja pohtivat niitä ennakkoon työyhteisössä. Kysymysten perusteella tarkasteltiin haasteita ja hyviä käytäntöjä. Tehtävä purettiin 1. webinaarissa keskustellen pienryhmissä. </a:t>
            </a:r>
          </a:p>
          <a:p>
            <a:r>
              <a:rPr lang="fi-FI" dirty="0"/>
              <a:t>Toiseen webinaariin osallistujat tekivät kirjalliset raportin kehittämistehtävästä,. Nämä myös esiteltiin toisessa webinaarissa. Kehittämistehtävän aihe  liittyi johonkin seuraavista teemoista: Toimintakulttuurin ja/tai osallisuuden kehittäminen vuorohoidossa, Moniammatillisuus varhaiskasvatuksessa - Eri ammattiryhmien työnkuvien selkiyttäminen ja osaamisen hyödyntäminen vuorohoidossa, Tiimityön ja/tai tiedonkulun kehittäminen vuorohoidossa. Kehittämistehtävistä on tehty hyvät käytännöt koontia.(5.12.2022)</a:t>
            </a:r>
          </a:p>
        </p:txBody>
      </p:sp>
      <p:pic>
        <p:nvPicPr>
          <p:cNvPr id="7" name="Picture 6">
            <a:extLst>
              <a:ext uri="{FF2B5EF4-FFF2-40B4-BE49-F238E27FC236}">
                <a16:creationId xmlns:a16="http://schemas.microsoft.com/office/drawing/2014/main" id="{46ED0372-DF49-4236-8182-341886B1CC6B}"/>
              </a:ext>
            </a:extLst>
          </p:cNvPr>
          <p:cNvPicPr>
            <a:picLocks noChangeAspect="1"/>
          </p:cNvPicPr>
          <p:nvPr/>
        </p:nvPicPr>
        <p:blipFill>
          <a:blip r:embed="rId2"/>
          <a:stretch>
            <a:fillRect/>
          </a:stretch>
        </p:blipFill>
        <p:spPr>
          <a:xfrm>
            <a:off x="10274112" y="4471667"/>
            <a:ext cx="1249788" cy="1207113"/>
          </a:xfrm>
          <a:prstGeom prst="rect">
            <a:avLst/>
          </a:prstGeom>
        </p:spPr>
      </p:pic>
    </p:spTree>
    <p:extLst>
      <p:ext uri="{BB962C8B-B14F-4D97-AF65-F5344CB8AC3E}">
        <p14:creationId xmlns:p14="http://schemas.microsoft.com/office/powerpoint/2010/main" val="411427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00AF-484C-4B58-8A6D-1E1FDA8BF1A5}"/>
              </a:ext>
            </a:extLst>
          </p:cNvPr>
          <p:cNvSpPr>
            <a:spLocks noGrp="1"/>
          </p:cNvSpPr>
          <p:nvPr>
            <p:ph type="title"/>
          </p:nvPr>
        </p:nvSpPr>
        <p:spPr>
          <a:xfrm>
            <a:off x="608436" y="703156"/>
            <a:ext cx="10511286" cy="818927"/>
          </a:xfrm>
        </p:spPr>
        <p:txBody>
          <a:bodyPr/>
          <a:lstStyle/>
          <a:p>
            <a:r>
              <a:rPr lang="fi-FI" sz="2800" b="1" dirty="0"/>
              <a:t>Yhteisöllisen toimintakulttuurin kehittäminen vuorohoidossa 3 op</a:t>
            </a:r>
            <a:endParaRPr lang="fi-FI" sz="2800" dirty="0"/>
          </a:p>
        </p:txBody>
      </p:sp>
      <p:sp>
        <p:nvSpPr>
          <p:cNvPr id="5" name="Subtitle 4">
            <a:extLst>
              <a:ext uri="{FF2B5EF4-FFF2-40B4-BE49-F238E27FC236}">
                <a16:creationId xmlns:a16="http://schemas.microsoft.com/office/drawing/2014/main" id="{D79E67C7-66EA-46A7-9155-8BEB1761C8AC}"/>
              </a:ext>
            </a:extLst>
          </p:cNvPr>
          <p:cNvSpPr>
            <a:spLocks noGrp="1"/>
          </p:cNvSpPr>
          <p:nvPr>
            <p:ph type="subTitle" idx="1"/>
          </p:nvPr>
        </p:nvSpPr>
        <p:spPr>
          <a:xfrm>
            <a:off x="608436" y="1285874"/>
            <a:ext cx="10511286" cy="648072"/>
          </a:xfrm>
        </p:spPr>
        <p:txBody>
          <a:bodyPr>
            <a:normAutofit/>
          </a:bodyPr>
          <a:lstStyle/>
          <a:p>
            <a:r>
              <a:rPr lang="fi-FI" sz="2400" dirty="0"/>
              <a:t>Koulutuksen vaikuttavuus työyhteisöön</a:t>
            </a:r>
          </a:p>
        </p:txBody>
      </p:sp>
      <p:sp>
        <p:nvSpPr>
          <p:cNvPr id="6" name="Text Placeholder 5">
            <a:extLst>
              <a:ext uri="{FF2B5EF4-FFF2-40B4-BE49-F238E27FC236}">
                <a16:creationId xmlns:a16="http://schemas.microsoft.com/office/drawing/2014/main" id="{3FA26FC4-9313-4AC6-9891-CFFE930C739A}"/>
              </a:ext>
            </a:extLst>
          </p:cNvPr>
          <p:cNvSpPr>
            <a:spLocks noGrp="1"/>
          </p:cNvSpPr>
          <p:nvPr>
            <p:ph type="body" idx="12"/>
          </p:nvPr>
        </p:nvSpPr>
        <p:spPr>
          <a:xfrm>
            <a:off x="687351" y="1933946"/>
            <a:ext cx="8991467" cy="3625032"/>
          </a:xfrm>
        </p:spPr>
        <p:txBody>
          <a:bodyPr/>
          <a:lstStyle/>
          <a:p>
            <a:r>
              <a:rPr lang="fi-FI" dirty="0"/>
              <a:t>Koulutukseen sisältyi omaa työyhteisöä aktivoiva kehittämistehtävä, joilla saatiin koko työyhteisö mukaan kehittämistyöhön. Osallistujat toivat webinaarissa esiin, miten ovat työstäneet kehittämistehtävää työyhteisöjensä kehittämisilloissa tai palavereissa. Usein vuorohoitoyksikön esihenkilö oli myös mukana kehittämistehtävän toteuttamisessa , jotta uudet kokeilut ja hyvät käytännöt saatiin jalkautettua parhaalla mahdollisella tavalla työyhteisöön.  </a:t>
            </a:r>
          </a:p>
          <a:p>
            <a:r>
              <a:rPr lang="fi-FI" dirty="0"/>
              <a:t>Webinaareissa koottiin hyviä käytäntöjä opintojakson aihepiireistä, jotka jaettiin osallistujille hyödynnettäviksi omissa työyhteisöissään. </a:t>
            </a:r>
          </a:p>
        </p:txBody>
      </p:sp>
      <p:pic>
        <p:nvPicPr>
          <p:cNvPr id="7" name="Picture 6">
            <a:extLst>
              <a:ext uri="{FF2B5EF4-FFF2-40B4-BE49-F238E27FC236}">
                <a16:creationId xmlns:a16="http://schemas.microsoft.com/office/drawing/2014/main" id="{116B3FD4-9466-45CA-B1CA-F2072D464CBA}"/>
              </a:ext>
            </a:extLst>
          </p:cNvPr>
          <p:cNvPicPr>
            <a:picLocks noChangeAspect="1"/>
          </p:cNvPicPr>
          <p:nvPr/>
        </p:nvPicPr>
        <p:blipFill>
          <a:blip r:embed="rId2"/>
          <a:stretch>
            <a:fillRect/>
          </a:stretch>
        </p:blipFill>
        <p:spPr>
          <a:xfrm>
            <a:off x="10254861" y="4471667"/>
            <a:ext cx="1249788" cy="1207113"/>
          </a:xfrm>
          <a:prstGeom prst="rect">
            <a:avLst/>
          </a:prstGeom>
        </p:spPr>
      </p:pic>
    </p:spTree>
    <p:extLst>
      <p:ext uri="{BB962C8B-B14F-4D97-AF65-F5344CB8AC3E}">
        <p14:creationId xmlns:p14="http://schemas.microsoft.com/office/powerpoint/2010/main" val="270618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8"/>
            <a:ext cx="10511286" cy="406909"/>
          </a:xfrm>
        </p:spPr>
        <p:txBody>
          <a:bodyPr/>
          <a:lstStyle/>
          <a:p>
            <a:r>
              <a:rPr lang="fi-FI" sz="2800" b="1" dirty="0"/>
              <a:t>Yhteisöllisen toimintakulttuurin kehittäminen vuorohoidossa 3 op – </a:t>
            </a:r>
            <a:r>
              <a:rPr lang="fi-FI" sz="2800" dirty="0"/>
              <a:t>ennakkotehtävän purku ja koonti</a:t>
            </a:r>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4" name="Kuva 3">
            <a:extLst>
              <a:ext uri="{FF2B5EF4-FFF2-40B4-BE49-F238E27FC236}">
                <a16:creationId xmlns:a16="http://schemas.microsoft.com/office/drawing/2014/main" id="{877D073C-CAAB-2180-26BB-ED28544D9C54}"/>
              </a:ext>
            </a:extLst>
          </p:cNvPr>
          <p:cNvPicPr>
            <a:picLocks noChangeAspect="1"/>
          </p:cNvPicPr>
          <p:nvPr/>
        </p:nvPicPr>
        <p:blipFill>
          <a:blip r:embed="rId3"/>
          <a:stretch>
            <a:fillRect/>
          </a:stretch>
        </p:blipFill>
        <p:spPr>
          <a:xfrm>
            <a:off x="2327709" y="1347536"/>
            <a:ext cx="7536581" cy="5024387"/>
          </a:xfrm>
          <a:prstGeom prst="rect">
            <a:avLst/>
          </a:prstGeom>
        </p:spPr>
      </p:pic>
    </p:spTree>
    <p:extLst>
      <p:ext uri="{BB962C8B-B14F-4D97-AF65-F5344CB8AC3E}">
        <p14:creationId xmlns:p14="http://schemas.microsoft.com/office/powerpoint/2010/main" val="142036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725508"/>
            <a:ext cx="10511286" cy="907423"/>
          </a:xfrm>
        </p:spPr>
        <p:txBody>
          <a:bodyPr/>
          <a:lstStyle/>
          <a:p>
            <a:r>
              <a:rPr lang="fi-FI" sz="2800" b="1" dirty="0"/>
              <a:t>Yhteisöllisen toimintakulttuurin kehittäminen vuorohoidossa 3 op  - koontia ennakkotehtävästä</a:t>
            </a:r>
            <a:endParaRPr lang="fi-FI" sz="28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9" name="Kuva 8">
            <a:extLst>
              <a:ext uri="{FF2B5EF4-FFF2-40B4-BE49-F238E27FC236}">
                <a16:creationId xmlns:a16="http://schemas.microsoft.com/office/drawing/2014/main" id="{933A60F0-9158-35CB-C6EC-441832A676D1}"/>
              </a:ext>
            </a:extLst>
          </p:cNvPr>
          <p:cNvPicPr>
            <a:picLocks noChangeAspect="1"/>
          </p:cNvPicPr>
          <p:nvPr/>
        </p:nvPicPr>
        <p:blipFill>
          <a:blip r:embed="rId3"/>
          <a:stretch>
            <a:fillRect/>
          </a:stretch>
        </p:blipFill>
        <p:spPr>
          <a:xfrm>
            <a:off x="855179" y="1721670"/>
            <a:ext cx="9327880" cy="4332622"/>
          </a:xfrm>
          <a:prstGeom prst="rect">
            <a:avLst/>
          </a:prstGeom>
        </p:spPr>
      </p:pic>
    </p:spTree>
    <p:extLst>
      <p:ext uri="{BB962C8B-B14F-4D97-AF65-F5344CB8AC3E}">
        <p14:creationId xmlns:p14="http://schemas.microsoft.com/office/powerpoint/2010/main" val="388405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8ACF2EB-BE3F-E048-EDF2-04FBFFB2ECEF}"/>
              </a:ext>
            </a:extLst>
          </p:cNvPr>
          <p:cNvSpPr>
            <a:spLocks noGrp="1"/>
          </p:cNvSpPr>
          <p:nvPr>
            <p:ph type="title"/>
          </p:nvPr>
        </p:nvSpPr>
        <p:spPr>
          <a:xfrm>
            <a:off x="768550" y="574868"/>
            <a:ext cx="10511286" cy="818927"/>
          </a:xfrm>
        </p:spPr>
        <p:txBody>
          <a:bodyPr/>
          <a:lstStyle/>
          <a:p>
            <a:r>
              <a:rPr lang="fi-FI" sz="2800" b="1" dirty="0"/>
              <a:t>Yhteisöllisen toimintakulttuurin kehittäminen vuorohoidossa 3 op  - koontia ennakkotehtävästä</a:t>
            </a:r>
            <a:endParaRPr lang="fi-FI" sz="2800" dirty="0"/>
          </a:p>
        </p:txBody>
      </p:sp>
      <p:pic>
        <p:nvPicPr>
          <p:cNvPr id="12" name="Kuva 11">
            <a:extLst>
              <a:ext uri="{FF2B5EF4-FFF2-40B4-BE49-F238E27FC236}">
                <a16:creationId xmlns:a16="http://schemas.microsoft.com/office/drawing/2014/main" id="{AAF693A3-BB88-8B76-B7F8-3A16AE363259}"/>
              </a:ext>
            </a:extLst>
          </p:cNvPr>
          <p:cNvPicPr>
            <a:picLocks noChangeAspect="1"/>
          </p:cNvPicPr>
          <p:nvPr/>
        </p:nvPicPr>
        <p:blipFill>
          <a:blip r:embed="rId2"/>
          <a:stretch>
            <a:fillRect/>
          </a:stretch>
        </p:blipFill>
        <p:spPr>
          <a:xfrm>
            <a:off x="870987" y="1515926"/>
            <a:ext cx="10552463" cy="4283348"/>
          </a:xfrm>
          <a:prstGeom prst="rect">
            <a:avLst/>
          </a:prstGeom>
        </p:spPr>
      </p:pic>
      <p:pic>
        <p:nvPicPr>
          <p:cNvPr id="13" name="Picture 6">
            <a:extLst>
              <a:ext uri="{FF2B5EF4-FFF2-40B4-BE49-F238E27FC236}">
                <a16:creationId xmlns:a16="http://schemas.microsoft.com/office/drawing/2014/main" id="{BA56AB31-EE0D-DF90-0166-83445C381408}"/>
              </a:ext>
            </a:extLst>
          </p:cNvPr>
          <p:cNvPicPr>
            <a:picLocks noChangeAspect="1"/>
          </p:cNvPicPr>
          <p:nvPr/>
        </p:nvPicPr>
        <p:blipFill>
          <a:blip r:embed="rId3"/>
          <a:stretch>
            <a:fillRect/>
          </a:stretch>
        </p:blipFill>
        <p:spPr>
          <a:xfrm>
            <a:off x="10302675" y="4441849"/>
            <a:ext cx="1249788" cy="1207113"/>
          </a:xfrm>
          <a:prstGeom prst="rect">
            <a:avLst/>
          </a:prstGeom>
        </p:spPr>
      </p:pic>
    </p:spTree>
    <p:extLst>
      <p:ext uri="{BB962C8B-B14F-4D97-AF65-F5344CB8AC3E}">
        <p14:creationId xmlns:p14="http://schemas.microsoft.com/office/powerpoint/2010/main" val="21161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8ACF2EB-BE3F-E048-EDF2-04FBFFB2ECEF}"/>
              </a:ext>
            </a:extLst>
          </p:cNvPr>
          <p:cNvSpPr>
            <a:spLocks noGrp="1"/>
          </p:cNvSpPr>
          <p:nvPr>
            <p:ph type="title"/>
          </p:nvPr>
        </p:nvSpPr>
        <p:spPr>
          <a:xfrm>
            <a:off x="768550" y="799574"/>
            <a:ext cx="10511286" cy="818927"/>
          </a:xfrm>
        </p:spPr>
        <p:txBody>
          <a:bodyPr/>
          <a:lstStyle/>
          <a:p>
            <a:r>
              <a:rPr lang="fi-FI" sz="2800" b="1" dirty="0"/>
              <a:t>Yhteisöllisen toimintakulttuurin kehittäminen vuorohoidossa 3 op  - koontia ennakkotehtävästä</a:t>
            </a:r>
            <a:endParaRPr lang="fi-FI" sz="2800" dirty="0"/>
          </a:p>
        </p:txBody>
      </p:sp>
      <p:pic>
        <p:nvPicPr>
          <p:cNvPr id="13" name="Picture 6">
            <a:extLst>
              <a:ext uri="{FF2B5EF4-FFF2-40B4-BE49-F238E27FC236}">
                <a16:creationId xmlns:a16="http://schemas.microsoft.com/office/drawing/2014/main" id="{BA56AB31-EE0D-DF90-0166-83445C381408}"/>
              </a:ext>
            </a:extLst>
          </p:cNvPr>
          <p:cNvPicPr>
            <a:picLocks noChangeAspect="1"/>
          </p:cNvPicPr>
          <p:nvPr/>
        </p:nvPicPr>
        <p:blipFill>
          <a:blip r:embed="rId2"/>
          <a:stretch>
            <a:fillRect/>
          </a:stretch>
        </p:blipFill>
        <p:spPr>
          <a:xfrm>
            <a:off x="10302675" y="4441849"/>
            <a:ext cx="1249788" cy="1207113"/>
          </a:xfrm>
          <a:prstGeom prst="rect">
            <a:avLst/>
          </a:prstGeom>
        </p:spPr>
      </p:pic>
      <p:pic>
        <p:nvPicPr>
          <p:cNvPr id="3" name="Kuva 2">
            <a:extLst>
              <a:ext uri="{FF2B5EF4-FFF2-40B4-BE49-F238E27FC236}">
                <a16:creationId xmlns:a16="http://schemas.microsoft.com/office/drawing/2014/main" id="{BC9BECC1-B268-3BBA-9E97-09729A23B8EE}"/>
              </a:ext>
            </a:extLst>
          </p:cNvPr>
          <p:cNvPicPr>
            <a:picLocks noChangeAspect="1"/>
          </p:cNvPicPr>
          <p:nvPr/>
        </p:nvPicPr>
        <p:blipFill>
          <a:blip r:embed="rId3"/>
          <a:stretch>
            <a:fillRect/>
          </a:stretch>
        </p:blipFill>
        <p:spPr>
          <a:xfrm>
            <a:off x="768550" y="1722922"/>
            <a:ext cx="9457782" cy="3593957"/>
          </a:xfrm>
          <a:prstGeom prst="rect">
            <a:avLst/>
          </a:prstGeom>
        </p:spPr>
      </p:pic>
    </p:spTree>
    <p:extLst>
      <p:ext uri="{BB962C8B-B14F-4D97-AF65-F5344CB8AC3E}">
        <p14:creationId xmlns:p14="http://schemas.microsoft.com/office/powerpoint/2010/main" val="1030339951"/>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dc1acd-682f-4e7d-a5c9-f315cff7cb3d">
      <Value>1343</Value>
      <Value>352</Value>
      <Value>2514</Value>
      <Value>961</Value>
    </TaxCatchAll>
    <CommentCount xmlns="9edc1acd-682f-4e7d-a5c9-f315cff7cb3d" xsi:nil="true"/>
    <TaxKeywordTaxHTField xmlns="9edc1acd-682f-4e7d-a5c9-f315cff7cb3d">
      <Terms xmlns="http://schemas.microsoft.com/office/infopath/2007/PartnerControls">
        <TermInfo xmlns="http://schemas.microsoft.com/office/infopath/2007/PartnerControls">
          <TermName xmlns="http://schemas.microsoft.com/office/infopath/2007/PartnerControls">pohja</TermName>
          <TermId xmlns="http://schemas.microsoft.com/office/infopath/2007/PartnerControls">00000000-0000-0000-0000-000000000000</TermId>
        </TermInfo>
        <TermInfo xmlns="http://schemas.microsoft.com/office/infopath/2007/PartnerControls">
          <TermName xmlns="http://schemas.microsoft.com/office/infopath/2007/PartnerControls">power point</TermName>
          <TermId xmlns="http://schemas.microsoft.com/office/infopath/2007/PartnerControls">00000000-0000-0000-0000-000000000000</TermId>
        </TermInfo>
        <TermInfo xmlns="http://schemas.microsoft.com/office/infopath/2007/PartnerControls">
          <TermName xmlns="http://schemas.microsoft.com/office/infopath/2007/PartnerControls">powerpoint</TermName>
          <TermId xmlns="http://schemas.microsoft.com/office/infopath/2007/PartnerControls">00000000-0000-0000-0000-000000000000</TermId>
        </TermInfo>
        <TermInfo xmlns="http://schemas.microsoft.com/office/infopath/2007/PartnerControls">
          <TermName xmlns="http://schemas.microsoft.com/office/infopath/2007/PartnerControls">mallipohja</TermName>
          <TermId xmlns="http://schemas.microsoft.com/office/infopath/2007/PartnerControls">00000000-0000-0000-0000-000000000000</TermId>
        </TermInfo>
      </Terms>
    </TaxKeywordTaxHTField>
    <l3ddd979dfcb4bc0a0c29c6e6188390e xmlns="9edc1acd-682f-4e7d-a5c9-f315cff7cb3d">
      <Terms xmlns="http://schemas.microsoft.com/office/infopath/2007/PartnerControls"/>
    </l3ddd979dfcb4bc0a0c29c6e6188390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AB8C1AF0AEDBF4088D426D8B2E0E94D" ma:contentTypeVersion="3" ma:contentTypeDescription="Luo uusi asiakirja." ma:contentTypeScope="" ma:versionID="fabc7f82dff3976133abdfd926233b95">
  <xsd:schema xmlns:xsd="http://www.w3.org/2001/XMLSchema" xmlns:xs="http://www.w3.org/2001/XMLSchema" xmlns:p="http://schemas.microsoft.com/office/2006/metadata/properties" xmlns:ns2="9edc1acd-682f-4e7d-a5c9-f315cff7cb3d" targetNamespace="http://schemas.microsoft.com/office/2006/metadata/properties" ma:root="true" ma:fieldsID="901fbe180000225105fa6d5f615ef890" ns2:_="">
    <xsd:import namespace="9edc1acd-682f-4e7d-a5c9-f315cff7cb3d"/>
    <xsd:element name="properties">
      <xsd:complexType>
        <xsd:sequence>
          <xsd:element name="documentManagement">
            <xsd:complexType>
              <xsd:all>
                <xsd:element ref="ns2:l3ddd979dfcb4bc0a0c29c6e6188390e" minOccurs="0"/>
                <xsd:element ref="ns2:TaxCatchAll" minOccurs="0"/>
                <xsd:element ref="ns2:TaxCatchAllLabel" minOccurs="0"/>
                <xsd:element ref="ns2:CommentCount"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c1acd-682f-4e7d-a5c9-f315cff7cb3d" elementFormDefault="qualified">
    <xsd:import namespace="http://schemas.microsoft.com/office/2006/documentManagement/types"/>
    <xsd:import namespace="http://schemas.microsoft.com/office/infopath/2007/PartnerControls"/>
    <xsd:element name="l3ddd979dfcb4bc0a0c29c6e6188390e" ma:index="8" nillable="true" ma:taxonomy="true" ma:internalName="l3ddd979dfcb4bc0a0c29c6e6188390e" ma:taxonomyFieldName="Hakusanat" ma:displayName="Hakusanat" ma:default="" ma:fieldId="{53ddd979-dfcb-4bc0-a0c2-9c6e6188390e}" ma:taxonomyMulti="true" ma:sspId="35c4ba3c-8c41-4d39-87c0-56c4464b8fa4" ma:termSetId="5717d826-719f-42b6-a4f3-83ed1bc8b975" ma:anchorId="00000000-0000-0000-0000-000000000000" ma:open="false" ma:isKeyword="false">
      <xsd:complexType>
        <xsd:sequence>
          <xsd:element ref="pc:Terms" minOccurs="0" maxOccurs="1"/>
        </xsd:sequence>
      </xsd:complexType>
    </xsd:element>
    <xsd:element name="TaxCatchAll" ma:index="9" nillable="true" ma:displayName="Luokituksen Kaikki-sarake" ma:hidden="true" ma:list="{1fa70df9-4ff5-462c-bbf6-ff9995739306}" ma:internalName="TaxCatchAll" ma:showField="CatchAllData"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Luokituksen Kaikki-sarake1" ma:hidden="true" ma:list="{1fa70df9-4ff5-462c-bbf6-ff9995739306}" ma:internalName="TaxCatchAllLabel" ma:readOnly="true" ma:showField="CatchAllDataLabel"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CommentCount" ma:index="12" nillable="true" ma:displayName="Kommentoi" ma:internalName="CommentCount">
      <xsd:simpleType>
        <xsd:restriction base="dms:Unknown"/>
      </xsd:simpleType>
    </xsd:element>
    <xsd:element name="TaxKeywordTaxHTField" ma:index="14" nillable="true" ma:taxonomy="true" ma:internalName="TaxKeywordTaxHTField" ma:taxonomyFieldName="TaxKeyword" ma:displayName="Omat hakusanat" ma:fieldId="{23f27201-bee3-471e-b2e7-b64fd8b7ca38}" ma:taxonomyMulti="true" ma:sspId="35c4ba3c-8c41-4d39-87c0-56c4464b8fa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C3A3D-ECC2-43B0-BE8B-366BAF734608}">
  <ds:schemaRefs>
    <ds:schemaRef ds:uri="http://schemas.microsoft.com/sharepoint/v3/contenttype/forms"/>
  </ds:schemaRefs>
</ds:datastoreItem>
</file>

<file path=customXml/itemProps2.xml><?xml version="1.0" encoding="utf-8"?>
<ds:datastoreItem xmlns:ds="http://schemas.openxmlformats.org/officeDocument/2006/customXml" ds:itemID="{7D4F562E-6E10-43E9-AF90-707380CE6EC8}">
  <ds:schemaRefs>
    <ds:schemaRef ds:uri="http://schemas.microsoft.com/office/2006/metadata/properties"/>
    <ds:schemaRef ds:uri="http://schemas.microsoft.com/office/infopath/2007/PartnerControls"/>
    <ds:schemaRef ds:uri="b9648271-2df6-48a3-a9eb-3bffae947dbb"/>
    <ds:schemaRef ds:uri="577eebfe-b900-4dd8-ae2e-d9b1f82c1f0f"/>
    <ds:schemaRef ds:uri="http://schemas.microsoft.com/sharepoint/v3"/>
    <ds:schemaRef ds:uri="9edc1acd-682f-4e7d-a5c9-f315cff7cb3d"/>
  </ds:schemaRefs>
</ds:datastoreItem>
</file>

<file path=customXml/itemProps3.xml><?xml version="1.0" encoding="utf-8"?>
<ds:datastoreItem xmlns:ds="http://schemas.openxmlformats.org/officeDocument/2006/customXml" ds:itemID="{E77EAB52-8021-4251-A5AD-EAFDBB6A8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c1acd-682f-4e7d-a5c9-f315cff7c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305</TotalTime>
  <Words>776</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Office-teema</vt:lpstr>
      <vt:lpstr>Mukautettu suunnittelumalli</vt:lpstr>
      <vt:lpstr>Yhteisöllisen toimintakulttuurin kehittäminen vuorohoidossa 3 op</vt:lpstr>
      <vt:lpstr>Yhteisöllisen toimintakulttuurin kehittäminen vuorohoidossa 3 op</vt:lpstr>
      <vt:lpstr>Yhteisöllisen toimintakulttuurin kehittäminen vuorohoidossa 3 op</vt:lpstr>
      <vt:lpstr>Yhteisöllisen toimintakulttuurin kehittäminen vuorohoidossa 3 op</vt:lpstr>
      <vt:lpstr>Yhteisöllisen toimintakulttuurin kehittäminen vuorohoidossa 3 op</vt:lpstr>
      <vt:lpstr>Yhteisöllisen toimintakulttuurin kehittäminen vuorohoidossa 3 op – ennakkotehtävän purku ja koonti</vt:lpstr>
      <vt:lpstr>Yhteisöllisen toimintakulttuurin kehittäminen vuorohoidossa 3 op  - koontia ennakkotehtävästä</vt:lpstr>
      <vt:lpstr>Yhteisöllisen toimintakulttuurin kehittäminen vuorohoidossa 3 op  - koontia ennakkotehtävästä</vt:lpstr>
      <vt:lpstr>Yhteisöllisen toimintakulttuurin kehittäminen vuorohoidossa 3 op  - koontia ennakkotehtävästä</vt:lpstr>
      <vt:lpstr>Yhteisöllisen toimintakulttuurin kehittäminen vuorohoidossa 3 op - Koonti kehittämistehtävistä</vt:lpstr>
      <vt:lpstr>Yhteisöllisen toimintakulttuurin kehittäminen vuorohoidossa 3 op - Koonti kehittämistehtävistä</vt:lpstr>
      <vt:lpstr>Yhteisöllisen toimintakulttuurin kehittäminen vuorohoidossa 3 op - Koonti kehittämistehtävistä</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PowerPoint-esitysmalli</dc:title>
  <dc:creator>Taanonen Terhi</dc:creator>
  <cp:keywords>pohja; mallipohja; powerpoint; power point</cp:keywords>
  <cp:lastModifiedBy>Kuivalainen Hanna</cp:lastModifiedBy>
  <cp:revision>55</cp:revision>
  <dcterms:created xsi:type="dcterms:W3CDTF">2020-09-15T07:45:07Z</dcterms:created>
  <dcterms:modified xsi:type="dcterms:W3CDTF">2022-12-08T07:44:16Z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0x0101004AB8C1AF0AEDBF4088D426D8B2E0E94D</vt:lpwstr>
  </property>
  <property fmtid="{D5CDD505-2E9C-101B-9397-08002B2CF9AE}" pid="3" name="TaxKeyword">
    <vt:lpwstr>1343;#pohja|9a9d608a-ea78-4893-b288-35ade6364b14;#2514;#power point|1bfe7825-4f6b-4848-9a2d-ae9eeb6e12c4;#352;#powerpoint|051b3f1a-72f4-4748-b6c4-d93be0de18c9;#961;#mallipohja|9ccee185-d70a-4d05-9c8c-38b6d35b7d18</vt:lpwstr>
  </property>
  <property fmtid="{D5CDD505-2E9C-101B-9397-08002B2CF9AE}" pid="4" name="Asiasanat">
    <vt:lpwstr/>
  </property>
  <property fmtid="{D5CDD505-2E9C-101B-9397-08002B2CF9AE}" pid="5" name="Hakusanat">
    <vt:lpwstr/>
  </property>
</Properties>
</file>