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261" r:id="rId6"/>
    <p:sldId id="257" r:id="rId7"/>
    <p:sldId id="258" r:id="rId8"/>
    <p:sldId id="259" r:id="rId9"/>
    <p:sldId id="349" r:id="rId10"/>
    <p:sldId id="262" r:id="rId11"/>
    <p:sldId id="260" r:id="rId12"/>
    <p:sldId id="263" r:id="rId13"/>
    <p:sldId id="264" r:id="rId14"/>
    <p:sldId id="366" r:id="rId15"/>
    <p:sldId id="346" r:id="rId16"/>
    <p:sldId id="350" r:id="rId17"/>
    <p:sldId id="363" r:id="rId18"/>
    <p:sldId id="351" r:id="rId19"/>
    <p:sldId id="359" r:id="rId20"/>
    <p:sldId id="361" r:id="rId21"/>
    <p:sldId id="362" r:id="rId22"/>
    <p:sldId id="355" r:id="rId23"/>
    <p:sldId id="354" r:id="rId24"/>
    <p:sldId id="357" r:id="rId25"/>
    <p:sldId id="325" r:id="rId26"/>
    <p:sldId id="358" r:id="rId27"/>
    <p:sldId id="322" r:id="rId28"/>
    <p:sldId id="345" r:id="rId29"/>
    <p:sldId id="347" r:id="rId30"/>
    <p:sldId id="348" r:id="rId31"/>
    <p:sldId id="367" r:id="rId32"/>
    <p:sldId id="368" r:id="rId33"/>
    <p:sldId id="364" r:id="rId3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532D5-94F3-4402-8D02-BE8BB2745220}" v="26" dt="2021-09-10T06:06:10.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CC979-F86D-4A43-AFF9-290BE3312CCD}" type="datetimeFigureOut">
              <a:rPr lang="fi-FI" smtClean="0"/>
              <a:t>17.9.2021</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BCC23-DAA5-497C-85CB-C3CA56213A87}" type="slidenum">
              <a:rPr lang="fi-FI" smtClean="0"/>
              <a:t>‹#›</a:t>
            </a:fld>
            <a:endParaRPr lang="fi-FI"/>
          </a:p>
        </p:txBody>
      </p:sp>
    </p:spTree>
    <p:extLst>
      <p:ext uri="{BB962C8B-B14F-4D97-AF65-F5344CB8AC3E}">
        <p14:creationId xmlns:p14="http://schemas.microsoft.com/office/powerpoint/2010/main" val="299122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01499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B925-C8BC-4D70-BC71-C259C77676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ED0E3980-0C88-4436-BD9C-72CC16D04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B9E83C44-7756-42C0-B759-EE2DFC75AEFC}"/>
              </a:ext>
            </a:extLst>
          </p:cNvPr>
          <p:cNvSpPr>
            <a:spLocks noGrp="1"/>
          </p:cNvSpPr>
          <p:nvPr>
            <p:ph type="dt" sz="half" idx="10"/>
          </p:nvPr>
        </p:nvSpPr>
        <p:spPr/>
        <p:txBody>
          <a:bodyPr/>
          <a:lstStyle/>
          <a:p>
            <a:fld id="{F04B673A-91E5-4A38-B795-C2372254239E}" type="datetimeFigureOut">
              <a:rPr lang="fi-FI" smtClean="0"/>
              <a:t>17.9.2021</a:t>
            </a:fld>
            <a:endParaRPr lang="fi-FI"/>
          </a:p>
        </p:txBody>
      </p:sp>
      <p:sp>
        <p:nvSpPr>
          <p:cNvPr id="5" name="Footer Placeholder 4">
            <a:extLst>
              <a:ext uri="{FF2B5EF4-FFF2-40B4-BE49-F238E27FC236}">
                <a16:creationId xmlns:a16="http://schemas.microsoft.com/office/drawing/2014/main" id="{CE73EB25-BFB3-4280-B447-D5C0E579601C}"/>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4D77B9D-F020-4FF0-BC1F-D3EE8CF7415D}"/>
              </a:ext>
            </a:extLst>
          </p:cNvPr>
          <p:cNvSpPr>
            <a:spLocks noGrp="1"/>
          </p:cNvSpPr>
          <p:nvPr>
            <p:ph type="sldNum" sz="quarter" idx="12"/>
          </p:nvPr>
        </p:nvSpPr>
        <p:spPr/>
        <p:txBody>
          <a:bodyPr/>
          <a:lstStyle/>
          <a:p>
            <a:fld id="{3EA23794-74D8-4123-8FF9-E6F0CA9C3AA8}" type="slidenum">
              <a:rPr lang="fi-FI" smtClean="0"/>
              <a:t>‹#›</a:t>
            </a:fld>
            <a:endParaRPr lang="fi-FI"/>
          </a:p>
        </p:txBody>
      </p:sp>
    </p:spTree>
    <p:extLst>
      <p:ext uri="{BB962C8B-B14F-4D97-AF65-F5344CB8AC3E}">
        <p14:creationId xmlns:p14="http://schemas.microsoft.com/office/powerpoint/2010/main" val="344212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B946-7BF0-4FFC-A748-7869C1989975}"/>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003259F5-C105-4F2D-88E9-BC0714D8D7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B91E8B13-4BA9-4FFB-8008-6B598E7B0456}"/>
              </a:ext>
            </a:extLst>
          </p:cNvPr>
          <p:cNvSpPr>
            <a:spLocks noGrp="1"/>
          </p:cNvSpPr>
          <p:nvPr>
            <p:ph type="dt" sz="half" idx="10"/>
          </p:nvPr>
        </p:nvSpPr>
        <p:spPr/>
        <p:txBody>
          <a:bodyPr/>
          <a:lstStyle/>
          <a:p>
            <a:fld id="{F04B673A-91E5-4A38-B795-C2372254239E}" type="datetimeFigureOut">
              <a:rPr lang="fi-FI" smtClean="0"/>
              <a:t>17.9.2021</a:t>
            </a:fld>
            <a:endParaRPr lang="fi-FI"/>
          </a:p>
        </p:txBody>
      </p:sp>
      <p:sp>
        <p:nvSpPr>
          <p:cNvPr id="5" name="Footer Placeholder 4">
            <a:extLst>
              <a:ext uri="{FF2B5EF4-FFF2-40B4-BE49-F238E27FC236}">
                <a16:creationId xmlns:a16="http://schemas.microsoft.com/office/drawing/2014/main" id="{B71F7542-C979-4C5C-91A2-825B2AA7BB7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A3407978-CAB5-40BF-9D26-29BF08ACB960}"/>
              </a:ext>
            </a:extLst>
          </p:cNvPr>
          <p:cNvSpPr>
            <a:spLocks noGrp="1"/>
          </p:cNvSpPr>
          <p:nvPr>
            <p:ph type="sldNum" sz="quarter" idx="12"/>
          </p:nvPr>
        </p:nvSpPr>
        <p:spPr/>
        <p:txBody>
          <a:bodyPr/>
          <a:lstStyle/>
          <a:p>
            <a:fld id="{3EA23794-74D8-4123-8FF9-E6F0CA9C3AA8}" type="slidenum">
              <a:rPr lang="fi-FI" smtClean="0"/>
              <a:t>‹#›</a:t>
            </a:fld>
            <a:endParaRPr lang="fi-FI"/>
          </a:p>
        </p:txBody>
      </p:sp>
    </p:spTree>
    <p:extLst>
      <p:ext uri="{BB962C8B-B14F-4D97-AF65-F5344CB8AC3E}">
        <p14:creationId xmlns:p14="http://schemas.microsoft.com/office/powerpoint/2010/main" val="2677005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B70EC8-94C6-4F65-A53F-7BD55971DB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82F0BB8C-D3E4-4F0E-B987-AC3F1472AB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C2504A10-03B5-4C4A-8E55-F4466D957BCC}"/>
              </a:ext>
            </a:extLst>
          </p:cNvPr>
          <p:cNvSpPr>
            <a:spLocks noGrp="1"/>
          </p:cNvSpPr>
          <p:nvPr>
            <p:ph type="dt" sz="half" idx="10"/>
          </p:nvPr>
        </p:nvSpPr>
        <p:spPr/>
        <p:txBody>
          <a:bodyPr/>
          <a:lstStyle/>
          <a:p>
            <a:fld id="{F04B673A-91E5-4A38-B795-C2372254239E}" type="datetimeFigureOut">
              <a:rPr lang="fi-FI" smtClean="0"/>
              <a:t>17.9.2021</a:t>
            </a:fld>
            <a:endParaRPr lang="fi-FI"/>
          </a:p>
        </p:txBody>
      </p:sp>
      <p:sp>
        <p:nvSpPr>
          <p:cNvPr id="5" name="Footer Placeholder 4">
            <a:extLst>
              <a:ext uri="{FF2B5EF4-FFF2-40B4-BE49-F238E27FC236}">
                <a16:creationId xmlns:a16="http://schemas.microsoft.com/office/drawing/2014/main" id="{F59CDFD4-F0FB-4C32-ACC8-D514963C50F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6C54ED1D-2F53-4B1B-A371-337D2C57FD93}"/>
              </a:ext>
            </a:extLst>
          </p:cNvPr>
          <p:cNvSpPr>
            <a:spLocks noGrp="1"/>
          </p:cNvSpPr>
          <p:nvPr>
            <p:ph type="sldNum" sz="quarter" idx="12"/>
          </p:nvPr>
        </p:nvSpPr>
        <p:spPr/>
        <p:txBody>
          <a:bodyPr/>
          <a:lstStyle/>
          <a:p>
            <a:fld id="{3EA23794-74D8-4123-8FF9-E6F0CA9C3AA8}" type="slidenum">
              <a:rPr lang="fi-FI" smtClean="0"/>
              <a:t>‹#›</a:t>
            </a:fld>
            <a:endParaRPr lang="fi-FI"/>
          </a:p>
        </p:txBody>
      </p:sp>
    </p:spTree>
    <p:extLst>
      <p:ext uri="{BB962C8B-B14F-4D97-AF65-F5344CB8AC3E}">
        <p14:creationId xmlns:p14="http://schemas.microsoft.com/office/powerpoint/2010/main" val="1290202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i" smtClean="0"/>
              <a:pPr/>
              <a:t>‹#›</a:t>
            </a:fld>
            <a:endParaRPr lang="fi"/>
          </a:p>
        </p:txBody>
      </p:sp>
    </p:spTree>
    <p:extLst>
      <p:ext uri="{BB962C8B-B14F-4D97-AF65-F5344CB8AC3E}">
        <p14:creationId xmlns:p14="http://schemas.microsoft.com/office/powerpoint/2010/main" val="2023948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3DA9-F9CB-4F91-8F6C-97C47098DED4}"/>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3CB150D7-5955-425F-BBD9-E0C0D6A075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363EE026-CF95-4C52-9E31-FB6E7F778072}"/>
              </a:ext>
            </a:extLst>
          </p:cNvPr>
          <p:cNvSpPr>
            <a:spLocks noGrp="1"/>
          </p:cNvSpPr>
          <p:nvPr>
            <p:ph type="dt" sz="half" idx="10"/>
          </p:nvPr>
        </p:nvSpPr>
        <p:spPr/>
        <p:txBody>
          <a:bodyPr/>
          <a:lstStyle/>
          <a:p>
            <a:fld id="{F04B673A-91E5-4A38-B795-C2372254239E}" type="datetimeFigureOut">
              <a:rPr lang="fi-FI" smtClean="0"/>
              <a:t>17.9.2021</a:t>
            </a:fld>
            <a:endParaRPr lang="fi-FI"/>
          </a:p>
        </p:txBody>
      </p:sp>
      <p:sp>
        <p:nvSpPr>
          <p:cNvPr id="5" name="Footer Placeholder 4">
            <a:extLst>
              <a:ext uri="{FF2B5EF4-FFF2-40B4-BE49-F238E27FC236}">
                <a16:creationId xmlns:a16="http://schemas.microsoft.com/office/drawing/2014/main" id="{EBF546B9-B0FE-4047-BAB4-0EA37AA88CC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B9184FE-60FB-4B66-B094-674AFF274F1D}"/>
              </a:ext>
            </a:extLst>
          </p:cNvPr>
          <p:cNvSpPr>
            <a:spLocks noGrp="1"/>
          </p:cNvSpPr>
          <p:nvPr>
            <p:ph type="sldNum" sz="quarter" idx="12"/>
          </p:nvPr>
        </p:nvSpPr>
        <p:spPr/>
        <p:txBody>
          <a:bodyPr/>
          <a:lstStyle/>
          <a:p>
            <a:fld id="{3EA23794-74D8-4123-8FF9-E6F0CA9C3AA8}" type="slidenum">
              <a:rPr lang="fi-FI" smtClean="0"/>
              <a:t>‹#›</a:t>
            </a:fld>
            <a:endParaRPr lang="fi-FI"/>
          </a:p>
        </p:txBody>
      </p:sp>
    </p:spTree>
    <p:extLst>
      <p:ext uri="{BB962C8B-B14F-4D97-AF65-F5344CB8AC3E}">
        <p14:creationId xmlns:p14="http://schemas.microsoft.com/office/powerpoint/2010/main" val="351251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01B4-DEB0-4664-9397-A4E4ED459E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846BF6F6-0D3A-4C36-8B29-15AA7F58C8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A43D62-4E8F-4FB8-9AA8-9720418212DC}"/>
              </a:ext>
            </a:extLst>
          </p:cNvPr>
          <p:cNvSpPr>
            <a:spLocks noGrp="1"/>
          </p:cNvSpPr>
          <p:nvPr>
            <p:ph type="dt" sz="half" idx="10"/>
          </p:nvPr>
        </p:nvSpPr>
        <p:spPr/>
        <p:txBody>
          <a:bodyPr/>
          <a:lstStyle/>
          <a:p>
            <a:fld id="{F04B673A-91E5-4A38-B795-C2372254239E}" type="datetimeFigureOut">
              <a:rPr lang="fi-FI" smtClean="0"/>
              <a:t>17.9.2021</a:t>
            </a:fld>
            <a:endParaRPr lang="fi-FI"/>
          </a:p>
        </p:txBody>
      </p:sp>
      <p:sp>
        <p:nvSpPr>
          <p:cNvPr id="5" name="Footer Placeholder 4">
            <a:extLst>
              <a:ext uri="{FF2B5EF4-FFF2-40B4-BE49-F238E27FC236}">
                <a16:creationId xmlns:a16="http://schemas.microsoft.com/office/drawing/2014/main" id="{8C33EEDC-6637-43CE-BED4-E4135FE829F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60E4C26-95D1-47CD-90C5-5BA73CD4CC0C}"/>
              </a:ext>
            </a:extLst>
          </p:cNvPr>
          <p:cNvSpPr>
            <a:spLocks noGrp="1"/>
          </p:cNvSpPr>
          <p:nvPr>
            <p:ph type="sldNum" sz="quarter" idx="12"/>
          </p:nvPr>
        </p:nvSpPr>
        <p:spPr/>
        <p:txBody>
          <a:bodyPr/>
          <a:lstStyle/>
          <a:p>
            <a:fld id="{3EA23794-74D8-4123-8FF9-E6F0CA9C3AA8}" type="slidenum">
              <a:rPr lang="fi-FI" smtClean="0"/>
              <a:t>‹#›</a:t>
            </a:fld>
            <a:endParaRPr lang="fi-FI"/>
          </a:p>
        </p:txBody>
      </p:sp>
    </p:spTree>
    <p:extLst>
      <p:ext uri="{BB962C8B-B14F-4D97-AF65-F5344CB8AC3E}">
        <p14:creationId xmlns:p14="http://schemas.microsoft.com/office/powerpoint/2010/main" val="293050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65B-80B5-4C32-9196-284E1B07128F}"/>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F761E0-0E0E-44EF-A107-966928F732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1BA880F4-7F58-4821-94EC-A45DE69BCB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AD282AC9-1713-4920-AFCA-8FDB3D34F8E6}"/>
              </a:ext>
            </a:extLst>
          </p:cNvPr>
          <p:cNvSpPr>
            <a:spLocks noGrp="1"/>
          </p:cNvSpPr>
          <p:nvPr>
            <p:ph type="dt" sz="half" idx="10"/>
          </p:nvPr>
        </p:nvSpPr>
        <p:spPr/>
        <p:txBody>
          <a:bodyPr/>
          <a:lstStyle/>
          <a:p>
            <a:fld id="{F04B673A-91E5-4A38-B795-C2372254239E}" type="datetimeFigureOut">
              <a:rPr lang="fi-FI" smtClean="0"/>
              <a:t>17.9.2021</a:t>
            </a:fld>
            <a:endParaRPr lang="fi-FI"/>
          </a:p>
        </p:txBody>
      </p:sp>
      <p:sp>
        <p:nvSpPr>
          <p:cNvPr id="6" name="Footer Placeholder 5">
            <a:extLst>
              <a:ext uri="{FF2B5EF4-FFF2-40B4-BE49-F238E27FC236}">
                <a16:creationId xmlns:a16="http://schemas.microsoft.com/office/drawing/2014/main" id="{140328D1-79E2-42B3-8F5B-D98427279ABC}"/>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291C440F-12D0-4278-AA7D-4CE6781B7BD7}"/>
              </a:ext>
            </a:extLst>
          </p:cNvPr>
          <p:cNvSpPr>
            <a:spLocks noGrp="1"/>
          </p:cNvSpPr>
          <p:nvPr>
            <p:ph type="sldNum" sz="quarter" idx="12"/>
          </p:nvPr>
        </p:nvSpPr>
        <p:spPr/>
        <p:txBody>
          <a:bodyPr/>
          <a:lstStyle/>
          <a:p>
            <a:fld id="{3EA23794-74D8-4123-8FF9-E6F0CA9C3AA8}" type="slidenum">
              <a:rPr lang="fi-FI" smtClean="0"/>
              <a:t>‹#›</a:t>
            </a:fld>
            <a:endParaRPr lang="fi-FI"/>
          </a:p>
        </p:txBody>
      </p:sp>
    </p:spTree>
    <p:extLst>
      <p:ext uri="{BB962C8B-B14F-4D97-AF65-F5344CB8AC3E}">
        <p14:creationId xmlns:p14="http://schemas.microsoft.com/office/powerpoint/2010/main" val="3562489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3910-9D52-4CC1-BB66-DC38880DA992}"/>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2391DCC9-C4E4-400C-816C-1FD591D8F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A0361C-5D36-4B87-A6F9-8BB0209D3C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F823EF61-E9CB-4746-8265-9EE7964D8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B81F7E-A931-4AF2-8FCD-0AE8D9BFE3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889312D2-62D0-491C-8A61-A82F8FC0100C}"/>
              </a:ext>
            </a:extLst>
          </p:cNvPr>
          <p:cNvSpPr>
            <a:spLocks noGrp="1"/>
          </p:cNvSpPr>
          <p:nvPr>
            <p:ph type="dt" sz="half" idx="10"/>
          </p:nvPr>
        </p:nvSpPr>
        <p:spPr/>
        <p:txBody>
          <a:bodyPr/>
          <a:lstStyle/>
          <a:p>
            <a:fld id="{F04B673A-91E5-4A38-B795-C2372254239E}" type="datetimeFigureOut">
              <a:rPr lang="fi-FI" smtClean="0"/>
              <a:t>17.9.2021</a:t>
            </a:fld>
            <a:endParaRPr lang="fi-FI"/>
          </a:p>
        </p:txBody>
      </p:sp>
      <p:sp>
        <p:nvSpPr>
          <p:cNvPr id="8" name="Footer Placeholder 7">
            <a:extLst>
              <a:ext uri="{FF2B5EF4-FFF2-40B4-BE49-F238E27FC236}">
                <a16:creationId xmlns:a16="http://schemas.microsoft.com/office/drawing/2014/main" id="{C3ECC1DE-5640-47C4-A23A-01FD1C4CBEE6}"/>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AD9E84E-2D7F-45FE-A3BD-880A8A092E10}"/>
              </a:ext>
            </a:extLst>
          </p:cNvPr>
          <p:cNvSpPr>
            <a:spLocks noGrp="1"/>
          </p:cNvSpPr>
          <p:nvPr>
            <p:ph type="sldNum" sz="quarter" idx="12"/>
          </p:nvPr>
        </p:nvSpPr>
        <p:spPr/>
        <p:txBody>
          <a:bodyPr/>
          <a:lstStyle/>
          <a:p>
            <a:fld id="{3EA23794-74D8-4123-8FF9-E6F0CA9C3AA8}" type="slidenum">
              <a:rPr lang="fi-FI" smtClean="0"/>
              <a:t>‹#›</a:t>
            </a:fld>
            <a:endParaRPr lang="fi-FI"/>
          </a:p>
        </p:txBody>
      </p:sp>
    </p:spTree>
    <p:extLst>
      <p:ext uri="{BB962C8B-B14F-4D97-AF65-F5344CB8AC3E}">
        <p14:creationId xmlns:p14="http://schemas.microsoft.com/office/powerpoint/2010/main" val="117051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240E-5307-4308-8A10-585C8038805F}"/>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02DBD229-4A4A-4347-BF2F-2E9C506D42BA}"/>
              </a:ext>
            </a:extLst>
          </p:cNvPr>
          <p:cNvSpPr>
            <a:spLocks noGrp="1"/>
          </p:cNvSpPr>
          <p:nvPr>
            <p:ph type="dt" sz="half" idx="10"/>
          </p:nvPr>
        </p:nvSpPr>
        <p:spPr/>
        <p:txBody>
          <a:bodyPr/>
          <a:lstStyle/>
          <a:p>
            <a:fld id="{F04B673A-91E5-4A38-B795-C2372254239E}" type="datetimeFigureOut">
              <a:rPr lang="fi-FI" smtClean="0"/>
              <a:t>17.9.2021</a:t>
            </a:fld>
            <a:endParaRPr lang="fi-FI"/>
          </a:p>
        </p:txBody>
      </p:sp>
      <p:sp>
        <p:nvSpPr>
          <p:cNvPr id="4" name="Footer Placeholder 3">
            <a:extLst>
              <a:ext uri="{FF2B5EF4-FFF2-40B4-BE49-F238E27FC236}">
                <a16:creationId xmlns:a16="http://schemas.microsoft.com/office/drawing/2014/main" id="{9E455657-F4B7-421E-97F0-88BD4525E2D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ACE06BFB-1527-4A29-941C-23E3D3DFE31F}"/>
              </a:ext>
            </a:extLst>
          </p:cNvPr>
          <p:cNvSpPr>
            <a:spLocks noGrp="1"/>
          </p:cNvSpPr>
          <p:nvPr>
            <p:ph type="sldNum" sz="quarter" idx="12"/>
          </p:nvPr>
        </p:nvSpPr>
        <p:spPr/>
        <p:txBody>
          <a:bodyPr/>
          <a:lstStyle/>
          <a:p>
            <a:fld id="{3EA23794-74D8-4123-8FF9-E6F0CA9C3AA8}" type="slidenum">
              <a:rPr lang="fi-FI" smtClean="0"/>
              <a:t>‹#›</a:t>
            </a:fld>
            <a:endParaRPr lang="fi-FI"/>
          </a:p>
        </p:txBody>
      </p:sp>
    </p:spTree>
    <p:extLst>
      <p:ext uri="{BB962C8B-B14F-4D97-AF65-F5344CB8AC3E}">
        <p14:creationId xmlns:p14="http://schemas.microsoft.com/office/powerpoint/2010/main" val="358559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A99DE-10F9-435F-925F-E6F0E88A374C}"/>
              </a:ext>
            </a:extLst>
          </p:cNvPr>
          <p:cNvSpPr>
            <a:spLocks noGrp="1"/>
          </p:cNvSpPr>
          <p:nvPr>
            <p:ph type="dt" sz="half" idx="10"/>
          </p:nvPr>
        </p:nvSpPr>
        <p:spPr/>
        <p:txBody>
          <a:bodyPr/>
          <a:lstStyle/>
          <a:p>
            <a:fld id="{F04B673A-91E5-4A38-B795-C2372254239E}" type="datetimeFigureOut">
              <a:rPr lang="fi-FI" smtClean="0"/>
              <a:t>17.9.2021</a:t>
            </a:fld>
            <a:endParaRPr lang="fi-FI"/>
          </a:p>
        </p:txBody>
      </p:sp>
      <p:sp>
        <p:nvSpPr>
          <p:cNvPr id="3" name="Footer Placeholder 2">
            <a:extLst>
              <a:ext uri="{FF2B5EF4-FFF2-40B4-BE49-F238E27FC236}">
                <a16:creationId xmlns:a16="http://schemas.microsoft.com/office/drawing/2014/main" id="{A8E55510-2BAD-4F1B-8579-D0F56C818BDF}"/>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238AF911-FE33-457A-B3E9-E5F6C02320B5}"/>
              </a:ext>
            </a:extLst>
          </p:cNvPr>
          <p:cNvSpPr>
            <a:spLocks noGrp="1"/>
          </p:cNvSpPr>
          <p:nvPr>
            <p:ph type="sldNum" sz="quarter" idx="12"/>
          </p:nvPr>
        </p:nvSpPr>
        <p:spPr/>
        <p:txBody>
          <a:bodyPr/>
          <a:lstStyle/>
          <a:p>
            <a:fld id="{3EA23794-74D8-4123-8FF9-E6F0CA9C3AA8}" type="slidenum">
              <a:rPr lang="fi-FI" smtClean="0"/>
              <a:t>‹#›</a:t>
            </a:fld>
            <a:endParaRPr lang="fi-FI"/>
          </a:p>
        </p:txBody>
      </p:sp>
    </p:spTree>
    <p:extLst>
      <p:ext uri="{BB962C8B-B14F-4D97-AF65-F5344CB8AC3E}">
        <p14:creationId xmlns:p14="http://schemas.microsoft.com/office/powerpoint/2010/main" val="4020211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C65E3-0ED6-46BD-90D7-EE0873B04F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C2B43A7D-4A1D-45CC-B3C0-13BE71AF8A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AF402523-DED4-4129-BD0C-FE8D030CAB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24F7E-81D3-4CFA-A221-8F85DEF654AC}"/>
              </a:ext>
            </a:extLst>
          </p:cNvPr>
          <p:cNvSpPr>
            <a:spLocks noGrp="1"/>
          </p:cNvSpPr>
          <p:nvPr>
            <p:ph type="dt" sz="half" idx="10"/>
          </p:nvPr>
        </p:nvSpPr>
        <p:spPr/>
        <p:txBody>
          <a:bodyPr/>
          <a:lstStyle/>
          <a:p>
            <a:fld id="{F04B673A-91E5-4A38-B795-C2372254239E}" type="datetimeFigureOut">
              <a:rPr lang="fi-FI" smtClean="0"/>
              <a:t>17.9.2021</a:t>
            </a:fld>
            <a:endParaRPr lang="fi-FI"/>
          </a:p>
        </p:txBody>
      </p:sp>
      <p:sp>
        <p:nvSpPr>
          <p:cNvPr id="6" name="Footer Placeholder 5">
            <a:extLst>
              <a:ext uri="{FF2B5EF4-FFF2-40B4-BE49-F238E27FC236}">
                <a16:creationId xmlns:a16="http://schemas.microsoft.com/office/drawing/2014/main" id="{A26A4FA6-2728-472D-85D0-90402F63128F}"/>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A4E41656-4075-4784-8512-F4C342B6CCC0}"/>
              </a:ext>
            </a:extLst>
          </p:cNvPr>
          <p:cNvSpPr>
            <a:spLocks noGrp="1"/>
          </p:cNvSpPr>
          <p:nvPr>
            <p:ph type="sldNum" sz="quarter" idx="12"/>
          </p:nvPr>
        </p:nvSpPr>
        <p:spPr/>
        <p:txBody>
          <a:bodyPr/>
          <a:lstStyle/>
          <a:p>
            <a:fld id="{3EA23794-74D8-4123-8FF9-E6F0CA9C3AA8}" type="slidenum">
              <a:rPr lang="fi-FI" smtClean="0"/>
              <a:t>‹#›</a:t>
            </a:fld>
            <a:endParaRPr lang="fi-FI"/>
          </a:p>
        </p:txBody>
      </p:sp>
    </p:spTree>
    <p:extLst>
      <p:ext uri="{BB962C8B-B14F-4D97-AF65-F5344CB8AC3E}">
        <p14:creationId xmlns:p14="http://schemas.microsoft.com/office/powerpoint/2010/main" val="3007906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66D18-A231-4A2A-AF3D-11193206B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0662E60E-135F-4FAB-980F-7F04EB04F9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BD37D490-C528-43B7-A20E-F029B5B72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0EBA31-6855-452E-8BA2-7B48E00A2C99}"/>
              </a:ext>
            </a:extLst>
          </p:cNvPr>
          <p:cNvSpPr>
            <a:spLocks noGrp="1"/>
          </p:cNvSpPr>
          <p:nvPr>
            <p:ph type="dt" sz="half" idx="10"/>
          </p:nvPr>
        </p:nvSpPr>
        <p:spPr/>
        <p:txBody>
          <a:bodyPr/>
          <a:lstStyle/>
          <a:p>
            <a:fld id="{F04B673A-91E5-4A38-B795-C2372254239E}" type="datetimeFigureOut">
              <a:rPr lang="fi-FI" smtClean="0"/>
              <a:t>17.9.2021</a:t>
            </a:fld>
            <a:endParaRPr lang="fi-FI"/>
          </a:p>
        </p:txBody>
      </p:sp>
      <p:sp>
        <p:nvSpPr>
          <p:cNvPr id="6" name="Footer Placeholder 5">
            <a:extLst>
              <a:ext uri="{FF2B5EF4-FFF2-40B4-BE49-F238E27FC236}">
                <a16:creationId xmlns:a16="http://schemas.microsoft.com/office/drawing/2014/main" id="{33D07810-0F53-4E66-8134-8F36B8A13F9D}"/>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D736A446-F4E3-4EF1-A9C3-D857F408E3D9}"/>
              </a:ext>
            </a:extLst>
          </p:cNvPr>
          <p:cNvSpPr>
            <a:spLocks noGrp="1"/>
          </p:cNvSpPr>
          <p:nvPr>
            <p:ph type="sldNum" sz="quarter" idx="12"/>
          </p:nvPr>
        </p:nvSpPr>
        <p:spPr/>
        <p:txBody>
          <a:bodyPr/>
          <a:lstStyle/>
          <a:p>
            <a:fld id="{3EA23794-74D8-4123-8FF9-E6F0CA9C3AA8}" type="slidenum">
              <a:rPr lang="fi-FI" smtClean="0"/>
              <a:t>‹#›</a:t>
            </a:fld>
            <a:endParaRPr lang="fi-FI"/>
          </a:p>
        </p:txBody>
      </p:sp>
    </p:spTree>
    <p:extLst>
      <p:ext uri="{BB962C8B-B14F-4D97-AF65-F5344CB8AC3E}">
        <p14:creationId xmlns:p14="http://schemas.microsoft.com/office/powerpoint/2010/main" val="2073990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26259-294D-4F9A-A6F3-F04C87DA8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F80F0043-2B12-4646-B30C-3E93CBE5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25F9CBE-4A91-43FB-8C8E-EB605B92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B673A-91E5-4A38-B795-C2372254239E}" type="datetimeFigureOut">
              <a:rPr lang="fi-FI" smtClean="0"/>
              <a:t>17.9.2021</a:t>
            </a:fld>
            <a:endParaRPr lang="fi-FI"/>
          </a:p>
        </p:txBody>
      </p:sp>
      <p:sp>
        <p:nvSpPr>
          <p:cNvPr id="5" name="Footer Placeholder 4">
            <a:extLst>
              <a:ext uri="{FF2B5EF4-FFF2-40B4-BE49-F238E27FC236}">
                <a16:creationId xmlns:a16="http://schemas.microsoft.com/office/drawing/2014/main" id="{8B614462-C1AA-4D19-88FA-725020F2D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25CB0D4D-22A8-471E-A17D-0B07D96217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23794-74D8-4123-8FF9-E6F0CA9C3AA8}" type="slidenum">
              <a:rPr lang="fi-FI" smtClean="0"/>
              <a:t>‹#›</a:t>
            </a:fld>
            <a:endParaRPr lang="fi-FI"/>
          </a:p>
        </p:txBody>
      </p:sp>
    </p:spTree>
    <p:extLst>
      <p:ext uri="{BB962C8B-B14F-4D97-AF65-F5344CB8AC3E}">
        <p14:creationId xmlns:p14="http://schemas.microsoft.com/office/powerpoint/2010/main" val="1593930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hebfd.co.nz/2020/04/05/draft-covid-19-update-26-march-2020/" TargetMode="External"/><Relationship Id="rId7" Type="http://schemas.openxmlformats.org/officeDocument/2006/relationships/hyperlink" Target="https://creativecommons.org/licenses/by-sa/3.0/"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s://www.ohioemployerlawblog.com/2021/05/coronavirus-update-5-6-2021-do-your.html"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ilo.org/skills/pubs/WCMS_813222/lang--en/index.ht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ilo.org/skills/pubs/WCMS_813222/lang--en/index.htm" TargetMode="Externa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acreelman.blogspot.com/2021/08/online-versus-campus-comparing-apples.html"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pngimg.com/download/12406" TargetMode="External"/><Relationship Id="rId5" Type="http://schemas.openxmlformats.org/officeDocument/2006/relationships/image" Target="../media/image13.png"/><Relationship Id="rId4" Type="http://schemas.openxmlformats.org/officeDocument/2006/relationships/hyperlink" Target="https://pxhere.com/fi/photo/113836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hbr.org/2021/07/what-the-edx-acquisition-means-for-the-future-of-higher-education"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esheninger.blogspot.com.au/2013/12/pillars-of-digital-leadership-series_22.html" TargetMode="External"/><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7" Type="http://schemas.microsoft.com/office/2007/relationships/hdphoto" Target="../media/hdphoto3.wdp"/><Relationship Id="rId2" Type="http://schemas.openxmlformats.org/officeDocument/2006/relationships/image" Target="../media/image20.tiff"/><Relationship Id="rId1" Type="http://schemas.openxmlformats.org/officeDocument/2006/relationships/slideLayout" Target="../slideLayouts/slideLayout12.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tiff"/><Relationship Id="rId7" Type="http://schemas.openxmlformats.org/officeDocument/2006/relationships/image" Target="../media/image28.tiff"/><Relationship Id="rId2" Type="http://schemas.openxmlformats.org/officeDocument/2006/relationships/image" Target="../media/image24.tiff"/><Relationship Id="rId1" Type="http://schemas.openxmlformats.org/officeDocument/2006/relationships/slideLayout" Target="../slideLayouts/slideLayout12.xml"/><Relationship Id="rId6" Type="http://schemas.openxmlformats.org/officeDocument/2006/relationships/image" Target="../media/image27.tiff"/><Relationship Id="rId11" Type="http://schemas.microsoft.com/office/2007/relationships/hdphoto" Target="../media/hdphoto5.wdp"/><Relationship Id="rId5" Type="http://schemas.microsoft.com/office/2007/relationships/hdphoto" Target="../media/hdphoto4.wdp"/><Relationship Id="rId10" Type="http://schemas.openxmlformats.org/officeDocument/2006/relationships/image" Target="../media/image23.png"/><Relationship Id="rId4" Type="http://schemas.openxmlformats.org/officeDocument/2006/relationships/image" Target="../media/image26.pn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fcl.eun.org/documents/10180/6262339/Novigado_Guidelines-Learning-Space-Innovations-EN.pdf/cac30aeb-7851-4831-b51d-eb453264dbe7"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fcl.eun.org/documents/10180/6262339/Novigado_Guidelines-Learning-Space-Innovations-EN.pdf/cac30aeb-7851-4831-b51d-eb453264dbe7"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mundoerp.com/blog/estrategias-push-en-erp/" TargetMode="External"/><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hyperlink" Target="https://educationaltechnologyjournal.springeropen.com/track/pdf/10.1186/s41239-021-00254-1.pdf" TargetMode="External"/><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eadershipfreak.blog/2011/05/07/how-to-define-an-opportunity/" TargetMode="External"/><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hyperlink" Target="https://educationaltechnologyjournal.springeropen.com/track/pdf/10.1186/s41239-021-00254-1.pdf" TargetMode="External"/><Relationship Id="rId4" Type="http://schemas.openxmlformats.org/officeDocument/2006/relationships/hyperlink" Target="https://creativecommons.org/licenses/by/3.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ilo.org/skills/pubs/WCMS_813222/lang--en/index.htm" TargetMode="Externa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acreelman.blogspot.com/2021/08/online-versus-campus-comparing-apples.html"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pngimg.com/download/12406" TargetMode="External"/><Relationship Id="rId5" Type="http://schemas.openxmlformats.org/officeDocument/2006/relationships/image" Target="../media/image13.png"/><Relationship Id="rId4" Type="http://schemas.openxmlformats.org/officeDocument/2006/relationships/hyperlink" Target="https://pxhere.com/fi/photo/113836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uis.unesco.org/sites/default/files/documents/lessons_on_education_recovery.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jparr/4818592684" TargetMode="External"/><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hyperlink" Target="https://ojs.library.queensu.ca/index.php/surveillance-and-society/article/view/14812/9784" TargetMode="Externa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trend.at/wirtschaft/megatrends-zukunft-11176164" TargetMode="External"/><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ilo.org/skills/pubs/WCMS_813222/lang--en/index.htm"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ilo.org/skills/pubs/WCMS_813222/lang--en/index.htm"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1">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oelenterate&#10;&#10;Description automatically generated">
            <a:extLst>
              <a:ext uri="{FF2B5EF4-FFF2-40B4-BE49-F238E27FC236}">
                <a16:creationId xmlns:a16="http://schemas.microsoft.com/office/drawing/2014/main" id="{5F09E149-6305-41C4-8358-A17E82CF16A1}"/>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807" r="25882"/>
          <a:stretch/>
        </p:blipFill>
        <p:spPr>
          <a:xfrm>
            <a:off x="-170" y="10"/>
            <a:ext cx="8450317" cy="6857990"/>
          </a:xfrm>
          <a:prstGeom prst="rect">
            <a:avLst/>
          </a:prstGeom>
        </p:spPr>
      </p:pic>
      <p:sp>
        <p:nvSpPr>
          <p:cNvPr id="2" name="Title 1">
            <a:extLst>
              <a:ext uri="{FF2B5EF4-FFF2-40B4-BE49-F238E27FC236}">
                <a16:creationId xmlns:a16="http://schemas.microsoft.com/office/drawing/2014/main" id="{1CEC322B-E73D-4A71-A6E6-CEDA73264812}"/>
              </a:ext>
            </a:extLst>
          </p:cNvPr>
          <p:cNvSpPr>
            <a:spLocks noGrp="1"/>
          </p:cNvSpPr>
          <p:nvPr>
            <p:ph type="ctrTitle"/>
          </p:nvPr>
        </p:nvSpPr>
        <p:spPr>
          <a:xfrm>
            <a:off x="643468" y="643467"/>
            <a:ext cx="4620584" cy="4567137"/>
          </a:xfrm>
        </p:spPr>
        <p:txBody>
          <a:bodyPr>
            <a:normAutofit fontScale="90000"/>
          </a:bodyPr>
          <a:lstStyle/>
          <a:p>
            <a:pPr algn="l"/>
            <a:r>
              <a:rPr lang="fi-FI" sz="4400" dirty="0">
                <a:solidFill>
                  <a:srgbClr val="FFFF00"/>
                </a:solidFill>
                <a:latin typeface="Amasis MT Pro Black" panose="02040A04050005020304" pitchFamily="18" charset="0"/>
              </a:rPr>
              <a:t>Joko vihdoin tästä tulee valtavirtaa? </a:t>
            </a:r>
            <a:r>
              <a:rPr lang="fi-FI" sz="4400" dirty="0">
                <a:solidFill>
                  <a:srgbClr val="FFFFFF"/>
                </a:solidFill>
                <a:latin typeface="Amasis MT Pro Black" panose="02040A04050005020304" pitchFamily="18" charset="0"/>
              </a:rPr>
              <a:t>Teknologiatuettu oppiminen ja opetus </a:t>
            </a:r>
            <a:r>
              <a:rPr lang="fi-FI" sz="4400" dirty="0">
                <a:solidFill>
                  <a:srgbClr val="FFC000"/>
                </a:solidFill>
                <a:latin typeface="Amasis MT Pro Black" panose="02040A04050005020304" pitchFamily="18" charset="0"/>
              </a:rPr>
              <a:t>post-korona</a:t>
            </a:r>
            <a:r>
              <a:rPr lang="fi-FI" sz="4400" dirty="0">
                <a:solidFill>
                  <a:srgbClr val="FFFFFF"/>
                </a:solidFill>
                <a:latin typeface="Amasis MT Pro Black" panose="02040A04050005020304" pitchFamily="18" charset="0"/>
              </a:rPr>
              <a:t> maailmassa.</a:t>
            </a:r>
          </a:p>
        </p:txBody>
      </p:sp>
      <p:sp>
        <p:nvSpPr>
          <p:cNvPr id="3" name="Subtitle 2">
            <a:extLst>
              <a:ext uri="{FF2B5EF4-FFF2-40B4-BE49-F238E27FC236}">
                <a16:creationId xmlns:a16="http://schemas.microsoft.com/office/drawing/2014/main" id="{9623971E-8506-41C5-859B-E0FB43520367}"/>
              </a:ext>
            </a:extLst>
          </p:cNvPr>
          <p:cNvSpPr>
            <a:spLocks noGrp="1"/>
          </p:cNvSpPr>
          <p:nvPr>
            <p:ph type="subTitle" idx="1"/>
          </p:nvPr>
        </p:nvSpPr>
        <p:spPr>
          <a:xfrm>
            <a:off x="643467" y="5277684"/>
            <a:ext cx="4620584" cy="775494"/>
          </a:xfrm>
        </p:spPr>
        <p:txBody>
          <a:bodyPr>
            <a:normAutofit fontScale="70000" lnSpcReduction="20000"/>
          </a:bodyPr>
          <a:lstStyle/>
          <a:p>
            <a:pPr algn="l"/>
            <a:r>
              <a:rPr lang="fi-FI" dirty="0">
                <a:solidFill>
                  <a:srgbClr val="FFFFFF"/>
                </a:solidFill>
                <a:latin typeface="Amasis MT Pro Medium" panose="02040604050005020304" pitchFamily="18" charset="0"/>
              </a:rPr>
              <a:t>Jari Laru, KT, yliopistonlehtori, teknologiatuettu oppiminen ja opetus, Oulun yliopisto, kasvatustieteiden tiedekunta</a:t>
            </a:r>
          </a:p>
        </p:txBody>
      </p:sp>
      <p:pic>
        <p:nvPicPr>
          <p:cNvPr id="5" name="Picture 4" descr="A person with a mask on the face&#10;&#10;Description automatically generated with low confidence">
            <a:extLst>
              <a:ext uri="{FF2B5EF4-FFF2-40B4-BE49-F238E27FC236}">
                <a16:creationId xmlns:a16="http://schemas.microsoft.com/office/drawing/2014/main" id="{729765F2-B8E8-483B-A709-F8CE4258F69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9091" r="35262"/>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894C448F-BB50-4F75-AAAC-C1D2B5726E87}"/>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5" tooltip="https://www.ohioemployerlawblog.com/2021/05/coronavirus-update-5-6-2021-do-your.html">
                  <a:extLst>
                    <a:ext uri="{A12FA001-AC4F-418D-AE19-62706E023703}">
                      <ahyp:hlinkClr xmlns:ahyp="http://schemas.microsoft.com/office/drawing/2018/hyperlinkcolor" val="tx"/>
                    </a:ext>
                  </a:extLst>
                </a:hlinkClick>
              </a:rPr>
              <a:t>This Photo</a:t>
            </a:r>
            <a:r>
              <a:rPr lang="fi-FI" sz="700">
                <a:solidFill>
                  <a:srgbClr val="FFFFFF"/>
                </a:solidFill>
              </a:rPr>
              <a:t> by Unknown Author is licensed under </a:t>
            </a:r>
            <a:r>
              <a:rPr lang="fi-FI"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fi-FI" sz="700">
              <a:solidFill>
                <a:srgbClr val="FFFFFF"/>
              </a:solidFill>
            </a:endParaRPr>
          </a:p>
        </p:txBody>
      </p:sp>
      <p:sp>
        <p:nvSpPr>
          <p:cNvPr id="9" name="TextBox 8">
            <a:extLst>
              <a:ext uri="{FF2B5EF4-FFF2-40B4-BE49-F238E27FC236}">
                <a16:creationId xmlns:a16="http://schemas.microsoft.com/office/drawing/2014/main" id="{608C9B5A-305A-42C0-AF11-3F25F9E8C378}"/>
              </a:ext>
            </a:extLst>
          </p:cNvPr>
          <p:cNvSpPr txBox="1"/>
          <p:nvPr/>
        </p:nvSpPr>
        <p:spPr>
          <a:xfrm>
            <a:off x="6143105" y="6657945"/>
            <a:ext cx="2307042"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thebfd.co.nz/2020/04/05/draft-covid-19-update-26-march-2020/">
                  <a:extLst>
                    <a:ext uri="{A12FA001-AC4F-418D-AE19-62706E023703}">
                      <ahyp:hlinkClr xmlns:ahyp="http://schemas.microsoft.com/office/drawing/2018/hyperlinkcolor" val="tx"/>
                    </a:ext>
                  </a:extLst>
                </a:hlinkClick>
              </a:rPr>
              <a:t>This Photo</a:t>
            </a:r>
            <a:r>
              <a:rPr lang="fi-FI" sz="700">
                <a:solidFill>
                  <a:srgbClr val="FFFFFF"/>
                </a:solidFill>
              </a:rPr>
              <a:t> by Unknown Author is licensed under </a:t>
            </a:r>
            <a:r>
              <a:rPr lang="fi-FI"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fi-FI" sz="700">
              <a:solidFill>
                <a:srgbClr val="FFFFFF"/>
              </a:solidFill>
            </a:endParaRPr>
          </a:p>
        </p:txBody>
      </p:sp>
    </p:spTree>
    <p:extLst>
      <p:ext uri="{BB962C8B-B14F-4D97-AF65-F5344CB8AC3E}">
        <p14:creationId xmlns:p14="http://schemas.microsoft.com/office/powerpoint/2010/main" val="3615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9">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100BAC-A08A-45DE-AB71-69A83F4645B1}"/>
              </a:ext>
            </a:extLst>
          </p:cNvPr>
          <p:cNvPicPr>
            <a:picLocks noChangeAspect="1"/>
          </p:cNvPicPr>
          <p:nvPr/>
        </p:nvPicPr>
        <p:blipFill rotWithShape="1">
          <a:blip r:embed="rId2"/>
          <a:srcRect r="-1" b="242"/>
          <a:stretch/>
        </p:blipFill>
        <p:spPr>
          <a:xfrm>
            <a:off x="-1" y="190"/>
            <a:ext cx="8128855" cy="5291194"/>
          </a:xfrm>
          <a:prstGeom prst="rect">
            <a:avLst/>
          </a:prstGeom>
        </p:spPr>
      </p:pic>
      <p:sp>
        <p:nvSpPr>
          <p:cNvPr id="41" name="Rectangle 2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2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DCDD3D-2DF2-43B7-9C12-CFB6BCE36C80}"/>
              </a:ext>
            </a:extLst>
          </p:cNvPr>
          <p:cNvSpPr>
            <a:spLocks noGrp="1"/>
          </p:cNvSpPr>
          <p:nvPr>
            <p:ph type="title"/>
          </p:nvPr>
        </p:nvSpPr>
        <p:spPr>
          <a:xfrm>
            <a:off x="699715" y="5635366"/>
            <a:ext cx="7091299" cy="898581"/>
          </a:xfrm>
        </p:spPr>
        <p:txBody>
          <a:bodyPr vert="horz" lIns="91440" tIns="45720" rIns="91440" bIns="45720" rtlCol="0" anchor="ctr">
            <a:normAutofit fontScale="90000"/>
          </a:bodyPr>
          <a:lstStyle/>
          <a:p>
            <a:r>
              <a:rPr lang="en-US" sz="3400" kern="1200" dirty="0" err="1">
                <a:solidFill>
                  <a:srgbClr val="FFFFFF"/>
                </a:solidFill>
                <a:latin typeface="Amasis MT Pro Black" panose="02040A04050005020304" pitchFamily="18" charset="0"/>
              </a:rPr>
              <a:t>Automaation</a:t>
            </a:r>
            <a:r>
              <a:rPr lang="en-US" sz="3400" kern="1200" dirty="0">
                <a:solidFill>
                  <a:srgbClr val="FFFFFF"/>
                </a:solidFill>
                <a:latin typeface="Amasis MT Pro Black" panose="02040A04050005020304" pitchFamily="18" charset="0"/>
              </a:rPr>
              <a:t> </a:t>
            </a:r>
            <a:r>
              <a:rPr lang="en-US" sz="3400" kern="1200" dirty="0" err="1">
                <a:solidFill>
                  <a:srgbClr val="FFFFFF"/>
                </a:solidFill>
                <a:latin typeface="Amasis MT Pro Black" panose="02040A04050005020304" pitchFamily="18" charset="0"/>
              </a:rPr>
              <a:t>vaikutukset</a:t>
            </a:r>
            <a:r>
              <a:rPr lang="en-US" sz="3400" kern="1200" dirty="0">
                <a:solidFill>
                  <a:srgbClr val="FFFFFF"/>
                </a:solidFill>
                <a:latin typeface="Amasis MT Pro Black" panose="02040A04050005020304" pitchFamily="18" charset="0"/>
              </a:rPr>
              <a:t> </a:t>
            </a:r>
            <a:r>
              <a:rPr lang="en-US" sz="3400" kern="1200" dirty="0" err="1">
                <a:solidFill>
                  <a:srgbClr val="FFFFFF"/>
                </a:solidFill>
                <a:latin typeface="Amasis MT Pro Black" panose="02040A04050005020304" pitchFamily="18" charset="0"/>
              </a:rPr>
              <a:t>työpaikkoihin</a:t>
            </a:r>
            <a:endParaRPr lang="en-US" sz="3400" kern="1200" dirty="0">
              <a:solidFill>
                <a:srgbClr val="FFFFFF"/>
              </a:solidFill>
              <a:latin typeface="Amasis MT Pro Black" panose="02040A04050005020304" pitchFamily="18" charset="0"/>
            </a:endParaRPr>
          </a:p>
        </p:txBody>
      </p:sp>
      <p:sp>
        <p:nvSpPr>
          <p:cNvPr id="26" name="Rectangle 2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a:extLst>
              <a:ext uri="{FF2B5EF4-FFF2-40B4-BE49-F238E27FC236}">
                <a16:creationId xmlns:a16="http://schemas.microsoft.com/office/drawing/2014/main" id="{58BA3669-FFB9-479D-9BE2-9673A1889D86}"/>
              </a:ext>
            </a:extLst>
          </p:cNvPr>
          <p:cNvPicPr>
            <a:picLocks noChangeAspect="1"/>
          </p:cNvPicPr>
          <p:nvPr/>
        </p:nvPicPr>
        <p:blipFill rotWithShape="1">
          <a:blip r:embed="rId3"/>
          <a:srcRect t="5205" r="-2" b="3634"/>
          <a:stretch/>
        </p:blipFill>
        <p:spPr>
          <a:xfrm>
            <a:off x="8128856" y="1"/>
            <a:ext cx="4063143" cy="5291384"/>
          </a:xfrm>
          <a:prstGeom prst="rect">
            <a:avLst/>
          </a:prstGeom>
        </p:spPr>
      </p:pic>
      <p:sp>
        <p:nvSpPr>
          <p:cNvPr id="39" name="TextBox 38">
            <a:extLst>
              <a:ext uri="{FF2B5EF4-FFF2-40B4-BE49-F238E27FC236}">
                <a16:creationId xmlns:a16="http://schemas.microsoft.com/office/drawing/2014/main" id="{D58AD9F2-6445-4CB4-9877-AD8212D42AEB}"/>
              </a:ext>
            </a:extLst>
          </p:cNvPr>
          <p:cNvSpPr txBox="1"/>
          <p:nvPr/>
        </p:nvSpPr>
        <p:spPr>
          <a:xfrm>
            <a:off x="8283387" y="6153662"/>
            <a:ext cx="4011791" cy="584775"/>
          </a:xfrm>
          <a:prstGeom prst="rect">
            <a:avLst/>
          </a:prstGeom>
          <a:noFill/>
        </p:spPr>
        <p:txBody>
          <a:bodyPr wrap="square">
            <a:spAutoFit/>
          </a:bodyPr>
          <a:lstStyle/>
          <a:p>
            <a:r>
              <a:rPr lang="en-US" sz="1100" b="0" i="0" dirty="0">
                <a:solidFill>
                  <a:schemeClr val="bg1">
                    <a:lumMod val="75000"/>
                  </a:schemeClr>
                </a:solidFill>
                <a:effectLst/>
                <a:latin typeface="Arial" panose="020B0604020202020204" pitchFamily="34" charset="0"/>
              </a:rPr>
              <a:t>Aggarwal, A. (2021) Global framework on core skills for life and work in the 21st century.</a:t>
            </a:r>
            <a:endParaRPr lang="fi-FI" sz="1100" dirty="0">
              <a:solidFill>
                <a:schemeClr val="bg1">
                  <a:lumMod val="75000"/>
                </a:schemeClr>
              </a:solidFill>
              <a:latin typeface="Arial" panose="020B0604020202020204" pitchFamily="34" charset="0"/>
            </a:endParaRPr>
          </a:p>
          <a:p>
            <a:r>
              <a:rPr lang="fi-FI" sz="1000" b="0" i="0" u="sng" strike="noStrike" dirty="0">
                <a:solidFill>
                  <a:schemeClr val="bg1">
                    <a:lumMod val="75000"/>
                  </a:schemeClr>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https://www.ilo.org/skills/pubs/WCMS_813222/lang--en/index.htm</a:t>
            </a:r>
            <a:r>
              <a:rPr lang="fi-FI" sz="1000" b="0" i="0" dirty="0">
                <a:solidFill>
                  <a:schemeClr val="bg1">
                    <a:lumMod val="75000"/>
                  </a:schemeClr>
                </a:solidFill>
                <a:effectLst/>
                <a:latin typeface="Calibri" panose="020F0502020204030204" pitchFamily="34" charset="0"/>
              </a:rPr>
              <a:t> </a:t>
            </a:r>
            <a:endParaRPr lang="en-US" sz="1000" dirty="0">
              <a:solidFill>
                <a:schemeClr val="bg1">
                  <a:lumMod val="75000"/>
                </a:schemeClr>
              </a:solidFill>
              <a:latin typeface="Arial" panose="020B0604020202020204" pitchFamily="34" charset="0"/>
            </a:endParaRPr>
          </a:p>
        </p:txBody>
      </p:sp>
    </p:spTree>
    <p:extLst>
      <p:ext uri="{BB962C8B-B14F-4D97-AF65-F5344CB8AC3E}">
        <p14:creationId xmlns:p14="http://schemas.microsoft.com/office/powerpoint/2010/main" val="3937868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0AC9-3EB8-4EEC-80C8-3CC6ABB86019}"/>
              </a:ext>
            </a:extLst>
          </p:cNvPr>
          <p:cNvSpPr>
            <a:spLocks noGrp="1"/>
          </p:cNvSpPr>
          <p:nvPr>
            <p:ph type="title"/>
          </p:nvPr>
        </p:nvSpPr>
        <p:spPr/>
        <p:txBody>
          <a:bodyPr/>
          <a:lstStyle/>
          <a:p>
            <a:r>
              <a:rPr lang="fi-FI" dirty="0">
                <a:latin typeface="Amasis MT Pro Black" panose="02040A04050005020304" pitchFamily="18" charset="0"/>
              </a:rPr>
              <a:t>Mitä tulisi oppia/opettaa?</a:t>
            </a:r>
          </a:p>
        </p:txBody>
      </p:sp>
      <p:sp>
        <p:nvSpPr>
          <p:cNvPr id="3" name="Rectangle 2">
            <a:extLst>
              <a:ext uri="{FF2B5EF4-FFF2-40B4-BE49-F238E27FC236}">
                <a16:creationId xmlns:a16="http://schemas.microsoft.com/office/drawing/2014/main" id="{34E10A5A-8387-468C-AC15-0682B01EE01B}"/>
              </a:ext>
            </a:extLst>
          </p:cNvPr>
          <p:cNvSpPr/>
          <p:nvPr/>
        </p:nvSpPr>
        <p:spPr>
          <a:xfrm>
            <a:off x="1552175" y="1974797"/>
            <a:ext cx="9136316" cy="40802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
        <p:nvSpPr>
          <p:cNvPr id="4" name="Title 1">
            <a:extLst>
              <a:ext uri="{FF2B5EF4-FFF2-40B4-BE49-F238E27FC236}">
                <a16:creationId xmlns:a16="http://schemas.microsoft.com/office/drawing/2014/main" id="{60A98890-8DDE-435E-8B58-DCFCEB69DD8B}"/>
              </a:ext>
            </a:extLst>
          </p:cNvPr>
          <p:cNvSpPr txBox="1">
            <a:spLocks/>
          </p:cNvSpPr>
          <p:nvPr/>
        </p:nvSpPr>
        <p:spPr>
          <a:xfrm>
            <a:off x="5671987" y="3229989"/>
            <a:ext cx="89669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9600" dirty="0">
                <a:latin typeface="Amasis MT Pro Black" panose="02040A04050005020304" pitchFamily="18" charset="0"/>
              </a:rPr>
              <a:t>?</a:t>
            </a:r>
          </a:p>
        </p:txBody>
      </p:sp>
    </p:spTree>
    <p:extLst>
      <p:ext uri="{BB962C8B-B14F-4D97-AF65-F5344CB8AC3E}">
        <p14:creationId xmlns:p14="http://schemas.microsoft.com/office/powerpoint/2010/main" val="677429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430EA6-175A-46E6-998E-59CD274794FD}"/>
              </a:ext>
            </a:extLst>
          </p:cNvPr>
          <p:cNvPicPr>
            <a:picLocks noChangeAspect="1"/>
          </p:cNvPicPr>
          <p:nvPr/>
        </p:nvPicPr>
        <p:blipFill>
          <a:blip r:embed="rId2"/>
          <a:stretch>
            <a:fillRect/>
          </a:stretch>
        </p:blipFill>
        <p:spPr>
          <a:xfrm>
            <a:off x="265365" y="249742"/>
            <a:ext cx="8379871" cy="6358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52C49D8-00EA-4B3E-8171-80C60E974D45}"/>
              </a:ext>
            </a:extLst>
          </p:cNvPr>
          <p:cNvPicPr>
            <a:picLocks noChangeAspect="1"/>
          </p:cNvPicPr>
          <p:nvPr/>
        </p:nvPicPr>
        <p:blipFill>
          <a:blip r:embed="rId3"/>
          <a:stretch>
            <a:fillRect/>
          </a:stretch>
        </p:blipFill>
        <p:spPr>
          <a:xfrm>
            <a:off x="8903854" y="249742"/>
            <a:ext cx="3132950" cy="4504722"/>
          </a:xfrm>
          <a:prstGeom prst="rect">
            <a:avLst/>
          </a:prstGeom>
        </p:spPr>
      </p:pic>
      <p:sp>
        <p:nvSpPr>
          <p:cNvPr id="10" name="Rectangle 9">
            <a:extLst>
              <a:ext uri="{FF2B5EF4-FFF2-40B4-BE49-F238E27FC236}">
                <a16:creationId xmlns:a16="http://schemas.microsoft.com/office/drawing/2014/main" id="{BABFAE9E-CFA4-4C73-9208-0DA6A3E7759B}"/>
              </a:ext>
            </a:extLst>
          </p:cNvPr>
          <p:cNvSpPr/>
          <p:nvPr/>
        </p:nvSpPr>
        <p:spPr>
          <a:xfrm>
            <a:off x="5726545" y="2502103"/>
            <a:ext cx="2530764" cy="24670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3B410E55-EE2D-41AF-83EE-F3B07CBD88F5}"/>
              </a:ext>
            </a:extLst>
          </p:cNvPr>
          <p:cNvSpPr/>
          <p:nvPr/>
        </p:nvSpPr>
        <p:spPr>
          <a:xfrm>
            <a:off x="3096882" y="765318"/>
            <a:ext cx="2553419" cy="12015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xtBox 11">
            <a:extLst>
              <a:ext uri="{FF2B5EF4-FFF2-40B4-BE49-F238E27FC236}">
                <a16:creationId xmlns:a16="http://schemas.microsoft.com/office/drawing/2014/main" id="{45B6AE56-917C-4B91-94D1-803EB5E665CC}"/>
              </a:ext>
            </a:extLst>
          </p:cNvPr>
          <p:cNvSpPr txBox="1"/>
          <p:nvPr/>
        </p:nvSpPr>
        <p:spPr>
          <a:xfrm>
            <a:off x="6067114" y="765318"/>
            <a:ext cx="2161309" cy="1477328"/>
          </a:xfrm>
          <a:prstGeom prst="rect">
            <a:avLst/>
          </a:prstGeom>
          <a:noFill/>
        </p:spPr>
        <p:txBody>
          <a:bodyPr wrap="square" rtlCol="0">
            <a:spAutoFit/>
          </a:bodyPr>
          <a:lstStyle/>
          <a:p>
            <a:r>
              <a:rPr lang="fi-FI" dirty="0"/>
              <a:t>Oppimisen ja koulutusteknologian tutkimusyksikkö (LET) </a:t>
            </a:r>
          </a:p>
          <a:p>
            <a:r>
              <a:rPr lang="fi-FI" dirty="0"/>
              <a:t>Tutkii juuri näitä</a:t>
            </a:r>
          </a:p>
        </p:txBody>
      </p:sp>
      <p:cxnSp>
        <p:nvCxnSpPr>
          <p:cNvPr id="14" name="Straight Connector 13">
            <a:extLst>
              <a:ext uri="{FF2B5EF4-FFF2-40B4-BE49-F238E27FC236}">
                <a16:creationId xmlns:a16="http://schemas.microsoft.com/office/drawing/2014/main" id="{6BF7CD34-3054-4B72-8A88-8EB8B9D2DF24}"/>
              </a:ext>
            </a:extLst>
          </p:cNvPr>
          <p:cNvCxnSpPr>
            <a:stCxn id="12" idx="1"/>
            <a:endCxn id="11" idx="3"/>
          </p:cNvCxnSpPr>
          <p:nvPr/>
        </p:nvCxnSpPr>
        <p:spPr>
          <a:xfrm flipH="1" flipV="1">
            <a:off x="5650301" y="1366071"/>
            <a:ext cx="416813" cy="13791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9D5925F-ABC0-49C2-9AE9-FA0E43FC5D15}"/>
              </a:ext>
            </a:extLst>
          </p:cNvPr>
          <p:cNvCxnSpPr>
            <a:cxnSpLocks/>
            <a:stCxn id="10" idx="0"/>
          </p:cNvCxnSpPr>
          <p:nvPr/>
        </p:nvCxnSpPr>
        <p:spPr>
          <a:xfrm flipH="1" flipV="1">
            <a:off x="6892506" y="2184005"/>
            <a:ext cx="99421" cy="3180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05F4B7B-B6A7-490F-9710-3CC11B70625A}"/>
              </a:ext>
            </a:extLst>
          </p:cNvPr>
          <p:cNvSpPr txBox="1"/>
          <p:nvPr/>
        </p:nvSpPr>
        <p:spPr>
          <a:xfrm>
            <a:off x="8824902" y="4737560"/>
            <a:ext cx="3211902" cy="1969770"/>
          </a:xfrm>
          <a:prstGeom prst="rect">
            <a:avLst/>
          </a:prstGeom>
          <a:noFill/>
        </p:spPr>
        <p:txBody>
          <a:bodyPr wrap="square">
            <a:spAutoFit/>
          </a:bodyPr>
          <a:lstStyle/>
          <a:p>
            <a:r>
              <a:rPr lang="en-US" b="0" i="0" dirty="0">
                <a:solidFill>
                  <a:srgbClr val="222222"/>
                </a:solidFill>
                <a:effectLst/>
                <a:latin typeface="Arial" panose="020B0604020202020204" pitchFamily="34" charset="0"/>
              </a:rPr>
              <a:t>Aggarwal, A. </a:t>
            </a:r>
            <a:r>
              <a:rPr lang="en-US" b="0" i="0" dirty="0">
                <a:solidFill>
                  <a:srgbClr val="FF0000"/>
                </a:solidFill>
                <a:effectLst/>
                <a:latin typeface="Arial" panose="020B0604020202020204" pitchFamily="34" charset="0"/>
              </a:rPr>
              <a:t>(2021) </a:t>
            </a:r>
            <a:r>
              <a:rPr lang="en-US" b="0" i="0" dirty="0">
                <a:solidFill>
                  <a:srgbClr val="222222"/>
                </a:solidFill>
                <a:effectLst/>
                <a:latin typeface="Arial" panose="020B0604020202020204" pitchFamily="34" charset="0"/>
              </a:rPr>
              <a:t>Global framework on core skills for life and work in the 21st century.</a:t>
            </a:r>
          </a:p>
          <a:p>
            <a:endParaRPr lang="fi-FI" dirty="0">
              <a:solidFill>
                <a:srgbClr val="222222"/>
              </a:solidFill>
              <a:latin typeface="Arial" panose="020B0604020202020204" pitchFamily="34" charset="0"/>
            </a:endParaRPr>
          </a:p>
          <a:p>
            <a:r>
              <a:rPr lang="fi-FI" sz="1400" b="0" i="0" u="sng" strike="noStrike" dirty="0">
                <a:solidFill>
                  <a:srgbClr val="0563C1"/>
                </a:solidFill>
                <a:effectLst/>
                <a:latin typeface="Calibri" panose="020F0502020204030204" pitchFamily="34" charset="0"/>
                <a:hlinkClick r:id="rId4"/>
              </a:rPr>
              <a:t>https://www.ilo.org/skills/pubs/WCMS_813222/lang--en/index.htm</a:t>
            </a:r>
            <a:r>
              <a:rPr lang="fi-FI" sz="1400" b="0" i="0" dirty="0">
                <a:solidFill>
                  <a:srgbClr val="000000"/>
                </a:solidFill>
                <a:effectLst/>
                <a:latin typeface="Calibri" panose="020F0502020204030204" pitchFamily="34" charset="0"/>
              </a:rPr>
              <a:t> </a:t>
            </a:r>
            <a:endParaRPr lang="en-US" sz="1400" dirty="0">
              <a:solidFill>
                <a:srgbClr val="222222"/>
              </a:solidFill>
              <a:latin typeface="Arial" panose="020B0604020202020204" pitchFamily="34" charset="0"/>
            </a:endParaRPr>
          </a:p>
        </p:txBody>
      </p:sp>
      <p:sp>
        <p:nvSpPr>
          <p:cNvPr id="20" name="Arrow: Right 19">
            <a:extLst>
              <a:ext uri="{FF2B5EF4-FFF2-40B4-BE49-F238E27FC236}">
                <a16:creationId xmlns:a16="http://schemas.microsoft.com/office/drawing/2014/main" id="{1AC83B1C-CEC0-41D8-8279-5978AEC574A9}"/>
              </a:ext>
            </a:extLst>
          </p:cNvPr>
          <p:cNvSpPr/>
          <p:nvPr/>
        </p:nvSpPr>
        <p:spPr>
          <a:xfrm>
            <a:off x="2475781" y="5511097"/>
            <a:ext cx="905774" cy="4226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59850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pear, fruit, indoor&#10;&#10;Description automatically generated">
            <a:extLst>
              <a:ext uri="{FF2B5EF4-FFF2-40B4-BE49-F238E27FC236}">
                <a16:creationId xmlns:a16="http://schemas.microsoft.com/office/drawing/2014/main" id="{4313FFDA-8E35-4F7D-8411-AE795365AA0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03298" y="2149822"/>
            <a:ext cx="3525264" cy="5287896"/>
          </a:xfrm>
          <a:prstGeom prst="rect">
            <a:avLst/>
          </a:prstGeom>
        </p:spPr>
      </p:pic>
      <p:sp>
        <p:nvSpPr>
          <p:cNvPr id="2" name="Title 1">
            <a:extLst>
              <a:ext uri="{FF2B5EF4-FFF2-40B4-BE49-F238E27FC236}">
                <a16:creationId xmlns:a16="http://schemas.microsoft.com/office/drawing/2014/main" id="{4E9565FE-53EB-4963-B0A7-83E9034A2EF6}"/>
              </a:ext>
            </a:extLst>
          </p:cNvPr>
          <p:cNvSpPr>
            <a:spLocks noGrp="1"/>
          </p:cNvSpPr>
          <p:nvPr>
            <p:ph type="title"/>
          </p:nvPr>
        </p:nvSpPr>
        <p:spPr>
          <a:xfrm>
            <a:off x="1469474" y="376013"/>
            <a:ext cx="10515600" cy="1325563"/>
          </a:xfrm>
        </p:spPr>
        <p:txBody>
          <a:bodyPr>
            <a:normAutofit fontScale="90000"/>
          </a:bodyPr>
          <a:lstStyle/>
          <a:p>
            <a:r>
              <a:rPr lang="fi-FI" dirty="0">
                <a:latin typeface="Amasis MT Pro Black" panose="02040A04050005020304" pitchFamily="18" charset="0"/>
              </a:rPr>
              <a:t>Koulutuksen volyymejä täytyy lisätä valtavasti, verkko on vastaus?</a:t>
            </a:r>
          </a:p>
        </p:txBody>
      </p:sp>
      <p:pic>
        <p:nvPicPr>
          <p:cNvPr id="13" name="Content Placeholder 12" descr="A red apple with a green stem&#10;&#10;Description automatically generated with medium confidence">
            <a:extLst>
              <a:ext uri="{FF2B5EF4-FFF2-40B4-BE49-F238E27FC236}">
                <a16:creationId xmlns:a16="http://schemas.microsoft.com/office/drawing/2014/main" id="{E6D3C614-38B6-4737-84F1-3B4CDCAFB65A}"/>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84187" y="1253331"/>
            <a:ext cx="3556989" cy="4351338"/>
          </a:xfrm>
        </p:spPr>
      </p:pic>
      <p:sp>
        <p:nvSpPr>
          <p:cNvPr id="4" name="Arrow: Right 3">
            <a:extLst>
              <a:ext uri="{FF2B5EF4-FFF2-40B4-BE49-F238E27FC236}">
                <a16:creationId xmlns:a16="http://schemas.microsoft.com/office/drawing/2014/main" id="{8EB2B7B6-A926-4FF5-BF36-5BE8B255A917}"/>
              </a:ext>
            </a:extLst>
          </p:cNvPr>
          <p:cNvSpPr/>
          <p:nvPr/>
        </p:nvSpPr>
        <p:spPr>
          <a:xfrm rot="2270665">
            <a:off x="-615577" y="2747681"/>
            <a:ext cx="3354779" cy="1635826"/>
          </a:xfrm>
          <a:prstGeom prst="rightArrow">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latin typeface="Amasis MT Pro Medium" panose="02040604050005020304" pitchFamily="18" charset="0"/>
              </a:rPr>
              <a:t>Lähiopetus</a:t>
            </a:r>
          </a:p>
        </p:txBody>
      </p:sp>
      <p:sp>
        <p:nvSpPr>
          <p:cNvPr id="5" name="Arrow: Right 4">
            <a:extLst>
              <a:ext uri="{FF2B5EF4-FFF2-40B4-BE49-F238E27FC236}">
                <a16:creationId xmlns:a16="http://schemas.microsoft.com/office/drawing/2014/main" id="{40EB18DC-4ABE-4894-979A-5999D4666151}"/>
              </a:ext>
            </a:extLst>
          </p:cNvPr>
          <p:cNvSpPr/>
          <p:nvPr/>
        </p:nvSpPr>
        <p:spPr>
          <a:xfrm rot="13052912">
            <a:off x="2758139" y="5272739"/>
            <a:ext cx="3354779" cy="1635826"/>
          </a:xfrm>
          <a:prstGeom prst="rightArrow">
            <a:avLst/>
          </a:prstGeom>
          <a:solidFill>
            <a:schemeClr val="bg1"/>
          </a:solidFill>
          <a:ln>
            <a:solidFill>
              <a:schemeClr val="bg1">
                <a:lumMod val="8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Verkko-opetus</a:t>
            </a:r>
          </a:p>
        </p:txBody>
      </p:sp>
      <p:sp>
        <p:nvSpPr>
          <p:cNvPr id="6" name="TextBox 5">
            <a:extLst>
              <a:ext uri="{FF2B5EF4-FFF2-40B4-BE49-F238E27FC236}">
                <a16:creationId xmlns:a16="http://schemas.microsoft.com/office/drawing/2014/main" id="{B07823BB-9FF5-49C9-9117-DBF5412589A0}"/>
              </a:ext>
            </a:extLst>
          </p:cNvPr>
          <p:cNvSpPr txBox="1"/>
          <p:nvPr/>
        </p:nvSpPr>
        <p:spPr>
          <a:xfrm rot="2236130">
            <a:off x="3095977" y="5930725"/>
            <a:ext cx="2698239" cy="369332"/>
          </a:xfrm>
          <a:prstGeom prst="rect">
            <a:avLst/>
          </a:prstGeom>
          <a:noFill/>
        </p:spPr>
        <p:txBody>
          <a:bodyPr wrap="none" rtlCol="0">
            <a:spAutoFit/>
          </a:bodyPr>
          <a:lstStyle/>
          <a:p>
            <a:r>
              <a:rPr lang="fi-FI" dirty="0">
                <a:latin typeface="Amasis MT Pro Medium" panose="02040604050005020304" pitchFamily="18" charset="0"/>
              </a:rPr>
              <a:t>Verkko-opetus (Moodle)</a:t>
            </a:r>
          </a:p>
        </p:txBody>
      </p:sp>
      <p:sp>
        <p:nvSpPr>
          <p:cNvPr id="18" name="Content Placeholder 28">
            <a:extLst>
              <a:ext uri="{FF2B5EF4-FFF2-40B4-BE49-F238E27FC236}">
                <a16:creationId xmlns:a16="http://schemas.microsoft.com/office/drawing/2014/main" id="{FFA968DE-79FD-4A29-8724-2EAA83EC8D97}"/>
              </a:ext>
            </a:extLst>
          </p:cNvPr>
          <p:cNvSpPr txBox="1">
            <a:spLocks/>
          </p:cNvSpPr>
          <p:nvPr/>
        </p:nvSpPr>
        <p:spPr>
          <a:xfrm>
            <a:off x="5618859" y="2538483"/>
            <a:ext cx="5594375" cy="385876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latin typeface="Amasis MT Pro Medium" panose="02040604050005020304" pitchFamily="18" charset="0"/>
              </a:rPr>
              <a:t>Oppimisen</a:t>
            </a:r>
            <a:r>
              <a:rPr lang="en-US" sz="2000" dirty="0">
                <a:latin typeface="Amasis MT Pro Medium" panose="02040604050005020304" pitchFamily="18" charset="0"/>
              </a:rPr>
              <a:t> </a:t>
            </a:r>
            <a:r>
              <a:rPr lang="en-US" sz="2000" dirty="0" err="1">
                <a:latin typeface="Amasis MT Pro Medium" panose="02040604050005020304" pitchFamily="18" charset="0"/>
              </a:rPr>
              <a:t>tukeminen</a:t>
            </a:r>
            <a:r>
              <a:rPr lang="en-US" sz="2000" dirty="0">
                <a:latin typeface="Amasis MT Pro Medium" panose="02040604050005020304" pitchFamily="18" charset="0"/>
              </a:rPr>
              <a:t> (Scaffolding)</a:t>
            </a:r>
          </a:p>
          <a:p>
            <a:r>
              <a:rPr lang="en-US" sz="2000" dirty="0" err="1">
                <a:latin typeface="Amasis MT Pro Medium" panose="02040604050005020304" pitchFamily="18" charset="0"/>
              </a:rPr>
              <a:t>Yhteisöllisyyden</a:t>
            </a:r>
            <a:r>
              <a:rPr lang="en-US" sz="2000" dirty="0">
                <a:latin typeface="Amasis MT Pro Medium" panose="02040604050005020304" pitchFamily="18" charset="0"/>
              </a:rPr>
              <a:t> </a:t>
            </a:r>
            <a:r>
              <a:rPr lang="en-US" sz="2000" dirty="0" err="1">
                <a:latin typeface="Amasis MT Pro Medium" panose="02040604050005020304" pitchFamily="18" charset="0"/>
              </a:rPr>
              <a:t>rakentaminen</a:t>
            </a:r>
            <a:endParaRPr lang="en-US" sz="2000" dirty="0">
              <a:latin typeface="Amasis MT Pro Medium" panose="02040604050005020304" pitchFamily="18" charset="0"/>
            </a:endParaRPr>
          </a:p>
          <a:p>
            <a:r>
              <a:rPr lang="en-US" sz="2000" dirty="0" err="1">
                <a:latin typeface="Amasis MT Pro Medium" panose="02040604050005020304" pitchFamily="18" charset="0"/>
              </a:rPr>
              <a:t>Ryhmätyöskentelyn</a:t>
            </a:r>
            <a:r>
              <a:rPr lang="en-US" sz="2000" dirty="0">
                <a:latin typeface="Amasis MT Pro Medium" panose="02040604050005020304" pitchFamily="18" charset="0"/>
              </a:rPr>
              <a:t> </a:t>
            </a:r>
            <a:r>
              <a:rPr lang="en-US" sz="2000" dirty="0" err="1">
                <a:latin typeface="Amasis MT Pro Medium" panose="02040604050005020304" pitchFamily="18" charset="0"/>
              </a:rPr>
              <a:t>tukeminen</a:t>
            </a:r>
            <a:endParaRPr lang="en-US" sz="2000" dirty="0">
              <a:latin typeface="Amasis MT Pro Medium" panose="02040604050005020304" pitchFamily="18" charset="0"/>
            </a:endParaRPr>
          </a:p>
          <a:p>
            <a:r>
              <a:rPr lang="en-US" sz="2000" dirty="0" err="1">
                <a:latin typeface="Amasis MT Pro Medium" panose="02040604050005020304" pitchFamily="18" charset="0"/>
              </a:rPr>
              <a:t>Sosiaalinen</a:t>
            </a:r>
            <a:r>
              <a:rPr lang="en-US" sz="2000" dirty="0">
                <a:latin typeface="Amasis MT Pro Medium" panose="02040604050005020304" pitchFamily="18" charset="0"/>
              </a:rPr>
              <a:t> </a:t>
            </a:r>
            <a:r>
              <a:rPr lang="en-US" sz="2000" dirty="0" err="1">
                <a:latin typeface="Amasis MT Pro Medium" panose="02040604050005020304" pitchFamily="18" charset="0"/>
              </a:rPr>
              <a:t>vuorovaikutus</a:t>
            </a:r>
            <a:endParaRPr lang="en-US" sz="2000" dirty="0">
              <a:latin typeface="Amasis MT Pro Medium" panose="02040604050005020304" pitchFamily="18" charset="0"/>
            </a:endParaRPr>
          </a:p>
          <a:p>
            <a:r>
              <a:rPr lang="en-US" sz="2000" dirty="0" err="1">
                <a:latin typeface="Amasis MT Pro Medium" panose="02040604050005020304" pitchFamily="18" charset="0"/>
              </a:rPr>
              <a:t>Opettajan</a:t>
            </a:r>
            <a:r>
              <a:rPr lang="en-US" sz="2000" dirty="0">
                <a:latin typeface="Amasis MT Pro Medium" panose="02040604050005020304" pitchFamily="18" charset="0"/>
              </a:rPr>
              <a:t> </a:t>
            </a:r>
            <a:r>
              <a:rPr lang="en-US" sz="2000" dirty="0" err="1">
                <a:latin typeface="Amasis MT Pro Medium" panose="02040604050005020304" pitchFamily="18" charset="0"/>
              </a:rPr>
              <a:t>läsnäolo</a:t>
            </a:r>
            <a:endParaRPr lang="en-US" sz="2000" dirty="0">
              <a:latin typeface="Amasis MT Pro Medium" panose="02040604050005020304" pitchFamily="18" charset="0"/>
            </a:endParaRPr>
          </a:p>
          <a:p>
            <a:r>
              <a:rPr lang="en-US" sz="2000" dirty="0" err="1">
                <a:latin typeface="Amasis MT Pro Medium" panose="02040604050005020304" pitchFamily="18" charset="0"/>
              </a:rPr>
              <a:t>Kurssin</a:t>
            </a:r>
            <a:r>
              <a:rPr lang="en-US" sz="2000" dirty="0">
                <a:latin typeface="Amasis MT Pro Medium" panose="02040604050005020304" pitchFamily="18" charset="0"/>
              </a:rPr>
              <a:t> </a:t>
            </a:r>
            <a:r>
              <a:rPr lang="en-US" sz="2000" dirty="0" err="1">
                <a:latin typeface="Amasis MT Pro Medium" panose="02040604050005020304" pitchFamily="18" charset="0"/>
              </a:rPr>
              <a:t>stuktuuri</a:t>
            </a:r>
            <a:endParaRPr lang="en-US" sz="2000" dirty="0">
              <a:latin typeface="Amasis MT Pro Medium" panose="02040604050005020304" pitchFamily="18" charset="0"/>
            </a:endParaRPr>
          </a:p>
          <a:p>
            <a:r>
              <a:rPr lang="en-US" sz="2000" dirty="0" err="1">
                <a:latin typeface="Amasis MT Pro Medium" panose="02040604050005020304" pitchFamily="18" charset="0"/>
              </a:rPr>
              <a:t>Selkeät</a:t>
            </a:r>
            <a:r>
              <a:rPr lang="en-US" sz="2000" dirty="0">
                <a:latin typeface="Amasis MT Pro Medium" panose="02040604050005020304" pitchFamily="18" charset="0"/>
              </a:rPr>
              <a:t> </a:t>
            </a:r>
            <a:r>
              <a:rPr lang="en-US" sz="2000" dirty="0" err="1">
                <a:latin typeface="Amasis MT Pro Medium" panose="02040604050005020304" pitchFamily="18" charset="0"/>
              </a:rPr>
              <a:t>tavoitteet</a:t>
            </a:r>
            <a:endParaRPr lang="en-US" sz="2000" dirty="0">
              <a:latin typeface="Amasis MT Pro Medium" panose="02040604050005020304" pitchFamily="18" charset="0"/>
            </a:endParaRPr>
          </a:p>
          <a:p>
            <a:r>
              <a:rPr lang="en-US" sz="2000" dirty="0" err="1">
                <a:latin typeface="Amasis MT Pro Medium" panose="02040604050005020304" pitchFamily="18" charset="0"/>
              </a:rPr>
              <a:t>Palautemenetelmät</a:t>
            </a:r>
            <a:endParaRPr lang="en-US" sz="2000" dirty="0">
              <a:latin typeface="Amasis MT Pro Medium" panose="02040604050005020304" pitchFamily="18" charset="0"/>
            </a:endParaRPr>
          </a:p>
          <a:p>
            <a:r>
              <a:rPr lang="en-US" sz="2000" dirty="0" err="1">
                <a:latin typeface="Amasis MT Pro Medium" panose="02040604050005020304" pitchFamily="18" charset="0"/>
              </a:rPr>
              <a:t>Arviointi</a:t>
            </a:r>
            <a:endParaRPr lang="en-US" sz="2000" dirty="0">
              <a:latin typeface="Amasis MT Pro Medium" panose="02040604050005020304" pitchFamily="18" charset="0"/>
            </a:endParaRPr>
          </a:p>
          <a:p>
            <a:r>
              <a:rPr lang="en-US" sz="2000" dirty="0">
                <a:latin typeface="Amasis MT Pro Medium" panose="02040604050005020304" pitchFamily="18" charset="0"/>
              </a:rPr>
              <a:t>Median </a:t>
            </a:r>
            <a:r>
              <a:rPr lang="en-US" sz="2000" dirty="0" err="1">
                <a:latin typeface="Amasis MT Pro Medium" panose="02040604050005020304" pitchFamily="18" charset="0"/>
              </a:rPr>
              <a:t>hyödyntäminen</a:t>
            </a:r>
            <a:endParaRPr lang="en-US" sz="2000" dirty="0">
              <a:latin typeface="Amasis MT Pro Medium" panose="02040604050005020304" pitchFamily="18" charset="0"/>
            </a:endParaRPr>
          </a:p>
          <a:p>
            <a:r>
              <a:rPr lang="en-US" sz="2000" dirty="0" err="1">
                <a:latin typeface="Amasis MT Pro Medium" panose="02040604050005020304" pitchFamily="18" charset="0"/>
              </a:rPr>
              <a:t>Käytettävyys</a:t>
            </a:r>
            <a:r>
              <a:rPr lang="en-US" sz="2000" dirty="0">
                <a:latin typeface="Amasis MT Pro Medium" panose="02040604050005020304" pitchFamily="18" charset="0"/>
              </a:rPr>
              <a:t> </a:t>
            </a:r>
          </a:p>
        </p:txBody>
      </p:sp>
      <p:sp>
        <p:nvSpPr>
          <p:cNvPr id="19" name="TextBox 18">
            <a:extLst>
              <a:ext uri="{FF2B5EF4-FFF2-40B4-BE49-F238E27FC236}">
                <a16:creationId xmlns:a16="http://schemas.microsoft.com/office/drawing/2014/main" id="{18EC3791-838C-4E8D-83E8-D877EBDA9CA1}"/>
              </a:ext>
            </a:extLst>
          </p:cNvPr>
          <p:cNvSpPr txBox="1"/>
          <p:nvPr/>
        </p:nvSpPr>
        <p:spPr>
          <a:xfrm>
            <a:off x="7350472" y="6555080"/>
            <a:ext cx="4634602" cy="230832"/>
          </a:xfrm>
          <a:prstGeom prst="rect">
            <a:avLst/>
          </a:prstGeom>
          <a:noFill/>
        </p:spPr>
        <p:txBody>
          <a:bodyPr wrap="none" rtlCol="0">
            <a:spAutoFit/>
          </a:bodyPr>
          <a:lstStyle/>
          <a:p>
            <a:r>
              <a:rPr lang="fi-FI" sz="900" b="0" i="0" u="sng" strike="noStrike">
                <a:solidFill>
                  <a:srgbClr val="0563C1"/>
                </a:solidFill>
                <a:effectLst/>
                <a:latin typeface="Arial" panose="020B0604020202020204" pitchFamily="34" charset="0"/>
                <a:hlinkClick r:id="rId7"/>
              </a:rPr>
              <a:t>https://acreelman.blogspot.com/2021/08/online-versus-campus-comparing-apples.html</a:t>
            </a:r>
            <a:r>
              <a:rPr lang="fi-FI" sz="900" b="0" i="0">
                <a:solidFill>
                  <a:srgbClr val="222222"/>
                </a:solidFill>
                <a:effectLst/>
                <a:latin typeface="Arial" panose="020B0604020202020204" pitchFamily="34" charset="0"/>
              </a:rPr>
              <a:t> </a:t>
            </a:r>
            <a:endParaRPr lang="fi-FI" sz="1400" dirty="0">
              <a:latin typeface="Amasis MT Pro Medium" panose="02040604050005020304" pitchFamily="18" charset="0"/>
            </a:endParaRPr>
          </a:p>
        </p:txBody>
      </p:sp>
      <p:sp>
        <p:nvSpPr>
          <p:cNvPr id="20" name="TextBox 19">
            <a:extLst>
              <a:ext uri="{FF2B5EF4-FFF2-40B4-BE49-F238E27FC236}">
                <a16:creationId xmlns:a16="http://schemas.microsoft.com/office/drawing/2014/main" id="{2EBC8216-3C4B-4884-82E4-C754B3E52BC9}"/>
              </a:ext>
            </a:extLst>
          </p:cNvPr>
          <p:cNvSpPr txBox="1"/>
          <p:nvPr/>
        </p:nvSpPr>
        <p:spPr>
          <a:xfrm>
            <a:off x="3537727" y="1960801"/>
            <a:ext cx="8354467" cy="523220"/>
          </a:xfrm>
          <a:prstGeom prst="rect">
            <a:avLst/>
          </a:prstGeom>
          <a:noFill/>
        </p:spPr>
        <p:txBody>
          <a:bodyPr wrap="none" rtlCol="0">
            <a:spAutoFit/>
          </a:bodyPr>
          <a:lstStyle/>
          <a:p>
            <a:r>
              <a:rPr lang="fi-FI" sz="2800" dirty="0">
                <a:latin typeface="Amasis MT Pro Black" panose="02040A04050005020304" pitchFamily="18" charset="0"/>
              </a:rPr>
              <a:t>Riippumatta toteutustavasta, nämä säilyvät:</a:t>
            </a:r>
          </a:p>
        </p:txBody>
      </p:sp>
    </p:spTree>
    <p:extLst>
      <p:ext uri="{BB962C8B-B14F-4D97-AF65-F5344CB8AC3E}">
        <p14:creationId xmlns:p14="http://schemas.microsoft.com/office/powerpoint/2010/main" val="3213076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0AC9-3EB8-4EEC-80C8-3CC6ABB86019}"/>
              </a:ext>
            </a:extLst>
          </p:cNvPr>
          <p:cNvSpPr>
            <a:spLocks noGrp="1"/>
          </p:cNvSpPr>
          <p:nvPr>
            <p:ph type="title"/>
          </p:nvPr>
        </p:nvSpPr>
        <p:spPr/>
        <p:txBody>
          <a:bodyPr/>
          <a:lstStyle/>
          <a:p>
            <a:r>
              <a:rPr lang="fi-FI" dirty="0">
                <a:latin typeface="Amasis MT Pro Black" panose="02040A04050005020304" pitchFamily="18" charset="0"/>
              </a:rPr>
              <a:t>Mikä ratkaisuksi?</a:t>
            </a:r>
          </a:p>
        </p:txBody>
      </p:sp>
      <p:sp>
        <p:nvSpPr>
          <p:cNvPr id="3" name="Rectangle 2">
            <a:extLst>
              <a:ext uri="{FF2B5EF4-FFF2-40B4-BE49-F238E27FC236}">
                <a16:creationId xmlns:a16="http://schemas.microsoft.com/office/drawing/2014/main" id="{34E10A5A-8387-468C-AC15-0682B01EE01B}"/>
              </a:ext>
            </a:extLst>
          </p:cNvPr>
          <p:cNvSpPr/>
          <p:nvPr/>
        </p:nvSpPr>
        <p:spPr>
          <a:xfrm>
            <a:off x="1552175" y="1974797"/>
            <a:ext cx="9136316" cy="40802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
        <p:nvSpPr>
          <p:cNvPr id="4" name="Title 1">
            <a:extLst>
              <a:ext uri="{FF2B5EF4-FFF2-40B4-BE49-F238E27FC236}">
                <a16:creationId xmlns:a16="http://schemas.microsoft.com/office/drawing/2014/main" id="{60A98890-8DDE-435E-8B58-DCFCEB69DD8B}"/>
              </a:ext>
            </a:extLst>
          </p:cNvPr>
          <p:cNvSpPr txBox="1">
            <a:spLocks/>
          </p:cNvSpPr>
          <p:nvPr/>
        </p:nvSpPr>
        <p:spPr>
          <a:xfrm>
            <a:off x="5671987" y="3229989"/>
            <a:ext cx="89669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9600" dirty="0">
                <a:latin typeface="Amasis MT Pro Black" panose="02040A04050005020304" pitchFamily="18" charset="0"/>
              </a:rPr>
              <a:t>?</a:t>
            </a:r>
          </a:p>
        </p:txBody>
      </p:sp>
    </p:spTree>
    <p:extLst>
      <p:ext uri="{BB962C8B-B14F-4D97-AF65-F5344CB8AC3E}">
        <p14:creationId xmlns:p14="http://schemas.microsoft.com/office/powerpoint/2010/main" val="1543092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811C-EDA7-439A-B6BA-C9C1D23399D8}"/>
              </a:ext>
            </a:extLst>
          </p:cNvPr>
          <p:cNvSpPr>
            <a:spLocks noGrp="1"/>
          </p:cNvSpPr>
          <p:nvPr>
            <p:ph type="title"/>
          </p:nvPr>
        </p:nvSpPr>
        <p:spPr/>
        <p:txBody>
          <a:bodyPr/>
          <a:lstStyle/>
          <a:p>
            <a:r>
              <a:rPr lang="fi-FI" dirty="0">
                <a:latin typeface="Amasis MT Pro Black" panose="02040A04050005020304" pitchFamily="18" charset="0"/>
              </a:rPr>
              <a:t>Korkeakoulutuksen kolme polkua</a:t>
            </a:r>
          </a:p>
        </p:txBody>
      </p:sp>
      <p:sp>
        <p:nvSpPr>
          <p:cNvPr id="4" name="AutoShape 2" descr="edX Online">
            <a:extLst>
              <a:ext uri="{FF2B5EF4-FFF2-40B4-BE49-F238E27FC236}">
                <a16:creationId xmlns:a16="http://schemas.microsoft.com/office/drawing/2014/main" id="{4355CC40-963A-4930-9473-2382027EF05A}"/>
              </a:ext>
            </a:extLst>
          </p:cNvPr>
          <p:cNvSpPr>
            <a:spLocks noChangeAspect="1" noChangeArrowheads="1"/>
          </p:cNvSpPr>
          <p:nvPr/>
        </p:nvSpPr>
        <p:spPr bwMode="auto">
          <a:xfrm>
            <a:off x="3164774" y="497774"/>
            <a:ext cx="3083626" cy="3083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1028" name="Picture 4">
            <a:extLst>
              <a:ext uri="{FF2B5EF4-FFF2-40B4-BE49-F238E27FC236}">
                <a16:creationId xmlns:a16="http://schemas.microsoft.com/office/drawing/2014/main" id="{210F23F9-E3C4-4455-9269-9970565836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705" y="2762623"/>
            <a:ext cx="7229806" cy="377839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8">
            <a:extLst>
              <a:ext uri="{FF2B5EF4-FFF2-40B4-BE49-F238E27FC236}">
                <a16:creationId xmlns:a16="http://schemas.microsoft.com/office/drawing/2014/main" id="{3F8ECEE5-2A61-482B-8293-356AC438D49B}"/>
              </a:ext>
            </a:extLst>
          </p:cNvPr>
          <p:cNvSpPr txBox="1">
            <a:spLocks/>
          </p:cNvSpPr>
          <p:nvPr/>
        </p:nvSpPr>
        <p:spPr>
          <a:xfrm>
            <a:off x="7543801" y="1546412"/>
            <a:ext cx="4343400" cy="4850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err="1">
                <a:latin typeface="Amasis MT Pro Medium" panose="02040604050005020304" pitchFamily="18" charset="0"/>
              </a:rPr>
              <a:t>Teknologia</a:t>
            </a:r>
            <a:r>
              <a:rPr lang="en-US" sz="2000" dirty="0">
                <a:latin typeface="Amasis MT Pro Medium" panose="02040604050005020304" pitchFamily="18" charset="0"/>
              </a:rPr>
              <a:t> on 2020 </a:t>
            </a:r>
            <a:r>
              <a:rPr lang="en-US" sz="2000" dirty="0" err="1">
                <a:latin typeface="Amasis MT Pro Medium" panose="02040604050005020304" pitchFamily="18" charset="0"/>
              </a:rPr>
              <a:t>luvulle</a:t>
            </a:r>
            <a:r>
              <a:rPr lang="en-US" sz="2000" dirty="0">
                <a:latin typeface="Amasis MT Pro Medium" panose="02040604050005020304" pitchFamily="18" charset="0"/>
              </a:rPr>
              <a:t> </a:t>
            </a:r>
            <a:r>
              <a:rPr lang="en-US" sz="2000" dirty="0" err="1">
                <a:latin typeface="Amasis MT Pro Medium" panose="02040604050005020304" pitchFamily="18" charset="0"/>
              </a:rPr>
              <a:t>tultaessa</a:t>
            </a:r>
            <a:r>
              <a:rPr lang="en-US" sz="2000" dirty="0">
                <a:latin typeface="Amasis MT Pro Medium" panose="02040604050005020304" pitchFamily="18" charset="0"/>
              </a:rPr>
              <a:t> “</a:t>
            </a:r>
            <a:r>
              <a:rPr lang="en-US" sz="2000" dirty="0" err="1">
                <a:latin typeface="Amasis MT Pro Medium" panose="02040604050005020304" pitchFamily="18" charset="0"/>
              </a:rPr>
              <a:t>kypsynyt</a:t>
            </a:r>
            <a:r>
              <a:rPr lang="en-US" sz="2000" dirty="0">
                <a:latin typeface="Amasis MT Pro Medium" panose="02040604050005020304" pitchFamily="18" charset="0"/>
              </a:rPr>
              <a:t>”. </a:t>
            </a:r>
            <a:r>
              <a:rPr lang="en-US" sz="2000" dirty="0" err="1">
                <a:latin typeface="Amasis MT Pro Medium" panose="02040604050005020304" pitchFamily="18" charset="0"/>
              </a:rPr>
              <a:t>Yliopistoilla</a:t>
            </a:r>
            <a:r>
              <a:rPr lang="en-US" sz="2000" dirty="0">
                <a:latin typeface="Amasis MT Pro Medium" panose="02040604050005020304" pitchFamily="18" charset="0"/>
              </a:rPr>
              <a:t> on </a:t>
            </a:r>
            <a:r>
              <a:rPr lang="en-US" sz="2000" dirty="0" err="1">
                <a:latin typeface="Amasis MT Pro Medium" panose="02040604050005020304" pitchFamily="18" charset="0"/>
              </a:rPr>
              <a:t>taloushaasteita</a:t>
            </a:r>
            <a:r>
              <a:rPr lang="en-US" sz="2000" dirty="0">
                <a:latin typeface="Amasis MT Pro Medium" panose="02040604050005020304" pitchFamily="18" charset="0"/>
              </a:rPr>
              <a:t> </a:t>
            </a:r>
            <a:r>
              <a:rPr lang="en-US" sz="2000" dirty="0" err="1">
                <a:latin typeface="Amasis MT Pro Medium" panose="02040604050005020304" pitchFamily="18" charset="0"/>
              </a:rPr>
              <a:t>ympäri</a:t>
            </a:r>
            <a:r>
              <a:rPr lang="en-US" sz="2000" dirty="0">
                <a:latin typeface="Amasis MT Pro Medium" panose="02040604050005020304" pitchFamily="18" charset="0"/>
              </a:rPr>
              <a:t> </a:t>
            </a:r>
            <a:r>
              <a:rPr lang="en-US" sz="2000" dirty="0" err="1">
                <a:latin typeface="Amasis MT Pro Medium" panose="02040604050005020304" pitchFamily="18" charset="0"/>
              </a:rPr>
              <a:t>maailman</a:t>
            </a:r>
            <a:r>
              <a:rPr lang="en-US" sz="2000" dirty="0">
                <a:latin typeface="Amasis MT Pro Medium" panose="02040604050005020304" pitchFamily="18" charset="0"/>
              </a:rPr>
              <a:t> ja korona </a:t>
            </a:r>
            <a:r>
              <a:rPr lang="en-US" sz="2000" dirty="0" err="1">
                <a:latin typeface="Amasis MT Pro Medium" panose="02040604050005020304" pitchFamily="18" charset="0"/>
              </a:rPr>
              <a:t>antoi</a:t>
            </a:r>
            <a:r>
              <a:rPr lang="en-US" sz="2000" dirty="0">
                <a:latin typeface="Amasis MT Pro Medium" panose="02040604050005020304" pitchFamily="18" charset="0"/>
              </a:rPr>
              <a:t> </a:t>
            </a:r>
            <a:r>
              <a:rPr lang="en-US" sz="2000" dirty="0" err="1">
                <a:latin typeface="Amasis MT Pro Medium" panose="02040604050005020304" pitchFamily="18" charset="0"/>
              </a:rPr>
              <a:t>vielä</a:t>
            </a:r>
            <a:r>
              <a:rPr lang="en-US" sz="2000" dirty="0">
                <a:latin typeface="Amasis MT Pro Medium" panose="02040604050005020304" pitchFamily="18" charset="0"/>
              </a:rPr>
              <a:t> </a:t>
            </a:r>
            <a:r>
              <a:rPr lang="en-US" sz="2000" dirty="0" err="1">
                <a:latin typeface="Amasis MT Pro Medium" panose="02040604050005020304" pitchFamily="18" charset="0"/>
              </a:rPr>
              <a:t>pakkomaistiaisen</a:t>
            </a:r>
            <a:r>
              <a:rPr lang="en-US" sz="2000" dirty="0">
                <a:latin typeface="Amasis MT Pro Medium" panose="02040604050005020304" pitchFamily="18" charset="0"/>
              </a:rPr>
              <a:t>.. </a:t>
            </a:r>
          </a:p>
          <a:p>
            <a:pPr marL="0" indent="0">
              <a:buNone/>
            </a:pPr>
            <a:r>
              <a:rPr lang="en-US" sz="2000" dirty="0">
                <a:latin typeface="Amasis MT Pro Medium" panose="02040604050005020304" pitchFamily="18" charset="0"/>
              </a:rPr>
              <a:t>TULEVAT MALLIT:</a:t>
            </a:r>
          </a:p>
          <a:p>
            <a:r>
              <a:rPr lang="en-US" sz="2000" dirty="0" err="1">
                <a:latin typeface="Amasis MT Pro Medium" panose="02040604050005020304" pitchFamily="18" charset="0"/>
              </a:rPr>
              <a:t>Perinteinen</a:t>
            </a:r>
            <a:r>
              <a:rPr lang="en-US" sz="2000" dirty="0">
                <a:latin typeface="Amasis MT Pro Medium" panose="02040604050005020304" pitchFamily="18" charset="0"/>
              </a:rPr>
              <a:t> </a:t>
            </a:r>
            <a:r>
              <a:rPr lang="en-US" sz="2000" dirty="0" err="1">
                <a:latin typeface="Amasis MT Pro Medium" panose="02040604050005020304" pitchFamily="18" charset="0"/>
              </a:rPr>
              <a:t>kampusyliopisto</a:t>
            </a:r>
            <a:endParaRPr lang="en-US" sz="2000" dirty="0">
              <a:latin typeface="Amasis MT Pro Medium" panose="02040604050005020304" pitchFamily="18" charset="0"/>
            </a:endParaRPr>
          </a:p>
          <a:p>
            <a:r>
              <a:rPr lang="en-US" sz="2000" b="1" dirty="0" err="1">
                <a:solidFill>
                  <a:srgbClr val="FF0000"/>
                </a:solidFill>
                <a:latin typeface="Amasis MT Pro Medium" panose="02040604050005020304" pitchFamily="18" charset="0"/>
              </a:rPr>
              <a:t>Hybridiyliopisto</a:t>
            </a:r>
            <a:r>
              <a:rPr lang="en-US" sz="2000" b="1" dirty="0">
                <a:solidFill>
                  <a:srgbClr val="FF0000"/>
                </a:solidFill>
                <a:latin typeface="Amasis MT Pro Medium" panose="02040604050005020304" pitchFamily="18" charset="0"/>
              </a:rPr>
              <a:t> [</a:t>
            </a:r>
            <a:r>
              <a:rPr lang="en-US" sz="2000" b="1" dirty="0" err="1">
                <a:solidFill>
                  <a:srgbClr val="FF0000"/>
                </a:solidFill>
                <a:latin typeface="Amasis MT Pro Medium" panose="02040604050005020304" pitchFamily="18" charset="0"/>
              </a:rPr>
              <a:t>suomen</a:t>
            </a:r>
            <a:r>
              <a:rPr lang="en-US" sz="2000" b="1" dirty="0">
                <a:solidFill>
                  <a:srgbClr val="FF0000"/>
                </a:solidFill>
                <a:latin typeface="Amasis MT Pro Medium" panose="02040604050005020304" pitchFamily="18" charset="0"/>
              </a:rPr>
              <a:t> tie] </a:t>
            </a:r>
          </a:p>
          <a:p>
            <a:r>
              <a:rPr lang="en-US" sz="2000" dirty="0" err="1">
                <a:latin typeface="Amasis MT Pro Medium" panose="02040604050005020304" pitchFamily="18" charset="0"/>
              </a:rPr>
              <a:t>Täysin</a:t>
            </a:r>
            <a:r>
              <a:rPr lang="en-US" sz="2000" dirty="0">
                <a:latin typeface="Amasis MT Pro Medium" panose="02040604050005020304" pitchFamily="18" charset="0"/>
              </a:rPr>
              <a:t> </a:t>
            </a:r>
            <a:r>
              <a:rPr lang="en-US" sz="2000" dirty="0" err="1">
                <a:latin typeface="Amasis MT Pro Medium" panose="02040604050005020304" pitchFamily="18" charset="0"/>
              </a:rPr>
              <a:t>verkossa</a:t>
            </a:r>
            <a:r>
              <a:rPr lang="en-US" sz="2000" dirty="0">
                <a:latin typeface="Amasis MT Pro Medium" panose="02040604050005020304" pitchFamily="18" charset="0"/>
              </a:rPr>
              <a:t> </a:t>
            </a:r>
            <a:r>
              <a:rPr lang="en-US" sz="2000" dirty="0" err="1">
                <a:latin typeface="Amasis MT Pro Medium" panose="02040604050005020304" pitchFamily="18" charset="0"/>
              </a:rPr>
              <a:t>toimiva</a:t>
            </a:r>
            <a:r>
              <a:rPr lang="en-US" sz="2000" dirty="0">
                <a:latin typeface="Amasis MT Pro Medium" panose="02040604050005020304" pitchFamily="18" charset="0"/>
              </a:rPr>
              <a:t> </a:t>
            </a:r>
            <a:r>
              <a:rPr lang="en-US" sz="2000" dirty="0" err="1">
                <a:latin typeface="Amasis MT Pro Medium" panose="02040604050005020304" pitchFamily="18" charset="0"/>
              </a:rPr>
              <a:t>korkeakoulutus</a:t>
            </a:r>
            <a:endParaRPr lang="en-US" sz="2000" dirty="0">
              <a:latin typeface="Amasis MT Pro Medium" panose="02040604050005020304" pitchFamily="18" charset="0"/>
            </a:endParaRPr>
          </a:p>
          <a:p>
            <a:pPr marL="0" indent="0">
              <a:buNone/>
            </a:pPr>
            <a:r>
              <a:rPr lang="en-US" sz="2000" dirty="0" err="1">
                <a:latin typeface="Amasis MT Pro Medium" panose="02040604050005020304" pitchFamily="18" charset="0"/>
              </a:rPr>
              <a:t>Ei</a:t>
            </a:r>
            <a:r>
              <a:rPr lang="en-US" sz="2000" dirty="0">
                <a:latin typeface="Amasis MT Pro Medium" panose="02040604050005020304" pitchFamily="18" charset="0"/>
              </a:rPr>
              <a:t> </a:t>
            </a:r>
            <a:r>
              <a:rPr lang="en-US" sz="2000" dirty="0" err="1">
                <a:latin typeface="Amasis MT Pro Medium" panose="02040604050005020304" pitchFamily="18" charset="0"/>
              </a:rPr>
              <a:t>olekaan</a:t>
            </a:r>
            <a:r>
              <a:rPr lang="en-US" sz="2000" dirty="0">
                <a:latin typeface="Amasis MT Pro Medium" panose="02040604050005020304" pitchFamily="18" charset="0"/>
              </a:rPr>
              <a:t> </a:t>
            </a:r>
            <a:r>
              <a:rPr lang="en-US" sz="2000" dirty="0" err="1">
                <a:latin typeface="Amasis MT Pro Medium" panose="02040604050005020304" pitchFamily="18" charset="0"/>
              </a:rPr>
              <a:t>mikään</a:t>
            </a:r>
            <a:r>
              <a:rPr lang="en-US" sz="2000" dirty="0">
                <a:latin typeface="Amasis MT Pro Medium" panose="02040604050005020304" pitchFamily="18" charset="0"/>
              </a:rPr>
              <a:t> “</a:t>
            </a:r>
            <a:r>
              <a:rPr lang="en-US" sz="2000" dirty="0" err="1">
                <a:latin typeface="Amasis MT Pro Medium" panose="02040604050005020304" pitchFamily="18" charset="0"/>
              </a:rPr>
              <a:t>yllätys</a:t>
            </a:r>
            <a:r>
              <a:rPr lang="en-US" sz="2000" dirty="0">
                <a:latin typeface="Amasis MT Pro Medium" panose="02040604050005020304" pitchFamily="18" charset="0"/>
              </a:rPr>
              <a:t>” </a:t>
            </a:r>
            <a:r>
              <a:rPr lang="en-US" sz="2000" dirty="0" err="1">
                <a:latin typeface="Amasis MT Pro Medium" panose="02040604050005020304" pitchFamily="18" charset="0"/>
              </a:rPr>
              <a:t>että</a:t>
            </a:r>
            <a:r>
              <a:rPr lang="en-US" sz="2000" dirty="0">
                <a:latin typeface="Amasis MT Pro Medium" panose="02040604050005020304" pitchFamily="18" charset="0"/>
              </a:rPr>
              <a:t> EDX </a:t>
            </a:r>
            <a:r>
              <a:rPr lang="en-US" sz="2000" dirty="0" err="1">
                <a:latin typeface="Amasis MT Pro Medium" panose="02040604050005020304" pitchFamily="18" charset="0"/>
              </a:rPr>
              <a:t>myytiin</a:t>
            </a:r>
            <a:r>
              <a:rPr lang="en-US" sz="2000" dirty="0">
                <a:latin typeface="Amasis MT Pro Medium" panose="02040604050005020304" pitchFamily="18" charset="0"/>
              </a:rPr>
              <a:t> 800 </a:t>
            </a:r>
            <a:r>
              <a:rPr lang="en-US" sz="2000" dirty="0" err="1">
                <a:latin typeface="Amasis MT Pro Medium" panose="02040604050005020304" pitchFamily="18" charset="0"/>
              </a:rPr>
              <a:t>miljoonalla</a:t>
            </a:r>
            <a:r>
              <a:rPr lang="en-US" sz="2000" dirty="0">
                <a:latin typeface="Amasis MT Pro Medium" panose="02040604050005020304" pitchFamily="18" charset="0"/>
              </a:rPr>
              <a:t> </a:t>
            </a:r>
            <a:r>
              <a:rPr lang="en-US" sz="2000" dirty="0" err="1">
                <a:latin typeface="Amasis MT Pro Medium" panose="02040604050005020304" pitchFamily="18" charset="0"/>
              </a:rPr>
              <a:t>dollarilla</a:t>
            </a:r>
            <a:r>
              <a:rPr lang="en-US" sz="2000" dirty="0">
                <a:latin typeface="Amasis MT Pro Medium" panose="02040604050005020304" pitchFamily="18" charset="0"/>
              </a:rPr>
              <a:t> </a:t>
            </a:r>
            <a:r>
              <a:rPr lang="en-US" sz="2000" dirty="0" err="1">
                <a:latin typeface="Amasis MT Pro Medium" panose="02040604050005020304" pitchFamily="18" charset="0"/>
              </a:rPr>
              <a:t>tänä</a:t>
            </a:r>
            <a:r>
              <a:rPr lang="en-US" sz="2000" dirty="0">
                <a:latin typeface="Amasis MT Pro Medium" panose="02040604050005020304" pitchFamily="18" charset="0"/>
              </a:rPr>
              <a:t> </a:t>
            </a:r>
            <a:r>
              <a:rPr lang="en-US" sz="2000" dirty="0" err="1">
                <a:latin typeface="Amasis MT Pro Medium" panose="02040604050005020304" pitchFamily="18" charset="0"/>
              </a:rPr>
              <a:t>vuonna</a:t>
            </a:r>
            <a:r>
              <a:rPr lang="en-US" sz="2000" dirty="0">
                <a:latin typeface="Amasis MT Pro Medium" panose="02040604050005020304" pitchFamily="18" charset="0"/>
              </a:rPr>
              <a:t>. </a:t>
            </a:r>
          </a:p>
        </p:txBody>
      </p:sp>
      <p:sp>
        <p:nvSpPr>
          <p:cNvPr id="9" name="TextBox 8">
            <a:extLst>
              <a:ext uri="{FF2B5EF4-FFF2-40B4-BE49-F238E27FC236}">
                <a16:creationId xmlns:a16="http://schemas.microsoft.com/office/drawing/2014/main" id="{4F23389B-9777-4915-9C74-FFDCD24A0562}"/>
              </a:ext>
            </a:extLst>
          </p:cNvPr>
          <p:cNvSpPr txBox="1"/>
          <p:nvPr/>
        </p:nvSpPr>
        <p:spPr>
          <a:xfrm>
            <a:off x="6248400" y="6277431"/>
            <a:ext cx="5791201" cy="430887"/>
          </a:xfrm>
          <a:prstGeom prst="rect">
            <a:avLst/>
          </a:prstGeom>
          <a:noFill/>
        </p:spPr>
        <p:txBody>
          <a:bodyPr wrap="square">
            <a:spAutoFit/>
          </a:bodyPr>
          <a:lstStyle/>
          <a:p>
            <a:r>
              <a:rPr lang="fi-FI" sz="1050" b="0" i="0" dirty="0" err="1">
                <a:solidFill>
                  <a:srgbClr val="222222"/>
                </a:solidFill>
                <a:effectLst/>
                <a:latin typeface="Arial" panose="020B0604020202020204" pitchFamily="34" charset="0"/>
              </a:rPr>
              <a:t>What</a:t>
            </a:r>
            <a:r>
              <a:rPr lang="fi-FI" sz="1050" b="0" i="0" dirty="0">
                <a:solidFill>
                  <a:srgbClr val="222222"/>
                </a:solidFill>
                <a:effectLst/>
                <a:latin typeface="Arial" panose="020B0604020202020204" pitchFamily="34" charset="0"/>
              </a:rPr>
              <a:t> </a:t>
            </a:r>
            <a:r>
              <a:rPr lang="fi-FI" sz="1050" b="0" i="0" dirty="0" err="1">
                <a:solidFill>
                  <a:srgbClr val="222222"/>
                </a:solidFill>
                <a:effectLst/>
                <a:latin typeface="Arial" panose="020B0604020202020204" pitchFamily="34" charset="0"/>
              </a:rPr>
              <a:t>the</a:t>
            </a:r>
            <a:r>
              <a:rPr lang="fi-FI" sz="1050" b="0" i="0" dirty="0">
                <a:solidFill>
                  <a:srgbClr val="222222"/>
                </a:solidFill>
                <a:effectLst/>
                <a:latin typeface="Arial" panose="020B0604020202020204" pitchFamily="34" charset="0"/>
              </a:rPr>
              <a:t> </a:t>
            </a:r>
            <a:r>
              <a:rPr lang="fi-FI" sz="1050" b="0" i="0" dirty="0" err="1">
                <a:solidFill>
                  <a:srgbClr val="222222"/>
                </a:solidFill>
                <a:effectLst/>
                <a:latin typeface="Arial" panose="020B0604020202020204" pitchFamily="34" charset="0"/>
              </a:rPr>
              <a:t>edX</a:t>
            </a:r>
            <a:r>
              <a:rPr lang="fi-FI" sz="1050" b="0" i="0" dirty="0">
                <a:solidFill>
                  <a:srgbClr val="222222"/>
                </a:solidFill>
                <a:effectLst/>
                <a:latin typeface="Arial" panose="020B0604020202020204" pitchFamily="34" charset="0"/>
              </a:rPr>
              <a:t> </a:t>
            </a:r>
            <a:r>
              <a:rPr lang="fi-FI" sz="1050" b="0" i="0" dirty="0" err="1">
                <a:solidFill>
                  <a:srgbClr val="222222"/>
                </a:solidFill>
                <a:effectLst/>
                <a:latin typeface="Arial" panose="020B0604020202020204" pitchFamily="34" charset="0"/>
              </a:rPr>
              <a:t>Acquisition</a:t>
            </a:r>
            <a:r>
              <a:rPr lang="fi-FI" sz="1050" b="0" i="0" dirty="0">
                <a:solidFill>
                  <a:srgbClr val="222222"/>
                </a:solidFill>
                <a:effectLst/>
                <a:latin typeface="Arial" panose="020B0604020202020204" pitchFamily="34" charset="0"/>
              </a:rPr>
              <a:t> </a:t>
            </a:r>
            <a:r>
              <a:rPr lang="fi-FI" sz="1050" b="0" i="0" dirty="0" err="1">
                <a:solidFill>
                  <a:srgbClr val="222222"/>
                </a:solidFill>
                <a:effectLst/>
                <a:latin typeface="Arial" panose="020B0604020202020204" pitchFamily="34" charset="0"/>
              </a:rPr>
              <a:t>Means</a:t>
            </a:r>
            <a:r>
              <a:rPr lang="fi-FI" sz="1050" b="0" i="0" dirty="0">
                <a:solidFill>
                  <a:srgbClr val="222222"/>
                </a:solidFill>
                <a:effectLst/>
                <a:latin typeface="Arial" panose="020B0604020202020204" pitchFamily="34" charset="0"/>
              </a:rPr>
              <a:t> for </a:t>
            </a:r>
            <a:r>
              <a:rPr lang="fi-FI" sz="1050" b="0" i="0" dirty="0" err="1">
                <a:solidFill>
                  <a:srgbClr val="222222"/>
                </a:solidFill>
                <a:effectLst/>
                <a:latin typeface="Arial" panose="020B0604020202020204" pitchFamily="34" charset="0"/>
              </a:rPr>
              <a:t>the</a:t>
            </a:r>
            <a:r>
              <a:rPr lang="fi-FI" sz="1050" b="0" i="0" dirty="0">
                <a:solidFill>
                  <a:srgbClr val="222222"/>
                </a:solidFill>
                <a:effectLst/>
                <a:latin typeface="Arial" panose="020B0604020202020204" pitchFamily="34" charset="0"/>
              </a:rPr>
              <a:t> </a:t>
            </a:r>
            <a:r>
              <a:rPr lang="fi-FI" sz="1050" b="0" i="0" dirty="0" err="1">
                <a:solidFill>
                  <a:srgbClr val="222222"/>
                </a:solidFill>
                <a:effectLst/>
                <a:latin typeface="Arial" panose="020B0604020202020204" pitchFamily="34" charset="0"/>
              </a:rPr>
              <a:t>Future</a:t>
            </a:r>
            <a:r>
              <a:rPr lang="fi-FI" sz="1050" b="0" i="0" dirty="0">
                <a:solidFill>
                  <a:srgbClr val="222222"/>
                </a:solidFill>
                <a:effectLst/>
                <a:latin typeface="Arial" panose="020B0604020202020204" pitchFamily="34" charset="0"/>
              </a:rPr>
              <a:t> of </a:t>
            </a:r>
            <a:r>
              <a:rPr lang="fi-FI" sz="1050" b="0" i="0" dirty="0" err="1">
                <a:solidFill>
                  <a:srgbClr val="222222"/>
                </a:solidFill>
                <a:effectLst/>
                <a:latin typeface="Arial" panose="020B0604020202020204" pitchFamily="34" charset="0"/>
              </a:rPr>
              <a:t>Higher</a:t>
            </a:r>
            <a:r>
              <a:rPr lang="fi-FI" sz="1050" b="0" i="0" dirty="0">
                <a:solidFill>
                  <a:srgbClr val="222222"/>
                </a:solidFill>
                <a:effectLst/>
                <a:latin typeface="Arial" panose="020B0604020202020204" pitchFamily="34" charset="0"/>
              </a:rPr>
              <a:t> Education. </a:t>
            </a:r>
            <a:r>
              <a:rPr lang="fi-FI" sz="1050" b="0" i="0" u="sng" strike="noStrike" dirty="0">
                <a:solidFill>
                  <a:srgbClr val="0563C1"/>
                </a:solidFill>
                <a:effectLst/>
                <a:latin typeface="Arial" panose="020B0604020202020204" pitchFamily="34" charset="0"/>
                <a:hlinkClick r:id="rId3"/>
              </a:rPr>
              <a:t>https://hbr.org/2021/07/what-the-edx-acquisition-means-for-the-future-of-higher-education</a:t>
            </a:r>
            <a:r>
              <a:rPr lang="fi-FI" sz="1050" b="0" i="0" dirty="0">
                <a:solidFill>
                  <a:srgbClr val="222222"/>
                </a:solidFill>
                <a:effectLst/>
                <a:latin typeface="Arial" panose="020B0604020202020204" pitchFamily="34" charset="0"/>
              </a:rPr>
              <a:t>  </a:t>
            </a:r>
            <a:endParaRPr lang="fi-FI" sz="1050" dirty="0"/>
          </a:p>
        </p:txBody>
      </p:sp>
    </p:spTree>
    <p:extLst>
      <p:ext uri="{BB962C8B-B14F-4D97-AF65-F5344CB8AC3E}">
        <p14:creationId xmlns:p14="http://schemas.microsoft.com/office/powerpoint/2010/main" val="2760821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B2B2-0C20-4ED0-8C83-08658B01586D}"/>
              </a:ext>
            </a:extLst>
          </p:cNvPr>
          <p:cNvSpPr>
            <a:spLocks noGrp="1"/>
          </p:cNvSpPr>
          <p:nvPr>
            <p:ph type="title"/>
          </p:nvPr>
        </p:nvSpPr>
        <p:spPr>
          <a:xfrm>
            <a:off x="330926" y="365125"/>
            <a:ext cx="11022874" cy="1325563"/>
          </a:xfrm>
        </p:spPr>
        <p:txBody>
          <a:bodyPr/>
          <a:lstStyle/>
          <a:p>
            <a:r>
              <a:rPr lang="fi-FI" dirty="0">
                <a:latin typeface="Amasis MT Pro Black" panose="02040A04050005020304" pitchFamily="18" charset="0"/>
              </a:rPr>
              <a:t>Kansallisia alustoja:</a:t>
            </a:r>
          </a:p>
        </p:txBody>
      </p:sp>
      <p:pic>
        <p:nvPicPr>
          <p:cNvPr id="1026" name="Picture 2">
            <a:extLst>
              <a:ext uri="{FF2B5EF4-FFF2-40B4-BE49-F238E27FC236}">
                <a16:creationId xmlns:a16="http://schemas.microsoft.com/office/drawing/2014/main" id="{B5AF33FA-23DC-4B38-940A-9E03460AE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26" y="1946684"/>
            <a:ext cx="3710216" cy="12058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giOnen tietoalustalle tuodaan koulutuksen järjestäjän rekistereistä tietoja integraatioalustan kautta. Tietoalustalla tapahtuu ydintietodon hallinta, josta tietoa siirretään integroitaviin palveluihin, kuten kansallisiin rekistereihin. Opetutoimen tietomallit sijaitsevat tietoalustalla, joita hyödynnetään integraatioalusta käyttää ulkoisissa sovelluksissa sekä tiedolla johtamisen palveluissa.">
            <a:extLst>
              <a:ext uri="{FF2B5EF4-FFF2-40B4-BE49-F238E27FC236}">
                <a16:creationId xmlns:a16="http://schemas.microsoft.com/office/drawing/2014/main" id="{84856902-B53C-4A2D-87B6-FBDC86F16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7795" y="1755204"/>
            <a:ext cx="7797119" cy="51027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97969B-76A2-4DEA-8C39-A1E9FA6DB635}"/>
              </a:ext>
            </a:extLst>
          </p:cNvPr>
          <p:cNvSpPr txBox="1"/>
          <p:nvPr/>
        </p:nvSpPr>
        <p:spPr>
          <a:xfrm>
            <a:off x="384055" y="3440227"/>
            <a:ext cx="3657087" cy="2862322"/>
          </a:xfrm>
          <a:prstGeom prst="rect">
            <a:avLst/>
          </a:prstGeom>
          <a:noFill/>
        </p:spPr>
        <p:txBody>
          <a:bodyPr wrap="square">
            <a:spAutoFit/>
          </a:bodyPr>
          <a:lstStyle/>
          <a:p>
            <a:pPr algn="l" fontAlgn="base"/>
            <a:r>
              <a:rPr lang="fi-FI" b="1" i="0" dirty="0">
                <a:effectLst/>
                <a:latin typeface="Amasis MT Pro Medium" panose="02040604050005020304" pitchFamily="18" charset="0"/>
              </a:rPr>
              <a:t>”Oppimisen uusi ekosysteemi</a:t>
            </a:r>
          </a:p>
          <a:p>
            <a:pPr algn="l" fontAlgn="base"/>
            <a:r>
              <a:rPr lang="fi-FI" b="1" i="0" dirty="0">
                <a:effectLst/>
                <a:latin typeface="Amasis MT Pro Medium" panose="02040604050005020304" pitchFamily="18" charset="0"/>
              </a:rPr>
              <a:t>Rakennamme yhdessä kansallisen digitaalisen palvelualustan ja luomme sen ympärille koulutuksen ekosysteemin.</a:t>
            </a:r>
            <a:br>
              <a:rPr lang="fi-FI" b="1" i="0" dirty="0">
                <a:effectLst/>
                <a:latin typeface="Amasis MT Pro Medium" panose="02040604050005020304" pitchFamily="18" charset="0"/>
              </a:rPr>
            </a:br>
            <a:br>
              <a:rPr lang="fi-FI" b="1" i="0" dirty="0">
                <a:effectLst/>
                <a:latin typeface="Amasis MT Pro Medium" panose="02040604050005020304" pitchFamily="18" charset="0"/>
              </a:rPr>
            </a:br>
            <a:r>
              <a:rPr lang="fi-FI" b="1" i="0" dirty="0">
                <a:effectLst/>
                <a:latin typeface="Amasis MT Pro Medium" panose="02040604050005020304" pitchFamily="18" charset="0"/>
              </a:rPr>
              <a:t>Haluamme yhdessä edistää toiminnan muutosta, oppimista ja hyvinvointia.”</a:t>
            </a:r>
          </a:p>
        </p:txBody>
      </p:sp>
    </p:spTree>
    <p:extLst>
      <p:ext uri="{BB962C8B-B14F-4D97-AF65-F5344CB8AC3E}">
        <p14:creationId xmlns:p14="http://schemas.microsoft.com/office/powerpoint/2010/main" val="2612698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B2B2-0C20-4ED0-8C83-08658B01586D}"/>
              </a:ext>
            </a:extLst>
          </p:cNvPr>
          <p:cNvSpPr>
            <a:spLocks noGrp="1"/>
          </p:cNvSpPr>
          <p:nvPr>
            <p:ph type="title"/>
          </p:nvPr>
        </p:nvSpPr>
        <p:spPr>
          <a:xfrm>
            <a:off x="330926" y="365125"/>
            <a:ext cx="11022874" cy="1325563"/>
          </a:xfrm>
        </p:spPr>
        <p:txBody>
          <a:bodyPr/>
          <a:lstStyle/>
          <a:p>
            <a:r>
              <a:rPr lang="fi-FI" dirty="0">
                <a:latin typeface="Amasis MT Pro Black" panose="02040A04050005020304" pitchFamily="18" charset="0"/>
              </a:rPr>
              <a:t>Kansallisia alustoja:</a:t>
            </a:r>
          </a:p>
        </p:txBody>
      </p:sp>
      <p:sp>
        <p:nvSpPr>
          <p:cNvPr id="7" name="TextBox 6">
            <a:extLst>
              <a:ext uri="{FF2B5EF4-FFF2-40B4-BE49-F238E27FC236}">
                <a16:creationId xmlns:a16="http://schemas.microsoft.com/office/drawing/2014/main" id="{9697969B-76A2-4DEA-8C39-A1E9FA6DB635}"/>
              </a:ext>
            </a:extLst>
          </p:cNvPr>
          <p:cNvSpPr txBox="1"/>
          <p:nvPr/>
        </p:nvSpPr>
        <p:spPr>
          <a:xfrm>
            <a:off x="384055" y="2236054"/>
            <a:ext cx="3923740" cy="923330"/>
          </a:xfrm>
          <a:prstGeom prst="rect">
            <a:avLst/>
          </a:prstGeom>
          <a:noFill/>
        </p:spPr>
        <p:txBody>
          <a:bodyPr wrap="square">
            <a:spAutoFit/>
          </a:bodyPr>
          <a:lstStyle/>
          <a:p>
            <a:pPr algn="l"/>
            <a:r>
              <a:rPr lang="fi-FI" b="1" i="0">
                <a:effectLst/>
                <a:latin typeface="Rajdhani"/>
              </a:rPr>
              <a:t>Korkeakoulujen yhteinen digivisio 2030 -Suomesta joustavan opiskelun mallimaa</a:t>
            </a:r>
            <a:endParaRPr lang="fi-FI" b="1" i="0" dirty="0">
              <a:effectLst/>
              <a:latin typeface="Rajdhani"/>
            </a:endParaRPr>
          </a:p>
        </p:txBody>
      </p:sp>
      <p:pic>
        <p:nvPicPr>
          <p:cNvPr id="4" name="Picture 3">
            <a:extLst>
              <a:ext uri="{FF2B5EF4-FFF2-40B4-BE49-F238E27FC236}">
                <a16:creationId xmlns:a16="http://schemas.microsoft.com/office/drawing/2014/main" id="{8C1C1EA6-CC69-4147-BB89-0835ECE7C317}"/>
              </a:ext>
            </a:extLst>
          </p:cNvPr>
          <p:cNvPicPr>
            <a:picLocks noChangeAspect="1"/>
          </p:cNvPicPr>
          <p:nvPr/>
        </p:nvPicPr>
        <p:blipFill>
          <a:blip r:embed="rId2"/>
          <a:stretch>
            <a:fillRect/>
          </a:stretch>
        </p:blipFill>
        <p:spPr>
          <a:xfrm>
            <a:off x="87086" y="1279603"/>
            <a:ext cx="12017828" cy="822170"/>
          </a:xfrm>
          <a:prstGeom prst="rect">
            <a:avLst/>
          </a:prstGeom>
        </p:spPr>
      </p:pic>
      <p:sp>
        <p:nvSpPr>
          <p:cNvPr id="9" name="TextBox 8">
            <a:extLst>
              <a:ext uri="{FF2B5EF4-FFF2-40B4-BE49-F238E27FC236}">
                <a16:creationId xmlns:a16="http://schemas.microsoft.com/office/drawing/2014/main" id="{418E506E-5DD4-45E6-874D-C3081FF1E4F0}"/>
              </a:ext>
            </a:extLst>
          </p:cNvPr>
          <p:cNvSpPr txBox="1"/>
          <p:nvPr/>
        </p:nvSpPr>
        <p:spPr>
          <a:xfrm>
            <a:off x="330926" y="3164681"/>
            <a:ext cx="4148866" cy="3693319"/>
          </a:xfrm>
          <a:prstGeom prst="rect">
            <a:avLst/>
          </a:prstGeom>
          <a:noFill/>
        </p:spPr>
        <p:txBody>
          <a:bodyPr wrap="square">
            <a:spAutoFit/>
          </a:bodyPr>
          <a:lstStyle/>
          <a:p>
            <a:r>
              <a:rPr lang="fi-FI" b="0" i="0" dirty="0">
                <a:solidFill>
                  <a:srgbClr val="130074"/>
                </a:solidFill>
                <a:effectLst/>
                <a:latin typeface="Rajdhani"/>
              </a:rPr>
              <a:t>Digivisio on kaikkien Suomen korkeakoulujen yhteinen hanke, joka avaa oppimisen kansalliset tietovarannot yksilön ja yhteiskunnan käyttöön. Pitkäjänteinen digivisiotyö tukee oppijoiden oppimista läpi elämän sekä mahdollistaa pedagogiikan kehittymisen ja korkeakoulujen uudistumisen. </a:t>
            </a:r>
            <a:br>
              <a:rPr lang="fi-FI" b="0" i="0" dirty="0">
                <a:solidFill>
                  <a:srgbClr val="130074"/>
                </a:solidFill>
                <a:effectLst/>
                <a:latin typeface="Rajdhani"/>
              </a:rPr>
            </a:br>
            <a:br>
              <a:rPr lang="fi-FI" b="0" i="0" dirty="0">
                <a:solidFill>
                  <a:srgbClr val="130074"/>
                </a:solidFill>
                <a:effectLst/>
                <a:latin typeface="Rajdhani"/>
              </a:rPr>
            </a:br>
            <a:r>
              <a:rPr lang="fi-FI" b="0" i="0" dirty="0">
                <a:solidFill>
                  <a:srgbClr val="130074"/>
                </a:solidFill>
                <a:effectLst/>
                <a:latin typeface="Rajdhani"/>
              </a:rPr>
              <a:t>Vuonna 2030 Suomessa on avoin ja tunnustettu oppimisen ekosysteemi, joka hyödyttää myös laajasti niin tutkimus- ja innovaatiotoimintaa kuin työelämääkin.</a:t>
            </a:r>
            <a:endParaRPr lang="fi-FI" dirty="0"/>
          </a:p>
        </p:txBody>
      </p:sp>
      <p:pic>
        <p:nvPicPr>
          <p:cNvPr id="8" name="Picture 7">
            <a:extLst>
              <a:ext uri="{FF2B5EF4-FFF2-40B4-BE49-F238E27FC236}">
                <a16:creationId xmlns:a16="http://schemas.microsoft.com/office/drawing/2014/main" id="{777E3435-5014-40BA-AC36-3DD23608CE92}"/>
              </a:ext>
            </a:extLst>
          </p:cNvPr>
          <p:cNvPicPr>
            <a:picLocks noChangeAspect="1"/>
          </p:cNvPicPr>
          <p:nvPr/>
        </p:nvPicPr>
        <p:blipFill>
          <a:blip r:embed="rId3"/>
          <a:stretch>
            <a:fillRect/>
          </a:stretch>
        </p:blipFill>
        <p:spPr>
          <a:xfrm>
            <a:off x="4186431" y="1990031"/>
            <a:ext cx="7918483" cy="4502844"/>
          </a:xfrm>
          <a:prstGeom prst="rect">
            <a:avLst/>
          </a:prstGeom>
        </p:spPr>
      </p:pic>
    </p:spTree>
    <p:extLst>
      <p:ext uri="{BB962C8B-B14F-4D97-AF65-F5344CB8AC3E}">
        <p14:creationId xmlns:p14="http://schemas.microsoft.com/office/powerpoint/2010/main" val="3220002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itting in a classroom&#10;&#10;Description automatically generated with low confidence">
            <a:extLst>
              <a:ext uri="{FF2B5EF4-FFF2-40B4-BE49-F238E27FC236}">
                <a16:creationId xmlns:a16="http://schemas.microsoft.com/office/drawing/2014/main" id="{FF5F2CA5-A708-49EF-99E6-6A7DFA62328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091" r="23298"/>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94228CF1-3D26-4E3D-A69D-144362E46D8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a:t>Lähitapaaminen ”arvokas kohtaaminen”</a:t>
            </a:r>
          </a:p>
        </p:txBody>
      </p:sp>
      <p:sp>
        <p:nvSpPr>
          <p:cNvPr id="7" name="Text Placeholder 6">
            <a:extLst>
              <a:ext uri="{FF2B5EF4-FFF2-40B4-BE49-F238E27FC236}">
                <a16:creationId xmlns:a16="http://schemas.microsoft.com/office/drawing/2014/main" id="{F75FDE66-3E11-4AAB-BAA5-48365EB82BA8}"/>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rPr>
              <a:t>Erilaisia ”lähitapaamiseen” soveltuvia ympäristöjä on vaikka kuinka.. Tai yleensä oppimisympäristöjä</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310987-DAAE-48A1-95A6-57E9C0C83900}"/>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esheninger.blogspot.com.au/2013/12/pillars-of-digital-leadership-series_22.html">
                  <a:extLst>
                    <a:ext uri="{A12FA001-AC4F-418D-AE19-62706E023703}">
                      <ahyp:hlinkClr xmlns:ahyp="http://schemas.microsoft.com/office/drawing/2018/hyperlinkcolor" val="tx"/>
                    </a:ext>
                  </a:extLst>
                </a:hlinkClick>
              </a:rPr>
              <a:t>This Photo</a:t>
            </a:r>
            <a:r>
              <a:rPr lang="fi-FI" sz="700">
                <a:solidFill>
                  <a:srgbClr val="FFFFFF"/>
                </a:solidFill>
              </a:rPr>
              <a:t> by Unknown Author is licensed under </a:t>
            </a:r>
            <a:r>
              <a:rPr lang="fi-FI"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fi-FI" sz="700">
              <a:solidFill>
                <a:srgbClr val="FFFFFF"/>
              </a:solidFill>
            </a:endParaRPr>
          </a:p>
        </p:txBody>
      </p:sp>
    </p:spTree>
    <p:extLst>
      <p:ext uri="{BB962C8B-B14F-4D97-AF65-F5344CB8AC3E}">
        <p14:creationId xmlns:p14="http://schemas.microsoft.com/office/powerpoint/2010/main" val="374892766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0F8BB800-83F4-9740-9EE4-1D962F00CB09}"/>
              </a:ext>
            </a:extLst>
          </p:cNvPr>
          <p:cNvPicPr>
            <a:picLocks noChangeAspect="1"/>
          </p:cNvPicPr>
          <p:nvPr/>
        </p:nvPicPr>
        <p:blipFill>
          <a:blip r:embed="rId2"/>
          <a:stretch>
            <a:fillRect/>
          </a:stretch>
        </p:blipFill>
        <p:spPr>
          <a:xfrm>
            <a:off x="0" y="3523128"/>
            <a:ext cx="5002307" cy="3334871"/>
          </a:xfrm>
          <a:prstGeom prst="rect">
            <a:avLst/>
          </a:prstGeom>
        </p:spPr>
      </p:pic>
      <p:sp>
        <p:nvSpPr>
          <p:cNvPr id="8" name="Suorakulmio 7">
            <a:extLst>
              <a:ext uri="{FF2B5EF4-FFF2-40B4-BE49-F238E27FC236}">
                <a16:creationId xmlns:a16="http://schemas.microsoft.com/office/drawing/2014/main" id="{A5F7CCA0-3194-EA45-ABF7-2B8C89055C93}"/>
              </a:ext>
            </a:extLst>
          </p:cNvPr>
          <p:cNvSpPr/>
          <p:nvPr/>
        </p:nvSpPr>
        <p:spPr>
          <a:xfrm>
            <a:off x="2649071" y="4491318"/>
            <a:ext cx="2353236" cy="84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ngas 3">
            <a:extLst>
              <a:ext uri="{FF2B5EF4-FFF2-40B4-BE49-F238E27FC236}">
                <a16:creationId xmlns:a16="http://schemas.microsoft.com/office/drawing/2014/main" id="{510083E0-D1DC-0044-947C-776A8BC04ACF}"/>
              </a:ext>
            </a:extLst>
          </p:cNvPr>
          <p:cNvSpPr/>
          <p:nvPr/>
        </p:nvSpPr>
        <p:spPr>
          <a:xfrm>
            <a:off x="2845545" y="4729739"/>
            <a:ext cx="418954" cy="420914"/>
          </a:xfrm>
          <a:prstGeom prst="donut">
            <a:avLst>
              <a:gd name="adj" fmla="val 6963"/>
            </a:avLst>
          </a:prstGeom>
          <a:ln w="3175"/>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Suora yhdysviiva 4">
            <a:extLst>
              <a:ext uri="{FF2B5EF4-FFF2-40B4-BE49-F238E27FC236}">
                <a16:creationId xmlns:a16="http://schemas.microsoft.com/office/drawing/2014/main" id="{1A7A09AC-6B2B-5443-8B47-B8BCC9908CF7}"/>
              </a:ext>
            </a:extLst>
          </p:cNvPr>
          <p:cNvCxnSpPr>
            <a:cxnSpLocks/>
          </p:cNvCxnSpPr>
          <p:nvPr/>
        </p:nvCxnSpPr>
        <p:spPr>
          <a:xfrm>
            <a:off x="3264499" y="4940196"/>
            <a:ext cx="5004802" cy="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7" name="Kuva 6">
            <a:extLst>
              <a:ext uri="{FF2B5EF4-FFF2-40B4-BE49-F238E27FC236}">
                <a16:creationId xmlns:a16="http://schemas.microsoft.com/office/drawing/2014/main" id="{A076DEC8-5DB7-9D48-ABAE-2C1A223D96C6}"/>
              </a:ext>
            </a:extLst>
          </p:cNvPr>
          <p:cNvPicPr>
            <a:picLocks noChangeAspect="1"/>
          </p:cNvPicPr>
          <p:nvPr/>
        </p:nvPicPr>
        <p:blipFill>
          <a:blip r:embed="rId3"/>
          <a:stretch>
            <a:fillRect/>
          </a:stretch>
        </p:blipFill>
        <p:spPr>
          <a:xfrm>
            <a:off x="0" y="0"/>
            <a:ext cx="4970783" cy="3312672"/>
          </a:xfrm>
          <a:prstGeom prst="rect">
            <a:avLst/>
          </a:prstGeom>
        </p:spPr>
      </p:pic>
      <p:sp>
        <p:nvSpPr>
          <p:cNvPr id="9" name="Suorakulmio 8">
            <a:extLst>
              <a:ext uri="{FF2B5EF4-FFF2-40B4-BE49-F238E27FC236}">
                <a16:creationId xmlns:a16="http://schemas.microsoft.com/office/drawing/2014/main" id="{E9B8120D-AEF2-A447-AE02-A5E677770E9A}"/>
              </a:ext>
            </a:extLst>
          </p:cNvPr>
          <p:cNvSpPr/>
          <p:nvPr/>
        </p:nvSpPr>
        <p:spPr>
          <a:xfrm>
            <a:off x="2649071" y="1181744"/>
            <a:ext cx="2353236" cy="84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ngas 9">
            <a:extLst>
              <a:ext uri="{FF2B5EF4-FFF2-40B4-BE49-F238E27FC236}">
                <a16:creationId xmlns:a16="http://schemas.microsoft.com/office/drawing/2014/main" id="{095D7EF5-AD8B-134C-A073-74467A5258C1}"/>
              </a:ext>
            </a:extLst>
          </p:cNvPr>
          <p:cNvSpPr/>
          <p:nvPr/>
        </p:nvSpPr>
        <p:spPr>
          <a:xfrm>
            <a:off x="2845545" y="1420165"/>
            <a:ext cx="418954" cy="420914"/>
          </a:xfrm>
          <a:prstGeom prst="donut">
            <a:avLst>
              <a:gd name="adj" fmla="val 6963"/>
            </a:avLst>
          </a:prstGeom>
          <a:ln w="3175"/>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uora yhdysviiva 10">
            <a:extLst>
              <a:ext uri="{FF2B5EF4-FFF2-40B4-BE49-F238E27FC236}">
                <a16:creationId xmlns:a16="http://schemas.microsoft.com/office/drawing/2014/main" id="{3267C592-84D1-344D-9BBC-349AB5792C83}"/>
              </a:ext>
            </a:extLst>
          </p:cNvPr>
          <p:cNvCxnSpPr>
            <a:cxnSpLocks/>
          </p:cNvCxnSpPr>
          <p:nvPr/>
        </p:nvCxnSpPr>
        <p:spPr>
          <a:xfrm>
            <a:off x="3264499" y="1630622"/>
            <a:ext cx="5004802" cy="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kstiruutu 11">
            <a:extLst>
              <a:ext uri="{FF2B5EF4-FFF2-40B4-BE49-F238E27FC236}">
                <a16:creationId xmlns:a16="http://schemas.microsoft.com/office/drawing/2014/main" id="{341AD97D-9EE7-B84D-BF5E-4596B60E45D0}"/>
              </a:ext>
            </a:extLst>
          </p:cNvPr>
          <p:cNvSpPr txBox="1"/>
          <p:nvPr/>
        </p:nvSpPr>
        <p:spPr>
          <a:xfrm>
            <a:off x="5198781" y="984291"/>
            <a:ext cx="496033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a:ln>
                  <a:noFill/>
                </a:ln>
                <a:solidFill>
                  <a:prstClr val="black"/>
                </a:solidFill>
                <a:effectLst/>
                <a:uLnTx/>
                <a:uFillTx/>
                <a:latin typeface="Calibri" panose="020F0502020204030204"/>
                <a:ea typeface="+mn-ea"/>
                <a:cs typeface="+mn-cs"/>
              </a:rPr>
              <a:t>Uudet oppimisympäristöt</a:t>
            </a:r>
          </a:p>
        </p:txBody>
      </p:sp>
      <p:sp>
        <p:nvSpPr>
          <p:cNvPr id="13" name="Tekstiruutu 12">
            <a:extLst>
              <a:ext uri="{FF2B5EF4-FFF2-40B4-BE49-F238E27FC236}">
                <a16:creationId xmlns:a16="http://schemas.microsoft.com/office/drawing/2014/main" id="{753B2F7E-8AC0-8E4D-B068-9744394EB4FA}"/>
              </a:ext>
            </a:extLst>
          </p:cNvPr>
          <p:cNvSpPr txBox="1"/>
          <p:nvPr/>
        </p:nvSpPr>
        <p:spPr>
          <a:xfrm>
            <a:off x="5171213" y="4268569"/>
            <a:ext cx="4604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err="1">
                <a:ln>
                  <a:noFill/>
                </a:ln>
                <a:solidFill>
                  <a:prstClr val="black"/>
                </a:solidFill>
                <a:effectLst/>
                <a:uLnTx/>
                <a:uFillTx/>
                <a:latin typeface="Calibri" panose="020F0502020204030204"/>
                <a:ea typeface="+mn-ea"/>
                <a:cs typeface="+mn-cs"/>
              </a:rPr>
              <a:t>FabLab</a:t>
            </a:r>
            <a:r>
              <a:rPr kumimoji="0" lang="fi-FI" sz="3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i-FI" sz="3600" b="0" i="0" u="none" strike="noStrike" kern="1200" cap="none" spc="0" normalizeH="0" baseline="0" noProof="0" dirty="0" err="1">
                <a:ln>
                  <a:noFill/>
                </a:ln>
                <a:solidFill>
                  <a:prstClr val="black"/>
                </a:solidFill>
                <a:effectLst/>
                <a:uLnTx/>
                <a:uFillTx/>
                <a:latin typeface="Calibri" panose="020F0502020204030204"/>
                <a:ea typeface="+mn-ea"/>
                <a:cs typeface="+mn-cs"/>
              </a:rPr>
              <a:t>Makers</a:t>
            </a:r>
            <a:r>
              <a:rPr kumimoji="0" lang="fi-FI" sz="3600" b="0" i="0" u="none" strike="noStrike" kern="1200" cap="none" spc="0" normalizeH="0" baseline="0" noProof="0" dirty="0">
                <a:ln>
                  <a:noFill/>
                </a:ln>
                <a:solidFill>
                  <a:prstClr val="black"/>
                </a:solidFill>
                <a:effectLst/>
                <a:uLnTx/>
                <a:uFillTx/>
                <a:latin typeface="Calibri" panose="020F0502020204030204"/>
                <a:ea typeface="+mn-ea"/>
                <a:cs typeface="+mn-cs"/>
              </a:rPr>
              <a:t> aktiviteetit</a:t>
            </a:r>
          </a:p>
        </p:txBody>
      </p:sp>
      <p:pic>
        <p:nvPicPr>
          <p:cNvPr id="14" name="Google Shape;117;p19">
            <a:extLst>
              <a:ext uri="{FF2B5EF4-FFF2-40B4-BE49-F238E27FC236}">
                <a16:creationId xmlns:a16="http://schemas.microsoft.com/office/drawing/2014/main" id="{0E1F194D-6B26-5249-B331-F0FE57DD7B8C}"/>
              </a:ext>
            </a:extLst>
          </p:cNvPr>
          <p:cNvPicPr preferRelativeResize="0"/>
          <p:nvPr/>
        </p:nvPicPr>
        <p:blipFill rotWithShape="1">
          <a:blip r:embed="rId4">
            <a:alphaModFix/>
            <a:extLst>
              <a:ext uri="{BEBA8EAE-BF5A-486C-A8C5-ECC9F3942E4B}">
                <a14:imgProps xmlns:a14="http://schemas.microsoft.com/office/drawing/2010/main">
                  <a14:imgLayer r:embed="rId5">
                    <a14:imgEffect>
                      <a14:backgroundRemoval t="2626" b="100000" l="9091" r="48252"/>
                    </a14:imgEffect>
                  </a14:imgLayer>
                </a14:imgProps>
              </a:ext>
            </a:extLst>
          </a:blip>
          <a:srcRect l="9406" r="52770"/>
          <a:stretch/>
        </p:blipFill>
        <p:spPr>
          <a:xfrm>
            <a:off x="9541432" y="3280599"/>
            <a:ext cx="2650568" cy="3577400"/>
          </a:xfrm>
          <a:prstGeom prst="rect">
            <a:avLst/>
          </a:prstGeom>
          <a:noFill/>
          <a:ln>
            <a:noFill/>
          </a:ln>
        </p:spPr>
      </p:pic>
      <p:pic>
        <p:nvPicPr>
          <p:cNvPr id="19" name="Google Shape;83;p15">
            <a:extLst>
              <a:ext uri="{FF2B5EF4-FFF2-40B4-BE49-F238E27FC236}">
                <a16:creationId xmlns:a16="http://schemas.microsoft.com/office/drawing/2014/main" id="{37B1D727-BA67-5F40-9C0B-DB0D3E605C50}"/>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9932" b="99772" l="55769" r="83450"/>
                    </a14:imgEffect>
                  </a14:imgLayer>
                </a14:imgProps>
              </a:ext>
            </a:extLst>
          </a:blip>
          <a:srcRect l="52356" r="13091"/>
          <a:stretch/>
        </p:blipFill>
        <p:spPr>
          <a:xfrm>
            <a:off x="8745813" y="5339339"/>
            <a:ext cx="1030200" cy="1522068"/>
          </a:xfrm>
          <a:prstGeom prst="rect">
            <a:avLst/>
          </a:prstGeom>
          <a:noFill/>
          <a:ln>
            <a:noFill/>
          </a:ln>
        </p:spPr>
      </p:pic>
    </p:spTree>
    <p:extLst>
      <p:ext uri="{BB962C8B-B14F-4D97-AF65-F5344CB8AC3E}">
        <p14:creationId xmlns:p14="http://schemas.microsoft.com/office/powerpoint/2010/main" val="4154717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 on table">
            <a:extLst>
              <a:ext uri="{FF2B5EF4-FFF2-40B4-BE49-F238E27FC236}">
                <a16:creationId xmlns:a16="http://schemas.microsoft.com/office/drawing/2014/main" id="{3B7DA073-3F75-401D-B305-659231390514}"/>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1F0605-9F2E-48AD-A893-8F29CDE49C1F}"/>
              </a:ext>
            </a:extLst>
          </p:cNvPr>
          <p:cNvSpPr>
            <a:spLocks noGrp="1"/>
          </p:cNvSpPr>
          <p:nvPr>
            <p:ph type="title"/>
          </p:nvPr>
        </p:nvSpPr>
        <p:spPr>
          <a:xfrm>
            <a:off x="477981" y="1122363"/>
            <a:ext cx="7585364" cy="3204134"/>
          </a:xfrm>
        </p:spPr>
        <p:txBody>
          <a:bodyPr vert="horz" lIns="91440" tIns="45720" rIns="91440" bIns="45720" rtlCol="0" anchor="b">
            <a:normAutofit/>
          </a:bodyPr>
          <a:lstStyle/>
          <a:p>
            <a:r>
              <a:rPr lang="en-US" sz="4800" dirty="0">
                <a:latin typeface="Amasis MT Pro Black" panose="02040A04050005020304" pitchFamily="18" charset="0"/>
              </a:rPr>
              <a:t>Korona </a:t>
            </a:r>
            <a:r>
              <a:rPr lang="en-US" sz="4800" dirty="0" err="1">
                <a:latin typeface="Amasis MT Pro Black" panose="02040A04050005020304" pitchFamily="18" charset="0"/>
              </a:rPr>
              <a:t>oli</a:t>
            </a:r>
            <a:r>
              <a:rPr lang="en-US" sz="4800" dirty="0">
                <a:latin typeface="Amasis MT Pro Black" panose="02040A04050005020304" pitchFamily="18" charset="0"/>
              </a:rPr>
              <a:t> </a:t>
            </a:r>
            <a:r>
              <a:rPr lang="en-US" sz="4800" dirty="0" err="1">
                <a:latin typeface="Amasis MT Pro Black" panose="02040A04050005020304" pitchFamily="18" charset="0"/>
              </a:rPr>
              <a:t>monille</a:t>
            </a:r>
            <a:r>
              <a:rPr lang="en-US" sz="4800" dirty="0">
                <a:latin typeface="Amasis MT Pro Black" panose="02040A04050005020304" pitchFamily="18" charset="0"/>
              </a:rPr>
              <a:t> </a:t>
            </a:r>
            <a:r>
              <a:rPr lang="en-US" sz="4800" dirty="0" err="1">
                <a:latin typeface="Amasis MT Pro Black" panose="02040A04050005020304" pitchFamily="18" charset="0"/>
              </a:rPr>
              <a:t>ensimmäinen</a:t>
            </a:r>
            <a:r>
              <a:rPr lang="en-US" sz="4800" dirty="0">
                <a:latin typeface="Amasis MT Pro Black" panose="02040A04050005020304" pitchFamily="18" charset="0"/>
              </a:rPr>
              <a:t> </a:t>
            </a:r>
            <a:r>
              <a:rPr lang="en-US" sz="4800" dirty="0" err="1">
                <a:latin typeface="Amasis MT Pro Black" panose="02040A04050005020304" pitchFamily="18" charset="0"/>
              </a:rPr>
              <a:t>kosketus</a:t>
            </a:r>
            <a:r>
              <a:rPr lang="en-US" sz="4800" dirty="0">
                <a:latin typeface="Amasis MT Pro Black" panose="02040A04050005020304" pitchFamily="18" charset="0"/>
              </a:rPr>
              <a:t> </a:t>
            </a:r>
            <a:r>
              <a:rPr lang="en-US" sz="4800" dirty="0" err="1">
                <a:solidFill>
                  <a:srgbClr val="FFFF00"/>
                </a:solidFill>
                <a:latin typeface="Amasis MT Pro Black" panose="02040A04050005020304" pitchFamily="18" charset="0"/>
              </a:rPr>
              <a:t>etä</a:t>
            </a:r>
            <a:r>
              <a:rPr lang="en-US" sz="4800" dirty="0" err="1">
                <a:latin typeface="Amasis MT Pro Black" panose="02040A04050005020304" pitchFamily="18" charset="0"/>
              </a:rPr>
              <a:t>opetukseen</a:t>
            </a:r>
            <a:endParaRPr lang="en-US" sz="4800" dirty="0">
              <a:latin typeface="Amasis MT Pro Black" panose="02040A04050005020304" pitchFamily="18" charset="0"/>
            </a:endParaRPr>
          </a:p>
        </p:txBody>
      </p:sp>
      <p:sp>
        <p:nvSpPr>
          <p:cNvPr id="3" name="Text Placeholder 2">
            <a:extLst>
              <a:ext uri="{FF2B5EF4-FFF2-40B4-BE49-F238E27FC236}">
                <a16:creationId xmlns:a16="http://schemas.microsoft.com/office/drawing/2014/main" id="{58B86009-CDD3-4486-92EA-8AF1A0E307C3}"/>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err="1">
                <a:solidFill>
                  <a:schemeClr val="tx1"/>
                </a:solidFill>
                <a:latin typeface="Amasis MT Pro Medium" panose="02040604050005020304" pitchFamily="18" charset="0"/>
              </a:rPr>
              <a:t>Ajanlasku</a:t>
            </a:r>
            <a:r>
              <a:rPr lang="en-US" sz="2000" dirty="0">
                <a:solidFill>
                  <a:schemeClr val="tx1"/>
                </a:solidFill>
                <a:latin typeface="Amasis MT Pro Medium" panose="02040604050005020304" pitchFamily="18" charset="0"/>
              </a:rPr>
              <a:t> </a:t>
            </a:r>
            <a:r>
              <a:rPr lang="en-US" sz="2000" dirty="0" err="1">
                <a:solidFill>
                  <a:schemeClr val="tx1"/>
                </a:solidFill>
                <a:latin typeface="Amasis MT Pro Medium" panose="02040604050005020304" pitchFamily="18" charset="0"/>
              </a:rPr>
              <a:t>alkaa</a:t>
            </a:r>
            <a:r>
              <a:rPr lang="en-US" sz="2000" dirty="0">
                <a:solidFill>
                  <a:schemeClr val="tx1"/>
                </a:solidFill>
                <a:latin typeface="Amasis MT Pro Medium" panose="02040604050005020304" pitchFamily="18" charset="0"/>
              </a:rPr>
              <a:t> </a:t>
            </a:r>
            <a:r>
              <a:rPr lang="en-US" sz="2000" dirty="0" err="1">
                <a:solidFill>
                  <a:schemeClr val="tx1"/>
                </a:solidFill>
                <a:latin typeface="Amasis MT Pro Medium" panose="02040604050005020304" pitchFamily="18" charset="0"/>
              </a:rPr>
              <a:t>jossain</a:t>
            </a:r>
            <a:r>
              <a:rPr lang="en-US" sz="2000" dirty="0">
                <a:solidFill>
                  <a:schemeClr val="tx1"/>
                </a:solidFill>
                <a:latin typeface="Amasis MT Pro Medium" panose="02040604050005020304" pitchFamily="18" charset="0"/>
              </a:rPr>
              <a:t> </a:t>
            </a:r>
            <a:r>
              <a:rPr lang="en-US" sz="2000" dirty="0" err="1">
                <a:solidFill>
                  <a:schemeClr val="tx1"/>
                </a:solidFill>
                <a:latin typeface="Amasis MT Pro Medium" panose="02040604050005020304" pitchFamily="18" charset="0"/>
              </a:rPr>
              <a:t>määrin</a:t>
            </a:r>
            <a:r>
              <a:rPr lang="en-US" sz="2000" dirty="0">
                <a:solidFill>
                  <a:schemeClr val="tx1"/>
                </a:solidFill>
                <a:latin typeface="Amasis MT Pro Medium" panose="02040604050005020304" pitchFamily="18" charset="0"/>
              </a:rPr>
              <a:t> </a:t>
            </a:r>
            <a:r>
              <a:rPr lang="en-US" sz="2000" dirty="0" err="1">
                <a:solidFill>
                  <a:schemeClr val="tx1"/>
                </a:solidFill>
                <a:latin typeface="Amasis MT Pro Medium" panose="02040604050005020304" pitchFamily="18" charset="0"/>
              </a:rPr>
              <a:t>hetkestä</a:t>
            </a:r>
            <a:r>
              <a:rPr lang="en-US" sz="2000" dirty="0">
                <a:solidFill>
                  <a:schemeClr val="tx1"/>
                </a:solidFill>
                <a:latin typeface="Amasis MT Pro Medium" panose="02040604050005020304" pitchFamily="18" charset="0"/>
              </a:rPr>
              <a:t> 0, </a:t>
            </a:r>
            <a:r>
              <a:rPr lang="en-US" sz="2000" dirty="0" err="1">
                <a:solidFill>
                  <a:schemeClr val="tx1"/>
                </a:solidFill>
                <a:latin typeface="Amasis MT Pro Medium" panose="02040604050005020304" pitchFamily="18" charset="0"/>
              </a:rPr>
              <a:t>vaikka</a:t>
            </a:r>
            <a:r>
              <a:rPr lang="en-US" sz="2000" dirty="0">
                <a:solidFill>
                  <a:schemeClr val="tx1"/>
                </a:solidFill>
                <a:latin typeface="Amasis MT Pro Medium" panose="02040604050005020304" pitchFamily="18" charset="0"/>
              </a:rPr>
              <a:t> </a:t>
            </a:r>
            <a:r>
              <a:rPr lang="en-US" sz="2000" dirty="0" err="1">
                <a:solidFill>
                  <a:schemeClr val="tx1"/>
                </a:solidFill>
                <a:latin typeface="Amasis MT Pro Medium" panose="02040604050005020304" pitchFamily="18" charset="0"/>
              </a:rPr>
              <a:t>ei</a:t>
            </a:r>
            <a:r>
              <a:rPr lang="en-US" sz="2000" dirty="0">
                <a:solidFill>
                  <a:schemeClr val="tx1"/>
                </a:solidFill>
                <a:latin typeface="Amasis MT Pro Medium" panose="02040604050005020304" pitchFamily="18" charset="0"/>
              </a:rPr>
              <a:t> </a:t>
            </a:r>
            <a:r>
              <a:rPr lang="en-US" sz="2000" dirty="0" err="1">
                <a:solidFill>
                  <a:schemeClr val="tx1"/>
                </a:solidFill>
                <a:latin typeface="Amasis MT Pro Medium" panose="02040604050005020304" pitchFamily="18" charset="0"/>
              </a:rPr>
              <a:t>alakaan</a:t>
            </a:r>
            <a:r>
              <a:rPr lang="en-US" sz="2000" dirty="0">
                <a:solidFill>
                  <a:schemeClr val="tx1"/>
                </a:solidFill>
                <a:latin typeface="Amasis MT Pro Medium" panose="02040604050005020304" pitchFamily="18" charset="0"/>
              </a:rPr>
              <a:t>..</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42032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ngas 3">
            <a:extLst>
              <a:ext uri="{FF2B5EF4-FFF2-40B4-BE49-F238E27FC236}">
                <a16:creationId xmlns:a16="http://schemas.microsoft.com/office/drawing/2014/main" id="{9D0BAFAD-1E80-FB4B-A041-CC5B67B8017C}"/>
              </a:ext>
            </a:extLst>
          </p:cNvPr>
          <p:cNvSpPr/>
          <p:nvPr/>
        </p:nvSpPr>
        <p:spPr>
          <a:xfrm>
            <a:off x="2834872" y="1930400"/>
            <a:ext cx="418954" cy="420914"/>
          </a:xfrm>
          <a:prstGeom prst="donut">
            <a:avLst>
              <a:gd name="adj" fmla="val 6963"/>
            </a:avLst>
          </a:prstGeom>
          <a:ln w="3175"/>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Suora yhdysviiva 4">
            <a:extLst>
              <a:ext uri="{FF2B5EF4-FFF2-40B4-BE49-F238E27FC236}">
                <a16:creationId xmlns:a16="http://schemas.microsoft.com/office/drawing/2014/main" id="{C6772C69-D7DC-D440-9703-206ED04483FD}"/>
              </a:ext>
            </a:extLst>
          </p:cNvPr>
          <p:cNvCxnSpPr>
            <a:cxnSpLocks/>
          </p:cNvCxnSpPr>
          <p:nvPr/>
        </p:nvCxnSpPr>
        <p:spPr>
          <a:xfrm>
            <a:off x="3253826" y="2111829"/>
            <a:ext cx="5004802" cy="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Rengas 6">
            <a:extLst>
              <a:ext uri="{FF2B5EF4-FFF2-40B4-BE49-F238E27FC236}">
                <a16:creationId xmlns:a16="http://schemas.microsoft.com/office/drawing/2014/main" id="{9FD293BB-EE0F-7248-8516-702FD19F34B6}"/>
              </a:ext>
            </a:extLst>
          </p:cNvPr>
          <p:cNvSpPr/>
          <p:nvPr/>
        </p:nvSpPr>
        <p:spPr>
          <a:xfrm>
            <a:off x="2065616" y="1139374"/>
            <a:ext cx="418954" cy="420914"/>
          </a:xfrm>
          <a:prstGeom prst="donut">
            <a:avLst>
              <a:gd name="adj" fmla="val 6963"/>
            </a:avLst>
          </a:prstGeom>
          <a:ln w="3175"/>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uora yhdysviiva 7">
            <a:extLst>
              <a:ext uri="{FF2B5EF4-FFF2-40B4-BE49-F238E27FC236}">
                <a16:creationId xmlns:a16="http://schemas.microsoft.com/office/drawing/2014/main" id="{E499F5F7-D333-C647-8C18-27B87559B05B}"/>
              </a:ext>
            </a:extLst>
          </p:cNvPr>
          <p:cNvCxnSpPr>
            <a:cxnSpLocks/>
          </p:cNvCxnSpPr>
          <p:nvPr/>
        </p:nvCxnSpPr>
        <p:spPr>
          <a:xfrm>
            <a:off x="2484570" y="1349831"/>
            <a:ext cx="5004802" cy="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1" name="Kuva 10">
            <a:extLst>
              <a:ext uri="{FF2B5EF4-FFF2-40B4-BE49-F238E27FC236}">
                <a16:creationId xmlns:a16="http://schemas.microsoft.com/office/drawing/2014/main" id="{9567B47B-D7F3-4D49-92B4-05723622347F}"/>
              </a:ext>
            </a:extLst>
          </p:cNvPr>
          <p:cNvPicPr>
            <a:picLocks noChangeAspect="1"/>
          </p:cNvPicPr>
          <p:nvPr/>
        </p:nvPicPr>
        <p:blipFill>
          <a:blip r:embed="rId2"/>
          <a:stretch>
            <a:fillRect/>
          </a:stretch>
        </p:blipFill>
        <p:spPr>
          <a:xfrm>
            <a:off x="341954" y="0"/>
            <a:ext cx="1556544" cy="1791706"/>
          </a:xfrm>
          <a:prstGeom prst="rect">
            <a:avLst/>
          </a:prstGeom>
        </p:spPr>
      </p:pic>
      <p:pic>
        <p:nvPicPr>
          <p:cNvPr id="13" name="Kuva 12">
            <a:extLst>
              <a:ext uri="{FF2B5EF4-FFF2-40B4-BE49-F238E27FC236}">
                <a16:creationId xmlns:a16="http://schemas.microsoft.com/office/drawing/2014/main" id="{E70860FE-6FFA-8A4F-8D31-F71B57C41ADD}"/>
              </a:ext>
            </a:extLst>
          </p:cNvPr>
          <p:cNvPicPr>
            <a:picLocks noChangeAspect="1"/>
          </p:cNvPicPr>
          <p:nvPr/>
        </p:nvPicPr>
        <p:blipFill>
          <a:blip r:embed="rId3"/>
          <a:stretch>
            <a:fillRect/>
          </a:stretch>
        </p:blipFill>
        <p:spPr>
          <a:xfrm>
            <a:off x="175709" y="1588335"/>
            <a:ext cx="2451377" cy="1379028"/>
          </a:xfrm>
          <a:prstGeom prst="rect">
            <a:avLst/>
          </a:prstGeom>
        </p:spPr>
      </p:pic>
      <p:sp>
        <p:nvSpPr>
          <p:cNvPr id="14" name="Rengas 13">
            <a:extLst>
              <a:ext uri="{FF2B5EF4-FFF2-40B4-BE49-F238E27FC236}">
                <a16:creationId xmlns:a16="http://schemas.microsoft.com/office/drawing/2014/main" id="{9FDC161C-13B8-D84B-8A27-80154F973F45}"/>
              </a:ext>
            </a:extLst>
          </p:cNvPr>
          <p:cNvSpPr/>
          <p:nvPr/>
        </p:nvSpPr>
        <p:spPr>
          <a:xfrm>
            <a:off x="2627086" y="3121459"/>
            <a:ext cx="418954" cy="420914"/>
          </a:xfrm>
          <a:prstGeom prst="donut">
            <a:avLst>
              <a:gd name="adj" fmla="val 6963"/>
            </a:avLst>
          </a:prstGeom>
          <a:ln w="3175"/>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Suora yhdysviiva 14">
            <a:extLst>
              <a:ext uri="{FF2B5EF4-FFF2-40B4-BE49-F238E27FC236}">
                <a16:creationId xmlns:a16="http://schemas.microsoft.com/office/drawing/2014/main" id="{D9FB4C1B-F89C-1C4B-8F0F-0FA415BBBBFD}"/>
              </a:ext>
            </a:extLst>
          </p:cNvPr>
          <p:cNvCxnSpPr>
            <a:cxnSpLocks/>
          </p:cNvCxnSpPr>
          <p:nvPr/>
        </p:nvCxnSpPr>
        <p:spPr>
          <a:xfrm>
            <a:off x="3046040" y="3302888"/>
            <a:ext cx="5004802" cy="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8" name="Kuva 17">
            <a:extLst>
              <a:ext uri="{FF2B5EF4-FFF2-40B4-BE49-F238E27FC236}">
                <a16:creationId xmlns:a16="http://schemas.microsoft.com/office/drawing/2014/main" id="{8A2BF9AC-5C28-1545-A9CA-6C391FD8AE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67" b="100000" l="0" r="100000">
                        <a14:foregroundMark x1="67000" y1="52444" x2="67000" y2="50000"/>
                        <a14:backgroundMark x1="11125" y1="95111" x2="74875" y2="94667"/>
                        <a14:backgroundMark x1="83250" y1="69333" x2="83250" y2="45333"/>
                        <a14:backgroundMark x1="14375" y1="65111" x2="14750" y2="43556"/>
                      </a14:backgroundRemoval>
                    </a14:imgEffect>
                  </a14:imgLayer>
                </a14:imgProps>
              </a:ext>
            </a:extLst>
          </a:blip>
          <a:stretch>
            <a:fillRect/>
          </a:stretch>
        </p:blipFill>
        <p:spPr>
          <a:xfrm>
            <a:off x="10863" y="2562661"/>
            <a:ext cx="2519043" cy="1416962"/>
          </a:xfrm>
          <a:prstGeom prst="rect">
            <a:avLst/>
          </a:prstGeom>
        </p:spPr>
      </p:pic>
      <p:pic>
        <p:nvPicPr>
          <p:cNvPr id="19" name="Kuva 18">
            <a:extLst>
              <a:ext uri="{FF2B5EF4-FFF2-40B4-BE49-F238E27FC236}">
                <a16:creationId xmlns:a16="http://schemas.microsoft.com/office/drawing/2014/main" id="{8770276C-4D60-CF44-8F54-8441CE90C0DB}"/>
              </a:ext>
            </a:extLst>
          </p:cNvPr>
          <p:cNvPicPr>
            <a:picLocks noChangeAspect="1"/>
          </p:cNvPicPr>
          <p:nvPr/>
        </p:nvPicPr>
        <p:blipFill>
          <a:blip r:embed="rId6"/>
          <a:stretch>
            <a:fillRect/>
          </a:stretch>
        </p:blipFill>
        <p:spPr>
          <a:xfrm>
            <a:off x="107413" y="3941689"/>
            <a:ext cx="2325937" cy="922621"/>
          </a:xfrm>
          <a:prstGeom prst="rect">
            <a:avLst/>
          </a:prstGeom>
        </p:spPr>
      </p:pic>
      <p:sp>
        <p:nvSpPr>
          <p:cNvPr id="20" name="Rengas 19">
            <a:extLst>
              <a:ext uri="{FF2B5EF4-FFF2-40B4-BE49-F238E27FC236}">
                <a16:creationId xmlns:a16="http://schemas.microsoft.com/office/drawing/2014/main" id="{44CC1530-557F-2E4B-BE1C-54DFFC55B5B7}"/>
              </a:ext>
            </a:extLst>
          </p:cNvPr>
          <p:cNvSpPr/>
          <p:nvPr/>
        </p:nvSpPr>
        <p:spPr>
          <a:xfrm>
            <a:off x="2834872" y="4268975"/>
            <a:ext cx="418954" cy="420914"/>
          </a:xfrm>
          <a:prstGeom prst="donut">
            <a:avLst>
              <a:gd name="adj" fmla="val 6963"/>
            </a:avLst>
          </a:prstGeom>
          <a:ln w="3175"/>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Suora yhdysviiva 20">
            <a:extLst>
              <a:ext uri="{FF2B5EF4-FFF2-40B4-BE49-F238E27FC236}">
                <a16:creationId xmlns:a16="http://schemas.microsoft.com/office/drawing/2014/main" id="{AD9A608B-E5F1-7A4E-94DF-7E1B4A7270AC}"/>
              </a:ext>
            </a:extLst>
          </p:cNvPr>
          <p:cNvCxnSpPr>
            <a:cxnSpLocks/>
          </p:cNvCxnSpPr>
          <p:nvPr/>
        </p:nvCxnSpPr>
        <p:spPr>
          <a:xfrm>
            <a:off x="3253826" y="4493947"/>
            <a:ext cx="5004802" cy="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5" name="Kuva 24">
            <a:extLst>
              <a:ext uri="{FF2B5EF4-FFF2-40B4-BE49-F238E27FC236}">
                <a16:creationId xmlns:a16="http://schemas.microsoft.com/office/drawing/2014/main" id="{6C4D5066-760E-BE41-97F7-EB61D25600D2}"/>
              </a:ext>
            </a:extLst>
          </p:cNvPr>
          <p:cNvPicPr>
            <a:picLocks noChangeAspect="1"/>
          </p:cNvPicPr>
          <p:nvPr/>
        </p:nvPicPr>
        <p:blipFill>
          <a:blip r:embed="rId7"/>
          <a:stretch>
            <a:fillRect/>
          </a:stretch>
        </p:blipFill>
        <p:spPr>
          <a:xfrm>
            <a:off x="463014" y="4953949"/>
            <a:ext cx="1614737" cy="1047397"/>
          </a:xfrm>
          <a:prstGeom prst="rect">
            <a:avLst/>
          </a:prstGeom>
        </p:spPr>
      </p:pic>
      <p:sp>
        <p:nvSpPr>
          <p:cNvPr id="26" name="Rengas 25">
            <a:extLst>
              <a:ext uri="{FF2B5EF4-FFF2-40B4-BE49-F238E27FC236}">
                <a16:creationId xmlns:a16="http://schemas.microsoft.com/office/drawing/2014/main" id="{10C2F4D2-C62C-3849-9A18-E2D2743F2A9C}"/>
              </a:ext>
            </a:extLst>
          </p:cNvPr>
          <p:cNvSpPr/>
          <p:nvPr/>
        </p:nvSpPr>
        <p:spPr>
          <a:xfrm>
            <a:off x="2208132" y="5133679"/>
            <a:ext cx="418954" cy="420914"/>
          </a:xfrm>
          <a:prstGeom prst="donut">
            <a:avLst>
              <a:gd name="adj" fmla="val 6963"/>
            </a:avLst>
          </a:prstGeom>
          <a:ln w="3175"/>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Suora yhdysviiva 26">
            <a:extLst>
              <a:ext uri="{FF2B5EF4-FFF2-40B4-BE49-F238E27FC236}">
                <a16:creationId xmlns:a16="http://schemas.microsoft.com/office/drawing/2014/main" id="{CAD486EF-1FDA-0D49-BD3D-DD2EE91D3FB3}"/>
              </a:ext>
            </a:extLst>
          </p:cNvPr>
          <p:cNvCxnSpPr>
            <a:cxnSpLocks/>
          </p:cNvCxnSpPr>
          <p:nvPr/>
        </p:nvCxnSpPr>
        <p:spPr>
          <a:xfrm>
            <a:off x="2627086" y="5358651"/>
            <a:ext cx="5004802" cy="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8" name="Google Shape;117;p19">
            <a:extLst>
              <a:ext uri="{FF2B5EF4-FFF2-40B4-BE49-F238E27FC236}">
                <a16:creationId xmlns:a16="http://schemas.microsoft.com/office/drawing/2014/main" id="{57C6EA59-9D8A-F64C-AAEE-CC1ED7C3E338}"/>
              </a:ext>
            </a:extLst>
          </p:cNvPr>
          <p:cNvPicPr preferRelativeResize="0"/>
          <p:nvPr/>
        </p:nvPicPr>
        <p:blipFill rotWithShape="1">
          <a:blip r:embed="rId8">
            <a:alphaModFix/>
            <a:extLst>
              <a:ext uri="{BEBA8EAE-BF5A-486C-A8C5-ECC9F3942E4B}">
                <a14:imgProps xmlns:a14="http://schemas.microsoft.com/office/drawing/2010/main">
                  <a14:imgLayer r:embed="rId9">
                    <a14:imgEffect>
                      <a14:backgroundRemoval t="2626" b="100000" l="9091" r="48252"/>
                    </a14:imgEffect>
                  </a14:imgLayer>
                </a14:imgProps>
              </a:ext>
            </a:extLst>
          </a:blip>
          <a:srcRect l="9406" r="52770"/>
          <a:stretch/>
        </p:blipFill>
        <p:spPr>
          <a:xfrm>
            <a:off x="8809005" y="3377234"/>
            <a:ext cx="2650568" cy="3577400"/>
          </a:xfrm>
          <a:prstGeom prst="rect">
            <a:avLst/>
          </a:prstGeom>
          <a:noFill/>
          <a:ln>
            <a:noFill/>
          </a:ln>
        </p:spPr>
      </p:pic>
      <p:sp>
        <p:nvSpPr>
          <p:cNvPr id="29" name="Tekstiruutu 28">
            <a:extLst>
              <a:ext uri="{FF2B5EF4-FFF2-40B4-BE49-F238E27FC236}">
                <a16:creationId xmlns:a16="http://schemas.microsoft.com/office/drawing/2014/main" id="{7CC4711B-3DD2-914A-B8DF-4BBF6C4E7B1E}"/>
              </a:ext>
            </a:extLst>
          </p:cNvPr>
          <p:cNvSpPr txBox="1"/>
          <p:nvPr/>
        </p:nvSpPr>
        <p:spPr>
          <a:xfrm>
            <a:off x="8469796" y="273822"/>
            <a:ext cx="335522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”Ensimmäistä kertaa joku sanoo, että pelaamisesta on hyötyä”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”Mahtavaa, että saan käyttää aiempaa harrastustani gradussa ja opettajankoulutuksessa”</a:t>
            </a:r>
          </a:p>
        </p:txBody>
      </p:sp>
      <p:pic>
        <p:nvPicPr>
          <p:cNvPr id="22" name="Google Shape;83;p15">
            <a:extLst>
              <a:ext uri="{FF2B5EF4-FFF2-40B4-BE49-F238E27FC236}">
                <a16:creationId xmlns:a16="http://schemas.microsoft.com/office/drawing/2014/main" id="{23E80504-25AB-684F-BB95-3F3E13FAD10C}"/>
              </a:ext>
            </a:extLst>
          </p:cNvPr>
          <p:cNvPicPr preferRelativeResize="0"/>
          <p:nvPr/>
        </p:nvPicPr>
        <p:blipFill rotWithShape="1">
          <a:blip r:embed="rId10">
            <a:alphaModFix/>
            <a:extLst>
              <a:ext uri="{BEBA8EAE-BF5A-486C-A8C5-ECC9F3942E4B}">
                <a14:imgProps xmlns:a14="http://schemas.microsoft.com/office/drawing/2010/main">
                  <a14:imgLayer r:embed="rId11">
                    <a14:imgEffect>
                      <a14:backgroundRemoval t="9932" b="99772" l="55769" r="83450"/>
                    </a14:imgEffect>
                  </a14:imgLayer>
                </a14:imgProps>
              </a:ext>
            </a:extLst>
          </a:blip>
          <a:srcRect l="52356" r="13091"/>
          <a:stretch/>
        </p:blipFill>
        <p:spPr>
          <a:xfrm>
            <a:off x="10944473" y="5358651"/>
            <a:ext cx="1030200" cy="1522068"/>
          </a:xfrm>
          <a:prstGeom prst="rect">
            <a:avLst/>
          </a:prstGeom>
          <a:noFill/>
          <a:ln>
            <a:noFill/>
          </a:ln>
        </p:spPr>
      </p:pic>
    </p:spTree>
    <p:extLst>
      <p:ext uri="{BB962C8B-B14F-4D97-AF65-F5344CB8AC3E}">
        <p14:creationId xmlns:p14="http://schemas.microsoft.com/office/powerpoint/2010/main" val="3803649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p:nvPr/>
        </p:nvSpPr>
        <p:spPr>
          <a:xfrm>
            <a:off x="0" y="2083400"/>
            <a:ext cx="6334800" cy="2691200"/>
          </a:xfrm>
          <a:prstGeom prst="homePlate">
            <a:avLst>
              <a:gd name="adj"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srgbClr val="FFFFFF"/>
                </a:solidFill>
                <a:effectLst/>
                <a:uLnTx/>
                <a:uFillTx/>
                <a:latin typeface="Arial"/>
                <a:ea typeface="+mn-ea"/>
                <a:cs typeface="+mn-cs"/>
              </a:rPr>
              <a:t>Lehrplan</a:t>
            </a:r>
            <a:endParaRPr kumimoji="0" sz="4800" b="0" i="0" u="none" strike="noStrike" kern="1200" cap="none" spc="0" normalizeH="0" baseline="0" noProof="0">
              <a:ln>
                <a:noFill/>
              </a:ln>
              <a:solidFill>
                <a:srgbClr val="FFFFFF"/>
              </a:solidFill>
              <a:effectLst/>
              <a:uLnTx/>
              <a:uFillTx/>
              <a:latin typeface="Arial"/>
              <a:ea typeface="+mn-ea"/>
              <a:cs typeface="+mn-cs"/>
            </a:endParaRPr>
          </a:p>
        </p:txBody>
      </p:sp>
      <p:sp>
        <p:nvSpPr>
          <p:cNvPr id="273" name="Shape 273"/>
          <p:cNvSpPr/>
          <p:nvPr/>
        </p:nvSpPr>
        <p:spPr>
          <a:xfrm flipH="1">
            <a:off x="6334800" y="2083400"/>
            <a:ext cx="5857200" cy="2691200"/>
          </a:xfrm>
          <a:prstGeom prst="homePlate">
            <a:avLst>
              <a:gd name="adj"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srgbClr val="FFFFFF"/>
                </a:solidFill>
                <a:effectLst/>
                <a:uLnTx/>
                <a:uFillTx/>
                <a:latin typeface="Arial"/>
                <a:ea typeface="+mn-ea"/>
                <a:cs typeface="+mn-cs"/>
              </a:rPr>
              <a:t>Curriculum</a:t>
            </a:r>
            <a:endParaRPr kumimoji="0" sz="4800" b="0" i="0" u="none" strike="noStrike" kern="1200" cap="none" spc="0" normalizeH="0" baseline="0" noProof="0">
              <a:ln>
                <a:noFill/>
              </a:ln>
              <a:solidFill>
                <a:srgbClr val="FFFFFF"/>
              </a:solidFill>
              <a:effectLst/>
              <a:uLnTx/>
              <a:uFillTx/>
              <a:latin typeface="Arial"/>
              <a:ea typeface="+mn-ea"/>
              <a:cs typeface="+mn-cs"/>
            </a:endParaRPr>
          </a:p>
        </p:txBody>
      </p:sp>
      <p:sp>
        <p:nvSpPr>
          <p:cNvPr id="274" name="Shape 274"/>
          <p:cNvSpPr txBox="1"/>
          <p:nvPr/>
        </p:nvSpPr>
        <p:spPr>
          <a:xfrm>
            <a:off x="186049" y="1519400"/>
            <a:ext cx="5119600" cy="738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000000"/>
                </a:solidFill>
                <a:effectLst/>
                <a:uLnTx/>
                <a:uFillTx/>
                <a:latin typeface="Arial"/>
                <a:ea typeface="+mn-ea"/>
                <a:cs typeface="+mn-cs"/>
              </a:rPr>
              <a:t>Herbart </a:t>
            </a:r>
            <a:r>
              <a:rPr kumimoji="0" lang="en" sz="2400" b="0" i="0" u="none" strike="noStrike" kern="1200" cap="none" spc="0" normalizeH="0" baseline="0" noProof="0" dirty="0">
                <a:ln>
                  <a:noFill/>
                </a:ln>
                <a:solidFill>
                  <a:srgbClr val="000000"/>
                </a:solidFill>
                <a:effectLst/>
                <a:uLnTx/>
                <a:uFillTx/>
                <a:latin typeface="Arial"/>
                <a:ea typeface="+mn-ea"/>
                <a:cs typeface="+mn-cs"/>
              </a:rPr>
              <a:t>- “</a:t>
            </a:r>
            <a:r>
              <a:rPr kumimoji="0" lang="en" sz="2400" b="0" i="0" u="none" strike="noStrike" kern="1200" cap="none" spc="0" normalizeH="0" baseline="0" noProof="0" dirty="0" err="1">
                <a:ln>
                  <a:noFill/>
                </a:ln>
                <a:solidFill>
                  <a:srgbClr val="000000"/>
                </a:solidFill>
                <a:effectLst/>
                <a:uLnTx/>
                <a:uFillTx/>
                <a:latin typeface="Arial"/>
                <a:ea typeface="+mn-ea"/>
                <a:cs typeface="+mn-cs"/>
              </a:rPr>
              <a:t>sisällöt</a:t>
            </a:r>
            <a:r>
              <a:rPr kumimoji="0" lang="en" sz="2400" b="0" i="0" u="none" strike="noStrike" kern="1200" cap="none" spc="0" normalizeH="0" baseline="0" noProof="0" dirty="0">
                <a:ln>
                  <a:noFill/>
                </a:ln>
                <a:solidFill>
                  <a:srgbClr val="000000"/>
                </a:solidFill>
                <a:effectLst/>
                <a:uLnTx/>
                <a:uFillTx/>
                <a:latin typeface="Arial"/>
                <a:ea typeface="+mn-ea"/>
                <a:cs typeface="+mn-cs"/>
              </a:rPr>
              <a:t> ja </a:t>
            </a:r>
            <a:r>
              <a:rPr kumimoji="0" lang="en" sz="2400" b="0" i="0" u="none" strike="noStrike" kern="1200" cap="none" spc="0" normalizeH="0" baseline="0" noProof="0" dirty="0" err="1">
                <a:ln>
                  <a:noFill/>
                </a:ln>
                <a:solidFill>
                  <a:srgbClr val="000000"/>
                </a:solidFill>
                <a:effectLst/>
                <a:uLnTx/>
                <a:uFillTx/>
                <a:latin typeface="Arial"/>
                <a:ea typeface="+mn-ea"/>
                <a:cs typeface="+mn-cs"/>
              </a:rPr>
              <a:t>tieto</a:t>
            </a:r>
            <a:r>
              <a:rPr kumimoji="0" lang="en" sz="2400" b="0" i="0" u="none" strike="noStrike" kern="1200" cap="none" spc="0" normalizeH="0" baseline="0" noProof="0" dirty="0">
                <a:ln>
                  <a:noFill/>
                </a:ln>
                <a:solidFill>
                  <a:srgbClr val="000000"/>
                </a:solidFill>
                <a:effectLst/>
                <a:uLnTx/>
                <a:uFillTx/>
                <a:latin typeface="Arial"/>
                <a:ea typeface="+mn-ea"/>
                <a:cs typeface="+mn-cs"/>
              </a:rPr>
              <a:t>”</a:t>
            </a:r>
            <a:endParaRPr kumimoji="0"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275" name="Shape 275"/>
          <p:cNvSpPr txBox="1"/>
          <p:nvPr/>
        </p:nvSpPr>
        <p:spPr>
          <a:xfrm>
            <a:off x="7553065" y="1585117"/>
            <a:ext cx="5119600" cy="738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srgbClr val="000000"/>
                </a:solidFill>
                <a:effectLst/>
                <a:uLnTx/>
                <a:uFillTx/>
                <a:latin typeface="Arial"/>
                <a:ea typeface="+mn-ea"/>
                <a:cs typeface="+mn-cs"/>
              </a:rPr>
              <a:t>Dewey </a:t>
            </a:r>
            <a:r>
              <a:rPr kumimoji="0" lang="en" sz="2400" b="0" i="0" u="none" strike="noStrike" kern="1200" cap="none" spc="0" normalizeH="0" baseline="0" noProof="0">
                <a:ln>
                  <a:noFill/>
                </a:ln>
                <a:solidFill>
                  <a:srgbClr val="000000"/>
                </a:solidFill>
                <a:effectLst/>
                <a:uLnTx/>
                <a:uFillTx/>
                <a:latin typeface="Arial"/>
                <a:ea typeface="+mn-ea"/>
                <a:cs typeface="+mn-cs"/>
              </a:rPr>
              <a:t>- “oppimiskokemukset”</a:t>
            </a: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Shape 276"/>
          <p:cNvSpPr/>
          <p:nvPr/>
        </p:nvSpPr>
        <p:spPr>
          <a:xfrm>
            <a:off x="5879033" y="3059800"/>
            <a:ext cx="802800" cy="738400"/>
          </a:xfrm>
          <a:prstGeom prst="ellipse">
            <a:avLst/>
          </a:prstGeom>
          <a:solidFill>
            <a:schemeClr val="lt2"/>
          </a:solidFill>
          <a:ln w="762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Shape 277"/>
          <p:cNvSpPr txBox="1"/>
          <p:nvPr/>
        </p:nvSpPr>
        <p:spPr>
          <a:xfrm>
            <a:off x="7245767" y="4932467"/>
            <a:ext cx="4845600" cy="738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0" i="0" u="none" strike="noStrike" kern="1200" cap="none" spc="0" normalizeH="0" baseline="0" noProof="0">
                <a:ln>
                  <a:noFill/>
                </a:ln>
                <a:solidFill>
                  <a:srgbClr val="000000"/>
                </a:solidFill>
                <a:effectLst/>
                <a:uLnTx/>
                <a:uFillTx/>
                <a:latin typeface="Arial"/>
                <a:ea typeface="+mn-ea"/>
                <a:cs typeface="+mn-cs"/>
              </a:rPr>
              <a:t>Uudet oppimisympäristöt</a:t>
            </a: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78" name="Shape 278"/>
          <p:cNvSpPr txBox="1"/>
          <p:nvPr/>
        </p:nvSpPr>
        <p:spPr>
          <a:xfrm>
            <a:off x="195233" y="4932467"/>
            <a:ext cx="4845600" cy="738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0" i="0" u="none" strike="noStrike" kern="1200" cap="none" spc="0" normalizeH="0" baseline="0" noProof="0">
                <a:ln>
                  <a:noFill/>
                </a:ln>
                <a:solidFill>
                  <a:srgbClr val="000000"/>
                </a:solidFill>
                <a:effectLst/>
                <a:uLnTx/>
                <a:uFillTx/>
                <a:latin typeface="Arial"/>
                <a:ea typeface="+mn-ea"/>
                <a:cs typeface="+mn-cs"/>
              </a:rPr>
              <a:t>Perinteiset (aine)luokat</a:t>
            </a: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79" name="Shape 279"/>
          <p:cNvSpPr txBox="1"/>
          <p:nvPr/>
        </p:nvSpPr>
        <p:spPr>
          <a:xfrm>
            <a:off x="5314833" y="668533"/>
            <a:ext cx="3007600" cy="564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srgbClr val="000000"/>
                </a:solidFill>
                <a:effectLst/>
                <a:uLnTx/>
                <a:uFillTx/>
                <a:latin typeface="Arial"/>
                <a:ea typeface="+mn-ea"/>
                <a:cs typeface="+mn-cs"/>
              </a:rPr>
              <a:t>Suomalainen koulu</a:t>
            </a:r>
            <a:endParaRPr kumimoji="0" sz="2400" b="0" i="0" u="none" strike="noStrike" kern="1200" cap="none" spc="0" normalizeH="0" baseline="0" noProof="0">
              <a:ln>
                <a:noFill/>
              </a:ln>
              <a:solidFill>
                <a:srgbClr val="000000"/>
              </a:solidFill>
              <a:effectLst/>
              <a:uLnTx/>
              <a:uFillTx/>
              <a:latin typeface="Arial"/>
              <a:ea typeface="+mn-ea"/>
              <a:cs typeface="+mn-cs"/>
            </a:endParaRPr>
          </a:p>
        </p:txBody>
      </p:sp>
      <p:cxnSp>
        <p:nvCxnSpPr>
          <p:cNvPr id="280" name="Shape 280"/>
          <p:cNvCxnSpPr/>
          <p:nvPr/>
        </p:nvCxnSpPr>
        <p:spPr>
          <a:xfrm>
            <a:off x="4993600" y="5301667"/>
            <a:ext cx="2204800" cy="0"/>
          </a:xfrm>
          <a:prstGeom prst="straightConnector1">
            <a:avLst/>
          </a:prstGeom>
          <a:noFill/>
          <a:ln w="38100" cap="flat" cmpd="sng">
            <a:solidFill>
              <a:schemeClr val="dk2"/>
            </a:solidFill>
            <a:prstDash val="dash"/>
            <a:round/>
            <a:headEnd type="none" w="med" len="med"/>
            <a:tailEnd type="none" w="med" len="med"/>
          </a:ln>
        </p:spPr>
      </p:cxnSp>
      <p:cxnSp>
        <p:nvCxnSpPr>
          <p:cNvPr id="281" name="Shape 281"/>
          <p:cNvCxnSpPr>
            <a:stCxn id="279" idx="2"/>
            <a:endCxn id="276" idx="0"/>
          </p:cNvCxnSpPr>
          <p:nvPr/>
        </p:nvCxnSpPr>
        <p:spPr>
          <a:xfrm flipH="1">
            <a:off x="6280633" y="1232533"/>
            <a:ext cx="538000" cy="1827200"/>
          </a:xfrm>
          <a:prstGeom prst="straightConnector1">
            <a:avLst/>
          </a:prstGeom>
          <a:noFill/>
          <a:ln w="28575" cap="flat" cmpd="sng">
            <a:solidFill>
              <a:schemeClr val="dk2"/>
            </a:solidFill>
            <a:prstDash val="solid"/>
            <a:round/>
            <a:headEnd type="none" w="med" len="med"/>
            <a:tailEnd type="none" w="med" len="med"/>
          </a:ln>
        </p:spPr>
      </p:cxnSp>
      <p:sp>
        <p:nvSpPr>
          <p:cNvPr id="282" name="Shape 282"/>
          <p:cNvSpPr txBox="1"/>
          <p:nvPr/>
        </p:nvSpPr>
        <p:spPr>
          <a:xfrm>
            <a:off x="7447967" y="5929033"/>
            <a:ext cx="4643600" cy="738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0" i="0" u="none" strike="noStrike" kern="1200" cap="none" spc="0" normalizeH="0" baseline="0" noProof="0">
                <a:ln>
                  <a:noFill/>
                </a:ln>
                <a:solidFill>
                  <a:srgbClr val="000000"/>
                </a:solidFill>
                <a:effectLst/>
                <a:uLnTx/>
                <a:uFillTx/>
                <a:latin typeface="Arial"/>
                <a:ea typeface="+mn-ea"/>
                <a:cs typeface="+mn-cs"/>
              </a:rPr>
              <a:t>Koulujen uudet tilat?</a:t>
            </a: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83" name="Shape 283"/>
          <p:cNvSpPr txBox="1"/>
          <p:nvPr/>
        </p:nvSpPr>
        <p:spPr>
          <a:xfrm>
            <a:off x="195233" y="5929033"/>
            <a:ext cx="5245200" cy="738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0" i="0" u="none" strike="noStrike" kern="1200" cap="none" spc="0" normalizeH="0" baseline="0" noProof="0">
                <a:ln>
                  <a:noFill/>
                </a:ln>
                <a:solidFill>
                  <a:srgbClr val="000000"/>
                </a:solidFill>
                <a:effectLst/>
                <a:uLnTx/>
                <a:uFillTx/>
                <a:latin typeface="Arial"/>
                <a:ea typeface="+mn-ea"/>
                <a:cs typeface="+mn-cs"/>
              </a:rPr>
              <a:t>Opettajankoulutuksen tilat?</a:t>
            </a:r>
            <a:endParaRPr kumimoji="0" sz="3200" b="0" i="0" u="none" strike="noStrike" kern="1200" cap="none" spc="0" normalizeH="0" baseline="0" noProof="0">
              <a:ln>
                <a:noFill/>
              </a:ln>
              <a:solidFill>
                <a:srgbClr val="000000"/>
              </a:solidFill>
              <a:effectLst/>
              <a:uLnTx/>
              <a:uFillTx/>
              <a:latin typeface="Arial"/>
              <a:ea typeface="+mn-ea"/>
              <a:cs typeface="+mn-cs"/>
            </a:endParaRPr>
          </a:p>
        </p:txBody>
      </p:sp>
      <p:cxnSp>
        <p:nvCxnSpPr>
          <p:cNvPr id="284" name="Shape 284"/>
          <p:cNvCxnSpPr>
            <a:stCxn id="283" idx="3"/>
          </p:cNvCxnSpPr>
          <p:nvPr/>
        </p:nvCxnSpPr>
        <p:spPr>
          <a:xfrm>
            <a:off x="5440433" y="6298233"/>
            <a:ext cx="1758000" cy="0"/>
          </a:xfrm>
          <a:prstGeom prst="straightConnector1">
            <a:avLst/>
          </a:prstGeom>
          <a:noFill/>
          <a:ln w="38100" cap="flat" cmpd="sng">
            <a:solidFill>
              <a:schemeClr val="dk2"/>
            </a:solidFill>
            <a:prstDash val="dash"/>
            <a:round/>
            <a:headEnd type="none" w="med" len="med"/>
            <a:tailEnd type="none" w="med" len="med"/>
          </a:ln>
        </p:spPr>
      </p:cxnSp>
      <p:sp>
        <p:nvSpPr>
          <p:cNvPr id="285" name="Shape 285"/>
          <p:cNvSpPr/>
          <p:nvPr/>
        </p:nvSpPr>
        <p:spPr>
          <a:xfrm>
            <a:off x="5256233" y="247733"/>
            <a:ext cx="3124800" cy="420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Shape 286"/>
          <p:cNvSpPr txBox="1"/>
          <p:nvPr/>
        </p:nvSpPr>
        <p:spPr>
          <a:xfrm>
            <a:off x="275267" y="307633"/>
            <a:ext cx="3286800" cy="564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srgbClr val="000000"/>
                </a:solidFill>
                <a:effectLst/>
                <a:uLnTx/>
                <a:uFillTx/>
                <a:latin typeface="Arial"/>
                <a:ea typeface="+mn-ea"/>
                <a:cs typeface="+mn-cs"/>
              </a:rPr>
              <a:t>Luentosali, laboratorio</a:t>
            </a: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7" name="Shape 287"/>
          <p:cNvSpPr txBox="1"/>
          <p:nvPr/>
        </p:nvSpPr>
        <p:spPr>
          <a:xfrm>
            <a:off x="8439633" y="104533"/>
            <a:ext cx="3651734" cy="564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err="1">
                <a:ln>
                  <a:noFill/>
                </a:ln>
                <a:solidFill>
                  <a:srgbClr val="000000"/>
                </a:solidFill>
                <a:effectLst/>
                <a:uLnTx/>
                <a:uFillTx/>
                <a:latin typeface="Arial"/>
                <a:ea typeface="+mn-ea"/>
                <a:cs typeface="+mn-cs"/>
              </a:rPr>
              <a:t>Edelliset</a:t>
            </a:r>
            <a:r>
              <a:rPr kumimoji="0" lang="en" sz="2400" b="0" i="0" u="none" strike="noStrike" kern="1200" cap="none" spc="0" normalizeH="0" baseline="0" noProof="0" dirty="0">
                <a:ln>
                  <a:noFill/>
                </a:ln>
                <a:solidFill>
                  <a:srgbClr val="000000"/>
                </a:solidFill>
                <a:effectLst/>
                <a:uLnTx/>
                <a:uFillTx/>
                <a:latin typeface="Arial"/>
                <a:ea typeface="+mn-ea"/>
                <a:cs typeface="+mn-cs"/>
              </a:rPr>
              <a:t> + </a:t>
            </a:r>
            <a:r>
              <a:rPr kumimoji="0" lang="en" sz="2400" b="0" i="0" u="none" strike="noStrike" kern="1200" cap="none" spc="0" normalizeH="0" baseline="0" noProof="0" dirty="0" err="1">
                <a:ln>
                  <a:noFill/>
                </a:ln>
                <a:solidFill>
                  <a:srgbClr val="000000"/>
                </a:solidFill>
                <a:effectLst/>
                <a:uLnTx/>
                <a:uFillTx/>
                <a:latin typeface="Arial"/>
                <a:ea typeface="+mn-ea"/>
                <a:cs typeface="+mn-cs"/>
              </a:rPr>
              <a:t>kiltahuone</a:t>
            </a:r>
            <a:r>
              <a:rPr kumimoji="0" lang="en" sz="2400" b="0" i="0" u="none" strike="noStrike" kern="1200" cap="none" spc="0" normalizeH="0" baseline="0" noProof="0" dirty="0">
                <a:ln>
                  <a:noFill/>
                </a:ln>
                <a:solidFill>
                  <a:srgbClr val="000000"/>
                </a:solidFill>
                <a:effectLst/>
                <a:uLnTx/>
                <a:uFillTx/>
                <a:latin typeface="Arial"/>
                <a:ea typeface="+mn-ea"/>
                <a:cs typeface="+mn-cs"/>
              </a:rPr>
              <a:t>/</a:t>
            </a:r>
            <a:r>
              <a:rPr kumimoji="0" lang="en" sz="2400" b="0" i="0" u="none" strike="noStrike" kern="1200" cap="none" spc="0" normalizeH="0" baseline="0" noProof="0" dirty="0" err="1">
                <a:ln>
                  <a:noFill/>
                </a:ln>
                <a:solidFill>
                  <a:srgbClr val="000000"/>
                </a:solidFill>
                <a:effectLst/>
                <a:uLnTx/>
                <a:uFillTx/>
                <a:latin typeface="Arial"/>
                <a:ea typeface="+mn-ea"/>
                <a:cs typeface="+mn-cs"/>
              </a:rPr>
              <a:t>kahvila</a:t>
            </a:r>
            <a:r>
              <a:rPr kumimoji="0" lang="en" sz="2400" b="0" i="0" u="none" strike="noStrike" kern="1200" cap="none" spc="0" normalizeH="0" baseline="0" noProof="0" dirty="0">
                <a:ln>
                  <a:noFill/>
                </a:ln>
                <a:solidFill>
                  <a:srgbClr val="000000"/>
                </a:solidFill>
                <a:effectLst/>
                <a:uLnTx/>
                <a:uFillTx/>
                <a:latin typeface="Arial"/>
                <a:ea typeface="+mn-ea"/>
                <a:cs typeface="+mn-cs"/>
              </a:rPr>
              <a:t>/aula + </a:t>
            </a:r>
            <a:r>
              <a:rPr kumimoji="0" lang="en" sz="2400" b="0" i="0" u="none" strike="noStrike" kern="1200" cap="none" spc="0" normalizeH="0" baseline="0" noProof="0" dirty="0" err="1">
                <a:ln>
                  <a:noFill/>
                </a:ln>
                <a:solidFill>
                  <a:srgbClr val="000000"/>
                </a:solidFill>
                <a:effectLst/>
                <a:uLnTx/>
                <a:uFillTx/>
                <a:latin typeface="Arial"/>
                <a:ea typeface="+mn-ea"/>
                <a:cs typeface="+mn-cs"/>
              </a:rPr>
              <a:t>kirjastot</a:t>
            </a:r>
            <a:r>
              <a:rPr kumimoji="0" lang="en" sz="2400" b="0" i="0" u="none" strike="noStrike" kern="1200" cap="none" spc="0" normalizeH="0" baseline="0" noProof="0" dirty="0">
                <a:ln>
                  <a:noFill/>
                </a:ln>
                <a:solidFill>
                  <a:srgbClr val="000000"/>
                </a:solidFill>
                <a:effectLst/>
                <a:uLnTx/>
                <a:uFillTx/>
                <a:latin typeface="Arial"/>
                <a:ea typeface="+mn-ea"/>
                <a:cs typeface="+mn-cs"/>
              </a:rPr>
              <a:t> + </a:t>
            </a:r>
            <a:r>
              <a:rPr kumimoji="0" lang="en" sz="2400" b="0" i="0" u="none" strike="noStrike" kern="1200" cap="none" spc="0" normalizeH="0" baseline="0" noProof="0" dirty="0" err="1">
                <a:ln>
                  <a:noFill/>
                </a:ln>
                <a:solidFill>
                  <a:srgbClr val="000000"/>
                </a:solidFill>
                <a:effectLst/>
                <a:uLnTx/>
                <a:uFillTx/>
                <a:latin typeface="Arial"/>
                <a:ea typeface="+mn-ea"/>
                <a:cs typeface="+mn-cs"/>
              </a:rPr>
              <a:t>oppimiskeskukset</a:t>
            </a:r>
            <a:endParaRPr kumimoji="0"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27227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E9CBCA3A-2387-DC43-BDEF-87918ECD57AB}"/>
              </a:ext>
            </a:extLst>
          </p:cNvPr>
          <p:cNvPicPr>
            <a:picLocks noChangeAspect="1"/>
          </p:cNvPicPr>
          <p:nvPr/>
        </p:nvPicPr>
        <p:blipFill>
          <a:blip r:embed="rId2"/>
          <a:stretch>
            <a:fillRect/>
          </a:stretch>
        </p:blipFill>
        <p:spPr>
          <a:xfrm>
            <a:off x="15669" y="198783"/>
            <a:ext cx="7877381" cy="6680465"/>
          </a:xfrm>
          <a:prstGeom prst="rect">
            <a:avLst/>
          </a:prstGeom>
        </p:spPr>
      </p:pic>
      <p:pic>
        <p:nvPicPr>
          <p:cNvPr id="5" name="Kuva 4">
            <a:extLst>
              <a:ext uri="{FF2B5EF4-FFF2-40B4-BE49-F238E27FC236}">
                <a16:creationId xmlns:a16="http://schemas.microsoft.com/office/drawing/2014/main" id="{AF9684E5-7C05-EB4D-B077-D4F55398577D}"/>
              </a:ext>
            </a:extLst>
          </p:cNvPr>
          <p:cNvPicPr>
            <a:picLocks noChangeAspect="1"/>
          </p:cNvPicPr>
          <p:nvPr/>
        </p:nvPicPr>
        <p:blipFill>
          <a:blip r:embed="rId3"/>
          <a:stretch>
            <a:fillRect/>
          </a:stretch>
        </p:blipFill>
        <p:spPr>
          <a:xfrm>
            <a:off x="8048550" y="3909392"/>
            <a:ext cx="3881586" cy="2729948"/>
          </a:xfrm>
          <a:prstGeom prst="rect">
            <a:avLst/>
          </a:prstGeom>
          <a:solidFill>
            <a:schemeClr val="tx1"/>
          </a:solidFill>
        </p:spPr>
      </p:pic>
      <p:sp>
        <p:nvSpPr>
          <p:cNvPr id="6" name="Tekstiruutu 5">
            <a:extLst>
              <a:ext uri="{FF2B5EF4-FFF2-40B4-BE49-F238E27FC236}">
                <a16:creationId xmlns:a16="http://schemas.microsoft.com/office/drawing/2014/main" id="{80CF648D-60E5-B141-A277-AFD13323910E}"/>
              </a:ext>
            </a:extLst>
          </p:cNvPr>
          <p:cNvSpPr txBox="1"/>
          <p:nvPr/>
        </p:nvSpPr>
        <p:spPr>
          <a:xfrm>
            <a:off x="7974592" y="492027"/>
            <a:ext cx="4029501" cy="3046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DIGILUOKKA: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15 </a:t>
            </a:r>
            <a:r>
              <a:rPr kumimoji="0" lang="fi-FI" sz="2400" b="0" i="0" u="none" strike="noStrike" kern="1200" cap="none" spc="0" normalizeH="0" baseline="0" noProof="0" dirty="0" err="1">
                <a:ln>
                  <a:noFill/>
                </a:ln>
                <a:solidFill>
                  <a:prstClr val="black"/>
                </a:solidFill>
                <a:effectLst/>
                <a:uLnTx/>
                <a:uFillTx/>
                <a:latin typeface="Calibri" panose="020F0502020204030204"/>
                <a:ea typeface="+mn-ea"/>
                <a:cs typeface="+mn-cs"/>
              </a:rPr>
              <a:t>chromebook</a:t>
            </a: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 kannettavaa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15 </a:t>
            </a:r>
            <a:r>
              <a:rPr kumimoji="0" lang="fi-FI" sz="2400" b="0" i="0" u="none" strike="noStrike" kern="1200" cap="none" spc="0" normalizeH="0" baseline="0" noProof="0" dirty="0" err="1">
                <a:ln>
                  <a:noFill/>
                </a:ln>
                <a:solidFill>
                  <a:prstClr val="black"/>
                </a:solidFill>
                <a:effectLst/>
                <a:uLnTx/>
                <a:uFillTx/>
                <a:latin typeface="Calibri" panose="020F0502020204030204"/>
                <a:ea typeface="+mn-ea"/>
                <a:cs typeface="+mn-cs"/>
              </a:rPr>
              <a:t>windows</a:t>
            </a: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 kannettavaa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30 </a:t>
            </a:r>
            <a:r>
              <a:rPr kumimoji="0" lang="fi-FI" sz="2400" b="0" i="0" u="none" strike="noStrike" kern="1200" cap="none" spc="0" normalizeH="0" baseline="0" noProof="0" dirty="0" err="1">
                <a:ln>
                  <a:noFill/>
                </a:ln>
                <a:solidFill>
                  <a:prstClr val="black"/>
                </a:solidFill>
                <a:effectLst/>
                <a:uLnTx/>
                <a:uFillTx/>
                <a:latin typeface="Calibri" panose="020F0502020204030204"/>
                <a:ea typeface="+mn-ea"/>
                <a:cs typeface="+mn-cs"/>
              </a:rPr>
              <a:t>iPadia</a:t>
            </a: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err="1">
                <a:ln>
                  <a:noFill/>
                </a:ln>
                <a:solidFill>
                  <a:prstClr val="black"/>
                </a:solidFill>
                <a:effectLst/>
                <a:uLnTx/>
                <a:uFillTx/>
                <a:latin typeface="Calibri" panose="020F0502020204030204"/>
                <a:ea typeface="+mn-ea"/>
                <a:cs typeface="+mn-cs"/>
              </a:rPr>
              <a:t>Robotiikkaa,kameroita</a:t>
            </a: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2400" b="0" i="0" u="none" strike="noStrike" kern="1200" cap="none" spc="0" normalizeH="0" baseline="0" noProof="0" dirty="0" err="1">
                <a:ln>
                  <a:noFill/>
                </a:ln>
                <a:solidFill>
                  <a:prstClr val="black"/>
                </a:solidFill>
                <a:effectLst/>
                <a:uLnTx/>
                <a:uFillTx/>
                <a:latin typeface="Calibri" panose="020F0502020204030204"/>
                <a:ea typeface="+mn-ea"/>
                <a:cs typeface="+mn-cs"/>
              </a:rPr>
              <a:t>yms</a:t>
            </a: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4x </a:t>
            </a:r>
            <a:r>
              <a:rPr kumimoji="0" lang="fi-FI" sz="2400" b="0" i="0" u="none" strike="noStrike" kern="1200" cap="none" spc="0" normalizeH="0" baseline="0" noProof="0" dirty="0" err="1">
                <a:ln>
                  <a:noFill/>
                </a:ln>
                <a:solidFill>
                  <a:prstClr val="black"/>
                </a:solidFill>
                <a:effectLst/>
                <a:uLnTx/>
                <a:uFillTx/>
                <a:latin typeface="Calibri" panose="020F0502020204030204"/>
                <a:ea typeface="+mn-ea"/>
                <a:cs typeface="+mn-cs"/>
              </a:rPr>
              <a:t>Greenscreen</a:t>
            </a:r>
            <a:endPar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Kattava esitystekniikka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Laajennettavissa aulaan</a:t>
            </a:r>
          </a:p>
        </p:txBody>
      </p:sp>
    </p:spTree>
    <p:extLst>
      <p:ext uri="{BB962C8B-B14F-4D97-AF65-F5344CB8AC3E}">
        <p14:creationId xmlns:p14="http://schemas.microsoft.com/office/powerpoint/2010/main" val="2040532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388BE7E-869E-1A46-99FB-C9070D4B3487}"/>
              </a:ext>
            </a:extLst>
          </p:cNvPr>
          <p:cNvPicPr>
            <a:picLocks noChangeAspect="1"/>
          </p:cNvPicPr>
          <p:nvPr/>
        </p:nvPicPr>
        <p:blipFill>
          <a:blip r:embed="rId2"/>
          <a:stretch>
            <a:fillRect/>
          </a:stretch>
        </p:blipFill>
        <p:spPr>
          <a:xfrm>
            <a:off x="0" y="0"/>
            <a:ext cx="12192000" cy="6858000"/>
          </a:xfrm>
          <a:prstGeom prst="rect">
            <a:avLst/>
          </a:prstGeom>
        </p:spPr>
      </p:pic>
      <p:pic>
        <p:nvPicPr>
          <p:cNvPr id="4" name="Kuva 3">
            <a:extLst>
              <a:ext uri="{FF2B5EF4-FFF2-40B4-BE49-F238E27FC236}">
                <a16:creationId xmlns:a16="http://schemas.microsoft.com/office/drawing/2014/main" id="{3FE9C568-9CA9-D241-8ED7-21D8100F1C10}"/>
              </a:ext>
            </a:extLst>
          </p:cNvPr>
          <p:cNvPicPr>
            <a:picLocks noChangeAspect="1"/>
          </p:cNvPicPr>
          <p:nvPr/>
        </p:nvPicPr>
        <p:blipFill>
          <a:blip r:embed="rId3"/>
          <a:stretch>
            <a:fillRect/>
          </a:stretch>
        </p:blipFill>
        <p:spPr>
          <a:xfrm>
            <a:off x="289884" y="3958226"/>
            <a:ext cx="3864808" cy="2718148"/>
          </a:xfrm>
          <a:prstGeom prst="rect">
            <a:avLst/>
          </a:prstGeom>
        </p:spPr>
      </p:pic>
    </p:spTree>
    <p:extLst>
      <p:ext uri="{BB962C8B-B14F-4D97-AF65-F5344CB8AC3E}">
        <p14:creationId xmlns:p14="http://schemas.microsoft.com/office/powerpoint/2010/main" val="280037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FB3189-0CC9-46C7-A117-EBD9BB81A07D}"/>
              </a:ext>
            </a:extLst>
          </p:cNvPr>
          <p:cNvPicPr>
            <a:picLocks noChangeAspect="1"/>
          </p:cNvPicPr>
          <p:nvPr/>
        </p:nvPicPr>
        <p:blipFill>
          <a:blip r:embed="rId2"/>
          <a:stretch>
            <a:fillRect/>
          </a:stretch>
        </p:blipFill>
        <p:spPr>
          <a:xfrm>
            <a:off x="0" y="0"/>
            <a:ext cx="4846201" cy="6858000"/>
          </a:xfrm>
          <a:prstGeom prst="rect">
            <a:avLst/>
          </a:prstGeom>
        </p:spPr>
      </p:pic>
      <p:sp>
        <p:nvSpPr>
          <p:cNvPr id="8" name="TextBox 7">
            <a:extLst>
              <a:ext uri="{FF2B5EF4-FFF2-40B4-BE49-F238E27FC236}">
                <a16:creationId xmlns:a16="http://schemas.microsoft.com/office/drawing/2014/main" id="{5DD4F309-3D11-4C0E-A64E-8E8C56D3917C}"/>
              </a:ext>
            </a:extLst>
          </p:cNvPr>
          <p:cNvSpPr txBox="1"/>
          <p:nvPr/>
        </p:nvSpPr>
        <p:spPr>
          <a:xfrm>
            <a:off x="5140642" y="4933796"/>
            <a:ext cx="6792277" cy="1200329"/>
          </a:xfrm>
          <a:prstGeom prst="rect">
            <a:avLst/>
          </a:prstGeom>
          <a:noFill/>
        </p:spPr>
        <p:txBody>
          <a:bodyPr wrap="square">
            <a:spAutoFit/>
          </a:bodyPr>
          <a:lstStyle/>
          <a:p>
            <a:r>
              <a:rPr lang="fi-FI" sz="1800" b="0" i="0" dirty="0" err="1">
                <a:solidFill>
                  <a:srgbClr val="222222"/>
                </a:solidFill>
                <a:effectLst/>
                <a:latin typeface="Arial" panose="020B0604020202020204" pitchFamily="34" charset="0"/>
              </a:rPr>
              <a:t>Guidelines</a:t>
            </a:r>
            <a:r>
              <a:rPr lang="fi-FI" sz="1800" b="0" i="0" dirty="0">
                <a:solidFill>
                  <a:srgbClr val="222222"/>
                </a:solidFill>
                <a:effectLst/>
                <a:latin typeface="Arial" panose="020B0604020202020204" pitchFamily="34" charset="0"/>
              </a:rPr>
              <a:t> in Learning </a:t>
            </a:r>
            <a:r>
              <a:rPr lang="fi-FI" sz="1800" b="0" i="0" dirty="0" err="1">
                <a:solidFill>
                  <a:srgbClr val="222222"/>
                </a:solidFill>
                <a:effectLst/>
                <a:latin typeface="Arial" panose="020B0604020202020204" pitchFamily="34" charset="0"/>
              </a:rPr>
              <a:t>Space</a:t>
            </a:r>
            <a:r>
              <a:rPr lang="fi-FI" sz="1800" b="0" i="0" dirty="0">
                <a:solidFill>
                  <a:srgbClr val="222222"/>
                </a:solidFill>
                <a:effectLst/>
                <a:latin typeface="Arial" panose="020B0604020202020204" pitchFamily="34" charset="0"/>
              </a:rPr>
              <a:t> </a:t>
            </a:r>
            <a:r>
              <a:rPr lang="fi-FI" sz="1800" b="0" i="0" dirty="0" err="1">
                <a:solidFill>
                  <a:srgbClr val="222222"/>
                </a:solidFill>
                <a:effectLst/>
                <a:latin typeface="Arial" panose="020B0604020202020204" pitchFamily="34" charset="0"/>
              </a:rPr>
              <a:t>Innovations</a:t>
            </a:r>
            <a:r>
              <a:rPr lang="fi-FI" sz="1800" b="0" i="0" dirty="0">
                <a:solidFill>
                  <a:srgbClr val="222222"/>
                </a:solidFill>
                <a:effectLst/>
                <a:latin typeface="Arial" panose="020B0604020202020204" pitchFamily="34" charset="0"/>
              </a:rPr>
              <a:t>.  </a:t>
            </a:r>
            <a:r>
              <a:rPr lang="fi-FI" sz="1800" b="0" i="0" u="sng" strike="noStrike" dirty="0">
                <a:solidFill>
                  <a:srgbClr val="0563C1"/>
                </a:solidFill>
                <a:effectLst/>
                <a:latin typeface="Arial" panose="020B0604020202020204" pitchFamily="34" charset="0"/>
                <a:hlinkClick r:id="rId3"/>
              </a:rPr>
              <a:t>https://fcl.eun.org/documents/10180/6262339/Novigado_Guidelines-Learning-Space-Innovations-EN.pdf/cac30aeb-7851-4831-b51d-eb453264dbe7</a:t>
            </a:r>
            <a:r>
              <a:rPr lang="fi-FI" sz="1800" b="0" i="0" dirty="0">
                <a:solidFill>
                  <a:srgbClr val="222222"/>
                </a:solidFill>
                <a:effectLst/>
                <a:latin typeface="Arial" panose="020B0604020202020204" pitchFamily="34" charset="0"/>
              </a:rPr>
              <a:t>  </a:t>
            </a:r>
            <a:endParaRPr lang="fi-FI" dirty="0"/>
          </a:p>
        </p:txBody>
      </p:sp>
    </p:spTree>
    <p:extLst>
      <p:ext uri="{BB962C8B-B14F-4D97-AF65-F5344CB8AC3E}">
        <p14:creationId xmlns:p14="http://schemas.microsoft.com/office/powerpoint/2010/main" val="2759466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F6DBFF-A78D-42E2-A36A-6E3D22D16D94}"/>
              </a:ext>
            </a:extLst>
          </p:cNvPr>
          <p:cNvPicPr>
            <a:picLocks noChangeAspect="1"/>
          </p:cNvPicPr>
          <p:nvPr/>
        </p:nvPicPr>
        <p:blipFill>
          <a:blip r:embed="rId2"/>
          <a:stretch>
            <a:fillRect/>
          </a:stretch>
        </p:blipFill>
        <p:spPr>
          <a:xfrm>
            <a:off x="7476311" y="211575"/>
            <a:ext cx="4518695" cy="643485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8CDE8C4-D4C8-43C7-A832-42371103E60A}"/>
              </a:ext>
            </a:extLst>
          </p:cNvPr>
          <p:cNvPicPr>
            <a:picLocks noChangeAspect="1"/>
          </p:cNvPicPr>
          <p:nvPr/>
        </p:nvPicPr>
        <p:blipFill>
          <a:blip r:embed="rId3"/>
          <a:stretch>
            <a:fillRect/>
          </a:stretch>
        </p:blipFill>
        <p:spPr>
          <a:xfrm>
            <a:off x="290403" y="404602"/>
            <a:ext cx="4425288" cy="6286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B092793D-9ACB-4D25-8DB0-57B377B9E60B}"/>
              </a:ext>
            </a:extLst>
          </p:cNvPr>
          <p:cNvSpPr txBox="1"/>
          <p:nvPr/>
        </p:nvSpPr>
        <p:spPr>
          <a:xfrm>
            <a:off x="5023231" y="5753577"/>
            <a:ext cx="2145537" cy="830997"/>
          </a:xfrm>
          <a:prstGeom prst="rect">
            <a:avLst/>
          </a:prstGeom>
          <a:noFill/>
        </p:spPr>
        <p:txBody>
          <a:bodyPr wrap="square">
            <a:spAutoFit/>
          </a:bodyPr>
          <a:lstStyle/>
          <a:p>
            <a:r>
              <a:rPr lang="fi-FI" sz="800" b="0" i="0" dirty="0" err="1">
                <a:solidFill>
                  <a:srgbClr val="222222"/>
                </a:solidFill>
                <a:effectLst/>
                <a:latin typeface="Arial" panose="020B0604020202020204" pitchFamily="34" charset="0"/>
              </a:rPr>
              <a:t>Guidelines</a:t>
            </a:r>
            <a:r>
              <a:rPr lang="fi-FI" sz="800" b="0" i="0" dirty="0">
                <a:solidFill>
                  <a:srgbClr val="222222"/>
                </a:solidFill>
                <a:effectLst/>
                <a:latin typeface="Arial" panose="020B0604020202020204" pitchFamily="34" charset="0"/>
              </a:rPr>
              <a:t> in Learning </a:t>
            </a:r>
            <a:r>
              <a:rPr lang="fi-FI" sz="800" b="0" i="0" dirty="0" err="1">
                <a:solidFill>
                  <a:srgbClr val="222222"/>
                </a:solidFill>
                <a:effectLst/>
                <a:latin typeface="Arial" panose="020B0604020202020204" pitchFamily="34" charset="0"/>
              </a:rPr>
              <a:t>Space</a:t>
            </a:r>
            <a:r>
              <a:rPr lang="fi-FI" sz="800" b="0" i="0" dirty="0">
                <a:solidFill>
                  <a:srgbClr val="222222"/>
                </a:solidFill>
                <a:effectLst/>
                <a:latin typeface="Arial" panose="020B0604020202020204" pitchFamily="34" charset="0"/>
              </a:rPr>
              <a:t> </a:t>
            </a:r>
            <a:r>
              <a:rPr lang="fi-FI" sz="800" b="0" i="0" dirty="0" err="1">
                <a:solidFill>
                  <a:srgbClr val="222222"/>
                </a:solidFill>
                <a:effectLst/>
                <a:latin typeface="Arial" panose="020B0604020202020204" pitchFamily="34" charset="0"/>
              </a:rPr>
              <a:t>Innovations</a:t>
            </a:r>
            <a:r>
              <a:rPr lang="fi-FI" sz="800" b="0" i="0" dirty="0">
                <a:solidFill>
                  <a:srgbClr val="222222"/>
                </a:solidFill>
                <a:effectLst/>
                <a:latin typeface="Arial" panose="020B0604020202020204" pitchFamily="34" charset="0"/>
              </a:rPr>
              <a:t>.  </a:t>
            </a:r>
            <a:r>
              <a:rPr lang="fi-FI" sz="800" b="0" i="0" u="sng" strike="noStrike" dirty="0">
                <a:solidFill>
                  <a:srgbClr val="0563C1"/>
                </a:solidFill>
                <a:effectLst/>
                <a:latin typeface="Arial" panose="020B0604020202020204" pitchFamily="34" charset="0"/>
                <a:hlinkClick r:id="rId4"/>
              </a:rPr>
              <a:t>https://fcl.eun.org/documents/10180/6262339/Novigado_Guidelines-Learning-Space-Innovations-EN.pdf/cac30aeb-7851-4831-b51d-eb453264dbe7</a:t>
            </a:r>
            <a:r>
              <a:rPr lang="fi-FI" sz="800" b="0" i="0" dirty="0">
                <a:solidFill>
                  <a:srgbClr val="222222"/>
                </a:solidFill>
                <a:effectLst/>
                <a:latin typeface="Arial" panose="020B0604020202020204" pitchFamily="34" charset="0"/>
              </a:rPr>
              <a:t>  </a:t>
            </a:r>
            <a:endParaRPr lang="fi-FI" sz="800" dirty="0"/>
          </a:p>
        </p:txBody>
      </p:sp>
    </p:spTree>
    <p:extLst>
      <p:ext uri="{BB962C8B-B14F-4D97-AF65-F5344CB8AC3E}">
        <p14:creationId xmlns:p14="http://schemas.microsoft.com/office/powerpoint/2010/main" val="807109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CDE8BA0-8983-4558-93E6-1B655A07341F}"/>
              </a:ext>
            </a:extLst>
          </p:cNvPr>
          <p:cNvSpPr>
            <a:spLocks noGrp="1"/>
          </p:cNvSpPr>
          <p:nvPr>
            <p:ph type="title"/>
          </p:nvPr>
        </p:nvSpPr>
        <p:spPr>
          <a:xfrm>
            <a:off x="449079" y="317191"/>
            <a:ext cx="10515600" cy="1325563"/>
          </a:xfrm>
        </p:spPr>
        <p:txBody>
          <a:bodyPr/>
          <a:lstStyle/>
          <a:p>
            <a:r>
              <a:rPr lang="fi-FI" dirty="0">
                <a:latin typeface="Amasis MT Pro Black" panose="02040A04050005020304" pitchFamily="18" charset="0"/>
              </a:rPr>
              <a:t>Tulevaisuuden oppimisympäristöt: mahdollisuuksia ja haasteita</a:t>
            </a:r>
          </a:p>
        </p:txBody>
      </p:sp>
      <p:pic>
        <p:nvPicPr>
          <p:cNvPr id="10" name="Content Placeholder 9" descr="A couple street signs&#10;&#10;Description automatically generated with low confidence">
            <a:extLst>
              <a:ext uri="{FF2B5EF4-FFF2-40B4-BE49-F238E27FC236}">
                <a16:creationId xmlns:a16="http://schemas.microsoft.com/office/drawing/2014/main" id="{99429842-0731-41F7-A4F8-414F326863DC}"/>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a:xfrm>
            <a:off x="2265549" y="1943100"/>
            <a:ext cx="7372347" cy="4914900"/>
          </a:xfrm>
          <a:prstGeom prst="rect">
            <a:avLst/>
          </a:prstGeom>
        </p:spPr>
      </p:pic>
      <p:sp>
        <p:nvSpPr>
          <p:cNvPr id="12" name="TextBox 11">
            <a:extLst>
              <a:ext uri="{FF2B5EF4-FFF2-40B4-BE49-F238E27FC236}">
                <a16:creationId xmlns:a16="http://schemas.microsoft.com/office/drawing/2014/main" id="{D33D4E6B-E581-4996-841C-3D978DFB7423}"/>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mundoerp.com/blog/estrategias-push-en-erp/">
                  <a:extLst>
                    <a:ext uri="{A12FA001-AC4F-418D-AE19-62706E023703}">
                      <ahyp:hlinkClr xmlns:ahyp="http://schemas.microsoft.com/office/drawing/2018/hyperlinkcolor" val="tx"/>
                    </a:ext>
                  </a:extLst>
                </a:hlinkClick>
              </a:rPr>
              <a:t>This Photo</a:t>
            </a:r>
            <a:r>
              <a:rPr lang="fi-FI" sz="700">
                <a:solidFill>
                  <a:srgbClr val="FFFFFF"/>
                </a:solidFill>
              </a:rPr>
              <a:t> by Unknown Author is licensed under </a:t>
            </a:r>
            <a:r>
              <a:rPr lang="fi-FI"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fi-FI" sz="700">
              <a:solidFill>
                <a:srgbClr val="FFFFFF"/>
              </a:solidFill>
            </a:endParaRPr>
          </a:p>
        </p:txBody>
      </p:sp>
      <p:sp>
        <p:nvSpPr>
          <p:cNvPr id="14" name="TextBox 13">
            <a:extLst>
              <a:ext uri="{FF2B5EF4-FFF2-40B4-BE49-F238E27FC236}">
                <a16:creationId xmlns:a16="http://schemas.microsoft.com/office/drawing/2014/main" id="{D7511E62-858F-4CB3-B25C-CC1FE422DDF8}"/>
              </a:ext>
            </a:extLst>
          </p:cNvPr>
          <p:cNvSpPr txBox="1"/>
          <p:nvPr/>
        </p:nvSpPr>
        <p:spPr>
          <a:xfrm>
            <a:off x="449079" y="2146273"/>
            <a:ext cx="4182300" cy="1477328"/>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fi-FI" b="1" dirty="0">
                <a:latin typeface="Amasis MT Pro Medium" panose="02040604050005020304" pitchFamily="18" charset="0"/>
              </a:rPr>
              <a:t>Perinteinen malli</a:t>
            </a:r>
            <a:r>
              <a:rPr lang="fi-FI" dirty="0">
                <a:latin typeface="Amasis MT Pro Medium" panose="02040604050005020304" pitchFamily="18" charset="0"/>
              </a:rPr>
              <a:t>: tiedon puskeminen</a:t>
            </a:r>
          </a:p>
          <a:p>
            <a:pPr marL="285750" indent="-285750">
              <a:buFont typeface="Arial" panose="020B0604020202020204" pitchFamily="34" charset="0"/>
              <a:buChar char="•"/>
            </a:pPr>
            <a:r>
              <a:rPr lang="fi-FI" dirty="0">
                <a:latin typeface="Amasis MT Pro Medium" panose="02040604050005020304" pitchFamily="18" charset="0"/>
              </a:rPr>
              <a:t>yksi koko sopii kaikille</a:t>
            </a:r>
          </a:p>
          <a:p>
            <a:pPr marL="285750" indent="-285750">
              <a:buFont typeface="Arial" panose="020B0604020202020204" pitchFamily="34" charset="0"/>
              <a:buChar char="•"/>
            </a:pPr>
            <a:r>
              <a:rPr lang="fi-FI" dirty="0">
                <a:latin typeface="Amasis MT Pro Medium" panose="02040604050005020304" pitchFamily="18" charset="0"/>
              </a:rPr>
              <a:t>Keskitetty</a:t>
            </a:r>
          </a:p>
          <a:p>
            <a:pPr marL="285750" indent="-285750">
              <a:buFont typeface="Arial" panose="020B0604020202020204" pitchFamily="34" charset="0"/>
              <a:buChar char="•"/>
            </a:pPr>
            <a:r>
              <a:rPr lang="fi-FI" dirty="0">
                <a:latin typeface="Amasis MT Pro Medium" panose="02040604050005020304" pitchFamily="18" charset="0"/>
              </a:rPr>
              <a:t>Staattinen</a:t>
            </a:r>
          </a:p>
          <a:p>
            <a:pPr marL="285750" indent="-285750">
              <a:buFont typeface="Arial" panose="020B0604020202020204" pitchFamily="34" charset="0"/>
              <a:buChar char="•"/>
            </a:pPr>
            <a:r>
              <a:rPr lang="fi-FI" dirty="0">
                <a:latin typeface="Amasis MT Pro Medium" panose="02040604050005020304" pitchFamily="18" charset="0"/>
              </a:rPr>
              <a:t>Ylhäältä alas</a:t>
            </a:r>
          </a:p>
        </p:txBody>
      </p:sp>
      <p:sp>
        <p:nvSpPr>
          <p:cNvPr id="50" name="TextBox 49">
            <a:extLst>
              <a:ext uri="{FF2B5EF4-FFF2-40B4-BE49-F238E27FC236}">
                <a16:creationId xmlns:a16="http://schemas.microsoft.com/office/drawing/2014/main" id="{A6830147-1E68-4174-A1F3-FC93DF72DEA6}"/>
              </a:ext>
            </a:extLst>
          </p:cNvPr>
          <p:cNvSpPr txBox="1"/>
          <p:nvPr/>
        </p:nvSpPr>
        <p:spPr>
          <a:xfrm>
            <a:off x="449079" y="4600155"/>
            <a:ext cx="4182300" cy="1754326"/>
          </a:xfrm>
          <a:prstGeom prst="rect">
            <a:avLst/>
          </a:prstGeom>
          <a:solidFill>
            <a:schemeClr val="bg1"/>
          </a:solidFill>
          <a:ln>
            <a:noFill/>
          </a:ln>
          <a:effectLst>
            <a:outerShdw blurRad="44450" dist="27940" dir="5400000" algn="ctr">
              <a:srgbClr val="000000">
                <a:alpha val="32000"/>
              </a:srgbClr>
            </a:outerShdw>
          </a:effectLst>
        </p:spPr>
        <p:txBody>
          <a:bodyPr wrap="square" rtlCol="0">
            <a:spAutoFit/>
          </a:bodyPr>
          <a:lstStyle/>
          <a:p>
            <a:r>
              <a:rPr lang="fi-FI" b="1" dirty="0">
                <a:latin typeface="Amasis MT Pro Medium" panose="02040604050005020304" pitchFamily="18" charset="0"/>
              </a:rPr>
              <a:t>Tavoiteltava malli</a:t>
            </a:r>
            <a:r>
              <a:rPr lang="fi-FI" dirty="0">
                <a:latin typeface="Amasis MT Pro Medium" panose="02040604050005020304" pitchFamily="18" charset="0"/>
              </a:rPr>
              <a:t>: tiedon ”vetäminen”</a:t>
            </a:r>
          </a:p>
          <a:p>
            <a:pPr marL="285750" indent="-285750">
              <a:buFont typeface="Arial" panose="020B0604020202020204" pitchFamily="34" charset="0"/>
              <a:buChar char="•"/>
            </a:pPr>
            <a:r>
              <a:rPr lang="fi-FI" dirty="0" err="1">
                <a:latin typeface="Amasis MT Pro Medium" panose="02040604050005020304" pitchFamily="18" charset="0"/>
              </a:rPr>
              <a:t>Henkilökohtaistettu</a:t>
            </a:r>
            <a:endParaRPr lang="fi-FI" dirty="0">
              <a:latin typeface="Amasis MT Pro Medium" panose="02040604050005020304" pitchFamily="18" charset="0"/>
            </a:endParaRPr>
          </a:p>
          <a:p>
            <a:pPr marL="285750" indent="-285750">
              <a:buFont typeface="Arial" panose="020B0604020202020204" pitchFamily="34" charset="0"/>
              <a:buChar char="•"/>
            </a:pPr>
            <a:r>
              <a:rPr lang="fi-FI" dirty="0">
                <a:latin typeface="Amasis MT Pro Medium" panose="02040604050005020304" pitchFamily="18" charset="0"/>
              </a:rPr>
              <a:t>Sosiaalinen</a:t>
            </a:r>
          </a:p>
          <a:p>
            <a:pPr marL="285750" indent="-285750">
              <a:buFont typeface="Arial" panose="020B0604020202020204" pitchFamily="34" charset="0"/>
              <a:buChar char="•"/>
            </a:pPr>
            <a:r>
              <a:rPr lang="fi-FI" dirty="0">
                <a:latin typeface="Amasis MT Pro Medium" panose="02040604050005020304" pitchFamily="18" charset="0"/>
              </a:rPr>
              <a:t>Avoin</a:t>
            </a:r>
          </a:p>
          <a:p>
            <a:pPr marL="285750" indent="-285750">
              <a:buFont typeface="Arial" panose="020B0604020202020204" pitchFamily="34" charset="0"/>
              <a:buChar char="•"/>
            </a:pPr>
            <a:r>
              <a:rPr lang="fi-FI" dirty="0">
                <a:latin typeface="Amasis MT Pro Medium" panose="02040604050005020304" pitchFamily="18" charset="0"/>
              </a:rPr>
              <a:t>Dynaaminen</a:t>
            </a:r>
          </a:p>
          <a:p>
            <a:pPr marL="285750" indent="-285750">
              <a:buFont typeface="Arial" panose="020B0604020202020204" pitchFamily="34" charset="0"/>
              <a:buChar char="•"/>
            </a:pPr>
            <a:r>
              <a:rPr lang="fi-FI" dirty="0">
                <a:latin typeface="Amasis MT Pro Medium" panose="02040604050005020304" pitchFamily="18" charset="0"/>
              </a:rPr>
              <a:t>Yllättävä (</a:t>
            </a:r>
            <a:r>
              <a:rPr lang="fi-FI" dirty="0" err="1">
                <a:latin typeface="Amasis MT Pro Medium" panose="02040604050005020304" pitchFamily="18" charset="0"/>
              </a:rPr>
              <a:t>emergent</a:t>
            </a:r>
            <a:r>
              <a:rPr lang="fi-FI" dirty="0">
                <a:latin typeface="Amasis MT Pro Medium" panose="02040604050005020304" pitchFamily="18" charset="0"/>
              </a:rPr>
              <a:t>)</a:t>
            </a:r>
          </a:p>
        </p:txBody>
      </p:sp>
      <p:sp>
        <p:nvSpPr>
          <p:cNvPr id="18" name="Arrow: Down 17">
            <a:extLst>
              <a:ext uri="{FF2B5EF4-FFF2-40B4-BE49-F238E27FC236}">
                <a16:creationId xmlns:a16="http://schemas.microsoft.com/office/drawing/2014/main" id="{97D620BE-CDD9-4A61-985D-2A5EDA59DE14}"/>
              </a:ext>
            </a:extLst>
          </p:cNvPr>
          <p:cNvSpPr/>
          <p:nvPr/>
        </p:nvSpPr>
        <p:spPr>
          <a:xfrm>
            <a:off x="1769423" y="3623601"/>
            <a:ext cx="1419101" cy="98718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i-FI"/>
          </a:p>
        </p:txBody>
      </p:sp>
      <p:sp>
        <p:nvSpPr>
          <p:cNvPr id="52" name="TextBox 51">
            <a:extLst>
              <a:ext uri="{FF2B5EF4-FFF2-40B4-BE49-F238E27FC236}">
                <a16:creationId xmlns:a16="http://schemas.microsoft.com/office/drawing/2014/main" id="{F8497573-F2FF-4DE1-86BE-C4BB0E61AF1D}"/>
              </a:ext>
            </a:extLst>
          </p:cNvPr>
          <p:cNvSpPr txBox="1"/>
          <p:nvPr/>
        </p:nvSpPr>
        <p:spPr>
          <a:xfrm>
            <a:off x="7702327" y="2627503"/>
            <a:ext cx="4182300" cy="3139321"/>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fi-FI" dirty="0">
                <a:latin typeface="Amasis MT Pro Medium" panose="02040604050005020304" pitchFamily="18" charset="0"/>
              </a:rPr>
              <a:t>Millaiset pedagogiset menetelmät olisivat mahdollisia?</a:t>
            </a:r>
          </a:p>
          <a:p>
            <a:pPr marL="285750" indent="-285750">
              <a:buFont typeface="Arial" panose="020B0604020202020204" pitchFamily="34" charset="0"/>
              <a:buChar char="•"/>
            </a:pPr>
            <a:r>
              <a:rPr lang="fi-FI" dirty="0">
                <a:latin typeface="Amasis MT Pro Medium" panose="02040604050005020304" pitchFamily="18" charset="0"/>
              </a:rPr>
              <a:t>Henkilökohtaista, mukautuvaa oppimista</a:t>
            </a:r>
          </a:p>
          <a:p>
            <a:pPr marL="285750" indent="-285750">
              <a:buFont typeface="Arial" panose="020B0604020202020204" pitchFamily="34" charset="0"/>
              <a:buChar char="•"/>
            </a:pPr>
            <a:r>
              <a:rPr lang="fi-FI" dirty="0">
                <a:latin typeface="Amasis MT Pro Medium" panose="02040604050005020304" pitchFamily="18" charset="0"/>
              </a:rPr>
              <a:t>Tunteiden ja eleiden/ilmeiden välittyminen </a:t>
            </a:r>
            <a:r>
              <a:rPr lang="fi-FI" dirty="0" err="1">
                <a:latin typeface="Amasis MT Pro Medium" panose="02040604050005020304" pitchFamily="18" charset="0"/>
              </a:rPr>
              <a:t>teknolgoian</a:t>
            </a:r>
            <a:r>
              <a:rPr lang="fi-FI" dirty="0">
                <a:latin typeface="Amasis MT Pro Medium" panose="02040604050005020304" pitchFamily="18" charset="0"/>
              </a:rPr>
              <a:t> keinoin?</a:t>
            </a:r>
          </a:p>
          <a:p>
            <a:pPr marL="285750" indent="-285750">
              <a:buFont typeface="Arial" panose="020B0604020202020204" pitchFamily="34" charset="0"/>
              <a:buChar char="•"/>
            </a:pPr>
            <a:r>
              <a:rPr lang="fi-FI" dirty="0">
                <a:latin typeface="Amasis MT Pro Medium" panose="02040604050005020304" pitchFamily="18" charset="0"/>
              </a:rPr>
              <a:t>Uudet arviointimenetelmät?</a:t>
            </a:r>
          </a:p>
          <a:p>
            <a:pPr marL="285750" indent="-285750">
              <a:buFont typeface="Arial" panose="020B0604020202020204" pitchFamily="34" charset="0"/>
              <a:buChar char="•"/>
            </a:pPr>
            <a:r>
              <a:rPr lang="fi-FI" dirty="0">
                <a:latin typeface="Amasis MT Pro Medium" panose="02040604050005020304" pitchFamily="18" charset="0"/>
              </a:rPr>
              <a:t>Formaalin ja informaalin oppimisen integroiminen?</a:t>
            </a:r>
          </a:p>
          <a:p>
            <a:pPr marL="285750" indent="-285750">
              <a:buFont typeface="Arial" panose="020B0604020202020204" pitchFamily="34" charset="0"/>
              <a:buChar char="•"/>
            </a:pPr>
            <a:r>
              <a:rPr lang="fi-FI" dirty="0">
                <a:latin typeface="Amasis MT Pro Medium" panose="02040604050005020304" pitchFamily="18" charset="0"/>
              </a:rPr>
              <a:t>Mitä tehdä multimodaaliselle </a:t>
            </a:r>
            <a:r>
              <a:rPr lang="fi-FI" dirty="0" err="1">
                <a:latin typeface="Amasis MT Pro Medium" panose="02040604050005020304" pitchFamily="18" charset="0"/>
              </a:rPr>
              <a:t>DATAlle</a:t>
            </a:r>
            <a:r>
              <a:rPr lang="fi-FI" dirty="0">
                <a:latin typeface="Amasis MT Pro Medium" panose="02040604050005020304" pitchFamily="18" charset="0"/>
              </a:rPr>
              <a:t> on iso haaste tällä hetkellä</a:t>
            </a:r>
          </a:p>
        </p:txBody>
      </p:sp>
      <p:sp>
        <p:nvSpPr>
          <p:cNvPr id="56" name="TextBox 55">
            <a:extLst>
              <a:ext uri="{FF2B5EF4-FFF2-40B4-BE49-F238E27FC236}">
                <a16:creationId xmlns:a16="http://schemas.microsoft.com/office/drawing/2014/main" id="{CB7563A1-F322-4A76-BC45-590F28DA4F23}"/>
              </a:ext>
            </a:extLst>
          </p:cNvPr>
          <p:cNvSpPr txBox="1"/>
          <p:nvPr/>
        </p:nvSpPr>
        <p:spPr>
          <a:xfrm>
            <a:off x="9791205" y="5977741"/>
            <a:ext cx="2255395" cy="553998"/>
          </a:xfrm>
          <a:prstGeom prst="rect">
            <a:avLst/>
          </a:prstGeom>
          <a:noFill/>
        </p:spPr>
        <p:txBody>
          <a:bodyPr wrap="square">
            <a:spAutoFit/>
          </a:bodyPr>
          <a:lstStyle/>
          <a:p>
            <a:r>
              <a:rPr lang="fi-FI" sz="600" b="0" i="0" dirty="0">
                <a:solidFill>
                  <a:srgbClr val="222222"/>
                </a:solidFill>
                <a:effectLst/>
                <a:latin typeface="Arial" panose="020B0604020202020204" pitchFamily="34" charset="0"/>
              </a:rPr>
              <a:t>Cheung, S. K., </a:t>
            </a:r>
            <a:r>
              <a:rPr lang="fi-FI" sz="600" b="0" i="0" dirty="0" err="1">
                <a:solidFill>
                  <a:srgbClr val="222222"/>
                </a:solidFill>
                <a:effectLst/>
                <a:latin typeface="Arial" panose="020B0604020202020204" pitchFamily="34" charset="0"/>
              </a:rPr>
              <a:t>Phusavat</a:t>
            </a:r>
            <a:r>
              <a:rPr lang="fi-FI" sz="600" b="0" i="0" dirty="0">
                <a:solidFill>
                  <a:srgbClr val="222222"/>
                </a:solidFill>
                <a:effectLst/>
                <a:latin typeface="Arial" panose="020B0604020202020204" pitchFamily="34" charset="0"/>
              </a:rPr>
              <a:t>, K., &amp; </a:t>
            </a:r>
            <a:r>
              <a:rPr lang="fi-FI" sz="600" b="0" i="0" dirty="0" err="1">
                <a:solidFill>
                  <a:srgbClr val="222222"/>
                </a:solidFill>
                <a:effectLst/>
                <a:latin typeface="Arial" panose="020B0604020202020204" pitchFamily="34" charset="0"/>
              </a:rPr>
              <a:t>Yang</a:t>
            </a:r>
            <a:r>
              <a:rPr lang="fi-FI" sz="600" b="0" i="0" dirty="0">
                <a:solidFill>
                  <a:srgbClr val="222222"/>
                </a:solidFill>
                <a:effectLst/>
                <a:latin typeface="Arial" panose="020B0604020202020204" pitchFamily="34" charset="0"/>
              </a:rPr>
              <a:t>, H. H. (2021). </a:t>
            </a:r>
            <a:r>
              <a:rPr lang="fi-FI" sz="600" b="0" i="0" dirty="0" err="1">
                <a:solidFill>
                  <a:srgbClr val="222222"/>
                </a:solidFill>
                <a:effectLst/>
                <a:latin typeface="Arial" panose="020B0604020202020204" pitchFamily="34" charset="0"/>
              </a:rPr>
              <a:t>Shaping</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the</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future</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learning</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environments</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with</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smart</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elements</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challenges</a:t>
            </a:r>
            <a:r>
              <a:rPr lang="fi-FI" sz="600" b="0" i="0" dirty="0">
                <a:solidFill>
                  <a:srgbClr val="222222"/>
                </a:solidFill>
                <a:effectLst/>
                <a:latin typeface="Arial" panose="020B0604020202020204" pitchFamily="34" charset="0"/>
              </a:rPr>
              <a:t> and </a:t>
            </a:r>
            <a:r>
              <a:rPr lang="fi-FI" sz="600" b="0" i="0" dirty="0" err="1">
                <a:solidFill>
                  <a:srgbClr val="222222"/>
                </a:solidFill>
                <a:effectLst/>
                <a:latin typeface="Arial" panose="020B0604020202020204" pitchFamily="34" charset="0"/>
              </a:rPr>
              <a:t>opportunities</a:t>
            </a:r>
            <a:r>
              <a:rPr lang="fi-FI" sz="600" b="0" i="0" dirty="0">
                <a:solidFill>
                  <a:srgbClr val="222222"/>
                </a:solidFill>
                <a:effectLst/>
                <a:latin typeface="Arial" panose="020B0604020202020204" pitchFamily="34" charset="0"/>
              </a:rPr>
              <a:t>. </a:t>
            </a:r>
            <a:r>
              <a:rPr lang="fi-FI" sz="600" b="0" i="0" u="sng" strike="noStrike" dirty="0">
                <a:solidFill>
                  <a:srgbClr val="0563C1"/>
                </a:solidFill>
                <a:effectLst/>
                <a:latin typeface="Arial" panose="020B0604020202020204" pitchFamily="34" charset="0"/>
                <a:hlinkClick r:id="rId5"/>
              </a:rPr>
              <a:t>https://educationaltechnologyjournal.springeropen.com/track/pdf/10.1186/s41239-021-00254-1.pdf</a:t>
            </a:r>
            <a:r>
              <a:rPr lang="fi-FI" sz="600" b="0" i="0" dirty="0">
                <a:solidFill>
                  <a:srgbClr val="222222"/>
                </a:solidFill>
                <a:effectLst/>
                <a:latin typeface="Arial" panose="020B0604020202020204" pitchFamily="34" charset="0"/>
              </a:rPr>
              <a:t>  </a:t>
            </a:r>
            <a:endParaRPr lang="fi-FI" sz="600" dirty="0"/>
          </a:p>
        </p:txBody>
      </p:sp>
    </p:spTree>
    <p:extLst>
      <p:ext uri="{BB962C8B-B14F-4D97-AF65-F5344CB8AC3E}">
        <p14:creationId xmlns:p14="http://schemas.microsoft.com/office/powerpoint/2010/main" val="3294174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ky, outdoor, sign&#10;&#10;Description automatically generated">
            <a:extLst>
              <a:ext uri="{FF2B5EF4-FFF2-40B4-BE49-F238E27FC236}">
                <a16:creationId xmlns:a16="http://schemas.microsoft.com/office/drawing/2014/main" id="{72D25747-8562-465D-8FBF-92BB63A98EC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056" r="-1" b="-1"/>
          <a:stretch/>
        </p:blipFill>
        <p:spPr>
          <a:xfrm>
            <a:off x="2522356" y="10"/>
            <a:ext cx="9669642" cy="6857990"/>
          </a:xfrm>
          <a:prstGeom prst="rect">
            <a:avLst/>
          </a:prstGeom>
        </p:spPr>
      </p:pic>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CBA399-3A22-45F8-AD0F-46199E21A678}"/>
              </a:ext>
            </a:extLst>
          </p:cNvPr>
          <p:cNvSpPr>
            <a:spLocks noGrp="1"/>
          </p:cNvSpPr>
          <p:nvPr>
            <p:ph type="title"/>
          </p:nvPr>
        </p:nvSpPr>
        <p:spPr>
          <a:xfrm>
            <a:off x="838200" y="365125"/>
            <a:ext cx="3822189" cy="1899912"/>
          </a:xfrm>
        </p:spPr>
        <p:txBody>
          <a:bodyPr>
            <a:normAutofit/>
          </a:bodyPr>
          <a:lstStyle/>
          <a:p>
            <a:r>
              <a:rPr lang="fi-FI" sz="4000">
                <a:latin typeface="Amasis MT Pro Black" panose="02040A04050005020304" pitchFamily="18" charset="0"/>
              </a:rPr>
              <a:t>Mahdollisia suuntimia</a:t>
            </a:r>
          </a:p>
        </p:txBody>
      </p:sp>
      <p:sp>
        <p:nvSpPr>
          <p:cNvPr id="3" name="Content Placeholder 2">
            <a:extLst>
              <a:ext uri="{FF2B5EF4-FFF2-40B4-BE49-F238E27FC236}">
                <a16:creationId xmlns:a16="http://schemas.microsoft.com/office/drawing/2014/main" id="{EE148613-1FA7-473A-B564-1E12530E6F04}"/>
              </a:ext>
            </a:extLst>
          </p:cNvPr>
          <p:cNvSpPr>
            <a:spLocks noGrp="1"/>
          </p:cNvSpPr>
          <p:nvPr>
            <p:ph idx="1"/>
          </p:nvPr>
        </p:nvSpPr>
        <p:spPr>
          <a:xfrm>
            <a:off x="838200" y="2434201"/>
            <a:ext cx="3822189" cy="3742762"/>
          </a:xfrm>
        </p:spPr>
        <p:txBody>
          <a:bodyPr>
            <a:normAutofit/>
          </a:bodyPr>
          <a:lstStyle/>
          <a:p>
            <a:r>
              <a:rPr lang="fi-FI" sz="1900"/>
              <a:t>Oppimisen arvioinnista voi tulla tarkempaa</a:t>
            </a:r>
          </a:p>
          <a:p>
            <a:r>
              <a:rPr lang="fi-FI" sz="1900"/>
              <a:t>Palaute ja tilannesidonnaiset tehtävät voivat tulla tarkemmiksi</a:t>
            </a:r>
          </a:p>
          <a:p>
            <a:r>
              <a:rPr lang="fi-FI" sz="1900"/>
              <a:t>Opetuksesta voi tulla tasa-arvoisempaa ja erilaiset oppijat paremmin huomioivaa</a:t>
            </a:r>
          </a:p>
          <a:p>
            <a:r>
              <a:rPr lang="fi-FI" sz="1900"/>
              <a:t>Opetusmenetelmät voivat olla joustavempia ja oppilaat paremmin huomioivia</a:t>
            </a:r>
          </a:p>
          <a:p>
            <a:r>
              <a:rPr lang="fi-FI" sz="1900"/>
              <a:t>Opetuksen tavoitteista voi tulla enemmän kykykeskeisiä</a:t>
            </a:r>
          </a:p>
        </p:txBody>
      </p:sp>
      <p:sp>
        <p:nvSpPr>
          <p:cNvPr id="6" name="TextBox 5">
            <a:extLst>
              <a:ext uri="{FF2B5EF4-FFF2-40B4-BE49-F238E27FC236}">
                <a16:creationId xmlns:a16="http://schemas.microsoft.com/office/drawing/2014/main" id="{81839C73-EF0C-4612-AA80-F01EB3E7DA95}"/>
              </a:ext>
            </a:extLst>
          </p:cNvPr>
          <p:cNvSpPr txBox="1"/>
          <p:nvPr/>
        </p:nvSpPr>
        <p:spPr>
          <a:xfrm>
            <a:off x="10005184" y="6657943"/>
            <a:ext cx="2186816"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leadershipfreak.blog/2011/05/07/how-to-define-an-opportunity/">
                  <a:extLst>
                    <a:ext uri="{A12FA001-AC4F-418D-AE19-62706E023703}">
                      <ahyp:hlinkClr xmlns:ahyp="http://schemas.microsoft.com/office/drawing/2018/hyperlinkcolor" val="tx"/>
                    </a:ext>
                  </a:extLst>
                </a:hlinkClick>
              </a:rPr>
              <a:t>This Photo</a:t>
            </a:r>
            <a:r>
              <a:rPr lang="fi-FI" sz="700">
                <a:solidFill>
                  <a:srgbClr val="FFFFFF"/>
                </a:solidFill>
              </a:rPr>
              <a:t> by Unknown Author is licensed under </a:t>
            </a:r>
            <a:r>
              <a:rPr lang="fi-FI"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fi-FI" sz="700">
              <a:solidFill>
                <a:srgbClr val="FFFFFF"/>
              </a:solidFill>
            </a:endParaRPr>
          </a:p>
        </p:txBody>
      </p:sp>
      <p:sp>
        <p:nvSpPr>
          <p:cNvPr id="38" name="TextBox 37">
            <a:extLst>
              <a:ext uri="{FF2B5EF4-FFF2-40B4-BE49-F238E27FC236}">
                <a16:creationId xmlns:a16="http://schemas.microsoft.com/office/drawing/2014/main" id="{92AB23FF-3C72-448B-B6EF-CE4B08504EE6}"/>
              </a:ext>
            </a:extLst>
          </p:cNvPr>
          <p:cNvSpPr txBox="1"/>
          <p:nvPr/>
        </p:nvSpPr>
        <p:spPr>
          <a:xfrm>
            <a:off x="9791205" y="5977741"/>
            <a:ext cx="2255395" cy="553998"/>
          </a:xfrm>
          <a:prstGeom prst="rect">
            <a:avLst/>
          </a:prstGeom>
          <a:noFill/>
        </p:spPr>
        <p:txBody>
          <a:bodyPr wrap="square">
            <a:spAutoFit/>
          </a:bodyPr>
          <a:lstStyle/>
          <a:p>
            <a:r>
              <a:rPr lang="fi-FI" sz="600" b="0" i="0" dirty="0">
                <a:solidFill>
                  <a:srgbClr val="222222"/>
                </a:solidFill>
                <a:effectLst/>
                <a:latin typeface="Arial" panose="020B0604020202020204" pitchFamily="34" charset="0"/>
              </a:rPr>
              <a:t>Cheung, S. K., </a:t>
            </a:r>
            <a:r>
              <a:rPr lang="fi-FI" sz="600" b="0" i="0" dirty="0" err="1">
                <a:solidFill>
                  <a:srgbClr val="222222"/>
                </a:solidFill>
                <a:effectLst/>
                <a:latin typeface="Arial" panose="020B0604020202020204" pitchFamily="34" charset="0"/>
              </a:rPr>
              <a:t>Phusavat</a:t>
            </a:r>
            <a:r>
              <a:rPr lang="fi-FI" sz="600" b="0" i="0" dirty="0">
                <a:solidFill>
                  <a:srgbClr val="222222"/>
                </a:solidFill>
                <a:effectLst/>
                <a:latin typeface="Arial" panose="020B0604020202020204" pitchFamily="34" charset="0"/>
              </a:rPr>
              <a:t>, K., &amp; </a:t>
            </a:r>
            <a:r>
              <a:rPr lang="fi-FI" sz="600" b="0" i="0" dirty="0" err="1">
                <a:solidFill>
                  <a:srgbClr val="222222"/>
                </a:solidFill>
                <a:effectLst/>
                <a:latin typeface="Arial" panose="020B0604020202020204" pitchFamily="34" charset="0"/>
              </a:rPr>
              <a:t>Yang</a:t>
            </a:r>
            <a:r>
              <a:rPr lang="fi-FI" sz="600" b="0" i="0" dirty="0">
                <a:solidFill>
                  <a:srgbClr val="222222"/>
                </a:solidFill>
                <a:effectLst/>
                <a:latin typeface="Arial" panose="020B0604020202020204" pitchFamily="34" charset="0"/>
              </a:rPr>
              <a:t>, H. H. (2021). </a:t>
            </a:r>
            <a:r>
              <a:rPr lang="fi-FI" sz="600" b="0" i="0" dirty="0" err="1">
                <a:solidFill>
                  <a:srgbClr val="222222"/>
                </a:solidFill>
                <a:effectLst/>
                <a:latin typeface="Arial" panose="020B0604020202020204" pitchFamily="34" charset="0"/>
              </a:rPr>
              <a:t>Shaping</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the</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future</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learning</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environments</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with</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smart</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elements</a:t>
            </a:r>
            <a:r>
              <a:rPr lang="fi-FI" sz="600" b="0" i="0" dirty="0">
                <a:solidFill>
                  <a:srgbClr val="222222"/>
                </a:solidFill>
                <a:effectLst/>
                <a:latin typeface="Arial" panose="020B0604020202020204" pitchFamily="34" charset="0"/>
              </a:rPr>
              <a:t>: </a:t>
            </a:r>
            <a:r>
              <a:rPr lang="fi-FI" sz="600" b="0" i="0" dirty="0" err="1">
                <a:solidFill>
                  <a:srgbClr val="222222"/>
                </a:solidFill>
                <a:effectLst/>
                <a:latin typeface="Arial" panose="020B0604020202020204" pitchFamily="34" charset="0"/>
              </a:rPr>
              <a:t>challenges</a:t>
            </a:r>
            <a:r>
              <a:rPr lang="fi-FI" sz="600" b="0" i="0" dirty="0">
                <a:solidFill>
                  <a:srgbClr val="222222"/>
                </a:solidFill>
                <a:effectLst/>
                <a:latin typeface="Arial" panose="020B0604020202020204" pitchFamily="34" charset="0"/>
              </a:rPr>
              <a:t> and </a:t>
            </a:r>
            <a:r>
              <a:rPr lang="fi-FI" sz="600" b="0" i="0" dirty="0" err="1">
                <a:solidFill>
                  <a:srgbClr val="222222"/>
                </a:solidFill>
                <a:effectLst/>
                <a:latin typeface="Arial" panose="020B0604020202020204" pitchFamily="34" charset="0"/>
              </a:rPr>
              <a:t>opportunities</a:t>
            </a:r>
            <a:r>
              <a:rPr lang="fi-FI" sz="600" b="0" i="0" dirty="0">
                <a:solidFill>
                  <a:srgbClr val="222222"/>
                </a:solidFill>
                <a:effectLst/>
                <a:latin typeface="Arial" panose="020B0604020202020204" pitchFamily="34" charset="0"/>
              </a:rPr>
              <a:t>. </a:t>
            </a:r>
            <a:r>
              <a:rPr lang="fi-FI" sz="600" b="0" i="0" u="sng" strike="noStrike" dirty="0">
                <a:solidFill>
                  <a:srgbClr val="0563C1"/>
                </a:solidFill>
                <a:effectLst/>
                <a:latin typeface="Arial" panose="020B0604020202020204" pitchFamily="34" charset="0"/>
                <a:hlinkClick r:id="rId5"/>
              </a:rPr>
              <a:t>https://educationaltechnologyjournal.springeropen.com/track/pdf/10.1186/s41239-021-00254-1.pdf</a:t>
            </a:r>
            <a:r>
              <a:rPr lang="fi-FI" sz="600" b="0" i="0" dirty="0">
                <a:solidFill>
                  <a:srgbClr val="222222"/>
                </a:solidFill>
                <a:effectLst/>
                <a:latin typeface="Arial" panose="020B0604020202020204" pitchFamily="34" charset="0"/>
              </a:rPr>
              <a:t>  </a:t>
            </a:r>
            <a:endParaRPr lang="fi-FI" sz="600" dirty="0"/>
          </a:p>
        </p:txBody>
      </p:sp>
    </p:spTree>
    <p:extLst>
      <p:ext uri="{BB962C8B-B14F-4D97-AF65-F5344CB8AC3E}">
        <p14:creationId xmlns:p14="http://schemas.microsoft.com/office/powerpoint/2010/main" val="1429052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430EA6-175A-46E6-998E-59CD274794FD}"/>
              </a:ext>
            </a:extLst>
          </p:cNvPr>
          <p:cNvPicPr>
            <a:picLocks noChangeAspect="1"/>
          </p:cNvPicPr>
          <p:nvPr/>
        </p:nvPicPr>
        <p:blipFill>
          <a:blip r:embed="rId2"/>
          <a:stretch>
            <a:fillRect/>
          </a:stretch>
        </p:blipFill>
        <p:spPr>
          <a:xfrm>
            <a:off x="265365" y="249742"/>
            <a:ext cx="8379871" cy="6358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52C49D8-00EA-4B3E-8171-80C60E974D45}"/>
              </a:ext>
            </a:extLst>
          </p:cNvPr>
          <p:cNvPicPr>
            <a:picLocks noChangeAspect="1"/>
          </p:cNvPicPr>
          <p:nvPr/>
        </p:nvPicPr>
        <p:blipFill>
          <a:blip r:embed="rId3"/>
          <a:stretch>
            <a:fillRect/>
          </a:stretch>
        </p:blipFill>
        <p:spPr>
          <a:xfrm>
            <a:off x="8903854" y="249742"/>
            <a:ext cx="3132950" cy="4504722"/>
          </a:xfrm>
          <a:prstGeom prst="rect">
            <a:avLst/>
          </a:prstGeom>
        </p:spPr>
      </p:pic>
      <p:sp>
        <p:nvSpPr>
          <p:cNvPr id="10" name="Rectangle 9">
            <a:extLst>
              <a:ext uri="{FF2B5EF4-FFF2-40B4-BE49-F238E27FC236}">
                <a16:creationId xmlns:a16="http://schemas.microsoft.com/office/drawing/2014/main" id="{BABFAE9E-CFA4-4C73-9208-0DA6A3E7759B}"/>
              </a:ext>
            </a:extLst>
          </p:cNvPr>
          <p:cNvSpPr/>
          <p:nvPr/>
        </p:nvSpPr>
        <p:spPr>
          <a:xfrm>
            <a:off x="5726545" y="2502103"/>
            <a:ext cx="2530764" cy="24670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3B410E55-EE2D-41AF-83EE-F3B07CBD88F5}"/>
              </a:ext>
            </a:extLst>
          </p:cNvPr>
          <p:cNvSpPr/>
          <p:nvPr/>
        </p:nvSpPr>
        <p:spPr>
          <a:xfrm>
            <a:off x="3096882" y="765318"/>
            <a:ext cx="2553419" cy="12015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xtBox 11">
            <a:extLst>
              <a:ext uri="{FF2B5EF4-FFF2-40B4-BE49-F238E27FC236}">
                <a16:creationId xmlns:a16="http://schemas.microsoft.com/office/drawing/2014/main" id="{45B6AE56-917C-4B91-94D1-803EB5E665CC}"/>
              </a:ext>
            </a:extLst>
          </p:cNvPr>
          <p:cNvSpPr txBox="1"/>
          <p:nvPr/>
        </p:nvSpPr>
        <p:spPr>
          <a:xfrm>
            <a:off x="6067114" y="765318"/>
            <a:ext cx="2161309" cy="1477328"/>
          </a:xfrm>
          <a:prstGeom prst="rect">
            <a:avLst/>
          </a:prstGeom>
          <a:noFill/>
        </p:spPr>
        <p:txBody>
          <a:bodyPr wrap="square" rtlCol="0">
            <a:spAutoFit/>
          </a:bodyPr>
          <a:lstStyle/>
          <a:p>
            <a:r>
              <a:rPr lang="fi-FI" dirty="0"/>
              <a:t>Oppimisen ja koulutusteknologian tutkimusyksikkö (LET) </a:t>
            </a:r>
          </a:p>
          <a:p>
            <a:r>
              <a:rPr lang="fi-FI" dirty="0"/>
              <a:t>Tutkii juuri näitä</a:t>
            </a:r>
          </a:p>
        </p:txBody>
      </p:sp>
      <p:cxnSp>
        <p:nvCxnSpPr>
          <p:cNvPr id="14" name="Straight Connector 13">
            <a:extLst>
              <a:ext uri="{FF2B5EF4-FFF2-40B4-BE49-F238E27FC236}">
                <a16:creationId xmlns:a16="http://schemas.microsoft.com/office/drawing/2014/main" id="{6BF7CD34-3054-4B72-8A88-8EB8B9D2DF24}"/>
              </a:ext>
            </a:extLst>
          </p:cNvPr>
          <p:cNvCxnSpPr>
            <a:stCxn id="12" idx="1"/>
            <a:endCxn id="11" idx="3"/>
          </p:cNvCxnSpPr>
          <p:nvPr/>
        </p:nvCxnSpPr>
        <p:spPr>
          <a:xfrm flipH="1" flipV="1">
            <a:off x="5650301" y="1366071"/>
            <a:ext cx="416813" cy="13791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9D5925F-ABC0-49C2-9AE9-FA0E43FC5D15}"/>
              </a:ext>
            </a:extLst>
          </p:cNvPr>
          <p:cNvCxnSpPr>
            <a:cxnSpLocks/>
            <a:stCxn id="10" idx="0"/>
          </p:cNvCxnSpPr>
          <p:nvPr/>
        </p:nvCxnSpPr>
        <p:spPr>
          <a:xfrm flipH="1" flipV="1">
            <a:off x="6892506" y="2184005"/>
            <a:ext cx="99421" cy="3180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05F4B7B-B6A7-490F-9710-3CC11B70625A}"/>
              </a:ext>
            </a:extLst>
          </p:cNvPr>
          <p:cNvSpPr txBox="1"/>
          <p:nvPr/>
        </p:nvSpPr>
        <p:spPr>
          <a:xfrm>
            <a:off x="8824902" y="4737560"/>
            <a:ext cx="3211902" cy="1969770"/>
          </a:xfrm>
          <a:prstGeom prst="rect">
            <a:avLst/>
          </a:prstGeom>
          <a:noFill/>
        </p:spPr>
        <p:txBody>
          <a:bodyPr wrap="square">
            <a:spAutoFit/>
          </a:bodyPr>
          <a:lstStyle/>
          <a:p>
            <a:r>
              <a:rPr lang="en-US" b="0" i="0" dirty="0">
                <a:solidFill>
                  <a:srgbClr val="222222"/>
                </a:solidFill>
                <a:effectLst/>
                <a:latin typeface="Arial" panose="020B0604020202020204" pitchFamily="34" charset="0"/>
              </a:rPr>
              <a:t>Aggarwal, A. </a:t>
            </a:r>
            <a:r>
              <a:rPr lang="en-US" b="0" i="0" dirty="0">
                <a:solidFill>
                  <a:srgbClr val="FF0000"/>
                </a:solidFill>
                <a:effectLst/>
                <a:latin typeface="Arial" panose="020B0604020202020204" pitchFamily="34" charset="0"/>
              </a:rPr>
              <a:t>(2021) </a:t>
            </a:r>
            <a:r>
              <a:rPr lang="en-US" b="0" i="0" dirty="0">
                <a:solidFill>
                  <a:srgbClr val="222222"/>
                </a:solidFill>
                <a:effectLst/>
                <a:latin typeface="Arial" panose="020B0604020202020204" pitchFamily="34" charset="0"/>
              </a:rPr>
              <a:t>Global framework on core skills for life and work in the 21st century.</a:t>
            </a:r>
          </a:p>
          <a:p>
            <a:endParaRPr lang="fi-FI" dirty="0">
              <a:solidFill>
                <a:srgbClr val="222222"/>
              </a:solidFill>
              <a:latin typeface="Arial" panose="020B0604020202020204" pitchFamily="34" charset="0"/>
            </a:endParaRPr>
          </a:p>
          <a:p>
            <a:r>
              <a:rPr lang="fi-FI" sz="1400" b="0" i="0" u="sng" strike="noStrike" dirty="0">
                <a:solidFill>
                  <a:srgbClr val="0563C1"/>
                </a:solidFill>
                <a:effectLst/>
                <a:latin typeface="Calibri" panose="020F0502020204030204" pitchFamily="34" charset="0"/>
                <a:hlinkClick r:id="rId4"/>
              </a:rPr>
              <a:t>https://www.ilo.org/skills/pubs/WCMS_813222/lang--en/index.htm</a:t>
            </a:r>
            <a:r>
              <a:rPr lang="fi-FI" sz="1400" b="0" i="0" dirty="0">
                <a:solidFill>
                  <a:srgbClr val="000000"/>
                </a:solidFill>
                <a:effectLst/>
                <a:latin typeface="Calibri" panose="020F0502020204030204" pitchFamily="34" charset="0"/>
              </a:rPr>
              <a:t> </a:t>
            </a:r>
            <a:endParaRPr lang="en-US" sz="1400" dirty="0">
              <a:solidFill>
                <a:srgbClr val="222222"/>
              </a:solidFill>
              <a:latin typeface="Arial" panose="020B0604020202020204" pitchFamily="34" charset="0"/>
            </a:endParaRPr>
          </a:p>
        </p:txBody>
      </p:sp>
      <p:sp>
        <p:nvSpPr>
          <p:cNvPr id="20" name="Arrow: Right 19">
            <a:extLst>
              <a:ext uri="{FF2B5EF4-FFF2-40B4-BE49-F238E27FC236}">
                <a16:creationId xmlns:a16="http://schemas.microsoft.com/office/drawing/2014/main" id="{1AC83B1C-CEC0-41D8-8279-5978AEC574A9}"/>
              </a:ext>
            </a:extLst>
          </p:cNvPr>
          <p:cNvSpPr/>
          <p:nvPr/>
        </p:nvSpPr>
        <p:spPr>
          <a:xfrm>
            <a:off x="2475781" y="5511097"/>
            <a:ext cx="905774" cy="4226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999686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pear, fruit, indoor&#10;&#10;Description automatically generated">
            <a:extLst>
              <a:ext uri="{FF2B5EF4-FFF2-40B4-BE49-F238E27FC236}">
                <a16:creationId xmlns:a16="http://schemas.microsoft.com/office/drawing/2014/main" id="{4313FFDA-8E35-4F7D-8411-AE795365AA0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03298" y="2149822"/>
            <a:ext cx="3525264" cy="5287896"/>
          </a:xfrm>
          <a:prstGeom prst="rect">
            <a:avLst/>
          </a:prstGeom>
        </p:spPr>
      </p:pic>
      <p:sp>
        <p:nvSpPr>
          <p:cNvPr id="2" name="Title 1">
            <a:extLst>
              <a:ext uri="{FF2B5EF4-FFF2-40B4-BE49-F238E27FC236}">
                <a16:creationId xmlns:a16="http://schemas.microsoft.com/office/drawing/2014/main" id="{4E9565FE-53EB-4963-B0A7-83E9034A2EF6}"/>
              </a:ext>
            </a:extLst>
          </p:cNvPr>
          <p:cNvSpPr>
            <a:spLocks noGrp="1"/>
          </p:cNvSpPr>
          <p:nvPr>
            <p:ph type="title"/>
          </p:nvPr>
        </p:nvSpPr>
        <p:spPr>
          <a:xfrm>
            <a:off x="1469474" y="376013"/>
            <a:ext cx="10515600" cy="1325563"/>
          </a:xfrm>
        </p:spPr>
        <p:txBody>
          <a:bodyPr>
            <a:normAutofit fontScale="90000"/>
          </a:bodyPr>
          <a:lstStyle/>
          <a:p>
            <a:r>
              <a:rPr lang="fi-FI" dirty="0">
                <a:latin typeface="Amasis MT Pro Black" panose="02040A04050005020304" pitchFamily="18" charset="0"/>
              </a:rPr>
              <a:t>Koulutuksen volyymejä täytyy lisätä valtavasti, verkko on vastaus?</a:t>
            </a:r>
          </a:p>
        </p:txBody>
      </p:sp>
      <p:pic>
        <p:nvPicPr>
          <p:cNvPr id="13" name="Content Placeholder 12" descr="A red apple with a green stem&#10;&#10;Description automatically generated with medium confidence">
            <a:extLst>
              <a:ext uri="{FF2B5EF4-FFF2-40B4-BE49-F238E27FC236}">
                <a16:creationId xmlns:a16="http://schemas.microsoft.com/office/drawing/2014/main" id="{E6D3C614-38B6-4737-84F1-3B4CDCAFB65A}"/>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84187" y="1253331"/>
            <a:ext cx="3556989" cy="4351338"/>
          </a:xfrm>
        </p:spPr>
      </p:pic>
      <p:sp>
        <p:nvSpPr>
          <p:cNvPr id="4" name="Arrow: Right 3">
            <a:extLst>
              <a:ext uri="{FF2B5EF4-FFF2-40B4-BE49-F238E27FC236}">
                <a16:creationId xmlns:a16="http://schemas.microsoft.com/office/drawing/2014/main" id="{8EB2B7B6-A926-4FF5-BF36-5BE8B255A917}"/>
              </a:ext>
            </a:extLst>
          </p:cNvPr>
          <p:cNvSpPr/>
          <p:nvPr/>
        </p:nvSpPr>
        <p:spPr>
          <a:xfrm rot="2270665">
            <a:off x="-615577" y="2747681"/>
            <a:ext cx="3354779" cy="1635826"/>
          </a:xfrm>
          <a:prstGeom prst="rightArrow">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latin typeface="Amasis MT Pro Medium" panose="02040604050005020304" pitchFamily="18" charset="0"/>
              </a:rPr>
              <a:t>Lähiopetus</a:t>
            </a:r>
          </a:p>
        </p:txBody>
      </p:sp>
      <p:sp>
        <p:nvSpPr>
          <p:cNvPr id="5" name="Arrow: Right 4">
            <a:extLst>
              <a:ext uri="{FF2B5EF4-FFF2-40B4-BE49-F238E27FC236}">
                <a16:creationId xmlns:a16="http://schemas.microsoft.com/office/drawing/2014/main" id="{40EB18DC-4ABE-4894-979A-5999D4666151}"/>
              </a:ext>
            </a:extLst>
          </p:cNvPr>
          <p:cNvSpPr/>
          <p:nvPr/>
        </p:nvSpPr>
        <p:spPr>
          <a:xfrm rot="13052912">
            <a:off x="2758139" y="5272739"/>
            <a:ext cx="3354779" cy="1635826"/>
          </a:xfrm>
          <a:prstGeom prst="rightArrow">
            <a:avLst/>
          </a:prstGeom>
          <a:solidFill>
            <a:schemeClr val="bg1"/>
          </a:solidFill>
          <a:ln>
            <a:solidFill>
              <a:schemeClr val="bg1">
                <a:lumMod val="8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Verkko-opetus</a:t>
            </a:r>
          </a:p>
        </p:txBody>
      </p:sp>
      <p:sp>
        <p:nvSpPr>
          <p:cNvPr id="6" name="TextBox 5">
            <a:extLst>
              <a:ext uri="{FF2B5EF4-FFF2-40B4-BE49-F238E27FC236}">
                <a16:creationId xmlns:a16="http://schemas.microsoft.com/office/drawing/2014/main" id="{B07823BB-9FF5-49C9-9117-DBF5412589A0}"/>
              </a:ext>
            </a:extLst>
          </p:cNvPr>
          <p:cNvSpPr txBox="1"/>
          <p:nvPr/>
        </p:nvSpPr>
        <p:spPr>
          <a:xfrm rot="2236130">
            <a:off x="3095977" y="5930725"/>
            <a:ext cx="2698239" cy="369332"/>
          </a:xfrm>
          <a:prstGeom prst="rect">
            <a:avLst/>
          </a:prstGeom>
          <a:noFill/>
        </p:spPr>
        <p:txBody>
          <a:bodyPr wrap="none" rtlCol="0">
            <a:spAutoFit/>
          </a:bodyPr>
          <a:lstStyle/>
          <a:p>
            <a:r>
              <a:rPr lang="fi-FI" dirty="0">
                <a:latin typeface="Amasis MT Pro Medium" panose="02040604050005020304" pitchFamily="18" charset="0"/>
              </a:rPr>
              <a:t>Verkko-opetus (Moodle)</a:t>
            </a:r>
          </a:p>
        </p:txBody>
      </p:sp>
      <p:sp>
        <p:nvSpPr>
          <p:cNvPr id="18" name="Content Placeholder 28">
            <a:extLst>
              <a:ext uri="{FF2B5EF4-FFF2-40B4-BE49-F238E27FC236}">
                <a16:creationId xmlns:a16="http://schemas.microsoft.com/office/drawing/2014/main" id="{FFA968DE-79FD-4A29-8724-2EAA83EC8D97}"/>
              </a:ext>
            </a:extLst>
          </p:cNvPr>
          <p:cNvSpPr txBox="1">
            <a:spLocks/>
          </p:cNvSpPr>
          <p:nvPr/>
        </p:nvSpPr>
        <p:spPr>
          <a:xfrm>
            <a:off x="5618859" y="2538483"/>
            <a:ext cx="5594375" cy="385876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latin typeface="Amasis MT Pro Medium" panose="02040604050005020304" pitchFamily="18" charset="0"/>
              </a:rPr>
              <a:t>Oppimisen</a:t>
            </a:r>
            <a:r>
              <a:rPr lang="en-US" sz="2000" dirty="0">
                <a:latin typeface="Amasis MT Pro Medium" panose="02040604050005020304" pitchFamily="18" charset="0"/>
              </a:rPr>
              <a:t> </a:t>
            </a:r>
            <a:r>
              <a:rPr lang="en-US" sz="2000" dirty="0" err="1">
                <a:latin typeface="Amasis MT Pro Medium" panose="02040604050005020304" pitchFamily="18" charset="0"/>
              </a:rPr>
              <a:t>tukeminen</a:t>
            </a:r>
            <a:r>
              <a:rPr lang="en-US" sz="2000" dirty="0">
                <a:latin typeface="Amasis MT Pro Medium" panose="02040604050005020304" pitchFamily="18" charset="0"/>
              </a:rPr>
              <a:t> (Scaffolding)</a:t>
            </a:r>
          </a:p>
          <a:p>
            <a:r>
              <a:rPr lang="en-US" sz="2000" dirty="0" err="1">
                <a:latin typeface="Amasis MT Pro Medium" panose="02040604050005020304" pitchFamily="18" charset="0"/>
              </a:rPr>
              <a:t>Yhteisöllisyyden</a:t>
            </a:r>
            <a:r>
              <a:rPr lang="en-US" sz="2000" dirty="0">
                <a:latin typeface="Amasis MT Pro Medium" panose="02040604050005020304" pitchFamily="18" charset="0"/>
              </a:rPr>
              <a:t> </a:t>
            </a:r>
            <a:r>
              <a:rPr lang="en-US" sz="2000" dirty="0" err="1">
                <a:latin typeface="Amasis MT Pro Medium" panose="02040604050005020304" pitchFamily="18" charset="0"/>
              </a:rPr>
              <a:t>rakentaminen</a:t>
            </a:r>
            <a:endParaRPr lang="en-US" sz="2000" dirty="0">
              <a:latin typeface="Amasis MT Pro Medium" panose="02040604050005020304" pitchFamily="18" charset="0"/>
            </a:endParaRPr>
          </a:p>
          <a:p>
            <a:r>
              <a:rPr lang="en-US" sz="2000" dirty="0" err="1">
                <a:latin typeface="Amasis MT Pro Medium" panose="02040604050005020304" pitchFamily="18" charset="0"/>
              </a:rPr>
              <a:t>Ryhmätyöskentelyn</a:t>
            </a:r>
            <a:r>
              <a:rPr lang="en-US" sz="2000" dirty="0">
                <a:latin typeface="Amasis MT Pro Medium" panose="02040604050005020304" pitchFamily="18" charset="0"/>
              </a:rPr>
              <a:t> </a:t>
            </a:r>
            <a:r>
              <a:rPr lang="en-US" sz="2000" dirty="0" err="1">
                <a:latin typeface="Amasis MT Pro Medium" panose="02040604050005020304" pitchFamily="18" charset="0"/>
              </a:rPr>
              <a:t>tukeminen</a:t>
            </a:r>
            <a:endParaRPr lang="en-US" sz="2000" dirty="0">
              <a:latin typeface="Amasis MT Pro Medium" panose="02040604050005020304" pitchFamily="18" charset="0"/>
            </a:endParaRPr>
          </a:p>
          <a:p>
            <a:r>
              <a:rPr lang="en-US" sz="2000" dirty="0" err="1">
                <a:latin typeface="Amasis MT Pro Medium" panose="02040604050005020304" pitchFamily="18" charset="0"/>
              </a:rPr>
              <a:t>Sosiaalinen</a:t>
            </a:r>
            <a:r>
              <a:rPr lang="en-US" sz="2000" dirty="0">
                <a:latin typeface="Amasis MT Pro Medium" panose="02040604050005020304" pitchFamily="18" charset="0"/>
              </a:rPr>
              <a:t> </a:t>
            </a:r>
            <a:r>
              <a:rPr lang="en-US" sz="2000" dirty="0" err="1">
                <a:latin typeface="Amasis MT Pro Medium" panose="02040604050005020304" pitchFamily="18" charset="0"/>
              </a:rPr>
              <a:t>vuorovaikutus</a:t>
            </a:r>
            <a:endParaRPr lang="en-US" sz="2000" dirty="0">
              <a:latin typeface="Amasis MT Pro Medium" panose="02040604050005020304" pitchFamily="18" charset="0"/>
            </a:endParaRPr>
          </a:p>
          <a:p>
            <a:r>
              <a:rPr lang="en-US" sz="2000" dirty="0" err="1">
                <a:latin typeface="Amasis MT Pro Medium" panose="02040604050005020304" pitchFamily="18" charset="0"/>
              </a:rPr>
              <a:t>Opettajan</a:t>
            </a:r>
            <a:r>
              <a:rPr lang="en-US" sz="2000" dirty="0">
                <a:latin typeface="Amasis MT Pro Medium" panose="02040604050005020304" pitchFamily="18" charset="0"/>
              </a:rPr>
              <a:t> </a:t>
            </a:r>
            <a:r>
              <a:rPr lang="en-US" sz="2000" dirty="0" err="1">
                <a:latin typeface="Amasis MT Pro Medium" panose="02040604050005020304" pitchFamily="18" charset="0"/>
              </a:rPr>
              <a:t>läsnäolo</a:t>
            </a:r>
            <a:endParaRPr lang="en-US" sz="2000" dirty="0">
              <a:latin typeface="Amasis MT Pro Medium" panose="02040604050005020304" pitchFamily="18" charset="0"/>
            </a:endParaRPr>
          </a:p>
          <a:p>
            <a:r>
              <a:rPr lang="en-US" sz="2000" dirty="0" err="1">
                <a:latin typeface="Amasis MT Pro Medium" panose="02040604050005020304" pitchFamily="18" charset="0"/>
              </a:rPr>
              <a:t>Kurssin</a:t>
            </a:r>
            <a:r>
              <a:rPr lang="en-US" sz="2000" dirty="0">
                <a:latin typeface="Amasis MT Pro Medium" panose="02040604050005020304" pitchFamily="18" charset="0"/>
              </a:rPr>
              <a:t> </a:t>
            </a:r>
            <a:r>
              <a:rPr lang="en-US" sz="2000" dirty="0" err="1">
                <a:latin typeface="Amasis MT Pro Medium" panose="02040604050005020304" pitchFamily="18" charset="0"/>
              </a:rPr>
              <a:t>stuktuuri</a:t>
            </a:r>
            <a:endParaRPr lang="en-US" sz="2000" dirty="0">
              <a:latin typeface="Amasis MT Pro Medium" panose="02040604050005020304" pitchFamily="18" charset="0"/>
            </a:endParaRPr>
          </a:p>
          <a:p>
            <a:r>
              <a:rPr lang="en-US" sz="2000" dirty="0" err="1">
                <a:latin typeface="Amasis MT Pro Medium" panose="02040604050005020304" pitchFamily="18" charset="0"/>
              </a:rPr>
              <a:t>Selkeät</a:t>
            </a:r>
            <a:r>
              <a:rPr lang="en-US" sz="2000" dirty="0">
                <a:latin typeface="Amasis MT Pro Medium" panose="02040604050005020304" pitchFamily="18" charset="0"/>
              </a:rPr>
              <a:t> </a:t>
            </a:r>
            <a:r>
              <a:rPr lang="en-US" sz="2000" dirty="0" err="1">
                <a:latin typeface="Amasis MT Pro Medium" panose="02040604050005020304" pitchFamily="18" charset="0"/>
              </a:rPr>
              <a:t>tavoitteet</a:t>
            </a:r>
            <a:endParaRPr lang="en-US" sz="2000" dirty="0">
              <a:latin typeface="Amasis MT Pro Medium" panose="02040604050005020304" pitchFamily="18" charset="0"/>
            </a:endParaRPr>
          </a:p>
          <a:p>
            <a:r>
              <a:rPr lang="en-US" sz="2000" dirty="0" err="1">
                <a:latin typeface="Amasis MT Pro Medium" panose="02040604050005020304" pitchFamily="18" charset="0"/>
              </a:rPr>
              <a:t>Palautemenetelmät</a:t>
            </a:r>
            <a:endParaRPr lang="en-US" sz="2000" dirty="0">
              <a:latin typeface="Amasis MT Pro Medium" panose="02040604050005020304" pitchFamily="18" charset="0"/>
            </a:endParaRPr>
          </a:p>
          <a:p>
            <a:r>
              <a:rPr lang="en-US" sz="2000" dirty="0" err="1">
                <a:latin typeface="Amasis MT Pro Medium" panose="02040604050005020304" pitchFamily="18" charset="0"/>
              </a:rPr>
              <a:t>Arviointi</a:t>
            </a:r>
            <a:endParaRPr lang="en-US" sz="2000" dirty="0">
              <a:latin typeface="Amasis MT Pro Medium" panose="02040604050005020304" pitchFamily="18" charset="0"/>
            </a:endParaRPr>
          </a:p>
          <a:p>
            <a:r>
              <a:rPr lang="en-US" sz="2000" dirty="0">
                <a:latin typeface="Amasis MT Pro Medium" panose="02040604050005020304" pitchFamily="18" charset="0"/>
              </a:rPr>
              <a:t>Median </a:t>
            </a:r>
            <a:r>
              <a:rPr lang="en-US" sz="2000" dirty="0" err="1">
                <a:latin typeface="Amasis MT Pro Medium" panose="02040604050005020304" pitchFamily="18" charset="0"/>
              </a:rPr>
              <a:t>hyödyntäminen</a:t>
            </a:r>
            <a:endParaRPr lang="en-US" sz="2000" dirty="0">
              <a:latin typeface="Amasis MT Pro Medium" panose="02040604050005020304" pitchFamily="18" charset="0"/>
            </a:endParaRPr>
          </a:p>
          <a:p>
            <a:r>
              <a:rPr lang="en-US" sz="2000" dirty="0" err="1">
                <a:latin typeface="Amasis MT Pro Medium" panose="02040604050005020304" pitchFamily="18" charset="0"/>
              </a:rPr>
              <a:t>Käytettävyys</a:t>
            </a:r>
            <a:r>
              <a:rPr lang="en-US" sz="2000" dirty="0">
                <a:latin typeface="Amasis MT Pro Medium" panose="02040604050005020304" pitchFamily="18" charset="0"/>
              </a:rPr>
              <a:t> </a:t>
            </a:r>
          </a:p>
        </p:txBody>
      </p:sp>
      <p:sp>
        <p:nvSpPr>
          <p:cNvPr id="19" name="TextBox 18">
            <a:extLst>
              <a:ext uri="{FF2B5EF4-FFF2-40B4-BE49-F238E27FC236}">
                <a16:creationId xmlns:a16="http://schemas.microsoft.com/office/drawing/2014/main" id="{18EC3791-838C-4E8D-83E8-D877EBDA9CA1}"/>
              </a:ext>
            </a:extLst>
          </p:cNvPr>
          <p:cNvSpPr txBox="1"/>
          <p:nvPr/>
        </p:nvSpPr>
        <p:spPr>
          <a:xfrm>
            <a:off x="7350472" y="6555080"/>
            <a:ext cx="4634602" cy="230832"/>
          </a:xfrm>
          <a:prstGeom prst="rect">
            <a:avLst/>
          </a:prstGeom>
          <a:noFill/>
        </p:spPr>
        <p:txBody>
          <a:bodyPr wrap="none" rtlCol="0">
            <a:spAutoFit/>
          </a:bodyPr>
          <a:lstStyle/>
          <a:p>
            <a:r>
              <a:rPr lang="fi-FI" sz="900" b="0" i="0" u="sng" strike="noStrike">
                <a:solidFill>
                  <a:srgbClr val="0563C1"/>
                </a:solidFill>
                <a:effectLst/>
                <a:latin typeface="Arial" panose="020B0604020202020204" pitchFamily="34" charset="0"/>
                <a:hlinkClick r:id="rId7"/>
              </a:rPr>
              <a:t>https://acreelman.blogspot.com/2021/08/online-versus-campus-comparing-apples.html</a:t>
            </a:r>
            <a:r>
              <a:rPr lang="fi-FI" sz="900" b="0" i="0">
                <a:solidFill>
                  <a:srgbClr val="222222"/>
                </a:solidFill>
                <a:effectLst/>
                <a:latin typeface="Arial" panose="020B0604020202020204" pitchFamily="34" charset="0"/>
              </a:rPr>
              <a:t> </a:t>
            </a:r>
            <a:endParaRPr lang="fi-FI" sz="1400" dirty="0">
              <a:latin typeface="Amasis MT Pro Medium" panose="02040604050005020304" pitchFamily="18" charset="0"/>
            </a:endParaRPr>
          </a:p>
        </p:txBody>
      </p:sp>
      <p:sp>
        <p:nvSpPr>
          <p:cNvPr id="20" name="TextBox 19">
            <a:extLst>
              <a:ext uri="{FF2B5EF4-FFF2-40B4-BE49-F238E27FC236}">
                <a16:creationId xmlns:a16="http://schemas.microsoft.com/office/drawing/2014/main" id="{2EBC8216-3C4B-4884-82E4-C754B3E52BC9}"/>
              </a:ext>
            </a:extLst>
          </p:cNvPr>
          <p:cNvSpPr txBox="1"/>
          <p:nvPr/>
        </p:nvSpPr>
        <p:spPr>
          <a:xfrm>
            <a:off x="3537727" y="1960801"/>
            <a:ext cx="8354467" cy="523220"/>
          </a:xfrm>
          <a:prstGeom prst="rect">
            <a:avLst/>
          </a:prstGeom>
          <a:noFill/>
        </p:spPr>
        <p:txBody>
          <a:bodyPr wrap="none" rtlCol="0">
            <a:spAutoFit/>
          </a:bodyPr>
          <a:lstStyle/>
          <a:p>
            <a:r>
              <a:rPr lang="fi-FI" sz="2800" dirty="0">
                <a:latin typeface="Amasis MT Pro Black" panose="02040A04050005020304" pitchFamily="18" charset="0"/>
              </a:rPr>
              <a:t>Riippumatta toteutustavasta, nämä säilyvät:</a:t>
            </a:r>
          </a:p>
        </p:txBody>
      </p:sp>
    </p:spTree>
    <p:extLst>
      <p:ext uri="{BB962C8B-B14F-4D97-AF65-F5344CB8AC3E}">
        <p14:creationId xmlns:p14="http://schemas.microsoft.com/office/powerpoint/2010/main" val="174687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532DD0-7089-420F-865A-48D2D837D66C}"/>
              </a:ext>
            </a:extLst>
          </p:cNvPr>
          <p:cNvSpPr>
            <a:spLocks noGrp="1"/>
          </p:cNvSpPr>
          <p:nvPr>
            <p:ph type="title"/>
          </p:nvPr>
        </p:nvSpPr>
        <p:spPr>
          <a:xfrm>
            <a:off x="6511861" y="1930863"/>
            <a:ext cx="5355290" cy="1323439"/>
          </a:xfrm>
        </p:spPr>
        <p:txBody>
          <a:bodyPr anchor="t">
            <a:noAutofit/>
          </a:bodyPr>
          <a:lstStyle/>
          <a:p>
            <a:r>
              <a:rPr lang="fi-FI" sz="9600" dirty="0">
                <a:solidFill>
                  <a:schemeClr val="bg1"/>
                </a:solidFill>
                <a:latin typeface="Amasis MT Pro Black" panose="020B0604020202020204" pitchFamily="18" charset="0"/>
              </a:rPr>
              <a:t>WHAT’S NEXT?</a:t>
            </a:r>
            <a:br>
              <a:rPr lang="fi-FI" sz="9600" dirty="0">
                <a:solidFill>
                  <a:schemeClr val="bg1"/>
                </a:solidFill>
                <a:latin typeface="Amasis MT Pro Black" panose="020B0604020202020204" pitchFamily="18" charset="0"/>
              </a:rPr>
            </a:br>
            <a:r>
              <a:rPr lang="fi-FI" sz="1400" dirty="0">
                <a:solidFill>
                  <a:srgbClr val="FFC000"/>
                </a:solidFill>
                <a:latin typeface="Amasis MT Pro Black" panose="020B0604020202020204" pitchFamily="18" charset="0"/>
              </a:rPr>
              <a:t>Otsikosta huolimatta raportti kertoi enemmän kokemuksista.</a:t>
            </a:r>
            <a:endParaRPr lang="fi-FI" sz="1000" dirty="0">
              <a:solidFill>
                <a:srgbClr val="FFC000"/>
              </a:solidFill>
              <a:latin typeface="Amasis MT Pro Black" panose="020B0604020202020204" pitchFamily="18" charset="0"/>
            </a:endParaRPr>
          </a:p>
        </p:txBody>
      </p:sp>
      <p:pic>
        <p:nvPicPr>
          <p:cNvPr id="5" name="Picture 4">
            <a:extLst>
              <a:ext uri="{FF2B5EF4-FFF2-40B4-BE49-F238E27FC236}">
                <a16:creationId xmlns:a16="http://schemas.microsoft.com/office/drawing/2014/main" id="{5C34396F-8037-4487-B7F3-57A6C1430A15}"/>
              </a:ext>
            </a:extLst>
          </p:cNvPr>
          <p:cNvPicPr>
            <a:picLocks noChangeAspect="1"/>
          </p:cNvPicPr>
          <p:nvPr/>
        </p:nvPicPr>
        <p:blipFill rotWithShape="1">
          <a:blip r:embed="rId2"/>
          <a:srcRect t="21854" r="1" b="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2" name="Group 11">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 name="Freeform: Shape 12">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extBox 10">
            <a:extLst>
              <a:ext uri="{FF2B5EF4-FFF2-40B4-BE49-F238E27FC236}">
                <a16:creationId xmlns:a16="http://schemas.microsoft.com/office/drawing/2014/main" id="{85585FE2-3FC3-4BE3-B325-4C0E563AD33F}"/>
              </a:ext>
            </a:extLst>
          </p:cNvPr>
          <p:cNvSpPr txBox="1"/>
          <p:nvPr/>
        </p:nvSpPr>
        <p:spPr>
          <a:xfrm>
            <a:off x="6360394" y="6307596"/>
            <a:ext cx="5658224" cy="461665"/>
          </a:xfrm>
          <a:prstGeom prst="rect">
            <a:avLst/>
          </a:prstGeom>
          <a:noFill/>
        </p:spPr>
        <p:txBody>
          <a:bodyPr wrap="square">
            <a:spAutoFit/>
          </a:bodyPr>
          <a:lstStyle/>
          <a:p>
            <a:r>
              <a:rPr lang="en-US" sz="800" b="0" i="0" dirty="0">
                <a:solidFill>
                  <a:schemeClr val="bg1">
                    <a:lumMod val="65000"/>
                  </a:schemeClr>
                </a:solidFill>
                <a:effectLst/>
                <a:latin typeface="Arial" panose="020B0604020202020204" pitchFamily="34" charset="0"/>
              </a:rPr>
              <a:t>UNESCO WHAT’S NEXT? </a:t>
            </a:r>
            <a:br>
              <a:rPr lang="en-US" sz="800" b="0" i="0" dirty="0">
                <a:solidFill>
                  <a:schemeClr val="bg1">
                    <a:lumMod val="65000"/>
                  </a:schemeClr>
                </a:solidFill>
                <a:effectLst/>
                <a:latin typeface="Arial" panose="020B0604020202020204" pitchFamily="34" charset="0"/>
              </a:rPr>
            </a:br>
            <a:r>
              <a:rPr lang="en-US" sz="800" b="0" i="0" dirty="0">
                <a:solidFill>
                  <a:schemeClr val="bg1">
                    <a:lumMod val="65000"/>
                  </a:schemeClr>
                </a:solidFill>
                <a:effectLst/>
                <a:latin typeface="Arial" panose="020B0604020202020204" pitchFamily="34" charset="0"/>
              </a:rPr>
              <a:t>Lessons on Education Recovery: Findings from a Survey of Ministries of Education amid the COVID19 Pandemic </a:t>
            </a:r>
            <a:r>
              <a:rPr lang="en-US" sz="800" b="0" i="0" u="sng" strike="noStrike" dirty="0">
                <a:solidFill>
                  <a:schemeClr val="bg1">
                    <a:lumMod val="65000"/>
                  </a:schemeClr>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http://uis.unesco.org/sites/default/files/documents/lessons_on_education_recovery.pdf</a:t>
            </a:r>
            <a:r>
              <a:rPr lang="en-US" sz="800" b="0" i="0" dirty="0">
                <a:solidFill>
                  <a:schemeClr val="bg1">
                    <a:lumMod val="65000"/>
                  </a:schemeClr>
                </a:solidFill>
                <a:effectLst/>
                <a:latin typeface="Arial" panose="020B0604020202020204" pitchFamily="34" charset="0"/>
              </a:rPr>
              <a:t>  </a:t>
            </a:r>
            <a:endParaRPr lang="fi-FI" sz="800" dirty="0">
              <a:solidFill>
                <a:schemeClr val="bg1">
                  <a:lumMod val="65000"/>
                </a:schemeClr>
              </a:solidFill>
            </a:endParaRPr>
          </a:p>
        </p:txBody>
      </p:sp>
    </p:spTree>
    <p:extLst>
      <p:ext uri="{BB962C8B-B14F-4D97-AF65-F5344CB8AC3E}">
        <p14:creationId xmlns:p14="http://schemas.microsoft.com/office/powerpoint/2010/main" val="1140224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0AC9-3EB8-4EEC-80C8-3CC6ABB86019}"/>
              </a:ext>
            </a:extLst>
          </p:cNvPr>
          <p:cNvSpPr>
            <a:spLocks noGrp="1"/>
          </p:cNvSpPr>
          <p:nvPr>
            <p:ph type="title"/>
          </p:nvPr>
        </p:nvSpPr>
        <p:spPr/>
        <p:txBody>
          <a:bodyPr/>
          <a:lstStyle/>
          <a:p>
            <a:r>
              <a:rPr lang="fi-FI" dirty="0">
                <a:latin typeface="Amasis MT Pro Black" panose="02040A04050005020304" pitchFamily="18" charset="0"/>
              </a:rPr>
              <a:t>Tulevaisuuden älykäs oppimisympäristö</a:t>
            </a:r>
          </a:p>
        </p:txBody>
      </p:sp>
      <p:sp>
        <p:nvSpPr>
          <p:cNvPr id="3" name="Rectangle 2">
            <a:extLst>
              <a:ext uri="{FF2B5EF4-FFF2-40B4-BE49-F238E27FC236}">
                <a16:creationId xmlns:a16="http://schemas.microsoft.com/office/drawing/2014/main" id="{34E10A5A-8387-468C-AC15-0682B01EE01B}"/>
              </a:ext>
            </a:extLst>
          </p:cNvPr>
          <p:cNvSpPr/>
          <p:nvPr/>
        </p:nvSpPr>
        <p:spPr>
          <a:xfrm>
            <a:off x="1552175" y="1974797"/>
            <a:ext cx="9136316" cy="40802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
        <p:nvSpPr>
          <p:cNvPr id="4" name="Title 1">
            <a:extLst>
              <a:ext uri="{FF2B5EF4-FFF2-40B4-BE49-F238E27FC236}">
                <a16:creationId xmlns:a16="http://schemas.microsoft.com/office/drawing/2014/main" id="{60A98890-8DDE-435E-8B58-DCFCEB69DD8B}"/>
              </a:ext>
            </a:extLst>
          </p:cNvPr>
          <p:cNvSpPr txBox="1">
            <a:spLocks/>
          </p:cNvSpPr>
          <p:nvPr/>
        </p:nvSpPr>
        <p:spPr>
          <a:xfrm>
            <a:off x="5671987" y="3229989"/>
            <a:ext cx="89669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9600" dirty="0">
                <a:latin typeface="Amasis MT Pro Black" panose="02040A04050005020304" pitchFamily="18" charset="0"/>
              </a:rPr>
              <a:t>?</a:t>
            </a:r>
          </a:p>
        </p:txBody>
      </p:sp>
    </p:spTree>
    <p:extLst>
      <p:ext uri="{BB962C8B-B14F-4D97-AF65-F5344CB8AC3E}">
        <p14:creationId xmlns:p14="http://schemas.microsoft.com/office/powerpoint/2010/main" val="1027253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532DD0-7089-420F-865A-48D2D837D66C}"/>
              </a:ext>
            </a:extLst>
          </p:cNvPr>
          <p:cNvSpPr>
            <a:spLocks noGrp="1"/>
          </p:cNvSpPr>
          <p:nvPr>
            <p:ph type="title"/>
          </p:nvPr>
        </p:nvSpPr>
        <p:spPr>
          <a:xfrm>
            <a:off x="528917" y="428507"/>
            <a:ext cx="4375151" cy="2684487"/>
          </a:xfrm>
        </p:spPr>
        <p:txBody>
          <a:bodyPr vert="horz" lIns="91440" tIns="45720" rIns="91440" bIns="45720" rtlCol="0" anchor="b">
            <a:normAutofit fontScale="90000"/>
          </a:bodyPr>
          <a:lstStyle/>
          <a:p>
            <a:r>
              <a:rPr lang="en-US" sz="4000" dirty="0">
                <a:solidFill>
                  <a:schemeClr val="bg1"/>
                </a:solidFill>
                <a:latin typeface="Amasis MT Pro Medium" panose="020B0604020202020204" pitchFamily="18" charset="0"/>
              </a:rPr>
              <a:t>“</a:t>
            </a:r>
            <a:r>
              <a:rPr lang="en-US" sz="4000" dirty="0" err="1">
                <a:solidFill>
                  <a:schemeClr val="bg1"/>
                </a:solidFill>
                <a:latin typeface="Amasis MT Pro Medium" panose="020B0604020202020204" pitchFamily="18" charset="0"/>
              </a:rPr>
              <a:t>Vuonna</a:t>
            </a:r>
            <a:r>
              <a:rPr lang="en-US" sz="4000" dirty="0">
                <a:solidFill>
                  <a:schemeClr val="bg1"/>
                </a:solidFill>
                <a:latin typeface="Amasis MT Pro Medium" panose="020B0604020202020204" pitchFamily="18" charset="0"/>
              </a:rPr>
              <a:t> 2020 </a:t>
            </a:r>
            <a:r>
              <a:rPr lang="en-US" sz="4000" dirty="0" err="1">
                <a:solidFill>
                  <a:schemeClr val="bg1"/>
                </a:solidFill>
                <a:latin typeface="Amasis MT Pro Medium" panose="020B0604020202020204" pitchFamily="18" charset="0"/>
              </a:rPr>
              <a:t>koulut</a:t>
            </a:r>
            <a:r>
              <a:rPr lang="en-US" sz="4000" dirty="0">
                <a:solidFill>
                  <a:schemeClr val="bg1"/>
                </a:solidFill>
                <a:latin typeface="Amasis MT Pro Medium" panose="020B0604020202020204" pitchFamily="18" charset="0"/>
              </a:rPr>
              <a:t> </a:t>
            </a:r>
            <a:r>
              <a:rPr lang="en-US" sz="4000" dirty="0" err="1">
                <a:solidFill>
                  <a:schemeClr val="bg1"/>
                </a:solidFill>
                <a:latin typeface="Amasis MT Pro Medium" panose="020B0604020202020204" pitchFamily="18" charset="0"/>
              </a:rPr>
              <a:t>olivat</a:t>
            </a:r>
            <a:r>
              <a:rPr lang="en-US" sz="4000" dirty="0">
                <a:solidFill>
                  <a:schemeClr val="bg1"/>
                </a:solidFill>
                <a:latin typeface="Amasis MT Pro Medium" panose="020B0604020202020204" pitchFamily="18" charset="0"/>
              </a:rPr>
              <a:t> </a:t>
            </a:r>
            <a:r>
              <a:rPr lang="en-US" sz="4000" dirty="0" err="1">
                <a:solidFill>
                  <a:schemeClr val="bg1"/>
                </a:solidFill>
                <a:latin typeface="Amasis MT Pro Medium" panose="020B0604020202020204" pitchFamily="18" charset="0"/>
              </a:rPr>
              <a:t>keskimäärin</a:t>
            </a:r>
            <a:r>
              <a:rPr lang="en-US" sz="4000" dirty="0">
                <a:solidFill>
                  <a:schemeClr val="bg1"/>
                </a:solidFill>
                <a:latin typeface="Amasis MT Pro Medium" panose="020B0604020202020204" pitchFamily="18" charset="0"/>
              </a:rPr>
              <a:t> </a:t>
            </a:r>
            <a:r>
              <a:rPr lang="en-US" sz="4000" dirty="0" err="1">
                <a:solidFill>
                  <a:schemeClr val="bg1"/>
                </a:solidFill>
                <a:latin typeface="Amasis MT Pro Medium" panose="020B0604020202020204" pitchFamily="18" charset="0"/>
              </a:rPr>
              <a:t>suljettuina</a:t>
            </a:r>
            <a:r>
              <a:rPr lang="en-US" sz="4000" dirty="0">
                <a:solidFill>
                  <a:schemeClr val="bg1"/>
                </a:solidFill>
                <a:latin typeface="Amasis MT Pro Medium" panose="020B0604020202020204" pitchFamily="18" charset="0"/>
              </a:rPr>
              <a:t> 79 </a:t>
            </a:r>
            <a:r>
              <a:rPr lang="en-US" sz="4000" dirty="0" err="1">
                <a:solidFill>
                  <a:schemeClr val="bg1"/>
                </a:solidFill>
                <a:latin typeface="Amasis MT Pro Medium" panose="020B0604020202020204" pitchFamily="18" charset="0"/>
              </a:rPr>
              <a:t>päivää</a:t>
            </a:r>
            <a:r>
              <a:rPr lang="en-US" sz="4000" dirty="0">
                <a:solidFill>
                  <a:schemeClr val="bg1"/>
                </a:solidFill>
                <a:latin typeface="Amasis MT Pro Medium" panose="020B0604020202020204" pitchFamily="18" charset="0"/>
              </a:rPr>
              <a:t>”</a:t>
            </a:r>
          </a:p>
        </p:txBody>
      </p:sp>
      <p:pic>
        <p:nvPicPr>
          <p:cNvPr id="5" name="Picture 4">
            <a:extLst>
              <a:ext uri="{FF2B5EF4-FFF2-40B4-BE49-F238E27FC236}">
                <a16:creationId xmlns:a16="http://schemas.microsoft.com/office/drawing/2014/main" id="{5C34396F-8037-4487-B7F3-57A6C1430A15}"/>
              </a:ext>
            </a:extLst>
          </p:cNvPr>
          <p:cNvPicPr>
            <a:picLocks noChangeAspect="1"/>
          </p:cNvPicPr>
          <p:nvPr/>
        </p:nvPicPr>
        <p:blipFill rotWithShape="1">
          <a:blip r:embed="rId2"/>
          <a:srcRect t="23790" b="1938"/>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21" name="Freeform: Shape 20">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
            <a:extLst>
              <a:ext uri="{FF2B5EF4-FFF2-40B4-BE49-F238E27FC236}">
                <a16:creationId xmlns:a16="http://schemas.microsoft.com/office/drawing/2014/main" id="{DDE0E18E-EA38-4C02-B4CF-1A6340C35380}"/>
              </a:ext>
            </a:extLst>
          </p:cNvPr>
          <p:cNvSpPr txBox="1">
            <a:spLocks/>
          </p:cNvSpPr>
          <p:nvPr/>
        </p:nvSpPr>
        <p:spPr>
          <a:xfrm>
            <a:off x="539874" y="3643253"/>
            <a:ext cx="4375151" cy="2684487"/>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masis MT Pro Medium" panose="020B0604020202020204" pitchFamily="18" charset="0"/>
              </a:rPr>
              <a:t>“</a:t>
            </a:r>
            <a:r>
              <a:rPr lang="en-US" sz="4000" dirty="0" err="1">
                <a:solidFill>
                  <a:schemeClr val="bg1"/>
                </a:solidFill>
                <a:latin typeface="Amasis MT Pro Medium" panose="020B0604020202020204" pitchFamily="18" charset="0"/>
              </a:rPr>
              <a:t>opetusta</a:t>
            </a:r>
            <a:r>
              <a:rPr lang="en-US" sz="4000" dirty="0">
                <a:solidFill>
                  <a:schemeClr val="bg1"/>
                </a:solidFill>
                <a:latin typeface="Amasis MT Pro Medium" panose="020B0604020202020204" pitchFamily="18" charset="0"/>
              </a:rPr>
              <a:t> </a:t>
            </a:r>
            <a:r>
              <a:rPr lang="en-US" sz="4000" dirty="0" err="1">
                <a:solidFill>
                  <a:schemeClr val="bg1"/>
                </a:solidFill>
                <a:latin typeface="Amasis MT Pro Medium" panose="020B0604020202020204" pitchFamily="18" charset="0"/>
              </a:rPr>
              <a:t>järjestettiin</a:t>
            </a:r>
            <a:r>
              <a:rPr lang="en-US" sz="4000" dirty="0">
                <a:solidFill>
                  <a:schemeClr val="bg1"/>
                </a:solidFill>
                <a:latin typeface="Amasis MT Pro Medium" panose="020B0604020202020204" pitchFamily="18" charset="0"/>
              </a:rPr>
              <a:t> </a:t>
            </a:r>
            <a:r>
              <a:rPr lang="en-US" sz="4000" dirty="0" err="1">
                <a:solidFill>
                  <a:schemeClr val="bg1"/>
                </a:solidFill>
                <a:latin typeface="Amasis MT Pro Medium" panose="020B0604020202020204" pitchFamily="18" charset="0"/>
              </a:rPr>
              <a:t>lukuisin</a:t>
            </a:r>
            <a:r>
              <a:rPr lang="en-US" sz="4000" dirty="0">
                <a:solidFill>
                  <a:schemeClr val="bg1"/>
                </a:solidFill>
                <a:latin typeface="Amasis MT Pro Medium" panose="020B0604020202020204" pitchFamily="18" charset="0"/>
              </a:rPr>
              <a:t> </a:t>
            </a:r>
            <a:r>
              <a:rPr lang="en-US" sz="4000" dirty="0" err="1">
                <a:solidFill>
                  <a:schemeClr val="bg1"/>
                </a:solidFill>
                <a:latin typeface="Amasis MT Pro Medium" panose="020B0604020202020204" pitchFamily="18" charset="0"/>
              </a:rPr>
              <a:t>eri</a:t>
            </a:r>
            <a:r>
              <a:rPr lang="en-US" sz="4000" dirty="0">
                <a:solidFill>
                  <a:schemeClr val="bg1"/>
                </a:solidFill>
                <a:latin typeface="Amasis MT Pro Medium" panose="020B0604020202020204" pitchFamily="18" charset="0"/>
              </a:rPr>
              <a:t> </a:t>
            </a:r>
            <a:r>
              <a:rPr lang="en-US" sz="4000" dirty="0" err="1">
                <a:solidFill>
                  <a:schemeClr val="bg1"/>
                </a:solidFill>
                <a:latin typeface="Amasis MT Pro Medium" panose="020B0604020202020204" pitchFamily="18" charset="0"/>
              </a:rPr>
              <a:t>tavoin</a:t>
            </a:r>
            <a:r>
              <a:rPr lang="en-US" sz="4000" dirty="0">
                <a:solidFill>
                  <a:schemeClr val="bg1"/>
                </a:solidFill>
                <a:latin typeface="Amasis MT Pro Medium" panose="020B0604020202020204" pitchFamily="18" charset="0"/>
              </a:rPr>
              <a:t>: </a:t>
            </a:r>
            <a:r>
              <a:rPr lang="en-US" sz="4000" dirty="0" err="1">
                <a:solidFill>
                  <a:schemeClr val="bg1"/>
                </a:solidFill>
                <a:latin typeface="Amasis MT Pro Medium" panose="020B0604020202020204" pitchFamily="18" charset="0"/>
              </a:rPr>
              <a:t>etänä</a:t>
            </a:r>
            <a:r>
              <a:rPr lang="en-US" sz="4000" dirty="0">
                <a:solidFill>
                  <a:schemeClr val="bg1"/>
                </a:solidFill>
                <a:latin typeface="Amasis MT Pro Medium" panose="020B0604020202020204" pitchFamily="18" charset="0"/>
              </a:rPr>
              <a:t>, </a:t>
            </a:r>
            <a:r>
              <a:rPr lang="en-US" sz="4000" dirty="0" err="1">
                <a:solidFill>
                  <a:schemeClr val="bg1"/>
                </a:solidFill>
                <a:latin typeface="Amasis MT Pro Medium" panose="020B0604020202020204" pitchFamily="18" charset="0"/>
              </a:rPr>
              <a:t>hybridinä</a:t>
            </a:r>
            <a:r>
              <a:rPr lang="en-US" sz="4000" dirty="0">
                <a:solidFill>
                  <a:schemeClr val="bg1"/>
                </a:solidFill>
                <a:latin typeface="Amasis MT Pro Medium" panose="020B0604020202020204" pitchFamily="18" charset="0"/>
              </a:rPr>
              <a:t>, </a:t>
            </a:r>
            <a:r>
              <a:rPr lang="en-US" sz="4000" dirty="0" err="1">
                <a:solidFill>
                  <a:schemeClr val="bg1"/>
                </a:solidFill>
                <a:latin typeface="Amasis MT Pro Medium" panose="020B0604020202020204" pitchFamily="18" charset="0"/>
              </a:rPr>
              <a:t>priorisioimalla</a:t>
            </a:r>
            <a:r>
              <a:rPr lang="en-US" sz="4000" dirty="0">
                <a:solidFill>
                  <a:schemeClr val="bg1"/>
                </a:solidFill>
                <a:latin typeface="Amasis MT Pro Medium" panose="020B0604020202020204" pitchFamily="18" charset="0"/>
              </a:rPr>
              <a:t> </a:t>
            </a:r>
            <a:r>
              <a:rPr lang="en-US" sz="4000" dirty="0" err="1">
                <a:solidFill>
                  <a:schemeClr val="bg1"/>
                </a:solidFill>
                <a:latin typeface="Amasis MT Pro Medium" panose="020B0604020202020204" pitchFamily="18" charset="0"/>
              </a:rPr>
              <a:t>aineita</a:t>
            </a:r>
            <a:r>
              <a:rPr lang="en-US" sz="4000" dirty="0">
                <a:solidFill>
                  <a:schemeClr val="bg1"/>
                </a:solidFill>
                <a:latin typeface="Amasis MT Pro Medium" panose="020B0604020202020204" pitchFamily="18" charset="0"/>
              </a:rPr>
              <a:t>..”</a:t>
            </a:r>
            <a:br>
              <a:rPr lang="en-US" sz="4000" dirty="0">
                <a:solidFill>
                  <a:schemeClr val="bg1"/>
                </a:solidFill>
                <a:latin typeface="Amasis MT Pro Medium" panose="020B0604020202020204" pitchFamily="18" charset="0"/>
              </a:rPr>
            </a:br>
            <a:endParaRPr lang="en-US" sz="4000" dirty="0">
              <a:solidFill>
                <a:schemeClr val="bg1"/>
              </a:solidFill>
              <a:latin typeface="Amasis MT Pro Medium" panose="020B0604020202020204" pitchFamily="18" charset="0"/>
            </a:endParaRPr>
          </a:p>
        </p:txBody>
      </p:sp>
    </p:spTree>
    <p:extLst>
      <p:ext uri="{BB962C8B-B14F-4D97-AF65-F5344CB8AC3E}">
        <p14:creationId xmlns:p14="http://schemas.microsoft.com/office/powerpoint/2010/main" val="2004146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532DD0-7089-420F-865A-48D2D837D66C}"/>
              </a:ext>
            </a:extLst>
          </p:cNvPr>
          <p:cNvSpPr>
            <a:spLocks noGrp="1"/>
          </p:cNvSpPr>
          <p:nvPr>
            <p:ph type="title"/>
          </p:nvPr>
        </p:nvSpPr>
        <p:spPr>
          <a:xfrm>
            <a:off x="294340" y="803532"/>
            <a:ext cx="4375151" cy="789926"/>
          </a:xfrm>
        </p:spPr>
        <p:txBody>
          <a:bodyPr vert="horz" lIns="91440" tIns="45720" rIns="91440" bIns="45720" rtlCol="0" anchor="b">
            <a:normAutofit/>
          </a:bodyPr>
          <a:lstStyle/>
          <a:p>
            <a:r>
              <a:rPr lang="en-US" sz="4000" dirty="0" err="1">
                <a:solidFill>
                  <a:schemeClr val="bg1"/>
                </a:solidFill>
                <a:latin typeface="Amasis MT Pro Black" panose="02040A04050005020304" pitchFamily="18" charset="0"/>
              </a:rPr>
              <a:t>Haasteita</a:t>
            </a:r>
            <a:r>
              <a:rPr lang="en-US" sz="4000" dirty="0">
                <a:solidFill>
                  <a:schemeClr val="bg1"/>
                </a:solidFill>
                <a:latin typeface="Amasis MT Pro Black" panose="02040A04050005020304" pitchFamily="18" charset="0"/>
              </a:rPr>
              <a:t>:</a:t>
            </a:r>
          </a:p>
        </p:txBody>
      </p:sp>
      <p:pic>
        <p:nvPicPr>
          <p:cNvPr id="5" name="Picture 4">
            <a:extLst>
              <a:ext uri="{FF2B5EF4-FFF2-40B4-BE49-F238E27FC236}">
                <a16:creationId xmlns:a16="http://schemas.microsoft.com/office/drawing/2014/main" id="{5C34396F-8037-4487-B7F3-57A6C1430A15}"/>
              </a:ext>
            </a:extLst>
          </p:cNvPr>
          <p:cNvPicPr>
            <a:picLocks noChangeAspect="1"/>
          </p:cNvPicPr>
          <p:nvPr/>
        </p:nvPicPr>
        <p:blipFill rotWithShape="1">
          <a:blip r:embed="rId2"/>
          <a:srcRect t="23790" b="1938"/>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21" name="Freeform: Shape 20">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DDE0E18E-EA38-4C02-B4CF-1A6340C35380}"/>
              </a:ext>
            </a:extLst>
          </p:cNvPr>
          <p:cNvSpPr txBox="1">
            <a:spLocks/>
          </p:cNvSpPr>
          <p:nvPr/>
        </p:nvSpPr>
        <p:spPr>
          <a:xfrm>
            <a:off x="539874" y="3643253"/>
            <a:ext cx="4375151" cy="268448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000" b="0" i="0" u="none" strike="noStrike" kern="1200" cap="none" spc="0" normalizeH="0" baseline="0" noProof="0" dirty="0">
                <a:ln>
                  <a:noFill/>
                </a:ln>
                <a:solidFill>
                  <a:prstClr val="white"/>
                </a:solidFill>
                <a:effectLst/>
                <a:uLnTx/>
                <a:uFillTx/>
                <a:latin typeface="Amasis MT Pro Medium" panose="020B0604020202020204" pitchFamily="18" charset="0"/>
                <a:ea typeface="+mj-ea"/>
                <a:cs typeface="+mj-cs"/>
              </a:rPr>
            </a:br>
            <a:endParaRPr kumimoji="0" lang="en-US" sz="4000" b="0" i="0" u="none" strike="noStrike" kern="1200" cap="none" spc="0" normalizeH="0" baseline="0" noProof="0" dirty="0">
              <a:ln>
                <a:noFill/>
              </a:ln>
              <a:solidFill>
                <a:prstClr val="white"/>
              </a:solidFill>
              <a:effectLst/>
              <a:uLnTx/>
              <a:uFillTx/>
              <a:latin typeface="Amasis MT Pro Medium" panose="020B0604020202020204" pitchFamily="18" charset="0"/>
              <a:ea typeface="+mj-ea"/>
              <a:cs typeface="+mj-cs"/>
            </a:endParaRPr>
          </a:p>
        </p:txBody>
      </p:sp>
      <p:sp>
        <p:nvSpPr>
          <p:cNvPr id="3" name="TextBox 2">
            <a:extLst>
              <a:ext uri="{FF2B5EF4-FFF2-40B4-BE49-F238E27FC236}">
                <a16:creationId xmlns:a16="http://schemas.microsoft.com/office/drawing/2014/main" id="{3A6E1DBB-420C-4B27-97C7-1DAD825476CF}"/>
              </a:ext>
            </a:extLst>
          </p:cNvPr>
          <p:cNvSpPr txBox="1"/>
          <p:nvPr/>
        </p:nvSpPr>
        <p:spPr>
          <a:xfrm>
            <a:off x="442260" y="1763059"/>
            <a:ext cx="4888752" cy="3970318"/>
          </a:xfrm>
          <a:prstGeom prst="rect">
            <a:avLst/>
          </a:prstGeom>
          <a:noFill/>
        </p:spPr>
        <p:txBody>
          <a:bodyPr wrap="square" rtlCol="0">
            <a:spAutoFit/>
          </a:bodyPr>
          <a:lstStyle/>
          <a:p>
            <a:pPr marL="285750" indent="-285750">
              <a:buFont typeface="Arial" panose="020B0604020202020204" pitchFamily="34" charset="0"/>
              <a:buChar char="•"/>
            </a:pPr>
            <a:r>
              <a:rPr lang="fi-FI" sz="2800" dirty="0">
                <a:solidFill>
                  <a:schemeClr val="bg1"/>
                </a:solidFill>
                <a:latin typeface="Amasis MT Pro Medium" panose="02040604050005020304" pitchFamily="18" charset="0"/>
              </a:rPr>
              <a:t>Etäopetuksen muodot ja tehokkuus</a:t>
            </a:r>
          </a:p>
          <a:p>
            <a:pPr marL="285750" indent="-285750">
              <a:buFont typeface="Arial" panose="020B0604020202020204" pitchFamily="34" charset="0"/>
              <a:buChar char="•"/>
            </a:pPr>
            <a:r>
              <a:rPr lang="fi-FI" sz="2800" dirty="0">
                <a:solidFill>
                  <a:schemeClr val="bg1"/>
                </a:solidFill>
                <a:latin typeface="Amasis MT Pro Medium" panose="02040604050005020304" pitchFamily="18" charset="0"/>
              </a:rPr>
              <a:t>Etäopetuksen saavutettavuus</a:t>
            </a:r>
          </a:p>
          <a:p>
            <a:pPr marL="285750" indent="-285750">
              <a:buFont typeface="Arial" panose="020B0604020202020204" pitchFamily="34" charset="0"/>
              <a:buChar char="•"/>
            </a:pPr>
            <a:r>
              <a:rPr lang="fi-FI" sz="2800" dirty="0">
                <a:solidFill>
                  <a:schemeClr val="bg1"/>
                </a:solidFill>
                <a:latin typeface="Amasis MT Pro Medium" panose="02040604050005020304" pitchFamily="18" charset="0"/>
              </a:rPr>
              <a:t>Opettajien rekrytointi ja johtaminen</a:t>
            </a:r>
          </a:p>
          <a:p>
            <a:pPr marL="285750" indent="-285750">
              <a:buFont typeface="Arial" panose="020B0604020202020204" pitchFamily="34" charset="0"/>
              <a:buChar char="•"/>
            </a:pPr>
            <a:r>
              <a:rPr lang="fi-FI" sz="2800" dirty="0">
                <a:solidFill>
                  <a:schemeClr val="bg1"/>
                </a:solidFill>
                <a:latin typeface="Amasis MT Pro Medium" panose="02040604050005020304" pitchFamily="18" charset="0"/>
              </a:rPr>
              <a:t>Opettajien tuki etäopetuksessa</a:t>
            </a:r>
          </a:p>
          <a:p>
            <a:pPr marL="285750" indent="-285750">
              <a:buFont typeface="Arial" panose="020B0604020202020204" pitchFamily="34" charset="0"/>
              <a:buChar char="•"/>
            </a:pPr>
            <a:r>
              <a:rPr lang="fi-FI" sz="2800" dirty="0">
                <a:solidFill>
                  <a:schemeClr val="bg1"/>
                </a:solidFill>
                <a:latin typeface="Amasis MT Pro Medium" panose="02040604050005020304" pitchFamily="18" charset="0"/>
              </a:rPr>
              <a:t>Päätöksenteko  </a:t>
            </a:r>
          </a:p>
        </p:txBody>
      </p:sp>
    </p:spTree>
    <p:extLst>
      <p:ext uri="{BB962C8B-B14F-4D97-AF65-F5344CB8AC3E}">
        <p14:creationId xmlns:p14="http://schemas.microsoft.com/office/powerpoint/2010/main" val="3172258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water, blue, pool, swimming&#10;&#10;Description automatically generated">
            <a:extLst>
              <a:ext uri="{FF2B5EF4-FFF2-40B4-BE49-F238E27FC236}">
                <a16:creationId xmlns:a16="http://schemas.microsoft.com/office/drawing/2014/main" id="{32CEE19F-BFBD-4436-A4BD-3CC5369CFFA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333" r="23010" b="757"/>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889931-1FD8-4216-8F13-5E7FE185285C}"/>
              </a:ext>
            </a:extLst>
          </p:cNvPr>
          <p:cNvSpPr>
            <a:spLocks noGrp="1"/>
          </p:cNvSpPr>
          <p:nvPr>
            <p:ph type="title"/>
          </p:nvPr>
        </p:nvSpPr>
        <p:spPr>
          <a:xfrm>
            <a:off x="424815" y="1186053"/>
            <a:ext cx="3438144" cy="1124712"/>
          </a:xfrm>
        </p:spPr>
        <p:txBody>
          <a:bodyPr vert="horz" lIns="91440" tIns="45720" rIns="91440" bIns="45720" rtlCol="0" anchor="b">
            <a:normAutofit fontScale="90000"/>
          </a:bodyPr>
          <a:lstStyle/>
          <a:p>
            <a:r>
              <a:rPr lang="en-US" sz="2800" dirty="0" err="1">
                <a:latin typeface="Amasis MT Pro Black" panose="02040A04050005020304" pitchFamily="18" charset="0"/>
              </a:rPr>
              <a:t>Kanadalaisten</a:t>
            </a:r>
            <a:r>
              <a:rPr lang="en-US" sz="2800" dirty="0">
                <a:latin typeface="Amasis MT Pro Black" panose="02040A04050005020304" pitchFamily="18" charset="0"/>
              </a:rPr>
              <a:t> </a:t>
            </a:r>
            <a:r>
              <a:rPr lang="en-US" sz="2800" dirty="0" err="1">
                <a:latin typeface="Amasis MT Pro Black" panose="02040A04050005020304" pitchFamily="18" charset="0"/>
              </a:rPr>
              <a:t>opettajien</a:t>
            </a:r>
            <a:r>
              <a:rPr lang="en-US" sz="2800" dirty="0">
                <a:latin typeface="Amasis MT Pro Black" panose="02040A04050005020304" pitchFamily="18" charset="0"/>
              </a:rPr>
              <a:t> </a:t>
            </a:r>
            <a:r>
              <a:rPr lang="en-US" sz="2800" dirty="0" err="1">
                <a:latin typeface="Amasis MT Pro Black" panose="02040A04050005020304" pitchFamily="18" charset="0"/>
              </a:rPr>
              <a:t>kokemuksia</a:t>
            </a:r>
            <a:r>
              <a:rPr lang="en-US" sz="2800" dirty="0">
                <a:latin typeface="Amasis MT Pro Black" panose="02040A04050005020304" pitchFamily="18" charset="0"/>
              </a:rPr>
              <a:t> (</a:t>
            </a:r>
            <a:r>
              <a:rPr lang="en-US" sz="2800" dirty="0" err="1">
                <a:latin typeface="Amasis MT Pro Black" panose="02040A04050005020304" pitchFamily="18" charset="0"/>
              </a:rPr>
              <a:t>vauras</a:t>
            </a:r>
            <a:r>
              <a:rPr lang="en-US" sz="2800" dirty="0">
                <a:latin typeface="Amasis MT Pro Black" panose="02040A04050005020304" pitchFamily="18" charset="0"/>
              </a:rPr>
              <a:t> maa)</a:t>
            </a:r>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521EA44-7B63-4F7D-AE74-E2F3B423B190}"/>
              </a:ext>
            </a:extLst>
          </p:cNvPr>
          <p:cNvSpPr txBox="1"/>
          <p:nvPr/>
        </p:nvSpPr>
        <p:spPr>
          <a:xfrm>
            <a:off x="371093" y="2718054"/>
            <a:ext cx="5074965" cy="3207258"/>
          </a:xfrm>
          <a:prstGeom prst="rect">
            <a:avLst/>
          </a:prstGeom>
        </p:spPr>
        <p:txBody>
          <a:bodyPr vert="horz" lIns="91440" tIns="45720" rIns="91440" bIns="45720" rtlCol="0" anchor="t">
            <a:normAutofit lnSpcReduction="10000"/>
          </a:bodyPr>
          <a:lstStyle/>
          <a:p>
            <a:pPr>
              <a:lnSpc>
                <a:spcPct val="90000"/>
              </a:lnSpc>
              <a:spcAft>
                <a:spcPts val="600"/>
              </a:spcAft>
            </a:pPr>
            <a:r>
              <a:rPr lang="en-US" b="0" i="0" dirty="0">
                <a:effectLst/>
                <a:latin typeface="Amasis MT Pro Medium" panose="02040604050005020304" pitchFamily="18" charset="0"/>
              </a:rPr>
              <a:t>“I recently spoke with teachers across Canada for a project to find out how the pandemic had affected their practice, and all of them were struggling to keep up.</a:t>
            </a:r>
          </a:p>
          <a:p>
            <a:pPr>
              <a:lnSpc>
                <a:spcPct val="90000"/>
              </a:lnSpc>
              <a:spcAft>
                <a:spcPts val="600"/>
              </a:spcAft>
            </a:pPr>
            <a:r>
              <a:rPr lang="en-US" b="0" i="0" dirty="0">
                <a:effectLst/>
                <a:latin typeface="Amasis MT Pro Medium" panose="02040604050005020304" pitchFamily="18" charset="0"/>
              </a:rPr>
              <a:t>They hadn’t been given enough time to prepare for a completely different educational setting, and there was very little support or training for the technologies they had to rapidly become experts on. </a:t>
            </a:r>
          </a:p>
          <a:p>
            <a:pPr>
              <a:lnSpc>
                <a:spcPct val="90000"/>
              </a:lnSpc>
              <a:spcAft>
                <a:spcPts val="600"/>
              </a:spcAft>
            </a:pPr>
            <a:r>
              <a:rPr lang="en-US" b="1" i="0" dirty="0">
                <a:effectLst/>
                <a:latin typeface="Amasis MT Pro Medium" panose="02040604050005020304" pitchFamily="18" charset="0"/>
              </a:rPr>
              <a:t>They were thrown in the deep end and did everything they could to create some sort of educational continuity for students, but it was a huge challenge.</a:t>
            </a:r>
            <a:r>
              <a:rPr lang="en-US" b="0" i="0" dirty="0">
                <a:effectLst/>
                <a:latin typeface="Amasis MT Pro Medium" panose="02040604050005020304" pitchFamily="18" charset="0"/>
              </a:rPr>
              <a:t>”</a:t>
            </a:r>
          </a:p>
        </p:txBody>
      </p:sp>
      <p:sp>
        <p:nvSpPr>
          <p:cNvPr id="13" name="TextBox 12">
            <a:extLst>
              <a:ext uri="{FF2B5EF4-FFF2-40B4-BE49-F238E27FC236}">
                <a16:creationId xmlns:a16="http://schemas.microsoft.com/office/drawing/2014/main" id="{FF7A1295-08AA-4755-8C31-891F4258E72F}"/>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www.flickr.com/photos/jparr/4818592684">
                  <a:extLst>
                    <a:ext uri="{A12FA001-AC4F-418D-AE19-62706E023703}">
                      <ahyp:hlinkClr xmlns:ahyp="http://schemas.microsoft.com/office/drawing/2018/hyperlinkcolor" val="tx"/>
                    </a:ext>
                  </a:extLst>
                </a:hlinkClick>
              </a:rPr>
              <a:t>This Photo</a:t>
            </a:r>
            <a:r>
              <a:rPr lang="fi-FI" sz="700">
                <a:solidFill>
                  <a:srgbClr val="FFFFFF"/>
                </a:solidFill>
              </a:rPr>
              <a:t> by Unknown Author is licensed under </a:t>
            </a:r>
            <a:r>
              <a:rPr lang="fi-FI"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fi-FI" sz="700">
              <a:solidFill>
                <a:srgbClr val="FFFFFF"/>
              </a:solidFill>
            </a:endParaRPr>
          </a:p>
        </p:txBody>
      </p:sp>
      <p:sp>
        <p:nvSpPr>
          <p:cNvPr id="19" name="TextBox 18">
            <a:extLst>
              <a:ext uri="{FF2B5EF4-FFF2-40B4-BE49-F238E27FC236}">
                <a16:creationId xmlns:a16="http://schemas.microsoft.com/office/drawing/2014/main" id="{A5714C4A-CADA-4E28-B5DA-C4A468ED5FD1}"/>
              </a:ext>
            </a:extLst>
          </p:cNvPr>
          <p:cNvSpPr txBox="1"/>
          <p:nvPr/>
        </p:nvSpPr>
        <p:spPr>
          <a:xfrm>
            <a:off x="424815" y="6350168"/>
            <a:ext cx="6094878" cy="307777"/>
          </a:xfrm>
          <a:prstGeom prst="rect">
            <a:avLst/>
          </a:prstGeom>
          <a:noFill/>
        </p:spPr>
        <p:txBody>
          <a:bodyPr wrap="square">
            <a:spAutoFit/>
          </a:bodyPr>
          <a:lstStyle/>
          <a:p>
            <a:r>
              <a:rPr lang="en-US" sz="700" b="0" i="0" dirty="0">
                <a:solidFill>
                  <a:srgbClr val="222222"/>
                </a:solidFill>
                <a:effectLst/>
                <a:latin typeface="Arial" panose="020B0604020202020204" pitchFamily="34" charset="0"/>
              </a:rPr>
              <a:t>Davis, J. E., &amp; Gilliard, C. (2021). “Smart” Educational Technology: A Conversation between </a:t>
            </a:r>
            <a:r>
              <a:rPr lang="en-US" sz="700" b="0" i="0" dirty="0" err="1">
                <a:solidFill>
                  <a:srgbClr val="222222"/>
                </a:solidFill>
                <a:effectLst/>
                <a:latin typeface="Arial" panose="020B0604020202020204" pitchFamily="34" charset="0"/>
              </a:rPr>
              <a:t>sava</a:t>
            </a:r>
            <a:r>
              <a:rPr lang="en-US" sz="700" b="0" i="0" dirty="0">
                <a:solidFill>
                  <a:srgbClr val="222222"/>
                </a:solidFill>
                <a:effectLst/>
                <a:latin typeface="Arial" panose="020B0604020202020204" pitchFamily="34" charset="0"/>
              </a:rPr>
              <a:t> </a:t>
            </a:r>
            <a:r>
              <a:rPr lang="en-US" sz="700" b="0" i="0" dirty="0" err="1">
                <a:solidFill>
                  <a:srgbClr val="222222"/>
                </a:solidFill>
                <a:effectLst/>
                <a:latin typeface="Arial" panose="020B0604020202020204" pitchFamily="34" charset="0"/>
              </a:rPr>
              <a:t>saheli</a:t>
            </a:r>
            <a:r>
              <a:rPr lang="en-US" sz="700" b="0" i="0" dirty="0">
                <a:solidFill>
                  <a:srgbClr val="222222"/>
                </a:solidFill>
                <a:effectLst/>
                <a:latin typeface="Arial" panose="020B0604020202020204" pitchFamily="34" charset="0"/>
              </a:rPr>
              <a:t> </a:t>
            </a:r>
            <a:r>
              <a:rPr lang="en-US" sz="700" b="0" i="0" dirty="0" err="1">
                <a:solidFill>
                  <a:srgbClr val="222222"/>
                </a:solidFill>
                <a:effectLst/>
                <a:latin typeface="Arial" panose="020B0604020202020204" pitchFamily="34" charset="0"/>
              </a:rPr>
              <a:t>singh</a:t>
            </a:r>
            <a:r>
              <a:rPr lang="en-US" sz="700" b="0" i="0" dirty="0">
                <a:solidFill>
                  <a:srgbClr val="222222"/>
                </a:solidFill>
                <a:effectLst/>
                <a:latin typeface="Arial" panose="020B0604020202020204" pitchFamily="34" charset="0"/>
              </a:rPr>
              <a:t>, Jade E. Davis, and Chris Gilliard. </a:t>
            </a:r>
            <a:r>
              <a:rPr lang="en-US" sz="700" b="0" i="1" dirty="0">
                <a:solidFill>
                  <a:srgbClr val="222222"/>
                </a:solidFill>
                <a:effectLst/>
                <a:latin typeface="Arial" panose="020B0604020202020204" pitchFamily="34" charset="0"/>
              </a:rPr>
              <a:t>Surveillance &amp; Society</a:t>
            </a:r>
            <a:r>
              <a:rPr lang="en-US" sz="700" b="0" i="0" dirty="0">
                <a:solidFill>
                  <a:srgbClr val="222222"/>
                </a:solidFill>
                <a:effectLst/>
                <a:latin typeface="Arial" panose="020B0604020202020204" pitchFamily="34" charset="0"/>
              </a:rPr>
              <a:t>, </a:t>
            </a:r>
            <a:r>
              <a:rPr lang="en-US" sz="700" b="0" i="1" dirty="0">
                <a:solidFill>
                  <a:srgbClr val="222222"/>
                </a:solidFill>
                <a:effectLst/>
                <a:latin typeface="Arial" panose="020B0604020202020204" pitchFamily="34" charset="0"/>
              </a:rPr>
              <a:t>19</a:t>
            </a:r>
            <a:r>
              <a:rPr lang="en-US" sz="700" b="0" i="0" dirty="0">
                <a:solidFill>
                  <a:srgbClr val="222222"/>
                </a:solidFill>
                <a:effectLst/>
                <a:latin typeface="Arial" panose="020B0604020202020204" pitchFamily="34" charset="0"/>
              </a:rPr>
              <a:t>(2), 262-271. </a:t>
            </a:r>
            <a:r>
              <a:rPr lang="en-US" sz="700" b="0" i="0" u="sng" strike="noStrike" dirty="0">
                <a:solidFill>
                  <a:srgbClr val="0563C1"/>
                </a:solidFill>
                <a:effectLst/>
                <a:latin typeface="Arial" panose="020B0604020202020204" pitchFamily="34" charset="0"/>
                <a:hlinkClick r:id="rId5"/>
              </a:rPr>
              <a:t>https://ojs.library.queensu.ca/index.php/surveillance-and-society/article/view/14812/9784</a:t>
            </a:r>
            <a:r>
              <a:rPr lang="en-US" sz="700" b="0" i="0" dirty="0">
                <a:solidFill>
                  <a:srgbClr val="222222"/>
                </a:solidFill>
                <a:effectLst/>
                <a:latin typeface="Arial" panose="020B0604020202020204" pitchFamily="34" charset="0"/>
              </a:rPr>
              <a:t>  </a:t>
            </a:r>
            <a:endParaRPr lang="fi-FI" sz="700" dirty="0"/>
          </a:p>
        </p:txBody>
      </p:sp>
    </p:spTree>
    <p:extLst>
      <p:ext uri="{BB962C8B-B14F-4D97-AF65-F5344CB8AC3E}">
        <p14:creationId xmlns:p14="http://schemas.microsoft.com/office/powerpoint/2010/main" val="1032302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8AD170F7-EC17-443B-8821-F16702C25CD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140" r="29044" b="2952"/>
          <a:stretch/>
        </p:blipFill>
        <p:spPr>
          <a:xfrm>
            <a:off x="3523488" y="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FF1282-7E07-4177-A38B-489925AFB6A7}"/>
              </a:ext>
            </a:extLst>
          </p:cNvPr>
          <p:cNvSpPr>
            <a:spLocks noGrp="1"/>
          </p:cNvSpPr>
          <p:nvPr>
            <p:ph type="title"/>
          </p:nvPr>
        </p:nvSpPr>
        <p:spPr>
          <a:xfrm>
            <a:off x="477981" y="1122363"/>
            <a:ext cx="4189022" cy="3204134"/>
          </a:xfrm>
        </p:spPr>
        <p:txBody>
          <a:bodyPr vert="horz" lIns="91440" tIns="45720" rIns="91440" bIns="45720" rtlCol="0" anchor="b">
            <a:normAutofit fontScale="90000"/>
          </a:bodyPr>
          <a:lstStyle/>
          <a:p>
            <a:r>
              <a:rPr lang="en-US" sz="4800" dirty="0" err="1">
                <a:latin typeface="Amasis MT Pro Black" panose="02040A04050005020304" pitchFamily="18" charset="0"/>
              </a:rPr>
              <a:t>Globaalit</a:t>
            </a:r>
            <a:r>
              <a:rPr lang="en-US" sz="4800" dirty="0">
                <a:latin typeface="Amasis MT Pro Black" panose="02040A04050005020304" pitchFamily="18" charset="0"/>
              </a:rPr>
              <a:t> </a:t>
            </a:r>
            <a:r>
              <a:rPr lang="en-US" sz="4800" dirty="0" err="1">
                <a:latin typeface="Amasis MT Pro Black" panose="02040A04050005020304" pitchFamily="18" charset="0"/>
              </a:rPr>
              <a:t>muutostekijät</a:t>
            </a:r>
            <a:r>
              <a:rPr lang="en-US" sz="4800" dirty="0">
                <a:latin typeface="Amasis MT Pro Black" panose="02040A04050005020304" pitchFamily="18" charset="0"/>
              </a:rPr>
              <a:t> </a:t>
            </a:r>
            <a:r>
              <a:rPr lang="en-US" sz="4800" dirty="0" err="1">
                <a:latin typeface="Amasis MT Pro Black" panose="02040A04050005020304" pitchFamily="18" charset="0"/>
              </a:rPr>
              <a:t>vaikuttavat</a:t>
            </a:r>
            <a:r>
              <a:rPr lang="en-US" sz="4800" dirty="0">
                <a:latin typeface="Amasis MT Pro Black" panose="02040A04050005020304" pitchFamily="18" charset="0"/>
              </a:rPr>
              <a:t> </a:t>
            </a:r>
            <a:r>
              <a:rPr lang="en-US" sz="4800" dirty="0" err="1">
                <a:latin typeface="Amasis MT Pro Black" panose="02040A04050005020304" pitchFamily="18" charset="0"/>
              </a:rPr>
              <a:t>kaikkeen</a:t>
            </a:r>
            <a:endParaRPr lang="en-US" sz="4800" dirty="0">
              <a:latin typeface="Amasis MT Pro Black" panose="02040A04050005020304" pitchFamily="18" charset="0"/>
            </a:endParaRPr>
          </a:p>
        </p:txBody>
      </p:sp>
      <p:sp>
        <p:nvSpPr>
          <p:cNvPr id="3" name="Text Placeholder 2">
            <a:extLst>
              <a:ext uri="{FF2B5EF4-FFF2-40B4-BE49-F238E27FC236}">
                <a16:creationId xmlns:a16="http://schemas.microsoft.com/office/drawing/2014/main" id="{FB00AB1E-1605-483D-B55E-62CDF7CEFDB4}"/>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a:solidFill>
                  <a:schemeClr val="tx1"/>
                </a:solidFill>
                <a:latin typeface="Amasis MT Pro Medium" panose="02040604050005020304" pitchFamily="18" charset="0"/>
              </a:rPr>
              <a:t>Korona </a:t>
            </a:r>
            <a:r>
              <a:rPr lang="en-US" sz="2000" dirty="0" err="1">
                <a:solidFill>
                  <a:schemeClr val="tx1"/>
                </a:solidFill>
                <a:latin typeface="Amasis MT Pro Medium" panose="02040604050005020304" pitchFamily="18" charset="0"/>
              </a:rPr>
              <a:t>oli</a:t>
            </a:r>
            <a:r>
              <a:rPr lang="en-US" sz="2000" dirty="0">
                <a:solidFill>
                  <a:schemeClr val="tx1"/>
                </a:solidFill>
                <a:latin typeface="Amasis MT Pro Medium" panose="02040604050005020304" pitchFamily="18" charset="0"/>
              </a:rPr>
              <a:t> </a:t>
            </a:r>
            <a:r>
              <a:rPr lang="en-US" sz="2000" dirty="0" err="1">
                <a:solidFill>
                  <a:schemeClr val="tx1"/>
                </a:solidFill>
                <a:latin typeface="Amasis MT Pro Medium" panose="02040604050005020304" pitchFamily="18" charset="0"/>
              </a:rPr>
              <a:t>yksi</a:t>
            </a:r>
            <a:r>
              <a:rPr lang="en-US" sz="2000" dirty="0">
                <a:solidFill>
                  <a:schemeClr val="tx1"/>
                </a:solidFill>
                <a:latin typeface="Amasis MT Pro Medium" panose="02040604050005020304" pitchFamily="18" charset="0"/>
              </a:rPr>
              <a:t>, </a:t>
            </a:r>
            <a:r>
              <a:rPr lang="en-US" sz="2000" dirty="0" err="1">
                <a:solidFill>
                  <a:schemeClr val="tx1"/>
                </a:solidFill>
                <a:latin typeface="Amasis MT Pro Medium" panose="02040604050005020304" pitchFamily="18" charset="0"/>
              </a:rPr>
              <a:t>yllättävä</a:t>
            </a:r>
            <a:r>
              <a:rPr lang="en-US" sz="2000" dirty="0">
                <a:solidFill>
                  <a:schemeClr val="tx1"/>
                </a:solidFill>
                <a:latin typeface="Amasis MT Pro Medium" panose="02040604050005020304" pitchFamily="18" charset="0"/>
              </a:rPr>
              <a:t>, </a:t>
            </a:r>
            <a:r>
              <a:rPr lang="en-US" sz="2000" dirty="0" err="1">
                <a:solidFill>
                  <a:schemeClr val="tx1"/>
                </a:solidFill>
                <a:latin typeface="Amasis MT Pro Medium" panose="02040604050005020304" pitchFamily="18" charset="0"/>
              </a:rPr>
              <a:t>muutostekijä</a:t>
            </a:r>
            <a:r>
              <a:rPr lang="en-US" sz="2000" dirty="0">
                <a:solidFill>
                  <a:schemeClr val="tx1"/>
                </a:solidFill>
                <a:latin typeface="Amasis MT Pro Medium" panose="02040604050005020304" pitchFamily="18" charset="0"/>
              </a:rPr>
              <a:t>. </a:t>
            </a:r>
            <a:r>
              <a:rPr lang="en-US" sz="2000" dirty="0">
                <a:solidFill>
                  <a:srgbClr val="FFFF00"/>
                </a:solidFill>
                <a:latin typeface="Amasis MT Pro Medium" panose="02040604050005020304" pitchFamily="18" charset="0"/>
              </a:rPr>
              <a:t>Se </a:t>
            </a:r>
            <a:r>
              <a:rPr lang="en-US" sz="2000" dirty="0" err="1">
                <a:solidFill>
                  <a:srgbClr val="FFFF00"/>
                </a:solidFill>
                <a:latin typeface="Amasis MT Pro Medium" panose="02040604050005020304" pitchFamily="18" charset="0"/>
              </a:rPr>
              <a:t>ei</a:t>
            </a:r>
            <a:r>
              <a:rPr lang="en-US" sz="2000" dirty="0">
                <a:solidFill>
                  <a:srgbClr val="FFFF00"/>
                </a:solidFill>
                <a:latin typeface="Amasis MT Pro Medium" panose="02040604050005020304" pitchFamily="18" charset="0"/>
              </a:rPr>
              <a:t> ole </a:t>
            </a:r>
            <a:r>
              <a:rPr lang="en-US" sz="2000" dirty="0" err="1">
                <a:solidFill>
                  <a:srgbClr val="FFFF00"/>
                </a:solidFill>
                <a:latin typeface="Amasis MT Pro Medium" panose="02040604050005020304" pitchFamily="18" charset="0"/>
              </a:rPr>
              <a:t>kuitenkaan</a:t>
            </a:r>
            <a:r>
              <a:rPr lang="en-US" sz="2000" dirty="0">
                <a:solidFill>
                  <a:srgbClr val="FFFF00"/>
                </a:solidFill>
                <a:latin typeface="Amasis MT Pro Medium" panose="02040604050005020304" pitchFamily="18" charset="0"/>
              </a:rPr>
              <a:t> </a:t>
            </a:r>
            <a:r>
              <a:rPr lang="en-US" sz="2000" dirty="0" err="1">
                <a:solidFill>
                  <a:srgbClr val="FFFF00"/>
                </a:solidFill>
                <a:latin typeface="Amasis MT Pro Medium" panose="02040604050005020304" pitchFamily="18" charset="0"/>
              </a:rPr>
              <a:t>ainoa</a:t>
            </a:r>
            <a:r>
              <a:rPr lang="en-US" sz="2000" dirty="0">
                <a:solidFill>
                  <a:srgbClr val="FFFF00"/>
                </a:solidFill>
                <a:latin typeface="Amasis MT Pro Medium" panose="02040604050005020304" pitchFamily="18" charset="0"/>
              </a:rPr>
              <a:t>.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60415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E0CD47-4221-45A8-8D14-B933B0120B10}"/>
              </a:ext>
            </a:extLst>
          </p:cNvPr>
          <p:cNvSpPr>
            <a:spLocks noGrp="1"/>
          </p:cNvSpPr>
          <p:nvPr>
            <p:ph type="title"/>
          </p:nvPr>
        </p:nvSpPr>
        <p:spPr>
          <a:xfrm>
            <a:off x="838200" y="365125"/>
            <a:ext cx="6254496" cy="1828800"/>
          </a:xfrm>
        </p:spPr>
        <p:txBody>
          <a:bodyPr vert="horz" lIns="91440" tIns="45720" rIns="91440" bIns="45720" rtlCol="0">
            <a:normAutofit/>
          </a:bodyPr>
          <a:lstStyle/>
          <a:p>
            <a:r>
              <a:rPr lang="en-US" dirty="0" err="1">
                <a:latin typeface="Amasis MT Pro Black" panose="02040A04050005020304" pitchFamily="18" charset="0"/>
              </a:rPr>
              <a:t>Väestörakenne</a:t>
            </a:r>
            <a:r>
              <a:rPr lang="en-US" dirty="0">
                <a:latin typeface="Amasis MT Pro Black" panose="02040A04050005020304" pitchFamily="18" charset="0"/>
              </a:rPr>
              <a:t> </a:t>
            </a:r>
            <a:r>
              <a:rPr lang="en-US" dirty="0" err="1">
                <a:latin typeface="Amasis MT Pro Black" panose="02040A04050005020304" pitchFamily="18" charset="0"/>
              </a:rPr>
              <a:t>haastaa</a:t>
            </a:r>
            <a:r>
              <a:rPr lang="en-US" dirty="0">
                <a:latin typeface="Amasis MT Pro Black" panose="02040A04050005020304" pitchFamily="18" charset="0"/>
              </a:rPr>
              <a:t>:</a:t>
            </a:r>
          </a:p>
        </p:txBody>
      </p:sp>
      <p:sp>
        <p:nvSpPr>
          <p:cNvPr id="29" name="Content Placeholder 28">
            <a:extLst>
              <a:ext uri="{FF2B5EF4-FFF2-40B4-BE49-F238E27FC236}">
                <a16:creationId xmlns:a16="http://schemas.microsoft.com/office/drawing/2014/main" id="{E19C9FB6-B0BE-42E0-9C48-FB4970D60CD5}"/>
              </a:ext>
            </a:extLst>
          </p:cNvPr>
          <p:cNvSpPr>
            <a:spLocks noGrp="1"/>
          </p:cNvSpPr>
          <p:nvPr>
            <p:ph idx="1"/>
          </p:nvPr>
        </p:nvSpPr>
        <p:spPr>
          <a:xfrm>
            <a:off x="838200" y="2322576"/>
            <a:ext cx="6254496" cy="3858768"/>
          </a:xfrm>
        </p:spPr>
        <p:txBody>
          <a:bodyPr>
            <a:normAutofit fontScale="92500" lnSpcReduction="10000"/>
          </a:bodyPr>
          <a:lstStyle/>
          <a:p>
            <a:r>
              <a:rPr lang="en-US" sz="2400" dirty="0">
                <a:solidFill>
                  <a:srgbClr val="FFFF00"/>
                </a:solidFill>
                <a:latin typeface="Amasis MT Pro Medium" panose="02040604050005020304" pitchFamily="18" charset="0"/>
              </a:rPr>
              <a:t>NUORISO: </a:t>
            </a:r>
            <a:r>
              <a:rPr lang="en-US" sz="2400" dirty="0" err="1">
                <a:latin typeface="Amasis MT Pro Medium" panose="02040604050005020304" pitchFamily="18" charset="0"/>
              </a:rPr>
              <a:t>Vuonna</a:t>
            </a:r>
            <a:r>
              <a:rPr lang="en-US" sz="2400" dirty="0">
                <a:latin typeface="Amasis MT Pro Medium" panose="02040604050005020304" pitchFamily="18" charset="0"/>
              </a:rPr>
              <a:t> 2015 </a:t>
            </a:r>
            <a:r>
              <a:rPr lang="en-US" sz="2400" dirty="0" err="1">
                <a:latin typeface="Amasis MT Pro Medium" panose="02040604050005020304" pitchFamily="18" charset="0"/>
              </a:rPr>
              <a:t>globaalilla</a:t>
            </a:r>
            <a:r>
              <a:rPr lang="en-US" sz="2400" dirty="0">
                <a:latin typeface="Amasis MT Pro Medium" panose="02040604050005020304" pitchFamily="18" charset="0"/>
              </a:rPr>
              <a:t> </a:t>
            </a:r>
            <a:r>
              <a:rPr lang="en-US" sz="2400" dirty="0" err="1">
                <a:latin typeface="Amasis MT Pro Medium" panose="02040604050005020304" pitchFamily="18" charset="0"/>
              </a:rPr>
              <a:t>tasolla</a:t>
            </a:r>
            <a:r>
              <a:rPr lang="en-US" sz="2400" dirty="0">
                <a:latin typeface="Amasis MT Pro Medium" panose="02040604050005020304" pitchFamily="18" charset="0"/>
              </a:rPr>
              <a:t> 43% </a:t>
            </a:r>
            <a:r>
              <a:rPr lang="en-US" sz="2400" dirty="0" err="1">
                <a:latin typeface="Amasis MT Pro Medium" panose="02040604050005020304" pitchFamily="18" charset="0"/>
              </a:rPr>
              <a:t>nuorisosta</a:t>
            </a:r>
            <a:r>
              <a:rPr lang="en-US" sz="2400" dirty="0">
                <a:latin typeface="Amasis MT Pro Medium" panose="02040604050005020304" pitchFamily="18" charset="0"/>
              </a:rPr>
              <a:t> </a:t>
            </a:r>
            <a:r>
              <a:rPr lang="en-US" sz="2400" dirty="0" err="1">
                <a:latin typeface="Amasis MT Pro Medium" panose="02040604050005020304" pitchFamily="18" charset="0"/>
              </a:rPr>
              <a:t>oli</a:t>
            </a:r>
            <a:r>
              <a:rPr lang="en-US" sz="2400" dirty="0">
                <a:latin typeface="Amasis MT Pro Medium" panose="02040604050005020304" pitchFamily="18" charset="0"/>
              </a:rPr>
              <a:t> </a:t>
            </a:r>
            <a:r>
              <a:rPr lang="en-US" sz="2400" dirty="0" err="1">
                <a:latin typeface="Amasis MT Pro Medium" panose="02040604050005020304" pitchFamily="18" charset="0"/>
              </a:rPr>
              <a:t>työttömänä</a:t>
            </a:r>
            <a:r>
              <a:rPr lang="en-US" sz="2400" dirty="0">
                <a:latin typeface="Amasis MT Pro Medium" panose="02040604050005020304" pitchFamily="18" charset="0"/>
              </a:rPr>
              <a:t>. COVID-19 on </a:t>
            </a:r>
            <a:r>
              <a:rPr lang="en-US" sz="2400" dirty="0" err="1">
                <a:latin typeface="Amasis MT Pro Medium" panose="02040604050005020304" pitchFamily="18" charset="0"/>
              </a:rPr>
              <a:t>pahentanut</a:t>
            </a:r>
            <a:r>
              <a:rPr lang="en-US" sz="2400" dirty="0">
                <a:latin typeface="Amasis MT Pro Medium" panose="02040604050005020304" pitchFamily="18" charset="0"/>
              </a:rPr>
              <a:t> </a:t>
            </a:r>
            <a:r>
              <a:rPr lang="en-US" sz="2400" dirty="0" err="1">
                <a:latin typeface="Amasis MT Pro Medium" panose="02040604050005020304" pitchFamily="18" charset="0"/>
              </a:rPr>
              <a:t>tilannetta</a:t>
            </a:r>
            <a:endParaRPr lang="en-US" sz="2400" dirty="0">
              <a:latin typeface="Amasis MT Pro Medium" panose="02040604050005020304" pitchFamily="18" charset="0"/>
            </a:endParaRPr>
          </a:p>
          <a:p>
            <a:r>
              <a:rPr lang="en-US" sz="2400" dirty="0">
                <a:solidFill>
                  <a:srgbClr val="FFFF00"/>
                </a:solidFill>
                <a:latin typeface="Amasis MT Pro Medium" panose="02040604050005020304" pitchFamily="18" charset="0"/>
              </a:rPr>
              <a:t>VANHUKSET: </a:t>
            </a:r>
            <a:r>
              <a:rPr lang="en-US" sz="2400" dirty="0" err="1">
                <a:latin typeface="Amasis MT Pro Medium" panose="02040604050005020304" pitchFamily="18" charset="0"/>
              </a:rPr>
              <a:t>länsimaissa</a:t>
            </a:r>
            <a:r>
              <a:rPr lang="en-US" sz="2400" dirty="0">
                <a:latin typeface="Amasis MT Pro Medium" panose="02040604050005020304" pitchFamily="18" charset="0"/>
              </a:rPr>
              <a:t> </a:t>
            </a:r>
            <a:r>
              <a:rPr lang="en-US" sz="2400" dirty="0" err="1">
                <a:latin typeface="Amasis MT Pro Medium" panose="02040604050005020304" pitchFamily="18" charset="0"/>
              </a:rPr>
              <a:t>väestö</a:t>
            </a:r>
            <a:r>
              <a:rPr lang="en-US" sz="2400" dirty="0">
                <a:latin typeface="Amasis MT Pro Medium" panose="02040604050005020304" pitchFamily="18" charset="0"/>
              </a:rPr>
              <a:t> </a:t>
            </a:r>
            <a:r>
              <a:rPr lang="en-US" sz="2400" dirty="0" err="1">
                <a:latin typeface="Amasis MT Pro Medium" panose="02040604050005020304" pitchFamily="18" charset="0"/>
              </a:rPr>
              <a:t>ikääntyy</a:t>
            </a:r>
            <a:r>
              <a:rPr lang="en-US" sz="2400" dirty="0">
                <a:latin typeface="Amasis MT Pro Medium" panose="02040604050005020304" pitchFamily="18" charset="0"/>
              </a:rPr>
              <a:t> </a:t>
            </a:r>
            <a:r>
              <a:rPr lang="en-US" sz="2400" dirty="0" err="1">
                <a:latin typeface="Amasis MT Pro Medium" panose="02040604050005020304" pitchFamily="18" charset="0"/>
              </a:rPr>
              <a:t>vauhdilla</a:t>
            </a:r>
            <a:endParaRPr lang="en-US" sz="2400" dirty="0">
              <a:latin typeface="Amasis MT Pro Medium" panose="02040604050005020304" pitchFamily="18" charset="0"/>
            </a:endParaRPr>
          </a:p>
          <a:p>
            <a:r>
              <a:rPr lang="en-US" sz="2400" dirty="0">
                <a:solidFill>
                  <a:srgbClr val="FFFF00"/>
                </a:solidFill>
                <a:latin typeface="Amasis MT Pro Medium" panose="02040604050005020304" pitchFamily="18" charset="0"/>
              </a:rPr>
              <a:t>NAISET: </a:t>
            </a:r>
            <a:r>
              <a:rPr lang="en-US" sz="2400" dirty="0" err="1">
                <a:latin typeface="Amasis MT Pro Medium" panose="02040604050005020304" pitchFamily="18" charset="0"/>
              </a:rPr>
              <a:t>Asema</a:t>
            </a:r>
            <a:r>
              <a:rPr lang="en-US" sz="2400" dirty="0">
                <a:latin typeface="Amasis MT Pro Medium" panose="02040604050005020304" pitchFamily="18" charset="0"/>
              </a:rPr>
              <a:t> </a:t>
            </a:r>
            <a:r>
              <a:rPr lang="en-US" sz="2400" dirty="0" err="1">
                <a:latin typeface="Amasis MT Pro Medium" panose="02040604050005020304" pitchFamily="18" charset="0"/>
              </a:rPr>
              <a:t>työmarkkinoilla</a:t>
            </a:r>
            <a:r>
              <a:rPr lang="en-US" sz="2400" dirty="0">
                <a:latin typeface="Amasis MT Pro Medium" panose="02040604050005020304" pitchFamily="18" charset="0"/>
              </a:rPr>
              <a:t> on </a:t>
            </a:r>
            <a:r>
              <a:rPr lang="en-US" sz="2400" dirty="0" err="1">
                <a:latin typeface="Amasis MT Pro Medium" panose="02040604050005020304" pitchFamily="18" charset="0"/>
              </a:rPr>
              <a:t>usein</a:t>
            </a:r>
            <a:r>
              <a:rPr lang="en-US" sz="2400" dirty="0">
                <a:latin typeface="Amasis MT Pro Medium" panose="02040604050005020304" pitchFamily="18" charset="0"/>
              </a:rPr>
              <a:t> </a:t>
            </a:r>
            <a:r>
              <a:rPr lang="en-US" sz="2400" dirty="0" err="1">
                <a:latin typeface="Amasis MT Pro Medium" panose="02040604050005020304" pitchFamily="18" charset="0"/>
              </a:rPr>
              <a:t>heikko</a:t>
            </a:r>
            <a:r>
              <a:rPr lang="en-US" sz="2400" dirty="0">
                <a:latin typeface="Amasis MT Pro Medium" panose="02040604050005020304" pitchFamily="18" charset="0"/>
              </a:rPr>
              <a:t> tai </a:t>
            </a:r>
            <a:r>
              <a:rPr lang="en-US" sz="2400" dirty="0" err="1">
                <a:latin typeface="Amasis MT Pro Medium" panose="02040604050005020304" pitchFamily="18" charset="0"/>
              </a:rPr>
              <a:t>olematon</a:t>
            </a:r>
            <a:r>
              <a:rPr lang="en-US" sz="2400" dirty="0">
                <a:latin typeface="Amasis MT Pro Medium" panose="02040604050005020304" pitchFamily="18" charset="0"/>
              </a:rPr>
              <a:t>. </a:t>
            </a:r>
            <a:r>
              <a:rPr lang="en-US" sz="2400" dirty="0" err="1">
                <a:latin typeface="Amasis MT Pro Medium" panose="02040604050005020304" pitchFamily="18" charset="0"/>
              </a:rPr>
              <a:t>Laskenut</a:t>
            </a:r>
            <a:r>
              <a:rPr lang="en-US" sz="2400" dirty="0">
                <a:latin typeface="Amasis MT Pro Medium" panose="02040604050005020304" pitchFamily="18" charset="0"/>
              </a:rPr>
              <a:t> </a:t>
            </a:r>
            <a:r>
              <a:rPr lang="en-US" sz="2400" dirty="0" err="1">
                <a:latin typeface="Amasis MT Pro Medium" panose="02040604050005020304" pitchFamily="18" charset="0"/>
              </a:rPr>
              <a:t>vuosien</a:t>
            </a:r>
            <a:r>
              <a:rPr lang="en-US" sz="2400" dirty="0">
                <a:latin typeface="Amasis MT Pro Medium" panose="02040604050005020304" pitchFamily="18" charset="0"/>
              </a:rPr>
              <a:t> 1995-2015 </a:t>
            </a:r>
            <a:r>
              <a:rPr lang="en-US" sz="2400" dirty="0" err="1">
                <a:latin typeface="Amasis MT Pro Medium" panose="02040604050005020304" pitchFamily="18" charset="0"/>
              </a:rPr>
              <a:t>välillä</a:t>
            </a:r>
            <a:r>
              <a:rPr lang="en-US" sz="2400" dirty="0">
                <a:latin typeface="Amasis MT Pro Medium" panose="02040604050005020304" pitchFamily="18" charset="0"/>
              </a:rPr>
              <a:t> 52,4% =&gt; 49,6%</a:t>
            </a:r>
          </a:p>
          <a:p>
            <a:r>
              <a:rPr lang="en-US" sz="2400" dirty="0">
                <a:solidFill>
                  <a:srgbClr val="FFFF00"/>
                </a:solidFill>
                <a:latin typeface="Amasis MT Pro Medium" panose="02040604050005020304" pitchFamily="18" charset="0"/>
              </a:rPr>
              <a:t>TYÖPERÄINEN MAAHANMUUTTO: </a:t>
            </a:r>
            <a:r>
              <a:rPr lang="en-US" sz="2400" dirty="0" err="1">
                <a:latin typeface="Amasis MT Pro Medium" panose="02040604050005020304" pitchFamily="18" charset="0"/>
              </a:rPr>
              <a:t>pelkästään</a:t>
            </a:r>
            <a:r>
              <a:rPr lang="en-US" sz="2400" dirty="0">
                <a:latin typeface="Amasis MT Pro Medium" panose="02040604050005020304" pitchFamily="18" charset="0"/>
              </a:rPr>
              <a:t> 2017 </a:t>
            </a:r>
            <a:r>
              <a:rPr lang="en-US" sz="2400" dirty="0" err="1">
                <a:latin typeface="Amasis MT Pro Medium" panose="02040604050005020304" pitchFamily="18" charset="0"/>
              </a:rPr>
              <a:t>maailmassa</a:t>
            </a:r>
            <a:r>
              <a:rPr lang="en-US" sz="2400" dirty="0">
                <a:latin typeface="Amasis MT Pro Medium" panose="02040604050005020304" pitchFamily="18" charset="0"/>
              </a:rPr>
              <a:t> </a:t>
            </a:r>
            <a:r>
              <a:rPr lang="en-US" sz="2400" dirty="0" err="1">
                <a:latin typeface="Amasis MT Pro Medium" panose="02040604050005020304" pitchFamily="18" charset="0"/>
              </a:rPr>
              <a:t>oli</a:t>
            </a:r>
            <a:r>
              <a:rPr lang="en-US" sz="2400" dirty="0">
                <a:latin typeface="Amasis MT Pro Medium" panose="02040604050005020304" pitchFamily="18" charset="0"/>
              </a:rPr>
              <a:t> 258 </a:t>
            </a:r>
            <a:r>
              <a:rPr lang="en-US" sz="2400" dirty="0" err="1">
                <a:latin typeface="Amasis MT Pro Medium" panose="02040604050005020304" pitchFamily="18" charset="0"/>
              </a:rPr>
              <a:t>miljoonaa</a:t>
            </a:r>
            <a:r>
              <a:rPr lang="en-US" sz="2400" dirty="0">
                <a:latin typeface="Amasis MT Pro Medium" panose="02040604050005020304" pitchFamily="18" charset="0"/>
              </a:rPr>
              <a:t> </a:t>
            </a:r>
            <a:r>
              <a:rPr lang="en-US" sz="2400" dirty="0" err="1">
                <a:latin typeface="Amasis MT Pro Medium" panose="02040604050005020304" pitchFamily="18" charset="0"/>
              </a:rPr>
              <a:t>työperäistä</a:t>
            </a:r>
            <a:r>
              <a:rPr lang="en-US" sz="2400" dirty="0">
                <a:latin typeface="Amasis MT Pro Medium" panose="02040604050005020304" pitchFamily="18" charset="0"/>
              </a:rPr>
              <a:t> </a:t>
            </a:r>
            <a:r>
              <a:rPr lang="en-US" sz="2400" dirty="0" err="1">
                <a:latin typeface="Amasis MT Pro Medium" panose="02040604050005020304" pitchFamily="18" charset="0"/>
              </a:rPr>
              <a:t>maahanmuuttajaa</a:t>
            </a:r>
            <a:r>
              <a:rPr lang="en-US" sz="2400" dirty="0">
                <a:latin typeface="Amasis MT Pro Medium" panose="02040604050005020304" pitchFamily="18" charset="0"/>
              </a:rPr>
              <a:t>. </a:t>
            </a:r>
            <a:r>
              <a:rPr lang="en-US" sz="2400" dirty="0" err="1">
                <a:latin typeface="Amasis MT Pro Medium" panose="02040604050005020304" pitchFamily="18" charset="0"/>
              </a:rPr>
              <a:t>Taidot</a:t>
            </a:r>
            <a:r>
              <a:rPr lang="en-US" sz="2400" dirty="0">
                <a:latin typeface="Amasis MT Pro Medium" panose="02040604050005020304" pitchFamily="18" charset="0"/>
              </a:rPr>
              <a:t> </a:t>
            </a:r>
            <a:r>
              <a:rPr lang="en-US" sz="2400" dirty="0" err="1">
                <a:latin typeface="Amasis MT Pro Medium" panose="02040604050005020304" pitchFamily="18" charset="0"/>
              </a:rPr>
              <a:t>ovat</a:t>
            </a:r>
            <a:r>
              <a:rPr lang="en-US" sz="2400" dirty="0">
                <a:latin typeface="Amasis MT Pro Medium" panose="02040604050005020304" pitchFamily="18" charset="0"/>
              </a:rPr>
              <a:t> </a:t>
            </a:r>
            <a:r>
              <a:rPr lang="en-US" sz="2400" dirty="0" err="1">
                <a:latin typeface="Amasis MT Pro Medium" panose="02040604050005020304" pitchFamily="18" charset="0"/>
              </a:rPr>
              <a:t>usein</a:t>
            </a:r>
            <a:r>
              <a:rPr lang="en-US" sz="2400" dirty="0">
                <a:latin typeface="Amasis MT Pro Medium" panose="02040604050005020304" pitchFamily="18" charset="0"/>
              </a:rPr>
              <a:t> </a:t>
            </a:r>
            <a:r>
              <a:rPr lang="en-US" sz="2400" dirty="0" err="1">
                <a:latin typeface="Amasis MT Pro Medium" panose="02040604050005020304" pitchFamily="18" charset="0"/>
              </a:rPr>
              <a:t>heikot</a:t>
            </a:r>
            <a:r>
              <a:rPr lang="en-US" sz="2400" dirty="0">
                <a:latin typeface="Amasis MT Pro Medium" panose="02040604050005020304" pitchFamily="18" charset="0"/>
              </a:rPr>
              <a:t>. </a:t>
            </a:r>
          </a:p>
        </p:txBody>
      </p:sp>
      <p:pic>
        <p:nvPicPr>
          <p:cNvPr id="5" name="Content Placeholder 4">
            <a:extLst>
              <a:ext uri="{FF2B5EF4-FFF2-40B4-BE49-F238E27FC236}">
                <a16:creationId xmlns:a16="http://schemas.microsoft.com/office/drawing/2014/main" id="{135026E2-677F-49F9-ADC7-1000E99E3446}"/>
              </a:ext>
            </a:extLst>
          </p:cNvPr>
          <p:cNvPicPr>
            <a:picLocks noChangeAspect="1"/>
          </p:cNvPicPr>
          <p:nvPr/>
        </p:nvPicPr>
        <p:blipFill rotWithShape="1">
          <a:blip r:embed="rId2"/>
          <a:srcRect r="3351"/>
          <a:stretch/>
        </p:blipFill>
        <p:spPr>
          <a:xfrm>
            <a:off x="7552266" y="10"/>
            <a:ext cx="4639733" cy="6857990"/>
          </a:xfrm>
          <a:prstGeom prst="rect">
            <a:avLst/>
          </a:prstGeom>
        </p:spPr>
      </p:pic>
      <p:sp>
        <p:nvSpPr>
          <p:cNvPr id="24" name="TextBox 23">
            <a:extLst>
              <a:ext uri="{FF2B5EF4-FFF2-40B4-BE49-F238E27FC236}">
                <a16:creationId xmlns:a16="http://schemas.microsoft.com/office/drawing/2014/main" id="{3011A0A0-0ED4-43E0-824A-FC08EC4407FA}"/>
              </a:ext>
            </a:extLst>
          </p:cNvPr>
          <p:cNvSpPr txBox="1"/>
          <p:nvPr/>
        </p:nvSpPr>
        <p:spPr>
          <a:xfrm>
            <a:off x="7625975" y="6181344"/>
            <a:ext cx="4011791" cy="584775"/>
          </a:xfrm>
          <a:prstGeom prst="rect">
            <a:avLst/>
          </a:prstGeom>
          <a:noFill/>
        </p:spPr>
        <p:txBody>
          <a:bodyPr wrap="square">
            <a:spAutoFit/>
          </a:bodyPr>
          <a:lstStyle/>
          <a:p>
            <a:r>
              <a:rPr lang="en-US" sz="1100" b="0" i="0" dirty="0">
                <a:solidFill>
                  <a:schemeClr val="bg1">
                    <a:lumMod val="75000"/>
                  </a:schemeClr>
                </a:solidFill>
                <a:effectLst/>
                <a:latin typeface="Arial" panose="020B0604020202020204" pitchFamily="34" charset="0"/>
              </a:rPr>
              <a:t>Aggarwal, A. (2021) Global framework on core skills for life and work in the 21st century.</a:t>
            </a:r>
            <a:endParaRPr lang="fi-FI" sz="1100" dirty="0">
              <a:solidFill>
                <a:schemeClr val="bg1">
                  <a:lumMod val="75000"/>
                </a:schemeClr>
              </a:solidFill>
              <a:latin typeface="Arial" panose="020B0604020202020204" pitchFamily="34" charset="0"/>
            </a:endParaRPr>
          </a:p>
          <a:p>
            <a:r>
              <a:rPr lang="fi-FI" sz="1000" b="0" i="0" u="sng" strike="noStrike" dirty="0">
                <a:solidFill>
                  <a:schemeClr val="bg1">
                    <a:lumMod val="75000"/>
                  </a:schemeClr>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https://www.ilo.org/skills/pubs/WCMS_813222/lang--en/index.htm</a:t>
            </a:r>
            <a:r>
              <a:rPr lang="fi-FI" sz="1000" b="0" i="0" dirty="0">
                <a:solidFill>
                  <a:schemeClr val="bg1">
                    <a:lumMod val="75000"/>
                  </a:schemeClr>
                </a:solidFill>
                <a:effectLst/>
                <a:latin typeface="Calibri" panose="020F0502020204030204" pitchFamily="34" charset="0"/>
              </a:rPr>
              <a:t> </a:t>
            </a:r>
            <a:endParaRPr lang="en-US" sz="1000" dirty="0">
              <a:solidFill>
                <a:schemeClr val="bg1">
                  <a:lumMod val="75000"/>
                </a:schemeClr>
              </a:solidFill>
              <a:latin typeface="Arial" panose="020B0604020202020204" pitchFamily="34" charset="0"/>
            </a:endParaRPr>
          </a:p>
        </p:txBody>
      </p:sp>
    </p:spTree>
    <p:extLst>
      <p:ext uri="{BB962C8B-B14F-4D97-AF65-F5344CB8AC3E}">
        <p14:creationId xmlns:p14="http://schemas.microsoft.com/office/powerpoint/2010/main" val="99814892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E0CD47-4221-45A8-8D14-B933B0120B10}"/>
              </a:ext>
            </a:extLst>
          </p:cNvPr>
          <p:cNvSpPr>
            <a:spLocks noGrp="1"/>
          </p:cNvSpPr>
          <p:nvPr>
            <p:ph type="title"/>
          </p:nvPr>
        </p:nvSpPr>
        <p:spPr>
          <a:xfrm>
            <a:off x="5069940" y="365124"/>
            <a:ext cx="6172200" cy="1828800"/>
          </a:xfrm>
        </p:spPr>
        <p:txBody>
          <a:bodyPr vert="horz" lIns="91440" tIns="45720" rIns="91440" bIns="45720" rtlCol="0">
            <a:normAutofit fontScale="90000"/>
          </a:bodyPr>
          <a:lstStyle/>
          <a:p>
            <a:r>
              <a:rPr lang="en-US" dirty="0" err="1">
                <a:latin typeface="Amasis MT Pro Black" panose="02040A04050005020304" pitchFamily="18" charset="0"/>
              </a:rPr>
              <a:t>Globaalit</a:t>
            </a:r>
            <a:r>
              <a:rPr lang="en-US" dirty="0">
                <a:latin typeface="Amasis MT Pro Black" panose="02040A04050005020304" pitchFamily="18" charset="0"/>
              </a:rPr>
              <a:t> </a:t>
            </a:r>
            <a:r>
              <a:rPr lang="en-US" dirty="0" err="1">
                <a:latin typeface="Amasis MT Pro Black" panose="02040A04050005020304" pitchFamily="18" charset="0"/>
              </a:rPr>
              <a:t>muutostekijät</a:t>
            </a:r>
            <a:r>
              <a:rPr lang="en-US" dirty="0">
                <a:latin typeface="Amasis MT Pro Black" panose="02040A04050005020304" pitchFamily="18" charset="0"/>
              </a:rPr>
              <a:t> </a:t>
            </a:r>
            <a:r>
              <a:rPr lang="en-US" dirty="0" err="1">
                <a:latin typeface="Amasis MT Pro Black" panose="02040A04050005020304" pitchFamily="18" charset="0"/>
              </a:rPr>
              <a:t>hiostavat</a:t>
            </a:r>
            <a:endParaRPr lang="en-US" dirty="0">
              <a:latin typeface="Amasis MT Pro Black" panose="02040A04050005020304" pitchFamily="18" charset="0"/>
            </a:endParaRPr>
          </a:p>
        </p:txBody>
      </p:sp>
      <p:pic>
        <p:nvPicPr>
          <p:cNvPr id="5" name="Content Placeholder 4">
            <a:extLst>
              <a:ext uri="{FF2B5EF4-FFF2-40B4-BE49-F238E27FC236}">
                <a16:creationId xmlns:a16="http://schemas.microsoft.com/office/drawing/2014/main" id="{135026E2-677F-49F9-ADC7-1000E99E3446}"/>
              </a:ext>
            </a:extLst>
          </p:cNvPr>
          <p:cNvPicPr>
            <a:picLocks noChangeAspect="1"/>
          </p:cNvPicPr>
          <p:nvPr/>
        </p:nvPicPr>
        <p:blipFill rotWithShape="1">
          <a:blip r:embed="rId2"/>
          <a:srcRect r="3351"/>
          <a:stretch/>
        </p:blipFill>
        <p:spPr>
          <a:xfrm>
            <a:off x="20" y="10"/>
            <a:ext cx="4639713" cy="6857990"/>
          </a:xfrm>
          <a:prstGeom prst="rect">
            <a:avLst/>
          </a:prstGeom>
        </p:spPr>
      </p:pic>
      <p:sp>
        <p:nvSpPr>
          <p:cNvPr id="29" name="Content Placeholder 28">
            <a:extLst>
              <a:ext uri="{FF2B5EF4-FFF2-40B4-BE49-F238E27FC236}">
                <a16:creationId xmlns:a16="http://schemas.microsoft.com/office/drawing/2014/main" id="{E19C9FB6-B0BE-42E0-9C48-FB4970D60CD5}"/>
              </a:ext>
            </a:extLst>
          </p:cNvPr>
          <p:cNvSpPr>
            <a:spLocks noGrp="1"/>
          </p:cNvSpPr>
          <p:nvPr>
            <p:ph idx="1"/>
          </p:nvPr>
        </p:nvSpPr>
        <p:spPr>
          <a:xfrm>
            <a:off x="5069940" y="2322576"/>
            <a:ext cx="6172200" cy="3858768"/>
          </a:xfrm>
        </p:spPr>
        <p:txBody>
          <a:bodyPr>
            <a:normAutofit/>
          </a:bodyPr>
          <a:lstStyle/>
          <a:p>
            <a:r>
              <a:rPr lang="en-US" sz="2000" dirty="0">
                <a:solidFill>
                  <a:srgbClr val="FFFF00"/>
                </a:solidFill>
                <a:latin typeface="Amasis MT Pro Medium" panose="02040604050005020304" pitchFamily="18" charset="0"/>
              </a:rPr>
              <a:t>TEKNOLOGISET MEGATRENDIT: </a:t>
            </a:r>
            <a:r>
              <a:rPr lang="en-US" sz="2000" dirty="0" err="1">
                <a:latin typeface="Amasis MT Pro Medium" panose="02040604050005020304" pitchFamily="18" charset="0"/>
              </a:rPr>
              <a:t>tekoäly</a:t>
            </a:r>
            <a:r>
              <a:rPr lang="en-US" sz="2000" dirty="0">
                <a:latin typeface="Amasis MT Pro Medium" panose="02040604050005020304" pitchFamily="18" charset="0"/>
              </a:rPr>
              <a:t>, </a:t>
            </a:r>
            <a:r>
              <a:rPr lang="en-US" sz="2000" dirty="0" err="1">
                <a:latin typeface="Amasis MT Pro Medium" panose="02040604050005020304" pitchFamily="18" charset="0"/>
              </a:rPr>
              <a:t>automatisaatio</a:t>
            </a:r>
            <a:r>
              <a:rPr lang="en-US" sz="2000" dirty="0">
                <a:latin typeface="Amasis MT Pro Medium" panose="02040604050005020304" pitchFamily="18" charset="0"/>
              </a:rPr>
              <a:t>, </a:t>
            </a:r>
            <a:r>
              <a:rPr lang="en-US" sz="2000" dirty="0" err="1">
                <a:latin typeface="Amasis MT Pro Medium" panose="02040604050005020304" pitchFamily="18" charset="0"/>
              </a:rPr>
              <a:t>luova</a:t>
            </a:r>
            <a:r>
              <a:rPr lang="en-US" sz="2000" dirty="0">
                <a:latin typeface="Amasis MT Pro Medium" panose="02040604050005020304" pitchFamily="18" charset="0"/>
              </a:rPr>
              <a:t> </a:t>
            </a:r>
            <a:r>
              <a:rPr lang="en-US" sz="2000" dirty="0" err="1">
                <a:latin typeface="Amasis MT Pro Medium" panose="02040604050005020304" pitchFamily="18" charset="0"/>
              </a:rPr>
              <a:t>tuho</a:t>
            </a:r>
            <a:r>
              <a:rPr lang="en-US" sz="2000" dirty="0">
                <a:latin typeface="Amasis MT Pro Medium" panose="02040604050005020304" pitchFamily="18" charset="0"/>
              </a:rPr>
              <a:t> (</a:t>
            </a:r>
            <a:r>
              <a:rPr lang="en-US" sz="2000" dirty="0" err="1">
                <a:latin typeface="Amasis MT Pro Medium" panose="02040604050005020304" pitchFamily="18" charset="0"/>
              </a:rPr>
              <a:t>töitä</a:t>
            </a:r>
            <a:r>
              <a:rPr lang="en-US" sz="2000" dirty="0">
                <a:latin typeface="Amasis MT Pro Medium" panose="02040604050005020304" pitchFamily="18" charset="0"/>
              </a:rPr>
              <a:t> </a:t>
            </a:r>
            <a:r>
              <a:rPr lang="en-US" sz="2000" dirty="0" err="1">
                <a:latin typeface="Amasis MT Pro Medium" panose="02040604050005020304" pitchFamily="18" charset="0"/>
              </a:rPr>
              <a:t>katoaa</a:t>
            </a:r>
            <a:r>
              <a:rPr lang="en-US" sz="2000" dirty="0">
                <a:latin typeface="Amasis MT Pro Medium" panose="02040604050005020304" pitchFamily="18" charset="0"/>
              </a:rPr>
              <a:t>, </a:t>
            </a:r>
            <a:r>
              <a:rPr lang="en-US" sz="2000" dirty="0" err="1">
                <a:latin typeface="Amasis MT Pro Medium" panose="02040604050005020304" pitchFamily="18" charset="0"/>
              </a:rPr>
              <a:t>uusia</a:t>
            </a:r>
            <a:r>
              <a:rPr lang="en-US" sz="2000" dirty="0">
                <a:latin typeface="Amasis MT Pro Medium" panose="02040604050005020304" pitchFamily="18" charset="0"/>
              </a:rPr>
              <a:t> </a:t>
            </a:r>
            <a:r>
              <a:rPr lang="en-US" sz="2000" dirty="0" err="1">
                <a:latin typeface="Amasis MT Pro Medium" panose="02040604050005020304" pitchFamily="18" charset="0"/>
              </a:rPr>
              <a:t>työpaikkoja</a:t>
            </a:r>
            <a:r>
              <a:rPr lang="en-US" sz="2000" dirty="0">
                <a:latin typeface="Amasis MT Pro Medium" panose="02040604050005020304" pitchFamily="18" charset="0"/>
              </a:rPr>
              <a:t> </a:t>
            </a:r>
            <a:r>
              <a:rPr lang="en-US" sz="2000" dirty="0" err="1">
                <a:latin typeface="Amasis MT Pro Medium" panose="02040604050005020304" pitchFamily="18" charset="0"/>
              </a:rPr>
              <a:t>syntyy</a:t>
            </a:r>
            <a:r>
              <a:rPr lang="en-US" sz="2000" dirty="0">
                <a:latin typeface="Amasis MT Pro Medium" panose="02040604050005020304" pitchFamily="18" charset="0"/>
              </a:rPr>
              <a:t>)</a:t>
            </a:r>
          </a:p>
          <a:p>
            <a:r>
              <a:rPr lang="en-US" sz="2000" dirty="0">
                <a:solidFill>
                  <a:srgbClr val="FFFF00"/>
                </a:solidFill>
                <a:latin typeface="Amasis MT Pro Medium" panose="02040604050005020304" pitchFamily="18" charset="0"/>
              </a:rPr>
              <a:t>KAUPAN JA TUOTANNON GLOBALISAATIO: </a:t>
            </a:r>
            <a:r>
              <a:rPr lang="en-US" sz="2000" dirty="0" err="1">
                <a:latin typeface="Amasis MT Pro Medium" panose="02040604050005020304" pitchFamily="18" charset="0"/>
              </a:rPr>
              <a:t>teolliset</a:t>
            </a:r>
            <a:r>
              <a:rPr lang="en-US" sz="2000" dirty="0">
                <a:latin typeface="Amasis MT Pro Medium" panose="02040604050005020304" pitchFamily="18" charset="0"/>
              </a:rPr>
              <a:t> </a:t>
            </a:r>
            <a:r>
              <a:rPr lang="en-US" sz="2000" dirty="0" err="1">
                <a:latin typeface="Amasis MT Pro Medium" panose="02040604050005020304" pitchFamily="18" charset="0"/>
              </a:rPr>
              <a:t>työpaikat</a:t>
            </a:r>
            <a:r>
              <a:rPr lang="en-US" sz="2000" dirty="0">
                <a:latin typeface="Amasis MT Pro Medium" panose="02040604050005020304" pitchFamily="18" charset="0"/>
              </a:rPr>
              <a:t> </a:t>
            </a:r>
            <a:r>
              <a:rPr lang="en-US" sz="2000" dirty="0" err="1">
                <a:latin typeface="Amasis MT Pro Medium" panose="02040604050005020304" pitchFamily="18" charset="0"/>
              </a:rPr>
              <a:t>ovat</a:t>
            </a:r>
            <a:r>
              <a:rPr lang="en-US" sz="2000" dirty="0">
                <a:latin typeface="Amasis MT Pro Medium" panose="02040604050005020304" pitchFamily="18" charset="0"/>
              </a:rPr>
              <a:t> </a:t>
            </a:r>
            <a:r>
              <a:rPr lang="en-US" sz="2000" dirty="0" err="1">
                <a:latin typeface="Amasis MT Pro Medium" panose="02040604050005020304" pitchFamily="18" charset="0"/>
              </a:rPr>
              <a:t>siirtyneet</a:t>
            </a:r>
            <a:r>
              <a:rPr lang="en-US" sz="2000" dirty="0">
                <a:latin typeface="Amasis MT Pro Medium" panose="02040604050005020304" pitchFamily="18" charset="0"/>
              </a:rPr>
              <a:t> “</a:t>
            </a:r>
            <a:r>
              <a:rPr lang="en-US" sz="2000" dirty="0" err="1">
                <a:latin typeface="Amasis MT Pro Medium" panose="02040604050005020304" pitchFamily="18" charset="0"/>
              </a:rPr>
              <a:t>halpamaihin</a:t>
            </a:r>
            <a:r>
              <a:rPr lang="en-US" sz="2000" dirty="0">
                <a:latin typeface="Amasis MT Pro Medium" panose="02040604050005020304" pitchFamily="18" charset="0"/>
              </a:rPr>
              <a:t>”</a:t>
            </a:r>
          </a:p>
          <a:p>
            <a:r>
              <a:rPr lang="en-US" sz="2000" dirty="0">
                <a:solidFill>
                  <a:srgbClr val="FFFF00"/>
                </a:solidFill>
                <a:latin typeface="Amasis MT Pro Medium" panose="02040604050005020304" pitchFamily="18" charset="0"/>
              </a:rPr>
              <a:t>ILMASTONMUUTOS: </a:t>
            </a:r>
            <a:r>
              <a:rPr lang="en-US" sz="2000" dirty="0" err="1">
                <a:latin typeface="Amasis MT Pro Medium" panose="02040604050005020304" pitchFamily="18" charset="0"/>
              </a:rPr>
              <a:t>vaikuttaa</a:t>
            </a:r>
            <a:r>
              <a:rPr lang="en-US" sz="2000" dirty="0">
                <a:latin typeface="Amasis MT Pro Medium" panose="02040604050005020304" pitchFamily="18" charset="0"/>
              </a:rPr>
              <a:t> </a:t>
            </a:r>
            <a:r>
              <a:rPr lang="en-US" sz="2000" dirty="0" err="1">
                <a:latin typeface="Amasis MT Pro Medium" panose="02040604050005020304" pitchFamily="18" charset="0"/>
              </a:rPr>
              <a:t>tällä</a:t>
            </a:r>
            <a:r>
              <a:rPr lang="en-US" sz="2000" dirty="0">
                <a:latin typeface="Amasis MT Pro Medium" panose="02040604050005020304" pitchFamily="18" charset="0"/>
              </a:rPr>
              <a:t> </a:t>
            </a:r>
            <a:r>
              <a:rPr lang="en-US" sz="2000" dirty="0" err="1">
                <a:latin typeface="Amasis MT Pro Medium" panose="02040604050005020304" pitchFamily="18" charset="0"/>
              </a:rPr>
              <a:t>hetkellä</a:t>
            </a:r>
            <a:r>
              <a:rPr lang="en-US" sz="2000" dirty="0">
                <a:latin typeface="Amasis MT Pro Medium" panose="02040604050005020304" pitchFamily="18" charset="0"/>
              </a:rPr>
              <a:t> </a:t>
            </a:r>
            <a:r>
              <a:rPr lang="en-US" sz="2000" dirty="0" err="1">
                <a:latin typeface="Amasis MT Pro Medium" panose="02040604050005020304" pitchFamily="18" charset="0"/>
              </a:rPr>
              <a:t>kaikkeen</a:t>
            </a:r>
            <a:r>
              <a:rPr lang="en-US" sz="2000" dirty="0">
                <a:latin typeface="Amasis MT Pro Medium" panose="02040604050005020304" pitchFamily="18" charset="0"/>
              </a:rPr>
              <a:t>. </a:t>
            </a:r>
            <a:r>
              <a:rPr lang="en-US" sz="2000" dirty="0" err="1">
                <a:latin typeface="Amasis MT Pro Medium" panose="02040604050005020304" pitchFamily="18" charset="0"/>
              </a:rPr>
              <a:t>Myös</a:t>
            </a:r>
            <a:r>
              <a:rPr lang="en-US" sz="2000" dirty="0">
                <a:latin typeface="Amasis MT Pro Medium" panose="02040604050005020304" pitchFamily="18" charset="0"/>
              </a:rPr>
              <a:t> </a:t>
            </a:r>
            <a:r>
              <a:rPr lang="en-US" sz="2000" dirty="0" err="1">
                <a:latin typeface="Amasis MT Pro Medium" panose="02040604050005020304" pitchFamily="18" charset="0"/>
              </a:rPr>
              <a:t>töihin</a:t>
            </a:r>
            <a:r>
              <a:rPr lang="en-US" sz="2000" dirty="0">
                <a:latin typeface="Amasis MT Pro Medium" panose="02040604050005020304" pitchFamily="18" charset="0"/>
              </a:rPr>
              <a:t>.</a:t>
            </a:r>
          </a:p>
          <a:p>
            <a:r>
              <a:rPr lang="en-US" sz="2000" dirty="0">
                <a:solidFill>
                  <a:srgbClr val="FFFF00"/>
                </a:solidFill>
                <a:latin typeface="Amasis MT Pro Medium" panose="02040604050005020304" pitchFamily="18" charset="0"/>
              </a:rPr>
              <a:t>COVID19: </a:t>
            </a:r>
            <a:r>
              <a:rPr lang="en-US" sz="2000" dirty="0">
                <a:latin typeface="Amasis MT Pro Medium" panose="02040604050005020304" pitchFamily="18" charset="0"/>
              </a:rPr>
              <a:t>On </a:t>
            </a:r>
            <a:r>
              <a:rPr lang="en-US" sz="2000" dirty="0" err="1">
                <a:latin typeface="Amasis MT Pro Medium" panose="02040604050005020304" pitchFamily="18" charset="0"/>
              </a:rPr>
              <a:t>vaikuttanut</a:t>
            </a:r>
            <a:r>
              <a:rPr lang="en-US" sz="2000" dirty="0">
                <a:latin typeface="Amasis MT Pro Medium" panose="02040604050005020304" pitchFamily="18" charset="0"/>
              </a:rPr>
              <a:t> </a:t>
            </a:r>
            <a:r>
              <a:rPr lang="en-US" sz="2000" dirty="0" err="1">
                <a:latin typeface="Amasis MT Pro Medium" panose="02040604050005020304" pitchFamily="18" charset="0"/>
              </a:rPr>
              <a:t>erityisesti</a:t>
            </a:r>
            <a:r>
              <a:rPr lang="en-US" sz="2000" dirty="0">
                <a:latin typeface="Amasis MT Pro Medium" panose="02040604050005020304" pitchFamily="18" charset="0"/>
              </a:rPr>
              <a:t> SME </a:t>
            </a:r>
            <a:r>
              <a:rPr lang="en-US" sz="2000" dirty="0" err="1">
                <a:latin typeface="Amasis MT Pro Medium" panose="02040604050005020304" pitchFamily="18" charset="0"/>
              </a:rPr>
              <a:t>yrityksiin</a:t>
            </a:r>
            <a:r>
              <a:rPr lang="en-US" sz="2000" dirty="0">
                <a:latin typeface="Amasis MT Pro Medium" panose="02040604050005020304" pitchFamily="18" charset="0"/>
              </a:rPr>
              <a:t> ja </a:t>
            </a:r>
            <a:r>
              <a:rPr lang="en-US" sz="2000" dirty="0" err="1">
                <a:latin typeface="Amasis MT Pro Medium" panose="02040604050005020304" pitchFamily="18" charset="0"/>
              </a:rPr>
              <a:t>työntekijöihin</a:t>
            </a:r>
            <a:r>
              <a:rPr lang="en-US" sz="2000" dirty="0">
                <a:latin typeface="Amasis MT Pro Medium" panose="02040604050005020304" pitchFamily="18" charset="0"/>
              </a:rPr>
              <a:t> </a:t>
            </a:r>
            <a:r>
              <a:rPr lang="en-US" sz="2000" dirty="0" err="1">
                <a:latin typeface="Amasis MT Pro Medium" panose="02040604050005020304" pitchFamily="18" charset="0"/>
              </a:rPr>
              <a:t>kautta</a:t>
            </a:r>
            <a:r>
              <a:rPr lang="en-US" sz="2000" dirty="0">
                <a:latin typeface="Amasis MT Pro Medium" panose="02040604050005020304" pitchFamily="18" charset="0"/>
              </a:rPr>
              <a:t> mailman. </a:t>
            </a:r>
            <a:r>
              <a:rPr lang="en-US" sz="2000" dirty="0" err="1">
                <a:latin typeface="Amasis MT Pro Medium" panose="02040604050005020304" pitchFamily="18" charset="0"/>
              </a:rPr>
              <a:t>Yllättävä</a:t>
            </a:r>
            <a:r>
              <a:rPr lang="en-US" sz="2000" dirty="0">
                <a:latin typeface="Amasis MT Pro Medium" panose="02040604050005020304" pitchFamily="18" charset="0"/>
              </a:rPr>
              <a:t> </a:t>
            </a:r>
            <a:r>
              <a:rPr lang="en-US" sz="2000" dirty="0" err="1">
                <a:latin typeface="Amasis MT Pro Medium" panose="02040604050005020304" pitchFamily="18" charset="0"/>
              </a:rPr>
              <a:t>muutostekijä</a:t>
            </a:r>
            <a:r>
              <a:rPr lang="en-US" sz="2000" dirty="0">
                <a:latin typeface="Amasis MT Pro Medium" panose="02040604050005020304" pitchFamily="18" charset="0"/>
              </a:rPr>
              <a:t>. (</a:t>
            </a:r>
            <a:r>
              <a:rPr lang="en-US" sz="2000" dirty="0" err="1">
                <a:latin typeface="Amasis MT Pro Medium" panose="02040604050005020304" pitchFamily="18" charset="0"/>
              </a:rPr>
              <a:t>mahdoton</a:t>
            </a:r>
            <a:r>
              <a:rPr lang="en-US" sz="2000" dirty="0">
                <a:latin typeface="Amasis MT Pro Medium" panose="02040604050005020304" pitchFamily="18" charset="0"/>
              </a:rPr>
              <a:t> </a:t>
            </a:r>
            <a:r>
              <a:rPr lang="en-US" sz="2000" dirty="0" err="1">
                <a:latin typeface="Amasis MT Pro Medium" panose="02040604050005020304" pitchFamily="18" charset="0"/>
              </a:rPr>
              <a:t>varautua</a:t>
            </a:r>
            <a:r>
              <a:rPr lang="en-US" sz="2000" dirty="0">
                <a:latin typeface="Amasis MT Pro Medium" panose="02040604050005020304" pitchFamily="18" charset="0"/>
              </a:rPr>
              <a:t>)</a:t>
            </a:r>
          </a:p>
        </p:txBody>
      </p:sp>
      <p:sp>
        <p:nvSpPr>
          <p:cNvPr id="7" name="TextBox 6">
            <a:extLst>
              <a:ext uri="{FF2B5EF4-FFF2-40B4-BE49-F238E27FC236}">
                <a16:creationId xmlns:a16="http://schemas.microsoft.com/office/drawing/2014/main" id="{40672612-9A16-4F65-909B-B4CBF1234469}"/>
              </a:ext>
            </a:extLst>
          </p:cNvPr>
          <p:cNvSpPr txBox="1"/>
          <p:nvPr/>
        </p:nvSpPr>
        <p:spPr>
          <a:xfrm>
            <a:off x="5241364" y="6123779"/>
            <a:ext cx="4011791" cy="584775"/>
          </a:xfrm>
          <a:prstGeom prst="rect">
            <a:avLst/>
          </a:prstGeom>
          <a:noFill/>
        </p:spPr>
        <p:txBody>
          <a:bodyPr wrap="square">
            <a:spAutoFit/>
          </a:bodyPr>
          <a:lstStyle/>
          <a:p>
            <a:r>
              <a:rPr lang="en-US" sz="1100" b="0" i="0" dirty="0">
                <a:effectLst/>
                <a:latin typeface="Arial" panose="020B0604020202020204" pitchFamily="34" charset="0"/>
              </a:rPr>
              <a:t>Aggarwal, A. (2021) Global framework on core skills for life and work in the 21st century.</a:t>
            </a:r>
            <a:endParaRPr lang="fi-FI" sz="1100" dirty="0">
              <a:latin typeface="Arial" panose="020B0604020202020204" pitchFamily="34" charset="0"/>
            </a:endParaRPr>
          </a:p>
          <a:p>
            <a:r>
              <a:rPr lang="fi-FI" sz="1000" b="0" i="0" u="sng"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https://www.ilo.org/skills/pubs/WCMS_813222/lang--en/index.htm</a:t>
            </a:r>
            <a:r>
              <a:rPr lang="fi-FI" sz="1000" b="0" i="0" dirty="0">
                <a:effectLst/>
                <a:latin typeface="Calibri" panose="020F0502020204030204" pitchFamily="34" charset="0"/>
              </a:rPr>
              <a:t> </a:t>
            </a:r>
            <a:endParaRPr lang="en-US" sz="1000" dirty="0">
              <a:latin typeface="Arial" panose="020B0604020202020204" pitchFamily="34" charset="0"/>
            </a:endParaRPr>
          </a:p>
        </p:txBody>
      </p:sp>
    </p:spTree>
    <p:extLst>
      <p:ext uri="{BB962C8B-B14F-4D97-AF65-F5344CB8AC3E}">
        <p14:creationId xmlns:p14="http://schemas.microsoft.com/office/powerpoint/2010/main" val="139144500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ited_Students xmlns="3387ee22-30b9-4a16-b825-5518a08f0827" xsi:nil="true"/>
    <Distribution_Groups xmlns="3387ee22-30b9-4a16-b825-5518a08f0827" xsi:nil="true"/>
    <Math_Settings xmlns="3387ee22-30b9-4a16-b825-5518a08f0827" xsi:nil="true"/>
    <Invited_Members xmlns="3387ee22-30b9-4a16-b825-5518a08f0827" xsi:nil="true"/>
    <FolderType xmlns="3387ee22-30b9-4a16-b825-5518a08f0827" xsi:nil="true"/>
    <Teachers xmlns="3387ee22-30b9-4a16-b825-5518a08f0827">
      <UserInfo>
        <DisplayName/>
        <AccountId xsi:nil="true"/>
        <AccountType/>
      </UserInfo>
    </Teachers>
    <Student_Groups xmlns="3387ee22-30b9-4a16-b825-5518a08f0827">
      <UserInfo>
        <DisplayName/>
        <AccountId xsi:nil="true"/>
        <AccountType/>
      </UserInfo>
    </Student_Groups>
    <Leaders xmlns="3387ee22-30b9-4a16-b825-5518a08f0827">
      <UserInfo>
        <DisplayName/>
        <AccountId xsi:nil="true"/>
        <AccountType/>
      </UserInfo>
    </Leaders>
    <Self_Registration_Enabled xmlns="3387ee22-30b9-4a16-b825-5518a08f0827" xsi:nil="true"/>
    <Students xmlns="3387ee22-30b9-4a16-b825-5518a08f0827">
      <UserInfo>
        <DisplayName/>
        <AccountId xsi:nil="true"/>
        <AccountType/>
      </UserInfo>
    </Students>
    <CultureName xmlns="3387ee22-30b9-4a16-b825-5518a08f0827" xsi:nil="true"/>
    <Self_Registration_Enabled0 xmlns="3387ee22-30b9-4a16-b825-5518a08f0827" xsi:nil="true"/>
    <Is_Collaboration_Space_Locked xmlns="3387ee22-30b9-4a16-b825-5518a08f0827" xsi:nil="true"/>
    <IsNotebookLocked xmlns="3387ee22-30b9-4a16-b825-5518a08f0827" xsi:nil="true"/>
    <LMS_Mappings xmlns="3387ee22-30b9-4a16-b825-5518a08f0827" xsi:nil="true"/>
    <Owner xmlns="3387ee22-30b9-4a16-b825-5518a08f0827">
      <UserInfo>
        <DisplayName/>
        <AccountId xsi:nil="true"/>
        <AccountType/>
      </UserInfo>
    </Owner>
    <Members xmlns="3387ee22-30b9-4a16-b825-5518a08f0827">
      <UserInfo>
        <DisplayName/>
        <AccountId xsi:nil="true"/>
        <AccountType/>
      </UserInfo>
    </Members>
    <Has_Teacher_Only_SectionGroup xmlns="3387ee22-30b9-4a16-b825-5518a08f0827" xsi:nil="true"/>
    <DefaultSectionNames xmlns="3387ee22-30b9-4a16-b825-5518a08f0827" xsi:nil="true"/>
    <AppVersion xmlns="3387ee22-30b9-4a16-b825-5518a08f0827" xsi:nil="true"/>
    <Invited_Teachers xmlns="3387ee22-30b9-4a16-b825-5518a08f0827" xsi:nil="true"/>
    <Invited_Leaders xmlns="3387ee22-30b9-4a16-b825-5518a08f0827" xsi:nil="true"/>
    <TeamsChannelId xmlns="3387ee22-30b9-4a16-b825-5518a08f0827" xsi:nil="true"/>
    <NotebookType xmlns="3387ee22-30b9-4a16-b825-5518a08f0827" xsi:nil="true"/>
    <Member_Groups xmlns="3387ee22-30b9-4a16-b825-5518a08f0827">
      <UserInfo>
        <DisplayName/>
        <AccountId xsi:nil="true"/>
        <AccountType/>
      </UserInfo>
    </Member_Groups>
    <Has_Leaders_Only_SectionGroup xmlns="3387ee22-30b9-4a16-b825-5518a08f0827" xsi:nil="true"/>
    <Templates xmlns="3387ee22-30b9-4a16-b825-5518a08f082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424D629EED8A994E87A1EBA5FF75C127" ma:contentTypeVersion="43" ma:contentTypeDescription="Luo uusi asiakirja." ma:contentTypeScope="" ma:versionID="90a07474bb5b1e8609ea6540626379e3">
  <xsd:schema xmlns:xsd="http://www.w3.org/2001/XMLSchema" xmlns:xs="http://www.w3.org/2001/XMLSchema" xmlns:p="http://schemas.microsoft.com/office/2006/metadata/properties" xmlns:ns3="046ad16b-5a76-4ab5-bc65-f148a83082aa" xmlns:ns4="3387ee22-30b9-4a16-b825-5518a08f0827" targetNamespace="http://schemas.microsoft.com/office/2006/metadata/properties" ma:root="true" ma:fieldsID="e019c3ebb122287ea098d03a4c7e2764" ns3:_="" ns4:_="">
    <xsd:import namespace="046ad16b-5a76-4ab5-bc65-f148a83082aa"/>
    <xsd:import namespace="3387ee22-30b9-4a16-b825-5518a08f0827"/>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Leaders" minOccurs="0"/>
                <xsd:element ref="ns4:Members" minOccurs="0"/>
                <xsd:element ref="ns4:Member_Groups" minOccurs="0"/>
                <xsd:element ref="ns4:Invited_Leaders" minOccurs="0"/>
                <xsd:element ref="ns4:Invited_Members" minOccurs="0"/>
                <xsd:element ref="ns4:Has_Teacher_Only_SectionGroup" minOccurs="0"/>
                <xsd:element ref="ns4:CultureName" minOccurs="0"/>
                <xsd:element ref="ns4:Is_Collaboration_Space_Locked" minOccurs="0"/>
                <xsd:element ref="ns3:LastSharedByUser" minOccurs="0"/>
                <xsd:element ref="ns3:LastSharedByTime" minOccurs="0"/>
                <xsd:element ref="ns4:Self_Registration_Enabled0" minOccurs="0"/>
                <xsd:element ref="ns4:Has_Leaders_Only_SectionGroup" minOccurs="0"/>
                <xsd:element ref="ns4:MediaServiceMetadata" minOccurs="0"/>
                <xsd:element ref="ns4:MediaServiceFastMetadata" minOccurs="0"/>
                <xsd:element ref="ns4:TeamsChannelId" minOccurs="0"/>
                <xsd:element ref="ns4:Templates" minOccurs="0"/>
                <xsd:element ref="ns4:IsNotebookLocked" minOccurs="0"/>
                <xsd:element ref="ns4:Math_Settings" minOccurs="0"/>
                <xsd:element ref="ns4:Distribution_Groups" minOccurs="0"/>
                <xsd:element ref="ns4:LMS_Mappings" minOccurs="0"/>
                <xsd:element ref="ns4:MediaServiceAutoKeyPoints" minOccurs="0"/>
                <xsd:element ref="ns4:MediaServiceKeyPoints"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ad16b-5a76-4ab5-bc65-f148a83082aa"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element name="LastSharedByUser" ma:index="30" nillable="true" ma:displayName="Käyttäjä jakanut viimeksi" ma:description="" ma:internalName="LastSharedByUser" ma:readOnly="true">
      <xsd:simpleType>
        <xsd:restriction base="dms:Note">
          <xsd:maxLength value="255"/>
        </xsd:restriction>
      </xsd:simpleType>
    </xsd:element>
    <xsd:element name="LastSharedByTime" ma:index="31" nillable="true" ma:displayName="Jaettu viimeksi ajankohtana"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387ee22-30b9-4a16-b825-5518a08f0827"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AppVersion" ma:index="15" nillable="true" ma:displayName="App Version" ma:internalName="AppVersion">
      <xsd:simpleType>
        <xsd:restriction base="dms:Text"/>
      </xsd:simpleType>
    </xsd:element>
    <xsd:element name="Teachers" ma:index="1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9" nillable="true" ma:displayName="Invited Teachers" ma:internalName="Invited_Teachers">
      <xsd:simpleType>
        <xsd:restriction base="dms:Note">
          <xsd:maxLength value="255"/>
        </xsd:restriction>
      </xsd:simpleType>
    </xsd:element>
    <xsd:element name="Invited_Students" ma:index="20" nillable="true" ma:displayName="Invited Students" ma:internalName="Invited_Student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Leaders" ma:index="22"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3"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4"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25" nillable="true" ma:displayName="Invited Leaders" ma:internalName="Invited_Leaders">
      <xsd:simpleType>
        <xsd:restriction base="dms:Note">
          <xsd:maxLength value="255"/>
        </xsd:restriction>
      </xsd:simpleType>
    </xsd:element>
    <xsd:element name="Invited_Members" ma:index="26" nillable="true" ma:displayName="Invited Members" ma:internalName="Invited_Members">
      <xsd:simpleType>
        <xsd:restriction base="dms:Note">
          <xsd:maxLength value="255"/>
        </xsd:restriction>
      </xsd:simpleType>
    </xsd:element>
    <xsd:element name="Has_Teacher_Only_SectionGroup" ma:index="27" nillable="true" ma:displayName="Has Teacher Only SectionGroup" ma:internalName="Has_Teacher_Only_SectionGroup">
      <xsd:simpleType>
        <xsd:restriction base="dms:Boolean"/>
      </xsd:simpleType>
    </xsd:element>
    <xsd:element name="CultureName" ma:index="28" nillable="true" ma:displayName="Culture Name" ma:internalName="CultureName">
      <xsd:simpleType>
        <xsd:restriction base="dms:Text"/>
      </xsd:simpleType>
    </xsd:element>
    <xsd:element name="Is_Collaboration_Space_Locked" ma:index="29" nillable="true" ma:displayName="Is Collaboration Space Locked" ma:internalName="Is_Collaboration_Space_Locked">
      <xsd:simpleType>
        <xsd:restriction base="dms:Boolean"/>
      </xsd:simpleType>
    </xsd:element>
    <xsd:element name="Self_Registration_Enabled0" ma:index="32" nillable="true" ma:displayName="Self Registration Enabled" ma:internalName="Self_Registration_Enabled0">
      <xsd:simpleType>
        <xsd:restriction base="dms:Boolean"/>
      </xsd:simpleType>
    </xsd:element>
    <xsd:element name="Has_Leaders_Only_SectionGroup" ma:index="33" nillable="true" ma:displayName="Has Leaders Only SectionGroup" ma:internalName="Has_Leaders_Only_SectionGroup">
      <xsd:simpleType>
        <xsd:restriction base="dms:Boolean"/>
      </xsd:simpleType>
    </xsd:element>
    <xsd:element name="MediaServiceMetadata" ma:index="34" nillable="true" ma:displayName="MediaServiceMetadata" ma:description="" ma:hidden="true" ma:internalName="MediaServiceMetadata" ma:readOnly="true">
      <xsd:simpleType>
        <xsd:restriction base="dms:Note"/>
      </xsd:simpleType>
    </xsd:element>
    <xsd:element name="MediaServiceFastMetadata" ma:index="35" nillable="true" ma:displayName="MediaServiceFastMetadata" ma:description="" ma:hidden="true" ma:internalName="MediaServiceFastMetadata" ma:readOnly="true">
      <xsd:simpleType>
        <xsd:restriction base="dms:Note"/>
      </xsd:simpleType>
    </xsd:element>
    <xsd:element name="TeamsChannelId" ma:index="36" nillable="true" ma:displayName="Teams Channel Id" ma:internalName="TeamsChannelId">
      <xsd:simpleType>
        <xsd:restriction base="dms:Text"/>
      </xsd:simpleType>
    </xsd:element>
    <xsd:element name="Templates" ma:index="37" nillable="true" ma:displayName="Templates" ma:internalName="Templates">
      <xsd:simpleType>
        <xsd:restriction base="dms:Note">
          <xsd:maxLength value="255"/>
        </xsd:restriction>
      </xsd:simpleType>
    </xsd:element>
    <xsd:element name="IsNotebookLocked" ma:index="38" nillable="true" ma:displayName="Is Notebook Locked" ma:internalName="IsNotebookLocked">
      <xsd:simpleType>
        <xsd:restriction base="dms:Boolean"/>
      </xsd:simpleType>
    </xsd:element>
    <xsd:element name="Math_Settings" ma:index="39" nillable="true" ma:displayName="Math Settings" ma:internalName="Math_Settings">
      <xsd:simpleType>
        <xsd:restriction base="dms:Text"/>
      </xsd:simpleType>
    </xsd:element>
    <xsd:element name="Distribution_Groups" ma:index="40" nillable="true" ma:displayName="Distribution Groups" ma:internalName="Distribution_Groups">
      <xsd:simpleType>
        <xsd:restriction base="dms:Note">
          <xsd:maxLength value="255"/>
        </xsd:restriction>
      </xsd:simpleType>
    </xsd:element>
    <xsd:element name="LMS_Mappings" ma:index="41" nillable="true" ma:displayName="LMS Mappings" ma:internalName="LMS_Mappings">
      <xsd:simpleType>
        <xsd:restriction base="dms:Note">
          <xsd:maxLength value="255"/>
        </xsd:restriction>
      </xsd:simpleType>
    </xsd:element>
    <xsd:element name="MediaServiceAutoKeyPoints" ma:index="42" nillable="true" ma:displayName="MediaServiceAutoKeyPoints" ma:hidden="true" ma:internalName="MediaServiceAutoKeyPoints" ma:readOnly="true">
      <xsd:simpleType>
        <xsd:restriction base="dms:Note"/>
      </xsd:simpleType>
    </xsd:element>
    <xsd:element name="MediaServiceKeyPoints" ma:index="43" nillable="true" ma:displayName="KeyPoints" ma:internalName="MediaServiceKeyPoints" ma:readOnly="true">
      <xsd:simpleType>
        <xsd:restriction base="dms:Note">
          <xsd:maxLength value="255"/>
        </xsd:restriction>
      </xsd:simpleType>
    </xsd:element>
    <xsd:element name="MediaServiceDateTaken" ma:index="44" nillable="true" ma:displayName="MediaServiceDateTaken" ma:hidden="true" ma:internalName="MediaServiceDateTaken" ma:readOnly="true">
      <xsd:simpleType>
        <xsd:restriction base="dms:Text"/>
      </xsd:simpleType>
    </xsd:element>
    <xsd:element name="MediaServiceAutoTags" ma:index="45" nillable="true" ma:displayName="Tags" ma:internalName="MediaServiceAutoTags" ma:readOnly="true">
      <xsd:simpleType>
        <xsd:restriction base="dms:Text"/>
      </xsd:simpleType>
    </xsd:element>
    <xsd:element name="MediaServiceLocation" ma:index="46" nillable="true" ma:displayName="Location" ma:internalName="MediaServiceLocation" ma:readOnly="true">
      <xsd:simpleType>
        <xsd:restriction base="dms:Text"/>
      </xsd:simpleType>
    </xsd:element>
    <xsd:element name="MediaServiceGenerationTime" ma:index="47" nillable="true" ma:displayName="MediaServiceGenerationTime" ma:hidden="true" ma:internalName="MediaServiceGenerationTime" ma:readOnly="true">
      <xsd:simpleType>
        <xsd:restriction base="dms:Text"/>
      </xsd:simpleType>
    </xsd:element>
    <xsd:element name="MediaServiceEventHashCode" ma:index="48" nillable="true" ma:displayName="MediaServiceEventHashCode" ma:hidden="true" ma:internalName="MediaServiceEventHashCode" ma:readOnly="true">
      <xsd:simpleType>
        <xsd:restriction base="dms:Text"/>
      </xsd:simpleType>
    </xsd:element>
    <xsd:element name="MediaServiceOCR" ma:index="49" nillable="true" ma:displayName="Extracted Text" ma:internalName="MediaServiceOCR"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45AE71-01B0-4089-A25B-C3D295AAF29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3387ee22-30b9-4a16-b825-5518a08f0827"/>
    <ds:schemaRef ds:uri="046ad16b-5a76-4ab5-bc65-f148a83082aa"/>
    <ds:schemaRef ds:uri="http://www.w3.org/XML/1998/namespace"/>
    <ds:schemaRef ds:uri="http://purl.org/dc/dcmitype/"/>
  </ds:schemaRefs>
</ds:datastoreItem>
</file>

<file path=customXml/itemProps2.xml><?xml version="1.0" encoding="utf-8"?>
<ds:datastoreItem xmlns:ds="http://schemas.openxmlformats.org/officeDocument/2006/customXml" ds:itemID="{189E5B65-5ABC-47DE-8D16-EBB85F53A9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ad16b-5a76-4ab5-bc65-f148a83082aa"/>
    <ds:schemaRef ds:uri="3387ee22-30b9-4a16-b825-5518a08f08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4E8B4A-66D3-43AE-BB1F-E9CB54E6FC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4689</TotalTime>
  <Words>1426</Words>
  <Application>Microsoft Office PowerPoint</Application>
  <PresentationFormat>Widescreen</PresentationFormat>
  <Paragraphs>163</Paragraphs>
  <Slides>30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Amasis MT Pro Black</vt:lpstr>
      <vt:lpstr>Amasis MT Pro Medium</vt:lpstr>
      <vt:lpstr>Arial</vt:lpstr>
      <vt:lpstr>Calibri</vt:lpstr>
      <vt:lpstr>Calibri Light</vt:lpstr>
      <vt:lpstr>Rajdhani</vt:lpstr>
      <vt:lpstr>Office Theme</vt:lpstr>
      <vt:lpstr>Joko vihdoin tästä tulee valtavirtaa? Teknologiatuettu oppiminen ja opetus post-korona maailmassa.</vt:lpstr>
      <vt:lpstr>Korona oli monille ensimmäinen kosketus etäopetukseen</vt:lpstr>
      <vt:lpstr>WHAT’S NEXT? Otsikosta huolimatta raportti kertoi enemmän kokemuksista.</vt:lpstr>
      <vt:lpstr>“Vuonna 2020 koulut olivat keskimäärin suljettuina 79 päivää”</vt:lpstr>
      <vt:lpstr>Haasteita:</vt:lpstr>
      <vt:lpstr>Kanadalaisten opettajien kokemuksia (vauras maa)</vt:lpstr>
      <vt:lpstr>Globaalit muutostekijät vaikuttavat kaikkeen</vt:lpstr>
      <vt:lpstr>Väestörakenne haastaa:</vt:lpstr>
      <vt:lpstr>Globaalit muutostekijät hiostavat</vt:lpstr>
      <vt:lpstr>Automaation vaikutukset työpaikkoihin</vt:lpstr>
      <vt:lpstr>Mitä tulisi oppia/opettaa?</vt:lpstr>
      <vt:lpstr>PowerPoint Presentation</vt:lpstr>
      <vt:lpstr>Koulutuksen volyymejä täytyy lisätä valtavasti, verkko on vastaus?</vt:lpstr>
      <vt:lpstr>Mikä ratkaisuksi?</vt:lpstr>
      <vt:lpstr>Korkeakoulutuksen kolme polkua</vt:lpstr>
      <vt:lpstr>Kansallisia alustoja:</vt:lpstr>
      <vt:lpstr>Kansallisia alustoja:</vt:lpstr>
      <vt:lpstr>Lähitapaaminen ”arvokas kohtaaminen”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Tulevaisuuden oppimisympäristöt: mahdollisuuksia ja haasteita</vt:lpstr>
      <vt:lpstr>Mahdollisia suuntimia</vt:lpstr>
      <vt:lpstr>PowerPoint Presentation</vt:lpstr>
      <vt:lpstr>Koulutuksen volyymejä täytyy lisätä valtavasti, verkko on vastaus?</vt:lpstr>
      <vt:lpstr>Tulevaisuuden älykäs oppimisympäristö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dc:title>
  <dc:creator>Jari Laru</dc:creator>
  <cp:lastModifiedBy>Jari Laru</cp:lastModifiedBy>
  <cp:revision>19</cp:revision>
  <dcterms:created xsi:type="dcterms:W3CDTF">2021-09-09T16:50:44Z</dcterms:created>
  <dcterms:modified xsi:type="dcterms:W3CDTF">2021-09-17T05:54:25Z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0x010100424D629EED8A994E87A1EBA5FF75C127</vt:lpwstr>
  </property>
</Properties>
</file>