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58" r:id="rId4"/>
    <p:sldId id="271" r:id="rId5"/>
    <p:sldId id="273" r:id="rId6"/>
    <p:sldId id="274" r:id="rId7"/>
    <p:sldId id="275" r:id="rId8"/>
    <p:sldId id="276" r:id="rId9"/>
    <p:sldId id="291" r:id="rId10"/>
    <p:sldId id="261" r:id="rId11"/>
    <p:sldId id="264" r:id="rId12"/>
    <p:sldId id="263" r:id="rId13"/>
    <p:sldId id="262" r:id="rId14"/>
    <p:sldId id="265" r:id="rId15"/>
    <p:sldId id="294" r:id="rId16"/>
    <p:sldId id="269" r:id="rId17"/>
    <p:sldId id="292" r:id="rId18"/>
    <p:sldId id="293" r:id="rId19"/>
    <p:sldId id="282" r:id="rId20"/>
    <p:sldId id="268" r:id="rId21"/>
    <p:sldId id="296" r:id="rId22"/>
    <p:sldId id="278" r:id="rId23"/>
    <p:sldId id="279" r:id="rId24"/>
    <p:sldId id="297" r:id="rId25"/>
    <p:sldId id="284" r:id="rId26"/>
    <p:sldId id="281" r:id="rId27"/>
    <p:sldId id="280" r:id="rId28"/>
    <p:sldId id="277" r:id="rId29"/>
    <p:sldId id="286" r:id="rId30"/>
    <p:sldId id="298" r:id="rId31"/>
    <p:sldId id="270" r:id="rId32"/>
    <p:sldId id="290" r:id="rId33"/>
    <p:sldId id="285" r:id="rId34"/>
    <p:sldId id="295" r:id="rId35"/>
    <p:sldId id="288" r:id="rId36"/>
    <p:sldId id="289" r:id="rId37"/>
    <p:sldId id="299"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707AB-A316-4214-A0D6-9E5CAB88BBD4}" v="2" dt="2020-04-22T07:36:01.01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o Hakala" userId="e933b93d-f6de-45b5-ba23-921172ffe7b5" providerId="ADAL" clId="{C82707AB-A316-4214-A0D6-9E5CAB88BBD4}"/>
    <pc:docChg chg="modSld">
      <pc:chgData name="Isto Hakala" userId="e933b93d-f6de-45b5-ba23-921172ffe7b5" providerId="ADAL" clId="{C82707AB-A316-4214-A0D6-9E5CAB88BBD4}" dt="2020-04-22T07:49:30.134" v="14" actId="1076"/>
      <pc:docMkLst>
        <pc:docMk/>
      </pc:docMkLst>
      <pc:sldChg chg="addSp modSp">
        <pc:chgData name="Isto Hakala" userId="e933b93d-f6de-45b5-ba23-921172ffe7b5" providerId="ADAL" clId="{C82707AB-A316-4214-A0D6-9E5CAB88BBD4}" dt="2020-04-22T07:49:30.134" v="14" actId="1076"/>
        <pc:sldMkLst>
          <pc:docMk/>
          <pc:sldMk cId="3460976493" sldId="287"/>
        </pc:sldMkLst>
        <pc:picChg chg="add mod">
          <ac:chgData name="Isto Hakala" userId="e933b93d-f6de-45b5-ba23-921172ffe7b5" providerId="ADAL" clId="{C82707AB-A316-4214-A0D6-9E5CAB88BBD4}" dt="2020-04-22T07:49:20.398" v="12" actId="14100"/>
          <ac:picMkLst>
            <pc:docMk/>
            <pc:sldMk cId="3460976493" sldId="287"/>
            <ac:picMk id="3" creationId="{071A3E4B-0CAD-4B23-AFAB-53EF195FDE64}"/>
          </ac:picMkLst>
        </pc:picChg>
        <pc:picChg chg="add mod">
          <ac:chgData name="Isto Hakala" userId="e933b93d-f6de-45b5-ba23-921172ffe7b5" providerId="ADAL" clId="{C82707AB-A316-4214-A0D6-9E5CAB88BBD4}" dt="2020-04-22T07:49:30.134" v="14" actId="1076"/>
          <ac:picMkLst>
            <pc:docMk/>
            <pc:sldMk cId="3460976493" sldId="287"/>
            <ac:picMk id="5" creationId="{1C2C64B9-8611-4E79-B0FE-964243A1037B}"/>
          </ac:picMkLst>
        </pc:picChg>
        <pc:picChg chg="mod">
          <ac:chgData name="Isto Hakala" userId="e933b93d-f6de-45b5-ba23-921172ffe7b5" providerId="ADAL" clId="{C82707AB-A316-4214-A0D6-9E5CAB88BBD4}" dt="2020-04-22T07:49:03.391" v="11" actId="1076"/>
          <ac:picMkLst>
            <pc:docMk/>
            <pc:sldMk cId="3460976493" sldId="287"/>
            <ac:picMk id="6" creationId="{D9666327-E15D-4487-B46B-53ED40C182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9612CC-BA4E-4E69-BE70-148F4591181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14BFAFB-47F7-4AF5-820C-7BBFC721C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492560F-AC19-4FF8-A269-E6199EDFBFE3}"/>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5" name="Alatunnisteen paikkamerkki 4">
            <a:extLst>
              <a:ext uri="{FF2B5EF4-FFF2-40B4-BE49-F238E27FC236}">
                <a16:creationId xmlns:a16="http://schemas.microsoft.com/office/drawing/2014/main" id="{75893C48-9E16-4E9A-96AA-AB6CFC6563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6AF0967-D97A-4B81-9957-A81B2F5FFB59}"/>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163870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8B8E58-179A-4D7A-924A-F7DC4BFA331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3EEDFB6-466F-4223-A1CB-4964CB8CC6D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087FD74-1620-480B-8DD2-43FAC70D5925}"/>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5" name="Alatunnisteen paikkamerkki 4">
            <a:extLst>
              <a:ext uri="{FF2B5EF4-FFF2-40B4-BE49-F238E27FC236}">
                <a16:creationId xmlns:a16="http://schemas.microsoft.com/office/drawing/2014/main" id="{F69369A0-1EC5-422F-A262-DBA803314B6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0D09D4C-8E0A-4E35-8739-15E13B410638}"/>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297615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FE6D277-A569-423F-AD4B-0DFECE8E51A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2A5A6D4-3DBC-4E6E-BD1A-95DC1ED1C68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4297238-2198-4A5D-B900-7B47ECE2C46E}"/>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5" name="Alatunnisteen paikkamerkki 4">
            <a:extLst>
              <a:ext uri="{FF2B5EF4-FFF2-40B4-BE49-F238E27FC236}">
                <a16:creationId xmlns:a16="http://schemas.microsoft.com/office/drawing/2014/main" id="{74B80E00-A8B1-4A87-B3AB-756FC64553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9DF7A1-1BBD-4598-8E15-4DAFE8040FC9}"/>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264244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CB0898-8EBA-4A1F-9D52-957E9E15743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D561FA0-848B-4BCF-A5B3-52F57684618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17A9CB-F611-4F27-8C19-B6C7FBA3F0BA}"/>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5" name="Alatunnisteen paikkamerkki 4">
            <a:extLst>
              <a:ext uri="{FF2B5EF4-FFF2-40B4-BE49-F238E27FC236}">
                <a16:creationId xmlns:a16="http://schemas.microsoft.com/office/drawing/2014/main" id="{94229DA9-B7F9-4DA7-BF00-AAA8E1E7841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6788C5F-30C1-4CA3-9AD9-0C406C8885CC}"/>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302126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198B09-426B-4D23-A13C-35259B809FE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E09F225-965F-4842-A7B0-C426F4CDD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6E1001A-612D-4D71-B03C-2274A16AEBBB}"/>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5" name="Alatunnisteen paikkamerkki 4">
            <a:extLst>
              <a:ext uri="{FF2B5EF4-FFF2-40B4-BE49-F238E27FC236}">
                <a16:creationId xmlns:a16="http://schemas.microsoft.com/office/drawing/2014/main" id="{B5CED0E1-BF31-4866-9F9C-C035632D6B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3E315E-B9BD-4F75-AA48-42A3D5C14A3A}"/>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319587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8394C6-F106-482D-B1E8-62E1182830F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C26FA8F-7130-4586-8CD1-81020417FEE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47651A-052F-4E06-8E67-199F6A0B07B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B6F8D32-406D-41A8-A298-F225D0517147}"/>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6" name="Alatunnisteen paikkamerkki 5">
            <a:extLst>
              <a:ext uri="{FF2B5EF4-FFF2-40B4-BE49-F238E27FC236}">
                <a16:creationId xmlns:a16="http://schemas.microsoft.com/office/drawing/2014/main" id="{878E652D-38D2-4979-A3B4-7CC1727E9D8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D625EFE-A477-4037-822F-4C81E1F10716}"/>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100690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BD1D30-759D-4928-B2AD-F87E561BF41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381EABB-8452-458B-8D74-306B6A6F6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5C233BF-7DFC-44FF-9449-B0FA706210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23B6356-7403-467E-9821-23602EE45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7B4688-4FB7-418A-A3F3-8472864F67F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1958693-17CC-406C-B12E-522D3F8DD806}"/>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8" name="Alatunnisteen paikkamerkki 7">
            <a:extLst>
              <a:ext uri="{FF2B5EF4-FFF2-40B4-BE49-F238E27FC236}">
                <a16:creationId xmlns:a16="http://schemas.microsoft.com/office/drawing/2014/main" id="{44287EEA-2634-4E5D-B55B-9D4E0232401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2713893-8210-4A09-990A-23EB591D2FA3}"/>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110582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9B724-C7B6-4FF3-925E-BB52A7F4BC4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548FF53-7605-4D6E-A642-E77F537580AC}"/>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4" name="Alatunnisteen paikkamerkki 3">
            <a:extLst>
              <a:ext uri="{FF2B5EF4-FFF2-40B4-BE49-F238E27FC236}">
                <a16:creationId xmlns:a16="http://schemas.microsoft.com/office/drawing/2014/main" id="{FE0AA156-B77B-4514-90EF-C337509977A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371A90B-DEB8-4FA5-82AB-2494B029B390}"/>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205965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CFFADD3-E25A-4667-BAAD-E0BC8438F062}"/>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3" name="Alatunnisteen paikkamerkki 2">
            <a:extLst>
              <a:ext uri="{FF2B5EF4-FFF2-40B4-BE49-F238E27FC236}">
                <a16:creationId xmlns:a16="http://schemas.microsoft.com/office/drawing/2014/main" id="{D300A590-248D-4DAA-9F18-7BFA35DB3A7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563C8BC-513C-433C-AF4C-80A91E81EF1B}"/>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339666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3820CC-BB41-4485-9A2B-8E39A9EE672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4522C35-E21B-4AFB-ACBB-D73FDBE00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217AC33-1D25-4A04-A825-6BC1D5104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831E8B3-A9EC-4E11-B1C1-B56C003526E6}"/>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6" name="Alatunnisteen paikkamerkki 5">
            <a:extLst>
              <a:ext uri="{FF2B5EF4-FFF2-40B4-BE49-F238E27FC236}">
                <a16:creationId xmlns:a16="http://schemas.microsoft.com/office/drawing/2014/main" id="{042B4D06-554E-402A-9A77-C7CBCFC9CB0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513CF13-A083-48A3-9667-91304A699E14}"/>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91448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20C7E0-33AF-4C76-963C-0663716D603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4056019-85EF-4375-B12C-80C644877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FA448DC-F8EF-4EFC-A843-DF40BC5A9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E329DD-B76C-4A24-8DF3-7F9C1A767D54}"/>
              </a:ext>
            </a:extLst>
          </p:cNvPr>
          <p:cNvSpPr>
            <a:spLocks noGrp="1"/>
          </p:cNvSpPr>
          <p:nvPr>
            <p:ph type="dt" sz="half" idx="10"/>
          </p:nvPr>
        </p:nvSpPr>
        <p:spPr/>
        <p:txBody>
          <a:bodyPr/>
          <a:lstStyle/>
          <a:p>
            <a:fld id="{AF6E3457-5A93-4D2D-9B0F-5C8672174A83}" type="datetimeFigureOut">
              <a:rPr lang="fi-FI" smtClean="0"/>
              <a:t>22.4.2020</a:t>
            </a:fld>
            <a:endParaRPr lang="fi-FI"/>
          </a:p>
        </p:txBody>
      </p:sp>
      <p:sp>
        <p:nvSpPr>
          <p:cNvPr id="6" name="Alatunnisteen paikkamerkki 5">
            <a:extLst>
              <a:ext uri="{FF2B5EF4-FFF2-40B4-BE49-F238E27FC236}">
                <a16:creationId xmlns:a16="http://schemas.microsoft.com/office/drawing/2014/main" id="{C579E760-757E-4BD7-9264-0D7EC9773BE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55288E1-5A48-4981-87C0-5CE69E339F8B}"/>
              </a:ext>
            </a:extLst>
          </p:cNvPr>
          <p:cNvSpPr>
            <a:spLocks noGrp="1"/>
          </p:cNvSpPr>
          <p:nvPr>
            <p:ph type="sldNum" sz="quarter" idx="12"/>
          </p:nvPr>
        </p:nvSpPr>
        <p:spPr/>
        <p:txBody>
          <a:bodyPr/>
          <a:lstStyle/>
          <a:p>
            <a:fld id="{44EAF2C5-A607-4848-90E0-9D0B07375C46}" type="slidenum">
              <a:rPr lang="fi-FI" smtClean="0"/>
              <a:t>‹#›</a:t>
            </a:fld>
            <a:endParaRPr lang="fi-FI"/>
          </a:p>
        </p:txBody>
      </p:sp>
    </p:spTree>
    <p:extLst>
      <p:ext uri="{BB962C8B-B14F-4D97-AF65-F5344CB8AC3E}">
        <p14:creationId xmlns:p14="http://schemas.microsoft.com/office/powerpoint/2010/main" val="10609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CD077A6-EE41-41AB-8099-350C2B882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B946CDA-6C22-4483-A685-B271F8EC9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8E76B5E-2B10-48AB-9C46-BEE6787BA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E3457-5A93-4D2D-9B0F-5C8672174A83}" type="datetimeFigureOut">
              <a:rPr lang="fi-FI" smtClean="0"/>
              <a:t>22.4.2020</a:t>
            </a:fld>
            <a:endParaRPr lang="fi-FI"/>
          </a:p>
        </p:txBody>
      </p:sp>
      <p:sp>
        <p:nvSpPr>
          <p:cNvPr id="5" name="Alatunnisteen paikkamerkki 4">
            <a:extLst>
              <a:ext uri="{FF2B5EF4-FFF2-40B4-BE49-F238E27FC236}">
                <a16:creationId xmlns:a16="http://schemas.microsoft.com/office/drawing/2014/main" id="{4E6A531A-17A0-4D0C-A32D-A358E4BAA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96B0B79-97F7-479F-BC31-B767123AB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AF2C5-A607-4848-90E0-9D0B07375C46}" type="slidenum">
              <a:rPr lang="fi-FI" smtClean="0"/>
              <a:t>‹#›</a:t>
            </a:fld>
            <a:endParaRPr lang="fi-FI"/>
          </a:p>
        </p:txBody>
      </p:sp>
    </p:spTree>
    <p:extLst>
      <p:ext uri="{BB962C8B-B14F-4D97-AF65-F5344CB8AC3E}">
        <p14:creationId xmlns:p14="http://schemas.microsoft.com/office/powerpoint/2010/main" val="188454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utonkierratys.fi/" TargetMode="External"/><Relationship Id="rId2" Type="http://schemas.openxmlformats.org/officeDocument/2006/relationships/hyperlink" Target="http://www.rengaskierratys.com/"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5p.org/node/81113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4h.fi/" TargetMode="External"/><Relationship Id="rId2" Type="http://schemas.openxmlformats.org/officeDocument/2006/relationships/hyperlink" Target="https://www.mtk.fi/-/maatalousmuov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5p.org/node/81295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urly.fi/tSV" TargetMode="External"/><Relationship Id="rId7" Type="http://schemas.openxmlformats.org/officeDocument/2006/relationships/hyperlink" Target="http://www.pixabay.com/" TargetMode="External"/><Relationship Id="rId2" Type="http://schemas.openxmlformats.org/officeDocument/2006/relationships/hyperlink" Target="http://www.ruokavirasto.fi/" TargetMode="External"/><Relationship Id="rId1" Type="http://schemas.openxmlformats.org/officeDocument/2006/relationships/slideLayout" Target="../slideLayouts/slideLayout2.xml"/><Relationship Id="rId6" Type="http://schemas.openxmlformats.org/officeDocument/2006/relationships/hyperlink" Target="https://www.theseus.fi/handle/10024/43032" TargetMode="External"/><Relationship Id="rId5" Type="http://schemas.openxmlformats.org/officeDocument/2006/relationships/hyperlink" Target="http://pirkanmaanpelastuslaitos.fi/files/1404106349.pdf" TargetMode="External"/><Relationship Id="rId4" Type="http://schemas.openxmlformats.org/officeDocument/2006/relationships/hyperlink" Target="https://urly.fi/1Ar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a:extLst>
              <a:ext uri="{FF2B5EF4-FFF2-40B4-BE49-F238E27FC236}">
                <a16:creationId xmlns:a16="http://schemas.microsoft.com/office/drawing/2014/main" id="{D9666327-E15D-4487-B46B-53ED40C18254}"/>
              </a:ext>
            </a:extLst>
          </p:cNvPr>
          <p:cNvPicPr>
            <a:picLocks noChangeAspect="1"/>
          </p:cNvPicPr>
          <p:nvPr/>
        </p:nvPicPr>
        <p:blipFill rotWithShape="1">
          <a:blip r:embed="rId2">
            <a:alphaModFix amt="50000"/>
          </a:blip>
          <a:srcRect b="15730"/>
          <a:stretch/>
        </p:blipFill>
        <p:spPr>
          <a:xfrm>
            <a:off x="20" y="-209549"/>
            <a:ext cx="12191980" cy="6857999"/>
          </a:xfrm>
          <a:prstGeom prst="rect">
            <a:avLst/>
          </a:prstGeom>
        </p:spPr>
      </p:pic>
      <p:sp>
        <p:nvSpPr>
          <p:cNvPr id="8" name="Otsikko 7">
            <a:extLst>
              <a:ext uri="{FF2B5EF4-FFF2-40B4-BE49-F238E27FC236}">
                <a16:creationId xmlns:a16="http://schemas.microsoft.com/office/drawing/2014/main" id="{FBE1CE2E-0C3D-4B87-BA65-78566043FC2E}"/>
              </a:ext>
            </a:extLst>
          </p:cNvPr>
          <p:cNvSpPr>
            <a:spLocks noGrp="1"/>
          </p:cNvSpPr>
          <p:nvPr>
            <p:ph type="ctrTitle"/>
          </p:nvPr>
        </p:nvSpPr>
        <p:spPr>
          <a:xfrm>
            <a:off x="1524000" y="1122362"/>
            <a:ext cx="9144000" cy="2900518"/>
          </a:xfrm>
        </p:spPr>
        <p:txBody>
          <a:bodyPr>
            <a:normAutofit/>
          </a:bodyPr>
          <a:lstStyle/>
          <a:p>
            <a:r>
              <a:rPr lang="fi-FI" dirty="0">
                <a:solidFill>
                  <a:srgbClr val="FFFFFF"/>
                </a:solidFill>
              </a:rPr>
              <a:t>Jätehuolto Maatalousalan perustutkinnossa</a:t>
            </a:r>
          </a:p>
        </p:txBody>
      </p:sp>
      <p:sp>
        <p:nvSpPr>
          <p:cNvPr id="9" name="Alaotsikko 8">
            <a:extLst>
              <a:ext uri="{FF2B5EF4-FFF2-40B4-BE49-F238E27FC236}">
                <a16:creationId xmlns:a16="http://schemas.microsoft.com/office/drawing/2014/main" id="{67F544AA-AAE7-4297-8D85-DBCB327F7BE4}"/>
              </a:ext>
            </a:extLst>
          </p:cNvPr>
          <p:cNvSpPr>
            <a:spLocks noGrp="1"/>
          </p:cNvSpPr>
          <p:nvPr>
            <p:ph type="subTitle" idx="1"/>
          </p:nvPr>
        </p:nvSpPr>
        <p:spPr>
          <a:xfrm>
            <a:off x="1524000" y="4159404"/>
            <a:ext cx="9144000" cy="1098395"/>
          </a:xfrm>
        </p:spPr>
        <p:txBody>
          <a:bodyPr>
            <a:normAutofit/>
          </a:bodyPr>
          <a:lstStyle/>
          <a:p>
            <a:r>
              <a:rPr lang="fi-FI" dirty="0">
                <a:solidFill>
                  <a:srgbClr val="FFFFFF"/>
                </a:solidFill>
              </a:rPr>
              <a:t>Maatalousalan perustutkinto OPH-2730-2017</a:t>
            </a:r>
          </a:p>
          <a:p>
            <a:endParaRPr lang="fi-FI" dirty="0">
              <a:solidFill>
                <a:srgbClr val="FFFFFF"/>
              </a:solidFill>
            </a:endParaRPr>
          </a:p>
        </p:txBody>
      </p:sp>
      <p:pic>
        <p:nvPicPr>
          <p:cNvPr id="3" name="Kuva 2">
            <a:extLst>
              <a:ext uri="{FF2B5EF4-FFF2-40B4-BE49-F238E27FC236}">
                <a16:creationId xmlns:a16="http://schemas.microsoft.com/office/drawing/2014/main" id="{071A3E4B-0CAD-4B23-AFAB-53EF195FD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056" y="5292988"/>
            <a:ext cx="2697844" cy="1193537"/>
          </a:xfrm>
          <a:prstGeom prst="rect">
            <a:avLst/>
          </a:prstGeom>
        </p:spPr>
      </p:pic>
      <p:pic>
        <p:nvPicPr>
          <p:cNvPr id="5" name="Kuva 4" descr="Kuva, joka sisältää kohteen kello, piirtäminen&#10;&#10;Kuvaus luotu automaattisesti">
            <a:extLst>
              <a:ext uri="{FF2B5EF4-FFF2-40B4-BE49-F238E27FC236}">
                <a16:creationId xmlns:a16="http://schemas.microsoft.com/office/drawing/2014/main" id="{1C2C64B9-8611-4E79-B0FE-964243A1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749" y="5362575"/>
            <a:ext cx="847725" cy="847725"/>
          </a:xfrm>
          <a:prstGeom prst="rect">
            <a:avLst/>
          </a:prstGeom>
        </p:spPr>
      </p:pic>
    </p:spTree>
    <p:extLst>
      <p:ext uri="{BB962C8B-B14F-4D97-AF65-F5344CB8AC3E}">
        <p14:creationId xmlns:p14="http://schemas.microsoft.com/office/powerpoint/2010/main" val="34609764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BB163A-76F8-42A9-9A90-2B4ACA270213}"/>
              </a:ext>
            </a:extLst>
          </p:cNvPr>
          <p:cNvSpPr>
            <a:spLocks noGrp="1"/>
          </p:cNvSpPr>
          <p:nvPr>
            <p:ph type="title"/>
          </p:nvPr>
        </p:nvSpPr>
        <p:spPr/>
        <p:txBody>
          <a:bodyPr/>
          <a:lstStyle/>
          <a:p>
            <a:r>
              <a:rPr lang="fi-FI" dirty="0"/>
              <a:t>Jätelaki määrää</a:t>
            </a:r>
          </a:p>
        </p:txBody>
      </p:sp>
      <p:sp>
        <p:nvSpPr>
          <p:cNvPr id="3" name="Sisällön paikkamerkki 2">
            <a:extLst>
              <a:ext uri="{FF2B5EF4-FFF2-40B4-BE49-F238E27FC236}">
                <a16:creationId xmlns:a16="http://schemas.microsoft.com/office/drawing/2014/main" id="{1D5AEF5A-7E20-4E50-AC9C-12E419C963B4}"/>
              </a:ext>
            </a:extLst>
          </p:cNvPr>
          <p:cNvSpPr>
            <a:spLocks noGrp="1"/>
          </p:cNvSpPr>
          <p:nvPr>
            <p:ph idx="1"/>
          </p:nvPr>
        </p:nvSpPr>
        <p:spPr>
          <a:xfrm>
            <a:off x="838200" y="1825625"/>
            <a:ext cx="10515600" cy="4908550"/>
          </a:xfrm>
        </p:spPr>
        <p:txBody>
          <a:bodyPr>
            <a:normAutofit/>
          </a:bodyPr>
          <a:lstStyle/>
          <a:p>
            <a:r>
              <a:rPr lang="fi-FI" dirty="0"/>
              <a:t>Lajiltaan ja laadultaan erilaiset jätteet on kerättävä ja pidettävä jätehuollossa toisistaan erillään.</a:t>
            </a:r>
          </a:p>
          <a:p>
            <a:r>
              <a:rPr lang="fi-FI" dirty="0"/>
              <a:t>Jätteen polttaminen Suomen vesialueella ja talousvyöhykkeellä on kielletty.</a:t>
            </a:r>
          </a:p>
          <a:p>
            <a:pPr lvl="1"/>
            <a:r>
              <a:rPr lang="fi-FI" dirty="0"/>
              <a:t>Vain käsittelemätöntä puuta, risuja ja oksia voi polttaa.</a:t>
            </a:r>
          </a:p>
          <a:p>
            <a:r>
              <a:rPr lang="fi-FI" dirty="0"/>
              <a:t>Jätteen alkuperäinen tuottaja taikka nykyinen tai aiempi jätteen haltija vastaa jätehuollon kustannuksista (aiheuttamisperiaate).</a:t>
            </a:r>
          </a:p>
        </p:txBody>
      </p:sp>
    </p:spTree>
    <p:extLst>
      <p:ext uri="{BB962C8B-B14F-4D97-AF65-F5344CB8AC3E}">
        <p14:creationId xmlns:p14="http://schemas.microsoft.com/office/powerpoint/2010/main" val="410557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271A22-7291-4CC1-8A0D-24DFCA83FF5D}"/>
              </a:ext>
            </a:extLst>
          </p:cNvPr>
          <p:cNvSpPr>
            <a:spLocks noGrp="1"/>
          </p:cNvSpPr>
          <p:nvPr>
            <p:ph type="title"/>
          </p:nvPr>
        </p:nvSpPr>
        <p:spPr/>
        <p:txBody>
          <a:bodyPr/>
          <a:lstStyle/>
          <a:p>
            <a:r>
              <a:rPr lang="fi-FI" dirty="0"/>
              <a:t>Roskaaminen </a:t>
            </a:r>
          </a:p>
        </p:txBody>
      </p:sp>
      <p:sp>
        <p:nvSpPr>
          <p:cNvPr id="3" name="Sisällön paikkamerkki 2">
            <a:extLst>
              <a:ext uri="{FF2B5EF4-FFF2-40B4-BE49-F238E27FC236}">
                <a16:creationId xmlns:a16="http://schemas.microsoft.com/office/drawing/2014/main" id="{8FB4FA99-E48A-4639-B6F5-8A70E6C8B58F}"/>
              </a:ext>
            </a:extLst>
          </p:cNvPr>
          <p:cNvSpPr>
            <a:spLocks noGrp="1"/>
          </p:cNvSpPr>
          <p:nvPr>
            <p:ph idx="1"/>
          </p:nvPr>
        </p:nvSpPr>
        <p:spPr/>
        <p:txBody>
          <a:bodyPr/>
          <a:lstStyle/>
          <a:p>
            <a:r>
              <a:rPr lang="fi-FI" dirty="0"/>
              <a:t>Ympäristöön ei saa jättää jätettä, hylätä konetta, laitetta, ajoneuvoa, alusta tai muuta esinettä eikä päästää ainetta siten, että siitä voi aiheutua epäsiisteyttä, maiseman rumentumista, viihtyisyyden vähentymistä, ihmisen tai eläimen loukkaantumisen vaaraa tai muuta niihin rinnastettavaa vaaraa tai haittaa.</a:t>
            </a:r>
          </a:p>
          <a:p>
            <a:r>
              <a:rPr lang="fi-FI" dirty="0"/>
              <a:t>Roskaajalla on siivoamisvelvollisuus.</a:t>
            </a:r>
          </a:p>
          <a:p>
            <a:r>
              <a:rPr lang="fi-FI" dirty="0"/>
              <a:t>Toissijainen siivoamisvelvollisuus on alueen haltijalla (mikäli roskaajaa ei tiedetä).</a:t>
            </a:r>
          </a:p>
        </p:txBody>
      </p:sp>
      <p:pic>
        <p:nvPicPr>
          <p:cNvPr id="4" name="Kuva 3">
            <a:extLst>
              <a:ext uri="{FF2B5EF4-FFF2-40B4-BE49-F238E27FC236}">
                <a16:creationId xmlns:a16="http://schemas.microsoft.com/office/drawing/2014/main" id="{DACADF2D-E28D-41C9-B78D-1646000EAAA4}"/>
              </a:ext>
            </a:extLst>
          </p:cNvPr>
          <p:cNvPicPr>
            <a:picLocks noChangeAspect="1"/>
          </p:cNvPicPr>
          <p:nvPr/>
        </p:nvPicPr>
        <p:blipFill>
          <a:blip r:embed="rId2">
            <a:alphaModFix amt="30000"/>
          </a:blip>
          <a:stretch>
            <a:fillRect/>
          </a:stretch>
        </p:blipFill>
        <p:spPr>
          <a:xfrm>
            <a:off x="0" y="-1143000"/>
            <a:ext cx="12192000" cy="9144000"/>
          </a:xfrm>
          <a:prstGeom prst="rect">
            <a:avLst/>
          </a:prstGeom>
        </p:spPr>
      </p:pic>
    </p:spTree>
    <p:extLst>
      <p:ext uri="{BB962C8B-B14F-4D97-AF65-F5344CB8AC3E}">
        <p14:creationId xmlns:p14="http://schemas.microsoft.com/office/powerpoint/2010/main" val="26821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B7095E-CBFA-43F2-86E8-F75A200DD2A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err="1"/>
              <a:t>Tuottajavastuu</a:t>
            </a:r>
            <a:r>
              <a:rPr lang="en-US" dirty="0"/>
              <a:t> </a:t>
            </a:r>
          </a:p>
        </p:txBody>
      </p:sp>
      <p:sp>
        <p:nvSpPr>
          <p:cNvPr id="3" name="Sisällön paikkamerkki 2">
            <a:extLst>
              <a:ext uri="{FF2B5EF4-FFF2-40B4-BE49-F238E27FC236}">
                <a16:creationId xmlns:a16="http://schemas.microsoft.com/office/drawing/2014/main" id="{A9E1B7C3-631C-4C25-8E30-0368385681D1}"/>
              </a:ext>
            </a:extLst>
          </p:cNvPr>
          <p:cNvSpPr>
            <a:spLocks noGrp="1"/>
          </p:cNvSpPr>
          <p:nvPr>
            <p:ph sz="half" idx="1"/>
          </p:nvPr>
        </p:nvSpPr>
        <p:spPr>
          <a:xfrm>
            <a:off x="4838701" y="2247907"/>
            <a:ext cx="6713220" cy="4467217"/>
          </a:xfrm>
        </p:spPr>
        <p:txBody>
          <a:bodyPr vert="horz" lIns="91440" tIns="45720" rIns="91440" bIns="45720" rtlCol="0">
            <a:normAutofit fontScale="92500"/>
          </a:bodyPr>
          <a:lstStyle/>
          <a:p>
            <a:r>
              <a:rPr lang="en-US" dirty="0" err="1"/>
              <a:t>Tuotteen</a:t>
            </a:r>
            <a:r>
              <a:rPr lang="en-US" dirty="0"/>
              <a:t> </a:t>
            </a:r>
            <a:r>
              <a:rPr lang="en-US" dirty="0" err="1"/>
              <a:t>valmistajalla</a:t>
            </a:r>
            <a:r>
              <a:rPr lang="en-US" dirty="0"/>
              <a:t> ja </a:t>
            </a:r>
            <a:r>
              <a:rPr lang="en-US" dirty="0" err="1"/>
              <a:t>maahantuojalla</a:t>
            </a:r>
            <a:r>
              <a:rPr lang="en-US" dirty="0"/>
              <a:t> on velvollisuus </a:t>
            </a:r>
            <a:r>
              <a:rPr lang="en-US" dirty="0" err="1"/>
              <a:t>järjestää</a:t>
            </a:r>
            <a:r>
              <a:rPr lang="en-US" dirty="0"/>
              <a:t> </a:t>
            </a:r>
            <a:r>
              <a:rPr lang="en-US" dirty="0" err="1"/>
              <a:t>vastuulleen</a:t>
            </a:r>
            <a:r>
              <a:rPr lang="en-US" dirty="0"/>
              <a:t> </a:t>
            </a:r>
            <a:r>
              <a:rPr lang="en-US" dirty="0" err="1"/>
              <a:t>kuuluvien</a:t>
            </a:r>
            <a:r>
              <a:rPr lang="en-US" dirty="0"/>
              <a:t> </a:t>
            </a:r>
            <a:r>
              <a:rPr lang="en-US" dirty="0" err="1"/>
              <a:t>käytöstä</a:t>
            </a:r>
            <a:r>
              <a:rPr lang="en-US" dirty="0"/>
              <a:t> </a:t>
            </a:r>
            <a:r>
              <a:rPr lang="en-US" dirty="0" err="1"/>
              <a:t>poistettujen</a:t>
            </a:r>
            <a:r>
              <a:rPr lang="en-US" dirty="0"/>
              <a:t> </a:t>
            </a:r>
            <a:r>
              <a:rPr lang="en-US" dirty="0" err="1"/>
              <a:t>tuotteiden</a:t>
            </a:r>
            <a:r>
              <a:rPr lang="en-US" dirty="0"/>
              <a:t> </a:t>
            </a:r>
            <a:r>
              <a:rPr lang="en-US" dirty="0" err="1"/>
              <a:t>jätehuolto</a:t>
            </a:r>
            <a:r>
              <a:rPr lang="en-US" dirty="0"/>
              <a:t>.</a:t>
            </a:r>
          </a:p>
          <a:p>
            <a:pPr lvl="1"/>
            <a:r>
              <a:rPr lang="en-US" dirty="0" err="1"/>
              <a:t>Ajoneuvojen</a:t>
            </a:r>
            <a:r>
              <a:rPr lang="en-US" dirty="0"/>
              <a:t> </a:t>
            </a:r>
            <a:r>
              <a:rPr lang="en-US" dirty="0" err="1"/>
              <a:t>renkaat</a:t>
            </a:r>
            <a:r>
              <a:rPr lang="en-US" dirty="0"/>
              <a:t> </a:t>
            </a:r>
            <a:r>
              <a:rPr lang="en-US" dirty="0">
                <a:hlinkClick r:id="rId2"/>
              </a:rPr>
              <a:t>www.rengaskierratys.com</a:t>
            </a:r>
            <a:r>
              <a:rPr lang="en-US" dirty="0"/>
              <a:t> </a:t>
            </a:r>
          </a:p>
          <a:p>
            <a:pPr lvl="1"/>
            <a:r>
              <a:rPr lang="en-US" dirty="0" err="1"/>
              <a:t>Henkilö</a:t>
            </a:r>
            <a:r>
              <a:rPr lang="en-US" dirty="0"/>
              <a:t>- ja </a:t>
            </a:r>
            <a:r>
              <a:rPr lang="en-US" dirty="0" err="1"/>
              <a:t>pakettiautot</a:t>
            </a:r>
            <a:r>
              <a:rPr lang="en-US" dirty="0"/>
              <a:t> </a:t>
            </a:r>
            <a:r>
              <a:rPr lang="en-US" dirty="0">
                <a:hlinkClick r:id="rId3"/>
              </a:rPr>
              <a:t>www.autonkierratys.fi</a:t>
            </a:r>
            <a:r>
              <a:rPr lang="en-US" dirty="0"/>
              <a:t> </a:t>
            </a:r>
          </a:p>
          <a:p>
            <a:pPr lvl="1"/>
            <a:r>
              <a:rPr lang="en-US" dirty="0" err="1"/>
              <a:t>Sähkö</a:t>
            </a:r>
            <a:r>
              <a:rPr lang="en-US" dirty="0"/>
              <a:t>- ja </a:t>
            </a:r>
            <a:r>
              <a:rPr lang="en-US" dirty="0" err="1"/>
              <a:t>elektroniikkalaitteet</a:t>
            </a:r>
            <a:endParaRPr lang="en-US" dirty="0"/>
          </a:p>
          <a:p>
            <a:pPr lvl="1"/>
            <a:r>
              <a:rPr lang="en-US" dirty="0" err="1"/>
              <a:t>Paristot</a:t>
            </a:r>
            <a:r>
              <a:rPr lang="en-US" dirty="0"/>
              <a:t> ja </a:t>
            </a:r>
            <a:r>
              <a:rPr lang="en-US" dirty="0" err="1"/>
              <a:t>akut</a:t>
            </a:r>
            <a:endParaRPr lang="en-US" dirty="0"/>
          </a:p>
          <a:p>
            <a:pPr lvl="1"/>
            <a:r>
              <a:rPr lang="en-US" dirty="0"/>
              <a:t>Sanoma- ja </a:t>
            </a:r>
            <a:r>
              <a:rPr lang="en-US" dirty="0" err="1"/>
              <a:t>aikakauslehdet</a:t>
            </a:r>
            <a:r>
              <a:rPr lang="en-US" dirty="0"/>
              <a:t>, </a:t>
            </a:r>
            <a:r>
              <a:rPr lang="en-US" dirty="0" err="1"/>
              <a:t>toimisto</a:t>
            </a:r>
            <a:r>
              <a:rPr lang="en-US" dirty="0"/>
              <a:t>- </a:t>
            </a:r>
            <a:r>
              <a:rPr lang="en-US" dirty="0" err="1"/>
              <a:t>ym</a:t>
            </a:r>
            <a:r>
              <a:rPr lang="en-US" dirty="0"/>
              <a:t>. </a:t>
            </a:r>
            <a:r>
              <a:rPr lang="en-US" dirty="0" err="1"/>
              <a:t>vastaava</a:t>
            </a:r>
            <a:r>
              <a:rPr lang="en-US" dirty="0"/>
              <a:t> </a:t>
            </a:r>
            <a:r>
              <a:rPr lang="en-US" dirty="0" err="1"/>
              <a:t>paperi</a:t>
            </a:r>
            <a:endParaRPr lang="en-US" dirty="0"/>
          </a:p>
          <a:p>
            <a:pPr lvl="1"/>
            <a:r>
              <a:rPr lang="en-US" dirty="0" err="1"/>
              <a:t>Pakkaukset</a:t>
            </a:r>
            <a:r>
              <a:rPr lang="en-US" dirty="0"/>
              <a:t>, </a:t>
            </a:r>
            <a:r>
              <a:rPr lang="en-US" dirty="0" err="1"/>
              <a:t>joiden</a:t>
            </a:r>
            <a:r>
              <a:rPr lang="en-US" dirty="0"/>
              <a:t> </a:t>
            </a:r>
            <a:r>
              <a:rPr lang="en-US" dirty="0" err="1"/>
              <a:t>tuottajana</a:t>
            </a:r>
            <a:r>
              <a:rPr lang="en-US" dirty="0"/>
              <a:t> </a:t>
            </a:r>
            <a:r>
              <a:rPr lang="en-US" dirty="0" err="1"/>
              <a:t>pidetään</a:t>
            </a:r>
            <a:r>
              <a:rPr lang="en-US" dirty="0"/>
              <a:t> </a:t>
            </a:r>
            <a:r>
              <a:rPr lang="en-US" dirty="0" err="1"/>
              <a:t>tuotteen</a:t>
            </a:r>
            <a:r>
              <a:rPr lang="en-US" dirty="0"/>
              <a:t> </a:t>
            </a:r>
            <a:r>
              <a:rPr lang="en-US" dirty="0" err="1"/>
              <a:t>pakkaajaa</a:t>
            </a:r>
            <a:r>
              <a:rPr lang="en-US" dirty="0"/>
              <a:t> tai </a:t>
            </a:r>
            <a:r>
              <a:rPr lang="en-US" dirty="0" err="1"/>
              <a:t>pakatun</a:t>
            </a:r>
            <a:r>
              <a:rPr lang="en-US" dirty="0"/>
              <a:t> </a:t>
            </a:r>
            <a:r>
              <a:rPr lang="en-US" dirty="0" err="1"/>
              <a:t>tuotteen</a:t>
            </a:r>
            <a:r>
              <a:rPr lang="en-US" dirty="0"/>
              <a:t> </a:t>
            </a:r>
            <a:r>
              <a:rPr lang="en-US" dirty="0" err="1"/>
              <a:t>maahantuojaa</a:t>
            </a:r>
            <a:endParaRPr lang="en-US" dirty="0"/>
          </a:p>
          <a:p>
            <a:r>
              <a:rPr lang="en-US" dirty="0" err="1"/>
              <a:t>Palvelun</a:t>
            </a:r>
            <a:r>
              <a:rPr lang="en-US" dirty="0"/>
              <a:t> on </a:t>
            </a:r>
            <a:r>
              <a:rPr lang="en-US" dirty="0" err="1"/>
              <a:t>oltava</a:t>
            </a:r>
            <a:r>
              <a:rPr lang="en-US" dirty="0"/>
              <a:t> </a:t>
            </a:r>
            <a:r>
              <a:rPr lang="en-US" dirty="0" err="1"/>
              <a:t>maksutonta</a:t>
            </a:r>
            <a:r>
              <a:rPr lang="en-US" dirty="0"/>
              <a:t> ja </a:t>
            </a:r>
            <a:r>
              <a:rPr lang="en-US" dirty="0" err="1"/>
              <a:t>vaivatonta</a:t>
            </a:r>
            <a:r>
              <a:rPr lang="en-US" dirty="0"/>
              <a:t>.</a:t>
            </a:r>
          </a:p>
        </p:txBody>
      </p:sp>
      <p:pic>
        <p:nvPicPr>
          <p:cNvPr id="5" name="Sisällön paikkamerkki 4">
            <a:extLst>
              <a:ext uri="{FF2B5EF4-FFF2-40B4-BE49-F238E27FC236}">
                <a16:creationId xmlns:a16="http://schemas.microsoft.com/office/drawing/2014/main" id="{DD62B048-6170-40E4-B169-93432D67E5F7}"/>
              </a:ext>
            </a:extLst>
          </p:cNvPr>
          <p:cNvPicPr>
            <a:picLocks noGrp="1" noChangeAspect="1"/>
          </p:cNvPicPr>
          <p:nvPr>
            <p:ph sz="half" idx="2"/>
          </p:nvPr>
        </p:nvPicPr>
        <p:blipFill rotWithShape="1">
          <a:blip r:embed="rId4"/>
          <a:srcRect l="38454" r="12202"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FB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33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0F797-F912-4EFC-8331-9503218F8346}"/>
              </a:ext>
            </a:extLst>
          </p:cNvPr>
          <p:cNvSpPr>
            <a:spLocks noGrp="1"/>
          </p:cNvSpPr>
          <p:nvPr>
            <p:ph type="title"/>
          </p:nvPr>
        </p:nvSpPr>
        <p:spPr/>
        <p:txBody>
          <a:bodyPr/>
          <a:lstStyle/>
          <a:p>
            <a:r>
              <a:rPr lang="fi-FI" dirty="0"/>
              <a:t>Jätehuollon järjestäminen</a:t>
            </a:r>
          </a:p>
        </p:txBody>
      </p:sp>
      <p:sp>
        <p:nvSpPr>
          <p:cNvPr id="3" name="Sisällön paikkamerkki 2">
            <a:extLst>
              <a:ext uri="{FF2B5EF4-FFF2-40B4-BE49-F238E27FC236}">
                <a16:creationId xmlns:a16="http://schemas.microsoft.com/office/drawing/2014/main" id="{6780F6FD-893C-4ED4-B6CE-A4EC013F5396}"/>
              </a:ext>
            </a:extLst>
          </p:cNvPr>
          <p:cNvSpPr>
            <a:spLocks noGrp="1"/>
          </p:cNvSpPr>
          <p:nvPr>
            <p:ph idx="1"/>
          </p:nvPr>
        </p:nvSpPr>
        <p:spPr>
          <a:xfrm>
            <a:off x="838200" y="1825625"/>
            <a:ext cx="10515600" cy="4908550"/>
          </a:xfrm>
        </p:spPr>
        <p:txBody>
          <a:bodyPr/>
          <a:lstStyle/>
          <a:p>
            <a:r>
              <a:rPr lang="fi-FI" dirty="0"/>
              <a:t>Kiinteistön haltijan on järjestettävä jätehuolto.</a:t>
            </a:r>
          </a:p>
          <a:p>
            <a:r>
              <a:rPr lang="fi-FI" dirty="0"/>
              <a:t>Kunnalla on velvollisuus järjestää jätehuolto.</a:t>
            </a:r>
          </a:p>
          <a:p>
            <a:pPr lvl="1"/>
            <a:r>
              <a:rPr lang="fi-FI" dirty="0"/>
              <a:t>Asumisessa ja liikehuoneistossa syntyvä muiden kuin vaarallisten jätteiden jätehuolto </a:t>
            </a:r>
          </a:p>
          <a:p>
            <a:pPr lvl="1"/>
            <a:r>
              <a:rPr lang="fi-FI" dirty="0"/>
              <a:t>Lisäksi järjestettävä asumisessa syntyvän vaarallisen jätteen vastaanotto ja käsittely. </a:t>
            </a:r>
          </a:p>
          <a:p>
            <a:pPr lvl="1"/>
            <a:r>
              <a:rPr lang="fi-FI" dirty="0"/>
              <a:t>Maa- ja metsätaloudessa syntyvän vaarallisen jätteen vastaanotto ja käsittely kuuluu kunnan vastuulle, jollei kysymys ole kohtuuttomasta määrästä jätettä.</a:t>
            </a:r>
          </a:p>
          <a:p>
            <a:pPr lvl="1"/>
            <a:r>
              <a:rPr lang="fi-FI" dirty="0"/>
              <a:t>Jätehuoltoon liittyvä tiedotus ja neuvonta. </a:t>
            </a:r>
          </a:p>
          <a:p>
            <a:pPr lvl="1"/>
            <a:r>
              <a:rPr lang="fi-FI" dirty="0"/>
              <a:t>Tehtäviä hoitavat usein kuntien omistamat alueelliset jätehuoltoyhtiöt.</a:t>
            </a:r>
          </a:p>
        </p:txBody>
      </p:sp>
    </p:spTree>
    <p:extLst>
      <p:ext uri="{BB962C8B-B14F-4D97-AF65-F5344CB8AC3E}">
        <p14:creationId xmlns:p14="http://schemas.microsoft.com/office/powerpoint/2010/main" val="397159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C3AA56-C96F-481B-86B2-E616005C89D8}"/>
              </a:ext>
            </a:extLst>
          </p:cNvPr>
          <p:cNvSpPr>
            <a:spLocks noGrp="1"/>
          </p:cNvSpPr>
          <p:nvPr>
            <p:ph type="title"/>
          </p:nvPr>
        </p:nvSpPr>
        <p:spPr/>
        <p:txBody>
          <a:bodyPr/>
          <a:lstStyle/>
          <a:p>
            <a:r>
              <a:rPr lang="fi-FI" dirty="0"/>
              <a:t>Kunnan jätehuoltomääräykset</a:t>
            </a:r>
          </a:p>
        </p:txBody>
      </p:sp>
      <p:sp>
        <p:nvSpPr>
          <p:cNvPr id="3" name="Sisällön paikkamerkki 2">
            <a:extLst>
              <a:ext uri="{FF2B5EF4-FFF2-40B4-BE49-F238E27FC236}">
                <a16:creationId xmlns:a16="http://schemas.microsoft.com/office/drawing/2014/main" id="{EE4ACB29-3EE1-491E-A6C2-1E53E2887391}"/>
              </a:ext>
            </a:extLst>
          </p:cNvPr>
          <p:cNvSpPr>
            <a:spLocks noGrp="1"/>
          </p:cNvSpPr>
          <p:nvPr>
            <p:ph idx="1"/>
          </p:nvPr>
        </p:nvSpPr>
        <p:spPr/>
        <p:txBody>
          <a:bodyPr/>
          <a:lstStyle/>
          <a:p>
            <a:r>
              <a:rPr lang="fi-FI" dirty="0"/>
              <a:t>Jokaisessa kunnassa on omat jätehuolto-ohjeet ja määräykset.</a:t>
            </a:r>
          </a:p>
          <a:p>
            <a:r>
              <a:rPr lang="fi-FI" dirty="0"/>
              <a:t>Sisältävät ohjeet jätteiden määrän vähentämisestä, lajittelusta, säilytyksestä, keräyksestä, kuljetuksesta, hyödyntämisestä ja loppukäsittelystä.</a:t>
            </a:r>
          </a:p>
          <a:p>
            <a:r>
              <a:rPr lang="fi-FI" dirty="0"/>
              <a:t>Ohjeet toimista roskaantumisen ehkäisemiseksi.</a:t>
            </a:r>
          </a:p>
          <a:p>
            <a:endParaRPr lang="fi-FI" dirty="0"/>
          </a:p>
          <a:p>
            <a:endParaRPr lang="fi-FI" dirty="0"/>
          </a:p>
        </p:txBody>
      </p:sp>
    </p:spTree>
    <p:extLst>
      <p:ext uri="{BB962C8B-B14F-4D97-AF65-F5344CB8AC3E}">
        <p14:creationId xmlns:p14="http://schemas.microsoft.com/office/powerpoint/2010/main" val="75550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AF53F1-01C1-4B54-A63E-1A68A0DCA4C3}"/>
              </a:ext>
            </a:extLst>
          </p:cNvPr>
          <p:cNvSpPr>
            <a:spLocks noGrp="1"/>
          </p:cNvSpPr>
          <p:nvPr>
            <p:ph type="title"/>
          </p:nvPr>
        </p:nvSpPr>
        <p:spPr>
          <a:xfrm>
            <a:off x="4965430" y="629268"/>
            <a:ext cx="6586491" cy="1286160"/>
          </a:xfrm>
        </p:spPr>
        <p:txBody>
          <a:bodyPr anchor="b">
            <a:normAutofit/>
          </a:bodyPr>
          <a:lstStyle/>
          <a:p>
            <a:r>
              <a:rPr lang="fi-FI" dirty="0"/>
              <a:t>Tehtävä 2.</a:t>
            </a:r>
          </a:p>
        </p:txBody>
      </p:sp>
      <p:sp>
        <p:nvSpPr>
          <p:cNvPr id="8" name="Content Placeholder 7">
            <a:extLst>
              <a:ext uri="{FF2B5EF4-FFF2-40B4-BE49-F238E27FC236}">
                <a16:creationId xmlns:a16="http://schemas.microsoft.com/office/drawing/2014/main" id="{47BE6759-783C-41DD-97D3-1A444D90D325}"/>
              </a:ext>
            </a:extLst>
          </p:cNvPr>
          <p:cNvSpPr>
            <a:spLocks noGrp="1"/>
          </p:cNvSpPr>
          <p:nvPr>
            <p:ph idx="1"/>
          </p:nvPr>
        </p:nvSpPr>
        <p:spPr>
          <a:xfrm>
            <a:off x="4965430" y="2524125"/>
            <a:ext cx="6586489" cy="3785419"/>
          </a:xfrm>
        </p:spPr>
        <p:txBody>
          <a:bodyPr>
            <a:normAutofit/>
          </a:bodyPr>
          <a:lstStyle/>
          <a:p>
            <a:r>
              <a:rPr lang="en-US" dirty="0" err="1"/>
              <a:t>Kertaa</a:t>
            </a:r>
            <a:r>
              <a:rPr lang="en-US" dirty="0"/>
              <a:t> </a:t>
            </a:r>
            <a:r>
              <a:rPr lang="en-US" dirty="0" err="1"/>
              <a:t>oppimaasi</a:t>
            </a:r>
            <a:r>
              <a:rPr lang="en-US" dirty="0"/>
              <a:t>:  </a:t>
            </a:r>
            <a:r>
              <a:rPr lang="en-US" dirty="0">
                <a:hlinkClick r:id="rId2"/>
              </a:rPr>
              <a:t>https://h5p.org/node/811137</a:t>
            </a:r>
            <a:r>
              <a:rPr lang="en-US" dirty="0"/>
              <a:t> </a:t>
            </a:r>
          </a:p>
        </p:txBody>
      </p:sp>
      <p:pic>
        <p:nvPicPr>
          <p:cNvPr id="4" name="Sisällön paikkamerkki 3">
            <a:extLst>
              <a:ext uri="{FF2B5EF4-FFF2-40B4-BE49-F238E27FC236}">
                <a16:creationId xmlns:a16="http://schemas.microsoft.com/office/drawing/2014/main" id="{8D672DA5-3C4E-4F1C-907B-CBEC45778C52}"/>
              </a:ext>
            </a:extLst>
          </p:cNvPr>
          <p:cNvPicPr>
            <a:picLocks noChangeAspect="1"/>
          </p:cNvPicPr>
          <p:nvPr/>
        </p:nvPicPr>
        <p:blipFill rotWithShape="1">
          <a:blip r:embed="rId3"/>
          <a:srcRect r="1" b="14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75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69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210263A2-E1C2-4325-8C33-449F6F004F3C}"/>
              </a:ext>
            </a:extLst>
          </p:cNvPr>
          <p:cNvPicPr>
            <a:picLocks noGrp="1" noChangeAspect="1"/>
          </p:cNvPicPr>
          <p:nvPr>
            <p:ph sz="half" idx="2"/>
          </p:nvPr>
        </p:nvPicPr>
        <p:blipFill rotWithShape="1">
          <a:blip r:embed="rId2"/>
          <a:srcRect l="21702" r="10704"/>
          <a:stretch/>
        </p:blipFill>
        <p:spPr>
          <a:xfrm>
            <a:off x="20" y="10"/>
            <a:ext cx="4635571" cy="6857990"/>
          </a:xfrm>
          <a:prstGeom prst="rect">
            <a:avLst/>
          </a:prstGeom>
          <a:effectLst/>
        </p:spPr>
      </p:pic>
      <p:sp>
        <p:nvSpPr>
          <p:cNvPr id="2" name="Otsikko 1">
            <a:extLst>
              <a:ext uri="{FF2B5EF4-FFF2-40B4-BE49-F238E27FC236}">
                <a16:creationId xmlns:a16="http://schemas.microsoft.com/office/drawing/2014/main" id="{FDC0A5E1-BBF3-410D-A4FF-D53E4D173C32}"/>
              </a:ext>
            </a:extLst>
          </p:cNvPr>
          <p:cNvSpPr>
            <a:spLocks noGrp="1"/>
          </p:cNvSpPr>
          <p:nvPr>
            <p:ph type="title"/>
          </p:nvPr>
        </p:nvSpPr>
        <p:spPr>
          <a:xfrm>
            <a:off x="3362960" y="629268"/>
            <a:ext cx="8188962" cy="1286160"/>
          </a:xfrm>
        </p:spPr>
        <p:txBody>
          <a:bodyPr vert="horz" lIns="91440" tIns="45720" rIns="91440" bIns="45720" rtlCol="0" anchor="b">
            <a:noAutofit/>
          </a:bodyPr>
          <a:lstStyle/>
          <a:p>
            <a:r>
              <a:rPr lang="en-US" dirty="0"/>
              <a:t>Yrityksen jätehuollon järjestäminen</a:t>
            </a:r>
          </a:p>
        </p:txBody>
      </p:sp>
      <p:sp>
        <p:nvSpPr>
          <p:cNvPr id="4" name="Sisällön paikkamerkki 3">
            <a:extLst>
              <a:ext uri="{FF2B5EF4-FFF2-40B4-BE49-F238E27FC236}">
                <a16:creationId xmlns:a16="http://schemas.microsoft.com/office/drawing/2014/main" id="{831F1692-CB25-4DE8-B087-BE561EA6EEBB}"/>
              </a:ext>
            </a:extLst>
          </p:cNvPr>
          <p:cNvSpPr>
            <a:spLocks noGrp="1"/>
          </p:cNvSpPr>
          <p:nvPr>
            <p:ph sz="half" idx="1"/>
          </p:nvPr>
        </p:nvSpPr>
        <p:spPr>
          <a:xfrm>
            <a:off x="4965431" y="2247903"/>
            <a:ext cx="6586489" cy="4457685"/>
          </a:xfrm>
        </p:spPr>
        <p:txBody>
          <a:bodyPr vert="horz" lIns="91440" tIns="45720" rIns="91440" bIns="45720" rtlCol="0">
            <a:normAutofit/>
          </a:bodyPr>
          <a:lstStyle/>
          <a:p>
            <a:r>
              <a:rPr lang="fi-FI" dirty="0"/>
              <a:t>Käytettävä ohjeisto</a:t>
            </a:r>
          </a:p>
          <a:p>
            <a:pPr lvl="1"/>
            <a:r>
              <a:rPr lang="fi-FI" dirty="0"/>
              <a:t>Kunnan jätehuolto- ja ympäristönsuojeluohjeet</a:t>
            </a:r>
          </a:p>
          <a:p>
            <a:pPr lvl="1"/>
            <a:r>
              <a:rPr lang="fi-FI" dirty="0"/>
              <a:t>Mahdollinen ympäristölupa</a:t>
            </a:r>
          </a:p>
          <a:p>
            <a:pPr lvl="1"/>
            <a:r>
              <a:rPr lang="fi-FI" dirty="0"/>
              <a:t>Yrityksen omavalvontasuunnitelma</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FC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35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C0A5E1-BBF3-410D-A4FF-D53E4D173C32}"/>
              </a:ext>
            </a:extLst>
          </p:cNvPr>
          <p:cNvSpPr>
            <a:spLocks noGrp="1"/>
          </p:cNvSpPr>
          <p:nvPr>
            <p:ph type="title"/>
          </p:nvPr>
        </p:nvSpPr>
        <p:spPr>
          <a:xfrm>
            <a:off x="655320" y="365125"/>
            <a:ext cx="5120114" cy="1549397"/>
          </a:xfrm>
        </p:spPr>
        <p:txBody>
          <a:bodyPr vert="horz" lIns="91440" tIns="45720" rIns="91440" bIns="45720" rtlCol="0" anchor="ctr">
            <a:normAutofit/>
          </a:bodyPr>
          <a:lstStyle/>
          <a:p>
            <a:r>
              <a:rPr lang="en-US" dirty="0"/>
              <a:t>Yrityksen jätehuollon järjestäminen</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831F1692-CB25-4DE8-B087-BE561EA6EEBB}"/>
              </a:ext>
            </a:extLst>
          </p:cNvPr>
          <p:cNvSpPr>
            <a:spLocks noGrp="1"/>
          </p:cNvSpPr>
          <p:nvPr>
            <p:ph sz="half" idx="1"/>
          </p:nvPr>
        </p:nvSpPr>
        <p:spPr>
          <a:xfrm>
            <a:off x="205740" y="2468880"/>
            <a:ext cx="6946900" cy="3462228"/>
          </a:xfrm>
        </p:spPr>
        <p:txBody>
          <a:bodyPr vert="horz" lIns="91440" tIns="45720" rIns="91440" bIns="45720" rtlCol="0">
            <a:noAutofit/>
          </a:bodyPr>
          <a:lstStyle/>
          <a:p>
            <a:r>
              <a:rPr lang="en-US" dirty="0" err="1"/>
              <a:t>Selvitä</a:t>
            </a:r>
            <a:r>
              <a:rPr lang="en-US" dirty="0"/>
              <a:t>, </a:t>
            </a:r>
            <a:r>
              <a:rPr lang="en-US" dirty="0" err="1"/>
              <a:t>mitä</a:t>
            </a:r>
            <a:r>
              <a:rPr lang="en-US" dirty="0"/>
              <a:t> </a:t>
            </a:r>
            <a:r>
              <a:rPr lang="en-US" dirty="0" err="1"/>
              <a:t>jätettä</a:t>
            </a:r>
            <a:r>
              <a:rPr lang="en-US" dirty="0"/>
              <a:t> </a:t>
            </a:r>
            <a:r>
              <a:rPr lang="en-US" dirty="0" err="1"/>
              <a:t>yrityksessä</a:t>
            </a:r>
            <a:r>
              <a:rPr lang="en-US" dirty="0"/>
              <a:t> </a:t>
            </a:r>
            <a:r>
              <a:rPr lang="en-US" dirty="0" err="1"/>
              <a:t>syntyy</a:t>
            </a:r>
            <a:r>
              <a:rPr lang="en-US" dirty="0"/>
              <a:t>.</a:t>
            </a:r>
          </a:p>
          <a:p>
            <a:r>
              <a:rPr lang="en-US" dirty="0" err="1"/>
              <a:t>Selvitä</a:t>
            </a:r>
            <a:r>
              <a:rPr lang="en-US" dirty="0"/>
              <a:t> </a:t>
            </a:r>
            <a:r>
              <a:rPr lang="en-US" dirty="0" err="1"/>
              <a:t>yrityksen</a:t>
            </a:r>
            <a:r>
              <a:rPr lang="en-US" dirty="0"/>
              <a:t> </a:t>
            </a:r>
            <a:r>
              <a:rPr lang="en-US" dirty="0" err="1"/>
              <a:t>sijaintikunnan</a:t>
            </a:r>
            <a:r>
              <a:rPr lang="en-US" dirty="0"/>
              <a:t> </a:t>
            </a:r>
            <a:r>
              <a:rPr lang="en-US" dirty="0" err="1"/>
              <a:t>jätehuoltomääräykset</a:t>
            </a:r>
            <a:r>
              <a:rPr lang="en-US" dirty="0"/>
              <a:t>.</a:t>
            </a:r>
          </a:p>
          <a:p>
            <a:r>
              <a:rPr lang="en-US" dirty="0" err="1"/>
              <a:t>Järjestä</a:t>
            </a:r>
            <a:r>
              <a:rPr lang="en-US" dirty="0"/>
              <a:t> </a:t>
            </a:r>
            <a:r>
              <a:rPr lang="en-US" dirty="0" err="1"/>
              <a:t>tarvittavat</a:t>
            </a:r>
            <a:r>
              <a:rPr lang="en-US" dirty="0"/>
              <a:t> </a:t>
            </a:r>
            <a:r>
              <a:rPr lang="en-US" dirty="0" err="1"/>
              <a:t>jätteiden</a:t>
            </a:r>
            <a:r>
              <a:rPr lang="en-US" dirty="0"/>
              <a:t> </a:t>
            </a:r>
            <a:r>
              <a:rPr lang="en-US" dirty="0" err="1"/>
              <a:t>keräyspisteet</a:t>
            </a:r>
            <a:r>
              <a:rPr lang="en-US" dirty="0"/>
              <a:t> </a:t>
            </a:r>
            <a:r>
              <a:rPr lang="en-US" dirty="0" err="1"/>
              <a:t>yrityksen</a:t>
            </a:r>
            <a:r>
              <a:rPr lang="en-US" dirty="0"/>
              <a:t> </a:t>
            </a:r>
            <a:r>
              <a:rPr lang="en-US" dirty="0" err="1"/>
              <a:t>tiloihin</a:t>
            </a:r>
            <a:r>
              <a:rPr lang="en-US" dirty="0"/>
              <a:t>.</a:t>
            </a:r>
          </a:p>
          <a:p>
            <a:pPr lvl="1"/>
            <a:r>
              <a:rPr lang="en-US" dirty="0"/>
              <a:t>Eri </a:t>
            </a:r>
            <a:r>
              <a:rPr lang="en-US" dirty="0" err="1"/>
              <a:t>jätelajit</a:t>
            </a:r>
            <a:r>
              <a:rPr lang="en-US" dirty="0"/>
              <a:t> </a:t>
            </a:r>
            <a:r>
              <a:rPr lang="en-US" dirty="0" err="1"/>
              <a:t>erilleen</a:t>
            </a:r>
            <a:r>
              <a:rPr lang="en-US" dirty="0"/>
              <a:t>, </a:t>
            </a:r>
            <a:r>
              <a:rPr lang="en-US" dirty="0" err="1"/>
              <a:t>helppo</a:t>
            </a:r>
            <a:r>
              <a:rPr lang="en-US" dirty="0"/>
              <a:t> </a:t>
            </a:r>
            <a:r>
              <a:rPr lang="en-US" dirty="0" err="1"/>
              <a:t>lajitella</a:t>
            </a:r>
            <a:r>
              <a:rPr lang="en-US" dirty="0"/>
              <a:t>.</a:t>
            </a:r>
          </a:p>
          <a:p>
            <a:pPr lvl="1"/>
            <a:r>
              <a:rPr lang="en-US" dirty="0" err="1"/>
              <a:t>Jätteiden</a:t>
            </a:r>
            <a:r>
              <a:rPr lang="en-US" dirty="0"/>
              <a:t> </a:t>
            </a:r>
            <a:r>
              <a:rPr lang="en-US" dirty="0" err="1"/>
              <a:t>säilyminen</a:t>
            </a:r>
            <a:r>
              <a:rPr lang="en-US" dirty="0"/>
              <a:t> </a:t>
            </a:r>
            <a:r>
              <a:rPr lang="en-US" dirty="0" err="1"/>
              <a:t>kuivana</a:t>
            </a:r>
            <a:r>
              <a:rPr lang="en-US" dirty="0"/>
              <a:t> ja </a:t>
            </a:r>
            <a:r>
              <a:rPr lang="en-US" dirty="0" err="1"/>
              <a:t>puhtaana</a:t>
            </a:r>
            <a:r>
              <a:rPr lang="en-US" dirty="0"/>
              <a:t>.</a:t>
            </a:r>
          </a:p>
          <a:p>
            <a:pPr lvl="1"/>
            <a:r>
              <a:rPr lang="en-US" dirty="0" err="1"/>
              <a:t>Helppo</a:t>
            </a:r>
            <a:r>
              <a:rPr lang="en-US" dirty="0"/>
              <a:t> </a:t>
            </a:r>
            <a:r>
              <a:rPr lang="en-US" dirty="0" err="1"/>
              <a:t>noutaa</a:t>
            </a:r>
            <a:r>
              <a:rPr lang="en-US" dirty="0"/>
              <a:t> </a:t>
            </a:r>
            <a:r>
              <a:rPr lang="en-US" dirty="0" err="1"/>
              <a:t>jatkokäsittelyyn</a:t>
            </a:r>
            <a:r>
              <a:rPr lang="en-US" dirty="0"/>
              <a:t>.</a:t>
            </a:r>
          </a:p>
          <a:p>
            <a:r>
              <a:rPr lang="en-US" dirty="0" err="1"/>
              <a:t>Sovi</a:t>
            </a:r>
            <a:r>
              <a:rPr lang="en-US" dirty="0"/>
              <a:t> </a:t>
            </a:r>
            <a:r>
              <a:rPr lang="en-US" dirty="0" err="1"/>
              <a:t>jätteiden</a:t>
            </a:r>
            <a:r>
              <a:rPr lang="en-US" dirty="0"/>
              <a:t> </a:t>
            </a:r>
            <a:r>
              <a:rPr lang="en-US" dirty="0" err="1"/>
              <a:t>toimittaminen</a:t>
            </a:r>
            <a:r>
              <a:rPr lang="en-US" dirty="0"/>
              <a:t> </a:t>
            </a:r>
            <a:r>
              <a:rPr lang="en-US" dirty="0" err="1"/>
              <a:t>jatkokäsittelyyn</a:t>
            </a:r>
            <a:r>
              <a:rPr lang="en-US" dirty="0"/>
              <a:t> ja </a:t>
            </a:r>
            <a:r>
              <a:rPr lang="en-US" dirty="0" err="1"/>
              <a:t>selvitä</a:t>
            </a:r>
            <a:r>
              <a:rPr lang="en-US" dirty="0"/>
              <a:t> </a:t>
            </a:r>
            <a:r>
              <a:rPr lang="en-US" dirty="0" err="1"/>
              <a:t>hyötyjäteaseman</a:t>
            </a:r>
            <a:r>
              <a:rPr lang="en-US" dirty="0"/>
              <a:t> </a:t>
            </a:r>
            <a:r>
              <a:rPr lang="en-US" dirty="0" err="1"/>
              <a:t>toiminta</a:t>
            </a:r>
            <a:r>
              <a:rPr lang="en-US" dirty="0"/>
              <a:t>.</a:t>
            </a:r>
          </a:p>
        </p:txBody>
      </p:sp>
      <p:pic>
        <p:nvPicPr>
          <p:cNvPr id="6" name="Sisällön paikkamerkki 5">
            <a:extLst>
              <a:ext uri="{FF2B5EF4-FFF2-40B4-BE49-F238E27FC236}">
                <a16:creationId xmlns:a16="http://schemas.microsoft.com/office/drawing/2014/main" id="{210263A2-E1C2-4325-8C33-449F6F004F3C}"/>
              </a:ext>
            </a:extLst>
          </p:cNvPr>
          <p:cNvPicPr>
            <a:picLocks noGrp="1" noChangeAspect="1"/>
          </p:cNvPicPr>
          <p:nvPr>
            <p:ph sz="half" idx="2"/>
          </p:nvPr>
        </p:nvPicPr>
        <p:blipFill rotWithShape="1">
          <a:blip r:embed="rId2"/>
          <a:srcRect l="7945"/>
          <a:stretch/>
        </p:blipFill>
        <p:spPr>
          <a:xfrm>
            <a:off x="6477429" y="568971"/>
            <a:ext cx="5714571" cy="620775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705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3EA5C87-A75F-42E4-A1BA-5D2BBA81DA49}"/>
              </a:ext>
            </a:extLst>
          </p:cNvPr>
          <p:cNvSpPr>
            <a:spLocks noGrp="1"/>
          </p:cNvSpPr>
          <p:nvPr>
            <p:ph type="title"/>
          </p:nvPr>
        </p:nvSpPr>
        <p:spPr/>
        <p:txBody>
          <a:bodyPr/>
          <a:lstStyle/>
          <a:p>
            <a:r>
              <a:rPr lang="fi-FI" dirty="0"/>
              <a:t>Jätteiden lajittelu</a:t>
            </a:r>
          </a:p>
        </p:txBody>
      </p:sp>
      <p:sp>
        <p:nvSpPr>
          <p:cNvPr id="6" name="Sisällön paikkamerkki 5">
            <a:extLst>
              <a:ext uri="{FF2B5EF4-FFF2-40B4-BE49-F238E27FC236}">
                <a16:creationId xmlns:a16="http://schemas.microsoft.com/office/drawing/2014/main" id="{73E7C621-C253-44CE-9B7D-A0A70F248490}"/>
              </a:ext>
            </a:extLst>
          </p:cNvPr>
          <p:cNvSpPr>
            <a:spLocks noGrp="1"/>
          </p:cNvSpPr>
          <p:nvPr>
            <p:ph sz="half" idx="1"/>
          </p:nvPr>
        </p:nvSpPr>
        <p:spPr/>
        <p:txBody>
          <a:bodyPr>
            <a:normAutofit/>
          </a:bodyPr>
          <a:lstStyle/>
          <a:p>
            <a:r>
              <a:rPr lang="fi-FI" dirty="0"/>
              <a:t>Biojäte</a:t>
            </a:r>
          </a:p>
          <a:p>
            <a:r>
              <a:rPr lang="fi-FI" dirty="0"/>
              <a:t>Paperijäte</a:t>
            </a:r>
          </a:p>
          <a:p>
            <a:r>
              <a:rPr lang="fi-FI" dirty="0"/>
              <a:t>Kartonkijäte</a:t>
            </a:r>
          </a:p>
          <a:p>
            <a:r>
              <a:rPr lang="fi-FI" dirty="0"/>
              <a:t>Muovijäte</a:t>
            </a:r>
          </a:p>
          <a:p>
            <a:r>
              <a:rPr lang="fi-FI" dirty="0"/>
              <a:t>Lasijäte</a:t>
            </a:r>
          </a:p>
          <a:p>
            <a:r>
              <a:rPr lang="fi-FI" dirty="0"/>
              <a:t>Metallijäte</a:t>
            </a:r>
          </a:p>
          <a:p>
            <a:endParaRPr lang="fi-FI" dirty="0"/>
          </a:p>
        </p:txBody>
      </p:sp>
      <p:sp>
        <p:nvSpPr>
          <p:cNvPr id="7" name="Sisällön paikkamerkki 6">
            <a:extLst>
              <a:ext uri="{FF2B5EF4-FFF2-40B4-BE49-F238E27FC236}">
                <a16:creationId xmlns:a16="http://schemas.microsoft.com/office/drawing/2014/main" id="{BCFDA45B-E9D7-477C-8E07-FCE07CC952C2}"/>
              </a:ext>
            </a:extLst>
          </p:cNvPr>
          <p:cNvSpPr>
            <a:spLocks noGrp="1"/>
          </p:cNvSpPr>
          <p:nvPr>
            <p:ph sz="half" idx="2"/>
          </p:nvPr>
        </p:nvSpPr>
        <p:spPr/>
        <p:txBody>
          <a:bodyPr>
            <a:normAutofit/>
          </a:bodyPr>
          <a:lstStyle/>
          <a:p>
            <a:r>
              <a:rPr lang="fi-FI" dirty="0"/>
              <a:t>Sähkö- ja elektroniikkaromu</a:t>
            </a:r>
          </a:p>
          <a:p>
            <a:r>
              <a:rPr lang="fi-FI" dirty="0"/>
              <a:t>Viiltävä ja pistävä jäte</a:t>
            </a:r>
          </a:p>
          <a:p>
            <a:r>
              <a:rPr lang="fi-FI" dirty="0"/>
              <a:t>Vähä- ja suuririskinen eläinjäte</a:t>
            </a:r>
          </a:p>
          <a:p>
            <a:r>
              <a:rPr lang="fi-FI" dirty="0"/>
              <a:t>Vaarallinen jäte</a:t>
            </a:r>
          </a:p>
          <a:p>
            <a:r>
              <a:rPr lang="fi-FI" dirty="0"/>
              <a:t>Rakennusjäte </a:t>
            </a:r>
          </a:p>
          <a:p>
            <a:endParaRPr lang="fi-FI" dirty="0"/>
          </a:p>
        </p:txBody>
      </p:sp>
    </p:spTree>
    <p:extLst>
      <p:ext uri="{BB962C8B-B14F-4D97-AF65-F5344CB8AC3E}">
        <p14:creationId xmlns:p14="http://schemas.microsoft.com/office/powerpoint/2010/main" val="115056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9347B5-F01E-445E-A44E-8AACEE7C32F8}"/>
              </a:ext>
            </a:extLst>
          </p:cNvPr>
          <p:cNvSpPr>
            <a:spLocks noGrp="1"/>
          </p:cNvSpPr>
          <p:nvPr>
            <p:ph type="title"/>
          </p:nvPr>
        </p:nvSpPr>
        <p:spPr>
          <a:xfrm>
            <a:off x="419100" y="85629"/>
            <a:ext cx="3651467" cy="1676603"/>
          </a:xfrm>
        </p:spPr>
        <p:txBody>
          <a:bodyPr vert="horz" lIns="91440" tIns="45720" rIns="91440" bIns="45720" rtlCol="0" anchor="ctr">
            <a:normAutofit/>
          </a:bodyPr>
          <a:lstStyle/>
          <a:p>
            <a:r>
              <a:rPr lang="en-US" dirty="0" err="1"/>
              <a:t>Biojäte</a:t>
            </a:r>
            <a:endParaRPr lang="en-US" dirty="0"/>
          </a:p>
        </p:txBody>
      </p:sp>
      <p:sp>
        <p:nvSpPr>
          <p:cNvPr id="3" name="Sisällön paikkamerkki 2">
            <a:extLst>
              <a:ext uri="{FF2B5EF4-FFF2-40B4-BE49-F238E27FC236}">
                <a16:creationId xmlns:a16="http://schemas.microsoft.com/office/drawing/2014/main" id="{68C611CD-4A9E-4162-A335-C6CADF160D28}"/>
              </a:ext>
            </a:extLst>
          </p:cNvPr>
          <p:cNvSpPr>
            <a:spLocks noGrp="1"/>
          </p:cNvSpPr>
          <p:nvPr>
            <p:ph sz="half" idx="1"/>
          </p:nvPr>
        </p:nvSpPr>
        <p:spPr>
          <a:xfrm>
            <a:off x="171450" y="1288640"/>
            <a:ext cx="5505450" cy="5340760"/>
          </a:xfrm>
        </p:spPr>
        <p:txBody>
          <a:bodyPr vert="horz" lIns="91440" tIns="45720" rIns="91440" bIns="45720" rtlCol="0">
            <a:noAutofit/>
          </a:bodyPr>
          <a:lstStyle/>
          <a:p>
            <a:r>
              <a:rPr lang="en-US" dirty="0" err="1"/>
              <a:t>Ruokajäte</a:t>
            </a:r>
            <a:r>
              <a:rPr lang="en-US" dirty="0"/>
              <a:t> (</a:t>
            </a:r>
            <a:r>
              <a:rPr lang="en-US" dirty="0" err="1"/>
              <a:t>tiivis</a:t>
            </a:r>
            <a:r>
              <a:rPr lang="en-US" dirty="0"/>
              <a:t> </a:t>
            </a:r>
            <a:r>
              <a:rPr lang="en-US" dirty="0" err="1"/>
              <a:t>kompostori</a:t>
            </a:r>
            <a:r>
              <a:rPr lang="en-US" dirty="0"/>
              <a:t>)</a:t>
            </a:r>
          </a:p>
          <a:p>
            <a:r>
              <a:rPr lang="en-US" dirty="0" err="1"/>
              <a:t>Rehujäte</a:t>
            </a:r>
            <a:r>
              <a:rPr lang="en-US" dirty="0"/>
              <a:t> (</a:t>
            </a:r>
            <a:r>
              <a:rPr lang="en-US" dirty="0" err="1"/>
              <a:t>kompostointi</a:t>
            </a:r>
            <a:r>
              <a:rPr lang="en-US" dirty="0"/>
              <a:t> &gt; </a:t>
            </a:r>
            <a:r>
              <a:rPr lang="en-US" dirty="0" err="1"/>
              <a:t>pellolle</a:t>
            </a:r>
            <a:r>
              <a:rPr lang="en-US" dirty="0"/>
              <a:t>)</a:t>
            </a:r>
          </a:p>
          <a:p>
            <a:r>
              <a:rPr lang="en-US" dirty="0" err="1"/>
              <a:t>Antibioottimaito</a:t>
            </a:r>
            <a:r>
              <a:rPr lang="en-US" dirty="0"/>
              <a:t> (</a:t>
            </a:r>
            <a:r>
              <a:rPr lang="en-US" dirty="0" err="1"/>
              <a:t>liete</a:t>
            </a:r>
            <a:r>
              <a:rPr lang="en-US" dirty="0"/>
              <a:t>- tai </a:t>
            </a:r>
            <a:r>
              <a:rPr lang="en-US" dirty="0" err="1"/>
              <a:t>virtsasäiliöön</a:t>
            </a:r>
            <a:r>
              <a:rPr lang="en-US" dirty="0"/>
              <a:t> &gt; </a:t>
            </a:r>
            <a:r>
              <a:rPr lang="en-US" dirty="0" err="1"/>
              <a:t>pellolle</a:t>
            </a:r>
            <a:r>
              <a:rPr lang="en-US" dirty="0"/>
              <a:t>)</a:t>
            </a:r>
          </a:p>
          <a:p>
            <a:r>
              <a:rPr lang="en-US" dirty="0" err="1"/>
              <a:t>Maitohuoneen</a:t>
            </a:r>
            <a:r>
              <a:rPr lang="en-US" dirty="0"/>
              <a:t> jätevesi (</a:t>
            </a:r>
            <a:r>
              <a:rPr lang="en-US" dirty="0" err="1"/>
              <a:t>liete</a:t>
            </a:r>
            <a:r>
              <a:rPr lang="en-US" dirty="0"/>
              <a:t>- tai </a:t>
            </a:r>
            <a:r>
              <a:rPr lang="en-US" dirty="0" err="1"/>
              <a:t>virtsasäiliöön</a:t>
            </a:r>
            <a:r>
              <a:rPr lang="en-US" dirty="0"/>
              <a:t> &gt; </a:t>
            </a:r>
            <a:r>
              <a:rPr lang="en-US" dirty="0" err="1"/>
              <a:t>pellolle</a:t>
            </a:r>
            <a:r>
              <a:rPr lang="en-US" dirty="0"/>
              <a:t>)</a:t>
            </a:r>
          </a:p>
          <a:p>
            <a:r>
              <a:rPr lang="en-US" dirty="0"/>
              <a:t>Lanta (</a:t>
            </a:r>
            <a:r>
              <a:rPr lang="en-US" dirty="0" err="1"/>
              <a:t>huolellinen</a:t>
            </a:r>
            <a:r>
              <a:rPr lang="en-US" dirty="0"/>
              <a:t> </a:t>
            </a:r>
            <a:r>
              <a:rPr lang="en-US" dirty="0" err="1"/>
              <a:t>varastointi</a:t>
            </a:r>
            <a:r>
              <a:rPr lang="en-US" dirty="0"/>
              <a:t> &gt; </a:t>
            </a:r>
            <a:r>
              <a:rPr lang="en-US" dirty="0" err="1"/>
              <a:t>pellolle</a:t>
            </a:r>
            <a:r>
              <a:rPr lang="en-US" dirty="0"/>
              <a:t>)</a:t>
            </a:r>
          </a:p>
          <a:p>
            <a:r>
              <a:rPr lang="en-US" dirty="0" err="1"/>
              <a:t>Säilörehun</a:t>
            </a:r>
            <a:r>
              <a:rPr lang="en-US" dirty="0"/>
              <a:t> </a:t>
            </a:r>
            <a:r>
              <a:rPr lang="en-US" dirty="0" err="1"/>
              <a:t>puristeneste</a:t>
            </a:r>
            <a:r>
              <a:rPr lang="en-US" dirty="0"/>
              <a:t> (</a:t>
            </a:r>
            <a:r>
              <a:rPr lang="en-US" dirty="0" err="1"/>
              <a:t>lannoitteeksi</a:t>
            </a:r>
            <a:r>
              <a:rPr lang="en-US" dirty="0"/>
              <a:t>)</a:t>
            </a:r>
          </a:p>
          <a:p>
            <a:r>
              <a:rPr lang="en-US" dirty="0" err="1"/>
              <a:t>Hukkakaura</a:t>
            </a:r>
            <a:r>
              <a:rPr lang="en-US" dirty="0"/>
              <a:t> (</a:t>
            </a:r>
            <a:r>
              <a:rPr lang="en-US" dirty="0" err="1"/>
              <a:t>kerätään</a:t>
            </a:r>
            <a:r>
              <a:rPr lang="en-US" dirty="0"/>
              <a:t> </a:t>
            </a:r>
            <a:r>
              <a:rPr lang="en-US" dirty="0" err="1"/>
              <a:t>paperisäkkiin</a:t>
            </a:r>
            <a:r>
              <a:rPr lang="en-US" dirty="0"/>
              <a:t> ja </a:t>
            </a:r>
            <a:r>
              <a:rPr lang="en-US" dirty="0" err="1"/>
              <a:t>poltetaan</a:t>
            </a:r>
            <a:r>
              <a:rPr lang="en-US" dirty="0"/>
              <a:t>)</a:t>
            </a:r>
          </a:p>
          <a:p>
            <a:endParaRPr lang="en-US" dirty="0"/>
          </a:p>
        </p:txBody>
      </p:sp>
      <p:pic>
        <p:nvPicPr>
          <p:cNvPr id="5" name="Sisällön paikkamerkki 4">
            <a:extLst>
              <a:ext uri="{FF2B5EF4-FFF2-40B4-BE49-F238E27FC236}">
                <a16:creationId xmlns:a16="http://schemas.microsoft.com/office/drawing/2014/main" id="{6AE4BF54-71E2-4581-A711-22449B60E2AE}"/>
              </a:ext>
            </a:extLst>
          </p:cNvPr>
          <p:cNvPicPr>
            <a:picLocks noGrp="1" noChangeAspect="1"/>
          </p:cNvPicPr>
          <p:nvPr>
            <p:ph sz="half" idx="2"/>
          </p:nvPr>
        </p:nvPicPr>
        <p:blipFill rotWithShape="1">
          <a:blip r:embed="rId2"/>
          <a:srcRect r="26485" b="-1"/>
          <a:stretch/>
        </p:blipFill>
        <p:spPr>
          <a:xfrm>
            <a:off x="5582031" y="0"/>
            <a:ext cx="7552944" cy="6857990"/>
          </a:xfrm>
          <a:prstGeom prst="rect">
            <a:avLst/>
          </a:prstGeom>
          <a:effectLst/>
        </p:spPr>
      </p:pic>
    </p:spTree>
    <p:extLst>
      <p:ext uri="{BB962C8B-B14F-4D97-AF65-F5344CB8AC3E}">
        <p14:creationId xmlns:p14="http://schemas.microsoft.com/office/powerpoint/2010/main" val="279024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51A73B-A66F-493B-922C-5C5187E0FAA1}"/>
              </a:ext>
            </a:extLst>
          </p:cNvPr>
          <p:cNvSpPr>
            <a:spLocks noGrp="1"/>
          </p:cNvSpPr>
          <p:nvPr>
            <p:ph type="title"/>
          </p:nvPr>
        </p:nvSpPr>
        <p:spPr/>
        <p:txBody>
          <a:bodyPr/>
          <a:lstStyle/>
          <a:p>
            <a:r>
              <a:rPr lang="fi-FI" dirty="0"/>
              <a:t>Jätehuolto-osaaminen tutkinnossa</a:t>
            </a:r>
          </a:p>
        </p:txBody>
      </p:sp>
      <p:graphicFrame>
        <p:nvGraphicFramePr>
          <p:cNvPr id="4" name="Taulukko 4">
            <a:extLst>
              <a:ext uri="{FF2B5EF4-FFF2-40B4-BE49-F238E27FC236}">
                <a16:creationId xmlns:a16="http://schemas.microsoft.com/office/drawing/2014/main" id="{7307E631-0338-44D1-B042-220C3F739EF7}"/>
              </a:ext>
            </a:extLst>
          </p:cNvPr>
          <p:cNvGraphicFramePr>
            <a:graphicFrameLocks noGrp="1"/>
          </p:cNvGraphicFramePr>
          <p:nvPr>
            <p:ph idx="1"/>
            <p:extLst>
              <p:ext uri="{D42A27DB-BD31-4B8C-83A1-F6EECF244321}">
                <p14:modId xmlns:p14="http://schemas.microsoft.com/office/powerpoint/2010/main" val="696289108"/>
              </p:ext>
            </p:extLst>
          </p:nvPr>
        </p:nvGraphicFramePr>
        <p:xfrm>
          <a:off x="838200" y="1413509"/>
          <a:ext cx="10515600" cy="5359279"/>
        </p:xfrm>
        <a:graphic>
          <a:graphicData uri="http://schemas.openxmlformats.org/drawingml/2006/table">
            <a:tbl>
              <a:tblPr firstRow="1" bandRow="1">
                <a:tableStyleId>{5C22544A-7EE6-4342-B048-85BDC9FD1C3A}</a:tableStyleId>
              </a:tblPr>
              <a:tblGrid>
                <a:gridCol w="3324225">
                  <a:extLst>
                    <a:ext uri="{9D8B030D-6E8A-4147-A177-3AD203B41FA5}">
                      <a16:colId xmlns:a16="http://schemas.microsoft.com/office/drawing/2014/main" val="1751902035"/>
                    </a:ext>
                  </a:extLst>
                </a:gridCol>
                <a:gridCol w="7191375">
                  <a:extLst>
                    <a:ext uri="{9D8B030D-6E8A-4147-A177-3AD203B41FA5}">
                      <a16:colId xmlns:a16="http://schemas.microsoft.com/office/drawing/2014/main" val="1678559880"/>
                    </a:ext>
                  </a:extLst>
                </a:gridCol>
              </a:tblGrid>
              <a:tr h="326341">
                <a:tc>
                  <a:txBody>
                    <a:bodyPr/>
                    <a:lstStyle/>
                    <a:p>
                      <a:r>
                        <a:rPr lang="fi-FI" sz="2000" dirty="0"/>
                        <a:t>Tutkinnon osa</a:t>
                      </a:r>
                    </a:p>
                  </a:txBody>
                  <a:tcPr/>
                </a:tc>
                <a:tc>
                  <a:txBody>
                    <a:bodyPr/>
                    <a:lstStyle/>
                    <a:p>
                      <a:r>
                        <a:rPr lang="fi-FI" sz="2000" dirty="0"/>
                        <a:t>Arvioitikohteet</a:t>
                      </a:r>
                    </a:p>
                  </a:txBody>
                  <a:tcPr/>
                </a:tc>
                <a:extLst>
                  <a:ext uri="{0D108BD9-81ED-4DB2-BD59-A6C34878D82A}">
                    <a16:rowId xmlns:a16="http://schemas.microsoft.com/office/drawing/2014/main" val="553251332"/>
                  </a:ext>
                </a:extLst>
              </a:tr>
              <a:tr h="1305365">
                <a:tc>
                  <a:txBody>
                    <a:bodyPr/>
                    <a:lstStyle/>
                    <a:p>
                      <a:r>
                        <a:rPr lang="fi-FI" sz="2000" dirty="0"/>
                        <a:t>Työskentely maatalousalalla (pakollinen)</a:t>
                      </a:r>
                    </a:p>
                  </a:txBody>
                  <a:tcPr/>
                </a:tc>
                <a:tc>
                  <a:txBody>
                    <a:bodyPr/>
                    <a:lstStyle/>
                    <a:p>
                      <a:r>
                        <a:rPr lang="fi-FI" sz="2000" b="0" i="0" u="none" strike="noStrike" kern="1200" dirty="0">
                          <a:solidFill>
                            <a:schemeClr val="dk1"/>
                          </a:solidFill>
                          <a:effectLst/>
                          <a:latin typeface="+mn-lt"/>
                          <a:ea typeface="+mn-ea"/>
                          <a:cs typeface="+mn-cs"/>
                        </a:rPr>
                        <a:t>Huolehtii työtehtäviinsä liittyvistä jätteiden tarkoituksenmukaisesta jatkokäsittelystä tai hävittämisestä. </a:t>
                      </a:r>
                    </a:p>
                    <a:p>
                      <a:endParaRPr lang="fi-FI" sz="2000" b="0" i="0" u="none" strike="noStrike" kern="1200" dirty="0">
                        <a:solidFill>
                          <a:schemeClr val="dk1"/>
                        </a:solidFill>
                        <a:effectLst/>
                        <a:latin typeface="+mn-lt"/>
                        <a:ea typeface="+mn-ea"/>
                        <a:cs typeface="+mn-cs"/>
                      </a:endParaRPr>
                    </a:p>
                    <a:p>
                      <a:r>
                        <a:rPr lang="fi-FI" sz="2000" b="0" i="0" u="none" strike="noStrike" kern="1200" dirty="0">
                          <a:solidFill>
                            <a:schemeClr val="dk1"/>
                          </a:solidFill>
                          <a:effectLst/>
                          <a:latin typeface="+mn-lt"/>
                          <a:ea typeface="+mn-ea"/>
                          <a:cs typeface="+mn-cs"/>
                        </a:rPr>
                        <a:t>Ymmärtää, mitkä jätteet kuuluvat kompostiin, ongelmajätteeseen, vähäriskisiin ja suuririskisiin eläinjätteisiin. </a:t>
                      </a:r>
                      <a:endParaRPr lang="fi-FI" sz="2000" dirty="0"/>
                    </a:p>
                  </a:txBody>
                  <a:tcPr/>
                </a:tc>
                <a:extLst>
                  <a:ext uri="{0D108BD9-81ED-4DB2-BD59-A6C34878D82A}">
                    <a16:rowId xmlns:a16="http://schemas.microsoft.com/office/drawing/2014/main" val="294379715"/>
                  </a:ext>
                </a:extLst>
              </a:tr>
              <a:tr h="1794876">
                <a:tc>
                  <a:txBody>
                    <a:bodyPr/>
                    <a:lstStyle/>
                    <a:p>
                      <a:r>
                        <a:rPr lang="fi-FI" sz="2000" dirty="0"/>
                        <a:t>Valinnaiset ammatilliset tutkinnon osat </a:t>
                      </a:r>
                    </a:p>
                  </a:txBody>
                  <a:tcPr/>
                </a:tc>
                <a:tc>
                  <a:txBody>
                    <a:bodyPr/>
                    <a:lstStyle/>
                    <a:p>
                      <a:r>
                        <a:rPr lang="fi-FI" sz="2000" b="0" i="0" u="none" strike="noStrike" kern="1200" dirty="0">
                          <a:solidFill>
                            <a:schemeClr val="dk1"/>
                          </a:solidFill>
                          <a:effectLst/>
                          <a:latin typeface="+mn-lt"/>
                          <a:ea typeface="+mn-ea"/>
                          <a:cs typeface="+mn-cs"/>
                        </a:rPr>
                        <a:t>Lajittelee ja kierrättää mm. syntyviä kemikaaleja ja muovia.</a:t>
                      </a:r>
                    </a:p>
                    <a:p>
                      <a:r>
                        <a:rPr lang="fi-FI" sz="2000" b="0" i="0" u="none" strike="noStrike" kern="1200" dirty="0">
                          <a:solidFill>
                            <a:schemeClr val="dk1"/>
                          </a:solidFill>
                          <a:effectLst/>
                          <a:latin typeface="+mn-lt"/>
                          <a:ea typeface="+mn-ea"/>
                          <a:cs typeface="+mn-cs"/>
                        </a:rPr>
                        <a:t>Osaa säilyttää, lajitella ja kierrättää erilaisia jätteitä.</a:t>
                      </a:r>
                    </a:p>
                    <a:p>
                      <a:r>
                        <a:rPr lang="fi-FI" sz="2000" b="0" i="0" u="none" strike="noStrike" kern="1200" dirty="0">
                          <a:solidFill>
                            <a:schemeClr val="dk1"/>
                          </a:solidFill>
                          <a:effectLst/>
                          <a:latin typeface="+mn-lt"/>
                          <a:ea typeface="+mn-ea"/>
                          <a:cs typeface="+mn-cs"/>
                        </a:rPr>
                        <a:t>Lajittelee ja säilyttää ongelma- ja muut jätteet säädetyllä tavalla.</a:t>
                      </a:r>
                    </a:p>
                    <a:p>
                      <a:r>
                        <a:rPr lang="fi-FI" sz="2000" b="0" i="0" u="none" strike="noStrike" kern="1200" dirty="0">
                          <a:solidFill>
                            <a:schemeClr val="dk1"/>
                          </a:solidFill>
                          <a:effectLst/>
                          <a:latin typeface="+mn-lt"/>
                          <a:ea typeface="+mn-ea"/>
                          <a:cs typeface="+mn-cs"/>
                        </a:rPr>
                        <a:t>Eläimen kuollessa tilaa raatojen keräilijän tai ottaa selvää muista tavoista hävittää kuollut eläin sekä toimii ko. tilanteessa tiedostaen eläinten hävittämiseen liittyvät riskit.</a:t>
                      </a:r>
                    </a:p>
                    <a:p>
                      <a:r>
                        <a:rPr lang="fi-FI" sz="2000" dirty="0"/>
                        <a:t>Lajittelee rakennusjätteet tarkoituksenmukaisesti.</a:t>
                      </a:r>
                    </a:p>
                  </a:txBody>
                  <a:tcPr/>
                </a:tc>
                <a:extLst>
                  <a:ext uri="{0D108BD9-81ED-4DB2-BD59-A6C34878D82A}">
                    <a16:rowId xmlns:a16="http://schemas.microsoft.com/office/drawing/2014/main" val="2257624280"/>
                  </a:ext>
                </a:extLst>
              </a:tr>
              <a:tr h="1122559">
                <a:tc gridSpan="2">
                  <a:txBody>
                    <a:bodyPr/>
                    <a:lstStyle/>
                    <a:p>
                      <a:endParaRPr lang="fi-FI" sz="2000" dirty="0"/>
                    </a:p>
                    <a:p>
                      <a:r>
                        <a:rPr lang="fi-FI" sz="2000" dirty="0"/>
                        <a:t>Ongelmajäte = vaarallinen jäte (nimitys muuttunut)</a:t>
                      </a:r>
                    </a:p>
                  </a:txBody>
                  <a:tcPr/>
                </a:tc>
                <a:tc hMerge="1">
                  <a:txBody>
                    <a:bodyPr/>
                    <a:lstStyle/>
                    <a:p>
                      <a:endParaRPr lang="fi-FI" dirty="0"/>
                    </a:p>
                  </a:txBody>
                  <a:tcPr/>
                </a:tc>
                <a:extLst>
                  <a:ext uri="{0D108BD9-81ED-4DB2-BD59-A6C34878D82A}">
                    <a16:rowId xmlns:a16="http://schemas.microsoft.com/office/drawing/2014/main" val="3162169936"/>
                  </a:ext>
                </a:extLst>
              </a:tr>
            </a:tbl>
          </a:graphicData>
        </a:graphic>
      </p:graphicFrame>
    </p:spTree>
    <p:extLst>
      <p:ext uri="{BB962C8B-B14F-4D97-AF65-F5344CB8AC3E}">
        <p14:creationId xmlns:p14="http://schemas.microsoft.com/office/powerpoint/2010/main" val="3167558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1B10E4-1833-44BF-BEBD-6A645184AD57}"/>
              </a:ext>
            </a:extLst>
          </p:cNvPr>
          <p:cNvSpPr>
            <a:spLocks noGrp="1"/>
          </p:cNvSpPr>
          <p:nvPr>
            <p:ph type="title"/>
          </p:nvPr>
        </p:nvSpPr>
        <p:spPr/>
        <p:txBody>
          <a:bodyPr/>
          <a:lstStyle/>
          <a:p>
            <a:r>
              <a:rPr lang="fi-FI" dirty="0"/>
              <a:t>Talousjätevesi </a:t>
            </a:r>
          </a:p>
        </p:txBody>
      </p:sp>
      <p:sp>
        <p:nvSpPr>
          <p:cNvPr id="3" name="Sisällön paikkamerkki 2">
            <a:extLst>
              <a:ext uri="{FF2B5EF4-FFF2-40B4-BE49-F238E27FC236}">
                <a16:creationId xmlns:a16="http://schemas.microsoft.com/office/drawing/2014/main" id="{80399A55-A81D-4D21-8AC7-A0B9DDAAADC2}"/>
              </a:ext>
            </a:extLst>
          </p:cNvPr>
          <p:cNvSpPr>
            <a:spLocks noGrp="1"/>
          </p:cNvSpPr>
          <p:nvPr>
            <p:ph idx="1"/>
          </p:nvPr>
        </p:nvSpPr>
        <p:spPr>
          <a:xfrm>
            <a:off x="838200" y="1406524"/>
            <a:ext cx="10515600" cy="5365751"/>
          </a:xfrm>
        </p:spPr>
        <p:txBody>
          <a:bodyPr>
            <a:normAutofit/>
          </a:bodyPr>
          <a:lstStyle/>
          <a:p>
            <a:r>
              <a:rPr lang="fi-FI" dirty="0"/>
              <a:t>Vesikäymälöistä, keittiöistä, pesutiloista ja niitä vastaavista tiloista ja laitteista peräisin olevaa jätevettä sekä ominaisuuksiltaan ja koostumukseltaan vastaavaa karjatilojen maitohuoneista tai muusta elinkeinotoiminnasta peräisin olevaa jätevettä.</a:t>
            </a:r>
          </a:p>
          <a:p>
            <a:pPr marL="514350" indent="-514350">
              <a:buFont typeface="+mj-lt"/>
              <a:buAutoNum type="arabicPeriod"/>
            </a:pPr>
            <a:r>
              <a:rPr lang="fi-FI" dirty="0"/>
              <a:t>Viemäriverkostoon liittyminen tai</a:t>
            </a:r>
          </a:p>
          <a:p>
            <a:pPr marL="514350" indent="-514350">
              <a:buFont typeface="+mj-lt"/>
              <a:buAutoNum type="arabicPeriod"/>
            </a:pPr>
            <a:r>
              <a:rPr lang="fi-FI" dirty="0"/>
              <a:t>Jätevesien käsittelyjärjestelmä (talousjätevesien puhdistusta tai muuta käsittelyä varten tarvittava laitteiden ja rakenteiden muodostama kokonaisuus, joka voi koostua saostussäiliöstä, </a:t>
            </a:r>
            <a:r>
              <a:rPr lang="fi-FI" dirty="0" err="1"/>
              <a:t>maahanimeyttämöstä</a:t>
            </a:r>
            <a:r>
              <a:rPr lang="fi-FI" dirty="0"/>
              <a:t>, </a:t>
            </a:r>
            <a:r>
              <a:rPr lang="fi-FI" dirty="0" err="1"/>
              <a:t>maasuodattamosta</a:t>
            </a:r>
            <a:r>
              <a:rPr lang="fi-FI" dirty="0"/>
              <a:t>, umpisäiliöstä, pienpuhdistamosta tai muista laitteista taikka näiden laitteiden ja menetelmien yhdistelmästä).</a:t>
            </a:r>
          </a:p>
          <a:p>
            <a:pPr lvl="1"/>
            <a:r>
              <a:rPr lang="fi-FI" dirty="0"/>
              <a:t>Tarvitaan ympäristöön aiheutuvan kuormituksen arviointia varten selvitys ja järjestelmän käyttö- ja huolto-ohjeet.</a:t>
            </a:r>
          </a:p>
        </p:txBody>
      </p:sp>
    </p:spTree>
    <p:extLst>
      <p:ext uri="{BB962C8B-B14F-4D97-AF65-F5344CB8AC3E}">
        <p14:creationId xmlns:p14="http://schemas.microsoft.com/office/powerpoint/2010/main" val="42632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90DF784-FDA0-41DB-9C1A-F65EB32B87F9}"/>
              </a:ext>
            </a:extLst>
          </p:cNvPr>
          <p:cNvSpPr>
            <a:spLocks noGrp="1"/>
          </p:cNvSpPr>
          <p:nvPr>
            <p:ph type="title"/>
          </p:nvPr>
        </p:nvSpPr>
        <p:spPr/>
        <p:txBody>
          <a:bodyPr/>
          <a:lstStyle/>
          <a:p>
            <a:r>
              <a:rPr lang="fi-FI" dirty="0"/>
              <a:t>Paperinkeräys</a:t>
            </a:r>
          </a:p>
        </p:txBody>
      </p:sp>
      <p:sp>
        <p:nvSpPr>
          <p:cNvPr id="6" name="Sisällön paikkamerkki 5">
            <a:extLst>
              <a:ext uri="{FF2B5EF4-FFF2-40B4-BE49-F238E27FC236}">
                <a16:creationId xmlns:a16="http://schemas.microsoft.com/office/drawing/2014/main" id="{44940A77-086A-4A0C-BB4C-6F7441820B1B}"/>
              </a:ext>
            </a:extLst>
          </p:cNvPr>
          <p:cNvSpPr>
            <a:spLocks noGrp="1"/>
          </p:cNvSpPr>
          <p:nvPr>
            <p:ph idx="1"/>
          </p:nvPr>
        </p:nvSpPr>
        <p:spPr/>
        <p:txBody>
          <a:bodyPr>
            <a:normAutofit lnSpcReduction="10000"/>
          </a:bodyPr>
          <a:lstStyle/>
          <a:p>
            <a:r>
              <a:rPr lang="fi-FI" dirty="0"/>
              <a:t>Postilaatikkoon tuleva paperi sekä kirjoitus- ja tulostuspaperi</a:t>
            </a:r>
          </a:p>
          <a:p>
            <a:r>
              <a:rPr lang="fi-FI" dirty="0"/>
              <a:t>Pehmeäkantiset kirjat</a:t>
            </a:r>
          </a:p>
          <a:p>
            <a:r>
              <a:rPr lang="fi-FI" dirty="0"/>
              <a:t>Kovakantiset kirjat kannet poistettuina​</a:t>
            </a:r>
          </a:p>
          <a:p>
            <a:r>
              <a:rPr lang="fi-FI" dirty="0"/>
              <a:t>Valkoisesta paperista tehdyt paperikassit</a:t>
            </a:r>
          </a:p>
          <a:p>
            <a:endParaRPr lang="fi-FI" dirty="0"/>
          </a:p>
          <a:p>
            <a:r>
              <a:rPr lang="fi-FI" dirty="0"/>
              <a:t>Niittejä ja paperiliittimiä ei tarvitse poistaa. </a:t>
            </a:r>
          </a:p>
          <a:p>
            <a:r>
              <a:rPr lang="fi-FI" dirty="0"/>
              <a:t>Kaiken materiaalin tulee olla puhdasta ja kuivaa.</a:t>
            </a:r>
          </a:p>
          <a:p>
            <a:r>
              <a:rPr lang="fi-FI" dirty="0"/>
              <a:t>Hyötyjätepisteen keräysastiaan</a:t>
            </a:r>
          </a:p>
          <a:p>
            <a:r>
              <a:rPr lang="fi-FI" dirty="0"/>
              <a:t>Voidaan myös polttaa omassa tulisijassa.</a:t>
            </a:r>
          </a:p>
        </p:txBody>
      </p:sp>
    </p:spTree>
    <p:extLst>
      <p:ext uri="{BB962C8B-B14F-4D97-AF65-F5344CB8AC3E}">
        <p14:creationId xmlns:p14="http://schemas.microsoft.com/office/powerpoint/2010/main" val="317914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BAC49B-A2B8-419A-A493-38BC472C77AD}"/>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dirty="0" err="1"/>
              <a:t>Kartonkipakkaukset</a:t>
            </a:r>
            <a:endParaRPr lang="en-US" dirty="0"/>
          </a:p>
        </p:txBody>
      </p:sp>
      <p:pic>
        <p:nvPicPr>
          <p:cNvPr id="5" name="Sisällön paikkamerkki 4">
            <a:extLst>
              <a:ext uri="{FF2B5EF4-FFF2-40B4-BE49-F238E27FC236}">
                <a16:creationId xmlns:a16="http://schemas.microsoft.com/office/drawing/2014/main" id="{1C5FD975-FACA-465B-B1E5-C5E4619A2AAB}"/>
              </a:ext>
            </a:extLst>
          </p:cNvPr>
          <p:cNvPicPr>
            <a:picLocks noGrp="1" noChangeAspect="1"/>
          </p:cNvPicPr>
          <p:nvPr>
            <p:ph sz="half" idx="2"/>
          </p:nvPr>
        </p:nvPicPr>
        <p:blipFill rotWithShape="1">
          <a:blip r:embed="rId2"/>
          <a:srcRect l="33853" r="21197"/>
          <a:stretch/>
        </p:blipFill>
        <p:spPr>
          <a:xfrm>
            <a:off x="20" y="10"/>
            <a:ext cx="4635571" cy="6857990"/>
          </a:xfrm>
          <a:prstGeom prst="rect">
            <a:avLst/>
          </a:prstGeom>
          <a:effectLst/>
        </p:spPr>
      </p:pic>
      <p:sp>
        <p:nvSpPr>
          <p:cNvPr id="3" name="Sisällön paikkamerkki 2">
            <a:extLst>
              <a:ext uri="{FF2B5EF4-FFF2-40B4-BE49-F238E27FC236}">
                <a16:creationId xmlns:a16="http://schemas.microsoft.com/office/drawing/2014/main" id="{12F2D59C-A7C8-4210-B461-4A204CE9A25F}"/>
              </a:ext>
            </a:extLst>
          </p:cNvPr>
          <p:cNvSpPr>
            <a:spLocks noGrp="1"/>
          </p:cNvSpPr>
          <p:nvPr>
            <p:ph sz="half" idx="1"/>
          </p:nvPr>
        </p:nvSpPr>
        <p:spPr>
          <a:xfrm>
            <a:off x="4965432" y="2019299"/>
            <a:ext cx="6586489" cy="4295775"/>
          </a:xfrm>
        </p:spPr>
        <p:txBody>
          <a:bodyPr vert="horz" lIns="91440" tIns="45720" rIns="91440" bIns="45720" rtlCol="0">
            <a:normAutofit lnSpcReduction="10000"/>
          </a:bodyPr>
          <a:lstStyle/>
          <a:p>
            <a:r>
              <a:rPr lang="en-US" dirty="0" err="1"/>
              <a:t>Pahvilaatikot</a:t>
            </a:r>
            <a:r>
              <a:rPr lang="en-US" dirty="0"/>
              <a:t>, </a:t>
            </a:r>
            <a:r>
              <a:rPr lang="en-US" dirty="0" err="1"/>
              <a:t>aaltopahvipakkaukset</a:t>
            </a:r>
            <a:r>
              <a:rPr lang="en-US" dirty="0"/>
              <a:t> </a:t>
            </a:r>
          </a:p>
          <a:p>
            <a:r>
              <a:rPr lang="en-US" dirty="0" err="1"/>
              <a:t>Kartonkitölkit</a:t>
            </a:r>
            <a:r>
              <a:rPr lang="en-US" dirty="0"/>
              <a:t> (</a:t>
            </a:r>
            <a:r>
              <a:rPr lang="en-US" dirty="0" err="1"/>
              <a:t>myös</a:t>
            </a:r>
            <a:r>
              <a:rPr lang="en-US" dirty="0"/>
              <a:t> </a:t>
            </a:r>
            <a:r>
              <a:rPr lang="en-US" dirty="0" err="1"/>
              <a:t>folioidut</a:t>
            </a:r>
            <a:r>
              <a:rPr lang="en-US" dirty="0"/>
              <a:t>) </a:t>
            </a:r>
          </a:p>
          <a:p>
            <a:r>
              <a:rPr lang="en-US" dirty="0" err="1"/>
              <a:t>Kartonkipakkaukset</a:t>
            </a:r>
            <a:r>
              <a:rPr lang="en-US" dirty="0"/>
              <a:t>  </a:t>
            </a:r>
          </a:p>
          <a:p>
            <a:r>
              <a:rPr lang="en-US" dirty="0" err="1"/>
              <a:t>Paperipussit</a:t>
            </a:r>
            <a:r>
              <a:rPr lang="en-US" dirty="0"/>
              <a:t> ja –</a:t>
            </a:r>
            <a:r>
              <a:rPr lang="en-US" dirty="0" err="1"/>
              <a:t>kassit</a:t>
            </a:r>
            <a:endParaRPr lang="en-US" dirty="0"/>
          </a:p>
          <a:p>
            <a:endParaRPr lang="en-US" dirty="0"/>
          </a:p>
          <a:p>
            <a:r>
              <a:rPr lang="fi-FI" dirty="0"/>
              <a:t>Hyötyjätepisteen keräysastiaan</a:t>
            </a:r>
          </a:p>
          <a:p>
            <a:r>
              <a:rPr lang="fi-FI" dirty="0"/>
              <a:t>Voidaan myös polttaa (ei alumiinivuorattuja) omassa hyvin palavassa tulisijassa, ei sytykkeenä eikä hiillokselle.</a:t>
            </a:r>
          </a:p>
          <a:p>
            <a:endParaRPr lang="en-US" dirty="0"/>
          </a:p>
          <a:p>
            <a:endParaRPr lang="en-US" dirty="0"/>
          </a:p>
        </p:txBody>
      </p:sp>
    </p:spTree>
    <p:extLst>
      <p:ext uri="{BB962C8B-B14F-4D97-AF65-F5344CB8AC3E}">
        <p14:creationId xmlns:p14="http://schemas.microsoft.com/office/powerpoint/2010/main" val="281651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E9127B-9729-422A-91B1-0581C38B1116}"/>
              </a:ext>
            </a:extLst>
          </p:cNvPr>
          <p:cNvSpPr>
            <a:spLocks noGrp="1"/>
          </p:cNvSpPr>
          <p:nvPr>
            <p:ph type="title"/>
          </p:nvPr>
        </p:nvSpPr>
        <p:spPr/>
        <p:txBody>
          <a:bodyPr/>
          <a:lstStyle/>
          <a:p>
            <a:r>
              <a:rPr lang="fi-FI" dirty="0"/>
              <a:t>Muovipakkaukset </a:t>
            </a:r>
          </a:p>
        </p:txBody>
      </p:sp>
      <p:sp>
        <p:nvSpPr>
          <p:cNvPr id="3" name="Sisällön paikkamerkki 2">
            <a:extLst>
              <a:ext uri="{FF2B5EF4-FFF2-40B4-BE49-F238E27FC236}">
                <a16:creationId xmlns:a16="http://schemas.microsoft.com/office/drawing/2014/main" id="{C54ED402-E06D-40F6-84FA-462B50E37A70}"/>
              </a:ext>
            </a:extLst>
          </p:cNvPr>
          <p:cNvSpPr>
            <a:spLocks noGrp="1"/>
          </p:cNvSpPr>
          <p:nvPr>
            <p:ph idx="1"/>
          </p:nvPr>
        </p:nvSpPr>
        <p:spPr/>
        <p:txBody>
          <a:bodyPr/>
          <a:lstStyle/>
          <a:p>
            <a:r>
              <a:rPr lang="fi-FI" dirty="0"/>
              <a:t>Muoviset pakkaukset, korkit ja kannet  </a:t>
            </a:r>
          </a:p>
          <a:p>
            <a:r>
              <a:rPr lang="fi-FI" dirty="0"/>
              <a:t>Muovipullot, -kanisterit ja -purkit </a:t>
            </a:r>
          </a:p>
          <a:p>
            <a:r>
              <a:rPr lang="fi-FI" dirty="0"/>
              <a:t>Muovikassit, -pussit ja -kääreet </a:t>
            </a:r>
          </a:p>
          <a:p>
            <a:r>
              <a:rPr lang="fi-FI" dirty="0"/>
              <a:t>Solumuovipakkaukset (styrox)</a:t>
            </a:r>
          </a:p>
          <a:p>
            <a:endParaRPr lang="fi-FI" dirty="0"/>
          </a:p>
          <a:p>
            <a:r>
              <a:rPr lang="fi-FI" dirty="0"/>
              <a:t>Kierrätykseen tyhjinä, puhtaina ja kuivina.</a:t>
            </a:r>
          </a:p>
          <a:p>
            <a:r>
              <a:rPr lang="fi-FI" dirty="0"/>
              <a:t>Muovin materiaali voi ratkaista kierrätyksen!</a:t>
            </a:r>
          </a:p>
          <a:p>
            <a:endParaRPr lang="fi-FI" dirty="0"/>
          </a:p>
          <a:p>
            <a:endParaRPr lang="fi-FI" dirty="0"/>
          </a:p>
        </p:txBody>
      </p:sp>
    </p:spTree>
    <p:extLst>
      <p:ext uri="{BB962C8B-B14F-4D97-AF65-F5344CB8AC3E}">
        <p14:creationId xmlns:p14="http://schemas.microsoft.com/office/powerpoint/2010/main" val="283215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437443-1687-43D8-B47C-F6F527306ED8}"/>
              </a:ext>
            </a:extLst>
          </p:cNvPr>
          <p:cNvSpPr>
            <a:spLocks noGrp="1"/>
          </p:cNvSpPr>
          <p:nvPr>
            <p:ph type="title"/>
          </p:nvPr>
        </p:nvSpPr>
        <p:spPr>
          <a:xfrm>
            <a:off x="6416040" y="640081"/>
            <a:ext cx="5169828" cy="5574451"/>
          </a:xfrm>
        </p:spPr>
        <p:txBody>
          <a:bodyPr vert="horz" lIns="91440" tIns="45720" rIns="91440" bIns="45720" rtlCol="0" anchor="ctr">
            <a:normAutofit/>
          </a:bodyPr>
          <a:lstStyle/>
          <a:p>
            <a:r>
              <a:rPr lang="en-US" kern="1200">
                <a:solidFill>
                  <a:schemeClr val="tx1"/>
                </a:solidFill>
                <a:latin typeface="+mj-lt"/>
                <a:ea typeface="+mj-ea"/>
                <a:cs typeface="+mj-cs"/>
              </a:rPr>
              <a:t>Muovimateriaalien merkintä, ominaisuudet ja käyttö</a:t>
            </a:r>
          </a:p>
        </p:txBody>
      </p:sp>
      <p:pic>
        <p:nvPicPr>
          <p:cNvPr id="7" name="Kuva 6">
            <a:extLst>
              <a:ext uri="{FF2B5EF4-FFF2-40B4-BE49-F238E27FC236}">
                <a16:creationId xmlns:a16="http://schemas.microsoft.com/office/drawing/2014/main" id="{F45CA13D-6F10-4762-A4DB-4FB2B959FA1C}"/>
              </a:ext>
            </a:extLst>
          </p:cNvPr>
          <p:cNvPicPr>
            <a:picLocks noChangeAspect="1"/>
          </p:cNvPicPr>
          <p:nvPr/>
        </p:nvPicPr>
        <p:blipFill>
          <a:blip r:embed="rId2"/>
          <a:stretch>
            <a:fillRect/>
          </a:stretch>
        </p:blipFill>
        <p:spPr>
          <a:xfrm>
            <a:off x="1026159" y="126498"/>
            <a:ext cx="4779365" cy="6731502"/>
          </a:xfrm>
          <a:prstGeom prst="rect">
            <a:avLst/>
          </a:prstGeom>
        </p:spPr>
      </p:pic>
      <p:sp>
        <p:nvSpPr>
          <p:cNvPr id="8" name="Nuoli: Vasen 7">
            <a:extLst>
              <a:ext uri="{FF2B5EF4-FFF2-40B4-BE49-F238E27FC236}">
                <a16:creationId xmlns:a16="http://schemas.microsoft.com/office/drawing/2014/main" id="{13978C92-99AC-446D-9FAA-1CD255D65086}"/>
              </a:ext>
            </a:extLst>
          </p:cNvPr>
          <p:cNvSpPr/>
          <p:nvPr/>
        </p:nvSpPr>
        <p:spPr>
          <a:xfrm rot="19718920">
            <a:off x="5581650" y="2909570"/>
            <a:ext cx="609600" cy="3098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09245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DD468-7D80-4BE7-BEE2-F9B9DD76F2BF}"/>
              </a:ext>
            </a:extLst>
          </p:cNvPr>
          <p:cNvSpPr>
            <a:spLocks noGrp="1"/>
          </p:cNvSpPr>
          <p:nvPr>
            <p:ph type="title"/>
          </p:nvPr>
        </p:nvSpPr>
        <p:spPr/>
        <p:txBody>
          <a:bodyPr/>
          <a:lstStyle/>
          <a:p>
            <a:r>
              <a:rPr lang="fi-FI" dirty="0"/>
              <a:t>Maatalousmuovit hyötykäyttöön</a:t>
            </a:r>
          </a:p>
        </p:txBody>
      </p:sp>
      <p:sp>
        <p:nvSpPr>
          <p:cNvPr id="3" name="Sisällön paikkamerkki 2">
            <a:extLst>
              <a:ext uri="{FF2B5EF4-FFF2-40B4-BE49-F238E27FC236}">
                <a16:creationId xmlns:a16="http://schemas.microsoft.com/office/drawing/2014/main" id="{267DAE2D-4F08-4339-A1CE-6B5889DBA950}"/>
              </a:ext>
            </a:extLst>
          </p:cNvPr>
          <p:cNvSpPr>
            <a:spLocks noGrp="1"/>
          </p:cNvSpPr>
          <p:nvPr>
            <p:ph idx="1"/>
          </p:nvPr>
        </p:nvSpPr>
        <p:spPr>
          <a:xfrm>
            <a:off x="838200" y="1825624"/>
            <a:ext cx="10515600" cy="4956175"/>
          </a:xfrm>
        </p:spPr>
        <p:txBody>
          <a:bodyPr/>
          <a:lstStyle/>
          <a:p>
            <a:r>
              <a:rPr lang="fi-FI" dirty="0"/>
              <a:t>Paali- ja aumamuovi</a:t>
            </a:r>
          </a:p>
          <a:p>
            <a:r>
              <a:rPr lang="fi-FI" dirty="0"/>
              <a:t>Muoviverkot </a:t>
            </a:r>
          </a:p>
          <a:p>
            <a:r>
              <a:rPr lang="fi-FI" dirty="0"/>
              <a:t>Lannoite- ja siemensäkit, lavahuput</a:t>
            </a:r>
          </a:p>
          <a:p>
            <a:r>
              <a:rPr lang="fi-FI" dirty="0"/>
              <a:t>AIV-astiat ja muut muovikanisterit</a:t>
            </a:r>
          </a:p>
          <a:p>
            <a:endParaRPr lang="fi-FI" dirty="0"/>
          </a:p>
          <a:p>
            <a:r>
              <a:rPr lang="fi-FI" dirty="0"/>
              <a:t>Selvitä, miten lajitellaan, kuka hakee tai minne toimitetaan sekä kuinka paljon maksaa.</a:t>
            </a:r>
          </a:p>
          <a:p>
            <a:r>
              <a:rPr lang="fi-FI" dirty="0"/>
              <a:t>Lajittelemattoman ja likaisen muovin haku on kalliimpaa.</a:t>
            </a:r>
          </a:p>
          <a:p>
            <a:r>
              <a:rPr lang="fi-FI" dirty="0"/>
              <a:t>Lisätietoa esim. </a:t>
            </a:r>
            <a:r>
              <a:rPr lang="fi-FI" dirty="0">
                <a:hlinkClick r:id="rId2"/>
              </a:rPr>
              <a:t>https://www.mtk.fi/-/maatalousmuovit</a:t>
            </a:r>
            <a:r>
              <a:rPr lang="fi-FI" dirty="0"/>
              <a:t> ja </a:t>
            </a:r>
            <a:r>
              <a:rPr lang="fi-FI" dirty="0">
                <a:hlinkClick r:id="rId3"/>
              </a:rPr>
              <a:t>www.4H.fi</a:t>
            </a:r>
            <a:r>
              <a:rPr lang="fi-FI" dirty="0"/>
              <a:t> </a:t>
            </a:r>
          </a:p>
        </p:txBody>
      </p:sp>
    </p:spTree>
    <p:extLst>
      <p:ext uri="{BB962C8B-B14F-4D97-AF65-F5344CB8AC3E}">
        <p14:creationId xmlns:p14="http://schemas.microsoft.com/office/powerpoint/2010/main" val="250011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20A26-B771-4BB6-88E1-E2529C317691}"/>
              </a:ext>
            </a:extLst>
          </p:cNvPr>
          <p:cNvSpPr>
            <a:spLocks noGrp="1"/>
          </p:cNvSpPr>
          <p:nvPr>
            <p:ph type="title"/>
          </p:nvPr>
        </p:nvSpPr>
        <p:spPr/>
        <p:txBody>
          <a:bodyPr/>
          <a:lstStyle/>
          <a:p>
            <a:r>
              <a:rPr lang="fi-FI" dirty="0"/>
              <a:t>Lasijäte</a:t>
            </a:r>
          </a:p>
        </p:txBody>
      </p:sp>
      <p:sp>
        <p:nvSpPr>
          <p:cNvPr id="3" name="Sisällön paikkamerkki 2">
            <a:extLst>
              <a:ext uri="{FF2B5EF4-FFF2-40B4-BE49-F238E27FC236}">
                <a16:creationId xmlns:a16="http://schemas.microsoft.com/office/drawing/2014/main" id="{6DCB0485-2E7A-4321-894F-410862B79FC2}"/>
              </a:ext>
            </a:extLst>
          </p:cNvPr>
          <p:cNvSpPr>
            <a:spLocks noGrp="1"/>
          </p:cNvSpPr>
          <p:nvPr>
            <p:ph idx="1"/>
          </p:nvPr>
        </p:nvSpPr>
        <p:spPr/>
        <p:txBody>
          <a:bodyPr>
            <a:normAutofit fontScale="92500" lnSpcReduction="20000"/>
          </a:bodyPr>
          <a:lstStyle/>
          <a:p>
            <a:r>
              <a:rPr lang="fi-FI" dirty="0"/>
              <a:t>Lasipurkit</a:t>
            </a:r>
          </a:p>
          <a:p>
            <a:r>
              <a:rPr lang="fi-FI" dirty="0"/>
              <a:t>Lasipullot </a:t>
            </a:r>
          </a:p>
          <a:p>
            <a:endParaRPr lang="fi-FI" dirty="0"/>
          </a:p>
          <a:p>
            <a:r>
              <a:rPr lang="fi-FI" dirty="0"/>
              <a:t>Ei posliini, keramiikka, ikkunalasi, peili</a:t>
            </a:r>
          </a:p>
          <a:p>
            <a:endParaRPr lang="fi-FI" dirty="0"/>
          </a:p>
          <a:p>
            <a:r>
              <a:rPr lang="fi-FI" dirty="0"/>
              <a:t>Kierrätykseen tyhjinä, puhtaina ja kuivina.</a:t>
            </a:r>
          </a:p>
          <a:p>
            <a:r>
              <a:rPr lang="fi-FI" dirty="0"/>
              <a:t>Erottele pantilliset.</a:t>
            </a:r>
          </a:p>
          <a:p>
            <a:r>
              <a:rPr lang="fi-FI" dirty="0"/>
              <a:t>Poista korkit ja kannet.</a:t>
            </a:r>
          </a:p>
          <a:p>
            <a:r>
              <a:rPr lang="fi-FI" dirty="0"/>
              <a:t>Tarkista erotellaanko kirkas ja värillinen lasi.</a:t>
            </a:r>
          </a:p>
          <a:p>
            <a:r>
              <a:rPr lang="fi-FI" dirty="0"/>
              <a:t>Hyötyjätepisteen keräysastiaan</a:t>
            </a:r>
          </a:p>
          <a:p>
            <a:endParaRPr lang="fi-FI" dirty="0"/>
          </a:p>
          <a:p>
            <a:endParaRPr lang="fi-FI" dirty="0"/>
          </a:p>
        </p:txBody>
      </p:sp>
    </p:spTree>
    <p:extLst>
      <p:ext uri="{BB962C8B-B14F-4D97-AF65-F5344CB8AC3E}">
        <p14:creationId xmlns:p14="http://schemas.microsoft.com/office/powerpoint/2010/main" val="230972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4DE04-BC5D-4939-BC10-A41017D87BA4}"/>
              </a:ext>
            </a:extLst>
          </p:cNvPr>
          <p:cNvSpPr>
            <a:spLocks noGrp="1"/>
          </p:cNvSpPr>
          <p:nvPr>
            <p:ph type="title"/>
          </p:nvPr>
        </p:nvSpPr>
        <p:spPr/>
        <p:txBody>
          <a:bodyPr/>
          <a:lstStyle/>
          <a:p>
            <a:r>
              <a:rPr lang="fi-FI" dirty="0"/>
              <a:t>Metallijäte</a:t>
            </a:r>
          </a:p>
        </p:txBody>
      </p:sp>
      <p:sp>
        <p:nvSpPr>
          <p:cNvPr id="3" name="Sisällön paikkamerkki 2">
            <a:extLst>
              <a:ext uri="{FF2B5EF4-FFF2-40B4-BE49-F238E27FC236}">
                <a16:creationId xmlns:a16="http://schemas.microsoft.com/office/drawing/2014/main" id="{7540E05E-F3E6-48F5-879C-A8D5D0D61113}"/>
              </a:ext>
            </a:extLst>
          </p:cNvPr>
          <p:cNvSpPr>
            <a:spLocks noGrp="1"/>
          </p:cNvSpPr>
          <p:nvPr>
            <p:ph idx="1"/>
          </p:nvPr>
        </p:nvSpPr>
        <p:spPr>
          <a:xfrm>
            <a:off x="838200" y="1816100"/>
            <a:ext cx="10515600" cy="5041900"/>
          </a:xfrm>
        </p:spPr>
        <p:txBody>
          <a:bodyPr>
            <a:normAutofit lnSpcReduction="10000"/>
          </a:bodyPr>
          <a:lstStyle/>
          <a:p>
            <a:r>
              <a:rPr lang="fi-FI" dirty="0"/>
              <a:t>Säilykepurkit, pantittomat juomatölkit </a:t>
            </a:r>
          </a:p>
          <a:p>
            <a:r>
              <a:rPr lang="fi-FI" dirty="0"/>
              <a:t>Metallikannet, -korkit ja -sulkimet </a:t>
            </a:r>
          </a:p>
          <a:p>
            <a:r>
              <a:rPr lang="fi-FI" dirty="0"/>
              <a:t>Tyhjät maali- ja aerosolipurkit </a:t>
            </a:r>
          </a:p>
          <a:p>
            <a:r>
              <a:rPr lang="fi-FI" dirty="0"/>
              <a:t>Kattilat, pannut ja teflonastiat </a:t>
            </a:r>
          </a:p>
          <a:p>
            <a:r>
              <a:rPr lang="fi-FI" dirty="0"/>
              <a:t>Pienet metallityökalut </a:t>
            </a:r>
          </a:p>
          <a:p>
            <a:r>
              <a:rPr lang="fi-FI" dirty="0"/>
              <a:t>Pienet metalliesineet (naulat, ruuvit ym.) </a:t>
            </a:r>
          </a:p>
          <a:p>
            <a:endParaRPr lang="fi-FI" dirty="0"/>
          </a:p>
          <a:p>
            <a:r>
              <a:rPr lang="fi-FI" dirty="0"/>
              <a:t>Kierrätykseen tyhjinä, puhtaina ja kuivina.</a:t>
            </a:r>
          </a:p>
          <a:p>
            <a:r>
              <a:rPr lang="fi-FI" dirty="0"/>
              <a:t>Hyötyjätepisteen keräysastiaan</a:t>
            </a:r>
          </a:p>
          <a:p>
            <a:r>
              <a:rPr lang="fi-FI" dirty="0"/>
              <a:t>Suuret metalliromut metalliromua kierrättävien yritysten keräykseen</a:t>
            </a:r>
          </a:p>
          <a:p>
            <a:endParaRPr lang="fi-FI" dirty="0"/>
          </a:p>
        </p:txBody>
      </p:sp>
    </p:spTree>
    <p:extLst>
      <p:ext uri="{BB962C8B-B14F-4D97-AF65-F5344CB8AC3E}">
        <p14:creationId xmlns:p14="http://schemas.microsoft.com/office/powerpoint/2010/main" val="3299730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62F3BA-5F06-4334-9332-756AD8E88CD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err="1"/>
              <a:t>Sähkö</a:t>
            </a:r>
            <a:r>
              <a:rPr lang="en-US" dirty="0"/>
              <a:t>- ja </a:t>
            </a:r>
            <a:r>
              <a:rPr lang="en-US" dirty="0" err="1"/>
              <a:t>elektroniikkaromu</a:t>
            </a:r>
            <a:endParaRPr lang="en-US" dirty="0"/>
          </a:p>
        </p:txBody>
      </p:sp>
      <p:sp>
        <p:nvSpPr>
          <p:cNvPr id="3" name="Sisällön paikkamerkki 2">
            <a:extLst>
              <a:ext uri="{FF2B5EF4-FFF2-40B4-BE49-F238E27FC236}">
                <a16:creationId xmlns:a16="http://schemas.microsoft.com/office/drawing/2014/main" id="{9C3B25D1-9787-4733-BD38-11BB929362CD}"/>
              </a:ext>
            </a:extLst>
          </p:cNvPr>
          <p:cNvSpPr>
            <a:spLocks noGrp="1"/>
          </p:cNvSpPr>
          <p:nvPr>
            <p:ph sz="half" idx="1"/>
          </p:nvPr>
        </p:nvSpPr>
        <p:spPr>
          <a:xfrm>
            <a:off x="4826365" y="2115117"/>
            <a:ext cx="7241810" cy="4742880"/>
          </a:xfrm>
        </p:spPr>
        <p:txBody>
          <a:bodyPr vert="horz" lIns="91440" tIns="45720" rIns="91440" bIns="45720" rtlCol="0">
            <a:noAutofit/>
          </a:bodyPr>
          <a:lstStyle/>
          <a:p>
            <a:r>
              <a:rPr lang="en-US" dirty="0" err="1"/>
              <a:t>Kaikki</a:t>
            </a:r>
            <a:r>
              <a:rPr lang="en-US" dirty="0"/>
              <a:t> </a:t>
            </a:r>
            <a:r>
              <a:rPr lang="en-US" dirty="0" err="1"/>
              <a:t>verkkovirralla</a:t>
            </a:r>
            <a:r>
              <a:rPr lang="en-US" dirty="0"/>
              <a:t>, </a:t>
            </a:r>
            <a:r>
              <a:rPr lang="en-US" dirty="0" err="1"/>
              <a:t>akulla</a:t>
            </a:r>
            <a:r>
              <a:rPr lang="en-US" dirty="0"/>
              <a:t> tai </a:t>
            </a:r>
            <a:r>
              <a:rPr lang="en-US" dirty="0" err="1"/>
              <a:t>paristoilla</a:t>
            </a:r>
            <a:r>
              <a:rPr lang="en-US" dirty="0"/>
              <a:t> </a:t>
            </a:r>
            <a:r>
              <a:rPr lang="en-US" dirty="0" err="1"/>
              <a:t>toimivat</a:t>
            </a:r>
            <a:r>
              <a:rPr lang="en-US" dirty="0"/>
              <a:t> </a:t>
            </a:r>
            <a:r>
              <a:rPr lang="en-US" dirty="0" err="1"/>
              <a:t>kodin</a:t>
            </a:r>
            <a:r>
              <a:rPr lang="en-US" dirty="0"/>
              <a:t> </a:t>
            </a:r>
            <a:r>
              <a:rPr lang="en-US" dirty="0" err="1"/>
              <a:t>laitteet</a:t>
            </a:r>
            <a:r>
              <a:rPr lang="en-US" dirty="0"/>
              <a:t>, </a:t>
            </a:r>
            <a:r>
              <a:rPr lang="en-US" dirty="0" err="1"/>
              <a:t>kuten</a:t>
            </a:r>
            <a:r>
              <a:rPr lang="en-US" dirty="0"/>
              <a:t>: </a:t>
            </a:r>
          </a:p>
          <a:p>
            <a:pPr lvl="1"/>
            <a:r>
              <a:rPr lang="en-US" dirty="0" err="1"/>
              <a:t>pakastimet</a:t>
            </a:r>
            <a:r>
              <a:rPr lang="en-US" dirty="0"/>
              <a:t>, </a:t>
            </a:r>
            <a:r>
              <a:rPr lang="en-US" dirty="0" err="1"/>
              <a:t>jääkaapit</a:t>
            </a:r>
            <a:r>
              <a:rPr lang="en-US" dirty="0"/>
              <a:t>, </a:t>
            </a:r>
            <a:r>
              <a:rPr lang="en-US" dirty="0" err="1"/>
              <a:t>pesukoneet</a:t>
            </a:r>
            <a:endParaRPr lang="en-US" dirty="0"/>
          </a:p>
          <a:p>
            <a:pPr lvl="1"/>
            <a:r>
              <a:rPr lang="en-US" dirty="0" err="1"/>
              <a:t>televisiot</a:t>
            </a:r>
            <a:r>
              <a:rPr lang="en-US" dirty="0"/>
              <a:t>, </a:t>
            </a:r>
            <a:r>
              <a:rPr lang="en-US" dirty="0" err="1"/>
              <a:t>monitorit</a:t>
            </a:r>
            <a:r>
              <a:rPr lang="en-US" dirty="0"/>
              <a:t> </a:t>
            </a:r>
          </a:p>
          <a:p>
            <a:pPr lvl="1"/>
            <a:r>
              <a:rPr lang="en-US" dirty="0" err="1"/>
              <a:t>pienet</a:t>
            </a:r>
            <a:r>
              <a:rPr lang="en-US" dirty="0"/>
              <a:t> se-</a:t>
            </a:r>
            <a:r>
              <a:rPr lang="en-US" dirty="0" err="1"/>
              <a:t>laitteet</a:t>
            </a:r>
            <a:r>
              <a:rPr lang="en-US" dirty="0"/>
              <a:t> </a:t>
            </a:r>
            <a:r>
              <a:rPr lang="en-US" dirty="0" err="1"/>
              <a:t>esim</a:t>
            </a:r>
            <a:r>
              <a:rPr lang="en-US" dirty="0"/>
              <a:t>. </a:t>
            </a:r>
            <a:r>
              <a:rPr lang="en-US" dirty="0" err="1"/>
              <a:t>palovaroittimet</a:t>
            </a:r>
            <a:endParaRPr lang="en-US" dirty="0"/>
          </a:p>
          <a:p>
            <a:pPr lvl="1"/>
            <a:r>
              <a:rPr lang="en-US" dirty="0" err="1"/>
              <a:t>valaisimet</a:t>
            </a:r>
            <a:r>
              <a:rPr lang="en-US" dirty="0"/>
              <a:t>, </a:t>
            </a:r>
            <a:r>
              <a:rPr lang="en-US" dirty="0" err="1"/>
              <a:t>loisteputket</a:t>
            </a:r>
            <a:r>
              <a:rPr lang="en-US" dirty="0"/>
              <a:t> </a:t>
            </a:r>
          </a:p>
          <a:p>
            <a:pPr lvl="1"/>
            <a:r>
              <a:rPr lang="en-US" dirty="0" err="1"/>
              <a:t>energiansäästölamput</a:t>
            </a:r>
            <a:r>
              <a:rPr lang="en-US" dirty="0"/>
              <a:t>, led-</a:t>
            </a:r>
            <a:r>
              <a:rPr lang="en-US" dirty="0" err="1"/>
              <a:t>lamput</a:t>
            </a:r>
            <a:r>
              <a:rPr lang="en-US" dirty="0"/>
              <a:t> </a:t>
            </a:r>
          </a:p>
          <a:p>
            <a:pPr lvl="1"/>
            <a:r>
              <a:rPr lang="en-US" dirty="0" err="1"/>
              <a:t>tietokoneet</a:t>
            </a:r>
            <a:r>
              <a:rPr lang="en-US" dirty="0"/>
              <a:t> ja </a:t>
            </a:r>
            <a:r>
              <a:rPr lang="en-US" dirty="0" err="1"/>
              <a:t>oheislaitteet</a:t>
            </a:r>
            <a:r>
              <a:rPr lang="en-US" dirty="0"/>
              <a:t> </a:t>
            </a:r>
          </a:p>
          <a:p>
            <a:pPr lvl="1"/>
            <a:r>
              <a:rPr lang="en-US" dirty="0" err="1"/>
              <a:t>työkalut</a:t>
            </a:r>
            <a:r>
              <a:rPr lang="en-US" dirty="0"/>
              <a:t>, </a:t>
            </a:r>
            <a:r>
              <a:rPr lang="en-US" dirty="0" err="1"/>
              <a:t>kuten</a:t>
            </a:r>
            <a:r>
              <a:rPr lang="en-US" dirty="0"/>
              <a:t> </a:t>
            </a:r>
            <a:r>
              <a:rPr lang="en-US" dirty="0" err="1"/>
              <a:t>porat</a:t>
            </a:r>
            <a:r>
              <a:rPr lang="en-US" dirty="0"/>
              <a:t>, </a:t>
            </a:r>
            <a:r>
              <a:rPr lang="en-US" dirty="0" err="1"/>
              <a:t>trimmerit</a:t>
            </a:r>
            <a:r>
              <a:rPr lang="en-US" dirty="0"/>
              <a:t> </a:t>
            </a:r>
            <a:r>
              <a:rPr lang="en-US" dirty="0" err="1"/>
              <a:t>jne</a:t>
            </a:r>
            <a:r>
              <a:rPr lang="en-US" dirty="0"/>
              <a:t>.</a:t>
            </a:r>
          </a:p>
          <a:p>
            <a:r>
              <a:rPr lang="en-US" dirty="0" err="1"/>
              <a:t>Hyötyjäteasemalle</a:t>
            </a:r>
            <a:r>
              <a:rPr lang="en-US" dirty="0"/>
              <a:t> / </a:t>
            </a:r>
            <a:r>
              <a:rPr lang="en-US" dirty="0" err="1"/>
              <a:t>kauppoihin</a:t>
            </a:r>
            <a:r>
              <a:rPr lang="en-US" dirty="0"/>
              <a:t> </a:t>
            </a:r>
            <a:r>
              <a:rPr lang="en-US" dirty="0" err="1"/>
              <a:t>kokonaisena</a:t>
            </a:r>
            <a:r>
              <a:rPr lang="en-US" dirty="0"/>
              <a:t>.</a:t>
            </a:r>
          </a:p>
          <a:p>
            <a:r>
              <a:rPr lang="en-US" dirty="0" err="1"/>
              <a:t>Poista</a:t>
            </a:r>
            <a:r>
              <a:rPr lang="en-US" dirty="0"/>
              <a:t> </a:t>
            </a:r>
            <a:r>
              <a:rPr lang="en-US" dirty="0" err="1"/>
              <a:t>akut</a:t>
            </a:r>
            <a:r>
              <a:rPr lang="en-US" dirty="0"/>
              <a:t> ja </a:t>
            </a:r>
            <a:r>
              <a:rPr lang="en-US" dirty="0" err="1"/>
              <a:t>paristot</a:t>
            </a:r>
            <a:r>
              <a:rPr lang="en-US" dirty="0"/>
              <a:t>.</a:t>
            </a:r>
          </a:p>
          <a:p>
            <a:endParaRPr lang="en-US" dirty="0"/>
          </a:p>
        </p:txBody>
      </p:sp>
      <p:pic>
        <p:nvPicPr>
          <p:cNvPr id="5" name="Sisällön paikkamerkki 4">
            <a:extLst>
              <a:ext uri="{FF2B5EF4-FFF2-40B4-BE49-F238E27FC236}">
                <a16:creationId xmlns:a16="http://schemas.microsoft.com/office/drawing/2014/main" id="{5D342D14-1B61-43DB-B5A2-D1722AC3293C}"/>
              </a:ext>
            </a:extLst>
          </p:cNvPr>
          <p:cNvPicPr>
            <a:picLocks noGrp="1" noChangeAspect="1"/>
          </p:cNvPicPr>
          <p:nvPr>
            <p:ph sz="half" idx="2"/>
          </p:nvPr>
        </p:nvPicPr>
        <p:blipFill rotWithShape="1">
          <a:blip r:embed="rId2"/>
          <a:srcRect l="35547" r="19334"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77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95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864A13-CD36-4C90-8D91-6E98D8A8136E}"/>
              </a:ext>
            </a:extLst>
          </p:cNvPr>
          <p:cNvSpPr>
            <a:spLocks noGrp="1"/>
          </p:cNvSpPr>
          <p:nvPr>
            <p:ph type="title"/>
          </p:nvPr>
        </p:nvSpPr>
        <p:spPr/>
        <p:txBody>
          <a:bodyPr/>
          <a:lstStyle/>
          <a:p>
            <a:r>
              <a:rPr lang="fi-FI" dirty="0"/>
              <a:t>Viiltävä ja pistävä jäte </a:t>
            </a:r>
          </a:p>
        </p:txBody>
      </p:sp>
      <p:sp>
        <p:nvSpPr>
          <p:cNvPr id="6" name="Sisällön paikkamerkki 5">
            <a:extLst>
              <a:ext uri="{FF2B5EF4-FFF2-40B4-BE49-F238E27FC236}">
                <a16:creationId xmlns:a16="http://schemas.microsoft.com/office/drawing/2014/main" id="{F0C13E91-EFFB-4B9E-945D-E3B9E1209A07}"/>
              </a:ext>
            </a:extLst>
          </p:cNvPr>
          <p:cNvSpPr>
            <a:spLocks noGrp="1"/>
          </p:cNvSpPr>
          <p:nvPr>
            <p:ph idx="1"/>
          </p:nvPr>
        </p:nvSpPr>
        <p:spPr/>
        <p:txBody>
          <a:bodyPr/>
          <a:lstStyle/>
          <a:p>
            <a:r>
              <a:rPr lang="fi-FI" dirty="0"/>
              <a:t>Neulat, skalpellit, veitset</a:t>
            </a:r>
          </a:p>
          <a:p>
            <a:endParaRPr lang="fi-FI" dirty="0"/>
          </a:p>
          <a:p>
            <a:r>
              <a:rPr lang="fi-FI" dirty="0"/>
              <a:t>Pakkaa väljästi vahvaan muovi-, lasi- tai peltiastiaan.</a:t>
            </a:r>
          </a:p>
          <a:p>
            <a:r>
              <a:rPr lang="fi-FI" dirty="0"/>
              <a:t>Toimita apteekkiin.</a:t>
            </a:r>
          </a:p>
          <a:p>
            <a:endParaRPr lang="fi-FI" dirty="0"/>
          </a:p>
        </p:txBody>
      </p:sp>
    </p:spTree>
    <p:extLst>
      <p:ext uri="{BB962C8B-B14F-4D97-AF65-F5344CB8AC3E}">
        <p14:creationId xmlns:p14="http://schemas.microsoft.com/office/powerpoint/2010/main" val="33742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6B92B5-217A-4721-8239-9FFA2808789C}"/>
              </a:ext>
            </a:extLst>
          </p:cNvPr>
          <p:cNvSpPr>
            <a:spLocks noGrp="1"/>
          </p:cNvSpPr>
          <p:nvPr>
            <p:ph type="title"/>
          </p:nvPr>
        </p:nvSpPr>
        <p:spPr/>
        <p:txBody>
          <a:bodyPr/>
          <a:lstStyle/>
          <a:p>
            <a:r>
              <a:rPr lang="fi-FI" dirty="0"/>
              <a:t>Materiaalia opiskeluun ja näyttöön valmistautumiseen </a:t>
            </a:r>
          </a:p>
        </p:txBody>
      </p:sp>
      <p:sp>
        <p:nvSpPr>
          <p:cNvPr id="3" name="Sisällön paikkamerkki 2">
            <a:extLst>
              <a:ext uri="{FF2B5EF4-FFF2-40B4-BE49-F238E27FC236}">
                <a16:creationId xmlns:a16="http://schemas.microsoft.com/office/drawing/2014/main" id="{A96B2184-974B-45C9-9727-3794164FC20A}"/>
              </a:ext>
            </a:extLst>
          </p:cNvPr>
          <p:cNvSpPr>
            <a:spLocks noGrp="1"/>
          </p:cNvSpPr>
          <p:nvPr>
            <p:ph idx="1"/>
          </p:nvPr>
        </p:nvSpPr>
        <p:spPr/>
        <p:txBody>
          <a:bodyPr/>
          <a:lstStyle/>
          <a:p>
            <a:r>
              <a:rPr lang="fi-FI" dirty="0"/>
              <a:t>Jätelain sisältöä</a:t>
            </a:r>
          </a:p>
          <a:p>
            <a:r>
              <a:rPr lang="fi-FI" dirty="0"/>
              <a:t>Jätehuollon järjestäminen</a:t>
            </a:r>
          </a:p>
          <a:p>
            <a:r>
              <a:rPr lang="fi-FI" dirty="0"/>
              <a:t>Valmistautuminen näyttöön</a:t>
            </a:r>
          </a:p>
        </p:txBody>
      </p:sp>
    </p:spTree>
    <p:extLst>
      <p:ext uri="{BB962C8B-B14F-4D97-AF65-F5344CB8AC3E}">
        <p14:creationId xmlns:p14="http://schemas.microsoft.com/office/powerpoint/2010/main" val="3776620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0DD990-1DBE-4667-81E2-66C89AEA90C1}"/>
              </a:ext>
            </a:extLst>
          </p:cNvPr>
          <p:cNvSpPr>
            <a:spLocks noGrp="1"/>
          </p:cNvSpPr>
          <p:nvPr>
            <p:ph type="title"/>
          </p:nvPr>
        </p:nvSpPr>
        <p:spPr/>
        <p:txBody>
          <a:bodyPr/>
          <a:lstStyle/>
          <a:p>
            <a:r>
              <a:rPr lang="fi-FI" dirty="0"/>
              <a:t>Vähä- ja suuririskinen eläinjäte</a:t>
            </a:r>
          </a:p>
        </p:txBody>
      </p:sp>
      <p:sp>
        <p:nvSpPr>
          <p:cNvPr id="3" name="Sisällön paikkamerkki 2">
            <a:extLst>
              <a:ext uri="{FF2B5EF4-FFF2-40B4-BE49-F238E27FC236}">
                <a16:creationId xmlns:a16="http://schemas.microsoft.com/office/drawing/2014/main" id="{8B196B9B-75C9-4E12-BD08-66CA8F241C30}"/>
              </a:ext>
            </a:extLst>
          </p:cNvPr>
          <p:cNvSpPr>
            <a:spLocks noGrp="1"/>
          </p:cNvSpPr>
          <p:nvPr>
            <p:ph sz="half" idx="1"/>
          </p:nvPr>
        </p:nvSpPr>
        <p:spPr>
          <a:xfrm>
            <a:off x="838200" y="1825625"/>
            <a:ext cx="4180840" cy="2860675"/>
          </a:xfrm>
          <a:ln>
            <a:solidFill>
              <a:schemeClr val="accent1">
                <a:shade val="50000"/>
              </a:schemeClr>
            </a:solidFill>
          </a:ln>
        </p:spPr>
        <p:txBody>
          <a:bodyPr/>
          <a:lstStyle/>
          <a:p>
            <a:r>
              <a:rPr lang="fi-FI" dirty="0"/>
              <a:t>Vähäriskinen</a:t>
            </a:r>
          </a:p>
          <a:p>
            <a:pPr lvl="1"/>
            <a:r>
              <a:rPr lang="fi-FI" dirty="0"/>
              <a:t>Kuolleena syntyneet</a:t>
            </a:r>
          </a:p>
          <a:p>
            <a:pPr lvl="1"/>
            <a:r>
              <a:rPr lang="fi-FI" dirty="0"/>
              <a:t>Poikimisjätteet</a:t>
            </a:r>
          </a:p>
          <a:p>
            <a:pPr lvl="1"/>
            <a:r>
              <a:rPr lang="fi-FI" dirty="0"/>
              <a:t>Kuolleet lemmikit</a:t>
            </a:r>
          </a:p>
          <a:p>
            <a:pPr lvl="1"/>
            <a:endParaRPr lang="fi-FI" dirty="0"/>
          </a:p>
          <a:p>
            <a:r>
              <a:rPr lang="fi-FI" dirty="0"/>
              <a:t>Voidaan haudata</a:t>
            </a:r>
          </a:p>
        </p:txBody>
      </p:sp>
      <p:sp>
        <p:nvSpPr>
          <p:cNvPr id="4" name="Sisällön paikkamerkki 3">
            <a:extLst>
              <a:ext uri="{FF2B5EF4-FFF2-40B4-BE49-F238E27FC236}">
                <a16:creationId xmlns:a16="http://schemas.microsoft.com/office/drawing/2014/main" id="{D2EAE88F-2DF5-4E35-9524-1216F4FC2497}"/>
              </a:ext>
            </a:extLst>
          </p:cNvPr>
          <p:cNvSpPr>
            <a:spLocks noGrp="1"/>
          </p:cNvSpPr>
          <p:nvPr>
            <p:ph sz="half" idx="2"/>
          </p:nvPr>
        </p:nvSpPr>
        <p:spPr>
          <a:ln>
            <a:solidFill>
              <a:schemeClr val="accent1">
                <a:shade val="50000"/>
              </a:schemeClr>
            </a:solidFill>
          </a:ln>
        </p:spPr>
        <p:txBody>
          <a:bodyPr/>
          <a:lstStyle/>
          <a:p>
            <a:r>
              <a:rPr lang="fi-FI" dirty="0"/>
              <a:t>Suuririskinen</a:t>
            </a:r>
          </a:p>
          <a:p>
            <a:pPr lvl="1"/>
            <a:r>
              <a:rPr lang="fi-FI" dirty="0"/>
              <a:t>Kuolleet tuotantoeläimet</a:t>
            </a:r>
          </a:p>
          <a:p>
            <a:pPr lvl="1"/>
            <a:r>
              <a:rPr lang="fi-FI" dirty="0"/>
              <a:t>Teurasjäte </a:t>
            </a:r>
          </a:p>
          <a:p>
            <a:pPr lvl="1"/>
            <a:endParaRPr lang="fi-FI" dirty="0"/>
          </a:p>
          <a:p>
            <a:r>
              <a:rPr lang="fi-FI" dirty="0"/>
              <a:t>Toimitetaan raatokeräilyyn (raatonetti.fi)</a:t>
            </a:r>
          </a:p>
          <a:p>
            <a:r>
              <a:rPr lang="fi-FI" dirty="0"/>
              <a:t>Voidaan haudata raatokeräysalueen ulkopuolella (kirjaa mitä, milloin, minne)</a:t>
            </a:r>
          </a:p>
        </p:txBody>
      </p:sp>
      <p:sp>
        <p:nvSpPr>
          <p:cNvPr id="5" name="Tekstiruutu 4">
            <a:extLst>
              <a:ext uri="{FF2B5EF4-FFF2-40B4-BE49-F238E27FC236}">
                <a16:creationId xmlns:a16="http://schemas.microsoft.com/office/drawing/2014/main" id="{2BDD64B6-8120-44A3-AEEF-F837D94889A6}"/>
              </a:ext>
            </a:extLst>
          </p:cNvPr>
          <p:cNvSpPr txBox="1"/>
          <p:nvPr/>
        </p:nvSpPr>
        <p:spPr>
          <a:xfrm>
            <a:off x="752475" y="5381606"/>
            <a:ext cx="5591175" cy="1384995"/>
          </a:xfrm>
          <a:prstGeom prst="rect">
            <a:avLst/>
          </a:prstGeom>
          <a:noFill/>
        </p:spPr>
        <p:txBody>
          <a:bodyPr wrap="square" rtlCol="0">
            <a:spAutoFit/>
          </a:bodyPr>
          <a:lstStyle/>
          <a:p>
            <a:r>
              <a:rPr lang="fi-FI" sz="2800" dirty="0"/>
              <a:t>Lisätietoa hautaamisesta ja raatokeräilystä:</a:t>
            </a:r>
          </a:p>
          <a:p>
            <a:r>
              <a:rPr lang="fi-FI" sz="2800" dirty="0"/>
              <a:t>www.ruokavirasto.fi</a:t>
            </a:r>
          </a:p>
        </p:txBody>
      </p:sp>
    </p:spTree>
    <p:extLst>
      <p:ext uri="{BB962C8B-B14F-4D97-AF65-F5344CB8AC3E}">
        <p14:creationId xmlns:p14="http://schemas.microsoft.com/office/powerpoint/2010/main" val="610255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0D55A5-38EE-4D13-8221-ECC3CB6A40C8}"/>
              </a:ext>
            </a:extLst>
          </p:cNvPr>
          <p:cNvSpPr>
            <a:spLocks noGrp="1"/>
          </p:cNvSpPr>
          <p:nvPr>
            <p:ph type="title"/>
          </p:nvPr>
        </p:nvSpPr>
        <p:spPr/>
        <p:txBody>
          <a:bodyPr/>
          <a:lstStyle/>
          <a:p>
            <a:r>
              <a:rPr lang="fi-FI" dirty="0"/>
              <a:t>Vaarallinen jäte</a:t>
            </a:r>
          </a:p>
        </p:txBody>
      </p:sp>
      <p:sp>
        <p:nvSpPr>
          <p:cNvPr id="3" name="Sisällön paikkamerkki 2">
            <a:extLst>
              <a:ext uri="{FF2B5EF4-FFF2-40B4-BE49-F238E27FC236}">
                <a16:creationId xmlns:a16="http://schemas.microsoft.com/office/drawing/2014/main" id="{782508A3-43D8-471B-BA2C-5EF1A02B723B}"/>
              </a:ext>
            </a:extLst>
          </p:cNvPr>
          <p:cNvSpPr>
            <a:spLocks noGrp="1"/>
          </p:cNvSpPr>
          <p:nvPr>
            <p:ph idx="1"/>
          </p:nvPr>
        </p:nvSpPr>
        <p:spPr>
          <a:xfrm>
            <a:off x="838200" y="1825625"/>
            <a:ext cx="10515600" cy="4908550"/>
          </a:xfrm>
        </p:spPr>
        <p:txBody>
          <a:bodyPr>
            <a:normAutofit fontScale="92500" lnSpcReduction="10000"/>
          </a:bodyPr>
          <a:lstStyle/>
          <a:p>
            <a:r>
              <a:rPr lang="fi-FI" dirty="0"/>
              <a:t>Jäteöljyt, öljynsuodattimet ja muut öljyiset jätteet </a:t>
            </a:r>
          </a:p>
          <a:p>
            <a:r>
              <a:rPr lang="fi-FI" dirty="0"/>
              <a:t>Akut, kytkin-, jarru- ja jäähdytinnesteet </a:t>
            </a:r>
          </a:p>
          <a:p>
            <a:r>
              <a:rPr lang="fi-FI" dirty="0"/>
              <a:t>Maalit, liimat, lakat ja kovetteet </a:t>
            </a:r>
          </a:p>
          <a:p>
            <a:r>
              <a:rPr lang="fi-FI" dirty="0"/>
              <a:t>Liuottimet, ohenteet </a:t>
            </a:r>
          </a:p>
          <a:p>
            <a:r>
              <a:rPr lang="fi-FI" dirty="0"/>
              <a:t>Hapot, emäkset, vahvat puhdistusaineet </a:t>
            </a:r>
          </a:p>
          <a:p>
            <a:r>
              <a:rPr lang="fi-FI" dirty="0"/>
              <a:t>Vanhentuneet ja käyttämättömät lääkkeet (apteekkiin)</a:t>
            </a:r>
          </a:p>
          <a:p>
            <a:r>
              <a:rPr lang="fi-FI" dirty="0"/>
              <a:t>Elohopeakuumemittarit (apteekkiin)</a:t>
            </a:r>
          </a:p>
          <a:p>
            <a:r>
              <a:rPr lang="fi-FI" dirty="0"/>
              <a:t>Vanhentuneet ja käyttämättömät torjunta- ja peittausaineet, peitatut siemenet sekä lannoitteet</a:t>
            </a:r>
          </a:p>
          <a:p>
            <a:r>
              <a:rPr lang="fi-FI" dirty="0"/>
              <a:t>Paristot, pienakut (kauppoihin)</a:t>
            </a:r>
          </a:p>
          <a:p>
            <a:r>
              <a:rPr lang="fi-FI" dirty="0"/>
              <a:t>Täydet tai vajaat aerosolipakkaukset</a:t>
            </a:r>
          </a:p>
          <a:p>
            <a:endParaRPr lang="fi-FI" dirty="0"/>
          </a:p>
        </p:txBody>
      </p:sp>
    </p:spTree>
    <p:extLst>
      <p:ext uri="{BB962C8B-B14F-4D97-AF65-F5344CB8AC3E}">
        <p14:creationId xmlns:p14="http://schemas.microsoft.com/office/powerpoint/2010/main" val="143237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C7B6E6-0C45-482B-81E5-2AD86AD5026B}"/>
              </a:ext>
            </a:extLst>
          </p:cNvPr>
          <p:cNvSpPr>
            <a:spLocks noGrp="1"/>
          </p:cNvSpPr>
          <p:nvPr>
            <p:ph type="title"/>
          </p:nvPr>
        </p:nvSpPr>
        <p:spPr/>
        <p:txBody>
          <a:bodyPr/>
          <a:lstStyle/>
          <a:p>
            <a:r>
              <a:rPr lang="fi-FI" dirty="0"/>
              <a:t>Vaarallinen jäte</a:t>
            </a:r>
          </a:p>
        </p:txBody>
      </p:sp>
      <p:sp>
        <p:nvSpPr>
          <p:cNvPr id="6" name="Sisällön paikkamerkki 5">
            <a:extLst>
              <a:ext uri="{FF2B5EF4-FFF2-40B4-BE49-F238E27FC236}">
                <a16:creationId xmlns:a16="http://schemas.microsoft.com/office/drawing/2014/main" id="{37CB9765-4552-44C4-9A63-B64DD92F58C2}"/>
              </a:ext>
            </a:extLst>
          </p:cNvPr>
          <p:cNvSpPr>
            <a:spLocks noGrp="1"/>
          </p:cNvSpPr>
          <p:nvPr>
            <p:ph idx="1"/>
          </p:nvPr>
        </p:nvSpPr>
        <p:spPr>
          <a:xfrm>
            <a:off x="838200" y="1825624"/>
            <a:ext cx="9210675" cy="4918075"/>
          </a:xfrm>
        </p:spPr>
        <p:txBody>
          <a:bodyPr>
            <a:normAutofit lnSpcReduction="10000"/>
          </a:bodyPr>
          <a:lstStyle/>
          <a:p>
            <a:r>
              <a:rPr lang="fi-FI" dirty="0"/>
              <a:t>Ihmisen terveydelle ja ympäristölle vaarallista </a:t>
            </a:r>
          </a:p>
          <a:p>
            <a:r>
              <a:rPr lang="fi-FI" dirty="0"/>
              <a:t>Tulee säilyttää erillään muista jätteistä ja käsitellä turvallisesti. Samoin erilaiset vaaralliset jätteet säilytetään erillään. Ei saa laimentaa.</a:t>
            </a:r>
          </a:p>
          <a:p>
            <a:r>
              <a:rPr lang="fi-FI" dirty="0"/>
              <a:t>Säilytä alkuperäispakkauksissa, lukittavassa ja tuuletettavassa tilassa, jossa ei ole viemäröintiä.</a:t>
            </a:r>
          </a:p>
          <a:p>
            <a:r>
              <a:rPr lang="fi-FI" dirty="0"/>
              <a:t>Vaarallisen jätteen voit tunnistaa varoitusmerkeistä </a:t>
            </a:r>
          </a:p>
          <a:p>
            <a:r>
              <a:rPr lang="fi-FI" dirty="0"/>
              <a:t>Toimita vaarallisten jätteiden keräys- ja vastaanottopaikkaan vähintään kerran vuodessa.</a:t>
            </a:r>
          </a:p>
          <a:p>
            <a:r>
              <a:rPr lang="fi-FI" dirty="0"/>
              <a:t>Tee muistiinpanot, mitä tuotu/viety ja minne viety. Säilytä kirjanpito 3 vuotta.</a:t>
            </a:r>
          </a:p>
        </p:txBody>
      </p:sp>
      <p:pic>
        <p:nvPicPr>
          <p:cNvPr id="7" name="Kuva 6">
            <a:extLst>
              <a:ext uri="{FF2B5EF4-FFF2-40B4-BE49-F238E27FC236}">
                <a16:creationId xmlns:a16="http://schemas.microsoft.com/office/drawing/2014/main" id="{7507FA77-57EB-4910-985B-AC5F671D4945}"/>
              </a:ext>
            </a:extLst>
          </p:cNvPr>
          <p:cNvPicPr>
            <a:picLocks noChangeAspect="1"/>
          </p:cNvPicPr>
          <p:nvPr/>
        </p:nvPicPr>
        <p:blipFill>
          <a:blip r:embed="rId2"/>
          <a:stretch>
            <a:fillRect/>
          </a:stretch>
        </p:blipFill>
        <p:spPr>
          <a:xfrm>
            <a:off x="10048875" y="-1"/>
            <a:ext cx="2143125" cy="6883979"/>
          </a:xfrm>
          <a:prstGeom prst="rect">
            <a:avLst/>
          </a:prstGeom>
        </p:spPr>
      </p:pic>
    </p:spTree>
    <p:extLst>
      <p:ext uri="{BB962C8B-B14F-4D97-AF65-F5344CB8AC3E}">
        <p14:creationId xmlns:p14="http://schemas.microsoft.com/office/powerpoint/2010/main" val="381368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38F851-0379-4428-93DB-8F63595648CD}"/>
              </a:ext>
            </a:extLst>
          </p:cNvPr>
          <p:cNvSpPr>
            <a:spLocks noGrp="1"/>
          </p:cNvSpPr>
          <p:nvPr>
            <p:ph type="title"/>
          </p:nvPr>
        </p:nvSpPr>
        <p:spPr/>
        <p:txBody>
          <a:bodyPr/>
          <a:lstStyle/>
          <a:p>
            <a:r>
              <a:rPr lang="fi-FI" dirty="0"/>
              <a:t>Rakennusjäte </a:t>
            </a:r>
          </a:p>
        </p:txBody>
      </p:sp>
      <p:sp>
        <p:nvSpPr>
          <p:cNvPr id="3" name="Sisällön paikkamerkki 2">
            <a:extLst>
              <a:ext uri="{FF2B5EF4-FFF2-40B4-BE49-F238E27FC236}">
                <a16:creationId xmlns:a16="http://schemas.microsoft.com/office/drawing/2014/main" id="{429976E9-0E1F-4364-8596-B0CDE47284FD}"/>
              </a:ext>
            </a:extLst>
          </p:cNvPr>
          <p:cNvSpPr>
            <a:spLocks noGrp="1"/>
          </p:cNvSpPr>
          <p:nvPr>
            <p:ph idx="1"/>
          </p:nvPr>
        </p:nvSpPr>
        <p:spPr>
          <a:xfrm>
            <a:off x="838200" y="1825625"/>
            <a:ext cx="10515600" cy="4870450"/>
          </a:xfrm>
        </p:spPr>
        <p:txBody>
          <a:bodyPr>
            <a:normAutofit lnSpcReduction="10000"/>
          </a:bodyPr>
          <a:lstStyle/>
          <a:p>
            <a:r>
              <a:rPr lang="fi-FI" dirty="0"/>
              <a:t>Hyötyjäteasemalle lajiteltuna:</a:t>
            </a:r>
          </a:p>
          <a:p>
            <a:pPr lvl="1"/>
            <a:r>
              <a:rPr lang="fi-FI" dirty="0"/>
              <a:t>Kivennäisjätteet: betoni-, tiili-, kivennäislaatta-, keramiikka- ja kipsijätteet</a:t>
            </a:r>
          </a:p>
          <a:p>
            <a:pPr lvl="1"/>
            <a:r>
              <a:rPr lang="fi-FI" dirty="0"/>
              <a:t>Puujätteet: kyllästämättömät puujätteet</a:t>
            </a:r>
          </a:p>
          <a:p>
            <a:pPr lvl="1"/>
            <a:r>
              <a:rPr lang="fi-FI" dirty="0"/>
              <a:t>Metallijätteet: tukiraudat ja pelti</a:t>
            </a:r>
          </a:p>
          <a:p>
            <a:pPr lvl="1"/>
            <a:r>
              <a:rPr lang="fi-FI" dirty="0"/>
              <a:t>Ylijäämämaat: maa-aines-, kiviaines- ja ruoppausjätteet</a:t>
            </a:r>
          </a:p>
          <a:p>
            <a:endParaRPr lang="fi-FI" dirty="0"/>
          </a:p>
          <a:p>
            <a:r>
              <a:rPr lang="fi-FI" dirty="0"/>
              <a:t>Selvitä minne toimitetaan: </a:t>
            </a:r>
          </a:p>
          <a:p>
            <a:pPr lvl="1"/>
            <a:r>
              <a:rPr lang="fi-FI" dirty="0"/>
              <a:t>Kyllästetty puu</a:t>
            </a:r>
          </a:p>
          <a:p>
            <a:pPr lvl="1"/>
            <a:r>
              <a:rPr lang="fi-FI" dirty="0"/>
              <a:t>Maalattu ja lakattu puu</a:t>
            </a:r>
          </a:p>
          <a:p>
            <a:pPr lvl="1"/>
            <a:r>
              <a:rPr lang="fi-FI" dirty="0"/>
              <a:t>Pilaantunut maa</a:t>
            </a:r>
          </a:p>
          <a:p>
            <a:pPr lvl="1"/>
            <a:endParaRPr lang="fi-FI" dirty="0"/>
          </a:p>
          <a:p>
            <a:r>
              <a:rPr lang="fi-FI" dirty="0"/>
              <a:t>Asbestijäte (ammattilaisten työtä)</a:t>
            </a:r>
          </a:p>
          <a:p>
            <a:endParaRPr lang="fi-FI" dirty="0"/>
          </a:p>
          <a:p>
            <a:endParaRPr lang="fi-FI" dirty="0"/>
          </a:p>
        </p:txBody>
      </p:sp>
    </p:spTree>
    <p:extLst>
      <p:ext uri="{BB962C8B-B14F-4D97-AF65-F5344CB8AC3E}">
        <p14:creationId xmlns:p14="http://schemas.microsoft.com/office/powerpoint/2010/main" val="2682830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AF53F1-01C1-4B54-A63E-1A68A0DCA4C3}"/>
              </a:ext>
            </a:extLst>
          </p:cNvPr>
          <p:cNvSpPr>
            <a:spLocks noGrp="1"/>
          </p:cNvSpPr>
          <p:nvPr>
            <p:ph type="title"/>
          </p:nvPr>
        </p:nvSpPr>
        <p:spPr>
          <a:xfrm>
            <a:off x="4965430" y="629268"/>
            <a:ext cx="6586491" cy="1286160"/>
          </a:xfrm>
        </p:spPr>
        <p:txBody>
          <a:bodyPr anchor="b">
            <a:normAutofit/>
          </a:bodyPr>
          <a:lstStyle/>
          <a:p>
            <a:r>
              <a:rPr lang="fi-FI" dirty="0"/>
              <a:t>Tehtävä 3.</a:t>
            </a:r>
          </a:p>
        </p:txBody>
      </p:sp>
      <p:sp>
        <p:nvSpPr>
          <p:cNvPr id="8" name="Content Placeholder 7">
            <a:extLst>
              <a:ext uri="{FF2B5EF4-FFF2-40B4-BE49-F238E27FC236}">
                <a16:creationId xmlns:a16="http://schemas.microsoft.com/office/drawing/2014/main" id="{47BE6759-783C-41DD-97D3-1A444D90D325}"/>
              </a:ext>
            </a:extLst>
          </p:cNvPr>
          <p:cNvSpPr>
            <a:spLocks noGrp="1"/>
          </p:cNvSpPr>
          <p:nvPr>
            <p:ph idx="1"/>
          </p:nvPr>
        </p:nvSpPr>
        <p:spPr>
          <a:xfrm>
            <a:off x="4965431" y="2438400"/>
            <a:ext cx="6586489" cy="3785419"/>
          </a:xfrm>
        </p:spPr>
        <p:txBody>
          <a:bodyPr>
            <a:normAutofit/>
          </a:bodyPr>
          <a:lstStyle/>
          <a:p>
            <a:r>
              <a:rPr lang="en-US" dirty="0" err="1"/>
              <a:t>Harjoittele</a:t>
            </a:r>
            <a:r>
              <a:rPr lang="en-US" dirty="0"/>
              <a:t> </a:t>
            </a:r>
            <a:r>
              <a:rPr lang="en-US" dirty="0" err="1"/>
              <a:t>jätteiden</a:t>
            </a:r>
            <a:r>
              <a:rPr lang="en-US" dirty="0"/>
              <a:t> </a:t>
            </a:r>
            <a:r>
              <a:rPr lang="en-US" dirty="0" err="1"/>
              <a:t>lajittelua</a:t>
            </a:r>
            <a:r>
              <a:rPr lang="en-US" dirty="0"/>
              <a:t>:  </a:t>
            </a:r>
            <a:r>
              <a:rPr lang="en-US" dirty="0">
                <a:hlinkClick r:id="rId2"/>
              </a:rPr>
              <a:t>https://h5p.org/node/812954</a:t>
            </a:r>
            <a:r>
              <a:rPr lang="en-US" dirty="0"/>
              <a:t> </a:t>
            </a:r>
          </a:p>
        </p:txBody>
      </p:sp>
      <p:pic>
        <p:nvPicPr>
          <p:cNvPr id="4" name="Sisällön paikkamerkki 3">
            <a:extLst>
              <a:ext uri="{FF2B5EF4-FFF2-40B4-BE49-F238E27FC236}">
                <a16:creationId xmlns:a16="http://schemas.microsoft.com/office/drawing/2014/main" id="{8D672DA5-3C4E-4F1C-907B-CBEC45778C52}"/>
              </a:ext>
            </a:extLst>
          </p:cNvPr>
          <p:cNvPicPr>
            <a:picLocks noChangeAspect="1"/>
          </p:cNvPicPr>
          <p:nvPr/>
        </p:nvPicPr>
        <p:blipFill rotWithShape="1">
          <a:blip r:embed="rId3"/>
          <a:srcRect r="1" b="14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75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51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F46D7151-4696-4958-A0E7-40BE596A304C}"/>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3"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82DD0242-8844-47DD-B80E-BC0DEF332DA1}"/>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r>
              <a:rPr lang="fi-FI" sz="4400" b="1" dirty="0">
                <a:solidFill>
                  <a:srgbClr val="FFFFFF"/>
                </a:solidFill>
              </a:rPr>
              <a:t>Valmistautuminen näyttöön</a:t>
            </a:r>
          </a:p>
        </p:txBody>
      </p:sp>
    </p:spTree>
    <p:extLst>
      <p:ext uri="{BB962C8B-B14F-4D97-AF65-F5344CB8AC3E}">
        <p14:creationId xmlns:p14="http://schemas.microsoft.com/office/powerpoint/2010/main" val="44627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0ED2B-9094-40FB-9A0C-0EF5CB1503F7}"/>
              </a:ext>
            </a:extLst>
          </p:cNvPr>
          <p:cNvSpPr>
            <a:spLocks noGrp="1"/>
          </p:cNvSpPr>
          <p:nvPr>
            <p:ph type="title"/>
          </p:nvPr>
        </p:nvSpPr>
        <p:spPr/>
        <p:txBody>
          <a:bodyPr/>
          <a:lstStyle/>
          <a:p>
            <a:r>
              <a:rPr lang="fi-FI" dirty="0"/>
              <a:t>Valmistaudu näyttöön</a:t>
            </a:r>
          </a:p>
        </p:txBody>
      </p:sp>
      <p:sp>
        <p:nvSpPr>
          <p:cNvPr id="3" name="Sisällön paikkamerkki 2">
            <a:extLst>
              <a:ext uri="{FF2B5EF4-FFF2-40B4-BE49-F238E27FC236}">
                <a16:creationId xmlns:a16="http://schemas.microsoft.com/office/drawing/2014/main" id="{894D015A-6510-45E5-91E2-0077FA915FA8}"/>
              </a:ext>
            </a:extLst>
          </p:cNvPr>
          <p:cNvSpPr>
            <a:spLocks noGrp="1"/>
          </p:cNvSpPr>
          <p:nvPr>
            <p:ph idx="1"/>
          </p:nvPr>
        </p:nvSpPr>
        <p:spPr/>
        <p:txBody>
          <a:bodyPr/>
          <a:lstStyle/>
          <a:p>
            <a:r>
              <a:rPr lang="fi-FI" dirty="0"/>
              <a:t>Tarkasta arvioitavan tutkinnon osan arviointikohteista ja –kriteereistä, mitä jätehuoltoasioista on osattava.</a:t>
            </a:r>
          </a:p>
          <a:p>
            <a:r>
              <a:rPr lang="fi-FI" dirty="0"/>
              <a:t>Selvitä näyttöpaikan jätehuollon käytännöt.</a:t>
            </a:r>
          </a:p>
          <a:p>
            <a:pPr lvl="1"/>
            <a:r>
              <a:rPr lang="fi-FI" dirty="0"/>
              <a:t>Voit käyttää apuna liitteenä olevaa taulukkoa.</a:t>
            </a:r>
          </a:p>
          <a:p>
            <a:r>
              <a:rPr lang="fi-FI" dirty="0"/>
              <a:t>Selvitä yrityksen sijaintipaikkakunnan jätehuolto-ohjeet.</a:t>
            </a:r>
          </a:p>
          <a:p>
            <a:r>
              <a:rPr lang="fi-FI" dirty="0"/>
              <a:t>Pohdi, voiko yritys vähentää jätteiden määrää ja voiko yrityksen jätehuoltoa kehittää jotenkin.</a:t>
            </a:r>
          </a:p>
        </p:txBody>
      </p:sp>
    </p:spTree>
    <p:extLst>
      <p:ext uri="{BB962C8B-B14F-4D97-AF65-F5344CB8AC3E}">
        <p14:creationId xmlns:p14="http://schemas.microsoft.com/office/powerpoint/2010/main" val="386808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50BA01-CBC1-4B1D-B303-0628181E8BFC}"/>
              </a:ext>
            </a:extLst>
          </p:cNvPr>
          <p:cNvSpPr>
            <a:spLocks noGrp="1"/>
          </p:cNvSpPr>
          <p:nvPr>
            <p:ph type="title"/>
          </p:nvPr>
        </p:nvSpPr>
        <p:spPr/>
        <p:txBody>
          <a:bodyPr/>
          <a:lstStyle/>
          <a:p>
            <a:r>
              <a:rPr lang="fi-FI" dirty="0"/>
              <a:t>Käytetyt lähteet</a:t>
            </a:r>
          </a:p>
        </p:txBody>
      </p:sp>
      <p:sp>
        <p:nvSpPr>
          <p:cNvPr id="3" name="Sisällön paikkamerkki 2">
            <a:extLst>
              <a:ext uri="{FF2B5EF4-FFF2-40B4-BE49-F238E27FC236}">
                <a16:creationId xmlns:a16="http://schemas.microsoft.com/office/drawing/2014/main" id="{0342BFB2-93BA-4E0C-AF33-76FC0F78ED89}"/>
              </a:ext>
            </a:extLst>
          </p:cNvPr>
          <p:cNvSpPr>
            <a:spLocks noGrp="1"/>
          </p:cNvSpPr>
          <p:nvPr>
            <p:ph idx="1"/>
          </p:nvPr>
        </p:nvSpPr>
        <p:spPr>
          <a:xfrm>
            <a:off x="838200" y="1495425"/>
            <a:ext cx="10515600" cy="5219700"/>
          </a:xfrm>
        </p:spPr>
        <p:txBody>
          <a:bodyPr>
            <a:normAutofit fontScale="92500" lnSpcReduction="10000"/>
          </a:bodyPr>
          <a:lstStyle/>
          <a:p>
            <a:r>
              <a:rPr lang="fi-FI" dirty="0"/>
              <a:t>Jätelaki 2011/646</a:t>
            </a:r>
          </a:p>
          <a:p>
            <a:r>
              <a:rPr lang="fi-FI" dirty="0"/>
              <a:t>Ympäristönsuojelulaki 2014/527</a:t>
            </a:r>
          </a:p>
          <a:p>
            <a:r>
              <a:rPr lang="fi-FI" dirty="0"/>
              <a:t>Sivutuoteasetus (EY) N:o 1069/2009 ja sitä täydentävä täytäntöönpanoasetus (EU) 142/2011</a:t>
            </a:r>
          </a:p>
          <a:p>
            <a:r>
              <a:rPr lang="fi-FI" dirty="0"/>
              <a:t>Ruokaviraston sivut </a:t>
            </a:r>
            <a:r>
              <a:rPr lang="fi-FI" dirty="0">
                <a:hlinkClick r:id="rId2"/>
              </a:rPr>
              <a:t>www.ruokavirasto.fi</a:t>
            </a:r>
            <a:endParaRPr lang="fi-FI" dirty="0"/>
          </a:p>
          <a:p>
            <a:r>
              <a:rPr lang="fi-FI" dirty="0"/>
              <a:t>Maaseutuyritysten jätehuolto-opas: </a:t>
            </a:r>
            <a:r>
              <a:rPr lang="fi-FI" dirty="0">
                <a:hlinkClick r:id="rId3"/>
              </a:rPr>
              <a:t>https://urly.fi/tSV</a:t>
            </a:r>
            <a:r>
              <a:rPr lang="fi-FI" dirty="0"/>
              <a:t> </a:t>
            </a:r>
          </a:p>
          <a:p>
            <a:r>
              <a:rPr lang="fi-FI" dirty="0"/>
              <a:t>Maatilan jäteopas: </a:t>
            </a:r>
            <a:r>
              <a:rPr lang="fi-FI" dirty="0">
                <a:hlinkClick r:id="rId4"/>
              </a:rPr>
              <a:t>https://urly.fi/1Arx</a:t>
            </a:r>
            <a:r>
              <a:rPr lang="fi-FI" dirty="0"/>
              <a:t> </a:t>
            </a:r>
          </a:p>
          <a:p>
            <a:r>
              <a:rPr lang="fi-FI" dirty="0"/>
              <a:t>Maatilan kemikaaliturvallisuusopas: </a:t>
            </a:r>
            <a:r>
              <a:rPr lang="fi-FI" dirty="0">
                <a:hlinkClick r:id="rId5"/>
              </a:rPr>
              <a:t>http://pirkanmaanpelastuslaitos.fi/files/1404106349.pdf</a:t>
            </a:r>
            <a:r>
              <a:rPr lang="fi-FI" dirty="0"/>
              <a:t> </a:t>
            </a:r>
          </a:p>
          <a:p>
            <a:r>
              <a:rPr lang="fi-FI" dirty="0" err="1"/>
              <a:t>Mustialan</a:t>
            </a:r>
            <a:r>
              <a:rPr lang="fi-FI" dirty="0"/>
              <a:t> navetan jätehuolto-opas: </a:t>
            </a:r>
            <a:r>
              <a:rPr lang="fi-FI" dirty="0">
                <a:hlinkClick r:id="rId6"/>
              </a:rPr>
              <a:t>https://www.theseus.fi/handle/10024/43032</a:t>
            </a:r>
            <a:r>
              <a:rPr lang="fi-FI" dirty="0"/>
              <a:t> </a:t>
            </a:r>
          </a:p>
          <a:p>
            <a:r>
              <a:rPr lang="fi-FI" dirty="0"/>
              <a:t>Kuvat: </a:t>
            </a:r>
            <a:r>
              <a:rPr lang="fi-FI" dirty="0">
                <a:hlinkClick r:id="rId7"/>
              </a:rPr>
              <a:t>www.pixabay.com</a:t>
            </a:r>
            <a:r>
              <a:rPr lang="fi-FI" dirty="0"/>
              <a:t> </a:t>
            </a:r>
          </a:p>
          <a:p>
            <a:endParaRPr lang="fi-FI" dirty="0"/>
          </a:p>
        </p:txBody>
      </p:sp>
    </p:spTree>
    <p:extLst>
      <p:ext uri="{BB962C8B-B14F-4D97-AF65-F5344CB8AC3E}">
        <p14:creationId xmlns:p14="http://schemas.microsoft.com/office/powerpoint/2010/main" val="425513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094ECC-D392-47CD-B113-1233DEF0CBB2}"/>
              </a:ext>
            </a:extLst>
          </p:cNvPr>
          <p:cNvSpPr>
            <a:spLocks noGrp="1"/>
          </p:cNvSpPr>
          <p:nvPr>
            <p:ph type="title"/>
          </p:nvPr>
        </p:nvSpPr>
        <p:spPr/>
        <p:txBody>
          <a:bodyPr/>
          <a:lstStyle/>
          <a:p>
            <a:r>
              <a:rPr lang="fi-FI" dirty="0"/>
              <a:t>Etusijajärjestys (Jätelaki)</a:t>
            </a:r>
          </a:p>
        </p:txBody>
      </p:sp>
      <p:pic>
        <p:nvPicPr>
          <p:cNvPr id="5" name="Sisällön paikkamerkki 4">
            <a:extLst>
              <a:ext uri="{FF2B5EF4-FFF2-40B4-BE49-F238E27FC236}">
                <a16:creationId xmlns:a16="http://schemas.microsoft.com/office/drawing/2014/main" id="{BA02ECD3-A7C4-4BF2-9048-08337FE3FA3E}"/>
              </a:ext>
            </a:extLst>
          </p:cNvPr>
          <p:cNvPicPr>
            <a:picLocks noGrp="1" noChangeAspect="1"/>
          </p:cNvPicPr>
          <p:nvPr>
            <p:ph idx="1"/>
          </p:nvPr>
        </p:nvPicPr>
        <p:blipFill>
          <a:blip r:embed="rId2"/>
          <a:stretch>
            <a:fillRect/>
          </a:stretch>
        </p:blipFill>
        <p:spPr>
          <a:xfrm>
            <a:off x="9388123" y="4239462"/>
            <a:ext cx="2298391" cy="2109399"/>
          </a:xfrm>
          <a:prstGeom prst="rect">
            <a:avLst/>
          </a:prstGeom>
        </p:spPr>
      </p:pic>
      <p:pic>
        <p:nvPicPr>
          <p:cNvPr id="6" name="Kuva 5">
            <a:extLst>
              <a:ext uri="{FF2B5EF4-FFF2-40B4-BE49-F238E27FC236}">
                <a16:creationId xmlns:a16="http://schemas.microsoft.com/office/drawing/2014/main" id="{3D260EDB-2F8C-46FF-A75C-D6B7099C5EA5}"/>
              </a:ext>
            </a:extLst>
          </p:cNvPr>
          <p:cNvPicPr>
            <a:picLocks noChangeAspect="1"/>
          </p:cNvPicPr>
          <p:nvPr/>
        </p:nvPicPr>
        <p:blipFill>
          <a:blip r:embed="rId2"/>
          <a:stretch>
            <a:fillRect/>
          </a:stretch>
        </p:blipFill>
        <p:spPr>
          <a:xfrm>
            <a:off x="7182200" y="3762772"/>
            <a:ext cx="2510373" cy="2303950"/>
          </a:xfrm>
          <a:prstGeom prst="rect">
            <a:avLst/>
          </a:prstGeom>
        </p:spPr>
      </p:pic>
      <p:pic>
        <p:nvPicPr>
          <p:cNvPr id="7" name="Kuva 6">
            <a:extLst>
              <a:ext uri="{FF2B5EF4-FFF2-40B4-BE49-F238E27FC236}">
                <a16:creationId xmlns:a16="http://schemas.microsoft.com/office/drawing/2014/main" id="{374A2D05-16D4-4323-A83A-A6B5C31F64BE}"/>
              </a:ext>
            </a:extLst>
          </p:cNvPr>
          <p:cNvPicPr>
            <a:picLocks noChangeAspect="1"/>
          </p:cNvPicPr>
          <p:nvPr/>
        </p:nvPicPr>
        <p:blipFill>
          <a:blip r:embed="rId2"/>
          <a:stretch>
            <a:fillRect/>
          </a:stretch>
        </p:blipFill>
        <p:spPr>
          <a:xfrm>
            <a:off x="5188259" y="3018528"/>
            <a:ext cx="2660648" cy="2441868"/>
          </a:xfrm>
          <a:prstGeom prst="rect">
            <a:avLst/>
          </a:prstGeom>
        </p:spPr>
      </p:pic>
      <p:pic>
        <p:nvPicPr>
          <p:cNvPr id="8" name="Kuva 7">
            <a:extLst>
              <a:ext uri="{FF2B5EF4-FFF2-40B4-BE49-F238E27FC236}">
                <a16:creationId xmlns:a16="http://schemas.microsoft.com/office/drawing/2014/main" id="{6FE76D5C-F013-496D-8F06-E826BB37ABB4}"/>
              </a:ext>
            </a:extLst>
          </p:cNvPr>
          <p:cNvPicPr>
            <a:picLocks noChangeAspect="1"/>
          </p:cNvPicPr>
          <p:nvPr/>
        </p:nvPicPr>
        <p:blipFill>
          <a:blip r:embed="rId2"/>
          <a:stretch>
            <a:fillRect/>
          </a:stretch>
        </p:blipFill>
        <p:spPr>
          <a:xfrm>
            <a:off x="3199764" y="2274284"/>
            <a:ext cx="2835689" cy="2602516"/>
          </a:xfrm>
          <a:prstGeom prst="rect">
            <a:avLst/>
          </a:prstGeom>
          <a:noFill/>
        </p:spPr>
      </p:pic>
      <p:pic>
        <p:nvPicPr>
          <p:cNvPr id="9" name="Kuva 8">
            <a:extLst>
              <a:ext uri="{FF2B5EF4-FFF2-40B4-BE49-F238E27FC236}">
                <a16:creationId xmlns:a16="http://schemas.microsoft.com/office/drawing/2014/main" id="{6C99F146-66B1-4BCC-B9AD-06C3BF34F427}"/>
              </a:ext>
            </a:extLst>
          </p:cNvPr>
          <p:cNvPicPr>
            <a:picLocks noChangeAspect="1"/>
          </p:cNvPicPr>
          <p:nvPr/>
        </p:nvPicPr>
        <p:blipFill>
          <a:blip r:embed="rId2"/>
          <a:stretch>
            <a:fillRect/>
          </a:stretch>
        </p:blipFill>
        <p:spPr>
          <a:xfrm>
            <a:off x="566025" y="1742989"/>
            <a:ext cx="3043949" cy="2793651"/>
          </a:xfrm>
          <a:prstGeom prst="rect">
            <a:avLst/>
          </a:prstGeom>
        </p:spPr>
      </p:pic>
      <p:sp>
        <p:nvSpPr>
          <p:cNvPr id="10" name="Tekstiruutu 9">
            <a:extLst>
              <a:ext uri="{FF2B5EF4-FFF2-40B4-BE49-F238E27FC236}">
                <a16:creationId xmlns:a16="http://schemas.microsoft.com/office/drawing/2014/main" id="{43CF98B3-CA45-44D6-B01B-6684186F710A}"/>
              </a:ext>
            </a:extLst>
          </p:cNvPr>
          <p:cNvSpPr txBox="1"/>
          <p:nvPr/>
        </p:nvSpPr>
        <p:spPr>
          <a:xfrm>
            <a:off x="733425" y="2562225"/>
            <a:ext cx="2714625" cy="1200329"/>
          </a:xfrm>
          <a:prstGeom prst="rect">
            <a:avLst/>
          </a:prstGeom>
          <a:noFill/>
        </p:spPr>
        <p:txBody>
          <a:bodyPr wrap="square" rtlCol="0">
            <a:spAutoFit/>
          </a:bodyPr>
          <a:lstStyle/>
          <a:p>
            <a:pPr algn="ctr"/>
            <a:r>
              <a:rPr lang="fi-FI" sz="2400" b="1" dirty="0">
                <a:solidFill>
                  <a:schemeClr val="bg1"/>
                </a:solidFill>
              </a:rPr>
              <a:t>1. Jätteen tai sen haitallisuuden vähennys</a:t>
            </a:r>
          </a:p>
        </p:txBody>
      </p:sp>
      <p:sp>
        <p:nvSpPr>
          <p:cNvPr id="11" name="Tekstiruutu 10">
            <a:extLst>
              <a:ext uri="{FF2B5EF4-FFF2-40B4-BE49-F238E27FC236}">
                <a16:creationId xmlns:a16="http://schemas.microsoft.com/office/drawing/2014/main" id="{72308512-0B80-4C0E-86D4-79F217C9570E}"/>
              </a:ext>
            </a:extLst>
          </p:cNvPr>
          <p:cNvSpPr txBox="1"/>
          <p:nvPr/>
        </p:nvSpPr>
        <p:spPr>
          <a:xfrm>
            <a:off x="3609974" y="2975377"/>
            <a:ext cx="2038523" cy="1200329"/>
          </a:xfrm>
          <a:prstGeom prst="rect">
            <a:avLst/>
          </a:prstGeom>
          <a:noFill/>
        </p:spPr>
        <p:txBody>
          <a:bodyPr wrap="square" rtlCol="0">
            <a:spAutoFit/>
          </a:bodyPr>
          <a:lstStyle/>
          <a:p>
            <a:pPr algn="ctr"/>
            <a:r>
              <a:rPr lang="fi-FI" sz="2400" b="1" dirty="0"/>
              <a:t>2. Jätteen uudelleen käyttö </a:t>
            </a:r>
          </a:p>
        </p:txBody>
      </p:sp>
      <p:sp>
        <p:nvSpPr>
          <p:cNvPr id="12" name="Tekstiruutu 11">
            <a:extLst>
              <a:ext uri="{FF2B5EF4-FFF2-40B4-BE49-F238E27FC236}">
                <a16:creationId xmlns:a16="http://schemas.microsoft.com/office/drawing/2014/main" id="{2EE53A86-EC58-4192-9E4E-41C944E1DA4B}"/>
              </a:ext>
            </a:extLst>
          </p:cNvPr>
          <p:cNvSpPr txBox="1"/>
          <p:nvPr/>
        </p:nvSpPr>
        <p:spPr>
          <a:xfrm>
            <a:off x="5761762" y="3676471"/>
            <a:ext cx="1812908" cy="1200329"/>
          </a:xfrm>
          <a:prstGeom prst="rect">
            <a:avLst/>
          </a:prstGeom>
          <a:noFill/>
        </p:spPr>
        <p:txBody>
          <a:bodyPr wrap="square" rtlCol="0">
            <a:spAutoFit/>
          </a:bodyPr>
          <a:lstStyle/>
          <a:p>
            <a:pPr algn="ctr"/>
            <a:r>
              <a:rPr lang="fi-FI" sz="2400" b="1" dirty="0">
                <a:solidFill>
                  <a:schemeClr val="bg1"/>
                </a:solidFill>
              </a:rPr>
              <a:t>3. Kierrätys uudeksi materiaaliksi </a:t>
            </a:r>
          </a:p>
        </p:txBody>
      </p:sp>
      <p:sp>
        <p:nvSpPr>
          <p:cNvPr id="13" name="Tekstiruutu 12">
            <a:extLst>
              <a:ext uri="{FF2B5EF4-FFF2-40B4-BE49-F238E27FC236}">
                <a16:creationId xmlns:a16="http://schemas.microsoft.com/office/drawing/2014/main" id="{D1C94037-56FF-4796-9544-006D43CFEDE6}"/>
              </a:ext>
            </a:extLst>
          </p:cNvPr>
          <p:cNvSpPr txBox="1"/>
          <p:nvPr/>
        </p:nvSpPr>
        <p:spPr>
          <a:xfrm>
            <a:off x="7574669" y="4276635"/>
            <a:ext cx="1965571" cy="1569660"/>
          </a:xfrm>
          <a:prstGeom prst="rect">
            <a:avLst/>
          </a:prstGeom>
          <a:noFill/>
        </p:spPr>
        <p:txBody>
          <a:bodyPr wrap="square" rtlCol="0">
            <a:spAutoFit/>
          </a:bodyPr>
          <a:lstStyle/>
          <a:p>
            <a:pPr algn="ctr"/>
            <a:r>
              <a:rPr lang="fi-FI" sz="2400" b="1" dirty="0"/>
              <a:t>4. Jätteen hyödynnys esim. energiana</a:t>
            </a:r>
          </a:p>
        </p:txBody>
      </p:sp>
      <p:sp>
        <p:nvSpPr>
          <p:cNvPr id="14" name="Tekstiruutu 13">
            <a:extLst>
              <a:ext uri="{FF2B5EF4-FFF2-40B4-BE49-F238E27FC236}">
                <a16:creationId xmlns:a16="http://schemas.microsoft.com/office/drawing/2014/main" id="{CCE4E59E-02EB-4EEF-AA63-021EA39F3280}"/>
              </a:ext>
            </a:extLst>
          </p:cNvPr>
          <p:cNvSpPr txBox="1"/>
          <p:nvPr/>
        </p:nvSpPr>
        <p:spPr>
          <a:xfrm>
            <a:off x="9653504" y="4876800"/>
            <a:ext cx="2048549" cy="830997"/>
          </a:xfrm>
          <a:prstGeom prst="rect">
            <a:avLst/>
          </a:prstGeom>
          <a:noFill/>
        </p:spPr>
        <p:txBody>
          <a:bodyPr wrap="square" rtlCol="0">
            <a:spAutoFit/>
          </a:bodyPr>
          <a:lstStyle/>
          <a:p>
            <a:pPr algn="ctr"/>
            <a:r>
              <a:rPr lang="fi-FI" sz="2400" b="1" dirty="0">
                <a:solidFill>
                  <a:schemeClr val="bg1"/>
                </a:solidFill>
              </a:rPr>
              <a:t>5. Jätteen loppukäsittely</a:t>
            </a:r>
          </a:p>
        </p:txBody>
      </p:sp>
    </p:spTree>
    <p:extLst>
      <p:ext uri="{BB962C8B-B14F-4D97-AF65-F5344CB8AC3E}">
        <p14:creationId xmlns:p14="http://schemas.microsoft.com/office/powerpoint/2010/main" val="53541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146E82-4E0F-4966-967E-17BB496C8735}"/>
              </a:ext>
            </a:extLst>
          </p:cNvPr>
          <p:cNvSpPr>
            <a:spLocks noGrp="1"/>
          </p:cNvSpPr>
          <p:nvPr>
            <p:ph type="title"/>
          </p:nvPr>
        </p:nvSpPr>
        <p:spPr/>
        <p:txBody>
          <a:bodyPr/>
          <a:lstStyle/>
          <a:p>
            <a:r>
              <a:rPr lang="fi-FI" dirty="0"/>
              <a:t>Parasta on syntymätön jäte</a:t>
            </a:r>
          </a:p>
        </p:txBody>
      </p:sp>
      <p:sp>
        <p:nvSpPr>
          <p:cNvPr id="3" name="Sisällön paikkamerkki 2">
            <a:extLst>
              <a:ext uri="{FF2B5EF4-FFF2-40B4-BE49-F238E27FC236}">
                <a16:creationId xmlns:a16="http://schemas.microsoft.com/office/drawing/2014/main" id="{ED0B5D5F-75E1-4213-A3CC-3D7DC941F068}"/>
              </a:ext>
            </a:extLst>
          </p:cNvPr>
          <p:cNvSpPr>
            <a:spLocks noGrp="1"/>
          </p:cNvSpPr>
          <p:nvPr>
            <p:ph idx="1"/>
          </p:nvPr>
        </p:nvSpPr>
        <p:spPr/>
        <p:txBody>
          <a:bodyPr/>
          <a:lstStyle/>
          <a:p>
            <a:r>
              <a:rPr lang="fi-FI" dirty="0"/>
              <a:t>Ensisijaista on jätteiden määrän ja haitallisuuden vähentäminen.</a:t>
            </a:r>
          </a:p>
          <a:p>
            <a:r>
              <a:rPr lang="fi-FI" dirty="0"/>
              <a:t>Vastuu tästä on sekä tuottajilla että kuluttajilla.</a:t>
            </a:r>
          </a:p>
          <a:p>
            <a:r>
              <a:rPr lang="fi-FI" dirty="0"/>
              <a:t>Kierrätys säästää luonnonvaroja, mutta jätteen keräys, kuljetus ja käsittely kuluttavat energiaa. </a:t>
            </a:r>
          </a:p>
        </p:txBody>
      </p:sp>
    </p:spTree>
    <p:extLst>
      <p:ext uri="{BB962C8B-B14F-4D97-AF65-F5344CB8AC3E}">
        <p14:creationId xmlns:p14="http://schemas.microsoft.com/office/powerpoint/2010/main" val="268464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58C4A4-CD08-481F-B990-583612AAE667}"/>
              </a:ext>
            </a:extLst>
          </p:cNvPr>
          <p:cNvSpPr>
            <a:spLocks noGrp="1"/>
          </p:cNvSpPr>
          <p:nvPr>
            <p:ph type="title"/>
          </p:nvPr>
        </p:nvSpPr>
        <p:spPr>
          <a:xfrm>
            <a:off x="838199" y="365125"/>
            <a:ext cx="11353801" cy="1325563"/>
          </a:xfrm>
        </p:spPr>
        <p:txBody>
          <a:bodyPr>
            <a:normAutofit/>
          </a:bodyPr>
          <a:lstStyle/>
          <a:p>
            <a:r>
              <a:rPr lang="fi-FI" dirty="0"/>
              <a:t>Yrityksen keinoja jätteen määrän vähentämiseen</a:t>
            </a:r>
          </a:p>
        </p:txBody>
      </p:sp>
      <p:sp>
        <p:nvSpPr>
          <p:cNvPr id="3" name="Sisällön paikkamerkki 2">
            <a:extLst>
              <a:ext uri="{FF2B5EF4-FFF2-40B4-BE49-F238E27FC236}">
                <a16:creationId xmlns:a16="http://schemas.microsoft.com/office/drawing/2014/main" id="{0AF4DDE7-975B-4DFE-9081-D68236E02086}"/>
              </a:ext>
            </a:extLst>
          </p:cNvPr>
          <p:cNvSpPr>
            <a:spLocks noGrp="1"/>
          </p:cNvSpPr>
          <p:nvPr>
            <p:ph idx="1"/>
          </p:nvPr>
        </p:nvSpPr>
        <p:spPr>
          <a:xfrm>
            <a:off x="838200" y="1825624"/>
            <a:ext cx="10515600" cy="4918075"/>
          </a:xfrm>
        </p:spPr>
        <p:txBody>
          <a:bodyPr>
            <a:normAutofit/>
          </a:bodyPr>
          <a:lstStyle/>
          <a:p>
            <a:r>
              <a:rPr lang="fi-FI" dirty="0"/>
              <a:t> Kuluttaminen ja ostokäyttäytyminen </a:t>
            </a:r>
          </a:p>
          <a:p>
            <a:pPr lvl="1"/>
            <a:r>
              <a:rPr lang="fi-FI" dirty="0"/>
              <a:t>Osta vain tarpeeseen, vältä turhia ostoja</a:t>
            </a:r>
          </a:p>
          <a:p>
            <a:pPr lvl="1"/>
            <a:r>
              <a:rPr lang="fi-FI" dirty="0"/>
              <a:t>Suosi kestävää ja laadukasta, vältä kertakäyttöistä </a:t>
            </a:r>
          </a:p>
          <a:p>
            <a:pPr lvl="1"/>
            <a:r>
              <a:rPr lang="fi-FI" dirty="0"/>
              <a:t>Panosta korjattavuuteen, puhdista ja huolla esim. koneet </a:t>
            </a:r>
          </a:p>
          <a:p>
            <a:pPr lvl="1"/>
            <a:r>
              <a:rPr lang="fi-FI" dirty="0"/>
              <a:t>Kiinnitä huomiota pakkaukseen ja materiaaleihin</a:t>
            </a:r>
          </a:p>
          <a:p>
            <a:pPr lvl="2"/>
            <a:r>
              <a:rPr lang="fi-FI" dirty="0"/>
              <a:t> Irtotavara omaan varastoon, iso pakkauskoko</a:t>
            </a:r>
          </a:p>
          <a:p>
            <a:r>
              <a:rPr lang="fi-FI" dirty="0"/>
              <a:t>Palvelut omistamisen sijaan </a:t>
            </a:r>
          </a:p>
          <a:p>
            <a:pPr lvl="1"/>
            <a:r>
              <a:rPr lang="fi-FI" dirty="0"/>
              <a:t>Lainaaminen, vuokraaminen </a:t>
            </a:r>
          </a:p>
          <a:p>
            <a:pPr lvl="1"/>
            <a:r>
              <a:rPr lang="fi-FI" dirty="0"/>
              <a:t>Urakointipalvelut </a:t>
            </a:r>
          </a:p>
          <a:p>
            <a:r>
              <a:rPr lang="fi-FI" dirty="0"/>
              <a:t>Pidä paikat järjestyksessä</a:t>
            </a:r>
          </a:p>
          <a:p>
            <a:pPr marL="457200" lvl="1" indent="0">
              <a:buNone/>
            </a:pPr>
            <a:r>
              <a:rPr lang="fi-FI" dirty="0"/>
              <a:t>&gt; Tiedät mitä on jo olemassa</a:t>
            </a:r>
          </a:p>
        </p:txBody>
      </p:sp>
    </p:spTree>
    <p:extLst>
      <p:ext uri="{BB962C8B-B14F-4D97-AF65-F5344CB8AC3E}">
        <p14:creationId xmlns:p14="http://schemas.microsoft.com/office/powerpoint/2010/main" val="336947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4" descr="Kuva, joka sisältää kohteen ruoho, ulko, kenttä, vihreä&#10;&#10;Kuvaus luotu automaattisesti">
            <a:extLst>
              <a:ext uri="{FF2B5EF4-FFF2-40B4-BE49-F238E27FC236}">
                <a16:creationId xmlns:a16="http://schemas.microsoft.com/office/drawing/2014/main" id="{CFCE0D09-EB9A-450A-9401-BACB13555E9B}"/>
              </a:ext>
            </a:extLst>
          </p:cNvPr>
          <p:cNvPicPr>
            <a:picLocks noGrp="1" noChangeAspect="1"/>
          </p:cNvPicPr>
          <p:nvPr>
            <p:ph sz="half" idx="2"/>
          </p:nvPr>
        </p:nvPicPr>
        <p:blipFill rotWithShape="1">
          <a:blip r:embed="rId2">
            <a:alphaModFix/>
          </a:blip>
          <a:srcRect t="14430" r="-2" b="1831"/>
          <a:stretch/>
        </p:blipFill>
        <p:spPr>
          <a:xfrm>
            <a:off x="6083786" y="-168316"/>
            <a:ext cx="6261330" cy="3932313"/>
          </a:xfrm>
          <a:prstGeom prst="rect">
            <a:avLst/>
          </a:prstGeom>
          <a:effectLst>
            <a:softEdge rad="533400"/>
          </a:effectLst>
        </p:spPr>
      </p:pic>
      <p:pic>
        <p:nvPicPr>
          <p:cNvPr id="6" name="Kuva 5" descr="Kuva, joka sisältää kohteen kakku, kukka, kasvi, pöytä&#10;&#10;Kuvaus luotu automaattisesti">
            <a:extLst>
              <a:ext uri="{FF2B5EF4-FFF2-40B4-BE49-F238E27FC236}">
                <a16:creationId xmlns:a16="http://schemas.microsoft.com/office/drawing/2014/main" id="{94B55EC6-EB9D-4050-B5FE-FB7D1CA05824}"/>
              </a:ext>
            </a:extLst>
          </p:cNvPr>
          <p:cNvPicPr>
            <a:picLocks noChangeAspect="1"/>
          </p:cNvPicPr>
          <p:nvPr/>
        </p:nvPicPr>
        <p:blipFill rotWithShape="1">
          <a:blip r:embed="rId3"/>
          <a:srcRect l="11946" r="4472"/>
          <a:stretch/>
        </p:blipFill>
        <p:spPr>
          <a:xfrm>
            <a:off x="6089904" y="2487166"/>
            <a:ext cx="6263640" cy="4215384"/>
          </a:xfrm>
          <a:prstGeom prst="rect">
            <a:avLst/>
          </a:prstGeom>
          <a:effectLst>
            <a:softEdge rad="533400"/>
          </a:effectLst>
        </p:spPr>
      </p:pic>
      <p:pic>
        <p:nvPicPr>
          <p:cNvPr id="13" name="Picture 1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87DF33A-0A49-46F6-B1C2-3B8A1417948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kern="1200" dirty="0">
                <a:solidFill>
                  <a:srgbClr val="000000"/>
                </a:solidFill>
                <a:latin typeface="+mj-lt"/>
                <a:ea typeface="+mj-ea"/>
                <a:cs typeface="+mj-cs"/>
              </a:rPr>
              <a:t>Uudelleen käyttöön </a:t>
            </a:r>
          </a:p>
        </p:txBody>
      </p:sp>
      <p:sp>
        <p:nvSpPr>
          <p:cNvPr id="3" name="Sisällön paikkamerkki 2">
            <a:extLst>
              <a:ext uri="{FF2B5EF4-FFF2-40B4-BE49-F238E27FC236}">
                <a16:creationId xmlns:a16="http://schemas.microsoft.com/office/drawing/2014/main" id="{75564C8F-2825-4164-88E4-19AAD3192A7A}"/>
              </a:ext>
            </a:extLst>
          </p:cNvPr>
          <p:cNvSpPr>
            <a:spLocks noGrp="1"/>
          </p:cNvSpPr>
          <p:nvPr>
            <p:ph sz="half" idx="1"/>
          </p:nvPr>
        </p:nvSpPr>
        <p:spPr>
          <a:xfrm>
            <a:off x="804997" y="2272143"/>
            <a:ext cx="4803637" cy="3788830"/>
          </a:xfrm>
        </p:spPr>
        <p:txBody>
          <a:bodyPr vert="horz" lIns="91440" tIns="45720" rIns="91440" bIns="45720" rtlCol="0" anchor="ctr">
            <a:normAutofit/>
          </a:bodyPr>
          <a:lstStyle/>
          <a:p>
            <a:r>
              <a:rPr lang="en-US" dirty="0">
                <a:solidFill>
                  <a:srgbClr val="000000"/>
                </a:solidFill>
              </a:rPr>
              <a:t>Tuote </a:t>
            </a:r>
            <a:r>
              <a:rPr lang="en-US" dirty="0" err="1">
                <a:solidFill>
                  <a:srgbClr val="000000"/>
                </a:solidFill>
              </a:rPr>
              <a:t>ei</a:t>
            </a:r>
            <a:r>
              <a:rPr lang="en-US" dirty="0">
                <a:solidFill>
                  <a:srgbClr val="000000"/>
                </a:solidFill>
              </a:rPr>
              <a:t> </a:t>
            </a:r>
            <a:r>
              <a:rPr lang="en-US" dirty="0" err="1">
                <a:solidFill>
                  <a:srgbClr val="000000"/>
                </a:solidFill>
              </a:rPr>
              <a:t>päädy</a:t>
            </a:r>
            <a:r>
              <a:rPr lang="en-US" dirty="0">
                <a:solidFill>
                  <a:srgbClr val="000000"/>
                </a:solidFill>
              </a:rPr>
              <a:t> </a:t>
            </a:r>
            <a:r>
              <a:rPr lang="en-US" dirty="0" err="1">
                <a:solidFill>
                  <a:srgbClr val="000000"/>
                </a:solidFill>
              </a:rPr>
              <a:t>jätteeksi</a:t>
            </a:r>
            <a:r>
              <a:rPr lang="en-US" dirty="0">
                <a:solidFill>
                  <a:srgbClr val="000000"/>
                </a:solidFill>
              </a:rPr>
              <a:t> </a:t>
            </a:r>
          </a:p>
          <a:p>
            <a:r>
              <a:rPr lang="en-US" dirty="0">
                <a:solidFill>
                  <a:srgbClr val="000000"/>
                </a:solidFill>
              </a:rPr>
              <a:t>Tuote </a:t>
            </a:r>
            <a:r>
              <a:rPr lang="en-US" dirty="0" err="1">
                <a:solidFill>
                  <a:srgbClr val="000000"/>
                </a:solidFill>
              </a:rPr>
              <a:t>käytettään</a:t>
            </a:r>
            <a:r>
              <a:rPr lang="en-US" dirty="0">
                <a:solidFill>
                  <a:srgbClr val="000000"/>
                </a:solidFill>
              </a:rPr>
              <a:t> </a:t>
            </a:r>
            <a:r>
              <a:rPr lang="en-US" dirty="0" err="1">
                <a:solidFill>
                  <a:srgbClr val="000000"/>
                </a:solidFill>
              </a:rPr>
              <a:t>uudelleen</a:t>
            </a:r>
            <a:r>
              <a:rPr lang="en-US" dirty="0">
                <a:solidFill>
                  <a:srgbClr val="000000"/>
                </a:solidFill>
              </a:rPr>
              <a:t> </a:t>
            </a:r>
            <a:r>
              <a:rPr lang="en-US" dirty="0" err="1">
                <a:solidFill>
                  <a:srgbClr val="000000"/>
                </a:solidFill>
              </a:rPr>
              <a:t>samassa</a:t>
            </a:r>
            <a:r>
              <a:rPr lang="en-US" dirty="0">
                <a:solidFill>
                  <a:srgbClr val="000000"/>
                </a:solidFill>
              </a:rPr>
              <a:t> </a:t>
            </a:r>
            <a:r>
              <a:rPr lang="en-US" dirty="0" err="1">
                <a:solidFill>
                  <a:srgbClr val="000000"/>
                </a:solidFill>
              </a:rPr>
              <a:t>käyttötarkoituksessa</a:t>
            </a:r>
            <a:r>
              <a:rPr lang="en-US" dirty="0">
                <a:solidFill>
                  <a:srgbClr val="000000"/>
                </a:solidFill>
              </a:rPr>
              <a:t>, </a:t>
            </a:r>
            <a:r>
              <a:rPr lang="en-US" dirty="0" err="1">
                <a:solidFill>
                  <a:srgbClr val="000000"/>
                </a:solidFill>
              </a:rPr>
              <a:t>johon</a:t>
            </a:r>
            <a:r>
              <a:rPr lang="en-US" dirty="0">
                <a:solidFill>
                  <a:srgbClr val="000000"/>
                </a:solidFill>
              </a:rPr>
              <a:t> se on </a:t>
            </a:r>
            <a:r>
              <a:rPr lang="en-US" dirty="0" err="1">
                <a:solidFill>
                  <a:srgbClr val="000000"/>
                </a:solidFill>
              </a:rPr>
              <a:t>valmistettu</a:t>
            </a:r>
            <a:r>
              <a:rPr lang="en-US" dirty="0">
                <a:solidFill>
                  <a:srgbClr val="000000"/>
                </a:solidFill>
              </a:rPr>
              <a:t> </a:t>
            </a:r>
          </a:p>
          <a:p>
            <a:r>
              <a:rPr lang="en-US" dirty="0">
                <a:solidFill>
                  <a:srgbClr val="000000"/>
                </a:solidFill>
              </a:rPr>
              <a:t>Uudelleen </a:t>
            </a:r>
            <a:r>
              <a:rPr lang="en-US" dirty="0" err="1">
                <a:solidFill>
                  <a:srgbClr val="000000"/>
                </a:solidFill>
              </a:rPr>
              <a:t>käyttöä</a:t>
            </a:r>
            <a:r>
              <a:rPr lang="en-US" dirty="0">
                <a:solidFill>
                  <a:srgbClr val="000000"/>
                </a:solidFill>
              </a:rPr>
              <a:t> on </a:t>
            </a:r>
            <a:r>
              <a:rPr lang="en-US" dirty="0" err="1">
                <a:solidFill>
                  <a:srgbClr val="000000"/>
                </a:solidFill>
              </a:rPr>
              <a:t>myös</a:t>
            </a:r>
            <a:r>
              <a:rPr lang="en-US" dirty="0">
                <a:solidFill>
                  <a:srgbClr val="000000"/>
                </a:solidFill>
              </a:rPr>
              <a:t> </a:t>
            </a:r>
            <a:r>
              <a:rPr lang="en-US" dirty="0" err="1">
                <a:solidFill>
                  <a:srgbClr val="000000"/>
                </a:solidFill>
              </a:rPr>
              <a:t>uusien</a:t>
            </a:r>
            <a:r>
              <a:rPr lang="en-US" dirty="0">
                <a:solidFill>
                  <a:srgbClr val="000000"/>
                </a:solidFill>
              </a:rPr>
              <a:t> </a:t>
            </a:r>
            <a:r>
              <a:rPr lang="en-US" dirty="0" err="1">
                <a:solidFill>
                  <a:srgbClr val="000000"/>
                </a:solidFill>
              </a:rPr>
              <a:t>käyttökohteiden</a:t>
            </a:r>
            <a:r>
              <a:rPr lang="en-US" dirty="0">
                <a:solidFill>
                  <a:srgbClr val="000000"/>
                </a:solidFill>
              </a:rPr>
              <a:t> </a:t>
            </a:r>
            <a:r>
              <a:rPr lang="en-US" dirty="0" err="1">
                <a:solidFill>
                  <a:srgbClr val="000000"/>
                </a:solidFill>
              </a:rPr>
              <a:t>keksiminen</a:t>
            </a:r>
            <a:r>
              <a:rPr lang="en-US" dirty="0">
                <a:solidFill>
                  <a:srgbClr val="000000"/>
                </a:solidFill>
              </a:rPr>
              <a:t> </a:t>
            </a:r>
            <a:r>
              <a:rPr lang="en-US" dirty="0" err="1">
                <a:solidFill>
                  <a:srgbClr val="000000"/>
                </a:solidFill>
              </a:rPr>
              <a:t>tuotteille</a:t>
            </a:r>
            <a:r>
              <a:rPr lang="en-US" dirty="0">
                <a:solidFill>
                  <a:srgbClr val="000000"/>
                </a:solidFill>
              </a:rPr>
              <a:t> </a:t>
            </a:r>
          </a:p>
        </p:txBody>
      </p:sp>
    </p:spTree>
    <p:extLst>
      <p:ext uri="{BB962C8B-B14F-4D97-AF65-F5344CB8AC3E}">
        <p14:creationId xmlns:p14="http://schemas.microsoft.com/office/powerpoint/2010/main" val="90844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86ED1B-F141-45B9-89D8-8EAA60712356}"/>
              </a:ext>
            </a:extLst>
          </p:cNvPr>
          <p:cNvSpPr>
            <a:spLocks noGrp="1"/>
          </p:cNvSpPr>
          <p:nvPr>
            <p:ph type="title"/>
          </p:nvPr>
        </p:nvSpPr>
        <p:spPr/>
        <p:txBody>
          <a:bodyPr/>
          <a:lstStyle/>
          <a:p>
            <a:r>
              <a:rPr lang="fi-FI" dirty="0"/>
              <a:t>Yrityksen keinoja</a:t>
            </a:r>
          </a:p>
        </p:txBody>
      </p:sp>
      <p:sp>
        <p:nvSpPr>
          <p:cNvPr id="3" name="Sisällön paikkamerkki 2">
            <a:extLst>
              <a:ext uri="{FF2B5EF4-FFF2-40B4-BE49-F238E27FC236}">
                <a16:creationId xmlns:a16="http://schemas.microsoft.com/office/drawing/2014/main" id="{716058CB-06B7-409D-83D7-E48D81504053}"/>
              </a:ext>
            </a:extLst>
          </p:cNvPr>
          <p:cNvSpPr>
            <a:spLocks noGrp="1"/>
          </p:cNvSpPr>
          <p:nvPr>
            <p:ph idx="1"/>
          </p:nvPr>
        </p:nvSpPr>
        <p:spPr/>
        <p:txBody>
          <a:bodyPr>
            <a:normAutofit/>
          </a:bodyPr>
          <a:lstStyle/>
          <a:p>
            <a:r>
              <a:rPr lang="fi-FI" dirty="0"/>
              <a:t> Myy tai anna käyttökelpoiset tavarat eteenpäin </a:t>
            </a:r>
          </a:p>
          <a:p>
            <a:pPr lvl="1"/>
            <a:r>
              <a:rPr lang="fi-FI" dirty="0"/>
              <a:t>Erilaiset osta-myy –palstat esim. tonkkapostissa</a:t>
            </a:r>
          </a:p>
          <a:p>
            <a:r>
              <a:rPr lang="fi-FI" dirty="0"/>
              <a:t>Keksi uusia käyttökohteita tai anna harrastajalle</a:t>
            </a:r>
          </a:p>
          <a:p>
            <a:pPr lvl="1"/>
            <a:r>
              <a:rPr lang="fi-FI" dirty="0"/>
              <a:t>Käsityöt ja DIY-askartelut </a:t>
            </a:r>
          </a:p>
          <a:p>
            <a:pPr lvl="1"/>
            <a:endParaRPr lang="fi-FI" dirty="0"/>
          </a:p>
          <a:p>
            <a:endParaRPr lang="fi-FI" dirty="0"/>
          </a:p>
        </p:txBody>
      </p:sp>
    </p:spTree>
    <p:extLst>
      <p:ext uri="{BB962C8B-B14F-4D97-AF65-F5344CB8AC3E}">
        <p14:creationId xmlns:p14="http://schemas.microsoft.com/office/powerpoint/2010/main" val="57600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0248D-EE57-4D74-9A31-89775A9A2059}"/>
              </a:ext>
            </a:extLst>
          </p:cNvPr>
          <p:cNvSpPr>
            <a:spLocks noGrp="1"/>
          </p:cNvSpPr>
          <p:nvPr>
            <p:ph type="title"/>
          </p:nvPr>
        </p:nvSpPr>
        <p:spPr>
          <a:xfrm>
            <a:off x="4965430" y="629268"/>
            <a:ext cx="6586491" cy="1286160"/>
          </a:xfrm>
        </p:spPr>
        <p:txBody>
          <a:bodyPr anchor="b">
            <a:normAutofit/>
          </a:bodyPr>
          <a:lstStyle/>
          <a:p>
            <a:r>
              <a:rPr lang="fi-FI" dirty="0"/>
              <a:t>Tehtävä 1. </a:t>
            </a:r>
          </a:p>
        </p:txBody>
      </p:sp>
      <p:sp>
        <p:nvSpPr>
          <p:cNvPr id="3" name="Sisällön paikkamerkki 2">
            <a:extLst>
              <a:ext uri="{FF2B5EF4-FFF2-40B4-BE49-F238E27FC236}">
                <a16:creationId xmlns:a16="http://schemas.microsoft.com/office/drawing/2014/main" id="{D1D98D0B-8E8D-4FFC-9BFD-3EAEAFE1BE47}"/>
              </a:ext>
            </a:extLst>
          </p:cNvPr>
          <p:cNvSpPr>
            <a:spLocks noGrp="1"/>
          </p:cNvSpPr>
          <p:nvPr>
            <p:ph idx="1"/>
          </p:nvPr>
        </p:nvSpPr>
        <p:spPr>
          <a:xfrm>
            <a:off x="4965431" y="2438400"/>
            <a:ext cx="6586489" cy="3785419"/>
          </a:xfrm>
        </p:spPr>
        <p:txBody>
          <a:bodyPr>
            <a:normAutofit/>
          </a:bodyPr>
          <a:lstStyle/>
          <a:p>
            <a:r>
              <a:rPr lang="fi-FI" dirty="0"/>
              <a:t>Pohdi, miten yrityksessäsi tai työssäoppimispaikassasi vähennetään jätteen syntymistä tai tavaroita uudelleen käytetään.</a:t>
            </a:r>
          </a:p>
          <a:p>
            <a:r>
              <a:rPr lang="fi-FI" dirty="0"/>
              <a:t>Mitä voitaisiin tehdä nykyistä enemmän?</a:t>
            </a:r>
          </a:p>
        </p:txBody>
      </p:sp>
      <p:pic>
        <p:nvPicPr>
          <p:cNvPr id="4" name="Kuva 3" descr="Kuva, joka sisältää kohteen henkilö, pitäminen, käsi, muki&#10;&#10;Kuvaus luotu automaattisesti">
            <a:extLst>
              <a:ext uri="{FF2B5EF4-FFF2-40B4-BE49-F238E27FC236}">
                <a16:creationId xmlns:a16="http://schemas.microsoft.com/office/drawing/2014/main" id="{73918413-0F3B-4B95-8ACA-2A2BC89EC4F6}"/>
              </a:ext>
            </a:extLst>
          </p:cNvPr>
          <p:cNvPicPr>
            <a:picLocks noChangeAspect="1"/>
          </p:cNvPicPr>
          <p:nvPr/>
        </p:nvPicPr>
        <p:blipFill rotWithShape="1">
          <a:blip r:embed="rId2"/>
          <a:srcRect l="12573" r="4230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3C0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00031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F3AB889D3078246B4FFFB5E0A5B2426" ma:contentTypeVersion="9" ma:contentTypeDescription="Luo uusi asiakirja." ma:contentTypeScope="" ma:versionID="641e46d8e1329527692b72593bb7570a">
  <xsd:schema xmlns:xsd="http://www.w3.org/2001/XMLSchema" xmlns:xs="http://www.w3.org/2001/XMLSchema" xmlns:p="http://schemas.microsoft.com/office/2006/metadata/properties" xmlns:ns2="1f42bab9-7e44-4966-8d64-5f0b7e2a846f" targetNamespace="http://schemas.microsoft.com/office/2006/metadata/properties" ma:root="true" ma:fieldsID="d6fe0dc5fe768fa3627423a4c6058033" ns2:_="">
    <xsd:import namespace="1f42bab9-7e44-4966-8d64-5f0b7e2a84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2bab9-7e44-4966-8d64-5f0b7e2a8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43E493-C963-43B9-A1C8-F3B47DD4172B}"/>
</file>

<file path=customXml/itemProps2.xml><?xml version="1.0" encoding="utf-8"?>
<ds:datastoreItem xmlns:ds="http://schemas.openxmlformats.org/officeDocument/2006/customXml" ds:itemID="{C696F70E-2D55-4090-999E-0EAB149FD9A9}"/>
</file>

<file path=customXml/itemProps3.xml><?xml version="1.0" encoding="utf-8"?>
<ds:datastoreItem xmlns:ds="http://schemas.openxmlformats.org/officeDocument/2006/customXml" ds:itemID="{B6333121-E361-478B-8C57-8705F18286F7}"/>
</file>

<file path=docProps/app.xml><?xml version="1.0" encoding="utf-8"?>
<Properties xmlns="http://schemas.openxmlformats.org/officeDocument/2006/extended-properties" xmlns:vt="http://schemas.openxmlformats.org/officeDocument/2006/docPropsVTypes">
  <TotalTime>1198</TotalTime>
  <Words>1531</Words>
  <Application>Microsoft Office PowerPoint</Application>
  <PresentationFormat>Laajakuva</PresentationFormat>
  <Paragraphs>264</Paragraphs>
  <Slides>37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37</vt:i4>
      </vt:variant>
    </vt:vector>
  </HeadingPairs>
  <TitlesOfParts>
    <vt:vector size="41" baseType="lpstr">
      <vt:lpstr>Arial</vt:lpstr>
      <vt:lpstr>Calibri</vt:lpstr>
      <vt:lpstr>Calibri Light</vt:lpstr>
      <vt:lpstr>Office-teema</vt:lpstr>
      <vt:lpstr>Jätehuolto Maatalousalan perustutkinnossa</vt:lpstr>
      <vt:lpstr>Jätehuolto-osaaminen tutkinnossa</vt:lpstr>
      <vt:lpstr>Materiaalia opiskeluun ja näyttöön valmistautumiseen </vt:lpstr>
      <vt:lpstr>Etusijajärjestys (Jätelaki)</vt:lpstr>
      <vt:lpstr>Parasta on syntymätön jäte</vt:lpstr>
      <vt:lpstr>Yrityksen keinoja jätteen määrän vähentämiseen</vt:lpstr>
      <vt:lpstr>Uudelleen käyttöön </vt:lpstr>
      <vt:lpstr>Yrityksen keinoja</vt:lpstr>
      <vt:lpstr>Tehtävä 1. </vt:lpstr>
      <vt:lpstr>Jätelaki määrää</vt:lpstr>
      <vt:lpstr>Roskaaminen </vt:lpstr>
      <vt:lpstr>Tuottajavastuu </vt:lpstr>
      <vt:lpstr>Jätehuollon järjestäminen</vt:lpstr>
      <vt:lpstr>Kunnan jätehuoltomääräykset</vt:lpstr>
      <vt:lpstr>Tehtävä 2.</vt:lpstr>
      <vt:lpstr>Yrityksen jätehuollon järjestäminen</vt:lpstr>
      <vt:lpstr>Yrityksen jätehuollon järjestäminen</vt:lpstr>
      <vt:lpstr>Jätteiden lajittelu</vt:lpstr>
      <vt:lpstr>Biojäte</vt:lpstr>
      <vt:lpstr>Talousjätevesi </vt:lpstr>
      <vt:lpstr>Paperinkeräys</vt:lpstr>
      <vt:lpstr>Kartonkipakkaukset</vt:lpstr>
      <vt:lpstr>Muovipakkaukset </vt:lpstr>
      <vt:lpstr>Muovimateriaalien merkintä, ominaisuudet ja käyttö</vt:lpstr>
      <vt:lpstr>Maatalousmuovit hyötykäyttöön</vt:lpstr>
      <vt:lpstr>Lasijäte</vt:lpstr>
      <vt:lpstr>Metallijäte</vt:lpstr>
      <vt:lpstr>Sähkö- ja elektroniikkaromu</vt:lpstr>
      <vt:lpstr>Viiltävä ja pistävä jäte </vt:lpstr>
      <vt:lpstr>Vähä- ja suuririskinen eläinjäte</vt:lpstr>
      <vt:lpstr>Vaarallinen jäte</vt:lpstr>
      <vt:lpstr>Vaarallinen jäte</vt:lpstr>
      <vt:lpstr>Rakennusjäte </vt:lpstr>
      <vt:lpstr>Tehtävä 3.</vt:lpstr>
      <vt:lpstr>Valmistautuminen näyttöön</vt:lpstr>
      <vt:lpstr>Valmistaudu näyttöön</vt:lpstr>
      <vt:lpstr>Käytetyt 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Jätehuolto Maatalousalan perustutkinnossa</dc:title>
  <dc:creator>Virpi Virtanen</dc:creator>
  <cp:lastModifiedBy>Isto Hakala</cp:lastModifiedBy>
  <cp:revision>31</cp:revision>
  <dcterms:created xsi:type="dcterms:W3CDTF">2020-04-20T08:29:14Z</dcterms:created>
  <dcterms:modified xsi:type="dcterms:W3CDTF">2020-04-22T07:49:30Z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0x010100DF3AB889D3078246B4FFFB5E0A5B2426</vt:lpwstr>
  </property>
</Properties>
</file>