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2" r:id="rId3"/>
    <p:sldId id="258" r:id="rId4"/>
    <p:sldId id="263" r:id="rId5"/>
    <p:sldId id="259" r:id="rId6"/>
    <p:sldId id="260" r:id="rId7"/>
    <p:sldId id="257" r:id="rId8"/>
    <p:sldId id="256" r:id="rId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Rg st="1" end="4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521A-DEBA-4C39-BCC0-D9BC9982A11D}" type="datetimeFigureOut">
              <a:rPr lang="fi-FI" smtClean="0"/>
              <a:pPr/>
              <a:t>11.2.2020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B542-AE40-4E6A-AC1E-38C549BA962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521A-DEBA-4C39-BCC0-D9BC9982A11D}" type="datetimeFigureOut">
              <a:rPr lang="fi-FI" smtClean="0"/>
              <a:pPr/>
              <a:t>11.2.2020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B542-AE40-4E6A-AC1E-38C549BA962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521A-DEBA-4C39-BCC0-D9BC9982A11D}" type="datetimeFigureOut">
              <a:rPr lang="fi-FI" smtClean="0"/>
              <a:pPr/>
              <a:t>11.2.2020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B542-AE40-4E6A-AC1E-38C549BA962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394F2-85E7-4D2A-B3AC-64EF397007B7}" type="datetime1">
              <a:rPr lang="fi-FI" smtClean="0"/>
              <a:t>11.2.2020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Hitsaustekniikka 2/2012, Jyri Uusitalo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34F8B-14C9-4B0E-AE72-582534F08EF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86467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95EB5-3155-465A-BDCA-8217C0D9B4BE}" type="datetime1">
              <a:rPr lang="fi-FI" smtClean="0"/>
              <a:t>11.2.2020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Hitsaustekniikka 2/2012, Jyri Uusitalo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34F8B-14C9-4B0E-AE72-582534F08EF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1634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28CED-3693-421F-96C0-6B9C3083655B}" type="datetime1">
              <a:rPr lang="fi-FI" smtClean="0"/>
              <a:t>11.2.2020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Hitsaustekniikka 2/2012, Jyri Uusitalo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34F8B-14C9-4B0E-AE72-582534F08EF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23551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0F8B8-6EA9-402D-93E7-FA6D1F2918C0}" type="datetime1">
              <a:rPr lang="fi-FI" smtClean="0"/>
              <a:t>11.2.2020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Hitsaustekniikka 2/2012, Jyri Uusitalo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34F8B-14C9-4B0E-AE72-582534F08EF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92511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4B349-ACAB-4AD8-B7F5-A4B018352F5A}" type="datetime1">
              <a:rPr lang="fi-FI" smtClean="0"/>
              <a:t>11.2.2020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Hitsaustekniikka 2/2012, Jyri Uusitalo</a:t>
            </a: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34F8B-14C9-4B0E-AE72-582534F08EF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181351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5B21E-FD4F-41B3-8CEC-D6507D5376FA}" type="datetime1">
              <a:rPr lang="fi-FI" smtClean="0"/>
              <a:t>11.2.2020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Hitsaustekniikka 2/2012, Jyri Uusitalo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34F8B-14C9-4B0E-AE72-582534F08EF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7457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2EBB4-8D99-4BE8-A551-44732CBFEBBF}" type="datetime1">
              <a:rPr lang="fi-FI" smtClean="0"/>
              <a:t>11.2.2020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Hitsaustekniikka 2/2012, Jyri Uusitalo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34F8B-14C9-4B0E-AE72-582534F08EF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02375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CEF74-2A1D-4DF0-AD6B-77FF80F7BC0F}" type="datetime1">
              <a:rPr lang="fi-FI" smtClean="0"/>
              <a:t>11.2.2020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Hitsaustekniikka 2/2012, Jyri Uusitalo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34F8B-14C9-4B0E-AE72-582534F08EF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871727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521A-DEBA-4C39-BCC0-D9BC9982A11D}" type="datetimeFigureOut">
              <a:rPr lang="fi-FI" smtClean="0"/>
              <a:pPr/>
              <a:t>11.2.2020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B542-AE40-4E6A-AC1E-38C549BA962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963A3-7206-4894-ABA7-25AAC5491057}" type="datetime1">
              <a:rPr lang="fi-FI" smtClean="0"/>
              <a:t>11.2.2020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Hitsaustekniikka 2/2012, Jyri Uusitalo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34F8B-14C9-4B0E-AE72-582534F08EF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56477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5853A-F016-4273-B5DA-6AED8E852E03}" type="datetime1">
              <a:rPr lang="fi-FI" smtClean="0"/>
              <a:t>11.2.2020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Hitsaustekniikka 2/2012, Jyri Uusitalo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34F8B-14C9-4B0E-AE72-582534F08EF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16017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27BA1-094C-496F-A1E8-32511AEC1DEA}" type="datetime1">
              <a:rPr lang="fi-FI" smtClean="0"/>
              <a:t>11.2.2020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Hitsaustekniikka 2/2012, Jyri Uusitalo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34F8B-14C9-4B0E-AE72-582534F08EF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045919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521A-DEBA-4C39-BCC0-D9BC9982A11D}" type="datetimeFigureOut">
              <a:rPr lang="fi-FI" smtClean="0"/>
              <a:pPr/>
              <a:t>11.2.2020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B542-AE40-4E6A-AC1E-38C549BA962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521A-DEBA-4C39-BCC0-D9BC9982A11D}" type="datetimeFigureOut">
              <a:rPr lang="fi-FI" smtClean="0"/>
              <a:pPr/>
              <a:t>11.2.2020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B542-AE40-4E6A-AC1E-38C549BA962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521A-DEBA-4C39-BCC0-D9BC9982A11D}" type="datetimeFigureOut">
              <a:rPr lang="fi-FI" smtClean="0"/>
              <a:pPr/>
              <a:t>11.2.2020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B542-AE40-4E6A-AC1E-38C549BA962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521A-DEBA-4C39-BCC0-D9BC9982A11D}" type="datetimeFigureOut">
              <a:rPr lang="fi-FI" smtClean="0"/>
              <a:pPr/>
              <a:t>11.2.2020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B542-AE40-4E6A-AC1E-38C549BA962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521A-DEBA-4C39-BCC0-D9BC9982A11D}" type="datetimeFigureOut">
              <a:rPr lang="fi-FI" smtClean="0"/>
              <a:pPr/>
              <a:t>11.2.2020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B542-AE40-4E6A-AC1E-38C549BA962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521A-DEBA-4C39-BCC0-D9BC9982A11D}" type="datetimeFigureOut">
              <a:rPr lang="fi-FI" smtClean="0"/>
              <a:pPr/>
              <a:t>11.2.2020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B542-AE40-4E6A-AC1E-38C549BA962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521A-DEBA-4C39-BCC0-D9BC9982A11D}" type="datetimeFigureOut">
              <a:rPr lang="fi-FI" smtClean="0"/>
              <a:pPr/>
              <a:t>11.2.2020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B542-AE40-4E6A-AC1E-38C549BA962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2521A-DEBA-4C39-BCC0-D9BC9982A11D}" type="datetimeFigureOut">
              <a:rPr lang="fi-FI" smtClean="0"/>
              <a:pPr/>
              <a:t>11.2.2020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AB542-AE40-4E6A-AC1E-38C549BA9627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635E9-3890-47DF-A9B8-535AE990BD41}" type="datetime1">
              <a:rPr lang="fi-FI" smtClean="0"/>
              <a:t>11.2.2020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Hitsaustekniikka 2/2012, Jyri Uusitalo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34F8B-14C9-4B0E-AE72-582534F08EF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4726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iming>
    <p:tnLst>
      <p:par>
        <p:cTn id="1" dur="indefinite" restart="never" nodeType="tmRoot"/>
      </p:par>
    </p:tnLst>
  </p:timing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slide" Target="slide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KoneDigi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z="1400" dirty="0"/>
              <a:t>Tekijät: Jaakko Ahoranta; Ville Salminen; </a:t>
            </a:r>
            <a:r>
              <a:rPr lang="fi-FI" sz="1400" dirty="0" smtClean="0"/>
              <a:t>Kimmo Laaksonen; Ari </a:t>
            </a:r>
            <a:r>
              <a:rPr lang="fi-FI" sz="1400" dirty="0"/>
              <a:t>Haukijärvi</a:t>
            </a:r>
          </a:p>
          <a:p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364"/>
            <a:ext cx="1261981" cy="1786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5751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 descr="juottoA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2699792" y="1340768"/>
            <a:ext cx="2976880" cy="721360"/>
          </a:xfrm>
          <a:prstGeom prst="rect">
            <a:avLst/>
          </a:prstGeom>
        </p:spPr>
      </p:pic>
      <p:sp>
        <p:nvSpPr>
          <p:cNvPr id="3" name="Tekstikehys 2"/>
          <p:cNvSpPr txBox="1"/>
          <p:nvPr/>
        </p:nvSpPr>
        <p:spPr>
          <a:xfrm>
            <a:off x="526919" y="4905543"/>
            <a:ext cx="8136904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1600" dirty="0"/>
              <a:t>Juottoa käytetään metallikappaleiden (kupari, messinki, teräs jne.) liittämiseen. Lisäaineen nimi on juote. Se sulaa alemmassa lämpötilassa kuin liitettävät aineet.  </a:t>
            </a:r>
          </a:p>
          <a:p>
            <a:endParaRPr lang="fi-FI" sz="1600" dirty="0"/>
          </a:p>
          <a:p>
            <a:r>
              <a:rPr lang="fi-FI" sz="1600" dirty="0"/>
              <a:t>Juottamisessa liitettävät osat (= perusaine) ei sula kuten hitsauksessa. Juote sulaa ja ”imeytyy” liitettävien kappaleiden väliin ja vähän pintojen sisäänkin. </a:t>
            </a:r>
          </a:p>
        </p:txBody>
      </p:sp>
      <p:sp>
        <p:nvSpPr>
          <p:cNvPr id="4" name="Ellipsi 3"/>
          <p:cNvSpPr/>
          <p:nvPr/>
        </p:nvSpPr>
        <p:spPr>
          <a:xfrm>
            <a:off x="3600271" y="1172244"/>
            <a:ext cx="1152128" cy="896100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kstikehys 4"/>
          <p:cNvSpPr txBox="1"/>
          <p:nvPr/>
        </p:nvSpPr>
        <p:spPr>
          <a:xfrm>
            <a:off x="2915816" y="548680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JUOTTO eli JUOTTAMINEN</a:t>
            </a:r>
          </a:p>
        </p:txBody>
      </p:sp>
      <p:sp>
        <p:nvSpPr>
          <p:cNvPr id="6" name="Tekstikehys 5"/>
          <p:cNvSpPr txBox="1"/>
          <p:nvPr/>
        </p:nvSpPr>
        <p:spPr>
          <a:xfrm>
            <a:off x="5401229" y="1305143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Juotos</a:t>
            </a:r>
          </a:p>
        </p:txBody>
      </p:sp>
      <p:pic>
        <p:nvPicPr>
          <p:cNvPr id="8" name="Kuva 7" descr="juottoB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2183103" y="2359997"/>
            <a:ext cx="4206240" cy="2382520"/>
          </a:xfrm>
          <a:prstGeom prst="rect">
            <a:avLst/>
          </a:prstGeom>
        </p:spPr>
      </p:pic>
      <p:sp>
        <p:nvSpPr>
          <p:cNvPr id="9" name="Puolivapaa piirto 8"/>
          <p:cNvSpPr/>
          <p:nvPr/>
        </p:nvSpPr>
        <p:spPr>
          <a:xfrm rot="21144136">
            <a:off x="4393870" y="1335976"/>
            <a:ext cx="1104405" cy="231569"/>
          </a:xfrm>
          <a:custGeom>
            <a:avLst/>
            <a:gdLst>
              <a:gd name="connsiteX0" fmla="*/ 1104405 w 1104405"/>
              <a:gd name="connsiteY0" fmla="*/ 124691 h 231569"/>
              <a:gd name="connsiteX1" fmla="*/ 617517 w 1104405"/>
              <a:gd name="connsiteY1" fmla="*/ 17813 h 231569"/>
              <a:gd name="connsiteX2" fmla="*/ 0 w 1104405"/>
              <a:gd name="connsiteY2" fmla="*/ 231569 h 231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04405" h="231569">
                <a:moveTo>
                  <a:pt x="1104405" y="124691"/>
                </a:moveTo>
                <a:cubicBezTo>
                  <a:pt x="952994" y="62345"/>
                  <a:pt x="801584" y="0"/>
                  <a:pt x="617517" y="17813"/>
                </a:cubicBezTo>
                <a:cubicBezTo>
                  <a:pt x="433450" y="35626"/>
                  <a:pt x="216725" y="133597"/>
                  <a:pt x="0" y="231569"/>
                </a:cubicBezTo>
              </a:path>
            </a:pathLst>
          </a:custGeom>
          <a:ln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Puolivapaa piirto 9"/>
          <p:cNvSpPr/>
          <p:nvPr/>
        </p:nvSpPr>
        <p:spPr>
          <a:xfrm>
            <a:off x="5189517" y="1674421"/>
            <a:ext cx="894651" cy="1757548"/>
          </a:xfrm>
          <a:custGeom>
            <a:avLst/>
            <a:gdLst>
              <a:gd name="connsiteX0" fmla="*/ 415636 w 568037"/>
              <a:gd name="connsiteY0" fmla="*/ 0 h 1757548"/>
              <a:gd name="connsiteX1" fmla="*/ 498764 w 568037"/>
              <a:gd name="connsiteY1" fmla="*/ 878774 h 1757548"/>
              <a:gd name="connsiteX2" fmla="*/ 0 w 568037"/>
              <a:gd name="connsiteY2" fmla="*/ 1757548 h 1757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8037" h="1757548">
                <a:moveTo>
                  <a:pt x="415636" y="0"/>
                </a:moveTo>
                <a:cubicBezTo>
                  <a:pt x="491836" y="292924"/>
                  <a:pt x="568037" y="585849"/>
                  <a:pt x="498764" y="878774"/>
                </a:cubicBezTo>
                <a:cubicBezTo>
                  <a:pt x="429491" y="1171699"/>
                  <a:pt x="77190" y="1611086"/>
                  <a:pt x="0" y="1757548"/>
                </a:cubicBezTo>
              </a:path>
            </a:pathLst>
          </a:custGeom>
          <a:ln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 animBg="1"/>
      <p:bldP spid="4" grpId="0" animBg="1"/>
      <p:bldP spid="5" grpId="0"/>
      <p:bldP spid="6" grpId="0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ea typeface="Times New Roman" pitchFamily="18" charset="0"/>
                <a:cs typeface="Arial" pitchFamily="34" charset="0"/>
              </a:rPr>
              <a:t>Juotetta valittaessa otetaan huomioon juotettavat kappaleiden materiaali,  lujuusvaatimukset, juotoksen käyttölämpötila ja syöpymiskestävyys.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329328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Kuva 26" descr="Win_ke 041K2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1991587" y="635653"/>
            <a:ext cx="1440160" cy="1739453"/>
          </a:xfrm>
          <a:prstGeom prst="rect">
            <a:avLst/>
          </a:prstGeom>
        </p:spPr>
      </p:pic>
      <p:pic>
        <p:nvPicPr>
          <p:cNvPr id="18" name="Kuva 17" descr="pehmytjuotto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2133329" y="4797152"/>
            <a:ext cx="1794661" cy="1440160"/>
          </a:xfrm>
          <a:prstGeom prst="rect">
            <a:avLst/>
          </a:prstGeom>
        </p:spPr>
      </p:pic>
      <p:sp>
        <p:nvSpPr>
          <p:cNvPr id="12" name="AutoShape 22"/>
          <p:cNvSpPr>
            <a:spLocks noChangeArrowheads="1"/>
          </p:cNvSpPr>
          <p:nvPr/>
        </p:nvSpPr>
        <p:spPr bwMode="auto">
          <a:xfrm>
            <a:off x="924744" y="260648"/>
            <a:ext cx="1198984" cy="5904656"/>
          </a:xfrm>
          <a:prstGeom prst="upArrow">
            <a:avLst>
              <a:gd name="adj1" fmla="val 60000"/>
              <a:gd name="adj2" fmla="val 48940"/>
            </a:avLst>
          </a:prstGeom>
          <a:gradFill rotWithShape="1">
            <a:gsLst>
              <a:gs pos="0">
                <a:srgbClr val="FFFFFF"/>
              </a:gs>
              <a:gs pos="100000">
                <a:srgbClr val="FFFFFF">
                  <a:gamma/>
                  <a:shade val="37647"/>
                  <a:invGamma/>
                </a:srgbClr>
              </a:gs>
            </a:gsLst>
            <a:lin ang="5400000" scaled="1"/>
          </a:gradFill>
          <a:ln w="9525">
            <a:solidFill>
              <a:srgbClr val="C0C0C0"/>
            </a:solidFill>
            <a:miter lim="800000"/>
            <a:headEnd/>
            <a:tailEnd/>
          </a:ln>
          <a:effectLst>
            <a:outerShdw blurRad="1054100" sx="105000" sy="105000" algn="ctr" rotWithShape="0">
              <a:srgbClr val="FFC000">
                <a:alpha val="40000"/>
              </a:srgbClr>
            </a:outerShdw>
          </a:effectLst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1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P</a:t>
            </a:r>
            <a:r>
              <a:rPr kumimoji="0" lang="fi-FI" sz="16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ea typeface="Times New Roman" pitchFamily="18" charset="0"/>
                <a:cs typeface="Arial" pitchFamily="34" charset="0"/>
              </a:rPr>
              <a:t>ehmytjuotto</a:t>
            </a:r>
            <a:r>
              <a:rPr kumimoji="0" lang="fi-FI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            Kovajuotto </a:t>
            </a:r>
            <a:endParaRPr kumimoji="0" lang="fi-FI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3" name="Text Box 21"/>
          <p:cNvSpPr txBox="1">
            <a:spLocks noChangeArrowheads="1"/>
          </p:cNvSpPr>
          <p:nvPr/>
        </p:nvSpPr>
        <p:spPr bwMode="auto">
          <a:xfrm>
            <a:off x="431919" y="4418627"/>
            <a:ext cx="6858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Arial" pitchFamily="34" charset="0"/>
              </a:rPr>
              <a:t>450</a:t>
            </a:r>
            <a:r>
              <a:rPr kumimoji="0" lang="fi-FI" sz="1600" b="0" i="0" u="none" strike="noStrike" cap="none" normalizeH="0" baseline="30000" dirty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Arial" pitchFamily="34" charset="0"/>
              </a:rPr>
              <a:t>o</a:t>
            </a:r>
            <a:r>
              <a:rPr kumimoji="0" lang="fi-FI" sz="1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Arial" pitchFamily="34" charset="0"/>
              </a:rPr>
              <a:t>C</a:t>
            </a:r>
            <a:endParaRPr kumimoji="0" lang="fi-FI" sz="16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204020" y="848587"/>
            <a:ext cx="1152128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Arial" pitchFamily="34" charset="0"/>
              </a:rPr>
              <a:t>Työ-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Arial" pitchFamily="34" charset="0"/>
              </a:rPr>
              <a:t>lämpö-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Arial" pitchFamily="34" charset="0"/>
              </a:rPr>
              <a:t>tila</a:t>
            </a:r>
            <a:endParaRPr kumimoji="0" lang="fi-FI" sz="16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3288489" y="3061633"/>
            <a:ext cx="1209734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Kapilaari-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juotto</a:t>
            </a:r>
            <a:endParaRPr kumimoji="0" lang="fi-FI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3503755" y="1353401"/>
            <a:ext cx="72008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Railo-juotto</a:t>
            </a:r>
            <a:endParaRPr kumimoji="0" lang="fi-FI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cxnSp>
        <p:nvCxnSpPr>
          <p:cNvPr id="20" name="Suora yhdysviiva 19"/>
          <p:cNvCxnSpPr/>
          <p:nvPr/>
        </p:nvCxnSpPr>
        <p:spPr>
          <a:xfrm>
            <a:off x="1115616" y="4581128"/>
            <a:ext cx="75608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kstikehys 21"/>
          <p:cNvSpPr txBox="1"/>
          <p:nvPr/>
        </p:nvSpPr>
        <p:spPr>
          <a:xfrm>
            <a:off x="4368608" y="4869160"/>
            <a:ext cx="4451863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/>
            <a:r>
              <a:rPr lang="fi-FI" sz="1600" dirty="0">
                <a:ea typeface="Times New Roman" pitchFamily="18" charset="0"/>
                <a:cs typeface="Arial" pitchFamily="34" charset="0"/>
              </a:rPr>
              <a:t>Pehmytjuotossa kuumennusvälineenä on kolvi. Juotteet ovat tina-lyijyseoksia. Ne sulavat </a:t>
            </a:r>
            <a:r>
              <a:rPr lang="fi-FI" sz="1600" dirty="0" err="1">
                <a:ea typeface="Times New Roman" pitchFamily="18" charset="0"/>
                <a:cs typeface="Arial" pitchFamily="34" charset="0"/>
              </a:rPr>
              <a:t>alhai-sissa</a:t>
            </a:r>
            <a:r>
              <a:rPr lang="fi-FI" sz="1600" dirty="0">
                <a:ea typeface="Times New Roman" pitchFamily="18" charset="0"/>
                <a:cs typeface="Arial" pitchFamily="34" charset="0"/>
              </a:rPr>
              <a:t> lämpötiloissa (noin 200</a:t>
            </a:r>
            <a:r>
              <a:rPr lang="fi-FI" sz="1600" baseline="30000" dirty="0">
                <a:ea typeface="Times New Roman" pitchFamily="18" charset="0"/>
                <a:cs typeface="Arial" pitchFamily="34" charset="0"/>
              </a:rPr>
              <a:t>o</a:t>
            </a:r>
            <a:r>
              <a:rPr lang="fi-FI" sz="1600" dirty="0">
                <a:ea typeface="Times New Roman" pitchFamily="18" charset="0"/>
                <a:cs typeface="Arial" pitchFamily="34" charset="0"/>
              </a:rPr>
              <a:t>C). Pehmytjuotossa liitettävien pintojen on oltava puhtaat. Juotossa on käytettävä juoksutteita (juotosneste). </a:t>
            </a:r>
            <a:endParaRPr lang="fi-FI" dirty="0"/>
          </a:p>
        </p:txBody>
      </p:sp>
      <p:sp>
        <p:nvSpPr>
          <p:cNvPr id="23" name="Tekstikehys 22"/>
          <p:cNvSpPr txBox="1"/>
          <p:nvPr/>
        </p:nvSpPr>
        <p:spPr>
          <a:xfrm>
            <a:off x="4355976" y="548680"/>
            <a:ext cx="4464496" cy="37856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sz="1600" dirty="0">
                <a:ea typeface="Times New Roman" pitchFamily="18" charset="0"/>
                <a:cs typeface="Arial" pitchFamily="34" charset="0"/>
              </a:rPr>
              <a:t>Kovajuotto on joko kapilaari- tai railojuottoa. Kapi-laarijuotossa on hyvin kapea rako (0,05 - 0,2 mm), johon juote imeytyy. Railojuotossa liitettävien </a:t>
            </a:r>
            <a:r>
              <a:rPr lang="fi-FI" sz="1600" dirty="0" err="1">
                <a:ea typeface="Times New Roman" pitchFamily="18" charset="0"/>
                <a:cs typeface="Arial" pitchFamily="34" charset="0"/>
              </a:rPr>
              <a:t>kap-paleiden</a:t>
            </a:r>
            <a:r>
              <a:rPr lang="fi-FI" sz="1600" dirty="0">
                <a:ea typeface="Times New Roman" pitchFamily="18" charset="0"/>
                <a:cs typeface="Arial" pitchFamily="34" charset="0"/>
              </a:rPr>
              <a:t> väliin tehdään railo hitsauksen tapaan ja railo täytetään juotteella.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i-FI" sz="1600" dirty="0"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sz="1600" dirty="0">
                <a:ea typeface="Times New Roman" pitchFamily="18" charset="0"/>
                <a:cs typeface="Arial" pitchFamily="34" charset="0"/>
              </a:rPr>
              <a:t>Kuumennus tehdään tavallisimmin </a:t>
            </a:r>
            <a:r>
              <a:rPr lang="fi-FI" sz="1600" dirty="0" err="1">
                <a:ea typeface="Times New Roman" pitchFamily="18" charset="0"/>
                <a:cs typeface="Arial" pitchFamily="34" charset="0"/>
              </a:rPr>
              <a:t>happi-asetylee-niliekillä</a:t>
            </a:r>
            <a:r>
              <a:rPr lang="fi-FI" sz="1600" dirty="0">
                <a:ea typeface="Times New Roman" pitchFamily="18" charset="0"/>
                <a:cs typeface="Arial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sz="1600" dirty="0">
                <a:ea typeface="Times New Roman" pitchFamily="18" charset="0"/>
                <a:cs typeface="Arial" pitchFamily="34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sz="1600" dirty="0">
                <a:ea typeface="Times New Roman" pitchFamily="18" charset="0"/>
                <a:cs typeface="Arial" pitchFamily="34" charset="0"/>
              </a:rPr>
              <a:t>Tavallisimpia kovajuotteita ovat hopeajuotteet (</a:t>
            </a:r>
            <a:r>
              <a:rPr lang="fi-FI" sz="1600" dirty="0" err="1">
                <a:ea typeface="Times New Roman" pitchFamily="18" charset="0"/>
                <a:cs typeface="Arial" pitchFamily="34" charset="0"/>
              </a:rPr>
              <a:t>toi-mintalämpötila</a:t>
            </a:r>
            <a:r>
              <a:rPr lang="fi-FI" sz="1600" dirty="0">
                <a:ea typeface="Times New Roman" pitchFamily="18" charset="0"/>
                <a:cs typeface="Arial" pitchFamily="34" charset="0"/>
              </a:rPr>
              <a:t> noin 600–800</a:t>
            </a:r>
            <a:r>
              <a:rPr lang="fi-FI" sz="1600" baseline="30000" dirty="0">
                <a:ea typeface="Times New Roman" pitchFamily="18" charset="0"/>
                <a:cs typeface="Arial" pitchFamily="34" charset="0"/>
              </a:rPr>
              <a:t>o</a:t>
            </a:r>
            <a:r>
              <a:rPr lang="fi-FI" sz="1600" dirty="0">
                <a:ea typeface="Times New Roman" pitchFamily="18" charset="0"/>
                <a:cs typeface="Arial" pitchFamily="34" charset="0"/>
              </a:rPr>
              <a:t>C), </a:t>
            </a:r>
            <a:r>
              <a:rPr lang="fi-FI" sz="1600" dirty="0" err="1">
                <a:ea typeface="Times New Roman" pitchFamily="18" charset="0"/>
                <a:cs typeface="Arial" pitchFamily="34" charset="0"/>
              </a:rPr>
              <a:t>fosforikuparijuot-teet</a:t>
            </a:r>
            <a:r>
              <a:rPr lang="fi-FI" sz="1600" dirty="0">
                <a:ea typeface="Times New Roman" pitchFamily="18" charset="0"/>
                <a:cs typeface="Arial" pitchFamily="34" charset="0"/>
              </a:rPr>
              <a:t> (700–750</a:t>
            </a:r>
            <a:r>
              <a:rPr lang="fi-FI" sz="1600" baseline="30000" dirty="0">
                <a:ea typeface="Times New Roman" pitchFamily="18" charset="0"/>
                <a:cs typeface="Arial" pitchFamily="34" charset="0"/>
              </a:rPr>
              <a:t>o</a:t>
            </a:r>
            <a:r>
              <a:rPr lang="fi-FI" sz="1600" dirty="0">
                <a:ea typeface="Times New Roman" pitchFamily="18" charset="0"/>
                <a:cs typeface="Arial" pitchFamily="34" charset="0"/>
              </a:rPr>
              <a:t>C), messinkijuotteet (800-1000</a:t>
            </a:r>
            <a:r>
              <a:rPr lang="fi-FI" sz="1600" baseline="30000" dirty="0">
                <a:ea typeface="Times New Roman" pitchFamily="18" charset="0"/>
                <a:cs typeface="Arial" pitchFamily="34" charset="0"/>
              </a:rPr>
              <a:t>o</a:t>
            </a:r>
            <a:r>
              <a:rPr lang="fi-FI" sz="1600" dirty="0">
                <a:ea typeface="Times New Roman" pitchFamily="18" charset="0"/>
                <a:cs typeface="Arial" pitchFamily="34" charset="0"/>
              </a:rPr>
              <a:t>C) ja kevytmetallijuotteet (500-600</a:t>
            </a:r>
            <a:r>
              <a:rPr lang="fi-FI" sz="1600" baseline="30000" dirty="0">
                <a:ea typeface="Times New Roman" pitchFamily="18" charset="0"/>
                <a:cs typeface="Arial" pitchFamily="34" charset="0"/>
              </a:rPr>
              <a:t>o</a:t>
            </a:r>
            <a:r>
              <a:rPr lang="fi-FI" sz="1600" dirty="0">
                <a:ea typeface="Times New Roman" pitchFamily="18" charset="0"/>
                <a:cs typeface="Arial" pitchFamily="34" charset="0"/>
              </a:rPr>
              <a:t>C).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i-FI" sz="1600" dirty="0"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sz="1600" dirty="0">
                <a:ea typeface="Times New Roman" pitchFamily="18" charset="0"/>
                <a:cs typeface="Arial" pitchFamily="34" charset="0"/>
              </a:rPr>
              <a:t>Useimmiten kovajuotossa käytetään </a:t>
            </a:r>
            <a:r>
              <a:rPr lang="fi-FI" sz="1600" dirty="0">
                <a:ea typeface="Times New Roman" pitchFamily="18" charset="0"/>
                <a:cs typeface="Arial" pitchFamily="34" charset="0"/>
                <a:hlinkClick r:id="rId4" action="ppaction://hlinksldjump"/>
              </a:rPr>
              <a:t>juoksutetta</a:t>
            </a:r>
            <a:r>
              <a:rPr lang="fi-FI" sz="1600" dirty="0">
                <a:ea typeface="Times New Roman" pitchFamily="18" charset="0"/>
                <a:cs typeface="Arial" pitchFamily="34" charset="0"/>
              </a:rPr>
              <a:t>.</a:t>
            </a:r>
            <a:endParaRPr lang="fi-FI" dirty="0"/>
          </a:p>
        </p:txBody>
      </p:sp>
      <p:pic>
        <p:nvPicPr>
          <p:cNvPr id="4098" name="Picture 2" descr="http://t3.gstatic.com/images?q=tbn:ANd9GcTneoWD95o-UGQU79ACTwWZIflwf1wobxTJ_BI4MXNKW20apsdv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1979712" y="2420888"/>
            <a:ext cx="1456184" cy="1733552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6" grpId="0"/>
      <p:bldP spid="6" grpId="0"/>
      <p:bldP spid="7" grpId="0"/>
      <p:bldP spid="22" grpId="0" animBg="1"/>
      <p:bldP spid="23" grpId="0" uiExpand="1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 descr="MIG-juotto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2195736" y="1569425"/>
            <a:ext cx="4464496" cy="4779489"/>
          </a:xfrm>
          <a:prstGeom prst="rect">
            <a:avLst/>
          </a:prstGeom>
          <a:effectLst>
            <a:outerShdw blurRad="330200" sx="105000" sy="105000" algn="ctr" rotWithShape="0">
              <a:schemeClr val="tx2">
                <a:lumMod val="60000"/>
                <a:lumOff val="40000"/>
                <a:alpha val="40000"/>
              </a:schemeClr>
            </a:outerShdw>
          </a:effectLst>
        </p:spPr>
      </p:pic>
      <p:sp>
        <p:nvSpPr>
          <p:cNvPr id="3" name="Tekstikehys 2"/>
          <p:cNvSpPr txBox="1"/>
          <p:nvPr/>
        </p:nvSpPr>
        <p:spPr>
          <a:xfrm>
            <a:off x="1883954" y="680821"/>
            <a:ext cx="54607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/>
              <a:t>Menetelmät ja lisäaineet kehittyvät. Kaarijuotto on ottanut osan autonkorin </a:t>
            </a:r>
            <a:r>
              <a:rPr lang="fi-FI" sz="1600" dirty="0" err="1"/>
              <a:t>MIG-hitsauksista</a:t>
            </a:r>
            <a:r>
              <a:rPr lang="fi-FI" sz="1600" dirty="0"/>
              <a:t>. Ne on korvattu </a:t>
            </a:r>
            <a:r>
              <a:rPr lang="fi-FI" sz="1600" dirty="0" err="1"/>
              <a:t>MIG-juotolla</a:t>
            </a:r>
            <a:r>
              <a:rPr lang="fi-FI" sz="1600" dirty="0"/>
              <a:t>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 descr="Win_ke 035K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221286" y="833892"/>
            <a:ext cx="2334490" cy="2523100"/>
          </a:xfrm>
          <a:prstGeom prst="rect">
            <a:avLst/>
          </a:prstGeom>
          <a:effectLst>
            <a:outerShdw blurRad="469900" sx="105000" sy="105000" algn="ctr" rotWithShape="0">
              <a:schemeClr val="tx2">
                <a:lumMod val="60000"/>
                <a:lumOff val="40000"/>
              </a:schemeClr>
            </a:outerShdw>
          </a:effectLst>
        </p:spPr>
      </p:pic>
      <p:pic>
        <p:nvPicPr>
          <p:cNvPr id="3" name="Kuva 2" descr="Win_ke 036K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2679914" y="3212976"/>
            <a:ext cx="3695154" cy="3391881"/>
          </a:xfrm>
          <a:prstGeom prst="rect">
            <a:avLst/>
          </a:prstGeom>
          <a:effectLst>
            <a:outerShdw blurRad="469900" sx="105000" sy="105000" algn="ctr" rotWithShape="0">
              <a:schemeClr val="tx2">
                <a:lumMod val="60000"/>
                <a:lumOff val="40000"/>
              </a:schemeClr>
            </a:outerShdw>
          </a:effectLst>
        </p:spPr>
      </p:pic>
      <p:pic>
        <p:nvPicPr>
          <p:cNvPr id="4" name="Kuva 3" descr="Win_ke 037K.jpg"/>
          <p:cNvPicPr>
            <a:picLocks noChangeAspect="1"/>
          </p:cNvPicPr>
          <p:nvPr/>
        </p:nvPicPr>
        <p:blipFill>
          <a:blip r:embed="rId4" cstate="screen"/>
          <a:stretch>
            <a:fillRect/>
          </a:stretch>
        </p:blipFill>
        <p:spPr>
          <a:xfrm>
            <a:off x="191887" y="4241114"/>
            <a:ext cx="2396142" cy="2346498"/>
          </a:xfrm>
          <a:prstGeom prst="rect">
            <a:avLst/>
          </a:prstGeom>
          <a:effectLst>
            <a:outerShdw blurRad="469900" sx="105000" sy="105000" algn="ctr" rotWithShape="0">
              <a:schemeClr val="tx2">
                <a:lumMod val="60000"/>
                <a:lumOff val="40000"/>
              </a:schemeClr>
            </a:outerShdw>
          </a:effectLst>
        </p:spPr>
      </p:pic>
      <p:pic>
        <p:nvPicPr>
          <p:cNvPr id="5" name="Kuva 4" descr="Win_ke 041K.jpg"/>
          <p:cNvPicPr>
            <a:picLocks noChangeAspect="1"/>
          </p:cNvPicPr>
          <p:nvPr/>
        </p:nvPicPr>
        <p:blipFill>
          <a:blip r:embed="rId5" cstate="screen"/>
          <a:stretch>
            <a:fillRect/>
          </a:stretch>
        </p:blipFill>
        <p:spPr>
          <a:xfrm>
            <a:off x="2687418" y="280526"/>
            <a:ext cx="3693558" cy="2815795"/>
          </a:xfrm>
          <a:prstGeom prst="rect">
            <a:avLst/>
          </a:prstGeom>
          <a:effectLst>
            <a:outerShdw blurRad="469900" sx="105000" sy="105000" algn="ctr" rotWithShape="0">
              <a:schemeClr val="tx2">
                <a:lumMod val="60000"/>
                <a:lumOff val="40000"/>
              </a:schemeClr>
            </a:outerShdw>
          </a:effectLst>
        </p:spPr>
      </p:pic>
      <p:pic>
        <p:nvPicPr>
          <p:cNvPr id="6" name="Kuva 5" descr="Win_ke 044K.jpg"/>
          <p:cNvPicPr>
            <a:picLocks noChangeAspect="1"/>
          </p:cNvPicPr>
          <p:nvPr/>
        </p:nvPicPr>
        <p:blipFill>
          <a:blip r:embed="rId6" cstate="screen"/>
          <a:stretch>
            <a:fillRect/>
          </a:stretch>
        </p:blipFill>
        <p:spPr>
          <a:xfrm>
            <a:off x="6496338" y="1504662"/>
            <a:ext cx="2439305" cy="1826899"/>
          </a:xfrm>
          <a:prstGeom prst="rect">
            <a:avLst/>
          </a:prstGeom>
          <a:effectLst>
            <a:outerShdw blurRad="469900" sx="105000" sy="105000" algn="ctr" rotWithShape="0">
              <a:schemeClr val="tx2">
                <a:lumMod val="60000"/>
                <a:lumOff val="40000"/>
              </a:schemeClr>
            </a:outerShdw>
          </a:effectLst>
        </p:spPr>
      </p:pic>
      <p:pic>
        <p:nvPicPr>
          <p:cNvPr id="7" name="Kuva 6" descr="Win_ke 048K.jpg"/>
          <p:cNvPicPr>
            <a:picLocks noChangeAspect="1"/>
          </p:cNvPicPr>
          <p:nvPr/>
        </p:nvPicPr>
        <p:blipFill>
          <a:blip r:embed="rId7" cstate="screen"/>
          <a:stretch>
            <a:fillRect/>
          </a:stretch>
        </p:blipFill>
        <p:spPr>
          <a:xfrm>
            <a:off x="6451712" y="4221088"/>
            <a:ext cx="2496276" cy="1872208"/>
          </a:xfrm>
          <a:prstGeom prst="rect">
            <a:avLst/>
          </a:prstGeom>
          <a:effectLst>
            <a:outerShdw blurRad="469900" sx="105000" sy="105000" algn="ctr" rotWithShape="0">
              <a:schemeClr val="tx2">
                <a:lumMod val="60000"/>
                <a:lumOff val="40000"/>
              </a:schemeClr>
            </a:outerShdw>
          </a:effectLst>
        </p:spPr>
      </p:pic>
      <p:sp>
        <p:nvSpPr>
          <p:cNvPr id="8" name="Tekstikehys 7"/>
          <p:cNvSpPr txBox="1"/>
          <p:nvPr/>
        </p:nvSpPr>
        <p:spPr>
          <a:xfrm>
            <a:off x="334645" y="330392"/>
            <a:ext cx="2088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Puhdista liitospinnat!</a:t>
            </a:r>
          </a:p>
        </p:txBody>
      </p:sp>
      <p:sp>
        <p:nvSpPr>
          <p:cNvPr id="9" name="Tekstikehys 8"/>
          <p:cNvSpPr txBox="1"/>
          <p:nvPr/>
        </p:nvSpPr>
        <p:spPr>
          <a:xfrm>
            <a:off x="359911" y="3574532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Jos on tarpeen, käytä juoksutetta!</a:t>
            </a:r>
          </a:p>
        </p:txBody>
      </p:sp>
      <p:sp>
        <p:nvSpPr>
          <p:cNvPr id="10" name="Tekstikehys 9"/>
          <p:cNvSpPr txBox="1"/>
          <p:nvPr/>
        </p:nvSpPr>
        <p:spPr>
          <a:xfrm>
            <a:off x="2543901" y="297031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>
                <a:solidFill>
                  <a:srgbClr val="FFFF00"/>
                </a:solidFill>
              </a:rPr>
              <a:t>Lämmitä kappaleita tasaisesti. Suorita juotto!</a:t>
            </a:r>
          </a:p>
        </p:txBody>
      </p:sp>
      <p:sp>
        <p:nvSpPr>
          <p:cNvPr id="11" name="Tekstikehys 10"/>
          <p:cNvSpPr txBox="1"/>
          <p:nvPr/>
        </p:nvSpPr>
        <p:spPr>
          <a:xfrm>
            <a:off x="3131840" y="3356992"/>
            <a:ext cx="30243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>
                <a:solidFill>
                  <a:srgbClr val="FFFF00"/>
                </a:solidFill>
              </a:rPr>
              <a:t>Kiinnitä kappaleet. Valitse juottopaikka niin, ettei lämpö pääse karkaamaan tehokkaasti juottokohdasta!</a:t>
            </a:r>
          </a:p>
        </p:txBody>
      </p:sp>
      <p:sp>
        <p:nvSpPr>
          <p:cNvPr id="12" name="Tekstikehys 11"/>
          <p:cNvSpPr txBox="1"/>
          <p:nvPr/>
        </p:nvSpPr>
        <p:spPr>
          <a:xfrm>
            <a:off x="6732240" y="620688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Anna valmiin juottoliitoksen </a:t>
            </a:r>
          </a:p>
          <a:p>
            <a:pPr algn="ctr"/>
            <a:r>
              <a:rPr lang="fi-FI" sz="1600" dirty="0"/>
              <a:t>jäähtyä!</a:t>
            </a:r>
          </a:p>
        </p:txBody>
      </p:sp>
      <p:sp>
        <p:nvSpPr>
          <p:cNvPr id="13" name="Tekstikehys 12"/>
          <p:cNvSpPr txBox="1"/>
          <p:nvPr/>
        </p:nvSpPr>
        <p:spPr>
          <a:xfrm>
            <a:off x="6683982" y="3777165"/>
            <a:ext cx="2088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Puhdista liitos!</a:t>
            </a:r>
          </a:p>
        </p:txBody>
      </p:sp>
      <p:sp>
        <p:nvSpPr>
          <p:cNvPr id="14" name="Tekstikehys 13"/>
          <p:cNvSpPr txBox="1"/>
          <p:nvPr/>
        </p:nvSpPr>
        <p:spPr>
          <a:xfrm>
            <a:off x="0" y="2996952"/>
            <a:ext cx="9144000" cy="33855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i-FI" sz="1600" dirty="0">
                <a:solidFill>
                  <a:schemeClr val="bg1"/>
                </a:solidFill>
              </a:rPr>
              <a:t>Teräskappaleiden juottaminen messinkijuotteella ja juoksutetta käyttäen.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 animBg="1"/>
      <p:bldP spid="1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Kuva 48" descr="juoksute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467544" y="260648"/>
            <a:ext cx="3968441" cy="4464496"/>
          </a:xfrm>
          <a:prstGeom prst="rect">
            <a:avLst/>
          </a:prstGeom>
        </p:spPr>
      </p:pic>
      <p:sp>
        <p:nvSpPr>
          <p:cNvPr id="2049" name="Text Box 1"/>
          <p:cNvSpPr txBox="1">
            <a:spLocks noChangeArrowheads="1"/>
          </p:cNvSpPr>
          <p:nvPr/>
        </p:nvSpPr>
        <p:spPr bwMode="auto">
          <a:xfrm>
            <a:off x="1259632" y="4509120"/>
            <a:ext cx="7056784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Ennen juottamista liitospinnat puhdistetaan. </a:t>
            </a:r>
            <a:r>
              <a:rPr kumimoji="0" lang="fi-FI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Juoksutteen tehtävänä </a:t>
            </a:r>
            <a:r>
              <a:rPr kumimoji="0" lang="fi-FI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on </a:t>
            </a:r>
            <a:r>
              <a:rPr kumimoji="0" lang="fi-FI" sz="1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Arial" pitchFamily="34" charset="0"/>
              </a:rPr>
              <a:t>parantaa liitospinnan puhtautta </a:t>
            </a:r>
            <a:r>
              <a:rPr kumimoji="0" lang="fi-FI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ja </a:t>
            </a:r>
            <a:r>
              <a:rPr kumimoji="0" lang="fi-FI" sz="1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estää liitospintoja hapettumasta</a:t>
            </a:r>
            <a:r>
              <a:rPr kumimoji="0" lang="fi-FI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lämmittämisen aikana. Juoksute </a:t>
            </a:r>
            <a:r>
              <a:rPr kumimoji="0" lang="fi-FI" sz="16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parantaa juotteen juoksevuutta ja tarttuvuutta</a:t>
            </a:r>
            <a:r>
              <a:rPr kumimoji="0" lang="fi-FI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 Se voi olla nesteenä tai jauheena. Juoksute levitetään siveltimellä, tai kuten piirroksessa, käyttämällä kuumennettu juotelanka juoksutejauheessa.</a:t>
            </a:r>
            <a:endParaRPr kumimoji="0" lang="fi-FI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88" name="Rectangle 4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00" name="Rectangle 52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fi-FI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fi-FI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02" name="Rectangle 54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07" name="Rectangle 59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38450" algn="l"/>
              </a:tabLst>
            </a:pPr>
            <a:r>
              <a:rPr kumimoji="0" lang="fi-FI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fi-FI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fi-FI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38450" algn="l"/>
              </a:tabLst>
            </a:pPr>
            <a:r>
              <a:rPr kumimoji="0" lang="fi-FI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fi-FI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38450" algn="l"/>
              </a:tabLst>
            </a:pPr>
            <a:endParaRPr kumimoji="0" lang="fi-F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08" name="Rectangle 60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fi-FI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fi-F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7" name="Kuva 46" descr="Win_ke 037K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4788024" y="836712"/>
            <a:ext cx="3312368" cy="3243742"/>
          </a:xfrm>
          <a:prstGeom prst="rect">
            <a:avLst/>
          </a:prstGeom>
          <a:effectLst>
            <a:outerShdw blurRad="774700" sx="105000" sy="105000" algn="ctr" rotWithShape="0">
              <a:srgbClr val="FF0000">
                <a:alpha val="40000"/>
              </a:srgbClr>
            </a:outerShdw>
          </a:effectLst>
        </p:spPr>
      </p:pic>
      <p:sp>
        <p:nvSpPr>
          <p:cNvPr id="4" name="Tekstikehys 3"/>
          <p:cNvSpPr txBox="1"/>
          <p:nvPr/>
        </p:nvSpPr>
        <p:spPr>
          <a:xfrm rot="19728704">
            <a:off x="5436127" y="2812261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JUOKSUTE</a:t>
            </a:r>
          </a:p>
        </p:txBody>
      </p:sp>
      <p:sp>
        <p:nvSpPr>
          <p:cNvPr id="50" name="Tekstikehys 49"/>
          <p:cNvSpPr txBox="1"/>
          <p:nvPr/>
        </p:nvSpPr>
        <p:spPr>
          <a:xfrm>
            <a:off x="1187624" y="1700808"/>
            <a:ext cx="504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1</a:t>
            </a:r>
          </a:p>
        </p:txBody>
      </p:sp>
      <p:sp>
        <p:nvSpPr>
          <p:cNvPr id="51" name="Tekstikehys 50"/>
          <p:cNvSpPr txBox="1"/>
          <p:nvPr/>
        </p:nvSpPr>
        <p:spPr>
          <a:xfrm>
            <a:off x="971600" y="3933056"/>
            <a:ext cx="504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2</a:t>
            </a:r>
          </a:p>
        </p:txBody>
      </p:sp>
      <p:sp>
        <p:nvSpPr>
          <p:cNvPr id="52" name="Tekstikehys 51"/>
          <p:cNvSpPr txBox="1"/>
          <p:nvPr/>
        </p:nvSpPr>
        <p:spPr>
          <a:xfrm>
            <a:off x="3191973" y="3596766"/>
            <a:ext cx="504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3</a:t>
            </a:r>
          </a:p>
        </p:txBody>
      </p:sp>
      <p:sp>
        <p:nvSpPr>
          <p:cNvPr id="53" name="Viisikulmio 52">
            <a:hlinkClick r:id="rId4" action="ppaction://hlinksldjump"/>
          </p:cNvPr>
          <p:cNvSpPr/>
          <p:nvPr/>
        </p:nvSpPr>
        <p:spPr>
          <a:xfrm flipH="1">
            <a:off x="6588224" y="5998296"/>
            <a:ext cx="1440160" cy="432048"/>
          </a:xfrm>
          <a:prstGeom prst="homePlate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Paluu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0"/>
      <p:bldP spid="4" grpId="0"/>
      <p:bldP spid="50" grpId="0"/>
      <p:bldP spid="51" grpId="0"/>
      <p:bldP spid="52" grpId="0"/>
      <p:bldP spid="53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Juotto_K</Template>
  <TotalTime>14</TotalTime>
  <Words>310</Words>
  <Application>Microsoft Office PowerPoint</Application>
  <PresentationFormat>Näytössä katseltava diaesitys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Office-teema</vt:lpstr>
      <vt:lpstr>1_Office-teema</vt:lpstr>
      <vt:lpstr>KoneDigi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Ville Salminen</dc:creator>
  <cp:lastModifiedBy>Ville Salminen</cp:lastModifiedBy>
  <cp:revision>3</cp:revision>
  <dcterms:created xsi:type="dcterms:W3CDTF">2020-02-03T17:48:35Z</dcterms:created>
  <dcterms:modified xsi:type="dcterms:W3CDTF">2020-02-11T09:58:50Z</dcterms:modified>
</cp:coreProperties>
</file>