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59" r:id="rId4"/>
    <p:sldId id="266" r:id="rId5"/>
    <p:sldId id="258" r:id="rId6"/>
    <p:sldId id="264" r:id="rId7"/>
    <p:sldId id="265" r:id="rId8"/>
    <p:sldId id="256" r:id="rId9"/>
    <p:sldId id="257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210A-10FC-43CF-A4BF-3E3D46444656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7983-939E-4F4A-833E-1F7AE8CECE4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210A-10FC-43CF-A4BF-3E3D46444656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7983-939E-4F4A-833E-1F7AE8CECE4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210A-10FC-43CF-A4BF-3E3D46444656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7983-939E-4F4A-833E-1F7AE8CECE4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210A-10FC-43CF-A4BF-3E3D46444656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7983-939E-4F4A-833E-1F7AE8CECE4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210A-10FC-43CF-A4BF-3E3D46444656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7983-939E-4F4A-833E-1F7AE8CECE4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210A-10FC-43CF-A4BF-3E3D46444656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7983-939E-4F4A-833E-1F7AE8CECE4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210A-10FC-43CF-A4BF-3E3D46444656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7983-939E-4F4A-833E-1F7AE8CECE4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210A-10FC-43CF-A4BF-3E3D46444656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7983-939E-4F4A-833E-1F7AE8CECE4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210A-10FC-43CF-A4BF-3E3D46444656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7983-939E-4F4A-833E-1F7AE8CECE4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210A-10FC-43CF-A4BF-3E3D46444656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7983-939E-4F4A-833E-1F7AE8CECE4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210A-10FC-43CF-A4BF-3E3D46444656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7983-939E-4F4A-833E-1F7AE8CECE4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6210A-10FC-43CF-A4BF-3E3D46444656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7983-939E-4F4A-833E-1F7AE8CECE47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youtube.com/watch?v=QEWEMCwSMuw&amp;feature=relmfu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slide" Target="slide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KoneDigi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200" dirty="0"/>
              <a:t>Tekijät: Jaakko Ahoranta; Ville Salminen; Kimmo Laaksonen; Ari Haukijärvi</a:t>
            </a:r>
            <a:endParaRPr lang="fi-FI" sz="1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13"/>
            <a:ext cx="126198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87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Win_ma 010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95736" y="0"/>
            <a:ext cx="5086561" cy="6858000"/>
          </a:xfrm>
          <a:prstGeom prst="rect">
            <a:avLst/>
          </a:prstGeom>
        </p:spPr>
      </p:pic>
      <p:pic>
        <p:nvPicPr>
          <p:cNvPr id="4" name="Kuva 3" descr="Win_ma 009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02530" y="0"/>
            <a:ext cx="5205774" cy="6858000"/>
          </a:xfrm>
          <a:prstGeom prst="rect">
            <a:avLst/>
          </a:prstGeom>
        </p:spPr>
      </p:pic>
      <p:pic>
        <p:nvPicPr>
          <p:cNvPr id="5" name="Kuva 4" descr="asetyleenipullo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90775" y="1925216"/>
            <a:ext cx="991599" cy="3107010"/>
          </a:xfrm>
          <a:prstGeom prst="rect">
            <a:avLst/>
          </a:prstGeom>
        </p:spPr>
      </p:pic>
      <p:pic>
        <p:nvPicPr>
          <p:cNvPr id="6" name="Kuva 5" descr="happipullo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49124" y="1047404"/>
            <a:ext cx="937685" cy="2895178"/>
          </a:xfrm>
          <a:prstGeom prst="rect">
            <a:avLst/>
          </a:prstGeom>
        </p:spPr>
      </p:pic>
      <p:sp>
        <p:nvSpPr>
          <p:cNvPr id="7" name="Nuoli oikealle 6"/>
          <p:cNvSpPr/>
          <p:nvPr/>
        </p:nvSpPr>
        <p:spPr>
          <a:xfrm>
            <a:off x="3304431" y="1781200"/>
            <a:ext cx="163066" cy="163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 oikealle 7"/>
          <p:cNvSpPr/>
          <p:nvPr/>
        </p:nvSpPr>
        <p:spPr>
          <a:xfrm rot="-2820000">
            <a:off x="3299098" y="1450876"/>
            <a:ext cx="163066" cy="163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 oikealle 8"/>
          <p:cNvSpPr/>
          <p:nvPr/>
        </p:nvSpPr>
        <p:spPr>
          <a:xfrm>
            <a:off x="3313956" y="2147714"/>
            <a:ext cx="163066" cy="163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 oikealle 10"/>
          <p:cNvSpPr/>
          <p:nvPr/>
        </p:nvSpPr>
        <p:spPr>
          <a:xfrm flipH="1">
            <a:off x="2915816" y="1777008"/>
            <a:ext cx="163066" cy="163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 oikealle 11"/>
          <p:cNvSpPr/>
          <p:nvPr/>
        </p:nvSpPr>
        <p:spPr>
          <a:xfrm rot="2820000" flipH="1">
            <a:off x="2967839" y="1450876"/>
            <a:ext cx="163066" cy="163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 oikealle 12"/>
          <p:cNvSpPr/>
          <p:nvPr/>
        </p:nvSpPr>
        <p:spPr>
          <a:xfrm flipH="1">
            <a:off x="2915816" y="2158765"/>
            <a:ext cx="163066" cy="163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 oikealle 13"/>
          <p:cNvSpPr/>
          <p:nvPr/>
        </p:nvSpPr>
        <p:spPr>
          <a:xfrm flipH="1">
            <a:off x="2915816" y="2540522"/>
            <a:ext cx="163066" cy="163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 oikealle 14"/>
          <p:cNvSpPr/>
          <p:nvPr/>
        </p:nvSpPr>
        <p:spPr>
          <a:xfrm flipH="1">
            <a:off x="2915816" y="2922279"/>
            <a:ext cx="163066" cy="163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 oikealle 15"/>
          <p:cNvSpPr/>
          <p:nvPr/>
        </p:nvSpPr>
        <p:spPr>
          <a:xfrm flipH="1">
            <a:off x="2915816" y="3304034"/>
            <a:ext cx="163066" cy="163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kehys 16"/>
          <p:cNvSpPr txBox="1"/>
          <p:nvPr/>
        </p:nvSpPr>
        <p:spPr>
          <a:xfrm>
            <a:off x="323528" y="148478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Happipullo</a:t>
            </a:r>
          </a:p>
          <a:p>
            <a:pPr algn="ctr"/>
            <a:r>
              <a:rPr lang="fi-FI" sz="1600" dirty="0"/>
              <a:t>(korkea kaasun paine)</a:t>
            </a:r>
          </a:p>
        </p:txBody>
      </p:sp>
      <p:sp>
        <p:nvSpPr>
          <p:cNvPr id="18" name="Tekstikehys 17"/>
          <p:cNvSpPr txBox="1"/>
          <p:nvPr/>
        </p:nvSpPr>
        <p:spPr>
          <a:xfrm>
            <a:off x="251520" y="2708920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Asetyleenipullo</a:t>
            </a:r>
          </a:p>
          <a:p>
            <a:pPr algn="ctr"/>
            <a:r>
              <a:rPr lang="fi-FI" sz="1600" dirty="0"/>
              <a:t>(kaasu  imeytetty asetooniin ja huokoiseen  massaan )</a:t>
            </a:r>
          </a:p>
        </p:txBody>
      </p:sp>
      <p:sp>
        <p:nvSpPr>
          <p:cNvPr id="19" name="Tekstikehys 18"/>
          <p:cNvSpPr txBox="1"/>
          <p:nvPr/>
        </p:nvSpPr>
        <p:spPr>
          <a:xfrm>
            <a:off x="3707904" y="33265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Paineensäätimet</a:t>
            </a:r>
          </a:p>
        </p:txBody>
      </p:sp>
      <p:sp>
        <p:nvSpPr>
          <p:cNvPr id="20" name="Tekstikehys 19"/>
          <p:cNvSpPr txBox="1"/>
          <p:nvPr/>
        </p:nvSpPr>
        <p:spPr>
          <a:xfrm>
            <a:off x="3995936" y="69269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Takaiskusuojat</a:t>
            </a:r>
          </a:p>
        </p:txBody>
      </p:sp>
      <p:sp>
        <p:nvSpPr>
          <p:cNvPr id="21" name="Tekstikehys 20"/>
          <p:cNvSpPr txBox="1"/>
          <p:nvPr/>
        </p:nvSpPr>
        <p:spPr>
          <a:xfrm>
            <a:off x="6876256" y="40770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Kahvan</a:t>
            </a:r>
          </a:p>
          <a:p>
            <a:r>
              <a:rPr lang="fi-FI" sz="1600" dirty="0"/>
              <a:t>takatulisuojat</a:t>
            </a:r>
          </a:p>
        </p:txBody>
      </p:sp>
      <p:sp>
        <p:nvSpPr>
          <p:cNvPr id="22" name="Tekstikehys 21"/>
          <p:cNvSpPr txBox="1"/>
          <p:nvPr/>
        </p:nvSpPr>
        <p:spPr>
          <a:xfrm>
            <a:off x="1475656" y="594928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Hitsausletkut</a:t>
            </a:r>
          </a:p>
        </p:txBody>
      </p:sp>
      <p:sp>
        <p:nvSpPr>
          <p:cNvPr id="23" name="Tekstikehys 22"/>
          <p:cNvSpPr txBox="1"/>
          <p:nvPr/>
        </p:nvSpPr>
        <p:spPr>
          <a:xfrm>
            <a:off x="467544" y="508518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Palohanska</a:t>
            </a:r>
          </a:p>
        </p:txBody>
      </p:sp>
      <p:sp>
        <p:nvSpPr>
          <p:cNvPr id="24" name="Tekstikehys 23"/>
          <p:cNvSpPr txBox="1"/>
          <p:nvPr/>
        </p:nvSpPr>
        <p:spPr>
          <a:xfrm>
            <a:off x="7164288" y="234888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Hitsaussuutin</a:t>
            </a:r>
          </a:p>
        </p:txBody>
      </p:sp>
      <p:sp>
        <p:nvSpPr>
          <p:cNvPr id="25" name="Tekstikehys 24"/>
          <p:cNvSpPr txBox="1"/>
          <p:nvPr/>
        </p:nvSpPr>
        <p:spPr>
          <a:xfrm>
            <a:off x="0" y="2898977"/>
            <a:ext cx="91440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Kaasuhitsauksessa, 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polttoleikkauksessa ja 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kovajuotossa käytettävä laitteisto pullokärryissä 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sekä työntekijän varustus</a:t>
            </a:r>
          </a:p>
        </p:txBody>
      </p:sp>
      <p:cxnSp>
        <p:nvCxnSpPr>
          <p:cNvPr id="28" name="Suora nuoliyhdysviiva 27"/>
          <p:cNvCxnSpPr/>
          <p:nvPr/>
        </p:nvCxnSpPr>
        <p:spPr>
          <a:xfrm flipH="1">
            <a:off x="3779912" y="620688"/>
            <a:ext cx="216024" cy="21602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/>
          <p:cNvCxnSpPr/>
          <p:nvPr/>
        </p:nvCxnSpPr>
        <p:spPr>
          <a:xfrm>
            <a:off x="3995936" y="692696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/>
          <p:cNvCxnSpPr/>
          <p:nvPr/>
        </p:nvCxnSpPr>
        <p:spPr>
          <a:xfrm flipH="1">
            <a:off x="3851920" y="1052736"/>
            <a:ext cx="432048" cy="21602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/>
          <p:cNvCxnSpPr/>
          <p:nvPr/>
        </p:nvCxnSpPr>
        <p:spPr>
          <a:xfrm>
            <a:off x="1907704" y="1916832"/>
            <a:ext cx="864096" cy="72008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>
            <a:off x="4355976" y="1052736"/>
            <a:ext cx="0" cy="1152128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nuoliyhdysviiva 36"/>
          <p:cNvCxnSpPr/>
          <p:nvPr/>
        </p:nvCxnSpPr>
        <p:spPr>
          <a:xfrm flipV="1">
            <a:off x="1907704" y="3140968"/>
            <a:ext cx="1656184" cy="21602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ikehys 38"/>
          <p:cNvSpPr txBox="1"/>
          <p:nvPr/>
        </p:nvSpPr>
        <p:spPr>
          <a:xfrm>
            <a:off x="323528" y="414908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Pullojen kiinnitysketjut</a:t>
            </a:r>
          </a:p>
        </p:txBody>
      </p:sp>
      <p:cxnSp>
        <p:nvCxnSpPr>
          <p:cNvPr id="41" name="Suora nuoliyhdysviiva 40"/>
          <p:cNvCxnSpPr/>
          <p:nvPr/>
        </p:nvCxnSpPr>
        <p:spPr>
          <a:xfrm flipV="1">
            <a:off x="1691680" y="3429000"/>
            <a:ext cx="1152128" cy="93610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uora nuoliyhdysviiva 42"/>
          <p:cNvCxnSpPr/>
          <p:nvPr/>
        </p:nvCxnSpPr>
        <p:spPr>
          <a:xfrm flipV="1">
            <a:off x="1619672" y="5085184"/>
            <a:ext cx="1080120" cy="14401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nuoliyhdysviiva 44"/>
          <p:cNvCxnSpPr/>
          <p:nvPr/>
        </p:nvCxnSpPr>
        <p:spPr>
          <a:xfrm flipV="1">
            <a:off x="2757945" y="5907715"/>
            <a:ext cx="936104" cy="21602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ikehys 46"/>
          <p:cNvSpPr txBox="1"/>
          <p:nvPr/>
        </p:nvSpPr>
        <p:spPr>
          <a:xfrm>
            <a:off x="7092280" y="6206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Hitsauksen suojalasit</a:t>
            </a:r>
          </a:p>
        </p:txBody>
      </p:sp>
      <p:cxnSp>
        <p:nvCxnSpPr>
          <p:cNvPr id="48" name="Suora nuoliyhdysviiva 47"/>
          <p:cNvCxnSpPr/>
          <p:nvPr/>
        </p:nvCxnSpPr>
        <p:spPr>
          <a:xfrm flipH="1" flipV="1">
            <a:off x="6516216" y="692696"/>
            <a:ext cx="792088" cy="14401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ikehys 49"/>
          <p:cNvSpPr txBox="1"/>
          <p:nvPr/>
        </p:nvSpPr>
        <p:spPr>
          <a:xfrm>
            <a:off x="7164288" y="162880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Haalarit</a:t>
            </a:r>
          </a:p>
        </p:txBody>
      </p:sp>
      <p:cxnSp>
        <p:nvCxnSpPr>
          <p:cNvPr id="51" name="Suora nuoliyhdysviiva 50"/>
          <p:cNvCxnSpPr/>
          <p:nvPr/>
        </p:nvCxnSpPr>
        <p:spPr>
          <a:xfrm flipH="1">
            <a:off x="7020272" y="1844824"/>
            <a:ext cx="576064" cy="14401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uora nuoliyhdysviiva 52"/>
          <p:cNvCxnSpPr/>
          <p:nvPr/>
        </p:nvCxnSpPr>
        <p:spPr>
          <a:xfrm flipH="1">
            <a:off x="6516216" y="2492896"/>
            <a:ext cx="648072" cy="14401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uora nuoliyhdysviiva 54"/>
          <p:cNvCxnSpPr/>
          <p:nvPr/>
        </p:nvCxnSpPr>
        <p:spPr>
          <a:xfrm flipH="1" flipV="1">
            <a:off x="5652120" y="2924944"/>
            <a:ext cx="1224136" cy="1368152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ikehys 56"/>
          <p:cNvSpPr txBox="1"/>
          <p:nvPr/>
        </p:nvSpPr>
        <p:spPr>
          <a:xfrm>
            <a:off x="7280594" y="325727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Sytytin</a:t>
            </a:r>
          </a:p>
        </p:txBody>
      </p:sp>
      <p:cxnSp>
        <p:nvCxnSpPr>
          <p:cNvPr id="58" name="Suora nuoliyhdysviiva 57"/>
          <p:cNvCxnSpPr/>
          <p:nvPr/>
        </p:nvCxnSpPr>
        <p:spPr>
          <a:xfrm flipH="1">
            <a:off x="6804248" y="3429000"/>
            <a:ext cx="864096" cy="72008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kstikehys 59"/>
          <p:cNvSpPr txBox="1"/>
          <p:nvPr/>
        </p:nvSpPr>
        <p:spPr>
          <a:xfrm>
            <a:off x="7236296" y="515719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Turvakengät</a:t>
            </a:r>
          </a:p>
        </p:txBody>
      </p:sp>
      <p:cxnSp>
        <p:nvCxnSpPr>
          <p:cNvPr id="61" name="Suora nuoliyhdysviiva 60"/>
          <p:cNvCxnSpPr/>
          <p:nvPr/>
        </p:nvCxnSpPr>
        <p:spPr>
          <a:xfrm flipH="1">
            <a:off x="6804248" y="5373216"/>
            <a:ext cx="648072" cy="21602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 animBg="1"/>
      <p:bldP spid="25" grpId="1" animBg="1"/>
      <p:bldP spid="39" grpId="0"/>
      <p:bldP spid="39" grpId="1"/>
      <p:bldP spid="47" grpId="0"/>
      <p:bldP spid="50" grpId="0"/>
      <p:bldP spid="57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Polttoleikkaus2A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1700808"/>
            <a:ext cx="3672408" cy="4805019"/>
          </a:xfrm>
          <a:prstGeom prst="rect">
            <a:avLst/>
          </a:prstGeom>
        </p:spPr>
      </p:pic>
      <p:pic>
        <p:nvPicPr>
          <p:cNvPr id="10" name="Kuva 9" descr="Polttoleikkaus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60648"/>
            <a:ext cx="2156954" cy="1872208"/>
          </a:xfrm>
          <a:prstGeom prst="rect">
            <a:avLst/>
          </a:prstGeom>
        </p:spPr>
      </p:pic>
      <p:pic>
        <p:nvPicPr>
          <p:cNvPr id="5" name="Kuva 4" descr="Polttoleikkaus2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80112" y="692696"/>
            <a:ext cx="3329615" cy="3744416"/>
          </a:xfrm>
          <a:prstGeom prst="rect">
            <a:avLst/>
          </a:prstGeom>
        </p:spPr>
      </p:pic>
      <p:sp>
        <p:nvSpPr>
          <p:cNvPr id="6" name="Tekstikehys 5"/>
          <p:cNvSpPr txBox="1"/>
          <p:nvPr/>
        </p:nvSpPr>
        <p:spPr>
          <a:xfrm>
            <a:off x="467544" y="233380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Paineensäätimet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323528" y="407707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Takaiskusuojat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4255502" y="255039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Kahvan</a:t>
            </a:r>
          </a:p>
          <a:p>
            <a:pPr algn="ctr"/>
            <a:r>
              <a:rPr lang="fi-FI" sz="1600" dirty="0"/>
              <a:t>takatulisuojat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3995936" y="62068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Kahvan ja suuttimen välinen tiiviste</a:t>
            </a:r>
          </a:p>
        </p:txBody>
      </p:sp>
      <p:sp>
        <p:nvSpPr>
          <p:cNvPr id="12" name="Tekstikehys 11"/>
          <p:cNvSpPr txBox="1"/>
          <p:nvPr/>
        </p:nvSpPr>
        <p:spPr>
          <a:xfrm>
            <a:off x="2915816" y="148478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Suutin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4067944" y="371703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Hitsausletkut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323528" y="501317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Pullojen kiinnitysketjut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5364088" y="4581128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Ohjekilvet</a:t>
            </a:r>
          </a:p>
          <a:p>
            <a:pPr>
              <a:buFontTx/>
              <a:buChar char="-"/>
            </a:pPr>
            <a:r>
              <a:rPr lang="fi-FI" sz="1600" dirty="0"/>
              <a:t> Avotulen käyttö kielletty</a:t>
            </a:r>
          </a:p>
          <a:p>
            <a:pPr>
              <a:buFontTx/>
              <a:buChar char="-"/>
            </a:pPr>
            <a:r>
              <a:rPr lang="fi-FI" sz="1600" dirty="0"/>
              <a:t> Tilassa voi olla räjähdysvaarallista</a:t>
            </a:r>
          </a:p>
          <a:p>
            <a:r>
              <a:rPr lang="fi-FI" sz="1600" dirty="0"/>
              <a:t>   ilmaseosta</a:t>
            </a:r>
          </a:p>
          <a:p>
            <a:pPr>
              <a:buFontTx/>
              <a:buChar char="-"/>
            </a:pPr>
            <a:r>
              <a:rPr lang="fi-FI" sz="1600" dirty="0"/>
              <a:t> Tilassa paineistettua kaasua</a:t>
            </a:r>
          </a:p>
        </p:txBody>
      </p:sp>
      <p:cxnSp>
        <p:nvCxnSpPr>
          <p:cNvPr id="16" name="Suora nuoliyhdysviiva 15"/>
          <p:cNvCxnSpPr/>
          <p:nvPr/>
        </p:nvCxnSpPr>
        <p:spPr>
          <a:xfrm flipV="1">
            <a:off x="1619672" y="4869160"/>
            <a:ext cx="504056" cy="36004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/>
          <p:cNvCxnSpPr/>
          <p:nvPr/>
        </p:nvCxnSpPr>
        <p:spPr>
          <a:xfrm flipV="1">
            <a:off x="1619672" y="4869160"/>
            <a:ext cx="1584176" cy="36004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 flipV="1">
            <a:off x="1691680" y="3933056"/>
            <a:ext cx="2016224" cy="288032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 flipV="1">
            <a:off x="1691680" y="3861048"/>
            <a:ext cx="1008112" cy="36004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kehys 24"/>
          <p:cNvSpPr txBox="1"/>
          <p:nvPr/>
        </p:nvSpPr>
        <p:spPr>
          <a:xfrm>
            <a:off x="2297334" y="640333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Kaasupullot</a:t>
            </a:r>
          </a:p>
        </p:txBody>
      </p:sp>
      <p:cxnSp>
        <p:nvCxnSpPr>
          <p:cNvPr id="26" name="Suora nuoliyhdysviiva 25"/>
          <p:cNvCxnSpPr/>
          <p:nvPr/>
        </p:nvCxnSpPr>
        <p:spPr>
          <a:xfrm flipV="1">
            <a:off x="4528458" y="3501008"/>
            <a:ext cx="259566" cy="230538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/>
          <p:cNvCxnSpPr/>
          <p:nvPr/>
        </p:nvCxnSpPr>
        <p:spPr>
          <a:xfrm flipV="1">
            <a:off x="4528458" y="3227490"/>
            <a:ext cx="72008" cy="50405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/>
          <p:cNvCxnSpPr/>
          <p:nvPr/>
        </p:nvCxnSpPr>
        <p:spPr>
          <a:xfrm>
            <a:off x="2051720" y="2517595"/>
            <a:ext cx="576064" cy="766827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>
            <a:off x="2051720" y="2492896"/>
            <a:ext cx="1368152" cy="838835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uora nuoliyhdysviiva 42"/>
          <p:cNvCxnSpPr/>
          <p:nvPr/>
        </p:nvCxnSpPr>
        <p:spPr>
          <a:xfrm>
            <a:off x="3419872" y="1772816"/>
            <a:ext cx="360040" cy="21602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nuoliyhdysviiva 44"/>
          <p:cNvCxnSpPr/>
          <p:nvPr/>
        </p:nvCxnSpPr>
        <p:spPr>
          <a:xfrm flipH="1">
            <a:off x="2843808" y="1773378"/>
            <a:ext cx="439024" cy="28747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nuoliyhdysviiva 49"/>
          <p:cNvCxnSpPr/>
          <p:nvPr/>
        </p:nvCxnSpPr>
        <p:spPr>
          <a:xfrm>
            <a:off x="4758996" y="1451685"/>
            <a:ext cx="432048" cy="969203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uolivapaa piirto 53"/>
          <p:cNvSpPr/>
          <p:nvPr/>
        </p:nvSpPr>
        <p:spPr>
          <a:xfrm>
            <a:off x="4310743" y="2660952"/>
            <a:ext cx="319314" cy="256419"/>
          </a:xfrm>
          <a:custGeom>
            <a:avLst/>
            <a:gdLst>
              <a:gd name="connsiteX0" fmla="*/ 319314 w 319314"/>
              <a:gd name="connsiteY0" fmla="*/ 24191 h 256419"/>
              <a:gd name="connsiteX1" fmla="*/ 72571 w 319314"/>
              <a:gd name="connsiteY1" fmla="*/ 38705 h 256419"/>
              <a:gd name="connsiteX2" fmla="*/ 0 w 319314"/>
              <a:gd name="connsiteY2" fmla="*/ 256419 h 25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314" h="256419">
                <a:moveTo>
                  <a:pt x="319314" y="24191"/>
                </a:moveTo>
                <a:cubicBezTo>
                  <a:pt x="222552" y="12095"/>
                  <a:pt x="125790" y="0"/>
                  <a:pt x="72571" y="38705"/>
                </a:cubicBezTo>
                <a:cubicBezTo>
                  <a:pt x="19352" y="77410"/>
                  <a:pt x="0" y="256419"/>
                  <a:pt x="0" y="256419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Tekstikehys 54"/>
          <p:cNvSpPr txBox="1"/>
          <p:nvPr/>
        </p:nvSpPr>
        <p:spPr>
          <a:xfrm>
            <a:off x="641150" y="70664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Poltinsarja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25" grpId="0"/>
      <p:bldP spid="54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1"/>
          <p:cNvSpPr txBox="1"/>
          <p:nvPr/>
        </p:nvSpPr>
        <p:spPr>
          <a:xfrm>
            <a:off x="0" y="3212976"/>
            <a:ext cx="91440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Kaasuhitsausliekin sytyttäminen ja säätö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Polttoleikkaus1B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06299" y="3312694"/>
            <a:ext cx="2190750" cy="1257300"/>
          </a:xfrm>
          <a:prstGeom prst="rect">
            <a:avLst/>
          </a:prstGeom>
        </p:spPr>
      </p:pic>
      <p:pic>
        <p:nvPicPr>
          <p:cNvPr id="17" name="Kuva 16" descr="Polttoleikkaus1B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5628" y="3376313"/>
            <a:ext cx="2219325" cy="1238250"/>
          </a:xfrm>
          <a:prstGeom prst="rect">
            <a:avLst/>
          </a:prstGeom>
        </p:spPr>
      </p:pic>
      <p:pic>
        <p:nvPicPr>
          <p:cNvPr id="4" name="Kuva 3" descr="Win_ma 011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40152" y="332656"/>
            <a:ext cx="2821268" cy="3816424"/>
          </a:xfrm>
          <a:prstGeom prst="rect">
            <a:avLst/>
          </a:prstGeom>
        </p:spPr>
      </p:pic>
      <p:pic>
        <p:nvPicPr>
          <p:cNvPr id="5" name="Kuva 4" descr="Win_ma 013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692696"/>
            <a:ext cx="3601720" cy="2219960"/>
          </a:xfrm>
          <a:prstGeom prst="rect">
            <a:avLst/>
          </a:prstGeom>
        </p:spPr>
      </p:pic>
      <p:pic>
        <p:nvPicPr>
          <p:cNvPr id="8" name="Kuva 7" descr="asetyleeni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83969" y="188640"/>
            <a:ext cx="1224136" cy="1283416"/>
          </a:xfrm>
          <a:prstGeom prst="rect">
            <a:avLst/>
          </a:prstGeom>
        </p:spPr>
      </p:pic>
      <p:pic>
        <p:nvPicPr>
          <p:cNvPr id="10" name="Kuva 9" descr="happi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84312" y="1587235"/>
            <a:ext cx="1295800" cy="1302000"/>
          </a:xfrm>
          <a:prstGeom prst="rect">
            <a:avLst/>
          </a:prstGeom>
        </p:spPr>
      </p:pic>
      <p:sp>
        <p:nvSpPr>
          <p:cNvPr id="12" name="Tekstikehys 11"/>
          <p:cNvSpPr txBox="1"/>
          <p:nvPr/>
        </p:nvSpPr>
        <p:spPr>
          <a:xfrm>
            <a:off x="691767" y="4473021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2. Avaa  hieman happiventtiiliä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3131840" y="443711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3. Avaa polttoventtiiliä reilusti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6992562" y="256217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Säädä liekki </a:t>
            </a:r>
            <a:r>
              <a:rPr lang="fi-FI" sz="1600" dirty="0">
                <a:solidFill>
                  <a:schemeClr val="bg1"/>
                </a:solidFill>
              </a:rPr>
              <a:t>hitsaukseen  sopivaksi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4242403" y="2855669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Happiventtiili</a:t>
            </a:r>
          </a:p>
        </p:txBody>
      </p:sp>
      <p:sp>
        <p:nvSpPr>
          <p:cNvPr id="16" name="Tekstikehys 15"/>
          <p:cNvSpPr txBox="1"/>
          <p:nvPr/>
        </p:nvSpPr>
        <p:spPr>
          <a:xfrm>
            <a:off x="4253525" y="134076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Polttoventtiili</a:t>
            </a:r>
          </a:p>
        </p:txBody>
      </p:sp>
      <p:pic>
        <p:nvPicPr>
          <p:cNvPr id="21" name="Kuva 20" descr="Polttoleikkaus1A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328630" y="5151462"/>
            <a:ext cx="2047875" cy="1085850"/>
          </a:xfrm>
          <a:prstGeom prst="rect">
            <a:avLst/>
          </a:prstGeom>
        </p:spPr>
      </p:pic>
      <p:sp>
        <p:nvSpPr>
          <p:cNvPr id="23" name="Tekstikehys 22"/>
          <p:cNvSpPr txBox="1"/>
          <p:nvPr/>
        </p:nvSpPr>
        <p:spPr>
          <a:xfrm>
            <a:off x="683568" y="306896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1</a:t>
            </a:r>
            <a:r>
              <a:rPr lang="fi-FI" sz="1600" dirty="0">
                <a:hlinkClick r:id="rId9" action="ppaction://hlinksldjump"/>
              </a:rPr>
              <a:t>. Säädä työpaineet</a:t>
            </a:r>
            <a:endParaRPr lang="fi-FI" sz="1600" dirty="0"/>
          </a:p>
        </p:txBody>
      </p:sp>
      <p:sp>
        <p:nvSpPr>
          <p:cNvPr id="24" name="Tekstikehys 23"/>
          <p:cNvSpPr txBox="1"/>
          <p:nvPr/>
        </p:nvSpPr>
        <p:spPr>
          <a:xfrm>
            <a:off x="2140316" y="625390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4. Sytytä liekki sytyttimellä</a:t>
            </a:r>
          </a:p>
        </p:txBody>
      </p:sp>
      <p:pic>
        <p:nvPicPr>
          <p:cNvPr id="25" name="Kuva 24" descr="Win_ke 023K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926297" y="4005064"/>
            <a:ext cx="2829693" cy="26196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6" name="Tekstikehys 25"/>
          <p:cNvSpPr txBox="1"/>
          <p:nvPr/>
        </p:nvSpPr>
        <p:spPr>
          <a:xfrm>
            <a:off x="7164288" y="594928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Normaali liekki</a:t>
            </a:r>
          </a:p>
        </p:txBody>
      </p:sp>
      <p:sp>
        <p:nvSpPr>
          <p:cNvPr id="19" name="Tekstikehys 18"/>
          <p:cNvSpPr txBox="1"/>
          <p:nvPr/>
        </p:nvSpPr>
        <p:spPr>
          <a:xfrm>
            <a:off x="985668" y="220486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Opettele </a:t>
            </a:r>
            <a:r>
              <a:rPr lang="fi-FI" sz="1600" dirty="0" err="1">
                <a:solidFill>
                  <a:schemeClr val="bg1"/>
                </a:solidFill>
              </a:rPr>
              <a:t>tunte-maan</a:t>
            </a:r>
            <a:r>
              <a:rPr lang="fi-FI" sz="1600" dirty="0">
                <a:solidFill>
                  <a:schemeClr val="bg1"/>
                </a:solidFill>
              </a:rPr>
              <a:t> sopiva virtaus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3" grpId="0"/>
      <p:bldP spid="24" grpId="0"/>
      <p:bldP spid="2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3"/>
          <p:cNvSpPr txBox="1"/>
          <p:nvPr/>
        </p:nvSpPr>
        <p:spPr>
          <a:xfrm>
            <a:off x="539552" y="908720"/>
            <a:ext cx="5184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i-FI" sz="1600" dirty="0"/>
              <a:t>Sulje polttokaasuventtiili</a:t>
            </a:r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r>
              <a:rPr lang="fi-FI" sz="1600" dirty="0"/>
              <a:t>Sulje happiventtiili</a:t>
            </a:r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r>
              <a:rPr lang="fi-FI" sz="1600" dirty="0"/>
              <a:t>Sulje pulloventtiilit</a:t>
            </a:r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r>
              <a:rPr lang="fi-FI" sz="1600" dirty="0"/>
              <a:t>Vapauta letkun paine</a:t>
            </a:r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endParaRPr lang="fi-FI" sz="1600" dirty="0"/>
          </a:p>
          <a:p>
            <a:pPr marL="342900" indent="-342900">
              <a:buAutoNum type="arabicPeriod"/>
            </a:pPr>
            <a:r>
              <a:rPr lang="fi-FI" sz="1600" dirty="0"/>
              <a:t>Vapauta säätimen paine </a:t>
            </a:r>
          </a:p>
        </p:txBody>
      </p:sp>
      <p:pic>
        <p:nvPicPr>
          <p:cNvPr id="5" name="Kuva 4" descr="asetyleeni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63888" y="565268"/>
            <a:ext cx="947824" cy="993723"/>
          </a:xfrm>
          <a:prstGeom prst="rect">
            <a:avLst/>
          </a:prstGeom>
        </p:spPr>
      </p:pic>
      <p:pic>
        <p:nvPicPr>
          <p:cNvPr id="6" name="Kuva 5" descr="happi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63693" y="1335302"/>
            <a:ext cx="1003311" cy="1008112"/>
          </a:xfrm>
          <a:prstGeom prst="rect">
            <a:avLst/>
          </a:prstGeom>
        </p:spPr>
      </p:pic>
      <p:pic>
        <p:nvPicPr>
          <p:cNvPr id="7" name="Kuva 6" descr="Win_ke 02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69027" y="2362677"/>
            <a:ext cx="2751445" cy="2146443"/>
          </a:xfrm>
          <a:prstGeom prst="rect">
            <a:avLst/>
          </a:prstGeom>
        </p:spPr>
      </p:pic>
      <p:pic>
        <p:nvPicPr>
          <p:cNvPr id="8" name="Kuva 7" descr="Win_ke 02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04731" y="2362677"/>
            <a:ext cx="2585487" cy="2137372"/>
          </a:xfrm>
          <a:prstGeom prst="rect">
            <a:avLst/>
          </a:prstGeom>
        </p:spPr>
      </p:pic>
      <p:sp>
        <p:nvSpPr>
          <p:cNvPr id="9" name="Ellipsi 8"/>
          <p:cNvSpPr/>
          <p:nvPr/>
        </p:nvSpPr>
        <p:spPr>
          <a:xfrm>
            <a:off x="3491880" y="2204864"/>
            <a:ext cx="1080120" cy="100811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6186619" y="2276872"/>
            <a:ext cx="1080120" cy="100811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 descr="asetyleeni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31840" y="4597716"/>
            <a:ext cx="947824" cy="993723"/>
          </a:xfrm>
          <a:prstGeom prst="rect">
            <a:avLst/>
          </a:prstGeom>
        </p:spPr>
      </p:pic>
      <p:pic>
        <p:nvPicPr>
          <p:cNvPr id="12" name="Kuva 11" descr="happi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91680" y="4581128"/>
            <a:ext cx="1003311" cy="1008112"/>
          </a:xfrm>
          <a:prstGeom prst="rect">
            <a:avLst/>
          </a:prstGeom>
        </p:spPr>
      </p:pic>
      <p:sp>
        <p:nvSpPr>
          <p:cNvPr id="13" name="Tekstikehys 12"/>
          <p:cNvSpPr txBox="1"/>
          <p:nvPr/>
        </p:nvSpPr>
        <p:spPr>
          <a:xfrm>
            <a:off x="4283968" y="486916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(venttiilit auki)</a:t>
            </a:r>
          </a:p>
        </p:txBody>
      </p:sp>
      <p:sp>
        <p:nvSpPr>
          <p:cNvPr id="14" name="Ellipsi 13"/>
          <p:cNvSpPr/>
          <p:nvPr/>
        </p:nvSpPr>
        <p:spPr>
          <a:xfrm>
            <a:off x="3851920" y="3168678"/>
            <a:ext cx="1388726" cy="129614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/>
          <p:cNvSpPr/>
          <p:nvPr/>
        </p:nvSpPr>
        <p:spPr>
          <a:xfrm>
            <a:off x="7078425" y="3140968"/>
            <a:ext cx="1388726" cy="129614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kehys 15"/>
          <p:cNvSpPr txBox="1"/>
          <p:nvPr/>
        </p:nvSpPr>
        <p:spPr>
          <a:xfrm>
            <a:off x="5292080" y="764704"/>
            <a:ext cx="331236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Hitsausliekin sammuttaminen ja hitsaustyön lopettaminen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9" grpId="0" animBg="1"/>
      <p:bldP spid="10" grpId="0" animBg="1"/>
      <p:bldP spid="13" grpId="0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myötähitsaus_kp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39752" y="2852936"/>
            <a:ext cx="5499567" cy="1152128"/>
          </a:xfrm>
          <a:prstGeom prst="rect">
            <a:avLst/>
          </a:prstGeom>
        </p:spPr>
      </p:pic>
      <p:pic>
        <p:nvPicPr>
          <p:cNvPr id="5" name="Kuva 4" descr="myötähitsaus_kpl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760" y="4216312"/>
            <a:ext cx="5112568" cy="2165016"/>
          </a:xfrm>
          <a:prstGeom prst="rect">
            <a:avLst/>
          </a:prstGeom>
        </p:spPr>
      </p:pic>
      <p:pic>
        <p:nvPicPr>
          <p:cNvPr id="2" name="Kuva 1" descr="lanka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63888" y="1556792"/>
            <a:ext cx="1571625" cy="1752600"/>
          </a:xfrm>
          <a:prstGeom prst="rect">
            <a:avLst/>
          </a:prstGeom>
        </p:spPr>
      </p:pic>
      <p:pic>
        <p:nvPicPr>
          <p:cNvPr id="6" name="Kuva 5" descr="sula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338513">
            <a:off x="5008137" y="3055580"/>
            <a:ext cx="576064" cy="744352"/>
          </a:xfrm>
          <a:prstGeom prst="rect">
            <a:avLst/>
          </a:prstGeom>
        </p:spPr>
      </p:pic>
      <p:pic>
        <p:nvPicPr>
          <p:cNvPr id="3" name="Kuva 2" descr="liekki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71814" y="1760941"/>
            <a:ext cx="1276350" cy="1771650"/>
          </a:xfrm>
          <a:prstGeom prst="rect">
            <a:avLst/>
          </a:prstGeom>
        </p:spPr>
      </p:pic>
      <p:pic>
        <p:nvPicPr>
          <p:cNvPr id="7" name="Kuva 6" descr="liekki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64088" y="1412776"/>
            <a:ext cx="1276350" cy="1771650"/>
          </a:xfrm>
          <a:prstGeom prst="rect">
            <a:avLst/>
          </a:prstGeom>
        </p:spPr>
      </p:pic>
      <p:pic>
        <p:nvPicPr>
          <p:cNvPr id="9" name="Kuva 8" descr="lanka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16295" y="1700808"/>
            <a:ext cx="1571625" cy="1752600"/>
          </a:xfrm>
          <a:prstGeom prst="rect">
            <a:avLst/>
          </a:prstGeom>
        </p:spPr>
      </p:pic>
      <p:sp>
        <p:nvSpPr>
          <p:cNvPr id="12" name="Kuvatekstiellipsi 11"/>
          <p:cNvSpPr/>
          <p:nvPr/>
        </p:nvSpPr>
        <p:spPr>
          <a:xfrm>
            <a:off x="2555776" y="5445224"/>
            <a:ext cx="2160240" cy="936104"/>
          </a:xfrm>
          <a:prstGeom prst="wedgeEllipseCallout">
            <a:avLst>
              <a:gd name="adj1" fmla="val 54923"/>
              <a:gd name="adj2" fmla="val -5244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Levyn reunojen pitää sulaa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5796136" y="134076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Suutin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3203848" y="126876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Lisäainelanka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683568" y="501317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Hitsattavat levyt</a:t>
            </a:r>
          </a:p>
        </p:txBody>
      </p:sp>
      <p:sp>
        <p:nvSpPr>
          <p:cNvPr id="16" name="Kuvatekstiellipsi 15"/>
          <p:cNvSpPr/>
          <p:nvPr/>
        </p:nvSpPr>
        <p:spPr>
          <a:xfrm>
            <a:off x="3419872" y="3645024"/>
            <a:ext cx="1368152" cy="648072"/>
          </a:xfrm>
          <a:prstGeom prst="wedgeEllipseCallout">
            <a:avLst>
              <a:gd name="adj1" fmla="val 54923"/>
              <a:gd name="adj2" fmla="val -5244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Sulatus</a:t>
            </a:r>
          </a:p>
        </p:txBody>
      </p:sp>
      <p:sp>
        <p:nvSpPr>
          <p:cNvPr id="17" name="Kuvatekstiellipsi 16"/>
          <p:cNvSpPr/>
          <p:nvPr/>
        </p:nvSpPr>
        <p:spPr>
          <a:xfrm>
            <a:off x="3432505" y="3671048"/>
            <a:ext cx="1368152" cy="648072"/>
          </a:xfrm>
          <a:prstGeom prst="wedgeEllipseCallout">
            <a:avLst>
              <a:gd name="adj1" fmla="val 54923"/>
              <a:gd name="adj2" fmla="val -5244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Täyttö</a:t>
            </a:r>
          </a:p>
        </p:txBody>
      </p:sp>
      <p:sp>
        <p:nvSpPr>
          <p:cNvPr id="18" name="Nuoli vasemmalle 17"/>
          <p:cNvSpPr/>
          <p:nvPr/>
        </p:nvSpPr>
        <p:spPr>
          <a:xfrm>
            <a:off x="2339752" y="2420888"/>
            <a:ext cx="1584176" cy="720080"/>
          </a:xfrm>
          <a:prstGeom prst="leftArrow">
            <a:avLst>
              <a:gd name="adj1" fmla="val 59895"/>
              <a:gd name="adj2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Eteneminen</a:t>
            </a:r>
          </a:p>
        </p:txBody>
      </p:sp>
      <p:sp>
        <p:nvSpPr>
          <p:cNvPr id="19" name="Tekstikehys 18"/>
          <p:cNvSpPr txBox="1"/>
          <p:nvPr/>
        </p:nvSpPr>
        <p:spPr>
          <a:xfrm>
            <a:off x="2843808" y="5486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Myötähitsaus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/>
              <a:t>(</a:t>
            </a:r>
            <a:r>
              <a:rPr lang="fi-FI" sz="1600" dirty="0"/>
              <a:t>levynvahvuus alle 3 mm</a:t>
            </a:r>
            <a:r>
              <a:rPr lang="fi-FI" dirty="0"/>
              <a:t>)</a:t>
            </a:r>
          </a:p>
        </p:txBody>
      </p:sp>
      <p:sp>
        <p:nvSpPr>
          <p:cNvPr id="20" name="Tekstikehys 19"/>
          <p:cNvSpPr txBox="1"/>
          <p:nvPr/>
        </p:nvSpPr>
        <p:spPr>
          <a:xfrm>
            <a:off x="5004048" y="386104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Jne.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kehys 5"/>
          <p:cNvSpPr txBox="1"/>
          <p:nvPr/>
        </p:nvSpPr>
        <p:spPr>
          <a:xfrm>
            <a:off x="3318060" y="56502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hlinkClick r:id="rId2"/>
              </a:rPr>
              <a:t>Vastahitsausvideo</a:t>
            </a:r>
            <a:r>
              <a:rPr lang="fi-FI" dirty="0"/>
              <a:t> (</a:t>
            </a:r>
            <a:r>
              <a:rPr lang="fi-FI" dirty="0" err="1"/>
              <a:t>YouTube</a:t>
            </a:r>
            <a:r>
              <a:rPr lang="fi-FI" dirty="0"/>
              <a:t>)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2843808" y="5486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Vastahitsaus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/>
              <a:t>(</a:t>
            </a:r>
            <a:r>
              <a:rPr lang="fi-FI" sz="1600" dirty="0"/>
              <a:t>levynvahvuus 3 – 6 mm</a:t>
            </a:r>
            <a:r>
              <a:rPr lang="fi-FI" dirty="0"/>
              <a:t>)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1691680" y="530431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Katso alla olevasta linkistä avautuva video vastahitsauksesta.</a:t>
            </a:r>
          </a:p>
        </p:txBody>
      </p:sp>
      <p:pic>
        <p:nvPicPr>
          <p:cNvPr id="10" name="Kuva 9" descr="vastahitsau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3848" y="1403484"/>
            <a:ext cx="2735202" cy="3733095"/>
          </a:xfrm>
          <a:prstGeom prst="rect">
            <a:avLst/>
          </a:prstGeom>
        </p:spPr>
      </p:pic>
      <p:sp>
        <p:nvSpPr>
          <p:cNvPr id="7" name="Nuoli vasemmalle 6"/>
          <p:cNvSpPr/>
          <p:nvPr/>
        </p:nvSpPr>
        <p:spPr>
          <a:xfrm flipH="1">
            <a:off x="3419872" y="1268760"/>
            <a:ext cx="1584176" cy="720080"/>
          </a:xfrm>
          <a:prstGeom prst="leftArrow">
            <a:avLst>
              <a:gd name="adj1" fmla="val 59895"/>
              <a:gd name="adj2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Eteneminen</a:t>
            </a:r>
          </a:p>
        </p:txBody>
      </p:sp>
      <p:sp>
        <p:nvSpPr>
          <p:cNvPr id="11" name="Kuvatekstiellipsi 10"/>
          <p:cNvSpPr/>
          <p:nvPr/>
        </p:nvSpPr>
        <p:spPr>
          <a:xfrm>
            <a:off x="5304713" y="3849173"/>
            <a:ext cx="2520280" cy="1152128"/>
          </a:xfrm>
          <a:prstGeom prst="wedgeEllipseCallout">
            <a:avLst>
              <a:gd name="adj1" fmla="val -67730"/>
              <a:gd name="adj2" fmla="val -1986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”Päärynän muotoinen aukko” = levyn reunojen pitää sulaa</a:t>
            </a:r>
          </a:p>
        </p:txBody>
      </p:sp>
      <p:cxnSp>
        <p:nvCxnSpPr>
          <p:cNvPr id="13" name="Suora yhdysviiva 12"/>
          <p:cNvCxnSpPr/>
          <p:nvPr/>
        </p:nvCxnSpPr>
        <p:spPr>
          <a:xfrm flipH="1">
            <a:off x="3275856" y="4119602"/>
            <a:ext cx="995742" cy="0"/>
          </a:xfrm>
          <a:prstGeom prst="line">
            <a:avLst/>
          </a:prstGeom>
          <a:ln w="889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Kuvatekstiellipsi 14"/>
          <p:cNvSpPr/>
          <p:nvPr/>
        </p:nvSpPr>
        <p:spPr>
          <a:xfrm>
            <a:off x="467544" y="3068960"/>
            <a:ext cx="2376264" cy="1152128"/>
          </a:xfrm>
          <a:prstGeom prst="wedgeEllipseCallout">
            <a:avLst>
              <a:gd name="adj1" fmla="val 58030"/>
              <a:gd name="adj2" fmla="val 27759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Lisäainelangalla hämmennetään sulaa</a:t>
            </a:r>
          </a:p>
        </p:txBody>
      </p:sp>
      <p:sp>
        <p:nvSpPr>
          <p:cNvPr id="16" name="Tekstikehys 15"/>
          <p:cNvSpPr txBox="1"/>
          <p:nvPr/>
        </p:nvSpPr>
        <p:spPr>
          <a:xfrm>
            <a:off x="2051720" y="198884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Lisäainelanka</a:t>
            </a:r>
          </a:p>
        </p:txBody>
      </p:sp>
      <p:sp>
        <p:nvSpPr>
          <p:cNvPr id="17" name="Tekstikehys 16"/>
          <p:cNvSpPr txBox="1"/>
          <p:nvPr/>
        </p:nvSpPr>
        <p:spPr>
          <a:xfrm>
            <a:off x="5652120" y="198884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Hitsaussuutin ja -liekki</a:t>
            </a:r>
          </a:p>
        </p:txBody>
      </p:sp>
      <p:sp>
        <p:nvSpPr>
          <p:cNvPr id="18" name="Tekstikehys 17"/>
          <p:cNvSpPr txBox="1"/>
          <p:nvPr/>
        </p:nvSpPr>
        <p:spPr>
          <a:xfrm>
            <a:off x="2903416" y="4811220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Hitsisula päältäpäin nähtynä</a:t>
            </a:r>
          </a:p>
        </p:txBody>
      </p:sp>
      <p:sp>
        <p:nvSpPr>
          <p:cNvPr id="19" name="Tekstikehys 18"/>
          <p:cNvSpPr txBox="1"/>
          <p:nvPr/>
        </p:nvSpPr>
        <p:spPr>
          <a:xfrm>
            <a:off x="3035032" y="444951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Jne.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48 C -0.00104 -4.44444E-6 -0.00052 0.00672 -0.00086 0.01274 C -0.00121 0.01875 -0.00225 0.02639 -0.00382 0.03033 C -0.00538 0.03426 -0.0085 0.03704 -0.01059 0.03612 C -0.01267 0.03519 -0.01493 0.0294 -0.01632 0.02454 C -0.0177 0.01968 -0.01927 0.01227 -0.01944 0.00649 C -0.01961 0.0007 -0.01892 -0.00578 -0.01753 -0.01064 C -0.01614 -0.0155 -0.01302 -0.02083 -0.01128 -0.02314 C -0.00954 -0.02546 -0.00902 -0.02523 -0.00746 -0.02476 C -0.0059 -0.0243 -0.00382 -0.02384 -0.00225 -0.0206 C -0.00069 -0.01736 0.00087 -0.01157 0.00157 -0.00555 C 0.00226 0.00047 0.00209 0.0095 0.00157 0.01621 C 0.00105 0.02292 0.00035 0.03149 -0.00121 0.0345 C -0.00277 0.0375 -0.00573 0.03681 -0.00816 0.03403 C -0.01059 0.03125 -0.01423 0.02362 -0.01562 0.01737 C -0.01701 0.01112 -0.01666 0.00209 -0.01597 -0.00393 C -0.01527 -0.00995 -0.01302 -0.01574 -0.01093 -0.01944 C -0.00885 -0.02314 -0.00555 -0.02777 -0.00312 -0.02615 C -0.00069 -0.02453 0.00261 -0.01713 0.00382 -0.00972 C 0.00504 -0.00231 0.00469 0.01112 0.00434 0.01829 C 0.004 0.02547 0.00243 0.03149 0.00191 0.03403 " pathEditMode="relative" rAng="0" ptsTypes="aaaaaaaaaaaaaaaaaaaaA">
                                      <p:cBhvr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1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 animBg="1"/>
      <p:bldP spid="11" grpId="0" animBg="1"/>
      <p:bldP spid="15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Win_ke 0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45342" y="1111157"/>
            <a:ext cx="3524982" cy="2749891"/>
          </a:xfrm>
          <a:prstGeom prst="rect">
            <a:avLst/>
          </a:prstGeom>
        </p:spPr>
      </p:pic>
      <p:pic>
        <p:nvPicPr>
          <p:cNvPr id="3" name="Kuva 2" descr="Win_ke 0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91680" y="1111157"/>
            <a:ext cx="3312368" cy="2738270"/>
          </a:xfrm>
          <a:prstGeom prst="rect">
            <a:avLst/>
          </a:prstGeom>
        </p:spPr>
      </p:pic>
      <p:pic>
        <p:nvPicPr>
          <p:cNvPr id="4" name="Kuva 3" descr="Win_ke 004_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07482" y="3933056"/>
            <a:ext cx="4662870" cy="2232248"/>
          </a:xfrm>
          <a:prstGeom prst="rect">
            <a:avLst/>
          </a:prstGeom>
        </p:spPr>
      </p:pic>
      <p:sp>
        <p:nvSpPr>
          <p:cNvPr id="5" name="Tekstikehys 4"/>
          <p:cNvSpPr txBox="1"/>
          <p:nvPr/>
        </p:nvSpPr>
        <p:spPr>
          <a:xfrm>
            <a:off x="827584" y="5393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Työpaineiden säätö </a:t>
            </a:r>
            <a:r>
              <a:rPr lang="fi-FI" sz="1600" dirty="0"/>
              <a:t>(</a:t>
            </a:r>
            <a:r>
              <a:rPr lang="fi-FI" sz="1600" dirty="0">
                <a:solidFill>
                  <a:srgbClr val="FF0000"/>
                </a:solidFill>
              </a:rPr>
              <a:t>Huom. Työpaineen säädän aikana kaasun on virrattava</a:t>
            </a:r>
            <a:r>
              <a:rPr lang="fi-FI" sz="1600" dirty="0"/>
              <a:t>)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79512" y="134076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Pulloventtiili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179512" y="2089314"/>
            <a:ext cx="1540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Painemittarit</a:t>
            </a:r>
          </a:p>
          <a:p>
            <a:pPr>
              <a:buFontTx/>
              <a:buChar char="-"/>
            </a:pPr>
            <a:r>
              <a:rPr lang="fi-FI" sz="1600" dirty="0"/>
              <a:t>  Pullon paine</a:t>
            </a:r>
          </a:p>
          <a:p>
            <a:pPr>
              <a:buFontTx/>
              <a:buChar char="-"/>
            </a:pPr>
            <a:r>
              <a:rPr lang="fi-FI" sz="1600" dirty="0"/>
              <a:t> Työpaine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179512" y="331288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Paineen säädin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2843808" y="616530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Kaasuhitsaus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5322523" y="619301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Polttoleikkaus</a:t>
            </a:r>
          </a:p>
        </p:txBody>
      </p:sp>
      <p:cxnSp>
        <p:nvCxnSpPr>
          <p:cNvPr id="15" name="Suora nuoliyhdysviiva 14"/>
          <p:cNvCxnSpPr/>
          <p:nvPr/>
        </p:nvCxnSpPr>
        <p:spPr>
          <a:xfrm flipH="1" flipV="1">
            <a:off x="4355976" y="2204864"/>
            <a:ext cx="144016" cy="223224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 flipV="1">
            <a:off x="4788024" y="1988840"/>
            <a:ext cx="3168352" cy="244827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Kuva 20" descr="Win_ke 002K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4246065"/>
            <a:ext cx="2302380" cy="1440160"/>
          </a:xfrm>
          <a:prstGeom prst="rect">
            <a:avLst/>
          </a:prstGeom>
        </p:spPr>
      </p:pic>
      <p:pic>
        <p:nvPicPr>
          <p:cNvPr id="18" name="Kuva 17" descr="Polttoleikkaus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9512" y="4077072"/>
            <a:ext cx="2156954" cy="1872208"/>
          </a:xfrm>
          <a:prstGeom prst="rect">
            <a:avLst/>
          </a:prstGeom>
        </p:spPr>
      </p:pic>
      <p:sp>
        <p:nvSpPr>
          <p:cNvPr id="19" name="Puolivapaa piirto 18"/>
          <p:cNvSpPr/>
          <p:nvPr/>
        </p:nvSpPr>
        <p:spPr>
          <a:xfrm>
            <a:off x="1163562" y="4874381"/>
            <a:ext cx="1289352" cy="742647"/>
          </a:xfrm>
          <a:custGeom>
            <a:avLst/>
            <a:gdLst>
              <a:gd name="connsiteX0" fmla="*/ 84667 w 1289352"/>
              <a:gd name="connsiteY0" fmla="*/ 742647 h 742647"/>
              <a:gd name="connsiteX1" fmla="*/ 200781 w 1289352"/>
              <a:gd name="connsiteY1" fmla="*/ 118533 h 742647"/>
              <a:gd name="connsiteX2" fmla="*/ 1289352 w 1289352"/>
              <a:gd name="connsiteY2" fmla="*/ 31447 h 7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9352" h="742647">
                <a:moveTo>
                  <a:pt x="84667" y="742647"/>
                </a:moveTo>
                <a:cubicBezTo>
                  <a:pt x="42333" y="489856"/>
                  <a:pt x="0" y="237066"/>
                  <a:pt x="200781" y="118533"/>
                </a:cubicBezTo>
                <a:cubicBezTo>
                  <a:pt x="401562" y="0"/>
                  <a:pt x="1289352" y="31447"/>
                  <a:pt x="1289352" y="31447"/>
                </a:cubicBezTo>
              </a:path>
            </a:pathLst>
          </a:cu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kehys 21"/>
          <p:cNvSpPr txBox="1"/>
          <p:nvPr/>
        </p:nvSpPr>
        <p:spPr>
          <a:xfrm>
            <a:off x="250958" y="574984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Suuttimen koko (litraa </a:t>
            </a:r>
            <a:r>
              <a:rPr lang="fi-FI" sz="1600" dirty="0" err="1"/>
              <a:t>tunnisa</a:t>
            </a:r>
            <a:r>
              <a:rPr lang="fi-FI" sz="1600" dirty="0"/>
              <a:t>) valitaan levyn vahvuuden mukaan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3563888" y="4509120"/>
            <a:ext cx="720080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Puolivapaa piirto 32"/>
          <p:cNvSpPr/>
          <p:nvPr/>
        </p:nvSpPr>
        <p:spPr>
          <a:xfrm>
            <a:off x="3131841" y="2708920"/>
            <a:ext cx="288032" cy="504056"/>
          </a:xfrm>
          <a:custGeom>
            <a:avLst/>
            <a:gdLst>
              <a:gd name="connsiteX0" fmla="*/ 0 w 303355"/>
              <a:gd name="connsiteY0" fmla="*/ 0 h 593710"/>
              <a:gd name="connsiteX1" fmla="*/ 199348 w 303355"/>
              <a:gd name="connsiteY1" fmla="*/ 255685 h 593710"/>
              <a:gd name="connsiteX2" fmla="*/ 303355 w 303355"/>
              <a:gd name="connsiteY2" fmla="*/ 593710 h 5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55" h="593710">
                <a:moveTo>
                  <a:pt x="0" y="0"/>
                </a:moveTo>
                <a:cubicBezTo>
                  <a:pt x="74394" y="78366"/>
                  <a:pt x="148789" y="156733"/>
                  <a:pt x="199348" y="255685"/>
                </a:cubicBezTo>
                <a:cubicBezTo>
                  <a:pt x="249907" y="354637"/>
                  <a:pt x="276631" y="474173"/>
                  <a:pt x="303355" y="593710"/>
                </a:cubicBezTo>
              </a:path>
            </a:pathLst>
          </a:custGeom>
          <a:ln w="76200">
            <a:solidFill>
              <a:schemeClr val="tx2">
                <a:lumMod val="20000"/>
                <a:lumOff val="80000"/>
              </a:schemeClr>
            </a:solidFill>
            <a:headEnd type="triangl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Puolivapaa piirto 33"/>
          <p:cNvSpPr/>
          <p:nvPr/>
        </p:nvSpPr>
        <p:spPr>
          <a:xfrm>
            <a:off x="7308304" y="2564904"/>
            <a:ext cx="288032" cy="504056"/>
          </a:xfrm>
          <a:custGeom>
            <a:avLst/>
            <a:gdLst>
              <a:gd name="connsiteX0" fmla="*/ 0 w 303355"/>
              <a:gd name="connsiteY0" fmla="*/ 0 h 593710"/>
              <a:gd name="connsiteX1" fmla="*/ 199348 w 303355"/>
              <a:gd name="connsiteY1" fmla="*/ 255685 h 593710"/>
              <a:gd name="connsiteX2" fmla="*/ 303355 w 303355"/>
              <a:gd name="connsiteY2" fmla="*/ 593710 h 5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55" h="593710">
                <a:moveTo>
                  <a:pt x="0" y="0"/>
                </a:moveTo>
                <a:cubicBezTo>
                  <a:pt x="74394" y="78366"/>
                  <a:pt x="148789" y="156733"/>
                  <a:pt x="199348" y="255685"/>
                </a:cubicBezTo>
                <a:cubicBezTo>
                  <a:pt x="249907" y="354637"/>
                  <a:pt x="276631" y="474173"/>
                  <a:pt x="303355" y="593710"/>
                </a:cubicBezTo>
              </a:path>
            </a:pathLst>
          </a:custGeom>
          <a:ln w="76200">
            <a:solidFill>
              <a:schemeClr val="accent2">
                <a:lumMod val="40000"/>
                <a:lumOff val="60000"/>
              </a:schemeClr>
            </a:solidFill>
            <a:headEnd type="triangl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0" name="Suora nuoliyhdysviiva 39"/>
          <p:cNvCxnSpPr>
            <a:stCxn id="6" idx="3"/>
          </p:cNvCxnSpPr>
          <p:nvPr/>
        </p:nvCxnSpPr>
        <p:spPr>
          <a:xfrm>
            <a:off x="1475656" y="1510045"/>
            <a:ext cx="864096" cy="118755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uora nuoliyhdysviiva 42"/>
          <p:cNvCxnSpPr/>
          <p:nvPr/>
        </p:nvCxnSpPr>
        <p:spPr>
          <a:xfrm flipV="1">
            <a:off x="1589229" y="1700808"/>
            <a:ext cx="1728192" cy="792088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nuoliyhdysviiva 44"/>
          <p:cNvCxnSpPr/>
          <p:nvPr/>
        </p:nvCxnSpPr>
        <p:spPr>
          <a:xfrm flipV="1">
            <a:off x="1619672" y="2132856"/>
            <a:ext cx="2520280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uora nuoliyhdysviiva 47"/>
          <p:cNvCxnSpPr>
            <a:stCxn id="8" idx="3"/>
          </p:cNvCxnSpPr>
          <p:nvPr/>
        </p:nvCxnSpPr>
        <p:spPr>
          <a:xfrm flipV="1">
            <a:off x="1619672" y="3212976"/>
            <a:ext cx="792088" cy="269189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Viisikulmio 52">
            <a:hlinkClick r:id="rId7" action="ppaction://hlinksldjump"/>
          </p:cNvPr>
          <p:cNvSpPr/>
          <p:nvPr/>
        </p:nvSpPr>
        <p:spPr>
          <a:xfrm flipH="1">
            <a:off x="7164288" y="4869160"/>
            <a:ext cx="1584176" cy="47667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Paluu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10" grpId="0"/>
      <p:bldP spid="11" grpId="0"/>
      <p:bldP spid="19" grpId="0" animBg="1"/>
      <p:bldP spid="19" grpId="1" animBg="1"/>
      <p:bldP spid="22" grpId="0"/>
      <p:bldP spid="25" grpId="0" animBg="1"/>
      <p:bldP spid="25" grpId="1" animBg="1"/>
      <p:bldP spid="33" grpId="0" animBg="1"/>
      <p:bldP spid="34" grpId="0" animBg="1"/>
      <p:bldP spid="53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Kaasuhitsaus_Korj</Template>
  <TotalTime>11</TotalTime>
  <Words>239</Words>
  <Application>Microsoft Office PowerPoint</Application>
  <PresentationFormat>Näytössä katseltava diaesitys (4:3)</PresentationFormat>
  <Paragraphs>98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KoneDigi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Ville Salminen</dc:creator>
  <cp:lastModifiedBy>Ville Salminen</cp:lastModifiedBy>
  <cp:revision>4</cp:revision>
  <dcterms:created xsi:type="dcterms:W3CDTF">2020-02-03T17:49:21Z</dcterms:created>
  <dcterms:modified xsi:type="dcterms:W3CDTF">2020-02-11T09:57:34Z</dcterms:modified>
</cp:coreProperties>
</file>