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5"/>
  </p:sldMasterIdLst>
  <p:notesMasterIdLst>
    <p:notesMasterId r:id="rId26"/>
  </p:notesMasterIdLst>
  <p:sldIdLst>
    <p:sldId id="256" r:id="rId6"/>
    <p:sldId id="275" r:id="rId7"/>
    <p:sldId id="257" r:id="rId8"/>
    <p:sldId id="262" r:id="rId9"/>
    <p:sldId id="269" r:id="rId10"/>
    <p:sldId id="263" r:id="rId11"/>
    <p:sldId id="260" r:id="rId12"/>
    <p:sldId id="259" r:id="rId13"/>
    <p:sldId id="265" r:id="rId14"/>
    <p:sldId id="266" r:id="rId15"/>
    <p:sldId id="268" r:id="rId16"/>
    <p:sldId id="276" r:id="rId17"/>
    <p:sldId id="267" r:id="rId18"/>
    <p:sldId id="274" r:id="rId19"/>
    <p:sldId id="277" r:id="rId20"/>
    <p:sldId id="271" r:id="rId21"/>
    <p:sldId id="278" r:id="rId22"/>
    <p:sldId id="272" r:id="rId23"/>
    <p:sldId id="273" r:id="rId24"/>
    <p:sldId id="264" r:id="rId2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na Huhtama" initials="LH" lastIdx="1" clrIdx="0">
    <p:extLst>
      <p:ext uri="{19B8F6BF-5375-455C-9EA6-DF929625EA0E}">
        <p15:presenceInfo xmlns:p15="http://schemas.microsoft.com/office/powerpoint/2012/main" userId="S::lhuhtama@hamk.fi::d0cf39ee-060c-43bb-ae8c-da7c00c20b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83070" autoAdjust="0"/>
  </p:normalViewPr>
  <p:slideViewPr>
    <p:cSldViewPr snapToGrid="0">
      <p:cViewPr varScale="1">
        <p:scale>
          <a:sx n="52" d="100"/>
          <a:sy n="52" d="100"/>
        </p:scale>
        <p:origin x="108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DE3DC-FFA5-4B06-8CE1-A4327DB2171A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609CB-CAF6-4571-BA04-25E12737EA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2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Ympäristökorvaus on pinta-alaperusteinen korvaus. Ympäristökorvauksen ympäristösitoumukseen sisältyvät toimenpiteet tähtäävät maatalouden ympäristökuormituksen vähentämiseen. Sitoumuksen vähimmäispinta-ala on puutarhakasveja kasvattavalla tilalla yksi hehtaari.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609CB-CAF6-4571-BA04-25E12737EAA4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5965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609CB-CAF6-4571-BA04-25E12737EAA4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9206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609CB-CAF6-4571-BA04-25E12737EAA4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2513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Yleinen käytössä oleva raaka-aine maissitärkkelys (esim. Valota-kalvo), jonka maamikrobit käyttävät ravinnokseen/hajottavat. Kalvoissa voidaan käyttää tärkkelyksen lisäksi esim. polyestereitä. Kostea ja lämmin ilma nopeuttaa kalvon hajoamista. Paperipohjaisten  katteiden  ongelmana  on  repeilyalttius.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609CB-CAF6-4571-BA04-25E12737EAA4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194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Tilakohtaisesta toimenpiteestä maksetaan korvausta koko tilan sitoumusalalle ja lohkokohtaisista niille lohkoille, joilla toimenpidettä toteutetaan. Ravinteiden tasapainoiseen käyttöön kuuluvat tilalle tehtävät: viljavuustutkimus, viisivuotinen viljelykiertosuunnitelma, ympäristökorvauksen verkkotentti  viljelijälle Vipu -palvelussa, peltomaan laatutestin tekeminen ja rajoitukset lannoituksen käytössä</a:t>
            </a:r>
          </a:p>
          <a:p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609CB-CAF6-4571-BA04-25E12737EAA4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7483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Talviaikaisen kasvipeitteen tulisi olla yhteyttävää kasvipeitteisyyttä, sillä se on toiminnallisesti vaikuttavampi kuin sänki tai kevytmuokkaus.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609CB-CAF6-4571-BA04-25E12737EAA4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94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609CB-CAF6-4571-BA04-25E12737EAA4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005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Kuvassa </a:t>
            </a:r>
            <a:r>
              <a:rPr lang="fi-FI" dirty="0" err="1"/>
              <a:t>ylh.vas</a:t>
            </a:r>
            <a:r>
              <a:rPr lang="fi-FI" dirty="0"/>
              <a:t>. kumina, alh. vas. ruokohelpi , alh. keskellä tarhaomena (Huvitus-lajike) ja oik. puutarhamansikka, nämä kaikki käyvät ympäristökorvauksen talviaikaiseksi kasvipeitteisyydeksi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609CB-CAF6-4571-BA04-25E12737EAA4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3930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609CB-CAF6-4571-BA04-25E12737EAA4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1738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Maaperän </a:t>
            </a:r>
            <a:r>
              <a:rPr lang="fi-FI" dirty="0" err="1"/>
              <a:t>mikrobiston</a:t>
            </a:r>
            <a:r>
              <a:rPr lang="fi-FI" dirty="0"/>
              <a:t> hoito: Maahan jätetyssä kasvijätteessä säilyvät myös kasvitaudit, mikä on huono asia, mutta toisaalta lisääntynyt maaperän </a:t>
            </a:r>
            <a:r>
              <a:rPr lang="fi-FI" dirty="0" err="1"/>
              <a:t>mikrobisto</a:t>
            </a:r>
            <a:r>
              <a:rPr lang="fi-FI" dirty="0"/>
              <a:t> 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 tukahduttaa ja syrjäyttää tautisienien kasvua.</a:t>
            </a:r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609CB-CAF6-4571-BA04-25E12737EAA4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7506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Maa-aines voi syöpyä tuulen tai veden vaikutuksesta -&gt; kuuluu luonnon kiertokulkuun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Sääolot = sateen intensiteetti on merkittävämpi eroosion kannalta kuin sen määrä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Kasvipeitteisyyden tehokkuus = estää eritysesti sadonkorjuun jälkeisen maahiukkasten irtoamisen ja vesien mukana liikkeelle lähdön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Hiesu on maalajeista eroosioherkintä.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609CB-CAF6-4571-BA04-25E12737EAA4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6802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Huom</a:t>
            </a:r>
            <a:r>
              <a:rPr lang="fi-FI" dirty="0"/>
              <a:t>! Kasvuston katteita ovat muovit, harsot ja verkot.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609CB-CAF6-4571-BA04-25E12737EAA4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5179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716506" y="6192671"/>
            <a:ext cx="966537" cy="365125"/>
          </a:xfrm>
        </p:spPr>
        <p:txBody>
          <a:bodyPr/>
          <a:lstStyle/>
          <a:p>
            <a:fld id="{308255F3-F20B-4B87-BA2E-E1B81D1F1716}" type="datetime1">
              <a:rPr lang="fi-FI" smtClean="0"/>
              <a:t>30.9.2020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3628747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3385603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349030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08944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1410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979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9979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968402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1640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130986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3974686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53E9E-8905-47D9-8774-71C2D0812B6B}" type="datetime1">
              <a:rPr lang="fi-FI" smtClean="0"/>
              <a:t>30.9.2020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dirty="0"/>
              <a:t>kiertotalousamk.fi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66C3-9558-4BBB-9775-7D1DA6AA08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271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701" r:id="rId3"/>
    <p:sldLayoutId id="2147483692" r:id="rId4"/>
    <p:sldLayoutId id="2147483693" r:id="rId5"/>
    <p:sldLayoutId id="2147483702" r:id="rId6"/>
    <p:sldLayoutId id="2147483695" r:id="rId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mm.fi/documents/1410837/14346306/Eroosio-kasvipeitety%C3%B6paja+Jaettava+muistio.pdf/6c8c71e1-dcff-cc89-b04e-ee01309e197b/Eroosio-kasvipeitety%C3%B6paja+Jaettava+muistio.pdf" TargetMode="External"/><Relationship Id="rId2" Type="http://schemas.openxmlformats.org/officeDocument/2006/relationships/hyperlink" Target="https://www.google.com/url?sa=t&amp;rct=j&amp;q=&amp;esrc=s&amp;source=web&amp;cd=2&amp;ved=2ahUKEwjZlsCjz-DnAhVlyaYKHRgTDA8QFjABegQIAhAB&amp;url=https%3A%2F%2Fwww.ymparisto.fi%2Fdownload%2Fnoname%2F%257B7BFEB694-73C6-4D79-9719-FCDCE694030B%257D%2F96469&amp;usg=AOvVaw0B1PtHRBa8OLDp_YJo-MFh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jukuri.luke.fi/bitstream/handle/10024/540082/luke-luobio_36_2017.pdf?sequence=1&amp;isAllowed=y" TargetMode="External"/><Relationship Id="rId4" Type="http://schemas.openxmlformats.org/officeDocument/2006/relationships/hyperlink" Target="https://www.luke.fi/projektit/talma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uokavirasto.fi/viljelijat/tuet-ja-rahoitus/ymparistokorvaus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hkp.maanmittauslaitos.fi/hkp/published/fi/162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Kasvipeitteisyys ja maanpinnan katteet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Puutarhatalous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DBEC-BDFD-41C9-A00C-68FA1EF50EC5}" type="datetime1">
              <a:rPr lang="fi-FI" smtClean="0"/>
              <a:t>30.9.2020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  <a:endParaRPr lang="fi-FI" dirty="0"/>
          </a:p>
        </p:txBody>
      </p:sp>
      <p:pic>
        <p:nvPicPr>
          <p:cNvPr id="6" name="Kuva 2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6110C40F-456A-4B9A-97B3-7DD3BD95641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485" y="4208856"/>
            <a:ext cx="6120130" cy="101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8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AB51AA01-A6DC-422E-BE27-32ECB3012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4" r="-1" b="-1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566D5BC9-D05F-4452-84EA-D7105BE804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88" r="1" b="19693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11" name="Picture 10" descr="A red apple&#10;&#10;Description automatically generated">
            <a:extLst>
              <a:ext uri="{FF2B5EF4-FFF2-40B4-BE49-F238E27FC236}">
                <a16:creationId xmlns:a16="http://schemas.microsoft.com/office/drawing/2014/main" id="{30250B7A-EDE3-401D-AE3B-613B273D1C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5" b="11239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  <p:pic>
        <p:nvPicPr>
          <p:cNvPr id="6" name="Picture 5" descr="A train traveling down a dirt road&#10;&#10;Description automatically generated">
            <a:extLst>
              <a:ext uri="{FF2B5EF4-FFF2-40B4-BE49-F238E27FC236}">
                <a16:creationId xmlns:a16="http://schemas.microsoft.com/office/drawing/2014/main" id="{5433B2DB-F488-4086-917B-3BDD9DB92E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8191" b="-1"/>
          <a:stretch/>
        </p:blipFill>
        <p:spPr>
          <a:xfrm>
            <a:off x="6134100" y="321732"/>
            <a:ext cx="5736165" cy="6214533"/>
          </a:xfrm>
          <a:prstGeom prst="rect">
            <a:avLst/>
          </a:prstGeo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321732" y="6557043"/>
            <a:ext cx="411480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2422117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DE5D47-5C26-4754-9E1C-248037936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Talviaikaisen kasvipeitteisyyden etuja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B5631A-3471-47FA-96DB-743E66A16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Vesiensuojelu:</a:t>
            </a:r>
            <a:r>
              <a:rPr lang="fi-FI" dirty="0"/>
              <a:t>  kasvipeitteisyys estää ravinteiden huuhtoutumista vesistöihin (ilmastonmuutoksen myötä talviaikainen vesistökuormitus kasvaa) </a:t>
            </a:r>
          </a:p>
          <a:p>
            <a:r>
              <a:rPr lang="fi-FI" b="1" dirty="0"/>
              <a:t>Maan pinnan eroosion estyminen</a:t>
            </a:r>
            <a:r>
              <a:rPr lang="fi-FI" dirty="0"/>
              <a:t>: kasvipeitteisyys suojaa maan pintaa veden kuluttavalta vaikutukselta, maan multavuus ei vähene </a:t>
            </a:r>
          </a:p>
          <a:p>
            <a:r>
              <a:rPr lang="fi-FI" b="1" dirty="0"/>
              <a:t>Maaperän </a:t>
            </a:r>
            <a:r>
              <a:rPr lang="fi-FI" b="1" dirty="0" err="1"/>
              <a:t>mikrobiston</a:t>
            </a:r>
            <a:r>
              <a:rPr lang="fi-FI" b="1" dirty="0"/>
              <a:t> hoito</a:t>
            </a:r>
            <a:r>
              <a:rPr lang="fi-FI" dirty="0"/>
              <a:t>: kasvijäte ja kevennetty muokkaus lisäävät maan mikrobistoa ja parantavat niiden elinoloja</a:t>
            </a:r>
          </a:p>
          <a:p>
            <a:r>
              <a:rPr lang="fi-FI" b="1" dirty="0"/>
              <a:t>Hiilensidonta</a:t>
            </a:r>
            <a:r>
              <a:rPr lang="fi-FI" dirty="0"/>
              <a:t>: Maan pinnan kasvusto ja maaperän </a:t>
            </a:r>
            <a:r>
              <a:rPr lang="fi-FI" dirty="0" err="1"/>
              <a:t>mikrobisto</a:t>
            </a:r>
            <a:r>
              <a:rPr lang="fi-FI" dirty="0"/>
              <a:t> ovat myös hiilensitojia</a:t>
            </a:r>
          </a:p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302617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DE5D47-5C26-4754-9E1C-248037936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Talviaikaisen kasvipeitteisyyden etuja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B5631A-3471-47FA-96DB-743E66A16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Kasvitautien hillintä</a:t>
            </a:r>
            <a:r>
              <a:rPr lang="fi-FI" dirty="0"/>
              <a:t>: runsas maan </a:t>
            </a:r>
            <a:r>
              <a:rPr lang="fi-FI" dirty="0" err="1"/>
              <a:t>mikrobisto</a:t>
            </a:r>
            <a:r>
              <a:rPr lang="fi-FI" dirty="0"/>
              <a:t> voi syrjäyttää tautisienien kehittymistä </a:t>
            </a:r>
            <a:endParaRPr lang="fi-FI" b="1" dirty="0"/>
          </a:p>
          <a:p>
            <a:r>
              <a:rPr lang="fi-FI" b="1" dirty="0"/>
              <a:t>Maan mururakenteen paraneminen</a:t>
            </a:r>
            <a:r>
              <a:rPr lang="fi-FI" dirty="0"/>
              <a:t>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eloperäisen aineksen lisääntyminen pintamaassa → vaikuttaa maan kosteus- ja lämpöoloihin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vähentää liettymisen, maan eroosion ja kuorettumisen riskiä</a:t>
            </a:r>
          </a:p>
          <a:p>
            <a:r>
              <a:rPr lang="fi-FI" b="1" dirty="0"/>
              <a:t>Luonnon monimuotoisuuden lisääminen</a:t>
            </a:r>
          </a:p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982896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DCAD4B2-5DE0-498F-8B5B-8AE9F10F5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Maan eroosio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D55835-4ED4-4E9D-8557-66F0655F5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Maa-aines voi syöpyä tuulen tai veden vaikutuksesta</a:t>
            </a:r>
          </a:p>
          <a:p>
            <a:r>
              <a:rPr lang="fi-FI" dirty="0"/>
              <a:t>Viljelytekniikka, kasvipeitteisyys, sääolot, maanpinnan kaltevuus vaikuttavat eroosion nopeuteen</a:t>
            </a:r>
          </a:p>
          <a:p>
            <a:r>
              <a:rPr lang="fi-FI" dirty="0"/>
              <a:t>Tehokkainta on kasvipeitteisyyden käyttö</a:t>
            </a:r>
          </a:p>
          <a:p>
            <a:r>
              <a:rPr lang="fi-FI" dirty="0"/>
              <a:t>Eroosio on selektiivistä → voimakkainta maaperän hienoimmassa kivennäisaineksessa</a:t>
            </a:r>
          </a:p>
          <a:p>
            <a:r>
              <a:rPr lang="fi-FI" dirty="0"/>
              <a:t>Suomessa eroosiota tapahtuu eniten savipitoisilla alueilla maan etelä- ja lounaisosissa, vähiten Itä- ja Keski-Suomen sekä Lapin moreenialueilla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2777313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9F91-1979-4600-B547-C77ACC056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Talviaikaisen kasvipeitteisyyden haittoja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6662-F229-4384-8938-A45B2F8CD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296226"/>
          </a:xfrm>
        </p:spPr>
        <p:txBody>
          <a:bodyPr>
            <a:normAutofit lnSpcReduction="10000"/>
          </a:bodyPr>
          <a:lstStyle/>
          <a:p>
            <a:r>
              <a:rPr lang="fi-FI" b="1" dirty="0"/>
              <a:t>Kasvitautien mahdollinen leviäminen</a:t>
            </a:r>
            <a:r>
              <a:rPr lang="fi-FI" dirty="0"/>
              <a:t>: kasvimateriaalin jättäminen pintamaahan on taudeille hyvä talvehtimis- ja lisääntymispaikka         → kasvinsuojeluaineiden runsaampi käyttö?</a:t>
            </a:r>
          </a:p>
          <a:p>
            <a:r>
              <a:rPr lang="fi-FI" b="1" dirty="0"/>
              <a:t>Kasvipeitteisyydet eivät ole verrattavissa</a:t>
            </a:r>
            <a:r>
              <a:rPr lang="fi-FI" dirty="0"/>
              <a:t>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 Tukiehtojen kasvipeitteisyydeksi hyväksytään myös sänki ja kevytmuokkaus; nämä eivät vaikuta samoin kuin yhteyttävä kasvipeitteisyys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 Keväällä kylvetty yksivuotinen viherkesanto ei hidasta merkittävästi veden virtausta eikä kiintoaineksen kulkeutumista, kun taas kaksivuotinen nurmi suojaa maata tehokkaasti</a:t>
            </a:r>
          </a:p>
          <a:p>
            <a:r>
              <a:rPr lang="fi-FI" b="1" dirty="0"/>
              <a:t>Tuottavan peltoalan pieneneminen</a:t>
            </a:r>
            <a:r>
              <a:rPr lang="fi-FI" dirty="0"/>
              <a:t>: Kesanto- ja monimuotoisuuskasvustojen lisääminen vähentää tuotantoalaa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13238-1F52-4422-927F-BBA113BF6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1760648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DCAD4B2-5DE0-498F-8B5B-8AE9F10F5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Maanpinnan katteet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D55835-4ED4-4E9D-8557-66F0655F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137" y="1861035"/>
            <a:ext cx="10515600" cy="4161289"/>
          </a:xfrm>
        </p:spPr>
        <p:txBody>
          <a:bodyPr/>
          <a:lstStyle/>
          <a:p>
            <a:r>
              <a:rPr lang="fi-FI" dirty="0"/>
              <a:t>Katteilla peitetään viljelykasvin rivivälien tai taimivälien maata</a:t>
            </a:r>
          </a:p>
          <a:p>
            <a:r>
              <a:rPr lang="fi-FI" dirty="0"/>
              <a:t>Elävä kate = katekasvin kasvatus </a:t>
            </a:r>
          </a:p>
          <a:p>
            <a:r>
              <a:rPr lang="fi-FI" dirty="0"/>
              <a:t>Eloton kate = orgaaninen tai epäorgaaninen kate maan pinnassa</a:t>
            </a:r>
          </a:p>
          <a:p>
            <a:r>
              <a:rPr lang="fi-FI" dirty="0"/>
              <a:t>Katteita käytetään: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 estämään rikkakasvien kasvua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 parantamaan kasvuoloja ja maan multavuutta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 lisäämään maan ravinteisuutta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 vähentämään maan eroosiota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 estämään tuotteiden likaantuminen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6095ABAB-0367-4F53-BB3F-C33F3DB072E7}"/>
              </a:ext>
            </a:extLst>
          </p:cNvPr>
          <p:cNvSpPr/>
          <p:nvPr/>
        </p:nvSpPr>
        <p:spPr>
          <a:xfrm>
            <a:off x="761238" y="2453185"/>
            <a:ext cx="383661" cy="914400"/>
          </a:xfrm>
          <a:prstGeom prst="lef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9092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C904E-752F-4469-933F-5444B156C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fi-FI" dirty="0"/>
          </a:p>
          <a:p>
            <a:pPr marL="514350" indent="-514350">
              <a:buFont typeface="+mj-lt"/>
              <a:buAutoNum type="arabicPeriod"/>
            </a:pP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369FA-60D6-4B0F-82F0-37209849C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EB0658-4891-4A54-9C90-649F20214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334" y="-4763"/>
            <a:ext cx="5081546" cy="6858000"/>
          </a:xfrm>
          <a:prstGeom prst="rect">
            <a:avLst/>
          </a:prstGeom>
        </p:spPr>
      </p:pic>
      <p:pic>
        <p:nvPicPr>
          <p:cNvPr id="9" name="Picture 8" descr="A picture containing sitting, white&#10;&#10;Description automatically generated">
            <a:extLst>
              <a:ext uri="{FF2B5EF4-FFF2-40B4-BE49-F238E27FC236}">
                <a16:creationId xmlns:a16="http://schemas.microsoft.com/office/drawing/2014/main" id="{87D82D2A-6346-47CC-910A-6043BEB3E0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80" y="4492500"/>
            <a:ext cx="3542489" cy="2360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1734F4-6734-4FB7-95E3-763C734C64E6}"/>
              </a:ext>
            </a:extLst>
          </p:cNvPr>
          <p:cNvSpPr txBox="1"/>
          <p:nvPr/>
        </p:nvSpPr>
        <p:spPr>
          <a:xfrm>
            <a:off x="7363442" y="166025"/>
            <a:ext cx="43872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Puunkuori ja puuhake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Estää maan routaantumista syksyllä ja hidastaa keväällä roudan sulamista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Maatumaton hake kuluttaa maan typpivaroja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Monivuotisilla kasveilla</a:t>
            </a:r>
          </a:p>
          <a:p>
            <a:r>
              <a:rPr lang="fi-FI" sz="2800" dirty="0"/>
              <a:t> </a:t>
            </a:r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1495975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1C7E7-9FF6-4133-8413-F2A7C44FE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92314-F846-4ECC-935E-8EF183401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630" y="0"/>
            <a:ext cx="55338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F17352-3B21-430A-B8EE-A423272D6D6E}"/>
              </a:ext>
            </a:extLst>
          </p:cNvPr>
          <p:cNvSpPr txBox="1"/>
          <p:nvPr/>
        </p:nvSpPr>
        <p:spPr>
          <a:xfrm>
            <a:off x="7287905" y="279154"/>
            <a:ext cx="4572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Olkikate</a:t>
            </a:r>
          </a:p>
          <a:p>
            <a:endParaRPr lang="fi-FI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Hidastaa maan lämpenemistä keväällä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Lahotessaan sitoo typpeä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Pitää lisätä kasvukauden aikana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Mansikoilla riviväleissä </a:t>
            </a:r>
          </a:p>
          <a:p>
            <a:r>
              <a:rPr lang="fi-FI" sz="2800" dirty="0"/>
              <a:t>      ja taimiväleissä, suojaa </a:t>
            </a:r>
          </a:p>
          <a:p>
            <a:r>
              <a:rPr lang="fi-FI" sz="2800" dirty="0"/>
              <a:t>      marjoja likaantumiselta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Oljet kuivuvat sateen jälkeen melko nopeasti, mansikoihin ei hometta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0D0A1-BC64-4072-9ED7-0658BA93A64E}"/>
              </a:ext>
            </a:extLst>
          </p:cNvPr>
          <p:cNvSpPr txBox="1"/>
          <p:nvPr/>
        </p:nvSpPr>
        <p:spPr>
          <a:xfrm>
            <a:off x="4763069" y="6246233"/>
            <a:ext cx="3974421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i-FI" sz="2400" dirty="0"/>
              <a:t>Olkea </a:t>
            </a:r>
            <a:r>
              <a:rPr lang="fi-FI" sz="2400" dirty="0" err="1"/>
              <a:t>talvivalkosipulivijelmällä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790334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C904E-752F-4469-933F-5444B156C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fi-FI" dirty="0"/>
          </a:p>
          <a:p>
            <a:pPr marL="514350" indent="-514350">
              <a:buFont typeface="+mj-lt"/>
              <a:buAutoNum type="arabicPeriod"/>
            </a:pP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369FA-60D6-4B0F-82F0-37209849C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E3C8A-B76C-4BF9-9D53-54AF4325C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802" y="734609"/>
            <a:ext cx="6487268" cy="4865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7AB6C-E2BF-4248-ACC0-DADA967C8FD9}"/>
              </a:ext>
            </a:extLst>
          </p:cNvPr>
          <p:cNvSpPr txBox="1"/>
          <p:nvPr/>
        </p:nvSpPr>
        <p:spPr>
          <a:xfrm>
            <a:off x="7950359" y="734609"/>
            <a:ext cx="374744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Muovikate</a:t>
            </a:r>
          </a:p>
          <a:p>
            <a:endParaRPr lang="fi-FI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Erilaisia muovikalvoja tai muovisia kudottuja katekankaita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Musta muovi kerää lämpöä, maa lämpiää keväällä </a:t>
            </a:r>
            <a:r>
              <a:rPr lang="fi-FI" sz="2800" dirty="0" err="1"/>
              <a:t>aikaisín</a:t>
            </a:r>
            <a:endParaRPr lang="fi-F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Monivuotisilla kasveilla</a:t>
            </a:r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588234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10" name="Picture 9" descr="A picture containing outdoor, track, train, grass&#10;&#10;Description automatically generated">
            <a:extLst>
              <a:ext uri="{FF2B5EF4-FFF2-40B4-BE49-F238E27FC236}">
                <a16:creationId xmlns:a16="http://schemas.microsoft.com/office/drawing/2014/main" id="{2A559266-5839-464B-A1BC-AB28E5E56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2" y="1545088"/>
            <a:ext cx="7808627" cy="4392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F0BCC9-4FAF-44A3-90FE-75C1F1474C9D}"/>
              </a:ext>
            </a:extLst>
          </p:cNvPr>
          <p:cNvSpPr txBox="1"/>
          <p:nvPr/>
        </p:nvSpPr>
        <p:spPr>
          <a:xfrm>
            <a:off x="8153400" y="628171"/>
            <a:ext cx="297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/>
              <a:t>Biohajoava kalvo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4887F-9541-403A-99E0-9C92D649C1E6}"/>
              </a:ext>
            </a:extLst>
          </p:cNvPr>
          <p:cNvSpPr txBox="1"/>
          <p:nvPr/>
        </p:nvSpPr>
        <p:spPr>
          <a:xfrm>
            <a:off x="8118143" y="1358815"/>
            <a:ext cx="365191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Tehty yleensä </a:t>
            </a:r>
          </a:p>
          <a:p>
            <a:r>
              <a:rPr lang="fi-FI" sz="2800" dirty="0"/>
              <a:t>      kasvitärkkelyksestä    </a:t>
            </a:r>
          </a:p>
          <a:p>
            <a:r>
              <a:rPr lang="fi-FI" sz="2800" dirty="0"/>
              <a:t>      tai paperista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Hajoaa peltoon </a:t>
            </a:r>
          </a:p>
          <a:p>
            <a:r>
              <a:rPr lang="fi-FI" sz="2800" dirty="0"/>
              <a:t>      1 kk ─ 2 vuoden  </a:t>
            </a:r>
          </a:p>
          <a:p>
            <a:r>
              <a:rPr lang="fi-FI" sz="2800" dirty="0"/>
              <a:t>      kuluessa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Voidaan levittää </a:t>
            </a:r>
          </a:p>
          <a:p>
            <a:r>
              <a:rPr lang="fi-FI" sz="2800" dirty="0"/>
              <a:t>      penkinteon </a:t>
            </a:r>
          </a:p>
          <a:p>
            <a:r>
              <a:rPr lang="fi-FI" sz="2800" dirty="0"/>
              <a:t>      yhteydessä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Käytetään vihannesviljelyssä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2800" dirty="0"/>
          </a:p>
          <a:p>
            <a:r>
              <a:rPr lang="fi-FI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4648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CFD6-5301-42FC-A59B-49AE74097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Kasvipeitteisyydestä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6FDF-D5D3-4967-8BD2-A49BECFEC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Ilmastonmuutoksen myötä lisääntynyt talviaikainen sateisuus on ongelmallista nykyisillä viljelymenetelmillä erityisesti savimailla ja rinnemailla</a:t>
            </a:r>
          </a:p>
          <a:p>
            <a:r>
              <a:rPr lang="fi-FI" dirty="0"/>
              <a:t>Vesistöjen lähellä olevat kaltevat peltomaat, ovat eroosioherkkiä ja niistä voi huuhtoutua vesistöön ravinteita (fosforia!) </a:t>
            </a:r>
          </a:p>
          <a:p>
            <a:r>
              <a:rPr lang="fi-FI" dirty="0"/>
              <a:t>Kasvipeitteisyys on lisääntynyt merkittävästi viime vuosikymmeninä Suomen peltoviljelyssä → tukijärjestelmä on ohjannut tähän</a:t>
            </a:r>
          </a:p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58CFF-02C2-4DEC-BFD4-2A3F31BD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2354257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DCAD4B2-5DE0-498F-8B5B-8AE9F10F5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Luettavaa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D55835-4ED4-4E9D-8557-66F0655F5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Heinonen, R., Hartikainen, H., Aura, E., Jaakkola A. &amp; Kemppainen, E. (2001) Maa, viljely ja ympäristö, , s. 303─307</a:t>
            </a:r>
          </a:p>
          <a:p>
            <a:r>
              <a:rPr lang="fi-FI" dirty="0"/>
              <a:t>Hovi, J. (2013)</a:t>
            </a:r>
            <a:r>
              <a:rPr lang="fi-FI" sz="1600" dirty="0">
                <a:hlinkClick r:id="rId2"/>
              </a:rPr>
              <a:t>Puukuitulisäyksen ja talviaikaisen kasvipeitteisyyden vaikutus maan eroosioherkkyyteen</a:t>
            </a:r>
            <a:r>
              <a:rPr lang="fi-FI" sz="1600" dirty="0"/>
              <a:t> </a:t>
            </a:r>
          </a:p>
          <a:p>
            <a:r>
              <a:rPr lang="fi-FI" dirty="0"/>
              <a:t>MMM.(2019) CAP27 -työpaja 30.1.2019. Eroosion esto ja kasvipeitteisyyden edistäminen </a:t>
            </a:r>
            <a:r>
              <a:rPr lang="fi-FI" sz="1600" dirty="0">
                <a:hlinkClick r:id="rId3"/>
              </a:rPr>
              <a:t>https://mmm.fi/documents/1410837/14346306/Eroosio-kasvipeitety%C3%B6paja+Jaettava+muistio.pdf/6c8c71e1-dcff-cc89-b04e-ee01309e197b/Eroosio-kasvipeitety%C3%B6paja+Jaettava+muistio.pdf</a:t>
            </a:r>
            <a:r>
              <a:rPr lang="fi-FI" sz="1600" dirty="0"/>
              <a:t> </a:t>
            </a:r>
          </a:p>
          <a:p>
            <a:r>
              <a:rPr lang="fi-FI" dirty="0"/>
              <a:t>Palojärvi, A. &amp; Parikka, P. (2015) Peltojen talviaikainen kasvipeitteisyys – tautipaineen hillintä maaperän ekosysteemipalveluilla. Luonnonvarakeskus </a:t>
            </a:r>
            <a:r>
              <a:rPr lang="fi-FI" sz="1600" dirty="0">
                <a:hlinkClick r:id="rId4"/>
              </a:rPr>
              <a:t>https://www.luke.fi/projektit/talma/</a:t>
            </a:r>
            <a:r>
              <a:rPr lang="fi-FI" sz="1600" dirty="0"/>
              <a:t> </a:t>
            </a:r>
          </a:p>
          <a:p>
            <a:r>
              <a:rPr lang="fi-FI" sz="3000" dirty="0"/>
              <a:t>Salonen, J., Suojala-Ahlfors, T., </a:t>
            </a:r>
            <a:r>
              <a:rPr lang="fi-FI" sz="3000" dirty="0" err="1"/>
              <a:t>Tiilikkala</a:t>
            </a:r>
            <a:r>
              <a:rPr lang="fi-FI" sz="3000" dirty="0"/>
              <a:t>, </a:t>
            </a:r>
            <a:r>
              <a:rPr lang="fi-FI" sz="3000" dirty="0" err="1"/>
              <a:t>K.,Kemppainen</a:t>
            </a:r>
            <a:r>
              <a:rPr lang="fi-FI" sz="3000" dirty="0"/>
              <a:t>, R. &amp; Eskola, A. (2017) Biohajoavia katteita vihannesten rikkakasvintorjuntaan. s.4</a:t>
            </a:r>
            <a:r>
              <a:rPr lang="fi-FI" sz="3200" dirty="0"/>
              <a:t>─7</a:t>
            </a:r>
            <a:r>
              <a:rPr lang="fi-FI" sz="3000" dirty="0"/>
              <a:t> ja 16</a:t>
            </a:r>
            <a:r>
              <a:rPr lang="fi-FI" sz="3200" dirty="0"/>
              <a:t> ─23</a:t>
            </a:r>
            <a:r>
              <a:rPr lang="fi-FI" sz="3000" dirty="0"/>
              <a:t> </a:t>
            </a:r>
            <a:r>
              <a:rPr lang="fi-FI" sz="1800" dirty="0">
                <a:hlinkClick r:id="rId5"/>
              </a:rPr>
              <a:t>http://jukuri.luke.fi/bitstream/handle/10024/540082/luke-luobio_36_2017.pdf?sequence=1&amp;isAllowed=y</a:t>
            </a:r>
            <a:r>
              <a:rPr lang="fi-FI" sz="1800" dirty="0"/>
              <a:t> </a:t>
            </a:r>
          </a:p>
          <a:p>
            <a:r>
              <a:rPr lang="fi-FI" dirty="0"/>
              <a:t>Voipio, I. (2000) Vihannekset –lajit, viljely ja sato, s. 51─52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1746560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Ympäristökorvaus tukijärjestelmässä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Maatalouden ja puutarhatalouden </a:t>
            </a:r>
            <a:r>
              <a:rPr lang="fi-FI" b="1" dirty="0"/>
              <a:t>viljelijätukia </a:t>
            </a:r>
            <a:r>
              <a:rPr lang="fi-FI" dirty="0"/>
              <a:t>rahoitetaan EU:n maataloustukirahastosta, EU:n maaseuturahastosta ja kansallisista varoista</a:t>
            </a:r>
          </a:p>
          <a:p>
            <a:r>
              <a:rPr lang="fi-FI" dirty="0"/>
              <a:t>Päätukihaussa  viljelijä voi hakea perustuen ja hehtaarituen lisäksi muitakin tukia kuten esimerkiksi kasvihuonetuotannon tukea, viherryttämistukea tai ympäristökorvausta</a:t>
            </a:r>
          </a:p>
          <a:p>
            <a:r>
              <a:rPr lang="fi-FI" dirty="0"/>
              <a:t>Ympäristökorvauksen saamiseksi viljelijä tekee ympäristösitoumuksen 5 vuodeksi; edellinen sitoumuskausi on alkanut v. 2015 ja päättyy 30.4.2020</a:t>
            </a:r>
          </a:p>
          <a:p>
            <a:r>
              <a:rPr lang="fi-FI" dirty="0"/>
              <a:t>Sitoumusta voi jatkaa yhdellä vuodella vuoden 2020 päätukihaussa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1875998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Ympäristökorvaus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67046"/>
          </a:xfrm>
        </p:spPr>
        <p:txBody>
          <a:bodyPr>
            <a:noAutofit/>
          </a:bodyPr>
          <a:lstStyle/>
          <a:p>
            <a:r>
              <a:rPr lang="fi-FI" sz="3200" dirty="0"/>
              <a:t>Ajankohtaiset tiedot ympäristökorvauksesta ovat Ruokaviraston sivuilla </a:t>
            </a:r>
            <a:r>
              <a:rPr lang="fi-FI" dirty="0">
                <a:hlinkClick r:id="rId2"/>
              </a:rPr>
              <a:t>https://www.ruokavirasto.fi/viljelijat/tuet-ja-rahoitus/ymparistokorvaus/</a:t>
            </a:r>
            <a:r>
              <a:rPr lang="fi-FI" dirty="0"/>
              <a:t> </a:t>
            </a:r>
          </a:p>
          <a:p>
            <a:r>
              <a:rPr lang="fi-FI" sz="3200" dirty="0"/>
              <a:t>Ympäristösitoumukseen kuuluvat: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800" dirty="0"/>
              <a:t> Toimenpiteiden perustaso (vähimmäisvaatimukset)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800" dirty="0"/>
              <a:t> Täydentävät ehdot (lakisääteiset hoitovaatimukset ja hyvän maatalouden ja ympäristön vaatimukset)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800" dirty="0"/>
              <a:t> Maatalousmaan säilyttäminen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2930873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Ympäristökorvaus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557401"/>
            <a:ext cx="10515600" cy="4367046"/>
          </a:xfrm>
        </p:spPr>
        <p:txBody>
          <a:bodyPr>
            <a:noAutofit/>
          </a:bodyPr>
          <a:lstStyle/>
          <a:p>
            <a:r>
              <a:rPr lang="fi-FI" sz="3200" dirty="0"/>
              <a:t>Ym­pä­ris­tö­kor­vaus voi­daan mak­saa pel­to- ja puu­tar­ha­kas­vien vil­je­lyk­ses­sä ole­vas­ta pel­to­a­las­ta</a:t>
            </a:r>
          </a:p>
          <a:p>
            <a:r>
              <a:rPr lang="fi-FI" sz="3200" dirty="0"/>
              <a:t>Jos lohkolla on tal­veh­ti­mis­tu­ho­ja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800" dirty="0"/>
              <a:t> Kor­vaus maksetaan, jos hoito täyt­tää täy­den­tä­viin eh­toi­hin liit­ty­vis­tä hy­vän maa­ta­lou­den ja ym­pä­ris­tön vaa­ti­muk­set ja että pää­o­sal­la loh­kon pin­ta-alas­ta on kor­juu- ja mark­ki­na­kel­poi­sen sa­don tuot­ta­va kas­vus­to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800" dirty="0"/>
              <a:t> Korvausta ei makseta, jos pää­o­sal­la loh­koa ei ole kor­juu- ja mark­ki­na­kel­pois­ta sa­toa, paitsi jos tal­veh­ti­mis­tuhoalu­e kyl­ve­tään ke­vääl­lä uu­del­leen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1238885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F61E-AA9B-406F-883F-EAA3795C7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Ympäristösitoumus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C904E-752F-4469-933F-5444B156C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i-FI" sz="3200" b="1" dirty="0"/>
              <a:t>Tilakohtainen toimenpide</a:t>
            </a:r>
            <a:r>
              <a:rPr lang="fi-FI" sz="3200" dirty="0"/>
              <a:t>: ­ra­vin­tei­den tasa­pai­noi­nen käy­ttö ti­lan koko pel­to­a­lal­la 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3200" b="1" dirty="0"/>
              <a:t>Lohkokohtaiset toimenpiteet</a:t>
            </a:r>
            <a:r>
              <a:rPr lang="fi-FI" sz="3200" dirty="0"/>
              <a:t>: valittavana eri toimenpiteitä (ei rajoitettua määrää) esimerkiksi</a:t>
            </a:r>
          </a:p>
          <a:p>
            <a:pPr lvl="1"/>
            <a:r>
              <a:rPr lang="fi-FI" sz="2800" dirty="0">
                <a:solidFill>
                  <a:srgbClr val="FF0000"/>
                </a:solidFill>
              </a:rPr>
              <a:t>Peltojen talviaikainen kasvipeitteisyys </a:t>
            </a:r>
          </a:p>
          <a:p>
            <a:pPr lvl="1"/>
            <a:r>
              <a:rPr lang="fi-FI" sz="2800" dirty="0">
                <a:solidFill>
                  <a:srgbClr val="FF0000"/>
                </a:solidFill>
              </a:rPr>
              <a:t>Orgaanisen katteen käyttö puutarhakasveilla ja siemenperunalla </a:t>
            </a:r>
          </a:p>
          <a:p>
            <a:pPr lvl="1"/>
            <a:r>
              <a:rPr lang="fi-FI" sz="2800" dirty="0"/>
              <a:t>Valumavesien hallinta   </a:t>
            </a:r>
          </a:p>
          <a:p>
            <a:pPr lvl="1"/>
            <a:r>
              <a:rPr lang="fi-FI" sz="2800" dirty="0"/>
              <a:t>Peltoluonnon monimuotoisuus </a:t>
            </a:r>
          </a:p>
          <a:p>
            <a:pPr lvl="1"/>
            <a:endParaRPr lang="fi-FI" dirty="0"/>
          </a:p>
          <a:p>
            <a:pPr marL="514350" indent="-514350">
              <a:buFont typeface="+mj-lt"/>
              <a:buAutoNum type="arabicPeriod"/>
            </a:pP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6680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DCAD4B2-5DE0-498F-8B5B-8AE9F10F5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45054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Kasvipeitteisyys ympäristökorvauksessa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D55835-4ED4-4E9D-8557-66F0655F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379" y="2031382"/>
            <a:ext cx="5416296" cy="4161289"/>
          </a:xfrm>
        </p:spPr>
        <p:txBody>
          <a:bodyPr>
            <a:normAutofit/>
          </a:bodyPr>
          <a:lstStyle/>
          <a:p>
            <a:r>
              <a:rPr lang="fi-FI" dirty="0"/>
              <a:t>Kasvipeitteisyyteen pitää ilmoittaa vähintään 20 % sitoumusalasta jokaisena sitoumusvuonna</a:t>
            </a:r>
          </a:p>
          <a:p>
            <a:r>
              <a:rPr lang="fi-FI" dirty="0"/>
              <a:t>Lohkon talviaikaisesta kasvipeitteisyydestä ilmoittaminen Vipu-palvelussa syys-lokakuussa</a:t>
            </a:r>
          </a:p>
          <a:p>
            <a:r>
              <a:rPr lang="fi-FI" dirty="0"/>
              <a:t>Ruokaviraston korkeamman tukitason kohdentamiskartta: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47EDA9-C1DA-41CD-B72B-45AE70B868C1}"/>
              </a:ext>
            </a:extLst>
          </p:cNvPr>
          <p:cNvSpPr/>
          <p:nvPr/>
        </p:nvSpPr>
        <p:spPr>
          <a:xfrm>
            <a:off x="809379" y="5378808"/>
            <a:ext cx="5381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hlinkClick r:id="rId2"/>
              </a:rPr>
              <a:t>https://hkp.maanmittauslaitos.fi/hkp/published/fi/162</a:t>
            </a:r>
            <a:r>
              <a:rPr lang="fi-FI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CE911-A28C-4B2C-A121-EAE3280AF461}"/>
              </a:ext>
            </a:extLst>
          </p:cNvPr>
          <p:cNvSpPr txBox="1"/>
          <p:nvPr/>
        </p:nvSpPr>
        <p:spPr>
          <a:xfrm>
            <a:off x="6422514" y="5303609"/>
            <a:ext cx="4931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/>
              <a:t>Talviaikaisen kasvipeitteisyyden korkeamman </a:t>
            </a:r>
          </a:p>
          <a:p>
            <a:r>
              <a:rPr lang="fi-FI" sz="2000" dirty="0"/>
              <a:t>tukitason alue (Ruokaviraston kohdentamis-</a:t>
            </a:r>
          </a:p>
          <a:p>
            <a:r>
              <a:rPr lang="fi-FI" sz="2000" dirty="0"/>
              <a:t>karttaa </a:t>
            </a:r>
            <a:r>
              <a:rPr lang="fi-FI" sz="2000" dirty="0" err="1"/>
              <a:t>mukaellen</a:t>
            </a:r>
            <a:r>
              <a:rPr lang="fi-FI" sz="2000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D0F1B8-7AA0-4F88-B639-5706E2614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272" y="321599"/>
            <a:ext cx="4858997" cy="49820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54615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Peltojen talviaikaiseksi kasvipeitteisyydeksi hyväksytään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8" y="2175443"/>
            <a:ext cx="5181600" cy="4199790"/>
          </a:xfrm>
        </p:spPr>
        <p:txBody>
          <a:bodyPr>
            <a:normAutofit/>
          </a:bodyPr>
          <a:lstStyle/>
          <a:p>
            <a:r>
              <a:rPr lang="fi-FI" dirty="0"/>
              <a:t> moni­vuo­ti­set vil­jel­lyt nur­met, ylitalviset yksi­vuo­ti­set nur­met ja ruo­ko­hel­pi</a:t>
            </a:r>
          </a:p>
          <a:p>
            <a:r>
              <a:rPr lang="fi-FI" b="1" dirty="0"/>
              <a:t>moni­vuo­ti­set puu­tar­ha­kas­vit ja ku­mi­na</a:t>
            </a:r>
          </a:p>
          <a:p>
            <a:r>
              <a:rPr lang="fi-FI" dirty="0"/>
              <a:t> ke­rää­jä­kas­vit, jos kas­vus­to säi­ly­te­tään seu­raa­vaan ke­vää­seen asti</a:t>
            </a:r>
          </a:p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2" y="2175443"/>
            <a:ext cx="5181600" cy="4199790"/>
          </a:xfrm>
        </p:spPr>
        <p:txBody>
          <a:bodyPr>
            <a:normAutofit/>
          </a:bodyPr>
          <a:lstStyle/>
          <a:p>
            <a:r>
              <a:rPr lang="fi-FI" dirty="0"/>
              <a:t>syys­kyl­vöi­set vil­jat, syys­kyl­vöi­set öljy­kas­vit sekä muut syys­kyl­vöi­set kas­vit ja ke­vääl­lä kor­jat­ta­va pel­la­va ja hamp­pu</a:t>
            </a:r>
          </a:p>
          <a:p>
            <a:r>
              <a:rPr lang="fi-FI" dirty="0"/>
              <a:t>vil­jan, öljy­kas­vien, tat­ta­rin, sie­men­maus­tei­den ja kui­tu­pel­la­van sekä här­kä­pa­vun, her­neen ja lu­pii­nin sän­ki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4162038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C904E-752F-4469-933F-5444B156C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fi-FI" dirty="0"/>
          </a:p>
          <a:p>
            <a:pPr marL="514350" indent="-514350">
              <a:buFont typeface="+mj-lt"/>
              <a:buAutoNum type="arabicPeriod"/>
            </a:pP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369FA-60D6-4B0F-82F0-37209849C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BE975-1FE2-4814-A62E-236F5B816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571" y="1771121"/>
            <a:ext cx="5241421" cy="3889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3902E2-C017-44BC-B149-B059AD6A4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590" y="1771121"/>
            <a:ext cx="5233349" cy="3925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0388-3698-487A-8CB5-F8DAC9537AE4}"/>
              </a:ext>
            </a:extLst>
          </p:cNvPr>
          <p:cNvSpPr txBox="1"/>
          <p:nvPr/>
        </p:nvSpPr>
        <p:spPr>
          <a:xfrm>
            <a:off x="1171571" y="611257"/>
            <a:ext cx="92261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/>
              <a:t>Sänkipelto ja monivuotinen viljelty nurmi </a:t>
            </a:r>
          </a:p>
          <a:p>
            <a:r>
              <a:rPr lang="fi-FI" sz="2800" dirty="0"/>
              <a:t>ovat ympäristökorvauksessa talvipeitteisyydeksi hyväksyttäviä </a:t>
            </a:r>
          </a:p>
        </p:txBody>
      </p:sp>
    </p:spTree>
    <p:extLst>
      <p:ext uri="{BB962C8B-B14F-4D97-AF65-F5344CB8AC3E}">
        <p14:creationId xmlns:p14="http://schemas.microsoft.com/office/powerpoint/2010/main" val="2472793202"/>
      </p:ext>
    </p:extLst>
  </p:cSld>
  <p:clrMapOvr>
    <a:masterClrMapping/>
  </p:clrMapOvr>
</p:sld>
</file>

<file path=ppt/theme/theme1.xml><?xml version="1.0" encoding="utf-8"?>
<a:theme xmlns:a="http://schemas.openxmlformats.org/drawingml/2006/main" name="1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44F74372C55FE4B821D5F2378F4B2BA" ma:contentTypeVersion="1" ma:contentTypeDescription="Luo uusi asiakirja." ma:contentTypeScope="" ma:versionID="822fe6b422b8dec44a40602c4233d47b">
  <xsd:schema xmlns:xsd="http://www.w3.org/2001/XMLSchema" xmlns:xs="http://www.w3.org/2001/XMLSchema" xmlns:p="http://schemas.microsoft.com/office/2006/metadata/properties" xmlns:ns2="76865ef9-df32-4c37-ae45-f9784eb47bff" xmlns:ns3="7e9e6169-ad39-4139-80cb-366121f0def0" targetNamespace="http://schemas.microsoft.com/office/2006/metadata/properties" ma:root="true" ma:fieldsID="6eb707645daa25c755dded653de544e8" ns2:_="" ns3:_="">
    <xsd:import namespace="76865ef9-df32-4c37-ae45-f9784eb47bff"/>
    <xsd:import namespace="7e9e6169-ad39-4139-80cb-366121f0de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865ef9-df32-4c37-ae45-f9784eb47bf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Tiedostotunnisteen arvo" ma:description="Tälle kohteelle määritetyn tiedostotunnisteen arvo." ma:internalName="_dlc_DocId" ma:readOnly="true">
      <xsd:simpleType>
        <xsd:restriction base="dms:Text"/>
      </xsd:simpleType>
    </xsd:element>
    <xsd:element name="_dlc_DocIdUrl" ma:index="9" nillable="true" ma:displayName="Tiedostotunniste" ma:description="Tämän tiedoston pysyvä linkki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9e6169-ad39-4139-80cb-366121f0def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6865ef9-df32-4c37-ae45-f9784eb47bff">427W7XWPXQD2-403814790-3300</_dlc_DocId>
    <_dlc_DocIdUrl xmlns="76865ef9-df32-4c37-ae45-f9784eb47bff">
      <Url>https://tt.eduuni.fi/sites/luc-lapinamk-extra/kiertotalousosaamista-ammattikorkeakouluihin/_layouts/15/DocIdRedir.aspx?ID=427W7XWPXQD2-403814790-3300</Url>
      <Description>427W7XWPXQD2-403814790-3300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9DCB26F-3C61-4D4E-BE22-0C6F1683DA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865ef9-df32-4c37-ae45-f9784eb47bff"/>
    <ds:schemaRef ds:uri="7e9e6169-ad39-4139-80cb-366121f0de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62D49C-CA25-4999-B952-F55D754961C0}">
  <ds:schemaRefs>
    <ds:schemaRef ds:uri="http://schemas.microsoft.com/office/2006/metadata/properties"/>
    <ds:schemaRef ds:uri="http://schemas.microsoft.com/office/infopath/2007/PartnerControls"/>
    <ds:schemaRef ds:uri="76865ef9-df32-4c37-ae45-f9784eb47bff"/>
  </ds:schemaRefs>
</ds:datastoreItem>
</file>

<file path=customXml/itemProps3.xml><?xml version="1.0" encoding="utf-8"?>
<ds:datastoreItem xmlns:ds="http://schemas.openxmlformats.org/officeDocument/2006/customXml" ds:itemID="{3B25BD6D-D2BB-418E-A029-B40BF82CD25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D2BC7CD-2CF6-47AA-A160-4E024341C48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1615</Words>
  <Application>Microsoft Office PowerPoint</Application>
  <PresentationFormat>Laajakuva</PresentationFormat>
  <Paragraphs>164</Paragraphs>
  <Slides>20</Slides>
  <Notes>12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5" baseType="lpstr">
      <vt:lpstr>Arial</vt:lpstr>
      <vt:lpstr>Calibri</vt:lpstr>
      <vt:lpstr>Microsoft Sans Serif</vt:lpstr>
      <vt:lpstr>Wingdings</vt:lpstr>
      <vt:lpstr>1_Mukautettu suunnittelumalli</vt:lpstr>
      <vt:lpstr>Kasvipeitteisyys ja maanpinnan katteet</vt:lpstr>
      <vt:lpstr>Kasvipeitteisyydestä</vt:lpstr>
      <vt:lpstr>Ympäristökorvaus tukijärjestelmässä </vt:lpstr>
      <vt:lpstr>Ympäristökorvaus </vt:lpstr>
      <vt:lpstr>Ympäristökorvaus </vt:lpstr>
      <vt:lpstr>Ympäristösitoumus</vt:lpstr>
      <vt:lpstr>Kasvipeitteisyys ympäristökorvauksessa</vt:lpstr>
      <vt:lpstr>Peltojen talviaikaiseksi kasvipeitteisyydeksi hyväksytään</vt:lpstr>
      <vt:lpstr>PowerPoint-esitys</vt:lpstr>
      <vt:lpstr>PowerPoint-esitys</vt:lpstr>
      <vt:lpstr>Talviaikaisen kasvipeitteisyyden etuja </vt:lpstr>
      <vt:lpstr>Talviaikaisen kasvipeitteisyyden etuja </vt:lpstr>
      <vt:lpstr>Maan eroosio</vt:lpstr>
      <vt:lpstr>Talviaikaisen kasvipeitteisyyden haittoja</vt:lpstr>
      <vt:lpstr>Maanpinnan katteet</vt:lpstr>
      <vt:lpstr>PowerPoint-esitys</vt:lpstr>
      <vt:lpstr>PowerPoint-esitys</vt:lpstr>
      <vt:lpstr>PowerPoint-esitys</vt:lpstr>
      <vt:lpstr>PowerPoint-esitys</vt:lpstr>
      <vt:lpstr>Luettavaa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Kasvipeitteisyys ja katteet</dc:title>
  <dc:creator>Leena Huhtama</dc:creator>
  <cp:lastModifiedBy>Liisa Siivola</cp:lastModifiedBy>
  <cp:revision>36</cp:revision>
  <dcterms:created xsi:type="dcterms:W3CDTF">2020-02-20T13:55:56Z</dcterms:created>
  <dcterms:modified xsi:type="dcterms:W3CDTF">2020-09-30T09:17:27Z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0x010100844F74372C55FE4B821D5F2378F4B2BA</vt:lpwstr>
  </property>
  <property fmtid="{D5CDD505-2E9C-101B-9397-08002B2CF9AE}" pid="3" name="_dlc_DocIdItemGuid">
    <vt:lpwstr>4f48d5c5-7e4f-4be3-9d19-b659a3cdf316</vt:lpwstr>
  </property>
</Properties>
</file>