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embeddedFontLst>
    <p:embeddedFont>
      <p:font typeface="ArialMT" panose="020B0604020202020204" charset="0"/>
      <p:regular r:id="rId11"/>
    </p:embeddedFont>
    <p:embeddedFont>
      <p:font typeface="Calibri-Bold" panose="020B0604020202020204" charset="0"/>
      <p:bold r:id="rId12"/>
    </p:embeddedFont>
  </p:embeddedFont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D9594-B0DE-FA54-EF8C-6BA12DFB3582}" v="34" dt="2024-06-03T11:24:42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äteri Kirsi" userId="S::kirsi.sateri@sakky.fi::13679d05-be26-48c1-9bc0-7759ddfeb67d" providerId="AD" clId="Web-{5B9D9594-B0DE-FA54-EF8C-6BA12DFB3582}"/>
    <pc:docChg chg="modSld">
      <pc:chgData name="Säteri Kirsi" userId="S::kirsi.sateri@sakky.fi::13679d05-be26-48c1-9bc0-7759ddfeb67d" providerId="AD" clId="Web-{5B9D9594-B0DE-FA54-EF8C-6BA12DFB3582}" dt="2024-06-03T11:24:42.176" v="21" actId="20577"/>
      <pc:docMkLst>
        <pc:docMk/>
      </pc:docMkLst>
      <pc:sldChg chg="modSp">
        <pc:chgData name="Säteri Kirsi" userId="S::kirsi.sateri@sakky.fi::13679d05-be26-48c1-9bc0-7759ddfeb67d" providerId="AD" clId="Web-{5B9D9594-B0DE-FA54-EF8C-6BA12DFB3582}" dt="2024-06-03T11:24:42.176" v="21" actId="20577"/>
        <pc:sldMkLst>
          <pc:docMk/>
          <pc:sldMk cId="0" sldId="259"/>
        </pc:sldMkLst>
        <pc:spChg chg="mod">
          <ac:chgData name="Säteri Kirsi" userId="S::kirsi.sateri@sakky.fi::13679d05-be26-48c1-9bc0-7759ddfeb67d" providerId="AD" clId="Web-{5B9D9594-B0DE-FA54-EF8C-6BA12DFB3582}" dt="2024-06-03T11:24:42.176" v="21" actId="20577"/>
          <ac:spMkLst>
            <pc:docMk/>
            <pc:sldMk cId="0" sldId="259"/>
            <ac:spMk id="23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https://www.kehitysvammaliitto.fi/kehitysvammaisuu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2"/>
            <a:ext cx="12192000" cy="6856476"/>
          </a:xfrm>
          <a:prstGeom prst="rect">
            <a:avLst/>
          </a:prstGeom>
          <a:noFill/>
        </p:spPr>
      </p:pic>
      <p:pic>
        <p:nvPicPr>
          <p:cNvPr id="102" name="Picture 1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3" name="Freeform 103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" name="Picture 10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7967" y="3524439"/>
            <a:ext cx="6796732" cy="3346257"/>
          </a:xfrm>
          <a:prstGeom prst="rect">
            <a:avLst/>
          </a:prstGeom>
          <a:noFill/>
        </p:spPr>
      </p:pic>
      <p:pic>
        <p:nvPicPr>
          <p:cNvPr id="105" name="Picture 10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824" y="6407541"/>
            <a:ext cx="4916644" cy="239908"/>
          </a:xfrm>
          <a:prstGeom prst="rect">
            <a:avLst/>
          </a:prstGeom>
          <a:noFill/>
        </p:spPr>
      </p:pic>
      <p:sp>
        <p:nvSpPr>
          <p:cNvPr id="106" name="Freeform 106"/>
          <p:cNvSpPr/>
          <p:nvPr/>
        </p:nvSpPr>
        <p:spPr>
          <a:xfrm>
            <a:off x="9080272" y="6108665"/>
            <a:ext cx="459408" cy="276492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9053710" y="6226573"/>
            <a:ext cx="459412" cy="274486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9033382" y="6342476"/>
            <a:ext cx="457513" cy="274460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9647557" y="6118827"/>
            <a:ext cx="195150" cy="292779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" name="Picture 11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9324" y="6120859"/>
            <a:ext cx="252337" cy="286681"/>
          </a:xfrm>
          <a:prstGeom prst="rect">
            <a:avLst/>
          </a:prstGeom>
          <a:noFill/>
        </p:spPr>
      </p:pic>
      <p:sp>
        <p:nvSpPr>
          <p:cNvPr id="111" name="Freeform 111"/>
          <p:cNvSpPr/>
          <p:nvPr/>
        </p:nvSpPr>
        <p:spPr>
          <a:xfrm>
            <a:off x="10141661" y="6122892"/>
            <a:ext cx="252063" cy="288714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2" name="Picture 11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4083" y="6118827"/>
            <a:ext cx="294890" cy="292778"/>
          </a:xfrm>
          <a:prstGeom prst="rect">
            <a:avLst/>
          </a:prstGeom>
          <a:noFill/>
        </p:spPr>
      </p:pic>
      <p:sp>
        <p:nvSpPr>
          <p:cNvPr id="113" name="Freeform 113"/>
          <p:cNvSpPr/>
          <p:nvPr/>
        </p:nvSpPr>
        <p:spPr>
          <a:xfrm>
            <a:off x="10794322" y="6120859"/>
            <a:ext cx="227672" cy="290745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4" name="Picture 11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5688" y="6511222"/>
            <a:ext cx="211410" cy="107773"/>
          </a:xfrm>
          <a:prstGeom prst="rect">
            <a:avLst/>
          </a:prstGeom>
          <a:noFill/>
        </p:spPr>
      </p:pic>
      <p:sp>
        <p:nvSpPr>
          <p:cNvPr id="115" name="Freeform 115"/>
          <p:cNvSpPr/>
          <p:nvPr/>
        </p:nvSpPr>
        <p:spPr>
          <a:xfrm>
            <a:off x="9903689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>
            <a:off x="10023487" y="6511222"/>
            <a:ext cx="65049" cy="10571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>
            <a:off x="10119164" y="6511222"/>
            <a:ext cx="79416" cy="10777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Freeform 118"/>
          <p:cNvSpPr/>
          <p:nvPr/>
        </p:nvSpPr>
        <p:spPr>
          <a:xfrm>
            <a:off x="10231103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Freeform 119"/>
          <p:cNvSpPr/>
          <p:nvPr/>
        </p:nvSpPr>
        <p:spPr>
          <a:xfrm>
            <a:off x="10344940" y="6511222"/>
            <a:ext cx="79141" cy="10777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>
            <a:off x="10454710" y="6511222"/>
            <a:ext cx="75077" cy="10777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1" name="Picture 12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4482" y="6511222"/>
            <a:ext cx="83208" cy="105713"/>
          </a:xfrm>
          <a:prstGeom prst="rect">
            <a:avLst/>
          </a:prstGeom>
          <a:noFill/>
        </p:spPr>
      </p:pic>
      <p:sp>
        <p:nvSpPr>
          <p:cNvPr id="122" name="Freeform 122"/>
          <p:cNvSpPr/>
          <p:nvPr/>
        </p:nvSpPr>
        <p:spPr>
          <a:xfrm>
            <a:off x="10674252" y="6511222"/>
            <a:ext cx="79412" cy="10777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Freeform 123"/>
          <p:cNvSpPr/>
          <p:nvPr/>
        </p:nvSpPr>
        <p:spPr>
          <a:xfrm>
            <a:off x="10794322" y="6511222"/>
            <a:ext cx="85377" cy="10777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>
            <a:off x="10914121" y="6511222"/>
            <a:ext cx="79414" cy="10571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5" name="Picture 12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5732" y="6511222"/>
            <a:ext cx="93508" cy="105713"/>
          </a:xfrm>
          <a:prstGeom prst="rect">
            <a:avLst/>
          </a:prstGeom>
          <a:noFill/>
        </p:spPr>
      </p:pic>
      <p:sp>
        <p:nvSpPr>
          <p:cNvPr id="126" name="Freeform 126"/>
          <p:cNvSpPr/>
          <p:nvPr/>
        </p:nvSpPr>
        <p:spPr>
          <a:xfrm>
            <a:off x="1110737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>
            <a:off x="11233405" y="6511222"/>
            <a:ext cx="83477" cy="10571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11349410" y="6511222"/>
            <a:ext cx="81311" cy="10571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>
            <a:off x="11457012" y="6511222"/>
            <a:ext cx="93506" cy="10571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>
            <a:off x="11583045" y="6511222"/>
            <a:ext cx="103805" cy="10571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0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1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9378" y="6474638"/>
            <a:ext cx="93508" cy="142297"/>
          </a:xfrm>
          <a:prstGeom prst="rect">
            <a:avLst/>
          </a:prstGeom>
          <a:noFill/>
        </p:spPr>
      </p:pic>
      <p:pic>
        <p:nvPicPr>
          <p:cNvPr id="132" name="Picture 13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0411" y="88393"/>
            <a:ext cx="3317747" cy="1328927"/>
          </a:xfrm>
          <a:prstGeom prst="rect">
            <a:avLst/>
          </a:prstGeom>
          <a:noFill/>
        </p:spPr>
      </p:pic>
      <p:sp>
        <p:nvSpPr>
          <p:cNvPr id="133" name="Rectangle 133"/>
          <p:cNvSpPr/>
          <p:nvPr/>
        </p:nvSpPr>
        <p:spPr>
          <a:xfrm>
            <a:off x="1291082" y="626237"/>
            <a:ext cx="4588003" cy="5593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4404" b="1" i="0" spc="0" baseline="0" dirty="0">
                <a:solidFill>
                  <a:srgbClr val="FFFFFF"/>
                </a:solidFill>
                <a:latin typeface="Calibri-Bold"/>
              </a:rPr>
              <a:t>Kehitysvammaisuus</a:t>
            </a:r>
          </a:p>
        </p:txBody>
      </p:sp>
      <p:sp>
        <p:nvSpPr>
          <p:cNvPr id="135" name="Rectangle 135"/>
          <p:cNvSpPr/>
          <p:nvPr/>
        </p:nvSpPr>
        <p:spPr>
          <a:xfrm>
            <a:off x="91439" y="164212"/>
            <a:ext cx="129035" cy="2545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004" b="0" i="0" spc="0" baseline="0" dirty="0">
                <a:solidFill>
                  <a:srgbClr val="212121"/>
                </a:solidFill>
                <a:latin typeface="Calibri"/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13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8" name="Picture 13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39" name="Picture 13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40" name="Freeform 140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4" name="Picture 14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45" name="Freeform 145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6" name="Picture 14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47" name="Freeform 147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5" name="Picture 15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56" name="Freeform 156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" name="Picture 15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60" name="Freeform 160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5" name="Picture 16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166" name="Freeform 166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7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4237"/>
            <a:ext cx="10117073" cy="797813"/>
          </a:xfrm>
          <a:prstGeom prst="rect">
            <a:avLst/>
          </a:prstGeom>
          <a:noFill/>
        </p:spPr>
      </p:pic>
      <p:pic>
        <p:nvPicPr>
          <p:cNvPr id="168" name="Picture 168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169" name="Rectangle 169"/>
          <p:cNvSpPr/>
          <p:nvPr/>
        </p:nvSpPr>
        <p:spPr>
          <a:xfrm>
            <a:off x="282854" y="496952"/>
            <a:ext cx="11507907" cy="55259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815035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Kehitysvammaisuus</a:t>
            </a:r>
          </a:p>
          <a:p>
            <a:pPr marL="0">
              <a:lnSpc>
                <a:spcPts val="7467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Kehitysvammaisuus ei ole sairaus</a:t>
            </a:r>
          </a:p>
          <a:p>
            <a:pPr marL="0">
              <a:lnSpc>
                <a:spcPts val="3960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Kehitysvamma voidaan huomata heti lapsen syntymän jälkeen tai </a:t>
            </a:r>
          </a:p>
          <a:p>
            <a:pPr marL="0">
              <a:lnSpc>
                <a:spcPts val="3362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myöhemmin, kun lapsi on pieni</a:t>
            </a:r>
          </a:p>
          <a:p>
            <a:pPr marL="0">
              <a:lnSpc>
                <a:spcPts val="6720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Kehitysvamma tarkoittaa sitä, että vamma on tullut ja se on huomattu ennen</a:t>
            </a:r>
          </a:p>
          <a:p>
            <a:pPr marL="0">
              <a:lnSpc>
                <a:spcPts val="3361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kun henkilö on 18 vuotias (alle 18-vuotiaalla vamma vaikuttaa aivojen </a:t>
            </a:r>
          </a:p>
          <a:p>
            <a:pPr marL="0">
              <a:lnSpc>
                <a:spcPts val="3359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kehittymiseen)</a:t>
            </a:r>
          </a:p>
          <a:p>
            <a:pPr marL="0">
              <a:lnSpc>
                <a:spcPts val="7323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Jos yli 18 vuotiaan ihmisen aivot vammautuvat esim. onnettomuudessa, </a:t>
            </a:r>
          </a:p>
          <a:p>
            <a:pPr marL="0">
              <a:lnSpc>
                <a:spcPts val="3959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puhutaan aivovammasta – ei kehitysvammasta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reeform 17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3" name="Picture 17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74" name="Picture 17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75" name="Freeform 175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Freeform 176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Freeform 177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Freeform 178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9" name="Picture 17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80" name="Freeform 180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1" name="Picture 18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82" name="Freeform 182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3" name="Picture 18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84" name="Freeform 184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Freeform 185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Freeform 186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0" name="Picture 19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91" name="Freeform 191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Freeform 192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4" name="Picture 19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95" name="Freeform 195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Freeform 198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0" name="Picture 20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01" name="Freeform 201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2" name="Picture 20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4237"/>
            <a:ext cx="10013442" cy="797813"/>
          </a:xfrm>
          <a:prstGeom prst="rect">
            <a:avLst/>
          </a:prstGeom>
          <a:noFill/>
        </p:spPr>
      </p:pic>
      <p:pic>
        <p:nvPicPr>
          <p:cNvPr id="203" name="Picture 168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204" name="Rectangle 204"/>
          <p:cNvSpPr/>
          <p:nvPr/>
        </p:nvSpPr>
        <p:spPr>
          <a:xfrm>
            <a:off x="247802" y="496952"/>
            <a:ext cx="11765103" cy="56266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74554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Kehitysvammaisuus</a:t>
            </a:r>
          </a:p>
          <a:p>
            <a:pPr marL="0">
              <a:lnSpc>
                <a:spcPts val="6700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Kehitysvammaisen ihmisen on vaikeaa oppia tai ymmärtää uusia asioita</a:t>
            </a:r>
          </a:p>
          <a:p>
            <a:pPr marL="0">
              <a:lnSpc>
                <a:spcPts val="3363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Kehitysvammainen ihminen tarvitsee enemmän aikaa uuden asian oppimiseen</a:t>
            </a:r>
          </a:p>
          <a:p>
            <a:pPr marL="0">
              <a:lnSpc>
                <a:spcPts val="6719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Kehitysvammainen ihminen tarvitsee tukea</a:t>
            </a:r>
          </a:p>
          <a:p>
            <a:pPr marL="457200">
              <a:lnSpc>
                <a:spcPts val="3361"/>
              </a:lnSpc>
              <a:tabLst>
                <a:tab pos="9144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Kun hän päättää omista asioista</a:t>
            </a:r>
          </a:p>
          <a:p>
            <a:pPr marL="457200">
              <a:lnSpc>
                <a:spcPts val="3360"/>
              </a:lnSpc>
              <a:tabLst>
                <a:tab pos="9144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Keskustelemiseen ja vuorovaikutukseen</a:t>
            </a:r>
          </a:p>
          <a:p>
            <a:pPr marL="457200">
              <a:lnSpc>
                <a:spcPts val="3360"/>
              </a:lnSpc>
              <a:tabLst>
                <a:tab pos="9144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Opiskeluun</a:t>
            </a:r>
          </a:p>
          <a:p>
            <a:pPr marL="457200">
              <a:lnSpc>
                <a:spcPts val="3360"/>
              </a:lnSpc>
              <a:tabLst>
                <a:tab pos="9144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Työssä käymiseen</a:t>
            </a:r>
          </a:p>
          <a:p>
            <a:pPr marL="0">
              <a:lnSpc>
                <a:spcPts val="6721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Jokainen kehitysvammainen ihminen on yksilö ja hän osaa erilaisia asioita</a:t>
            </a:r>
          </a:p>
          <a:p>
            <a:pPr marL="0">
              <a:lnSpc>
                <a:spcPts val="3360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Suomessa on noin 40 000 kehitysvammaista ihmistä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reeform 20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6" name="Picture 20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07" name="Picture 20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08" name="Freeform 208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2" name="Picture 2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13" name="Freeform 213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4" name="Picture 21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15" name="Freeform 215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6" name="Picture 21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17" name="Freeform 217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Freeform 220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3" name="Picture 22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24" name="Freeform 224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Freeform 226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7" name="Picture 22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228" name="Freeform 228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Freeform 231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3" name="Picture 23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34" name="Freeform 234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5" name="Picture 20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4237"/>
            <a:ext cx="10013442" cy="797813"/>
          </a:xfrm>
          <a:prstGeom prst="rect">
            <a:avLst/>
          </a:prstGeom>
          <a:noFill/>
        </p:spPr>
      </p:pic>
      <p:pic>
        <p:nvPicPr>
          <p:cNvPr id="236" name="Picture 168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237" name="Rectangle 237"/>
          <p:cNvSpPr/>
          <p:nvPr/>
        </p:nvSpPr>
        <p:spPr>
          <a:xfrm>
            <a:off x="518159" y="496952"/>
            <a:ext cx="8335980" cy="56164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75183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Kehitysvammaisuus</a:t>
            </a:r>
          </a:p>
          <a:p>
            <a:pPr marL="0">
              <a:lnSpc>
                <a:spcPts val="6620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Kehitysvammaisen ihmisen toimintakyky on alentunut:</a:t>
            </a:r>
          </a:p>
          <a:p>
            <a:pPr marL="457200">
              <a:lnSpc>
                <a:spcPts val="3360"/>
              </a:lnSpc>
              <a:tabLst>
                <a:tab pos="914653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Hänellä on vaikeuksia ymmärtää ja käsittää asioita</a:t>
            </a:r>
          </a:p>
          <a:p>
            <a:pPr marL="457200">
              <a:lnSpc>
                <a:spcPts val="3360"/>
              </a:lnSpc>
              <a:tabLst>
                <a:tab pos="914653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Hänen kommunikointi on vaikeutunut</a:t>
            </a:r>
          </a:p>
          <a:p>
            <a:pPr marL="457200">
              <a:lnSpc>
                <a:spcPts val="3362"/>
              </a:lnSpc>
              <a:tabLst>
                <a:tab pos="914653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Hän tarvitsee apua:</a:t>
            </a:r>
          </a:p>
          <a:p>
            <a:pPr marL="914654">
              <a:lnSpc>
                <a:spcPts val="3359"/>
              </a:lnSpc>
              <a:tabLst>
                <a:tab pos="137185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Itsestä huolehtimisessa</a:t>
            </a:r>
          </a:p>
          <a:p>
            <a:pPr marL="914654">
              <a:lnSpc>
                <a:spcPts val="3360"/>
              </a:lnSpc>
              <a:tabLst>
                <a:tab pos="137185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Kotona asumisessa</a:t>
            </a:r>
          </a:p>
          <a:p>
            <a:pPr marL="914654">
              <a:lnSpc>
                <a:spcPts val="3362"/>
              </a:lnSpc>
              <a:tabLst>
                <a:tab pos="137185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Sosiaalisissa taidoissa</a:t>
            </a:r>
          </a:p>
          <a:p>
            <a:pPr marL="914654">
              <a:lnSpc>
                <a:spcPts val="3359"/>
              </a:lnSpc>
              <a:tabLst>
                <a:tab pos="137185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Itsensä hallinnassa</a:t>
            </a:r>
          </a:p>
          <a:p>
            <a:pPr marL="914654">
              <a:lnSpc>
                <a:spcPts val="3359"/>
              </a:lnSpc>
              <a:tabLst>
                <a:tab pos="137185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Asioiden hoitamisessa</a:t>
            </a:r>
          </a:p>
          <a:p>
            <a:pPr marL="914654">
              <a:lnSpc>
                <a:spcPts val="3360"/>
              </a:lnSpc>
              <a:tabLst>
                <a:tab pos="1371854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Oppimisessa </a:t>
            </a:r>
          </a:p>
          <a:p>
            <a:pPr marL="914654">
              <a:lnSpc>
                <a:spcPts val="3361"/>
              </a:lnSpc>
              <a:tabLst>
                <a:tab pos="137185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Työn tekemisessä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Freeform 23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9" name="Picture 23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40" name="Picture 2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41" name="Freeform 241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Freeform 243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5" name="Picture 2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46" name="Freeform 246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7" name="Picture 2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48" name="Freeform 248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9" name="Picture 24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50" name="Freeform 250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Freeform 251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Freeform 252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Freeform 253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Freeform 254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Freeform 255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6" name="Picture 25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57" name="Freeform 257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0" name="Picture 26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261" name="Freeform 261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6" name="Picture 26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67" name="Freeform 267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8" name="Picture 20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4237"/>
            <a:ext cx="10013442" cy="797813"/>
          </a:xfrm>
          <a:prstGeom prst="rect">
            <a:avLst/>
          </a:prstGeom>
          <a:noFill/>
        </p:spPr>
      </p:pic>
      <p:pic>
        <p:nvPicPr>
          <p:cNvPr id="269" name="Picture 168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270" name="Rectangle 270"/>
          <p:cNvSpPr/>
          <p:nvPr/>
        </p:nvSpPr>
        <p:spPr>
          <a:xfrm>
            <a:off x="980236" y="496952"/>
            <a:ext cx="9164511" cy="53220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3106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Kehitysvammaisuus</a:t>
            </a:r>
          </a:p>
          <a:p>
            <a:pPr marL="0">
              <a:lnSpc>
                <a:spcPts val="6222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Kehitysvamma on älyllinen vamma ja siinä on eri asteita:</a:t>
            </a:r>
          </a:p>
          <a:p>
            <a:pPr marL="0">
              <a:lnSpc>
                <a:spcPts val="3960"/>
              </a:lnSpc>
              <a:tabLst>
                <a:tab pos="45753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Lievä älyllinen kehitysvammaisuus (älykkyysosamäärä 50-69)</a:t>
            </a:r>
          </a:p>
          <a:p>
            <a:pPr marL="914730">
              <a:lnSpc>
                <a:spcPts val="3961"/>
              </a:lnSpc>
              <a:tabLst>
                <a:tab pos="137193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Aikuisen älykkyysikä 9-12 vuotta</a:t>
            </a:r>
          </a:p>
          <a:p>
            <a:pPr marL="0">
              <a:lnSpc>
                <a:spcPts val="3960"/>
              </a:lnSpc>
              <a:tabLst>
                <a:tab pos="45753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Keskivaikea kehitysvammaisuus (älykkyysosamäärä 35-49)</a:t>
            </a:r>
          </a:p>
          <a:p>
            <a:pPr marL="914730">
              <a:lnSpc>
                <a:spcPts val="3963"/>
              </a:lnSpc>
              <a:tabLst>
                <a:tab pos="137193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Aikuisen älykkyysikä 6-9 vuotta</a:t>
            </a:r>
          </a:p>
          <a:p>
            <a:pPr marL="0">
              <a:lnSpc>
                <a:spcPts val="3960"/>
              </a:lnSpc>
              <a:tabLst>
                <a:tab pos="45753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Vaikea kehitysvammaisuus (älykkyysosamäärä 20-34)</a:t>
            </a:r>
          </a:p>
          <a:p>
            <a:pPr marL="914730">
              <a:lnSpc>
                <a:spcPts val="3960"/>
              </a:lnSpc>
              <a:tabLst>
                <a:tab pos="137193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Aikuisen älykkyysikä 3-6 vuotta</a:t>
            </a:r>
          </a:p>
          <a:p>
            <a:pPr marL="0">
              <a:lnSpc>
                <a:spcPts val="3961"/>
              </a:lnSpc>
              <a:tabLst>
                <a:tab pos="45753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Syvä kehitysvammaisuus (älykkyysosamäärä alle 20)</a:t>
            </a:r>
          </a:p>
          <a:p>
            <a:pPr marL="914730">
              <a:lnSpc>
                <a:spcPts val="3959"/>
              </a:lnSpc>
              <a:tabLst>
                <a:tab pos="137193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Aikuisen älykkyysikä alle 3 vuotta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Freeform 27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2" name="Picture 27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73" name="Picture 27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74" name="Freeform 274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Freeform 275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Freeform 276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Freeform 277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8" name="Picture 27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79" name="Freeform 279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0" name="Picture 28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81" name="Freeform 281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2" name="Picture 28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83" name="Freeform 283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Freeform 284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Freeform 285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Freeform 286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Freeform 287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Freeform 288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9" name="Picture 28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90" name="Freeform 290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Freeform 291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3" name="Picture 29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294" name="Freeform 294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Freeform 295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Freeform 296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Freeform 297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Freeform 298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9" name="Picture 29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00" name="Freeform 300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1" name="Picture 20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4237"/>
            <a:ext cx="10013442" cy="797813"/>
          </a:xfrm>
          <a:prstGeom prst="rect">
            <a:avLst/>
          </a:prstGeom>
          <a:noFill/>
        </p:spPr>
      </p:pic>
      <p:pic>
        <p:nvPicPr>
          <p:cNvPr id="302" name="Picture 168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303" name="Rectangle 303"/>
          <p:cNvSpPr/>
          <p:nvPr/>
        </p:nvSpPr>
        <p:spPr>
          <a:xfrm>
            <a:off x="993343" y="496952"/>
            <a:ext cx="4164479" cy="5074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Kehitysvammaisuus</a:t>
            </a:r>
          </a:p>
        </p:txBody>
      </p:sp>
      <p:sp>
        <p:nvSpPr>
          <p:cNvPr id="304" name="Rectangle 304"/>
          <p:cNvSpPr/>
          <p:nvPr/>
        </p:nvSpPr>
        <p:spPr>
          <a:xfrm>
            <a:off x="525475" y="1732740"/>
            <a:ext cx="11146325" cy="42514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Kun työskentelet kehitysvammaisen henkilön kanssa, huomioi</a:t>
            </a:r>
          </a:p>
          <a:p>
            <a:pPr marL="0">
              <a:lnSpc>
                <a:spcPts val="3360"/>
              </a:lnSpc>
              <a:tabLst>
                <a:tab pos="486155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 	hänen ikävaihe (älykkyysikä) ja sen kehitystehtävä</a:t>
            </a:r>
          </a:p>
          <a:p>
            <a:pPr marL="0">
              <a:lnSpc>
                <a:spcPts val="3361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Huomioi henkilön vahvuudet ja osaaminen ja tue niitä</a:t>
            </a:r>
          </a:p>
          <a:p>
            <a:pPr marL="0">
              <a:lnSpc>
                <a:spcPts val="6720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Kehitysvammainen henkilö voi tarvita:</a:t>
            </a:r>
          </a:p>
          <a:p>
            <a:pPr marL="457200">
              <a:lnSpc>
                <a:spcPts val="3361"/>
              </a:lnSpc>
              <a:tabLst>
                <a:tab pos="9147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Fysioterapiaa, toimintaterapiaa, musiikkiterapiaa, puheterapiaa</a:t>
            </a:r>
          </a:p>
          <a:p>
            <a:pPr marL="457200">
              <a:lnSpc>
                <a:spcPts val="3360"/>
              </a:lnSpc>
              <a:tabLst>
                <a:tab pos="9147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Apuvälineitä</a:t>
            </a:r>
          </a:p>
          <a:p>
            <a:pPr marL="457200">
              <a:lnSpc>
                <a:spcPts val="3360"/>
              </a:lnSpc>
              <a:tabLst>
                <a:tab pos="914704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Kuljetuspalvelua</a:t>
            </a:r>
          </a:p>
          <a:p>
            <a:pPr marL="457200">
              <a:lnSpc>
                <a:spcPts val="3362"/>
              </a:lnSpc>
              <a:tabLst>
                <a:tab pos="9147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Työtoimintaa tai päivätoimintaa</a:t>
            </a:r>
          </a:p>
          <a:p>
            <a:pPr marL="457200">
              <a:lnSpc>
                <a:spcPts val="3359"/>
              </a:lnSpc>
              <a:tabLst>
                <a:tab pos="9147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Tukea asumisessa: hän asuu asumisyksikössä, kodissa tai laitoshoidossa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reeform 30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6" name="Picture 30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07" name="Picture 30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08" name="Freeform 308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" name="Freeform 309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" name="Freeform 310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" name="Freeform 311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2" name="Picture 3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13" name="Freeform 313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4" name="Picture 31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15" name="Freeform 315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6" name="Picture 31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17" name="Freeform 317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" name="Freeform 318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" name="Freeform 319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" name="Freeform 320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" name="Freeform 321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" name="Freeform 322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3" name="Picture 32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24" name="Freeform 324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7" name="Picture 32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28" name="Freeform 328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" name="Freeform 329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" name="Freeform 332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3" name="Picture 33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34" name="Freeform 334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5" name="Picture 20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4237"/>
            <a:ext cx="10013442" cy="797813"/>
          </a:xfrm>
          <a:prstGeom prst="rect">
            <a:avLst/>
          </a:prstGeom>
          <a:noFill/>
        </p:spPr>
      </p:pic>
      <p:pic>
        <p:nvPicPr>
          <p:cNvPr id="336" name="Picture 168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337" name="Rectangle 337"/>
          <p:cNvSpPr/>
          <p:nvPr/>
        </p:nvSpPr>
        <p:spPr>
          <a:xfrm>
            <a:off x="993343" y="496952"/>
            <a:ext cx="4164479" cy="5074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Kehitysvammaisuus</a:t>
            </a:r>
          </a:p>
        </p:txBody>
      </p:sp>
      <p:sp>
        <p:nvSpPr>
          <p:cNvPr id="338" name="Rectangle 338"/>
          <p:cNvSpPr/>
          <p:nvPr/>
        </p:nvSpPr>
        <p:spPr>
          <a:xfrm>
            <a:off x="525475" y="1732740"/>
            <a:ext cx="9824821" cy="42514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Kun työskentelet kehitysvammaisen henkilön kanssa, huomioi</a:t>
            </a:r>
          </a:p>
          <a:p>
            <a:pPr marL="0">
              <a:lnSpc>
                <a:spcPts val="3360"/>
              </a:lnSpc>
              <a:tabLst>
                <a:tab pos="486155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 	kommunikoinnin apuvälineet, esimerkiksi:</a:t>
            </a:r>
          </a:p>
          <a:p>
            <a:pPr marL="1371904">
              <a:lnSpc>
                <a:spcPts val="3361"/>
              </a:lnSpc>
              <a:tabLst>
                <a:tab pos="18291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Ilmeet, eleet, kehonkieli </a:t>
            </a:r>
          </a:p>
          <a:p>
            <a:pPr marL="1371904">
              <a:lnSpc>
                <a:spcPts val="3360"/>
              </a:lnSpc>
              <a:tabLst>
                <a:tab pos="18291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Tukiviittomat</a:t>
            </a:r>
          </a:p>
          <a:p>
            <a:pPr marL="1371904">
              <a:lnSpc>
                <a:spcPts val="3360"/>
              </a:lnSpc>
              <a:tabLst>
                <a:tab pos="1829104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Kuvat: valokuvat, lehdestä leikatut kuvat, piirretyt kuvat</a:t>
            </a:r>
          </a:p>
          <a:p>
            <a:pPr marL="1371904">
              <a:lnSpc>
                <a:spcPts val="3361"/>
              </a:lnSpc>
              <a:tabLst>
                <a:tab pos="18291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Valmiit kuvakansiot, kuvajärjestelmät</a:t>
            </a:r>
          </a:p>
          <a:p>
            <a:pPr marL="1371904">
              <a:lnSpc>
                <a:spcPts val="3360"/>
              </a:lnSpc>
              <a:tabLst>
                <a:tab pos="182910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Esineet</a:t>
            </a:r>
          </a:p>
          <a:p>
            <a:pPr marL="1371904">
              <a:lnSpc>
                <a:spcPts val="3360"/>
              </a:lnSpc>
              <a:tabLst>
                <a:tab pos="1829104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Kommunikaattori / tietokone / tabletti</a:t>
            </a:r>
          </a:p>
          <a:p>
            <a:pPr marL="0">
              <a:lnSpc>
                <a:spcPts val="3362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Anna asiakkaalle aikaa puhua</a:t>
            </a:r>
          </a:p>
          <a:p>
            <a:pPr marL="0">
              <a:lnSpc>
                <a:spcPts val="3359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Puhu selkeästi ja rauhallisesti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Freeform 33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0" name="Picture 34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41" name="Picture 34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42" name="Freeform 342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" name="Freeform 343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" name="Freeform 344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" name="Freeform 345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6" name="Picture 34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47" name="Freeform 347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8" name="Picture 34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49" name="Freeform 349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0" name="Picture 35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51" name="Freeform 351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" name="Freeform 352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" name="Freeform 353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" name="Freeform 354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" name="Freeform 355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" name="Freeform 356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7" name="Picture 35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58" name="Freeform 358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" name="Freeform 359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" name="Freeform 360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1" name="Picture 36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62" name="Freeform 362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" name="Freeform 363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" name="Freeform 364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" name="Freeform 365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" name="Freeform 366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7" name="Picture 36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68" name="Freeform 368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9" name="Picture 20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4237"/>
            <a:ext cx="10013442" cy="797813"/>
          </a:xfrm>
          <a:prstGeom prst="rect">
            <a:avLst/>
          </a:prstGeom>
          <a:noFill/>
        </p:spPr>
      </p:pic>
      <p:pic>
        <p:nvPicPr>
          <p:cNvPr id="370" name="Picture 168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371" name="Rectangle 371"/>
          <p:cNvSpPr/>
          <p:nvPr/>
        </p:nvSpPr>
        <p:spPr>
          <a:xfrm>
            <a:off x="993343" y="496952"/>
            <a:ext cx="4164479" cy="5074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Kehitysvammaisuus</a:t>
            </a:r>
          </a:p>
        </p:txBody>
      </p:sp>
      <p:sp>
        <p:nvSpPr>
          <p:cNvPr id="372" name="Rectangle 372"/>
          <p:cNvSpPr/>
          <p:nvPr/>
        </p:nvSpPr>
        <p:spPr>
          <a:xfrm>
            <a:off x="517550" y="1801115"/>
            <a:ext cx="10368991" cy="4287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Kehitysvammaisuuden syitä voi olla:</a:t>
            </a:r>
          </a:p>
          <a:p>
            <a:pPr marL="0">
              <a:lnSpc>
                <a:spcPts val="4563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Perintötekijät: 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esimerkiksi Downin syndrooma</a:t>
            </a:r>
          </a:p>
          <a:p>
            <a:pPr marL="0">
              <a:lnSpc>
                <a:spcPts val="4559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Raskauden aikaiset syyt: 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esimerkiksi infektiotaudit, lääkkeiden käyttäminen, </a:t>
            </a:r>
          </a:p>
          <a:p>
            <a:pPr marL="0">
              <a:lnSpc>
                <a:spcPts val="4089"/>
              </a:lnSpc>
              <a:tabLst>
                <a:tab pos="457200" algn="l"/>
              </a:tabLst>
            </a:pP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 	alkoholin tai huumeiden käyttäminen</a:t>
            </a:r>
          </a:p>
          <a:p>
            <a:pPr marL="0">
              <a:lnSpc>
                <a:spcPts val="4552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Synnytykseen liittyvät syyt: 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vauvan hapenpuute synnytyksessä</a:t>
            </a:r>
          </a:p>
          <a:p>
            <a:pPr marL="0">
              <a:lnSpc>
                <a:spcPts val="4560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Synnytyksen jälkeen olevat syyt (ennen 18 vuotta): 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infektio aivoissa, </a:t>
            </a:r>
          </a:p>
          <a:p>
            <a:pPr marL="0">
              <a:lnSpc>
                <a:spcPts val="4090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	tapaturma, aivovamma</a:t>
            </a:r>
          </a:p>
          <a:p>
            <a:pPr marL="0">
              <a:lnSpc>
                <a:spcPts val="4551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Kehitysvammaisuuden syytä ei aina tiedetä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Freeform 373">
            <a:hlinkClick r:id="rId2"/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4" name="Picture 37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75" name="Picture 37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76" name="Freeform 376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" name="Freeform 377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" name="Freeform 378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" name="Freeform 379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0" name="Picture 38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81" name="Freeform 381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2" name="Picture 38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83" name="Freeform 383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4" name="Picture 38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85" name="Freeform 385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" name="Freeform 386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" name="Freeform 387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" name="Freeform 388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" name="Freeform 389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" name="Freeform 390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1" name="Picture 39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92" name="Freeform 392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" name="Freeform 393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" name="Freeform 394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5" name="Picture 39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96" name="Freeform 396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" name="Freeform 397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" name="Freeform 398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" name="Freeform 399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" name="Freeform 400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1" name="Picture 40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402" name="Freeform 402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3" name="Picture 132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5568" y="1"/>
            <a:ext cx="3316223" cy="1328927"/>
          </a:xfrm>
          <a:prstGeom prst="rect">
            <a:avLst/>
          </a:prstGeom>
          <a:noFill/>
        </p:spPr>
      </p:pic>
      <p:sp>
        <p:nvSpPr>
          <p:cNvPr id="404" name="Rectangle 404"/>
          <p:cNvSpPr/>
          <p:nvPr/>
        </p:nvSpPr>
        <p:spPr>
          <a:xfrm>
            <a:off x="1123492" y="1418336"/>
            <a:ext cx="9658973" cy="18061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Lähteet:</a:t>
            </a:r>
          </a:p>
          <a:p>
            <a:pPr marL="0">
              <a:lnSpc>
                <a:spcPts val="2760"/>
              </a:lnSpc>
            </a:pPr>
            <a:r>
              <a:rPr lang="fi-FI" sz="2798" b="0" i="0" spc="0" baseline="0" dirty="0">
                <a:solidFill>
                  <a:srgbClr val="3E3E3E"/>
                </a:solidFill>
                <a:latin typeface="Calibri"/>
              </a:rPr>
              <a:t>Lähde: Niskanen &amp; Kari. 2018 Kasvun ja osallisuuden edistäminen.  </a:t>
            </a:r>
          </a:p>
          <a:p>
            <a:pPr marL="0">
              <a:lnSpc>
                <a:spcPts val="2689"/>
              </a:lnSpc>
            </a:pPr>
            <a:r>
              <a:rPr lang="fi-FI" sz="2795" b="0" i="0" spc="0" baseline="0" dirty="0">
                <a:solidFill>
                  <a:srgbClr val="3E3E3E"/>
                </a:solidFill>
                <a:latin typeface="Calibri"/>
              </a:rPr>
              <a:t>1. painos. Helsinki: Sanoma Pro</a:t>
            </a:r>
          </a:p>
          <a:p>
            <a:pPr marL="0">
              <a:lnSpc>
                <a:spcPts val="5976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  <a:hlinkClick r:id="rId2"/>
              </a:rPr>
              <a:t>https://www.kehitysvammaliitto.fi/kehitysvammaisuus/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Laajakuva</PresentationFormat>
  <Slides>9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5</cp:revision>
  <dcterms:modified xsi:type="dcterms:W3CDTF">2024-06-03T11:24:46Z</dcterms:modified>
</cp:coreProperties>
</file>