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5"/>
  </p:sldMasterIdLst>
  <p:notesMasterIdLst>
    <p:notesMasterId r:id="rId13"/>
  </p:notesMasterIdLst>
  <p:sldIdLst>
    <p:sldId id="256" r:id="rId6"/>
    <p:sldId id="257" r:id="rId7"/>
    <p:sldId id="262" r:id="rId8"/>
    <p:sldId id="263" r:id="rId9"/>
    <p:sldId id="264" r:id="rId10"/>
    <p:sldId id="265" r:id="rId11"/>
    <p:sldId id="266"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66" d="100"/>
          <a:sy n="66" d="100"/>
        </p:scale>
        <p:origin x="59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DE3DC-FFA5-4B06-8CE1-A4327DB2171A}" type="datetimeFigureOut">
              <a:rPr lang="fi-FI" smtClean="0"/>
              <a:t>28.1.2020</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609CB-CAF6-4571-BA04-25E12737EAA4}" type="slidenum">
              <a:rPr lang="fi-FI" smtClean="0"/>
              <a:t>‹#›</a:t>
            </a:fld>
            <a:endParaRPr lang="fi-FI"/>
          </a:p>
        </p:txBody>
      </p:sp>
    </p:spTree>
    <p:extLst>
      <p:ext uri="{BB962C8B-B14F-4D97-AF65-F5344CB8AC3E}">
        <p14:creationId xmlns:p14="http://schemas.microsoft.com/office/powerpoint/2010/main" val="35626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a:xfrm>
            <a:off x="1716506" y="6192671"/>
            <a:ext cx="966537" cy="365125"/>
          </a:xfrm>
        </p:spPr>
        <p:txBody>
          <a:bodyPr/>
          <a:lstStyle/>
          <a:p>
            <a:fld id="{308255F3-F20B-4B87-BA2E-E1B81D1F1716}" type="datetime1">
              <a:rPr lang="fi-FI" smtClean="0"/>
              <a:t>28.1.2020</a:t>
            </a:fld>
            <a:endParaRPr lang="fi-FI" dirty="0"/>
          </a:p>
        </p:txBody>
      </p:sp>
      <p:sp>
        <p:nvSpPr>
          <p:cNvPr id="5" name="Alatunnisteen paikkamerkki 4"/>
          <p:cNvSpPr>
            <a:spLocks noGrp="1"/>
          </p:cNvSpPr>
          <p:nvPr>
            <p:ph type="ftr" sz="quarter" idx="11"/>
          </p:nvPr>
        </p:nvSpPr>
        <p:spPr/>
        <p:txBody>
          <a:bodyPr/>
          <a:lstStyle/>
          <a:p>
            <a:r>
              <a:rPr lang="fi-FI" dirty="0"/>
              <a:t>kiertotalousamk.fi</a:t>
            </a:r>
          </a:p>
        </p:txBody>
      </p:sp>
    </p:spTree>
    <p:extLst>
      <p:ext uri="{BB962C8B-B14F-4D97-AF65-F5344CB8AC3E}">
        <p14:creationId xmlns:p14="http://schemas.microsoft.com/office/powerpoint/2010/main" val="36287471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3856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490309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4"/>
            <a:ext cx="10515600" cy="108944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5" name="Alatunnisteen paikkamerkki 4"/>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410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19979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968402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Kaksi sisältökohdett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838200" y="1690688"/>
            <a:ext cx="5181600" cy="4351338"/>
          </a:xfrm>
        </p:spPr>
        <p:txBody>
          <a:bodyPr/>
          <a:lstStyle>
            <a:lvl1pPr marL="457200" indent="-457200">
              <a:buFont typeface="Arial" panose="020B0604020202020204" pitchFamily="34" charset="0"/>
              <a:buChar char="•"/>
              <a:defRPr/>
            </a:lvl1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825625"/>
            <a:ext cx="5181600" cy="4216401"/>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30986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p:cNvSpPr>
            <a:spLocks noGrp="1"/>
          </p:cNvSpPr>
          <p:nvPr>
            <p:ph type="title"/>
          </p:nvPr>
        </p:nvSpPr>
        <p:spPr/>
        <p:txBody>
          <a:bodyPr/>
          <a:lstStyle/>
          <a:p>
            <a:r>
              <a:rPr lang="fi-FI"/>
              <a:t>Muokkaa perustyyl. napsautt.</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3974686067"/>
      </p:ext>
    </p:extLst>
  </p:cSld>
  <p:clrMapOvr>
    <a:masterClrMapping/>
  </p:clrMapOvr>
  <p:extLst>
    <p:ext uri="{DCECCB84-F9BA-43D5-87BE-67443E8EF086}">
      <p15:sldGuideLst xmlns:p15="http://schemas.microsoft.com/office/powerpoint/2012/main">
        <p15:guide id="1" orient="horz" pos="402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825625"/>
            <a:ext cx="10515600" cy="4161289"/>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53E9E-8905-47D9-8774-71C2D0812B6B}" type="datetime1">
              <a:rPr lang="fi-FI" smtClean="0"/>
              <a:t>28.1.2020</a:t>
            </a:fld>
            <a:endParaRPr lang="fi-FI"/>
          </a:p>
        </p:txBody>
      </p:sp>
      <p:sp>
        <p:nvSpPr>
          <p:cNvPr id="5" name="Alatunnisteen paikkamerkki 4"/>
          <p:cNvSpPr>
            <a:spLocks noGrp="1"/>
          </p:cNvSpPr>
          <p:nvPr>
            <p:ph type="ftr" sz="quarter" idx="3"/>
          </p:nvPr>
        </p:nvSpPr>
        <p:spPr>
          <a:xfrm>
            <a:off x="4038600" y="61926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i-FI" dirty="0"/>
              <a:t>kiertotalousamk.fi</a:t>
            </a: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66C3-9558-4BBB-9775-7D1DA6AA08CC}" type="slidenum">
              <a:rPr lang="fi-FI" smtClean="0"/>
              <a:t>‹#›</a:t>
            </a:fld>
            <a:endParaRPr lang="fi-FI"/>
          </a:p>
        </p:txBody>
      </p:sp>
    </p:spTree>
    <p:extLst>
      <p:ext uri="{BB962C8B-B14F-4D97-AF65-F5344CB8AC3E}">
        <p14:creationId xmlns:p14="http://schemas.microsoft.com/office/powerpoint/2010/main" val="11527115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1" r:id="rId3"/>
    <p:sldLayoutId id="2147483692" r:id="rId4"/>
    <p:sldLayoutId id="2147483693" r:id="rId5"/>
    <p:sldLayoutId id="2147483702" r:id="rId6"/>
    <p:sldLayoutId id="2147483695" r:id="rId7"/>
  </p:sldLayoutIdLst>
  <p:hf sldNum="0" hdr="0"/>
  <p:txStyles>
    <p:titleStyle>
      <a:lvl1pPr algn="l" defTabSz="914400" rtl="0" eaLnBrk="1" latinLnBrk="0" hangingPunct="1">
        <a:lnSpc>
          <a:spcPct val="90000"/>
        </a:lnSpc>
        <a:spcBef>
          <a:spcPct val="0"/>
        </a:spcBef>
        <a:buNone/>
        <a:defRPr sz="4400" kern="1200">
          <a:solidFill>
            <a:schemeClr val="tx1"/>
          </a:solidFill>
          <a:latin typeface="Microsoft Sans Serif" panose="020B0604020202020204" pitchFamily="34" charset="0"/>
          <a:ea typeface="Microsoft Sans Serif" panose="020B0604020202020204" pitchFamily="34" charset="0"/>
          <a:cs typeface="Microsoft Sans Serif"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642996" y="4571216"/>
            <a:ext cx="10906008" cy="1115415"/>
          </a:xfrm>
        </p:spPr>
        <p:txBody>
          <a:bodyPr>
            <a:normAutofit/>
          </a:bodyPr>
          <a:lstStyle/>
          <a:p>
            <a:r>
              <a:rPr lang="fi-FI" sz="3300"/>
              <a:t>Kenttäkäyttöisen XRF-laitteen käyttöohjeet, Laitemalli: X-MET8000, Hitachi</a:t>
            </a:r>
          </a:p>
        </p:txBody>
      </p:sp>
      <p:sp>
        <p:nvSpPr>
          <p:cNvPr id="3" name="Alaotsikko 2"/>
          <p:cNvSpPr>
            <a:spLocks noGrp="1"/>
          </p:cNvSpPr>
          <p:nvPr>
            <p:ph type="subTitle" idx="1"/>
          </p:nvPr>
        </p:nvSpPr>
        <p:spPr>
          <a:xfrm>
            <a:off x="642996" y="5859140"/>
            <a:ext cx="10906008" cy="497210"/>
          </a:xfrm>
        </p:spPr>
        <p:txBody>
          <a:bodyPr>
            <a:normAutofit/>
          </a:bodyPr>
          <a:lstStyle/>
          <a:p>
            <a:r>
              <a:rPr lang="fi-FI"/>
              <a:t>Tekijä: Joni Kosamo, Oamk Oy</a:t>
            </a:r>
            <a:endParaRPr lang="fi-FI" dirty="0"/>
          </a:p>
        </p:txBody>
      </p:sp>
      <p:pic>
        <p:nvPicPr>
          <p:cNvPr id="8" name="Kuva 7" descr="Kuva, joka sisältää kohteen henkilö, rock, pieni, lapsi&#10;&#10;Kuvaus luotu automaattisesti">
            <a:extLst>
              <a:ext uri="{FF2B5EF4-FFF2-40B4-BE49-F238E27FC236}">
                <a16:creationId xmlns:a16="http://schemas.microsoft.com/office/drawing/2014/main" id="{0F188F39-3C06-49D0-BD77-9C284E654C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562" r="2" b="2"/>
          <a:stretch/>
        </p:blipFill>
        <p:spPr>
          <a:xfrm>
            <a:off x="321628" y="320511"/>
            <a:ext cx="3794760" cy="3930978"/>
          </a:xfrm>
          <a:prstGeom prst="rect">
            <a:avLst/>
          </a:prstGeom>
        </p:spPr>
      </p:pic>
      <p:cxnSp>
        <p:nvCxnSpPr>
          <p:cNvPr id="13" name="Straight Connector 12">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BEF27E"/>
            </a:solidFill>
          </a:ln>
        </p:spPr>
        <p:style>
          <a:lnRef idx="1">
            <a:schemeClr val="accent1"/>
          </a:lnRef>
          <a:fillRef idx="0">
            <a:schemeClr val="accent1"/>
          </a:fillRef>
          <a:effectRef idx="0">
            <a:schemeClr val="accent1"/>
          </a:effectRef>
          <a:fontRef idx="minor">
            <a:schemeClr val="tx1"/>
          </a:fontRef>
        </p:style>
      </p:cxnSp>
      <p:sp>
        <p:nvSpPr>
          <p:cNvPr id="4" name="Päivämäärän paikkamerkki 3"/>
          <p:cNvSpPr>
            <a:spLocks noGrp="1"/>
          </p:cNvSpPr>
          <p:nvPr>
            <p:ph type="dt" sz="half" idx="10"/>
          </p:nvPr>
        </p:nvSpPr>
        <p:spPr>
          <a:xfrm>
            <a:off x="838200" y="6356350"/>
            <a:ext cx="2743200" cy="365125"/>
          </a:xfrm>
        </p:spPr>
        <p:txBody>
          <a:bodyPr>
            <a:normAutofit/>
          </a:bodyPr>
          <a:lstStyle/>
          <a:p>
            <a:pPr>
              <a:spcAft>
                <a:spcPts val="600"/>
              </a:spcAft>
            </a:pPr>
            <a:fld id="{60FEDBEC-BDFD-41C9-A00C-68FA1EF50EC5}" type="datetime1">
              <a:rPr lang="fi-FI" smtClean="0"/>
              <a:pPr>
                <a:spcAft>
                  <a:spcPts val="600"/>
                </a:spcAft>
              </a:pPr>
              <a:t>28.1.2020</a:t>
            </a:fld>
            <a:endParaRPr lang="fi-FI"/>
          </a:p>
        </p:txBody>
      </p:sp>
      <p:sp>
        <p:nvSpPr>
          <p:cNvPr id="5" name="Alatunnisteen paikkamerkki 4"/>
          <p:cNvSpPr>
            <a:spLocks noGrp="1"/>
          </p:cNvSpPr>
          <p:nvPr>
            <p:ph type="ftr" sz="quarter" idx="11"/>
          </p:nvPr>
        </p:nvSpPr>
        <p:spPr>
          <a:xfrm>
            <a:off x="4038600" y="6356350"/>
            <a:ext cx="4114800" cy="365125"/>
          </a:xfrm>
        </p:spPr>
        <p:txBody>
          <a:bodyPr>
            <a:normAutofit/>
          </a:bodyPr>
          <a:lstStyle/>
          <a:p>
            <a:pPr>
              <a:spcAft>
                <a:spcPts val="600"/>
              </a:spcAft>
            </a:pPr>
            <a:r>
              <a:rPr lang="fi-FI"/>
              <a:t>kiertotalousamk.fi</a:t>
            </a:r>
          </a:p>
        </p:txBody>
      </p:sp>
    </p:spTree>
    <p:extLst>
      <p:ext uri="{BB962C8B-B14F-4D97-AF65-F5344CB8AC3E}">
        <p14:creationId xmlns:p14="http://schemas.microsoft.com/office/powerpoint/2010/main" val="333228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648929" y="629266"/>
            <a:ext cx="3651467" cy="1676603"/>
          </a:xfrm>
        </p:spPr>
        <p:txBody>
          <a:bodyPr>
            <a:normAutofit/>
          </a:bodyPr>
          <a:lstStyle/>
          <a:p>
            <a:r>
              <a:rPr lang="fi-FI" sz="3200" dirty="0"/>
              <a:t>Kohdat 1-4</a:t>
            </a:r>
          </a:p>
        </p:txBody>
      </p:sp>
      <p:sp>
        <p:nvSpPr>
          <p:cNvPr id="12" name="Content Placeholder 11">
            <a:extLst>
              <a:ext uri="{FF2B5EF4-FFF2-40B4-BE49-F238E27FC236}">
                <a16:creationId xmlns:a16="http://schemas.microsoft.com/office/drawing/2014/main" id="{E2739D0E-BBEC-440C-9EE3-89DB90DD024F}"/>
              </a:ext>
            </a:extLst>
          </p:cNvPr>
          <p:cNvSpPr>
            <a:spLocks noGrp="1"/>
          </p:cNvSpPr>
          <p:nvPr>
            <p:ph idx="1"/>
          </p:nvPr>
        </p:nvSpPr>
        <p:spPr>
          <a:xfrm>
            <a:off x="648931" y="2438400"/>
            <a:ext cx="3651466" cy="3785419"/>
          </a:xfrm>
        </p:spPr>
        <p:txBody>
          <a:bodyPr>
            <a:normAutofit/>
          </a:bodyPr>
          <a:lstStyle/>
          <a:p>
            <a:endParaRPr lang="en-US" sz="1800" dirty="0"/>
          </a:p>
        </p:txBody>
      </p:sp>
      <p:sp>
        <p:nvSpPr>
          <p:cNvPr id="4" name="Alatunnisteen paikkamerkki 3"/>
          <p:cNvSpPr>
            <a:spLocks noGrp="1"/>
          </p:cNvSpPr>
          <p:nvPr>
            <p:ph type="ftr" sz="quarter" idx="11"/>
          </p:nvPr>
        </p:nvSpPr>
        <p:spPr>
          <a:xfrm>
            <a:off x="648929" y="6356350"/>
            <a:ext cx="3651466" cy="365125"/>
          </a:xfrm>
        </p:spPr>
        <p:txBody>
          <a:bodyPr>
            <a:normAutofit/>
          </a:bodyPr>
          <a:lstStyle/>
          <a:p>
            <a:pPr algn="l">
              <a:spcAft>
                <a:spcPts val="600"/>
              </a:spcAft>
            </a:pPr>
            <a:r>
              <a:rPr lang="fi-FI" dirty="0"/>
              <a:t>kiertotalousamk.fi</a:t>
            </a:r>
          </a:p>
        </p:txBody>
      </p:sp>
      <p:pic>
        <p:nvPicPr>
          <p:cNvPr id="8" name="Sisällön paikkamerkki 7" descr="Kuva, joka sisältää kohteen näyttökuva&#10;&#10;Kuvaus luotu automaattisesti">
            <a:extLst>
              <a:ext uri="{FF2B5EF4-FFF2-40B4-BE49-F238E27FC236}">
                <a16:creationId xmlns:a16="http://schemas.microsoft.com/office/drawing/2014/main" id="{2691E2D0-5241-4564-B6DE-035699561199}"/>
              </a:ext>
            </a:extLst>
          </p:cNvPr>
          <p:cNvPicPr>
            <a:picLocks noChangeAspect="1"/>
          </p:cNvPicPr>
          <p:nvPr/>
        </p:nvPicPr>
        <p:blipFill rotWithShape="1">
          <a:blip r:embed="rId2">
            <a:extLst>
              <a:ext uri="{28A0092B-C50C-407E-A947-70E740481C1C}">
                <a14:useLocalDpi xmlns:a14="http://schemas.microsoft.com/office/drawing/2010/main" val="0"/>
              </a:ext>
            </a:extLst>
          </a:blip>
          <a:srcRect r="1" b="31448"/>
          <a:stretch/>
        </p:blipFill>
        <p:spPr>
          <a:xfrm>
            <a:off x="4918508" y="10"/>
            <a:ext cx="7273491" cy="6604250"/>
          </a:xfrm>
          <a:prstGeom prst="rect">
            <a:avLst/>
          </a:prstGeom>
          <a:effectLst/>
        </p:spPr>
      </p:pic>
      <p:sp>
        <p:nvSpPr>
          <p:cNvPr id="9" name="Tekstiruutu 8">
            <a:extLst>
              <a:ext uri="{FF2B5EF4-FFF2-40B4-BE49-F238E27FC236}">
                <a16:creationId xmlns:a16="http://schemas.microsoft.com/office/drawing/2014/main" id="{9793254F-5484-41E2-B50B-2C92655A0517}"/>
              </a:ext>
            </a:extLst>
          </p:cNvPr>
          <p:cNvSpPr txBox="1"/>
          <p:nvPr/>
        </p:nvSpPr>
        <p:spPr>
          <a:xfrm>
            <a:off x="9885145" y="3311091"/>
            <a:ext cx="1657924" cy="369332"/>
          </a:xfrm>
          <a:prstGeom prst="rect">
            <a:avLst/>
          </a:prstGeom>
          <a:noFill/>
        </p:spPr>
        <p:txBody>
          <a:bodyPr wrap="square" rtlCol="0">
            <a:spAutoFit/>
          </a:bodyPr>
          <a:lstStyle/>
          <a:p>
            <a:r>
              <a:rPr lang="fi-FI" dirty="0"/>
              <a:t>ss: 0000</a:t>
            </a:r>
          </a:p>
        </p:txBody>
      </p:sp>
      <p:sp>
        <p:nvSpPr>
          <p:cNvPr id="11" name="Tekstiruutu 10">
            <a:extLst>
              <a:ext uri="{FF2B5EF4-FFF2-40B4-BE49-F238E27FC236}">
                <a16:creationId xmlns:a16="http://schemas.microsoft.com/office/drawing/2014/main" id="{DDD05986-4150-4008-8B17-B00B352ECDB8}"/>
              </a:ext>
            </a:extLst>
          </p:cNvPr>
          <p:cNvSpPr txBox="1"/>
          <p:nvPr/>
        </p:nvSpPr>
        <p:spPr>
          <a:xfrm>
            <a:off x="1855579" y="4130938"/>
            <a:ext cx="2966357" cy="209288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b="1" u="sng" dirty="0"/>
              <a:t>Metodit:</a:t>
            </a:r>
          </a:p>
          <a:p>
            <a:endParaRPr lang="fi-FI" sz="1400" dirty="0"/>
          </a:p>
          <a:p>
            <a:r>
              <a:rPr lang="fi-FI" sz="1400" b="1" dirty="0" err="1"/>
              <a:t>Soil</a:t>
            </a:r>
            <a:r>
              <a:rPr lang="fi-FI" sz="1400" b="1" dirty="0"/>
              <a:t>: </a:t>
            </a:r>
            <a:r>
              <a:rPr lang="fi-FI" sz="1400" dirty="0"/>
              <a:t>Maanäytteet</a:t>
            </a:r>
          </a:p>
          <a:p>
            <a:r>
              <a:rPr lang="fi-FI" sz="1400" b="1" dirty="0"/>
              <a:t>Mining</a:t>
            </a:r>
            <a:r>
              <a:rPr lang="fi-FI" sz="1400" dirty="0"/>
              <a:t>: Kaivannaisnäytteet</a:t>
            </a:r>
          </a:p>
          <a:p>
            <a:r>
              <a:rPr lang="fi-FI" sz="1400" b="1" dirty="0" err="1"/>
              <a:t>Alloy</a:t>
            </a:r>
            <a:r>
              <a:rPr lang="fi-FI" sz="1400" b="1" dirty="0"/>
              <a:t> LE-FP: </a:t>
            </a:r>
            <a:r>
              <a:rPr lang="fi-FI" sz="1400" dirty="0"/>
              <a:t>Metallilaatujen analysointia ja tunnistusta</a:t>
            </a:r>
          </a:p>
          <a:p>
            <a:r>
              <a:rPr lang="fi-FI" sz="1400" b="1" dirty="0"/>
              <a:t> S in </a:t>
            </a:r>
            <a:r>
              <a:rPr lang="fi-FI" sz="1400" b="1" dirty="0" err="1"/>
              <a:t>oil</a:t>
            </a:r>
            <a:r>
              <a:rPr lang="fi-FI" sz="1400" b="1" dirty="0"/>
              <a:t> </a:t>
            </a:r>
            <a:r>
              <a:rPr lang="fi-FI" sz="1400" dirty="0"/>
              <a:t>analyysiohjelma rikkipitoisuuden mittaamiseen öljystä varten</a:t>
            </a:r>
          </a:p>
        </p:txBody>
      </p:sp>
    </p:spTree>
    <p:extLst>
      <p:ext uri="{BB962C8B-B14F-4D97-AF65-F5344CB8AC3E}">
        <p14:creationId xmlns:p14="http://schemas.microsoft.com/office/powerpoint/2010/main" val="1875998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3200" dirty="0"/>
              <a:t>Kohdat 5-6</a:t>
            </a:r>
          </a:p>
        </p:txBody>
      </p:sp>
      <p:sp>
        <p:nvSpPr>
          <p:cNvPr id="3" name="Sisällön paikkamerkki 2"/>
          <p:cNvSpPr>
            <a:spLocks noGrp="1"/>
          </p:cNvSpPr>
          <p:nvPr>
            <p:ph idx="1"/>
          </p:nvPr>
        </p:nvSpPr>
        <p:spPr>
          <a:xfrm>
            <a:off x="838201" y="1825626"/>
            <a:ext cx="6785007" cy="3381641"/>
          </a:xfrm>
        </p:spPr>
        <p:txBody>
          <a:bodyPr>
            <a:normAutofit fontScale="77500" lnSpcReduction="20000"/>
          </a:bodyPr>
          <a:lstStyle/>
          <a:p>
            <a:r>
              <a:rPr lang="fi-FI" dirty="0"/>
              <a:t>Määritä valikon kautta näytteen nimi ja mittaustoistojen määrä eli joista sitten laite laskee näytteiden keskiarvot</a:t>
            </a:r>
          </a:p>
          <a:p>
            <a:r>
              <a:rPr lang="fi-FI" dirty="0"/>
              <a:t>Määritä mittausaika. Mitä pidempi mittausaika sen tarkemmat tulokset. 10 s saattaa riittää normaaleissa maanäytteissä. Jos näytteitä on vähän voi käyttää esim. 30 s mittausaikaa. </a:t>
            </a:r>
          </a:p>
          <a:p>
            <a:r>
              <a:rPr lang="fi-FI" dirty="0"/>
              <a:t>Nyrkkisääntö!: Mittausajan voi katsoa näytettä mittaamalla sitä esim. minuutin ajan ja seuraamalla pitoisuuksien muutoksia, jos tietyn sekuntimäärän jälkeen tulokset eivät juurikaan muutu, niin ei tarvitse käyttää sen pidempää aikaa ko. näytteille.</a:t>
            </a:r>
          </a:p>
        </p:txBody>
      </p:sp>
      <p:sp>
        <p:nvSpPr>
          <p:cNvPr id="4" name="Alatunnisteen paikkamerkki 3"/>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93087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34D3070-E82D-4E36-8096-CBFB1F796821}"/>
              </a:ext>
            </a:extLst>
          </p:cNvPr>
          <p:cNvSpPr>
            <a:spLocks noGrp="1"/>
          </p:cNvSpPr>
          <p:nvPr>
            <p:ph type="title"/>
          </p:nvPr>
        </p:nvSpPr>
        <p:spPr/>
        <p:txBody>
          <a:bodyPr/>
          <a:lstStyle/>
          <a:p>
            <a:endParaRPr lang="fi-FI" dirty="0"/>
          </a:p>
        </p:txBody>
      </p:sp>
      <p:sp>
        <p:nvSpPr>
          <p:cNvPr id="3" name="Sisällön paikkamerkki 2">
            <a:extLst>
              <a:ext uri="{FF2B5EF4-FFF2-40B4-BE49-F238E27FC236}">
                <a16:creationId xmlns:a16="http://schemas.microsoft.com/office/drawing/2014/main" id="{17062BBA-8415-49AF-B9FE-36E293739482}"/>
              </a:ext>
            </a:extLst>
          </p:cNvPr>
          <p:cNvSpPr>
            <a:spLocks noGrp="1"/>
          </p:cNvSpPr>
          <p:nvPr>
            <p:ph idx="1"/>
          </p:nvPr>
        </p:nvSpPr>
        <p:spPr>
          <a:xfrm>
            <a:off x="838201" y="1825625"/>
            <a:ext cx="7315200" cy="4161289"/>
          </a:xfrm>
        </p:spPr>
        <p:txBody>
          <a:bodyPr>
            <a:normAutofit fontScale="62500" lnSpcReduction="20000"/>
          </a:bodyPr>
          <a:lstStyle/>
          <a:p>
            <a:r>
              <a:rPr lang="fi-FI" dirty="0"/>
              <a:t>Laita näyte mittausalustan päälle (pyöreä metallikiekko, jonka läpi ei pääse säteilyä). Muista turvallisuusohjeiden neuvot </a:t>
            </a:r>
            <a:r>
              <a:rPr lang="fi-FI" sz="2400" dirty="0"/>
              <a:t>(mikäli teet mittauksia laboratoriossa ja on käytettävissä </a:t>
            </a:r>
            <a:r>
              <a:rPr lang="fi-FI" sz="2400" dirty="0" err="1"/>
              <a:t>pöytäständi</a:t>
            </a:r>
            <a:r>
              <a:rPr lang="fi-FI" sz="2400" dirty="0"/>
              <a:t>, mittaa sen sisällä, sillä se on säteilyturvan kannalta turvallisempi)</a:t>
            </a:r>
            <a:r>
              <a:rPr lang="fi-FI" dirty="0"/>
              <a:t>!</a:t>
            </a:r>
          </a:p>
          <a:p>
            <a:r>
              <a:rPr lang="fi-FI" dirty="0"/>
              <a:t>Jotta laite kohdistuu kunnolla voit pitää laitetta toisella kädellä laitteen päältä tukien</a:t>
            </a:r>
            <a:r>
              <a:rPr lang="fi-FI" dirty="0">
                <a:sym typeface="Wingdings" panose="05000000000000000000" pitchFamily="2" charset="2"/>
              </a:rPr>
              <a:t> parantaa säteilyturvallisuutta eli säteilyä ei pääse </a:t>
            </a:r>
            <a:r>
              <a:rPr lang="fi-FI" dirty="0" err="1">
                <a:sym typeface="Wingdings" panose="05000000000000000000" pitchFamily="2" charset="2"/>
              </a:rPr>
              <a:t>siroamaan</a:t>
            </a:r>
            <a:r>
              <a:rPr lang="fi-FI" dirty="0">
                <a:sym typeface="Wingdings" panose="05000000000000000000" pitchFamily="2" charset="2"/>
              </a:rPr>
              <a:t>, kun ote on tukeva!</a:t>
            </a:r>
            <a:endParaRPr lang="fi-FI" dirty="0"/>
          </a:p>
          <a:p>
            <a:r>
              <a:rPr lang="fi-FI" dirty="0"/>
              <a:t>Pidä liipaisinta pohjassa, kunnes mittausaika päättyy ja laite antaa äänisignaalin. Toista sitten rinnakkaiset ja seuraavat näytteet samalla tavalla.</a:t>
            </a:r>
          </a:p>
          <a:p>
            <a:r>
              <a:rPr lang="fi-FI" dirty="0"/>
              <a:t>Mittaa mittausalustan pitoisuudet. Jos se on likainen, siitä saattaa tulla tuloksiin epäpuhtauksien arvoja. Puhdista kostealla liinalla tarvittaessa. Mikäli tulokset ovat nollassa voit mitata näytteet.</a:t>
            </a:r>
          </a:p>
          <a:p>
            <a:r>
              <a:rPr lang="fi-FI" dirty="0"/>
              <a:t>Laitteen mukana on tullut standardikiekkoja. Niissä on tietty pitoisuus. Tarkista laitteiston tarkkuus määräajoin esim. mittauspäivän alussa ko. kiekolla. Eri näytetyypeille on erilaisia kiekkoja. Muista, että kiekkoihin ei saa koskea paljain käsin, jotta ne eivät likaannu!</a:t>
            </a:r>
          </a:p>
          <a:p>
            <a:pPr marL="0" indent="0">
              <a:buNone/>
            </a:pPr>
            <a:endParaRPr lang="fi-FI" dirty="0"/>
          </a:p>
        </p:txBody>
      </p:sp>
      <p:sp>
        <p:nvSpPr>
          <p:cNvPr id="4" name="Alatunnisteen paikkamerkki 3">
            <a:extLst>
              <a:ext uri="{FF2B5EF4-FFF2-40B4-BE49-F238E27FC236}">
                <a16:creationId xmlns:a16="http://schemas.microsoft.com/office/drawing/2014/main" id="{2D14D39C-5A62-4505-9165-97BEF1D61395}"/>
              </a:ext>
            </a:extLst>
          </p:cNvPr>
          <p:cNvSpPr>
            <a:spLocks noGrp="1"/>
          </p:cNvSpPr>
          <p:nvPr>
            <p:ph type="ftr" sz="quarter" idx="11"/>
          </p:nvPr>
        </p:nvSpPr>
        <p:spPr/>
        <p:txBody>
          <a:bodyPr/>
          <a:lstStyle/>
          <a:p>
            <a:r>
              <a:rPr lang="fi-FI" dirty="0"/>
              <a:t>kiertotalousamk.fi</a:t>
            </a:r>
          </a:p>
        </p:txBody>
      </p:sp>
      <p:pic>
        <p:nvPicPr>
          <p:cNvPr id="7" name="Kuva 6" descr="Kuva, joka sisältää kohteen sisä, pöytä, tietokone, kirjoituspöytä&#10;&#10;Kuvaus luotu automaattisesti">
            <a:extLst>
              <a:ext uri="{FF2B5EF4-FFF2-40B4-BE49-F238E27FC236}">
                <a16:creationId xmlns:a16="http://schemas.microsoft.com/office/drawing/2014/main" id="{77FF838D-E0A8-4525-99AB-19ED3AD55D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41" r="9952" b="18187"/>
          <a:stretch/>
        </p:blipFill>
        <p:spPr>
          <a:xfrm>
            <a:off x="8185496" y="682645"/>
            <a:ext cx="1438383" cy="1874445"/>
          </a:xfrm>
          <a:prstGeom prst="rect">
            <a:avLst/>
          </a:prstGeom>
        </p:spPr>
      </p:pic>
      <p:pic>
        <p:nvPicPr>
          <p:cNvPr id="8" name="Kuva 7">
            <a:extLst>
              <a:ext uri="{FF2B5EF4-FFF2-40B4-BE49-F238E27FC236}">
                <a16:creationId xmlns:a16="http://schemas.microsoft.com/office/drawing/2014/main" id="{405DDEC6-2FAE-412A-99E1-CB3B65209770}"/>
              </a:ext>
            </a:extLst>
          </p:cNvPr>
          <p:cNvPicPr>
            <a:picLocks noChangeAspect="1"/>
          </p:cNvPicPr>
          <p:nvPr/>
        </p:nvPicPr>
        <p:blipFill>
          <a:blip r:embed="rId3"/>
          <a:stretch>
            <a:fillRect/>
          </a:stretch>
        </p:blipFill>
        <p:spPr>
          <a:xfrm>
            <a:off x="9623879" y="1314345"/>
            <a:ext cx="2438887" cy="2485490"/>
          </a:xfrm>
          <a:prstGeom prst="rect">
            <a:avLst/>
          </a:prstGeom>
        </p:spPr>
      </p:pic>
      <p:pic>
        <p:nvPicPr>
          <p:cNvPr id="10" name="Kuva 9" descr="Kuva, joka sisältää kohteen teksti&#10;&#10;Kuvaus luotu automaattisesti">
            <a:extLst>
              <a:ext uri="{FF2B5EF4-FFF2-40B4-BE49-F238E27FC236}">
                <a16:creationId xmlns:a16="http://schemas.microsoft.com/office/drawing/2014/main" id="{2D069591-6F58-41E3-AC74-3A2A436D40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0885" y="3749812"/>
            <a:ext cx="2105988" cy="2807984"/>
          </a:xfrm>
          <a:prstGeom prst="rect">
            <a:avLst/>
          </a:prstGeom>
        </p:spPr>
      </p:pic>
      <p:sp>
        <p:nvSpPr>
          <p:cNvPr id="11" name="Nuoli: Oikea 10">
            <a:extLst>
              <a:ext uri="{FF2B5EF4-FFF2-40B4-BE49-F238E27FC236}">
                <a16:creationId xmlns:a16="http://schemas.microsoft.com/office/drawing/2014/main" id="{7DFEDF78-5701-4F35-8CB9-E5EF665AFAB3}"/>
              </a:ext>
            </a:extLst>
          </p:cNvPr>
          <p:cNvSpPr/>
          <p:nvPr/>
        </p:nvSpPr>
        <p:spPr>
          <a:xfrm>
            <a:off x="7998874" y="4431535"/>
            <a:ext cx="480983" cy="2123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uora nuoliyhdysviiva 12">
            <a:extLst>
              <a:ext uri="{FF2B5EF4-FFF2-40B4-BE49-F238E27FC236}">
                <a16:creationId xmlns:a16="http://schemas.microsoft.com/office/drawing/2014/main" id="{6CB8DB79-FCAC-41E2-B4D8-03E481F8002F}"/>
              </a:ext>
            </a:extLst>
          </p:cNvPr>
          <p:cNvCxnSpPr/>
          <p:nvPr/>
        </p:nvCxnSpPr>
        <p:spPr>
          <a:xfrm>
            <a:off x="7998874" y="1973179"/>
            <a:ext cx="894869" cy="2695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Kuva 13">
            <a:extLst>
              <a:ext uri="{FF2B5EF4-FFF2-40B4-BE49-F238E27FC236}">
                <a16:creationId xmlns:a16="http://schemas.microsoft.com/office/drawing/2014/main" id="{667CB305-9E43-42BB-B230-AE8BAF121033}"/>
              </a:ext>
            </a:extLst>
          </p:cNvPr>
          <p:cNvPicPr>
            <a:picLocks noChangeAspect="1"/>
          </p:cNvPicPr>
          <p:nvPr/>
        </p:nvPicPr>
        <p:blipFill>
          <a:blip r:embed="rId5"/>
          <a:stretch>
            <a:fillRect/>
          </a:stretch>
        </p:blipFill>
        <p:spPr>
          <a:xfrm rot="21227927">
            <a:off x="7556632" y="2334017"/>
            <a:ext cx="3567823" cy="1293337"/>
          </a:xfrm>
          <a:prstGeom prst="rect">
            <a:avLst/>
          </a:prstGeom>
        </p:spPr>
      </p:pic>
    </p:spTree>
    <p:extLst>
      <p:ext uri="{BB962C8B-B14F-4D97-AF65-F5344CB8AC3E}">
        <p14:creationId xmlns:p14="http://schemas.microsoft.com/office/powerpoint/2010/main" val="734578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31E0B8-12C0-413D-9C5B-DD45646A028F}"/>
              </a:ext>
            </a:extLst>
          </p:cNvPr>
          <p:cNvSpPr>
            <a:spLocks noGrp="1"/>
          </p:cNvSpPr>
          <p:nvPr>
            <p:ph type="title"/>
          </p:nvPr>
        </p:nvSpPr>
        <p:spPr>
          <a:xfrm>
            <a:off x="838200" y="365126"/>
            <a:ext cx="10515600" cy="505960"/>
          </a:xfrm>
        </p:spPr>
        <p:txBody>
          <a:bodyPr>
            <a:normAutofit fontScale="90000"/>
          </a:bodyPr>
          <a:lstStyle/>
          <a:p>
            <a:r>
              <a:rPr lang="fi-FI" sz="3200" dirty="0"/>
              <a:t>Tulostus muistitikulle ja </a:t>
            </a:r>
            <a:r>
              <a:rPr lang="fi-FI" sz="3200" dirty="0" err="1"/>
              <a:t>excel</a:t>
            </a:r>
            <a:r>
              <a:rPr lang="fi-FI" sz="3200" dirty="0"/>
              <a:t>-muotoon</a:t>
            </a:r>
          </a:p>
        </p:txBody>
      </p:sp>
      <p:sp>
        <p:nvSpPr>
          <p:cNvPr id="3" name="Sisällön paikkamerkki 2">
            <a:extLst>
              <a:ext uri="{FF2B5EF4-FFF2-40B4-BE49-F238E27FC236}">
                <a16:creationId xmlns:a16="http://schemas.microsoft.com/office/drawing/2014/main" id="{7203FDA0-B5BD-4CFD-AAEE-AACC10EB5FA5}"/>
              </a:ext>
            </a:extLst>
          </p:cNvPr>
          <p:cNvSpPr>
            <a:spLocks noGrp="1"/>
          </p:cNvSpPr>
          <p:nvPr>
            <p:ph idx="1"/>
          </p:nvPr>
        </p:nvSpPr>
        <p:spPr>
          <a:xfrm>
            <a:off x="838200" y="1222409"/>
            <a:ext cx="10515600" cy="4764506"/>
          </a:xfrm>
        </p:spPr>
        <p:txBody>
          <a:bodyPr>
            <a:normAutofit fontScale="55000" lnSpcReduction="20000"/>
          </a:bodyPr>
          <a:lstStyle/>
          <a:p>
            <a:pPr marL="0" indent="0">
              <a:buNone/>
            </a:pPr>
            <a:r>
              <a:rPr lang="fi-FI" dirty="0"/>
              <a:t>Tulosten siirtäminen X-</a:t>
            </a:r>
            <a:r>
              <a:rPr lang="fi-FI" dirty="0" err="1"/>
              <a:t>METistä</a:t>
            </a:r>
            <a:r>
              <a:rPr lang="fi-FI" dirty="0"/>
              <a:t> USB-muistitikulle tapahtuu tuloshistorian kautta.</a:t>
            </a:r>
          </a:p>
          <a:p>
            <a:pPr marL="0" indent="0">
              <a:buNone/>
            </a:pPr>
            <a:r>
              <a:rPr lang="fi-FI" dirty="0"/>
              <a:t>1. Valitse valikosta Historia.</a:t>
            </a:r>
          </a:p>
          <a:p>
            <a:pPr marL="0" indent="0">
              <a:buNone/>
            </a:pPr>
            <a:r>
              <a:rPr lang="fi-FI" dirty="0"/>
              <a:t>2. Valitse Ratas-merkki alhaalla keskellä.</a:t>
            </a:r>
          </a:p>
          <a:p>
            <a:pPr marL="0" indent="0">
              <a:buNone/>
            </a:pPr>
            <a:r>
              <a:rPr lang="fi-FI" dirty="0"/>
              <a:t>3. Valitse Luo raportti.</a:t>
            </a:r>
          </a:p>
          <a:p>
            <a:pPr marL="0" indent="0">
              <a:buNone/>
            </a:pPr>
            <a:r>
              <a:rPr lang="fi-FI" dirty="0"/>
              <a:t>4. Valitse tulokset raporttiin joko yksitellen valitsemalla tai paina Ratas ja valitse suodatuksen kautta (</a:t>
            </a:r>
            <a:r>
              <a:rPr lang="fi-FI" dirty="0" err="1"/>
              <a:t>esim</a:t>
            </a:r>
            <a:r>
              <a:rPr lang="fi-FI" dirty="0"/>
              <a:t> pvm:n / ajan perusteella). Valitut tulosrivit muuttuvat sinisiksi ja oikeaan laitaan tulee sininen merkki.</a:t>
            </a:r>
          </a:p>
          <a:p>
            <a:pPr marL="0" indent="0">
              <a:buNone/>
            </a:pPr>
            <a:r>
              <a:rPr lang="fi-FI" dirty="0"/>
              <a:t>5. Valitse Ratas-merkki. Siirry suoraan kohtaan 9, jos siirrät aina tuloksia vain CSV/Excel-muodossa tai PDF-muodossa. Kohdissa 6 – 8 vaihdetaan raporttimuotoa CSV -&gt; PDF tai toisinpäin.</a:t>
            </a:r>
          </a:p>
          <a:p>
            <a:pPr marL="0" indent="0">
              <a:buNone/>
            </a:pPr>
            <a:r>
              <a:rPr lang="fi-FI" dirty="0"/>
              <a:t>6. Valitse </a:t>
            </a:r>
            <a:r>
              <a:rPr lang="fi-FI" dirty="0" err="1"/>
              <a:t>Valitse</a:t>
            </a:r>
            <a:r>
              <a:rPr lang="fi-FI" dirty="0"/>
              <a:t> malli. Raporttimallit viittaavat pdf-raporttipohjiin, valitse </a:t>
            </a:r>
            <a:r>
              <a:rPr lang="fi-FI" dirty="0" err="1"/>
              <a:t>Alloy</a:t>
            </a:r>
            <a:r>
              <a:rPr lang="fi-FI" dirty="0"/>
              <a:t> tai X-MET8000, jolloin kaikki tiedot tulevat raportille.</a:t>
            </a:r>
          </a:p>
          <a:p>
            <a:pPr marL="0" indent="0">
              <a:buNone/>
            </a:pPr>
            <a:r>
              <a:rPr lang="fi-FI" dirty="0"/>
              <a:t>7. Valitse Ratas-merkki ja valitse tulostusmuoto PDF tai CSV(</a:t>
            </a:r>
            <a:r>
              <a:rPr lang="fi-FI" dirty="0" err="1"/>
              <a:t>excel</a:t>
            </a:r>
            <a:r>
              <a:rPr lang="fi-FI" dirty="0"/>
              <a:t>). Kun tämän valinnan on kerran tehnyt, niin se jää analysaattorin muistiin. Seuraavalla kerralla valinta tarvitsee tehdä ainoastaan, jos haluaa vaihtaa tulostusmuotoa.</a:t>
            </a:r>
          </a:p>
          <a:p>
            <a:pPr marL="0" indent="0">
              <a:buNone/>
            </a:pPr>
            <a:r>
              <a:rPr lang="fi-FI" dirty="0"/>
              <a:t>8. Palaa takaisinpäin valitsemalla &lt; vasemmasta alakulmasta (nuolimerkki vasemmalle).</a:t>
            </a:r>
          </a:p>
          <a:p>
            <a:pPr marL="0" indent="0">
              <a:buNone/>
            </a:pPr>
            <a:r>
              <a:rPr lang="fi-FI" dirty="0"/>
              <a:t>9. Laita USB-muistitikku laitteeseen ja valitse USB-muisti.</a:t>
            </a:r>
          </a:p>
          <a:p>
            <a:pPr marL="0" indent="0">
              <a:buNone/>
            </a:pPr>
            <a:r>
              <a:rPr lang="fi-FI" dirty="0"/>
              <a:t>10. Analysaattori ilmoittaa Raportti luotu.</a:t>
            </a:r>
          </a:p>
          <a:p>
            <a:pPr marL="0" indent="0">
              <a:buNone/>
            </a:pPr>
            <a:r>
              <a:rPr lang="fi-FI" dirty="0"/>
              <a:t>11. Muistitikulle CSV-muotoinen raportti tuloksista tulee muotoon </a:t>
            </a:r>
            <a:r>
              <a:rPr lang="fi-FI" dirty="0" err="1"/>
              <a:t>Report_päivämäärä_kellonaika</a:t>
            </a:r>
            <a:r>
              <a:rPr lang="fi-FI" dirty="0"/>
              <a:t> (Report_23122016_112912).</a:t>
            </a:r>
          </a:p>
        </p:txBody>
      </p:sp>
      <p:sp>
        <p:nvSpPr>
          <p:cNvPr id="4" name="Alatunnisteen paikkamerkki 3">
            <a:extLst>
              <a:ext uri="{FF2B5EF4-FFF2-40B4-BE49-F238E27FC236}">
                <a16:creationId xmlns:a16="http://schemas.microsoft.com/office/drawing/2014/main" id="{529FDAD2-012B-4C62-A596-9D08B1B204EF}"/>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767958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AB32B0-7C83-4EBD-8B35-6B21268AAE44}"/>
              </a:ext>
            </a:extLst>
          </p:cNvPr>
          <p:cNvSpPr>
            <a:spLocks noGrp="1"/>
          </p:cNvSpPr>
          <p:nvPr>
            <p:ph type="title"/>
          </p:nvPr>
        </p:nvSpPr>
        <p:spPr/>
        <p:txBody>
          <a:bodyPr>
            <a:normAutofit/>
          </a:bodyPr>
          <a:lstStyle/>
          <a:p>
            <a:r>
              <a:rPr lang="fi-FI" sz="3200" dirty="0"/>
              <a:t>Ohje tulosten lukemiseen </a:t>
            </a:r>
            <a:r>
              <a:rPr lang="fi-FI" sz="3200" dirty="0" err="1"/>
              <a:t>excel</a:t>
            </a:r>
            <a:r>
              <a:rPr lang="fi-FI" sz="3200" dirty="0"/>
              <a:t>-muodossa ( .</a:t>
            </a:r>
            <a:r>
              <a:rPr lang="fi-FI" sz="3200" dirty="0" err="1"/>
              <a:t>csv</a:t>
            </a:r>
            <a:r>
              <a:rPr lang="fi-FI" sz="3200" dirty="0"/>
              <a:t>)</a:t>
            </a:r>
          </a:p>
        </p:txBody>
      </p:sp>
      <p:sp>
        <p:nvSpPr>
          <p:cNvPr id="3" name="Sisällön paikkamerkki 2">
            <a:extLst>
              <a:ext uri="{FF2B5EF4-FFF2-40B4-BE49-F238E27FC236}">
                <a16:creationId xmlns:a16="http://schemas.microsoft.com/office/drawing/2014/main" id="{D86DA08C-9D76-4F33-A1B7-209777CE89C2}"/>
              </a:ext>
            </a:extLst>
          </p:cNvPr>
          <p:cNvSpPr>
            <a:spLocks noGrp="1"/>
          </p:cNvSpPr>
          <p:nvPr>
            <p:ph idx="1"/>
          </p:nvPr>
        </p:nvSpPr>
        <p:spPr>
          <a:xfrm>
            <a:off x="838200" y="1825625"/>
            <a:ext cx="6371122" cy="4161289"/>
          </a:xfrm>
        </p:spPr>
        <p:txBody>
          <a:bodyPr>
            <a:normAutofit fontScale="62500" lnSpcReduction="20000"/>
          </a:bodyPr>
          <a:lstStyle/>
          <a:p>
            <a:pPr marL="0" indent="0">
              <a:buNone/>
            </a:pPr>
            <a:r>
              <a:rPr lang="fi-FI" dirty="0"/>
              <a:t>Kun mittaustulokset on siirretty </a:t>
            </a:r>
            <a:r>
              <a:rPr lang="fi-FI" dirty="0" err="1"/>
              <a:t>excel</a:t>
            </a:r>
            <a:r>
              <a:rPr lang="fi-FI" dirty="0"/>
              <a:t>-taulukkoon, kaikki tiedot näkyvät A-sarakkeessa pilkulla toisistaan erotettuina. Tiedot voi jakaa omiin sarakkeisiin seuraavasti:</a:t>
            </a:r>
          </a:p>
          <a:p>
            <a:pPr marL="0" indent="0">
              <a:buNone/>
            </a:pPr>
            <a:r>
              <a:rPr lang="fi-FI" dirty="0"/>
              <a:t>1. Valitse A-sarake (klikkaa A-kirjainta, jolloin koko sarake korostuu)</a:t>
            </a:r>
          </a:p>
          <a:p>
            <a:pPr marL="0" indent="0">
              <a:buNone/>
            </a:pPr>
            <a:r>
              <a:rPr lang="fi-FI" dirty="0"/>
              <a:t>2. Valitse välilehti ”Tiedot” ja sieltä ”Teksti sarakkeisiin”, jolloin aukeaa ”ohjattu tekstin jakaminen sarakkeisiin”</a:t>
            </a:r>
          </a:p>
          <a:p>
            <a:pPr marL="0" indent="0">
              <a:buNone/>
            </a:pPr>
            <a:r>
              <a:rPr lang="fi-FI" dirty="0"/>
              <a:t>3. Valitse ”Erotettu” ja paina sitten ”Seuraava”</a:t>
            </a:r>
          </a:p>
          <a:p>
            <a:pPr marL="0" indent="0">
              <a:buNone/>
            </a:pPr>
            <a:r>
              <a:rPr lang="fi-FI" dirty="0"/>
              <a:t>4. Valitse Erottimeksi ”Sarkain” ja ”Pilkku”, ja paina ”Seuraava”</a:t>
            </a:r>
          </a:p>
          <a:p>
            <a:pPr marL="0" indent="0">
              <a:buNone/>
            </a:pPr>
            <a:r>
              <a:rPr lang="fi-FI" dirty="0"/>
              <a:t>5. Sarakkeen tietojen muoto: ”Yleinen”</a:t>
            </a:r>
          </a:p>
          <a:p>
            <a:pPr marL="0" indent="0">
              <a:buNone/>
            </a:pPr>
            <a:r>
              <a:rPr lang="fi-FI" dirty="0"/>
              <a:t>6. Valitse ”Lisäasetukset” -&gt; valitse desimaalierottimeksi ”Piste” ja paina OK</a:t>
            </a:r>
          </a:p>
          <a:p>
            <a:pPr marL="0" indent="0">
              <a:buNone/>
            </a:pPr>
            <a:r>
              <a:rPr lang="fi-FI" dirty="0"/>
              <a:t>7. Lopuksi paina ”Valmis”</a:t>
            </a:r>
          </a:p>
          <a:p>
            <a:pPr marL="0" indent="0">
              <a:buNone/>
            </a:pPr>
            <a:r>
              <a:rPr lang="fi-FI" dirty="0"/>
              <a:t>Nyt kaikki tallennetut tiedot näkyvät omassa sarakkeessaan.</a:t>
            </a:r>
          </a:p>
        </p:txBody>
      </p:sp>
      <p:sp>
        <p:nvSpPr>
          <p:cNvPr id="4" name="Alatunnisteen paikkamerkki 3">
            <a:extLst>
              <a:ext uri="{FF2B5EF4-FFF2-40B4-BE49-F238E27FC236}">
                <a16:creationId xmlns:a16="http://schemas.microsoft.com/office/drawing/2014/main" id="{DA1A4761-6199-4943-A8CC-8D510C23FE50}"/>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2823463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8CCB53-0CC5-4452-93A3-53B44B6EB210}"/>
              </a:ext>
            </a:extLst>
          </p:cNvPr>
          <p:cNvSpPr>
            <a:spLocks noGrp="1"/>
          </p:cNvSpPr>
          <p:nvPr>
            <p:ph type="title"/>
          </p:nvPr>
        </p:nvSpPr>
        <p:spPr/>
        <p:txBody>
          <a:bodyPr/>
          <a:lstStyle/>
          <a:p>
            <a:r>
              <a:rPr lang="fi-FI" dirty="0"/>
              <a:t>Tulosraportin luominen pdf-muotoon</a:t>
            </a:r>
          </a:p>
        </p:txBody>
      </p:sp>
      <p:sp>
        <p:nvSpPr>
          <p:cNvPr id="3" name="Sisällön paikkamerkki 2">
            <a:extLst>
              <a:ext uri="{FF2B5EF4-FFF2-40B4-BE49-F238E27FC236}">
                <a16:creationId xmlns:a16="http://schemas.microsoft.com/office/drawing/2014/main" id="{DBB01C95-A7A3-4CAB-A9E8-4A86F991BE72}"/>
              </a:ext>
            </a:extLst>
          </p:cNvPr>
          <p:cNvSpPr>
            <a:spLocks noGrp="1"/>
          </p:cNvSpPr>
          <p:nvPr>
            <p:ph idx="1"/>
          </p:nvPr>
        </p:nvSpPr>
        <p:spPr/>
        <p:txBody>
          <a:bodyPr>
            <a:normAutofit fontScale="92500" lnSpcReduction="20000"/>
          </a:bodyPr>
          <a:lstStyle/>
          <a:p>
            <a:r>
              <a:rPr lang="fi-FI" dirty="0"/>
              <a:t>Yhdistä XRF </a:t>
            </a:r>
            <a:r>
              <a:rPr lang="fi-FI" dirty="0" err="1"/>
              <a:t>usb</a:t>
            </a:r>
            <a:r>
              <a:rPr lang="fi-FI" dirty="0"/>
              <a:t>-kaapelilla tietokoneeseen.</a:t>
            </a:r>
          </a:p>
          <a:p>
            <a:r>
              <a:rPr lang="fi-FI" dirty="0"/>
              <a:t>Avaa Firefox</a:t>
            </a:r>
          </a:p>
          <a:p>
            <a:r>
              <a:rPr lang="fi-FI" dirty="0"/>
              <a:t>Sieltä valitse 10.0.0.1 </a:t>
            </a:r>
          </a:p>
          <a:p>
            <a:r>
              <a:rPr lang="fi-FI" dirty="0"/>
              <a:t>Kirjaudu salasanalla 0000</a:t>
            </a:r>
          </a:p>
          <a:p>
            <a:r>
              <a:rPr lang="fi-FI" dirty="0" err="1"/>
              <a:t>Valitse:Report</a:t>
            </a:r>
            <a:r>
              <a:rPr lang="fi-FI" dirty="0"/>
              <a:t> </a:t>
            </a:r>
            <a:r>
              <a:rPr lang="fi-FI" dirty="0" err="1"/>
              <a:t>generator</a:t>
            </a:r>
            <a:endParaRPr lang="fi-FI" dirty="0"/>
          </a:p>
          <a:p>
            <a:r>
              <a:rPr lang="fi-FI" dirty="0"/>
              <a:t>Voit valita valmiista tulospohjista </a:t>
            </a:r>
            <a:r>
              <a:rPr lang="fi-FI" dirty="0" err="1"/>
              <a:t>Templates</a:t>
            </a:r>
            <a:r>
              <a:rPr lang="fi-FI" dirty="0"/>
              <a:t>-valikosta esim. Haitta-aineet maa-aineksista raporttipohjan.</a:t>
            </a:r>
          </a:p>
          <a:p>
            <a:r>
              <a:rPr lang="fi-FI" dirty="0"/>
              <a:t>Tai voit tehdä omanlaisen raporttipohjan. Katso lisätiedot laiteoppaasta.</a:t>
            </a:r>
          </a:p>
          <a:p>
            <a:r>
              <a:rPr lang="fi-FI" dirty="0"/>
              <a:t>Tulokset latautuvat </a:t>
            </a:r>
            <a:r>
              <a:rPr lang="fi-FI" dirty="0" err="1"/>
              <a:t>Reports</a:t>
            </a:r>
            <a:r>
              <a:rPr lang="fi-FI" dirty="0">
                <a:sym typeface="Wingdings" panose="05000000000000000000" pitchFamily="2" charset="2"/>
              </a:rPr>
              <a:t> New </a:t>
            </a:r>
            <a:r>
              <a:rPr lang="fi-FI" dirty="0" err="1">
                <a:sym typeface="Wingdings" panose="05000000000000000000" pitchFamily="2" charset="2"/>
              </a:rPr>
              <a:t>Results</a:t>
            </a:r>
            <a:r>
              <a:rPr lang="fi-FI" dirty="0">
                <a:sym typeface="Wingdings" panose="05000000000000000000" pitchFamily="2" charset="2"/>
              </a:rPr>
              <a:t> </a:t>
            </a:r>
            <a:r>
              <a:rPr lang="fi-FI" dirty="0" err="1">
                <a:sym typeface="Wingdings" panose="05000000000000000000" pitchFamily="2" charset="2"/>
              </a:rPr>
              <a:t>Load</a:t>
            </a:r>
            <a:r>
              <a:rPr lang="fi-FI" dirty="0">
                <a:sym typeface="Wingdings" panose="05000000000000000000" pitchFamily="2" charset="2"/>
              </a:rPr>
              <a:t> </a:t>
            </a:r>
            <a:r>
              <a:rPr lang="fi-FI" dirty="0" err="1">
                <a:sym typeface="Wingdings" panose="05000000000000000000" pitchFamily="2" charset="2"/>
              </a:rPr>
              <a:t>Results</a:t>
            </a:r>
            <a:r>
              <a:rPr lang="fi-FI" dirty="0">
                <a:sym typeface="Wingdings" panose="05000000000000000000" pitchFamily="2" charset="2"/>
              </a:rPr>
              <a:t> ja valitse valikosta ladattavat tiedot ruksaamalla tiedostot ja paina </a:t>
            </a:r>
            <a:r>
              <a:rPr lang="fi-FI" dirty="0" err="1">
                <a:sym typeface="Wingdings" panose="05000000000000000000" pitchFamily="2" charset="2"/>
              </a:rPr>
              <a:t>load</a:t>
            </a:r>
            <a:r>
              <a:rPr lang="fi-FI" dirty="0">
                <a:sym typeface="Wingdings" panose="05000000000000000000" pitchFamily="2" charset="2"/>
              </a:rPr>
              <a:t>  </a:t>
            </a:r>
            <a:r>
              <a:rPr lang="fi-FI" dirty="0" err="1">
                <a:sym typeface="Wingdings" panose="05000000000000000000" pitchFamily="2" charset="2"/>
              </a:rPr>
              <a:t>Generate</a:t>
            </a:r>
            <a:r>
              <a:rPr lang="fi-FI" dirty="0">
                <a:sym typeface="Wingdings" panose="05000000000000000000" pitchFamily="2" charset="2"/>
              </a:rPr>
              <a:t> </a:t>
            </a:r>
            <a:r>
              <a:rPr lang="fi-FI" dirty="0" err="1">
                <a:sym typeface="Wingdings" panose="05000000000000000000" pitchFamily="2" charset="2"/>
              </a:rPr>
              <a:t>the</a:t>
            </a:r>
            <a:r>
              <a:rPr lang="fi-FI" dirty="0">
                <a:sym typeface="Wingdings" panose="05000000000000000000" pitchFamily="2" charset="2"/>
              </a:rPr>
              <a:t> </a:t>
            </a:r>
            <a:r>
              <a:rPr lang="fi-FI" dirty="0" err="1">
                <a:sym typeface="Wingdings" panose="05000000000000000000" pitchFamily="2" charset="2"/>
              </a:rPr>
              <a:t>report</a:t>
            </a:r>
            <a:r>
              <a:rPr lang="fi-FI" dirty="0">
                <a:sym typeface="Wingdings" panose="05000000000000000000" pitchFamily="2" charset="2"/>
              </a:rPr>
              <a:t> </a:t>
            </a:r>
            <a:r>
              <a:rPr lang="fi-FI" dirty="0" err="1">
                <a:sym typeface="Wingdings" panose="05000000000000000000" pitchFamily="2" charset="2"/>
              </a:rPr>
              <a:t>save</a:t>
            </a:r>
            <a:r>
              <a:rPr lang="fi-FI" dirty="0">
                <a:sym typeface="Wingdings" panose="05000000000000000000" pitchFamily="2" charset="2"/>
              </a:rPr>
              <a:t>  </a:t>
            </a:r>
            <a:r>
              <a:rPr lang="fi-FI" dirty="0" err="1">
                <a:sym typeface="Wingdings" panose="05000000000000000000" pitchFamily="2" charset="2"/>
              </a:rPr>
              <a:t>save</a:t>
            </a:r>
            <a:r>
              <a:rPr lang="fi-FI" dirty="0">
                <a:sym typeface="Wingdings" panose="05000000000000000000" pitchFamily="2" charset="2"/>
              </a:rPr>
              <a:t> </a:t>
            </a:r>
            <a:r>
              <a:rPr lang="fi-FI" dirty="0" err="1">
                <a:sym typeface="Wingdings" panose="05000000000000000000" pitchFamily="2" charset="2"/>
              </a:rPr>
              <a:t>file</a:t>
            </a:r>
            <a:r>
              <a:rPr lang="fi-FI" dirty="0">
                <a:sym typeface="Wingdings" panose="05000000000000000000" pitchFamily="2" charset="2"/>
              </a:rPr>
              <a:t>  ok. Nyt se on pdf-muodossa!</a:t>
            </a:r>
            <a:endParaRPr lang="fi-FI" dirty="0"/>
          </a:p>
        </p:txBody>
      </p:sp>
      <p:sp>
        <p:nvSpPr>
          <p:cNvPr id="4" name="Alatunnisteen paikkamerkki 3">
            <a:extLst>
              <a:ext uri="{FF2B5EF4-FFF2-40B4-BE49-F238E27FC236}">
                <a16:creationId xmlns:a16="http://schemas.microsoft.com/office/drawing/2014/main" id="{2AE58780-5710-48F6-B0D5-B79F4AB68FE2}"/>
              </a:ext>
            </a:extLst>
          </p:cNvPr>
          <p:cNvSpPr>
            <a:spLocks noGrp="1"/>
          </p:cNvSpPr>
          <p:nvPr>
            <p:ph type="ftr" sz="quarter" idx="11"/>
          </p:nvPr>
        </p:nvSpPr>
        <p:spPr/>
        <p:txBody>
          <a:bodyPr/>
          <a:lstStyle/>
          <a:p>
            <a:r>
              <a:rPr lang="fi-FI"/>
              <a:t>kiertotalousamk.fi</a:t>
            </a:r>
          </a:p>
        </p:txBody>
      </p:sp>
    </p:spTree>
    <p:extLst>
      <p:ext uri="{BB962C8B-B14F-4D97-AF65-F5344CB8AC3E}">
        <p14:creationId xmlns:p14="http://schemas.microsoft.com/office/powerpoint/2010/main" val="1183614309"/>
      </p:ext>
    </p:extLst>
  </p:cSld>
  <p:clrMapOvr>
    <a:masterClrMapping/>
  </p:clrMapOvr>
</p:sld>
</file>

<file path=ppt/theme/theme1.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4F74372C55FE4B821D5F2378F4B2BA" ma:contentTypeVersion="1" ma:contentTypeDescription="Luo uusi asiakirja." ma:contentTypeScope="" ma:versionID="822fe6b422b8dec44a40602c4233d47b">
  <xsd:schema xmlns:xsd="http://www.w3.org/2001/XMLSchema" xmlns:xs="http://www.w3.org/2001/XMLSchema" xmlns:p="http://schemas.microsoft.com/office/2006/metadata/properties" xmlns:ns2="76865ef9-df32-4c37-ae45-f9784eb47bff" xmlns:ns3="7e9e6169-ad39-4139-80cb-366121f0def0" targetNamespace="http://schemas.microsoft.com/office/2006/metadata/properties" ma:root="true" ma:fieldsID="6eb707645daa25c755dded653de544e8" ns2:_="" ns3:_="">
    <xsd:import namespace="76865ef9-df32-4c37-ae45-f9784eb47bff"/>
    <xsd:import namespace="7e9e6169-ad39-4139-80cb-366121f0def0"/>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65ef9-df32-4c37-ae45-f9784eb47bff"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e9e6169-ad39-4139-80cb-366121f0def0" elementFormDefault="qualified">
    <xsd:import namespace="http://schemas.microsoft.com/office/2006/documentManagement/types"/>
    <xsd:import namespace="http://schemas.microsoft.com/office/infopath/2007/PartnerControls"/>
    <xsd:element name="SharedWithUsers" ma:index="11"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6865ef9-df32-4c37-ae45-f9784eb47bff">427W7XWPXQD2-403814790-3953</_dlc_DocId>
    <_dlc_DocIdUrl xmlns="76865ef9-df32-4c37-ae45-f9784eb47bff">
      <Url>https://tt.eduuni.fi/sites/luc-lapinamk-extra/kiertotalousosaamista-ammattikorkeakouluihin/_layouts/15/DocIdRedir.aspx?ID=427W7XWPXQD2-403814790-3953</Url>
      <Description>427W7XWPXQD2-403814790-3953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238FF32-43FD-4754-9A6C-B0B4C19B5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65ef9-df32-4c37-ae45-f9784eb47bff"/>
    <ds:schemaRef ds:uri="7e9e6169-ad39-4139-80cb-366121f0de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25BD6D-D2BB-418E-A029-B40BF82CD255}">
  <ds:schemaRefs>
    <ds:schemaRef ds:uri="http://schemas.microsoft.com/sharepoint/v3/contenttype/forms"/>
  </ds:schemaRefs>
</ds:datastoreItem>
</file>

<file path=customXml/itemProps3.xml><?xml version="1.0" encoding="utf-8"?>
<ds:datastoreItem xmlns:ds="http://schemas.openxmlformats.org/officeDocument/2006/customXml" ds:itemID="{8062D49C-CA25-4999-B952-F55D754961C0}">
  <ds:schemaRefs>
    <ds:schemaRef ds:uri="7e9e6169-ad39-4139-80cb-366121f0def0"/>
    <ds:schemaRef ds:uri="http://purl.org/dc/elements/1.1/"/>
    <ds:schemaRef ds:uri="76865ef9-df32-4c37-ae45-f9784eb47bff"/>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9BEB1A0C-CB66-4291-BD4D-308FACDFF63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196</TotalTime>
  <Words>719</Words>
  <Application>Microsoft Office PowerPoint</Application>
  <PresentationFormat>Laajakuva</PresentationFormat>
  <Paragraphs>59</Paragraphs>
  <Slides>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7</vt:i4>
      </vt:variant>
    </vt:vector>
  </HeadingPairs>
  <TitlesOfParts>
    <vt:vector size="11" baseType="lpstr">
      <vt:lpstr>Arial</vt:lpstr>
      <vt:lpstr>Calibri</vt:lpstr>
      <vt:lpstr>Microsoft Sans Serif</vt:lpstr>
      <vt:lpstr>1_Mukautettu suunnittelumalli</vt:lpstr>
      <vt:lpstr>Kenttäkäyttöisen XRF-laitteen käyttöohjeet, Laitemalli: X-MET8000, Hitachi</vt:lpstr>
      <vt:lpstr>Kohdat 1-4</vt:lpstr>
      <vt:lpstr>Kohdat 5-6</vt:lpstr>
      <vt:lpstr>PowerPoint-esitys</vt:lpstr>
      <vt:lpstr>Tulostus muistitikulle ja excel-muotoon</vt:lpstr>
      <vt:lpstr>Ohje tulosten lukemiseen excel-muodossa ( .csv)</vt:lpstr>
      <vt:lpstr>Tulosraportin luominen pdf-muotoon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Joni Kosamo</dc:creator>
  <cp:lastModifiedBy>Joni Kosamo</cp:lastModifiedBy>
  <cp:revision>17</cp:revision>
  <dcterms:created xsi:type="dcterms:W3CDTF">2019-12-13T11:35:29Z</dcterms:created>
  <dcterms:modified xsi:type="dcterms:W3CDTF">2020-01-28T07:22:44Z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6b2ce595-7809-4b23-a6cf-52acddd2af2f</vt:lpwstr>
  </property>
  <property fmtid="{D5CDD505-2E9C-101B-9397-08002B2CF9AE}" pid="3" name="ContentTypeId">
    <vt:lpwstr>0x010100844F74372C55FE4B821D5F2378F4B2BA</vt:lpwstr>
  </property>
</Properties>
</file>