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22"/>
  </p:notesMasterIdLst>
  <p:sldIdLst>
    <p:sldId id="256" r:id="rId6"/>
    <p:sldId id="257" r:id="rId7"/>
    <p:sldId id="262" r:id="rId8"/>
    <p:sldId id="278" r:id="rId9"/>
    <p:sldId id="277" r:id="rId10"/>
    <p:sldId id="265" r:id="rId11"/>
    <p:sldId id="281" r:id="rId12"/>
    <p:sldId id="266" r:id="rId13"/>
    <p:sldId id="267" r:id="rId14"/>
    <p:sldId id="269" r:id="rId15"/>
    <p:sldId id="270" r:id="rId16"/>
    <p:sldId id="271" r:id="rId17"/>
    <p:sldId id="273" r:id="rId18"/>
    <p:sldId id="275" r:id="rId19"/>
    <p:sldId id="279" r:id="rId20"/>
    <p:sldId id="280"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66" d="100"/>
          <a:sy n="66" d="100"/>
        </p:scale>
        <p:origin x="59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28.1.2020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28.1.2020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28.1.2020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42996" y="4571216"/>
            <a:ext cx="10906008" cy="1115415"/>
          </a:xfrm>
        </p:spPr>
        <p:txBody>
          <a:bodyPr>
            <a:normAutofit/>
          </a:bodyPr>
          <a:lstStyle/>
          <a:p>
            <a:r>
              <a:rPr lang="fi-FI" sz="2400"/>
              <a:t>KENTTÄKÄYTTÖISEN XRF-ANALYSAATTORIN TEKNIIKKA JA HYÖDYNTMISMAHDOLLISUUDET YMPÄRISTÖN ALKUAINEANALYYSEISSÄ</a:t>
            </a:r>
          </a:p>
        </p:txBody>
      </p:sp>
      <p:sp>
        <p:nvSpPr>
          <p:cNvPr id="3" name="Alaotsikko 2"/>
          <p:cNvSpPr>
            <a:spLocks noGrp="1"/>
          </p:cNvSpPr>
          <p:nvPr>
            <p:ph type="subTitle" idx="1"/>
          </p:nvPr>
        </p:nvSpPr>
        <p:spPr>
          <a:xfrm>
            <a:off x="642996" y="5859140"/>
            <a:ext cx="10906008" cy="497210"/>
          </a:xfrm>
        </p:spPr>
        <p:txBody>
          <a:bodyPr>
            <a:normAutofit/>
          </a:bodyPr>
          <a:lstStyle/>
          <a:p>
            <a:r>
              <a:rPr lang="fi-FI"/>
              <a:t>Tekijä: Joni Kosamo, Oamk Oy</a:t>
            </a:r>
            <a:endParaRPr lang="fi-FI" dirty="0"/>
          </a:p>
        </p:txBody>
      </p:sp>
      <p:pic>
        <p:nvPicPr>
          <p:cNvPr id="6" name="Kuva 5">
            <a:extLst>
              <a:ext uri="{FF2B5EF4-FFF2-40B4-BE49-F238E27FC236}">
                <a16:creationId xmlns:a16="http://schemas.microsoft.com/office/drawing/2014/main" id="{9210E385-383A-4AB4-9800-9BE61D691F2A}"/>
              </a:ext>
            </a:extLst>
          </p:cNvPr>
          <p:cNvPicPr>
            <a:picLocks noChangeAspect="1"/>
          </p:cNvPicPr>
          <p:nvPr/>
        </p:nvPicPr>
        <p:blipFill rotWithShape="1">
          <a:blip r:embed="rId2"/>
          <a:srcRect t="23333" r="1727"/>
          <a:stretch/>
        </p:blipFill>
        <p:spPr>
          <a:xfrm>
            <a:off x="1746724" y="366961"/>
            <a:ext cx="3526424" cy="3668155"/>
          </a:xfrm>
          <a:prstGeom prst="rect">
            <a:avLst/>
          </a:prstGeom>
        </p:spPr>
      </p:pic>
      <p:cxnSp>
        <p:nvCxnSpPr>
          <p:cNvPr id="12" name="Straight Connector 11">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B94225"/>
            </a:solidFill>
          </a:ln>
        </p:spPr>
        <p:style>
          <a:lnRef idx="1">
            <a:schemeClr val="accent1"/>
          </a:lnRef>
          <a:fillRef idx="0">
            <a:schemeClr val="accent1"/>
          </a:fillRef>
          <a:effectRef idx="0">
            <a:schemeClr val="accent1"/>
          </a:effectRef>
          <a:fontRef idx="minor">
            <a:schemeClr val="tx1"/>
          </a:fontRef>
        </p:style>
      </p:cxnSp>
      <p:sp>
        <p:nvSpPr>
          <p:cNvPr id="4" name="Päivämäärän paikkamerkki 3"/>
          <p:cNvSpPr>
            <a:spLocks noGrp="1"/>
          </p:cNvSpPr>
          <p:nvPr>
            <p:ph type="dt" sz="half" idx="10"/>
          </p:nvPr>
        </p:nvSpPr>
        <p:spPr>
          <a:xfrm>
            <a:off x="838200" y="6356350"/>
            <a:ext cx="2743200" cy="365125"/>
          </a:xfrm>
        </p:spPr>
        <p:txBody>
          <a:bodyPr>
            <a:normAutofit/>
          </a:bodyPr>
          <a:lstStyle/>
          <a:p>
            <a:pPr>
              <a:spcAft>
                <a:spcPts val="600"/>
              </a:spcAft>
            </a:pPr>
            <a:fld id="{60FEDBEC-BDFD-41C9-A00C-68FA1EF50EC5}" type="datetime1">
              <a:rPr lang="fi-FI" smtClean="0"/>
              <a:pPr>
                <a:spcAft>
                  <a:spcPts val="600"/>
                </a:spcAft>
              </a:pPr>
              <a:t>28.1.2020</a:t>
            </a:fld>
            <a:endParaRPr lang="fi-FI"/>
          </a:p>
        </p:txBody>
      </p:sp>
      <p:sp>
        <p:nvSpPr>
          <p:cNvPr id="5" name="Alatunnisteen paikkamerkki 4"/>
          <p:cNvSpPr>
            <a:spLocks noGrp="1"/>
          </p:cNvSpPr>
          <p:nvPr>
            <p:ph type="ftr" sz="quarter" idx="11"/>
          </p:nvPr>
        </p:nvSpPr>
        <p:spPr>
          <a:xfrm>
            <a:off x="4038600" y="6356350"/>
            <a:ext cx="4114800" cy="365125"/>
          </a:xfrm>
        </p:spPr>
        <p:txBody>
          <a:bodyPr>
            <a:normAutofit/>
          </a:bodyPr>
          <a:lstStyle/>
          <a:p>
            <a:pPr>
              <a:spcAft>
                <a:spcPts val="600"/>
              </a:spcAft>
            </a:pPr>
            <a:r>
              <a:rPr lang="fi-FI"/>
              <a:t>kiertotalousamk.fi</a:t>
            </a:r>
          </a:p>
        </p:txBody>
      </p:sp>
      <p:pic>
        <p:nvPicPr>
          <p:cNvPr id="8" name="Kuva 7" descr="Kuva, joka sisältää kohteen ruoho, ulko, mies, kenttä&#10;&#10;Kuvaus luotu automaattisesti">
            <a:extLst>
              <a:ext uri="{FF2B5EF4-FFF2-40B4-BE49-F238E27FC236}">
                <a16:creationId xmlns:a16="http://schemas.microsoft.com/office/drawing/2014/main" id="{B095D496-55E4-41E3-8761-2733788BC2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32" t="8497" r="11616" b="14348"/>
          <a:stretch/>
        </p:blipFill>
        <p:spPr>
          <a:xfrm>
            <a:off x="5355342" y="366960"/>
            <a:ext cx="5797838" cy="3668155"/>
          </a:xfrm>
          <a:prstGeom prst="rect">
            <a:avLst/>
          </a:prstGeom>
        </p:spPr>
      </p:pic>
    </p:spTree>
    <p:extLst>
      <p:ext uri="{BB962C8B-B14F-4D97-AF65-F5344CB8AC3E}">
        <p14:creationId xmlns:p14="http://schemas.microsoft.com/office/powerpoint/2010/main" val="333228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878E75-DC04-4F43-9AA8-9A851BC87FF6}"/>
              </a:ext>
            </a:extLst>
          </p:cNvPr>
          <p:cNvSpPr>
            <a:spLocks noGrp="1"/>
          </p:cNvSpPr>
          <p:nvPr>
            <p:ph type="title"/>
          </p:nvPr>
        </p:nvSpPr>
        <p:spPr/>
        <p:txBody>
          <a:bodyPr>
            <a:normAutofit/>
          </a:bodyPr>
          <a:lstStyle/>
          <a:p>
            <a:pPr lvl="0">
              <a:spcBef>
                <a:spcPts val="1000"/>
              </a:spcBef>
            </a:pPr>
            <a:r>
              <a:rPr lang="fi-FI" sz="3200" dirty="0">
                <a:solidFill>
                  <a:prstClr val="black"/>
                </a:solidFill>
                <a:latin typeface="Calibri" panose="020F0502020204030204"/>
                <a:ea typeface="+mn-ea"/>
                <a:cs typeface="+mn-cs"/>
              </a:rPr>
              <a:t>Erilaisten jäämien analyysit: tuhka ja lentotuhka</a:t>
            </a:r>
          </a:p>
        </p:txBody>
      </p:sp>
      <p:sp>
        <p:nvSpPr>
          <p:cNvPr id="3" name="Sisällön paikkamerkki 2">
            <a:extLst>
              <a:ext uri="{FF2B5EF4-FFF2-40B4-BE49-F238E27FC236}">
                <a16:creationId xmlns:a16="http://schemas.microsoft.com/office/drawing/2014/main" id="{B0B61EB1-844B-4278-B6C8-0437ACA5F81F}"/>
              </a:ext>
            </a:extLst>
          </p:cNvPr>
          <p:cNvSpPr>
            <a:spLocks noGrp="1"/>
          </p:cNvSpPr>
          <p:nvPr>
            <p:ph idx="1"/>
          </p:nvPr>
        </p:nvSpPr>
        <p:spPr>
          <a:xfrm>
            <a:off x="838200" y="1825626"/>
            <a:ext cx="6534752" cy="3179512"/>
          </a:xfrm>
        </p:spPr>
        <p:txBody>
          <a:bodyPr>
            <a:normAutofit fontScale="85000" lnSpcReduction="20000"/>
          </a:bodyPr>
          <a:lstStyle/>
          <a:p>
            <a:r>
              <a:rPr lang="fi-FI" dirty="0"/>
              <a:t>Materiaalin polton seurauksena syntyvä tuhka on aina analysoitava ennen hyötykäyttöä. </a:t>
            </a:r>
          </a:p>
          <a:p>
            <a:r>
              <a:rPr lang="fi-FI" dirty="0"/>
              <a:t>Jos tuhkaa käytetään esim. maanparannukseen, tuhkan raskasmetallipitoisuuden tulee olla tietyn tason alapuolella. </a:t>
            </a:r>
          </a:p>
          <a:p>
            <a:r>
              <a:rPr lang="fi-FI" dirty="0"/>
              <a:t>Liian saastunutta materiaalia ei saa polttaa, mikäli sen tuhkaa aiotaan </a:t>
            </a:r>
            <a:r>
              <a:rPr lang="fi-FI" dirty="0" err="1"/>
              <a:t>jatkokäyttää</a:t>
            </a:r>
            <a:r>
              <a:rPr lang="fi-FI" dirty="0"/>
              <a:t> ja tällöin materiaali kannattaa analysoida ennen polttoa.</a:t>
            </a:r>
          </a:p>
          <a:p>
            <a:r>
              <a:rPr lang="fi-FI" dirty="0"/>
              <a:t>Tämä toiminta edistää siis suoraan kiertotalouden mahdollisuuksia. </a:t>
            </a:r>
          </a:p>
        </p:txBody>
      </p:sp>
      <p:sp>
        <p:nvSpPr>
          <p:cNvPr id="4" name="Alatunnisteen paikkamerkki 3">
            <a:extLst>
              <a:ext uri="{FF2B5EF4-FFF2-40B4-BE49-F238E27FC236}">
                <a16:creationId xmlns:a16="http://schemas.microsoft.com/office/drawing/2014/main" id="{5375B347-7B01-4E09-83D9-B7F94BD6D076}"/>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8136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F1FAEE-23E9-4934-A3BE-DD753322B9AB}"/>
              </a:ext>
            </a:extLst>
          </p:cNvPr>
          <p:cNvSpPr>
            <a:spLocks noGrp="1"/>
          </p:cNvSpPr>
          <p:nvPr>
            <p:ph type="title"/>
          </p:nvPr>
        </p:nvSpPr>
        <p:spPr/>
        <p:txBody>
          <a:bodyPr>
            <a:normAutofit/>
          </a:bodyPr>
          <a:lstStyle/>
          <a:p>
            <a:pPr lvl="0">
              <a:spcBef>
                <a:spcPts val="1000"/>
              </a:spcBef>
            </a:pPr>
            <a:r>
              <a:rPr lang="fi-FI" sz="3200" dirty="0">
                <a:solidFill>
                  <a:prstClr val="black"/>
                </a:solidFill>
                <a:latin typeface="Calibri" panose="020F0502020204030204"/>
                <a:ea typeface="+mn-ea"/>
                <a:cs typeface="+mn-cs"/>
              </a:rPr>
              <a:t>Ilmanlaadun arviointi pölynkeräysnäytteistä ja ilmansuodattimista</a:t>
            </a:r>
          </a:p>
        </p:txBody>
      </p:sp>
      <p:sp>
        <p:nvSpPr>
          <p:cNvPr id="3" name="Sisällön paikkamerkki 2">
            <a:extLst>
              <a:ext uri="{FF2B5EF4-FFF2-40B4-BE49-F238E27FC236}">
                <a16:creationId xmlns:a16="http://schemas.microsoft.com/office/drawing/2014/main" id="{9E6A1B62-8913-483C-856E-F8EB973CF022}"/>
              </a:ext>
            </a:extLst>
          </p:cNvPr>
          <p:cNvSpPr>
            <a:spLocks noGrp="1"/>
          </p:cNvSpPr>
          <p:nvPr>
            <p:ph idx="1"/>
          </p:nvPr>
        </p:nvSpPr>
        <p:spPr>
          <a:xfrm>
            <a:off x="838200" y="1825626"/>
            <a:ext cx="7795661" cy="3015881"/>
          </a:xfrm>
        </p:spPr>
        <p:txBody>
          <a:bodyPr>
            <a:normAutofit fontScale="92500"/>
          </a:bodyPr>
          <a:lstStyle/>
          <a:p>
            <a:pPr marL="0" indent="0">
              <a:buNone/>
            </a:pPr>
            <a:r>
              <a:rPr lang="fi-FI" dirty="0"/>
              <a:t>Analysaattorilla voidaan analysoida myös ilmanlaatua. On olemassa omat kalibrointinsa pölynkeräysnäytteiden (ns. Pyyhintäliinat) ja ilmansuodatinten (mm. 25 mm ja 37mm CE-suodatinten analyysi) analyysiin. </a:t>
            </a:r>
          </a:p>
          <a:p>
            <a:pPr marL="0" indent="0">
              <a:buNone/>
            </a:pPr>
            <a:r>
              <a:rPr lang="fi-FI" dirty="0"/>
              <a:t>Kalibroinnin avulla mitataan esim. pintakontaminaatiotutkimusliinat helposti ja nopeasti tai ilmansuodattimet suoraan paikan päällä.</a:t>
            </a:r>
          </a:p>
        </p:txBody>
      </p:sp>
      <p:sp>
        <p:nvSpPr>
          <p:cNvPr id="4" name="Alatunnisteen paikkamerkki 3">
            <a:extLst>
              <a:ext uri="{FF2B5EF4-FFF2-40B4-BE49-F238E27FC236}">
                <a16:creationId xmlns:a16="http://schemas.microsoft.com/office/drawing/2014/main" id="{E6455D35-1718-45A2-BD08-A194DAAE2523}"/>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20745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D58624-4D96-4463-B9E0-0CB48A35C9D8}"/>
              </a:ext>
            </a:extLst>
          </p:cNvPr>
          <p:cNvSpPr>
            <a:spLocks noGrp="1"/>
          </p:cNvSpPr>
          <p:nvPr>
            <p:ph type="title"/>
          </p:nvPr>
        </p:nvSpPr>
        <p:spPr/>
        <p:txBody>
          <a:bodyPr>
            <a:normAutofit/>
          </a:bodyPr>
          <a:lstStyle/>
          <a:p>
            <a:r>
              <a:rPr lang="fi-FI" sz="3200" dirty="0"/>
              <a:t>Metallinkierrätys</a:t>
            </a:r>
          </a:p>
        </p:txBody>
      </p:sp>
      <p:sp>
        <p:nvSpPr>
          <p:cNvPr id="3" name="Sisällön paikkamerkki 2">
            <a:extLst>
              <a:ext uri="{FF2B5EF4-FFF2-40B4-BE49-F238E27FC236}">
                <a16:creationId xmlns:a16="http://schemas.microsoft.com/office/drawing/2014/main" id="{5D6EB581-D645-479A-AD0F-F97964039EA7}"/>
              </a:ext>
            </a:extLst>
          </p:cNvPr>
          <p:cNvSpPr>
            <a:spLocks noGrp="1"/>
          </p:cNvSpPr>
          <p:nvPr>
            <p:ph idx="1"/>
          </p:nvPr>
        </p:nvSpPr>
        <p:spPr>
          <a:xfrm>
            <a:off x="1559292" y="1825626"/>
            <a:ext cx="6256421" cy="2833002"/>
          </a:xfrm>
        </p:spPr>
        <p:txBody>
          <a:bodyPr>
            <a:normAutofit fontScale="85000" lnSpcReduction="10000"/>
          </a:bodyPr>
          <a:lstStyle/>
          <a:p>
            <a:pPr marL="0" indent="0">
              <a:buNone/>
            </a:pPr>
            <a:r>
              <a:rPr lang="fi-FI" dirty="0"/>
              <a:t>Analysaattorit tunnistavat (kun laitteistoon on sisällytetty esim. kappametallien tunnistusohjelma) eri kauppametallilaadut.</a:t>
            </a:r>
          </a:p>
          <a:p>
            <a:pPr marL="0" indent="0">
              <a:buNone/>
            </a:pPr>
            <a:endParaRPr lang="fi-FI" dirty="0"/>
          </a:p>
          <a:p>
            <a:pPr marL="0" indent="0">
              <a:buNone/>
            </a:pPr>
            <a:r>
              <a:rPr lang="fi-FI" dirty="0"/>
              <a:t>Analysaattori on syytä varustaa mittaikkunan osalta kestävämmällä suojaverkolla. Perusvarusteena mittaikkunassa on huonosti vähänkään terävämpiä tai kulmia kestävä kalvo.</a:t>
            </a:r>
          </a:p>
          <a:p>
            <a:pPr marL="0" indent="0">
              <a:buNone/>
            </a:pPr>
            <a:endParaRPr lang="fi-FI" dirty="0"/>
          </a:p>
        </p:txBody>
      </p:sp>
      <p:sp>
        <p:nvSpPr>
          <p:cNvPr id="4" name="Alatunnisteen paikkamerkki 3">
            <a:extLst>
              <a:ext uri="{FF2B5EF4-FFF2-40B4-BE49-F238E27FC236}">
                <a16:creationId xmlns:a16="http://schemas.microsoft.com/office/drawing/2014/main" id="{DF569740-AF36-44AC-9533-7AC2C46B65C3}"/>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007506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B225F8-32B0-4092-95D9-6A2858A46F4E}"/>
              </a:ext>
            </a:extLst>
          </p:cNvPr>
          <p:cNvSpPr>
            <a:spLocks noGrp="1"/>
          </p:cNvSpPr>
          <p:nvPr>
            <p:ph type="title"/>
          </p:nvPr>
        </p:nvSpPr>
        <p:spPr/>
        <p:txBody>
          <a:bodyPr>
            <a:normAutofit/>
          </a:bodyPr>
          <a:lstStyle/>
          <a:p>
            <a:r>
              <a:rPr lang="fi-FI" sz="3200" dirty="0"/>
              <a:t>Luotettavuus</a:t>
            </a:r>
          </a:p>
        </p:txBody>
      </p:sp>
      <p:sp>
        <p:nvSpPr>
          <p:cNvPr id="3" name="Sisällön paikkamerkki 2">
            <a:extLst>
              <a:ext uri="{FF2B5EF4-FFF2-40B4-BE49-F238E27FC236}">
                <a16:creationId xmlns:a16="http://schemas.microsoft.com/office/drawing/2014/main" id="{14C4D28C-18E9-45B8-A44F-AE3032453623}"/>
              </a:ext>
            </a:extLst>
          </p:cNvPr>
          <p:cNvSpPr>
            <a:spLocks noGrp="1"/>
          </p:cNvSpPr>
          <p:nvPr>
            <p:ph idx="1"/>
          </p:nvPr>
        </p:nvSpPr>
        <p:spPr>
          <a:xfrm>
            <a:off x="1386038" y="1825625"/>
            <a:ext cx="5582653" cy="3949533"/>
          </a:xfrm>
        </p:spPr>
        <p:txBody>
          <a:bodyPr>
            <a:normAutofit fontScale="77500" lnSpcReduction="20000"/>
          </a:bodyPr>
          <a:lstStyle/>
          <a:p>
            <a:r>
              <a:rPr lang="fi-FI" dirty="0"/>
              <a:t>Laite kestää haastavissa olosuhteissa kentällä. Kenttäkäyttöiset XRF-analysaattorit kestävät hyvin erilaisia ympäristöolosuhteita, kuten pakkasta, kuumuutta, sadetta sekä pölyä. </a:t>
            </a:r>
          </a:p>
          <a:p>
            <a:r>
              <a:rPr lang="fi-FI" dirty="0"/>
              <a:t>Keveytensä (&lt; 2 kg), sekä pöly- ja vesitiiveytensä ansiosta laitteen voi taa mukaan minne tahansa.</a:t>
            </a:r>
          </a:p>
          <a:p>
            <a:r>
              <a:rPr lang="fi-FI" dirty="0"/>
              <a:t>Analysaattorien akut toimivat pitkään, jatkuvatoimisesti yhdellä latauksella. Muistathan huolehtia, että esim. litiumakkujen varaus ei pääse menemään nollille vaan se ladataan hyvissä ajoin.</a:t>
            </a:r>
          </a:p>
          <a:p>
            <a:r>
              <a:rPr lang="fi-FI" dirty="0"/>
              <a:t> Akunkesto on normaalisti 6-8 tuntia jatkuvaa käyttöä kentällä.</a:t>
            </a:r>
          </a:p>
        </p:txBody>
      </p:sp>
      <p:sp>
        <p:nvSpPr>
          <p:cNvPr id="4" name="Alatunnisteen paikkamerkki 3">
            <a:extLst>
              <a:ext uri="{FF2B5EF4-FFF2-40B4-BE49-F238E27FC236}">
                <a16:creationId xmlns:a16="http://schemas.microsoft.com/office/drawing/2014/main" id="{635B0A2A-1C47-4BF1-A317-06F731B5FCD2}"/>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360221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C0C583-AC68-4A32-852B-F0DEB6268FDA}"/>
              </a:ext>
            </a:extLst>
          </p:cNvPr>
          <p:cNvSpPr>
            <a:spLocks noGrp="1"/>
          </p:cNvSpPr>
          <p:nvPr>
            <p:ph type="title"/>
          </p:nvPr>
        </p:nvSpPr>
        <p:spPr>
          <a:xfrm>
            <a:off x="838200" y="539015"/>
            <a:ext cx="10712116" cy="1151674"/>
          </a:xfrm>
        </p:spPr>
        <p:txBody>
          <a:bodyPr>
            <a:normAutofit fontScale="90000"/>
          </a:bodyPr>
          <a:lstStyle/>
          <a:p>
            <a:br>
              <a:rPr lang="fi-FI" sz="3600" dirty="0"/>
            </a:br>
            <a:r>
              <a:rPr lang="fi-FI" sz="3600" dirty="0"/>
              <a:t>Näytteenoton haasteet - Näytteen otto ja valmistelu mittausta varten</a:t>
            </a:r>
            <a:br>
              <a:rPr lang="fi-FI" dirty="0"/>
            </a:br>
            <a:br>
              <a:rPr lang="fi-FI" dirty="0"/>
            </a:br>
            <a:endParaRPr lang="fi-FI" dirty="0"/>
          </a:p>
        </p:txBody>
      </p:sp>
      <p:sp>
        <p:nvSpPr>
          <p:cNvPr id="3" name="Sisällön paikkamerkki 2">
            <a:extLst>
              <a:ext uri="{FF2B5EF4-FFF2-40B4-BE49-F238E27FC236}">
                <a16:creationId xmlns:a16="http://schemas.microsoft.com/office/drawing/2014/main" id="{FD0FAA4E-6DE4-456C-B23E-CA7FBDD2B2C5}"/>
              </a:ext>
            </a:extLst>
          </p:cNvPr>
          <p:cNvSpPr>
            <a:spLocks noGrp="1"/>
          </p:cNvSpPr>
          <p:nvPr>
            <p:ph idx="1"/>
          </p:nvPr>
        </p:nvSpPr>
        <p:spPr>
          <a:xfrm>
            <a:off x="838199" y="1463041"/>
            <a:ext cx="9258701" cy="4523874"/>
          </a:xfrm>
        </p:spPr>
        <p:txBody>
          <a:bodyPr>
            <a:noAutofit/>
          </a:bodyPr>
          <a:lstStyle/>
          <a:p>
            <a:pPr marL="0" indent="0">
              <a:spcBef>
                <a:spcPts val="0"/>
              </a:spcBef>
              <a:buNone/>
            </a:pPr>
            <a:r>
              <a:rPr lang="fi-FI" sz="1400" dirty="0"/>
              <a:t>- Kuinka onnistutaan ottamaan mahdollisimman edustava näyte / näytekokonaisuus?</a:t>
            </a:r>
          </a:p>
          <a:p>
            <a:pPr marL="0" indent="0">
              <a:spcBef>
                <a:spcPts val="0"/>
              </a:spcBef>
              <a:buNone/>
            </a:pPr>
            <a:r>
              <a:rPr lang="fi-FI" sz="1400" dirty="0"/>
              <a:t>- Näytteen ominaisuudet vaikuttavat mittaustulokseen.</a:t>
            </a:r>
          </a:p>
          <a:p>
            <a:pPr marL="0" indent="0">
              <a:spcBef>
                <a:spcPts val="0"/>
              </a:spcBef>
              <a:buNone/>
            </a:pPr>
            <a:r>
              <a:rPr lang="fi-FI" sz="1400" dirty="0"/>
              <a:t>- Analysaattorit pystyvät laskemaan keskiarvotuloksen automaattisesti – tällöin analysaattorin</a:t>
            </a:r>
          </a:p>
          <a:p>
            <a:pPr marL="0" indent="0">
              <a:spcBef>
                <a:spcPts val="0"/>
              </a:spcBef>
              <a:buNone/>
            </a:pPr>
            <a:r>
              <a:rPr lang="fi-FI" sz="1400" dirty="0"/>
              <a:t>   muistiin jäävät sekä osanäytteet että niiden keskiarvo.</a:t>
            </a:r>
          </a:p>
          <a:p>
            <a:pPr>
              <a:spcBef>
                <a:spcPts val="0"/>
              </a:spcBef>
              <a:buFontTx/>
              <a:buChar char="-"/>
            </a:pPr>
            <a:endParaRPr lang="fi-FI" sz="1400" dirty="0"/>
          </a:p>
          <a:p>
            <a:pPr marL="0" indent="0">
              <a:spcBef>
                <a:spcPts val="0"/>
              </a:spcBef>
              <a:buNone/>
            </a:pPr>
            <a:endParaRPr lang="fi-FI" sz="1400" dirty="0"/>
          </a:p>
          <a:p>
            <a:pPr marL="0" indent="0">
              <a:spcBef>
                <a:spcPts val="0"/>
              </a:spcBef>
              <a:buNone/>
            </a:pPr>
            <a:r>
              <a:rPr lang="fi-FI" sz="1400" b="1" u="sng" dirty="0"/>
              <a:t>Näytteen tasalaatuisuus: </a:t>
            </a:r>
            <a:r>
              <a:rPr lang="fi-FI" sz="1400" dirty="0"/>
              <a:t>Joistakin kohteista näytteenotto saattaa tuottaa hankaluuksia esim. maaperäaineksen suurenkin vaihtelevuuden vuoksi. Tällöin on hyvä ottaa tavallista useampia osanäytteitä, analyysituloksen varmistamiseksi. Usein maaperänäyte otetaan esim. litran muovipussiin, josta otetaan 3 – 5 osanäytettä ja näistä osanäytteistä lasketaan keskiarvo. Mikäli mittaat näytteitä muovipussin läpi, huomioithan mahdollisesti muovipussimateriaalista tulevat pitoisuudet. Muovi voi sisältää esim. titaania yms. </a:t>
            </a:r>
            <a:r>
              <a:rPr lang="fi-FI" sz="1400" dirty="0" err="1"/>
              <a:t>Alkuineita</a:t>
            </a:r>
            <a:r>
              <a:rPr lang="fi-FI" sz="1400" dirty="0"/>
              <a:t>, jotka voivat vääristää mittaustulosta.</a:t>
            </a:r>
          </a:p>
          <a:p>
            <a:pPr marL="0" indent="0">
              <a:spcBef>
                <a:spcPts val="0"/>
              </a:spcBef>
              <a:buNone/>
            </a:pPr>
            <a:endParaRPr lang="fi-FI" sz="1400" dirty="0"/>
          </a:p>
          <a:p>
            <a:pPr marL="0" indent="0">
              <a:spcBef>
                <a:spcPts val="0"/>
              </a:spcBef>
              <a:buNone/>
            </a:pPr>
            <a:r>
              <a:rPr lang="fi-FI" sz="1400" b="1" u="sng" dirty="0"/>
              <a:t>Kosteus: </a:t>
            </a:r>
            <a:r>
              <a:rPr lang="fi-FI" sz="1400" dirty="0"/>
              <a:t>Näytteen kosteus vaikuttaa alkuainetulokseen vaimentavasti eli mitä kosteampi / märempi näyte on, sitä alhaisemmat pitoisuudet analysaattori näyttää. Mitä kevyempi alkuaine, sitä suurempi vaikutus näytteen vesipitoisuudella on tulokseen. Ennen mittausta näytteestä on hyvä puristaa vesipitoisuus mahdollisimman pieneksi, jollei näytteen kuivaaminen</a:t>
            </a:r>
          </a:p>
          <a:p>
            <a:pPr marL="0" indent="0">
              <a:spcBef>
                <a:spcPts val="0"/>
              </a:spcBef>
              <a:buNone/>
            </a:pPr>
            <a:r>
              <a:rPr lang="fi-FI" sz="1400" dirty="0"/>
              <a:t>ole mahdollista.</a:t>
            </a:r>
          </a:p>
          <a:p>
            <a:pPr marL="0" indent="0">
              <a:spcBef>
                <a:spcPts val="0"/>
              </a:spcBef>
              <a:buNone/>
            </a:pPr>
            <a:endParaRPr lang="fi-FI" sz="1400" dirty="0"/>
          </a:p>
          <a:p>
            <a:pPr marL="0" indent="0">
              <a:spcBef>
                <a:spcPts val="0"/>
              </a:spcBef>
              <a:buNone/>
            </a:pPr>
            <a:r>
              <a:rPr lang="fi-FI" sz="1400" b="1" u="sng" dirty="0"/>
              <a:t>Partikkelikoko:</a:t>
            </a:r>
            <a:r>
              <a:rPr lang="fi-FI" sz="1400" dirty="0"/>
              <a:t> Mittaikkunan halkaisija on 8 mm – 10 mm, joten näytteen</a:t>
            </a:r>
          </a:p>
          <a:p>
            <a:pPr marL="0" indent="0">
              <a:spcBef>
                <a:spcPts val="0"/>
              </a:spcBef>
              <a:buNone/>
            </a:pPr>
            <a:r>
              <a:rPr lang="fi-FI" sz="1400" dirty="0"/>
              <a:t>partikkelikoko kannattaa ottaa huomioon. Suuren kiven tms. osuessa mittaikkunan kohdalle, saattaa </a:t>
            </a:r>
          </a:p>
          <a:p>
            <a:pPr marL="0" indent="0">
              <a:spcBef>
                <a:spcPts val="0"/>
              </a:spcBef>
              <a:buNone/>
            </a:pPr>
            <a:r>
              <a:rPr lang="fi-FI" sz="1400" dirty="0"/>
              <a:t>Mittaustulos muuttua paljonkin. Tällöin useamman osanäytteen mittaaminen kompensoi tulosta tarkemmaksi.</a:t>
            </a:r>
          </a:p>
        </p:txBody>
      </p:sp>
      <p:sp>
        <p:nvSpPr>
          <p:cNvPr id="4" name="Alatunnisteen paikkamerkki 3">
            <a:extLst>
              <a:ext uri="{FF2B5EF4-FFF2-40B4-BE49-F238E27FC236}">
                <a16:creationId xmlns:a16="http://schemas.microsoft.com/office/drawing/2014/main" id="{6662F0E6-58EE-4B02-91DB-2C852261119D}"/>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53478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1C1F53-DAAB-4255-8BC5-1CBAAD5C21AD}"/>
              </a:ext>
            </a:extLst>
          </p:cNvPr>
          <p:cNvSpPr>
            <a:spLocks noGrp="1"/>
          </p:cNvSpPr>
          <p:nvPr>
            <p:ph type="title"/>
          </p:nvPr>
        </p:nvSpPr>
        <p:spPr/>
        <p:txBody>
          <a:bodyPr>
            <a:normAutofit fontScale="90000"/>
          </a:bodyPr>
          <a:lstStyle/>
          <a:p>
            <a:r>
              <a:rPr lang="fi-FI" dirty="0"/>
              <a:t>5. Kenttäkäyttöisen </a:t>
            </a:r>
            <a:r>
              <a:rPr lang="fi-FI" dirty="0" err="1"/>
              <a:t>XRF:n</a:t>
            </a:r>
            <a:r>
              <a:rPr lang="fi-FI" dirty="0"/>
              <a:t> turvallinen käyttö</a:t>
            </a:r>
            <a:br>
              <a:rPr lang="fi-FI" dirty="0"/>
            </a:br>
            <a:endParaRPr lang="fi-FI" dirty="0"/>
          </a:p>
        </p:txBody>
      </p:sp>
      <p:sp>
        <p:nvSpPr>
          <p:cNvPr id="3" name="Sisällön paikkamerkki 2">
            <a:extLst>
              <a:ext uri="{FF2B5EF4-FFF2-40B4-BE49-F238E27FC236}">
                <a16:creationId xmlns:a16="http://schemas.microsoft.com/office/drawing/2014/main" id="{14961DBE-EF7D-4D29-8C0E-617335B45EE2}"/>
              </a:ext>
            </a:extLst>
          </p:cNvPr>
          <p:cNvSpPr>
            <a:spLocks noGrp="1"/>
          </p:cNvSpPr>
          <p:nvPr>
            <p:ph idx="1"/>
          </p:nvPr>
        </p:nvSpPr>
        <p:spPr>
          <a:xfrm>
            <a:off x="3060692" y="2209837"/>
            <a:ext cx="2844234" cy="3362894"/>
          </a:xfrm>
        </p:spPr>
        <p:txBody>
          <a:bodyPr>
            <a:normAutofit fontScale="70000" lnSpcReduction="20000"/>
          </a:bodyPr>
          <a:lstStyle/>
          <a:p>
            <a:r>
              <a:rPr lang="fi-FI" dirty="0"/>
              <a:t>Pidä laitetta alaspäin, kun se ei ole käytössä</a:t>
            </a:r>
          </a:p>
          <a:p>
            <a:r>
              <a:rPr lang="fi-FI" dirty="0"/>
              <a:t>Aseta näyte aina tasaiselle pinnalle mittausta varten. Varmista, että näyte peittää mittaikkunan, sekä laite on pystysuorassa mitattavaan kohteeseen nähden. Äläkä pidä laitteistoa vinossa näytteeseen nähden.</a:t>
            </a:r>
          </a:p>
          <a:p>
            <a:pPr marL="0" indent="0">
              <a:buNone/>
            </a:pPr>
            <a:endParaRPr lang="fi-FI" dirty="0"/>
          </a:p>
          <a:p>
            <a:pPr marL="0" indent="0">
              <a:buNone/>
            </a:pPr>
            <a:endParaRPr lang="fi-FI" dirty="0"/>
          </a:p>
        </p:txBody>
      </p:sp>
      <p:sp>
        <p:nvSpPr>
          <p:cNvPr id="4" name="Alatunnisteen paikkamerkki 3">
            <a:extLst>
              <a:ext uri="{FF2B5EF4-FFF2-40B4-BE49-F238E27FC236}">
                <a16:creationId xmlns:a16="http://schemas.microsoft.com/office/drawing/2014/main" id="{B2F37138-4148-4517-835B-4FA176191762}"/>
              </a:ext>
            </a:extLst>
          </p:cNvPr>
          <p:cNvSpPr>
            <a:spLocks noGrp="1"/>
          </p:cNvSpPr>
          <p:nvPr>
            <p:ph type="ftr" sz="quarter" idx="11"/>
          </p:nvPr>
        </p:nvSpPr>
        <p:spPr/>
        <p:txBody>
          <a:bodyPr/>
          <a:lstStyle/>
          <a:p>
            <a:r>
              <a:rPr lang="fi-FI"/>
              <a:t>kiertotalousamk.fi</a:t>
            </a:r>
          </a:p>
        </p:txBody>
      </p:sp>
      <p:pic>
        <p:nvPicPr>
          <p:cNvPr id="5" name="Kuva 4">
            <a:extLst>
              <a:ext uri="{FF2B5EF4-FFF2-40B4-BE49-F238E27FC236}">
                <a16:creationId xmlns:a16="http://schemas.microsoft.com/office/drawing/2014/main" id="{F4590AED-CCF7-4809-B22C-6AB5796A5E2F}"/>
              </a:ext>
            </a:extLst>
          </p:cNvPr>
          <p:cNvPicPr>
            <a:picLocks noChangeAspect="1"/>
          </p:cNvPicPr>
          <p:nvPr/>
        </p:nvPicPr>
        <p:blipFill>
          <a:blip r:embed="rId2"/>
          <a:stretch>
            <a:fillRect/>
          </a:stretch>
        </p:blipFill>
        <p:spPr>
          <a:xfrm flipH="1">
            <a:off x="10770500" y="381125"/>
            <a:ext cx="1166599" cy="1018426"/>
          </a:xfrm>
          <a:prstGeom prst="rect">
            <a:avLst/>
          </a:prstGeom>
        </p:spPr>
      </p:pic>
      <p:pic>
        <p:nvPicPr>
          <p:cNvPr id="7" name="Kuva 6" descr="Kuva, joka sisältää kohteen henkilö, sisä, mies, etu&#10;&#10;Kuvaus luotu automaattisesti">
            <a:extLst>
              <a:ext uri="{FF2B5EF4-FFF2-40B4-BE49-F238E27FC236}">
                <a16:creationId xmlns:a16="http://schemas.microsoft.com/office/drawing/2014/main" id="{22541651-0475-4339-959C-3078C4BB85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857" t="5165" r="38416"/>
          <a:stretch/>
        </p:blipFill>
        <p:spPr>
          <a:xfrm>
            <a:off x="7017249" y="1399550"/>
            <a:ext cx="1289353" cy="2418661"/>
          </a:xfrm>
          <a:prstGeom prst="rect">
            <a:avLst/>
          </a:prstGeom>
        </p:spPr>
      </p:pic>
      <p:pic>
        <p:nvPicPr>
          <p:cNvPr id="9" name="Kuva 8" descr="Kuva, joka sisältää kohteen sisä, pöytä, istuminen, tietokone&#10;&#10;Kuvaus luotu automaattisesti">
            <a:extLst>
              <a:ext uri="{FF2B5EF4-FFF2-40B4-BE49-F238E27FC236}">
                <a16:creationId xmlns:a16="http://schemas.microsoft.com/office/drawing/2014/main" id="{C39F9E28-10B0-41D7-985C-F209F4D362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58" r="25740" b="25547"/>
          <a:stretch/>
        </p:blipFill>
        <p:spPr>
          <a:xfrm>
            <a:off x="6946707" y="3891284"/>
            <a:ext cx="1598997" cy="2058387"/>
          </a:xfrm>
          <a:prstGeom prst="rect">
            <a:avLst/>
          </a:prstGeom>
        </p:spPr>
      </p:pic>
    </p:spTree>
    <p:extLst>
      <p:ext uri="{BB962C8B-B14F-4D97-AF65-F5344CB8AC3E}">
        <p14:creationId xmlns:p14="http://schemas.microsoft.com/office/powerpoint/2010/main" val="4116813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8A58A3-EA8A-4EE9-A423-A71923ACE347}"/>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730FA068-4877-4CB0-BF1E-8B85A542F4CF}"/>
              </a:ext>
            </a:extLst>
          </p:cNvPr>
          <p:cNvSpPr>
            <a:spLocks noGrp="1"/>
          </p:cNvSpPr>
          <p:nvPr>
            <p:ph idx="1"/>
          </p:nvPr>
        </p:nvSpPr>
        <p:spPr>
          <a:xfrm>
            <a:off x="838200" y="1825625"/>
            <a:ext cx="4821455" cy="4161289"/>
          </a:xfrm>
        </p:spPr>
        <p:txBody>
          <a:bodyPr>
            <a:normAutofit fontScale="55000" lnSpcReduction="20000"/>
          </a:bodyPr>
          <a:lstStyle/>
          <a:p>
            <a:r>
              <a:rPr lang="fi-FI" dirty="0"/>
              <a:t>Älä koskaan kohdista laitetta itseesi tai toiseen henkilöön päin.</a:t>
            </a:r>
          </a:p>
          <a:p>
            <a:r>
              <a:rPr lang="fi-FI" dirty="0"/>
              <a:t>Älä koskaan pidä näytteestä kiinni, kun mittaat sitä. Säteily voi mennä näytteestä läpi käteen.</a:t>
            </a:r>
          </a:p>
          <a:p>
            <a:r>
              <a:rPr lang="fi-FI" dirty="0"/>
              <a:t>Älä aseta käsiä tai muita kehon osia lähelle mittausikkunaa, sillä säteilyä voi sirota, jos kehon osat ovat lähellä mittausikkunaa.</a:t>
            </a:r>
          </a:p>
          <a:p>
            <a:r>
              <a:rPr lang="fi-FI" dirty="0"/>
              <a:t>Jos laitteessa on etäisyysanturi (tunnistaa näytteen läheisyyden mittausikkunan luona), sitä ei saa peittää.</a:t>
            </a:r>
          </a:p>
          <a:p>
            <a:r>
              <a:rPr lang="fi-FI" dirty="0"/>
              <a:t>Lisätietoja turvallisuudesta saat laitekohtaisista turvallisuusoppaista!</a:t>
            </a:r>
          </a:p>
          <a:p>
            <a:r>
              <a:rPr lang="fi-FI" dirty="0"/>
              <a:t>Muistathan, että laitteen käyttöä varten sinun pitää saada käyttö- ja turvallisuusperehdytys (jossa huomioidaan röntgensäteilyn riskit). Eli laitteen käytöstä vastaava henkilö huolehtii, että käyttäjä ymmärtää laitteen turvallisen käytön (väärinkäytöstä aiheutuvat) riskit.</a:t>
            </a:r>
          </a:p>
          <a:p>
            <a:r>
              <a:rPr lang="fi-FI" dirty="0"/>
              <a:t>Lupa laitteelle </a:t>
            </a:r>
            <a:r>
              <a:rPr lang="fi-FI" dirty="0" err="1"/>
              <a:t>STUKilta</a:t>
            </a:r>
            <a:r>
              <a:rPr lang="fi-FI" dirty="0"/>
              <a:t>.</a:t>
            </a:r>
          </a:p>
          <a:p>
            <a:endParaRPr lang="fi-FI" dirty="0"/>
          </a:p>
          <a:p>
            <a:endParaRPr lang="fi-FI" dirty="0"/>
          </a:p>
          <a:p>
            <a:endParaRPr lang="fi-FI" dirty="0"/>
          </a:p>
        </p:txBody>
      </p:sp>
      <p:sp>
        <p:nvSpPr>
          <p:cNvPr id="4" name="Alatunnisteen paikkamerkki 3">
            <a:extLst>
              <a:ext uri="{FF2B5EF4-FFF2-40B4-BE49-F238E27FC236}">
                <a16:creationId xmlns:a16="http://schemas.microsoft.com/office/drawing/2014/main" id="{E2667AA2-B649-4536-9490-AA694AA83F11}"/>
              </a:ext>
            </a:extLst>
          </p:cNvPr>
          <p:cNvSpPr>
            <a:spLocks noGrp="1"/>
          </p:cNvSpPr>
          <p:nvPr>
            <p:ph type="ftr" sz="quarter" idx="11"/>
          </p:nvPr>
        </p:nvSpPr>
        <p:spPr/>
        <p:txBody>
          <a:bodyPr/>
          <a:lstStyle/>
          <a:p>
            <a:r>
              <a:rPr lang="fi-FI"/>
              <a:t>kiertotalousamk.fi</a:t>
            </a:r>
          </a:p>
        </p:txBody>
      </p:sp>
      <p:pic>
        <p:nvPicPr>
          <p:cNvPr id="5" name="Kuva 4">
            <a:extLst>
              <a:ext uri="{FF2B5EF4-FFF2-40B4-BE49-F238E27FC236}">
                <a16:creationId xmlns:a16="http://schemas.microsoft.com/office/drawing/2014/main" id="{B4354C8B-9A2B-45E1-9528-62B3DAD445E7}"/>
              </a:ext>
            </a:extLst>
          </p:cNvPr>
          <p:cNvPicPr>
            <a:picLocks noChangeAspect="1"/>
          </p:cNvPicPr>
          <p:nvPr/>
        </p:nvPicPr>
        <p:blipFill>
          <a:blip r:embed="rId2"/>
          <a:stretch>
            <a:fillRect/>
          </a:stretch>
        </p:blipFill>
        <p:spPr>
          <a:xfrm>
            <a:off x="1541846" y="198110"/>
            <a:ext cx="1707081" cy="1492578"/>
          </a:xfrm>
          <a:prstGeom prst="rect">
            <a:avLst/>
          </a:prstGeom>
        </p:spPr>
      </p:pic>
      <p:pic>
        <p:nvPicPr>
          <p:cNvPr id="7" name="Kuva 6" descr="Kuva, joka sisältää kohteen sisä, istuminen, pöytä, tietokone&#10;&#10;Kuvaus luotu automaattisesti">
            <a:extLst>
              <a:ext uri="{FF2B5EF4-FFF2-40B4-BE49-F238E27FC236}">
                <a16:creationId xmlns:a16="http://schemas.microsoft.com/office/drawing/2014/main" id="{D57270ED-ED47-4065-A1D6-9D2A6CA54B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594" b="13741"/>
          <a:stretch/>
        </p:blipFill>
        <p:spPr>
          <a:xfrm>
            <a:off x="6697661" y="1896444"/>
            <a:ext cx="1897699" cy="2361937"/>
          </a:xfrm>
          <a:prstGeom prst="rect">
            <a:avLst/>
          </a:prstGeom>
        </p:spPr>
      </p:pic>
      <p:pic>
        <p:nvPicPr>
          <p:cNvPr id="9" name="Kuva 8" descr="Kuva, joka sisältää kohteen sisä, istuminen, pöytä, tietokone&#10;&#10;Kuvaus luotu automaattisesti">
            <a:extLst>
              <a:ext uri="{FF2B5EF4-FFF2-40B4-BE49-F238E27FC236}">
                <a16:creationId xmlns:a16="http://schemas.microsoft.com/office/drawing/2014/main" id="{6FE01E02-C433-48C4-A040-D6E988C3EE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5360" y="1896443"/>
            <a:ext cx="1742460" cy="2323280"/>
          </a:xfrm>
          <a:prstGeom prst="rect">
            <a:avLst/>
          </a:prstGeom>
        </p:spPr>
      </p:pic>
      <p:pic>
        <p:nvPicPr>
          <p:cNvPr id="11" name="Kuva 10" descr="Kuva, joka sisältää kohteen sisä, henkilö, pöytä, istuminen&#10;&#10;Kuvaus luotu automaattisesti">
            <a:extLst>
              <a:ext uri="{FF2B5EF4-FFF2-40B4-BE49-F238E27FC236}">
                <a16:creationId xmlns:a16="http://schemas.microsoft.com/office/drawing/2014/main" id="{598D1F94-E3E4-41B2-8753-EB9BD8C98D5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96" r="9447" b="25118"/>
          <a:stretch/>
        </p:blipFill>
        <p:spPr>
          <a:xfrm>
            <a:off x="6697661" y="4258380"/>
            <a:ext cx="1897699" cy="2361937"/>
          </a:xfrm>
          <a:prstGeom prst="rect">
            <a:avLst/>
          </a:prstGeom>
        </p:spPr>
      </p:pic>
      <p:pic>
        <p:nvPicPr>
          <p:cNvPr id="13" name="Kuva 12" descr="Kuva, joka sisältää kohteen pöytä, kirjoituspöytä, mies, toimisto&#10;&#10;Kuvaus luotu automaattisesti">
            <a:extLst>
              <a:ext uri="{FF2B5EF4-FFF2-40B4-BE49-F238E27FC236}">
                <a16:creationId xmlns:a16="http://schemas.microsoft.com/office/drawing/2014/main" id="{0935FDCE-40A6-43CA-B7EA-BFD63DC968F9}"/>
              </a:ext>
            </a:extLst>
          </p:cNvPr>
          <p:cNvPicPr>
            <a:picLocks noChangeAspect="1"/>
          </p:cNvPicPr>
          <p:nvPr/>
        </p:nvPicPr>
        <p:blipFill rotWithShape="1">
          <a:blip r:embed="rId6">
            <a:extLst>
              <a:ext uri="{28A0092B-C50C-407E-A947-70E740481C1C}">
                <a14:useLocalDpi xmlns:a14="http://schemas.microsoft.com/office/drawing/2010/main" val="0"/>
              </a:ext>
            </a:extLst>
          </a:blip>
          <a:srcRect l="18445" r="29013" b="33640"/>
          <a:stretch/>
        </p:blipFill>
        <p:spPr>
          <a:xfrm>
            <a:off x="8595360" y="4219723"/>
            <a:ext cx="1742460" cy="2400594"/>
          </a:xfrm>
          <a:prstGeom prst="rect">
            <a:avLst/>
          </a:prstGeom>
        </p:spPr>
      </p:pic>
      <p:pic>
        <p:nvPicPr>
          <p:cNvPr id="15" name="Kuva 14" descr="Kuva, joka sisältää kohteen pöytä, tietokone, mies, kirjoituspöytä&#10;&#10;Kuvaus luotu automaattisesti">
            <a:extLst>
              <a:ext uri="{FF2B5EF4-FFF2-40B4-BE49-F238E27FC236}">
                <a16:creationId xmlns:a16="http://schemas.microsoft.com/office/drawing/2014/main" id="{2A9F5966-E3E4-4B7C-8416-92AD08712EF7}"/>
              </a:ext>
            </a:extLst>
          </p:cNvPr>
          <p:cNvPicPr>
            <a:picLocks noChangeAspect="1"/>
          </p:cNvPicPr>
          <p:nvPr/>
        </p:nvPicPr>
        <p:blipFill rotWithShape="1">
          <a:blip r:embed="rId7">
            <a:extLst>
              <a:ext uri="{28A0092B-C50C-407E-A947-70E740481C1C}">
                <a14:useLocalDpi xmlns:a14="http://schemas.microsoft.com/office/drawing/2010/main" val="0"/>
              </a:ext>
            </a:extLst>
          </a:blip>
          <a:srcRect l="23481" r="7900" b="41852"/>
          <a:stretch/>
        </p:blipFill>
        <p:spPr>
          <a:xfrm>
            <a:off x="10354348" y="2876763"/>
            <a:ext cx="1837652" cy="2323280"/>
          </a:xfrm>
          <a:prstGeom prst="rect">
            <a:avLst/>
          </a:prstGeom>
        </p:spPr>
      </p:pic>
      <p:sp>
        <p:nvSpPr>
          <p:cNvPr id="16" name="Kertomerkki 15">
            <a:extLst>
              <a:ext uri="{FF2B5EF4-FFF2-40B4-BE49-F238E27FC236}">
                <a16:creationId xmlns:a16="http://schemas.microsoft.com/office/drawing/2014/main" id="{D70FA83D-1BBD-4B95-BF95-1F781CCA755D}"/>
              </a:ext>
            </a:extLst>
          </p:cNvPr>
          <p:cNvSpPr/>
          <p:nvPr/>
        </p:nvSpPr>
        <p:spPr>
          <a:xfrm>
            <a:off x="6822040" y="3791164"/>
            <a:ext cx="503434" cy="46721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Kuva 16">
            <a:extLst>
              <a:ext uri="{FF2B5EF4-FFF2-40B4-BE49-F238E27FC236}">
                <a16:creationId xmlns:a16="http://schemas.microsoft.com/office/drawing/2014/main" id="{2FE1497A-0C6C-4869-BF8C-B7EB5B655A52}"/>
              </a:ext>
            </a:extLst>
          </p:cNvPr>
          <p:cNvPicPr>
            <a:picLocks noChangeAspect="1"/>
          </p:cNvPicPr>
          <p:nvPr/>
        </p:nvPicPr>
        <p:blipFill>
          <a:blip r:embed="rId8"/>
          <a:stretch>
            <a:fillRect/>
          </a:stretch>
        </p:blipFill>
        <p:spPr>
          <a:xfrm>
            <a:off x="8719739" y="3840216"/>
            <a:ext cx="359695" cy="347502"/>
          </a:xfrm>
          <a:prstGeom prst="rect">
            <a:avLst/>
          </a:prstGeom>
        </p:spPr>
      </p:pic>
      <p:pic>
        <p:nvPicPr>
          <p:cNvPr id="18" name="Kuva 17">
            <a:extLst>
              <a:ext uri="{FF2B5EF4-FFF2-40B4-BE49-F238E27FC236}">
                <a16:creationId xmlns:a16="http://schemas.microsoft.com/office/drawing/2014/main" id="{92A09341-9DEC-475E-8EAF-3610C428ADB0}"/>
              </a:ext>
            </a:extLst>
          </p:cNvPr>
          <p:cNvPicPr>
            <a:picLocks noChangeAspect="1"/>
          </p:cNvPicPr>
          <p:nvPr/>
        </p:nvPicPr>
        <p:blipFill>
          <a:blip r:embed="rId8"/>
          <a:stretch>
            <a:fillRect/>
          </a:stretch>
        </p:blipFill>
        <p:spPr>
          <a:xfrm>
            <a:off x="10466454" y="4766415"/>
            <a:ext cx="359695" cy="347502"/>
          </a:xfrm>
          <a:prstGeom prst="rect">
            <a:avLst/>
          </a:prstGeom>
        </p:spPr>
      </p:pic>
      <p:pic>
        <p:nvPicPr>
          <p:cNvPr id="19" name="Kuva 18">
            <a:extLst>
              <a:ext uri="{FF2B5EF4-FFF2-40B4-BE49-F238E27FC236}">
                <a16:creationId xmlns:a16="http://schemas.microsoft.com/office/drawing/2014/main" id="{CC610556-D21D-4194-BDE6-5B4C8731F7B4}"/>
              </a:ext>
            </a:extLst>
          </p:cNvPr>
          <p:cNvPicPr>
            <a:picLocks noChangeAspect="1"/>
          </p:cNvPicPr>
          <p:nvPr/>
        </p:nvPicPr>
        <p:blipFill>
          <a:blip r:embed="rId8"/>
          <a:stretch>
            <a:fillRect/>
          </a:stretch>
        </p:blipFill>
        <p:spPr>
          <a:xfrm>
            <a:off x="8219137" y="6212700"/>
            <a:ext cx="359695" cy="347502"/>
          </a:xfrm>
          <a:prstGeom prst="rect">
            <a:avLst/>
          </a:prstGeom>
        </p:spPr>
      </p:pic>
      <p:pic>
        <p:nvPicPr>
          <p:cNvPr id="20" name="Kuva 19">
            <a:extLst>
              <a:ext uri="{FF2B5EF4-FFF2-40B4-BE49-F238E27FC236}">
                <a16:creationId xmlns:a16="http://schemas.microsoft.com/office/drawing/2014/main" id="{B11557C8-89BB-4A31-851E-6C64CAD2AB69}"/>
              </a:ext>
            </a:extLst>
          </p:cNvPr>
          <p:cNvPicPr>
            <a:picLocks noChangeAspect="1"/>
          </p:cNvPicPr>
          <p:nvPr/>
        </p:nvPicPr>
        <p:blipFill>
          <a:blip r:embed="rId8"/>
          <a:stretch>
            <a:fillRect/>
          </a:stretch>
        </p:blipFill>
        <p:spPr>
          <a:xfrm>
            <a:off x="9871251" y="6186280"/>
            <a:ext cx="359695" cy="347502"/>
          </a:xfrm>
          <a:prstGeom prst="rect">
            <a:avLst/>
          </a:prstGeom>
        </p:spPr>
      </p:pic>
      <p:pic>
        <p:nvPicPr>
          <p:cNvPr id="6" name="Kuva 5">
            <a:extLst>
              <a:ext uri="{FF2B5EF4-FFF2-40B4-BE49-F238E27FC236}">
                <a16:creationId xmlns:a16="http://schemas.microsoft.com/office/drawing/2014/main" id="{72394397-399C-465C-98A4-FBC289992F14}"/>
              </a:ext>
            </a:extLst>
          </p:cNvPr>
          <p:cNvPicPr>
            <a:picLocks noChangeAspect="1"/>
          </p:cNvPicPr>
          <p:nvPr/>
        </p:nvPicPr>
        <p:blipFill>
          <a:blip r:embed="rId9"/>
          <a:stretch>
            <a:fillRect/>
          </a:stretch>
        </p:blipFill>
        <p:spPr>
          <a:xfrm>
            <a:off x="2884851" y="6053258"/>
            <a:ext cx="1865538" cy="804742"/>
          </a:xfrm>
          <a:prstGeom prst="rect">
            <a:avLst/>
          </a:prstGeom>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237291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t>Sisällys</a:t>
            </a:r>
            <a:br>
              <a:rPr lang="fi-FI" dirty="0"/>
            </a:br>
            <a:endParaRPr lang="fi-FI" dirty="0"/>
          </a:p>
        </p:txBody>
      </p:sp>
      <p:sp>
        <p:nvSpPr>
          <p:cNvPr id="3" name="Sisällön paikkamerkki 2"/>
          <p:cNvSpPr>
            <a:spLocks noGrp="1"/>
          </p:cNvSpPr>
          <p:nvPr>
            <p:ph idx="1"/>
          </p:nvPr>
        </p:nvSpPr>
        <p:spPr>
          <a:xfrm>
            <a:off x="838200" y="1825625"/>
            <a:ext cx="9027696" cy="3843655"/>
          </a:xfrm>
        </p:spPr>
        <p:txBody>
          <a:bodyPr>
            <a:normAutofit fontScale="92500" lnSpcReduction="10000"/>
          </a:bodyPr>
          <a:lstStyle/>
          <a:p>
            <a:pPr marL="0" indent="0">
              <a:buNone/>
            </a:pPr>
            <a:r>
              <a:rPr lang="fi-FI" sz="2400" dirty="0"/>
              <a:t>1. Ympäristöanalyysit </a:t>
            </a:r>
          </a:p>
          <a:p>
            <a:pPr marL="0" indent="0">
              <a:buNone/>
            </a:pPr>
            <a:r>
              <a:rPr lang="fi-FI" sz="2400" dirty="0"/>
              <a:t>2. XRF-analyysitekniikan perusteet </a:t>
            </a:r>
          </a:p>
          <a:p>
            <a:pPr marL="0" indent="0">
              <a:buNone/>
            </a:pPr>
            <a:r>
              <a:rPr lang="fi-FI" sz="2400" dirty="0"/>
              <a:t>3. Esimerkkejä kenttäkäyttöisen XRF-analysaattorin käytöstä ympäristöanalyyseissä.</a:t>
            </a:r>
          </a:p>
          <a:p>
            <a:pPr marL="0" indent="0">
              <a:buNone/>
            </a:pPr>
            <a:r>
              <a:rPr lang="fi-FI" sz="2400" dirty="0"/>
              <a:t>	Esim. maaperän pilaantuneisuuden, jätteenkäsittelyprosessien ja 	rakennusjätteiden arviointi sekä jätepuun analyysi. Erilaisten jäämien   	analyysit: tuhka ja lentotuhka, metallinkierrätys. </a:t>
            </a:r>
          </a:p>
          <a:p>
            <a:pPr marL="0" indent="0">
              <a:buNone/>
            </a:pPr>
            <a:r>
              <a:rPr lang="fi-FI" sz="2400" dirty="0"/>
              <a:t>4. Ympäristöanalyysi käytännössä </a:t>
            </a:r>
          </a:p>
          <a:p>
            <a:pPr marL="0" indent="0">
              <a:buNone/>
            </a:pPr>
            <a:r>
              <a:rPr lang="fi-FI" sz="2400" dirty="0"/>
              <a:t>	Näytteenoton haasteet - Näytteen otto ja valmistelu mittausta varten</a:t>
            </a:r>
            <a:endParaRPr lang="fi-FI" dirty="0"/>
          </a:p>
          <a:p>
            <a:pPr marL="0" indent="0">
              <a:buNone/>
            </a:pPr>
            <a:r>
              <a:rPr lang="fi-FI" sz="2400" dirty="0"/>
              <a:t>5. Kenttäkäyttöisen </a:t>
            </a:r>
            <a:r>
              <a:rPr lang="fi-FI" sz="2400" dirty="0" err="1"/>
              <a:t>XRF:n</a:t>
            </a:r>
            <a:r>
              <a:rPr lang="fi-FI" sz="2400" dirty="0"/>
              <a:t> turvallinen käyttö</a:t>
            </a:r>
          </a:p>
          <a:p>
            <a:pPr marL="0" indent="0">
              <a:buNone/>
            </a:pPr>
            <a:endParaRPr lang="fi-FI" dirty="0"/>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87599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1. Ympäristöanalyysit </a:t>
            </a:r>
            <a:r>
              <a:rPr lang="fi-FI" sz="1800" dirty="0"/>
              <a:t>(metallit ja raskasmetallit, muita alkuaineita)</a:t>
            </a:r>
          </a:p>
        </p:txBody>
      </p:sp>
      <p:sp>
        <p:nvSpPr>
          <p:cNvPr id="3" name="Sisällön paikkamerkki 2"/>
          <p:cNvSpPr>
            <a:spLocks noGrp="1"/>
          </p:cNvSpPr>
          <p:nvPr>
            <p:ph idx="1"/>
          </p:nvPr>
        </p:nvSpPr>
        <p:spPr/>
        <p:txBody>
          <a:bodyPr>
            <a:normAutofit fontScale="70000" lnSpcReduction="20000"/>
          </a:bodyPr>
          <a:lstStyle/>
          <a:p>
            <a:pPr marL="0" indent="0">
              <a:buNone/>
            </a:pPr>
            <a:r>
              <a:rPr lang="fi-FI" dirty="0"/>
              <a:t>Maa-alueiden käyttötarkoituksen muuttuessa pitää tehdä maaperäanalyyseja, jätteenkäsittelyssä materiaalianalyyseja uuden käyttökohteeseen soveltuvuuden vuoksi tai tiedetään, jos maassa on liikaa haittametalleja, jolloin maamassat ohjataan loppusijoitukseen tai puhdistuksen piiriin. Ympäristöanalyyseja tehdään, jotta suuremmilta ympäristövahingoilta vältytään ja esimerkiksi pilaantunut maa-alue osataan puhdistaa sen vaatimalla tasolla. </a:t>
            </a:r>
          </a:p>
          <a:p>
            <a:pPr marL="0" indent="0">
              <a:buNone/>
            </a:pPr>
            <a:r>
              <a:rPr lang="fi-FI" dirty="0"/>
              <a:t>Ympäristöanalyyseja tehdään sekä kannettavilla analyysilaitteilla että laboratorioympäristöissä. Kenttäkäyttöisen XRF-analysaattorin avulla tieto saadaan nopeasti paikan päällä. Kenttäkäyttöisellä analysaattorilla on vain yksi syy olemassaololleen: sen nopeuttaa päätöksentekoa tuomalla tarvittava tieto kentälle – kohteeseen jossa materiaali tai ongelma on. </a:t>
            </a:r>
          </a:p>
          <a:p>
            <a:pPr marL="0" indent="0">
              <a:buNone/>
            </a:pPr>
            <a:r>
              <a:rPr lang="fi-FI" dirty="0"/>
              <a:t>Laboratorioanalyyseille on oma, tärkeä paikkansa. Niiden tarkoitus on tuottaa selkeä, toistettava varmuus sille, mitä kentällä on jo arveltu ja minkä pohjalta on toimittu. Niillä ei ole kuitenkaan sama tavoite  eli nopeaa päätöksenteko. </a:t>
            </a:r>
          </a:p>
          <a:p>
            <a:pPr marL="0" indent="0">
              <a:buNone/>
            </a:pPr>
            <a:r>
              <a:rPr lang="fi-FI" dirty="0"/>
              <a:t>XRF-analysaattoreita käytetään laajasti niiden tarkkuuden ja nopeuden vuoksi; riippuvuus ulkopuolisista testauslaboratorioista voi olla aikaa vievää ja kallista. Kannettavia XRF-analysaattoreita käytetään konsulttitoimistoissa sekä viranomais- ja tutkimuslaitoksissa.</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930873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0227FB-E41C-43DE-AA1A-E02B77E9C2E1}"/>
              </a:ext>
            </a:extLst>
          </p:cNvPr>
          <p:cNvSpPr>
            <a:spLocks noGrp="1"/>
          </p:cNvSpPr>
          <p:nvPr>
            <p:ph type="title"/>
          </p:nvPr>
        </p:nvSpPr>
        <p:spPr/>
        <p:txBody>
          <a:bodyPr/>
          <a:lstStyle/>
          <a:p>
            <a:r>
              <a:rPr lang="fi-FI" dirty="0"/>
              <a:t>2. XRF-analyysitekniikan perusteet</a:t>
            </a:r>
          </a:p>
        </p:txBody>
      </p:sp>
      <p:sp>
        <p:nvSpPr>
          <p:cNvPr id="3" name="Sisällön paikkamerkki 2">
            <a:extLst>
              <a:ext uri="{FF2B5EF4-FFF2-40B4-BE49-F238E27FC236}">
                <a16:creationId xmlns:a16="http://schemas.microsoft.com/office/drawing/2014/main" id="{F6D555F3-4566-4189-BF31-C202B0E73566}"/>
              </a:ext>
            </a:extLst>
          </p:cNvPr>
          <p:cNvSpPr>
            <a:spLocks noGrp="1"/>
          </p:cNvSpPr>
          <p:nvPr>
            <p:ph idx="1"/>
          </p:nvPr>
        </p:nvSpPr>
        <p:spPr/>
        <p:txBody>
          <a:bodyPr/>
          <a:lstStyle/>
          <a:p>
            <a:endParaRPr lang="fi-FI"/>
          </a:p>
        </p:txBody>
      </p:sp>
      <p:sp>
        <p:nvSpPr>
          <p:cNvPr id="4" name="Alatunnisteen paikkamerkki 3">
            <a:extLst>
              <a:ext uri="{FF2B5EF4-FFF2-40B4-BE49-F238E27FC236}">
                <a16:creationId xmlns:a16="http://schemas.microsoft.com/office/drawing/2014/main" id="{014EEA5D-6C66-4E7B-857C-912F5D92A66E}"/>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42838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32FA24-7DAC-4F83-9380-81D053E67345}"/>
              </a:ext>
            </a:extLst>
          </p:cNvPr>
          <p:cNvSpPr>
            <a:spLocks noGrp="1"/>
          </p:cNvSpPr>
          <p:nvPr>
            <p:ph type="title"/>
          </p:nvPr>
        </p:nvSpPr>
        <p:spPr/>
        <p:txBody>
          <a:bodyPr>
            <a:normAutofit/>
          </a:bodyPr>
          <a:lstStyle/>
          <a:p>
            <a:r>
              <a:rPr lang="fi-FI" sz="3200" dirty="0"/>
              <a:t>Sähkömagneettinen säteily</a:t>
            </a:r>
          </a:p>
        </p:txBody>
      </p:sp>
      <p:sp>
        <p:nvSpPr>
          <p:cNvPr id="3" name="Sisällön paikkamerkki 2">
            <a:extLst>
              <a:ext uri="{FF2B5EF4-FFF2-40B4-BE49-F238E27FC236}">
                <a16:creationId xmlns:a16="http://schemas.microsoft.com/office/drawing/2014/main" id="{7CAE2CDD-12F1-43D9-99F5-AA62D988E63B}"/>
              </a:ext>
            </a:extLst>
          </p:cNvPr>
          <p:cNvSpPr>
            <a:spLocks noGrp="1"/>
          </p:cNvSpPr>
          <p:nvPr>
            <p:ph idx="1"/>
          </p:nvPr>
        </p:nvSpPr>
        <p:spPr>
          <a:xfrm>
            <a:off x="838200" y="1825625"/>
            <a:ext cx="4603136" cy="4667250"/>
          </a:xfrm>
        </p:spPr>
        <p:txBody>
          <a:bodyPr>
            <a:normAutofit fontScale="47500" lnSpcReduction="20000"/>
          </a:bodyPr>
          <a:lstStyle/>
          <a:p>
            <a:pPr marL="0" indent="0">
              <a:buNone/>
            </a:pPr>
            <a:endParaRPr lang="fi-FI" dirty="0"/>
          </a:p>
          <a:p>
            <a:r>
              <a:rPr lang="fi-FI" sz="2900" dirty="0"/>
              <a:t>Sähkömagneettinen säteily on valon nopeudella etenevää sähkö- ja magneettikentän poikittaista aaltoliikettä.</a:t>
            </a:r>
          </a:p>
          <a:p>
            <a:r>
              <a:rPr lang="fi-FI" sz="2900" dirty="0"/>
              <a:t>Aineet emittoivat säteilyä vain tietynsuuruisina energia-annoksina eli  kvantteina. Sähkömagneettista aaltoliikettä on esim. röntgensäteily, joka syntyy atomiytimen ympärillä olevalla elektronikuorella viritystilojen purkautumisesta tai elektronien jarrutussäteilynä.</a:t>
            </a:r>
          </a:p>
          <a:p>
            <a:r>
              <a:rPr lang="fi-FI" sz="2900" dirty="0"/>
              <a:t>Gammasäteily on peräisin atomin ytimestä.</a:t>
            </a:r>
          </a:p>
          <a:p>
            <a:r>
              <a:rPr lang="fi-FI" sz="2900" dirty="0"/>
              <a:t>Infrapunasäteily, näkyvä valo, ultravioletti, jotka aiheutuvat molekyyleissä ja atomeissa tapahtuvista energianmuutoksista ts. molekyylit (</a:t>
            </a:r>
            <a:r>
              <a:rPr lang="fi-FI" sz="2900" dirty="0" err="1"/>
              <a:t>atomiten</a:t>
            </a:r>
            <a:r>
              <a:rPr lang="fi-FI" sz="2900" dirty="0"/>
              <a:t> rakenne) ei yleensä hajoa, kuten gamma- ja röntgensäteilyssä.</a:t>
            </a:r>
          </a:p>
          <a:p>
            <a:r>
              <a:rPr lang="fi-FI" sz="2900" dirty="0"/>
              <a:t>Johtimissa kulkeva vaihtosähkö ja sähköisissä värähtelypiireissä syntyvät radio- ja mikroaallot.</a:t>
            </a:r>
          </a:p>
          <a:p>
            <a:r>
              <a:rPr lang="fi-FI" sz="2900" dirty="0"/>
              <a:t>Fotoni on sähkömagneettisen kentän kvantti, alkeishiukkanen, jolla ei ole lepomassaa eikä sähkövarausta. Fotoneista koostuvan sähkömagneettisen säteilyn energia on  E = </a:t>
            </a:r>
            <a:r>
              <a:rPr lang="fi-FI" sz="2900" dirty="0" err="1"/>
              <a:t>hf</a:t>
            </a:r>
            <a:r>
              <a:rPr lang="fi-FI" sz="2900" dirty="0"/>
              <a:t>, jossa h on </a:t>
            </a:r>
            <a:r>
              <a:rPr lang="fi-FI" sz="2900" dirty="0" err="1"/>
              <a:t>Planckin</a:t>
            </a:r>
            <a:r>
              <a:rPr lang="fi-FI" sz="2900" dirty="0"/>
              <a:t> vakio (h = 6,62517 · 10-34 </a:t>
            </a:r>
            <a:r>
              <a:rPr lang="fi-FI" sz="2900" dirty="0" err="1"/>
              <a:t>Js</a:t>
            </a:r>
            <a:r>
              <a:rPr lang="fi-FI" sz="2900" dirty="0"/>
              <a:t> = 4,135669 · 10-15 </a:t>
            </a:r>
            <a:r>
              <a:rPr lang="fi-FI" sz="2900" dirty="0" err="1"/>
              <a:t>eVs</a:t>
            </a:r>
            <a:r>
              <a:rPr lang="fi-FI" sz="2900" dirty="0"/>
              <a:t>) ja f on säteilyn taajuus.</a:t>
            </a:r>
          </a:p>
        </p:txBody>
      </p:sp>
      <p:sp>
        <p:nvSpPr>
          <p:cNvPr id="4" name="Alatunnisteen paikkamerkki 3">
            <a:extLst>
              <a:ext uri="{FF2B5EF4-FFF2-40B4-BE49-F238E27FC236}">
                <a16:creationId xmlns:a16="http://schemas.microsoft.com/office/drawing/2014/main" id="{A6F69951-F323-4EA1-A362-3EAC2AE3C940}"/>
              </a:ext>
            </a:extLst>
          </p:cNvPr>
          <p:cNvSpPr>
            <a:spLocks noGrp="1"/>
          </p:cNvSpPr>
          <p:nvPr>
            <p:ph type="ftr" sz="quarter" idx="11"/>
          </p:nvPr>
        </p:nvSpPr>
        <p:spPr/>
        <p:txBody>
          <a:bodyPr/>
          <a:lstStyle/>
          <a:p>
            <a:r>
              <a:rPr lang="fi-FI"/>
              <a:t>kiertotalousamk.fi</a:t>
            </a:r>
          </a:p>
        </p:txBody>
      </p:sp>
      <p:pic>
        <p:nvPicPr>
          <p:cNvPr id="6" name="Kuva 5">
            <a:extLst>
              <a:ext uri="{FF2B5EF4-FFF2-40B4-BE49-F238E27FC236}">
                <a16:creationId xmlns:a16="http://schemas.microsoft.com/office/drawing/2014/main" id="{2450667E-6422-4DB0-819A-22484BDAAFBB}"/>
              </a:ext>
            </a:extLst>
          </p:cNvPr>
          <p:cNvPicPr>
            <a:picLocks noChangeAspect="1"/>
          </p:cNvPicPr>
          <p:nvPr/>
        </p:nvPicPr>
        <p:blipFill>
          <a:blip r:embed="rId2"/>
          <a:stretch>
            <a:fillRect/>
          </a:stretch>
        </p:blipFill>
        <p:spPr>
          <a:xfrm>
            <a:off x="5441336" y="1446430"/>
            <a:ext cx="6330360" cy="2673183"/>
          </a:xfrm>
          <a:prstGeom prst="rect">
            <a:avLst/>
          </a:prstGeom>
        </p:spPr>
      </p:pic>
      <p:sp>
        <p:nvSpPr>
          <p:cNvPr id="7" name="Tekstiruutu 6">
            <a:extLst>
              <a:ext uri="{FF2B5EF4-FFF2-40B4-BE49-F238E27FC236}">
                <a16:creationId xmlns:a16="http://schemas.microsoft.com/office/drawing/2014/main" id="{EC7346AB-CAD9-4CDF-AF03-994900B914A1}"/>
              </a:ext>
            </a:extLst>
          </p:cNvPr>
          <p:cNvSpPr txBox="1"/>
          <p:nvPr/>
        </p:nvSpPr>
        <p:spPr>
          <a:xfrm>
            <a:off x="10070831" y="4389440"/>
            <a:ext cx="1501542" cy="307777"/>
          </a:xfrm>
          <a:prstGeom prst="rect">
            <a:avLst/>
          </a:prstGeom>
          <a:noFill/>
        </p:spPr>
        <p:txBody>
          <a:bodyPr wrap="square" rtlCol="0">
            <a:spAutoFit/>
          </a:bodyPr>
          <a:lstStyle/>
          <a:p>
            <a:r>
              <a:rPr lang="fi-FI" sz="1400" dirty="0"/>
              <a:t>Kuva: Peda.net</a:t>
            </a:r>
          </a:p>
        </p:txBody>
      </p:sp>
    </p:spTree>
    <p:extLst>
      <p:ext uri="{BB962C8B-B14F-4D97-AF65-F5344CB8AC3E}">
        <p14:creationId xmlns:p14="http://schemas.microsoft.com/office/powerpoint/2010/main" val="2329182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73AEAC-A8CB-446E-B0BB-4A3B71B5A72D}"/>
              </a:ext>
            </a:extLst>
          </p:cNvPr>
          <p:cNvSpPr>
            <a:spLocks noGrp="1"/>
          </p:cNvSpPr>
          <p:nvPr>
            <p:ph type="title"/>
          </p:nvPr>
        </p:nvSpPr>
        <p:spPr>
          <a:xfrm>
            <a:off x="519765" y="365126"/>
            <a:ext cx="10834036" cy="799532"/>
          </a:xfrm>
        </p:spPr>
        <p:txBody>
          <a:bodyPr>
            <a:normAutofit/>
          </a:bodyPr>
          <a:lstStyle/>
          <a:p>
            <a:r>
              <a:rPr lang="fi-FI" sz="3200" dirty="0"/>
              <a:t>Röntgentekniikka kenttäkäyttöisessä </a:t>
            </a:r>
            <a:r>
              <a:rPr lang="fi-FI" sz="3200" dirty="0" err="1"/>
              <a:t>XRF:ssä</a:t>
            </a:r>
            <a:endParaRPr lang="fi-FI" sz="3200" dirty="0"/>
          </a:p>
        </p:txBody>
      </p:sp>
      <p:sp>
        <p:nvSpPr>
          <p:cNvPr id="3" name="Sisällön paikkamerkki 2">
            <a:extLst>
              <a:ext uri="{FF2B5EF4-FFF2-40B4-BE49-F238E27FC236}">
                <a16:creationId xmlns:a16="http://schemas.microsoft.com/office/drawing/2014/main" id="{F61F9501-E06E-45D4-8669-3DFE4E04EA36}"/>
              </a:ext>
            </a:extLst>
          </p:cNvPr>
          <p:cNvSpPr>
            <a:spLocks noGrp="1"/>
          </p:cNvSpPr>
          <p:nvPr>
            <p:ph idx="1"/>
          </p:nvPr>
        </p:nvSpPr>
        <p:spPr>
          <a:xfrm>
            <a:off x="983543" y="1645920"/>
            <a:ext cx="4810865" cy="4340994"/>
          </a:xfrm>
        </p:spPr>
        <p:txBody>
          <a:bodyPr>
            <a:normAutofit fontScale="55000" lnSpcReduction="20000"/>
          </a:bodyPr>
          <a:lstStyle/>
          <a:p>
            <a:pPr marL="0" indent="0">
              <a:buNone/>
            </a:pPr>
            <a:r>
              <a:rPr lang="fi-FI" dirty="0"/>
              <a:t>Analysaattorilla mitataan erilaisista materiaaleista alkuainepitoisuuksia alkaen alkuaineista magnesiumista eteenpäin aina uraaniin asti (järjestysluku).</a:t>
            </a:r>
          </a:p>
          <a:p>
            <a:pPr marL="0" indent="0">
              <a:buNone/>
            </a:pPr>
            <a:endParaRPr lang="fi-FI" dirty="0"/>
          </a:p>
          <a:p>
            <a:pPr marL="0" indent="0">
              <a:buNone/>
            </a:pPr>
            <a:r>
              <a:rPr lang="fi-FI" dirty="0"/>
              <a:t>XRF -analysaattorin tärkeimmät komponentit: röntgenputki (</a:t>
            </a:r>
            <a:r>
              <a:rPr lang="fi-FI" dirty="0" err="1"/>
              <a:t>source</a:t>
            </a:r>
            <a:r>
              <a:rPr lang="fi-FI" dirty="0"/>
              <a:t>) ja detektori (</a:t>
            </a:r>
            <a:r>
              <a:rPr lang="fi-FI" dirty="0" err="1"/>
              <a:t>detector</a:t>
            </a:r>
            <a:r>
              <a:rPr lang="fi-FI" dirty="0"/>
              <a:t>).</a:t>
            </a:r>
          </a:p>
          <a:p>
            <a:pPr marL="0" indent="0">
              <a:buNone/>
            </a:pPr>
            <a:endParaRPr lang="fi-FI" dirty="0"/>
          </a:p>
          <a:p>
            <a:pPr marL="0" indent="0">
              <a:buNone/>
            </a:pPr>
            <a:r>
              <a:rPr lang="fi-FI" dirty="0"/>
              <a:t>Käyttäjän painaessa liipaisimen pohjaan, laite johtaa sähkövirtaa röntgenputkelle. Röntgenputki kehittää röntgensäteilyä, joka ohjataan mittaikkunan kautta näytteeseen. Säteily vaikuttaa näytteen atomien elektroneihin, jotka alkavat liikehtiä. </a:t>
            </a:r>
          </a:p>
          <a:p>
            <a:pPr marL="0" indent="0">
              <a:buNone/>
            </a:pPr>
            <a:endParaRPr lang="fi-FI" dirty="0"/>
          </a:p>
          <a:p>
            <a:pPr marL="0" indent="0">
              <a:buNone/>
            </a:pPr>
            <a:r>
              <a:rPr lang="fi-FI" dirty="0"/>
              <a:t>Röntgensäteily kohdistetaan kapeana keilana mittauskohteeseen. Säteilyn vaikutuksesta alkuaineiden atomien elektronit siirtyvät elektronikuorelta toiselle. Tästä liikehdinnästä syntyy fluoresenssisäteilyä, joka on jokaiselle alkuaineelle ominaista. Detektori tunnistaa tietylle alkuaineelle ominaisen fluoresenssisäteilyn ja mitä enemmän tietyn tyyppistä fluoresenssisäteilyä on – sitä enemmän tiettyä alkuainetta. </a:t>
            </a:r>
          </a:p>
        </p:txBody>
      </p:sp>
      <p:sp>
        <p:nvSpPr>
          <p:cNvPr id="4" name="Alatunnisteen paikkamerkki 3">
            <a:extLst>
              <a:ext uri="{FF2B5EF4-FFF2-40B4-BE49-F238E27FC236}">
                <a16:creationId xmlns:a16="http://schemas.microsoft.com/office/drawing/2014/main" id="{7D429B90-38FF-4D7D-AF0D-C64C18BA4793}"/>
              </a:ext>
            </a:extLst>
          </p:cNvPr>
          <p:cNvSpPr>
            <a:spLocks noGrp="1"/>
          </p:cNvSpPr>
          <p:nvPr>
            <p:ph type="ftr" sz="quarter" idx="11"/>
          </p:nvPr>
        </p:nvSpPr>
        <p:spPr/>
        <p:txBody>
          <a:bodyPr/>
          <a:lstStyle/>
          <a:p>
            <a:r>
              <a:rPr lang="fi-FI"/>
              <a:t>kiertotalousamk.fi</a:t>
            </a:r>
          </a:p>
        </p:txBody>
      </p:sp>
      <p:pic>
        <p:nvPicPr>
          <p:cNvPr id="5" name="Kuva 4">
            <a:extLst>
              <a:ext uri="{FF2B5EF4-FFF2-40B4-BE49-F238E27FC236}">
                <a16:creationId xmlns:a16="http://schemas.microsoft.com/office/drawing/2014/main" id="{81C654E2-482B-4D23-A4F3-61C63E98F6E4}"/>
              </a:ext>
            </a:extLst>
          </p:cNvPr>
          <p:cNvPicPr>
            <a:picLocks noChangeAspect="1"/>
          </p:cNvPicPr>
          <p:nvPr/>
        </p:nvPicPr>
        <p:blipFill>
          <a:blip r:embed="rId2"/>
          <a:stretch>
            <a:fillRect/>
          </a:stretch>
        </p:blipFill>
        <p:spPr>
          <a:xfrm>
            <a:off x="5794408" y="3019560"/>
            <a:ext cx="4944830" cy="3003082"/>
          </a:xfrm>
          <a:prstGeom prst="rect">
            <a:avLst/>
          </a:prstGeom>
        </p:spPr>
      </p:pic>
      <p:pic>
        <p:nvPicPr>
          <p:cNvPr id="9" name="Kuva 8" descr="Kuva, joka sisältää kohteen istuminen, valkoinen, pöytä, mies&#10;&#10;Kuvaus luotu automaattisesti">
            <a:extLst>
              <a:ext uri="{FF2B5EF4-FFF2-40B4-BE49-F238E27FC236}">
                <a16:creationId xmlns:a16="http://schemas.microsoft.com/office/drawing/2014/main" id="{28842423-143C-48BB-93A8-B3000AD89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0746" y="182880"/>
            <a:ext cx="2968440" cy="3045286"/>
          </a:xfrm>
          <a:prstGeom prst="rect">
            <a:avLst/>
          </a:prstGeom>
        </p:spPr>
      </p:pic>
      <p:cxnSp>
        <p:nvCxnSpPr>
          <p:cNvPr id="11" name="Suora nuoliyhdysviiva 10">
            <a:extLst>
              <a:ext uri="{FF2B5EF4-FFF2-40B4-BE49-F238E27FC236}">
                <a16:creationId xmlns:a16="http://schemas.microsoft.com/office/drawing/2014/main" id="{A30CD043-BB55-4033-B55D-46E769DC3549}"/>
              </a:ext>
            </a:extLst>
          </p:cNvPr>
          <p:cNvCxnSpPr>
            <a:cxnSpLocks/>
          </p:cNvCxnSpPr>
          <p:nvPr/>
        </p:nvCxnSpPr>
        <p:spPr>
          <a:xfrm flipV="1">
            <a:off x="5698156" y="2165685"/>
            <a:ext cx="4446871" cy="4427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65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A20A43-DD14-4D10-9E07-6B8496546B98}"/>
              </a:ext>
            </a:extLst>
          </p:cNvPr>
          <p:cNvSpPr>
            <a:spLocks noGrp="1"/>
          </p:cNvSpPr>
          <p:nvPr>
            <p:ph type="title"/>
          </p:nvPr>
        </p:nvSpPr>
        <p:spPr/>
        <p:txBody>
          <a:bodyPr>
            <a:normAutofit/>
          </a:bodyPr>
          <a:lstStyle/>
          <a:p>
            <a:r>
              <a:rPr lang="fi-FI" sz="3200" dirty="0"/>
              <a:t>Mitattavat alkuaineet </a:t>
            </a:r>
            <a:r>
              <a:rPr lang="fi-FI" sz="1400" dirty="0"/>
              <a:t>(kellertävällä ja sinisellä merkityt)</a:t>
            </a:r>
          </a:p>
        </p:txBody>
      </p:sp>
      <p:sp>
        <p:nvSpPr>
          <p:cNvPr id="3" name="Sisällön paikkamerkki 2">
            <a:extLst>
              <a:ext uri="{FF2B5EF4-FFF2-40B4-BE49-F238E27FC236}">
                <a16:creationId xmlns:a16="http://schemas.microsoft.com/office/drawing/2014/main" id="{1DE13641-FB63-4B15-9664-D79FEB00701B}"/>
              </a:ext>
            </a:extLst>
          </p:cNvPr>
          <p:cNvSpPr>
            <a:spLocks noGrp="1"/>
          </p:cNvSpPr>
          <p:nvPr>
            <p:ph idx="1"/>
          </p:nvPr>
        </p:nvSpPr>
        <p:spPr/>
        <p:txBody>
          <a:bodyPr/>
          <a:lstStyle/>
          <a:p>
            <a:endParaRPr lang="fi-FI" dirty="0"/>
          </a:p>
        </p:txBody>
      </p:sp>
      <p:sp>
        <p:nvSpPr>
          <p:cNvPr id="4" name="Alatunnisteen paikkamerkki 3">
            <a:extLst>
              <a:ext uri="{FF2B5EF4-FFF2-40B4-BE49-F238E27FC236}">
                <a16:creationId xmlns:a16="http://schemas.microsoft.com/office/drawing/2014/main" id="{680D9498-535D-4E56-831F-36C9A0F84D1D}"/>
              </a:ext>
            </a:extLst>
          </p:cNvPr>
          <p:cNvSpPr>
            <a:spLocks noGrp="1"/>
          </p:cNvSpPr>
          <p:nvPr>
            <p:ph type="ftr" sz="quarter" idx="11"/>
          </p:nvPr>
        </p:nvSpPr>
        <p:spPr/>
        <p:txBody>
          <a:bodyPr/>
          <a:lstStyle/>
          <a:p>
            <a:r>
              <a:rPr lang="fi-FI" dirty="0"/>
              <a:t>kiertotalousamk.fi</a:t>
            </a:r>
          </a:p>
        </p:txBody>
      </p:sp>
      <p:pic>
        <p:nvPicPr>
          <p:cNvPr id="5" name="Kuva 4">
            <a:extLst>
              <a:ext uri="{FF2B5EF4-FFF2-40B4-BE49-F238E27FC236}">
                <a16:creationId xmlns:a16="http://schemas.microsoft.com/office/drawing/2014/main" id="{3611727A-18FA-4E50-BCF3-245FFFF04E2E}"/>
              </a:ext>
            </a:extLst>
          </p:cNvPr>
          <p:cNvPicPr>
            <a:picLocks noChangeAspect="1"/>
          </p:cNvPicPr>
          <p:nvPr/>
        </p:nvPicPr>
        <p:blipFill rotWithShape="1">
          <a:blip r:embed="rId2"/>
          <a:srcRect b="11729"/>
          <a:stretch/>
        </p:blipFill>
        <p:spPr>
          <a:xfrm>
            <a:off x="1130157" y="1690688"/>
            <a:ext cx="9322085" cy="4296226"/>
          </a:xfrm>
          <a:prstGeom prst="rect">
            <a:avLst/>
          </a:prstGeom>
        </p:spPr>
      </p:pic>
      <p:sp>
        <p:nvSpPr>
          <p:cNvPr id="8" name="Suorakulmio 7">
            <a:extLst>
              <a:ext uri="{FF2B5EF4-FFF2-40B4-BE49-F238E27FC236}">
                <a16:creationId xmlns:a16="http://schemas.microsoft.com/office/drawing/2014/main" id="{ABA06A42-C4C9-465A-BCFF-5FA43E602A15}"/>
              </a:ext>
            </a:extLst>
          </p:cNvPr>
          <p:cNvSpPr/>
          <p:nvPr/>
        </p:nvSpPr>
        <p:spPr>
          <a:xfrm>
            <a:off x="2373330" y="2270589"/>
            <a:ext cx="4623371" cy="1078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245B5F14-9F88-408D-9A32-7E74B9F1F464}"/>
              </a:ext>
            </a:extLst>
          </p:cNvPr>
          <p:cNvSpPr/>
          <p:nvPr/>
        </p:nvSpPr>
        <p:spPr>
          <a:xfrm>
            <a:off x="2079057" y="1690688"/>
            <a:ext cx="1376412" cy="725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43FB94DE-7778-4126-B02D-A585552630D8}"/>
              </a:ext>
            </a:extLst>
          </p:cNvPr>
          <p:cNvSpPr/>
          <p:nvPr/>
        </p:nvSpPr>
        <p:spPr>
          <a:xfrm>
            <a:off x="8153400" y="1896445"/>
            <a:ext cx="1086853" cy="374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Nuoli: Alas 10">
            <a:extLst>
              <a:ext uri="{FF2B5EF4-FFF2-40B4-BE49-F238E27FC236}">
                <a16:creationId xmlns:a16="http://schemas.microsoft.com/office/drawing/2014/main" id="{3E6AF855-881A-4670-8877-2BFCDE747DF9}"/>
              </a:ext>
            </a:extLst>
          </p:cNvPr>
          <p:cNvSpPr/>
          <p:nvPr/>
        </p:nvSpPr>
        <p:spPr>
          <a:xfrm rot="19271408">
            <a:off x="1481291" y="2385876"/>
            <a:ext cx="89844" cy="8762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FF0000"/>
              </a:solidFill>
              <a:highlight>
                <a:srgbClr val="FF0000"/>
              </a:highlight>
            </a:endParaRPr>
          </a:p>
        </p:txBody>
      </p:sp>
      <p:pic>
        <p:nvPicPr>
          <p:cNvPr id="12" name="Kuva 11">
            <a:extLst>
              <a:ext uri="{FF2B5EF4-FFF2-40B4-BE49-F238E27FC236}">
                <a16:creationId xmlns:a16="http://schemas.microsoft.com/office/drawing/2014/main" id="{5F090416-869B-4DBE-8EEC-14870A215AE5}"/>
              </a:ext>
            </a:extLst>
          </p:cNvPr>
          <p:cNvPicPr>
            <a:picLocks noChangeAspect="1"/>
          </p:cNvPicPr>
          <p:nvPr/>
        </p:nvPicPr>
        <p:blipFill>
          <a:blip r:embed="rId3"/>
          <a:stretch>
            <a:fillRect/>
          </a:stretch>
        </p:blipFill>
        <p:spPr>
          <a:xfrm rot="11082769">
            <a:off x="4685015" y="5850438"/>
            <a:ext cx="597460" cy="719390"/>
          </a:xfrm>
          <a:prstGeom prst="rect">
            <a:avLst/>
          </a:prstGeom>
        </p:spPr>
      </p:pic>
      <p:sp>
        <p:nvSpPr>
          <p:cNvPr id="13" name="Tekstiruutu 12">
            <a:extLst>
              <a:ext uri="{FF2B5EF4-FFF2-40B4-BE49-F238E27FC236}">
                <a16:creationId xmlns:a16="http://schemas.microsoft.com/office/drawing/2014/main" id="{1A5DEB3E-92B9-4C96-AF60-D4C94B74A838}"/>
              </a:ext>
            </a:extLst>
          </p:cNvPr>
          <p:cNvSpPr txBox="1"/>
          <p:nvPr/>
        </p:nvSpPr>
        <p:spPr>
          <a:xfrm>
            <a:off x="354914" y="2191201"/>
            <a:ext cx="1134888" cy="369332"/>
          </a:xfrm>
          <a:prstGeom prst="rect">
            <a:avLst/>
          </a:prstGeom>
          <a:noFill/>
        </p:spPr>
        <p:txBody>
          <a:bodyPr wrap="square" rtlCol="0">
            <a:spAutoFit/>
          </a:bodyPr>
          <a:lstStyle/>
          <a:p>
            <a:r>
              <a:rPr lang="fi-FI" dirty="0"/>
              <a:t>Alkaen..</a:t>
            </a:r>
          </a:p>
        </p:txBody>
      </p:sp>
      <p:sp>
        <p:nvSpPr>
          <p:cNvPr id="14" name="Tekstiruutu 13">
            <a:extLst>
              <a:ext uri="{FF2B5EF4-FFF2-40B4-BE49-F238E27FC236}">
                <a16:creationId xmlns:a16="http://schemas.microsoft.com/office/drawing/2014/main" id="{9E872C67-9D3C-4FCD-84C6-E3EB413F7AA6}"/>
              </a:ext>
            </a:extLst>
          </p:cNvPr>
          <p:cNvSpPr txBox="1"/>
          <p:nvPr/>
        </p:nvSpPr>
        <p:spPr>
          <a:xfrm>
            <a:off x="5159142" y="6431878"/>
            <a:ext cx="1337912" cy="369332"/>
          </a:xfrm>
          <a:prstGeom prst="rect">
            <a:avLst/>
          </a:prstGeom>
          <a:noFill/>
        </p:spPr>
        <p:txBody>
          <a:bodyPr wrap="square" rtlCol="0">
            <a:spAutoFit/>
          </a:bodyPr>
          <a:lstStyle/>
          <a:p>
            <a:r>
              <a:rPr lang="fi-FI" dirty="0"/>
              <a:t>Päättyen..</a:t>
            </a:r>
          </a:p>
        </p:txBody>
      </p:sp>
    </p:spTree>
    <p:extLst>
      <p:ext uri="{BB962C8B-B14F-4D97-AF65-F5344CB8AC3E}">
        <p14:creationId xmlns:p14="http://schemas.microsoft.com/office/powerpoint/2010/main" val="2833955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033508-CE2B-41AF-B34E-C65523466DEA}"/>
              </a:ext>
            </a:extLst>
          </p:cNvPr>
          <p:cNvSpPr>
            <a:spLocks noGrp="1"/>
          </p:cNvSpPr>
          <p:nvPr>
            <p:ph type="title"/>
          </p:nvPr>
        </p:nvSpPr>
        <p:spPr>
          <a:xfrm>
            <a:off x="174661" y="365125"/>
            <a:ext cx="11815281" cy="1699981"/>
          </a:xfrm>
        </p:spPr>
        <p:txBody>
          <a:bodyPr>
            <a:noAutofit/>
          </a:bodyPr>
          <a:lstStyle/>
          <a:p>
            <a:r>
              <a:rPr lang="fi-FI" dirty="0"/>
              <a:t>3. Esimerkkejä kenttäkäyttöisen XRF-analysaattorin käytöstä ympäristöanalyyseissä</a:t>
            </a:r>
          </a:p>
        </p:txBody>
      </p:sp>
      <p:sp>
        <p:nvSpPr>
          <p:cNvPr id="3" name="Sisällön paikkamerkki 2">
            <a:extLst>
              <a:ext uri="{FF2B5EF4-FFF2-40B4-BE49-F238E27FC236}">
                <a16:creationId xmlns:a16="http://schemas.microsoft.com/office/drawing/2014/main" id="{7DEAB753-98B1-4201-8123-DA4E55DAEF31}"/>
              </a:ext>
            </a:extLst>
          </p:cNvPr>
          <p:cNvSpPr>
            <a:spLocks noGrp="1"/>
          </p:cNvSpPr>
          <p:nvPr>
            <p:ph idx="1"/>
          </p:nvPr>
        </p:nvSpPr>
        <p:spPr>
          <a:xfrm>
            <a:off x="1047964" y="2301411"/>
            <a:ext cx="8076785" cy="3396745"/>
          </a:xfrm>
        </p:spPr>
        <p:txBody>
          <a:bodyPr>
            <a:normAutofit fontScale="55000" lnSpcReduction="20000"/>
          </a:bodyPr>
          <a:lstStyle/>
          <a:p>
            <a:pPr marL="0" indent="0">
              <a:buNone/>
            </a:pPr>
            <a:r>
              <a:rPr lang="fi-FI" sz="5100" b="1" u="sng" dirty="0"/>
              <a:t>Maaperän saastuneisuuden arviointi:</a:t>
            </a:r>
          </a:p>
          <a:p>
            <a:pPr marL="0" indent="0">
              <a:buNone/>
            </a:pPr>
            <a:endParaRPr lang="fi-FI" sz="5100" b="1" u="sng" dirty="0"/>
          </a:p>
          <a:p>
            <a:pPr marL="0" indent="0">
              <a:buNone/>
            </a:pPr>
            <a:r>
              <a:rPr lang="fi-FI" dirty="0"/>
              <a:t>Maaperää otetaan käyttöön uudestaan edellisen toiminnan jälkeen (esim. asuminen) joilla on aiemmin ollut esimerkiksi tehtaita, bensa-asemia yms. Maaperä on voinut </a:t>
            </a:r>
            <a:r>
              <a:rPr lang="fi-FI" dirty="0" err="1"/>
              <a:t>pilaantuntua</a:t>
            </a:r>
            <a:r>
              <a:rPr lang="fi-FI" dirty="0"/>
              <a:t>, eikä sitä voida sellaisenaan käyttää esimerkiksi asumisen rakentamiseen.  Maaperän pitoisuudet täytyy tutkia ja pilaantunut maa-aines poistaa.</a:t>
            </a:r>
          </a:p>
          <a:p>
            <a:pPr marL="0" indent="0">
              <a:buNone/>
            </a:pPr>
            <a:r>
              <a:rPr lang="fi-FI" dirty="0"/>
              <a:t>Kenttäkäyttöisellä XRF-analysaattorilla ohjataan maaperän puhdistustyötä. Kemiallisen maaperäanalyysin avulla tiedetään, kuinka paljon pilaantunutta maata täytyy poistaa, ennen kuin maaperä on riittävän puhdas uuteen käyttötarkoitukseen. </a:t>
            </a:r>
          </a:p>
          <a:p>
            <a:pPr marL="0" indent="0">
              <a:buNone/>
            </a:pPr>
            <a:r>
              <a:rPr lang="fi-FI" dirty="0"/>
              <a:t>Maaperästä pystytään arvioimaan kaikki alkuaineet Mg (12) – U (92) välillä. Analysoitavat alkuaineet voi valita kohteen mukaan myös.</a:t>
            </a:r>
          </a:p>
          <a:p>
            <a:pPr marL="0" indent="0">
              <a:buNone/>
            </a:pPr>
            <a:r>
              <a:rPr lang="fi-FI" dirty="0"/>
              <a:t>Analyysit voidaan suorittaa joko suorista tai käsitellyistä näytteistä näytteenottosuunnitelman mukaan.</a:t>
            </a:r>
          </a:p>
        </p:txBody>
      </p:sp>
      <p:sp>
        <p:nvSpPr>
          <p:cNvPr id="4" name="Alatunnisteen paikkamerkki 3">
            <a:extLst>
              <a:ext uri="{FF2B5EF4-FFF2-40B4-BE49-F238E27FC236}">
                <a16:creationId xmlns:a16="http://schemas.microsoft.com/office/drawing/2014/main" id="{2DABCBAE-86C7-410D-9216-1D9FD0973286}"/>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68978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029360-74F6-4F66-B643-9CF27D2F562C}"/>
              </a:ext>
            </a:extLst>
          </p:cNvPr>
          <p:cNvSpPr>
            <a:spLocks noGrp="1"/>
          </p:cNvSpPr>
          <p:nvPr>
            <p:ph type="title"/>
          </p:nvPr>
        </p:nvSpPr>
        <p:spPr/>
        <p:txBody>
          <a:bodyPr>
            <a:normAutofit/>
          </a:bodyPr>
          <a:lstStyle/>
          <a:p>
            <a:r>
              <a:rPr lang="fi-FI" sz="3200" dirty="0"/>
              <a:t>Rakennusjätteet ja jätepuu esimerkkinä</a:t>
            </a:r>
          </a:p>
        </p:txBody>
      </p:sp>
      <p:sp>
        <p:nvSpPr>
          <p:cNvPr id="3" name="Sisällön paikkamerkki 2">
            <a:extLst>
              <a:ext uri="{FF2B5EF4-FFF2-40B4-BE49-F238E27FC236}">
                <a16:creationId xmlns:a16="http://schemas.microsoft.com/office/drawing/2014/main" id="{E4543FC1-D36A-45D4-B51A-8DBC6B926D8D}"/>
              </a:ext>
            </a:extLst>
          </p:cNvPr>
          <p:cNvSpPr>
            <a:spLocks noGrp="1"/>
          </p:cNvSpPr>
          <p:nvPr>
            <p:ph idx="1"/>
          </p:nvPr>
        </p:nvSpPr>
        <p:spPr>
          <a:xfrm>
            <a:off x="838201" y="1825626"/>
            <a:ext cx="6659880" cy="3449018"/>
          </a:xfrm>
        </p:spPr>
        <p:txBody>
          <a:bodyPr>
            <a:normAutofit fontScale="77500" lnSpcReduction="20000"/>
          </a:bodyPr>
          <a:lstStyle/>
          <a:p>
            <a:pPr marL="0" indent="0">
              <a:buNone/>
            </a:pPr>
            <a:r>
              <a:rPr lang="fi-FI" dirty="0"/>
              <a:t>- Analysoidaan ennen kuin ne voidaan lajitella esim. kierrätettäväksi tai poltettavaksi materiaaliksi. </a:t>
            </a:r>
          </a:p>
          <a:p>
            <a:pPr>
              <a:buFontTx/>
              <a:buChar char="-"/>
            </a:pPr>
            <a:r>
              <a:rPr lang="fi-FI" dirty="0"/>
              <a:t>Osa rakennusjätteistä luokitellaan vaaralliseksi jätteeksi</a:t>
            </a:r>
          </a:p>
          <a:p>
            <a:pPr>
              <a:buFontTx/>
              <a:buChar char="-"/>
            </a:pPr>
            <a:r>
              <a:rPr lang="fi-FI" dirty="0"/>
              <a:t>Rakennusjätteet käsitellään eri tavalla riippuen niiden saastuneisuuden tai pilaantuneisuuden asteesta:</a:t>
            </a:r>
          </a:p>
          <a:p>
            <a:pPr marL="0" indent="0">
              <a:buNone/>
            </a:pPr>
            <a:r>
              <a:rPr lang="fi-FI" dirty="0"/>
              <a:t> </a:t>
            </a:r>
            <a:r>
              <a:rPr lang="fi-FI" sz="1800" dirty="0"/>
              <a:t>Esim. maalin lyijypitoisuutta voidaan analysoida XRF-analysaattorin avulla joko suoraan tai pyyhkäisynäytteenä. Raskasmetallipitoisuuksia voidaan mitata paitsi puuaineksesta tai maalipinnoista, myös esimerkiksi matoista tai ikkunalistoista. Etenkin vanhoja rakennuksia purettaessa materiaalit tulee arvioida ja kierrättää oikeaoppisesti.</a:t>
            </a:r>
          </a:p>
          <a:p>
            <a:pPr marL="0" indent="0">
              <a:buNone/>
            </a:pPr>
            <a:endParaRPr lang="fi-FI" sz="1800" dirty="0"/>
          </a:p>
          <a:p>
            <a:pPr marL="0" lvl="0" indent="0">
              <a:buNone/>
            </a:pPr>
            <a:r>
              <a:rPr lang="fi-FI" dirty="0">
                <a:solidFill>
                  <a:prstClr val="black"/>
                </a:solidFill>
              </a:rPr>
              <a:t>Jätepuu muodostuu voi esimerkiksi olla kyllästetty tai käsitelty myrkyllisillä aineilla tai maaleilla. XRF-analyysin jälkeen jätepuu osataan käsitellä oikealla tavalla.</a:t>
            </a:r>
          </a:p>
          <a:p>
            <a:pPr marL="0" indent="0">
              <a:buNone/>
            </a:pPr>
            <a:endParaRPr lang="fi-FI" sz="1800" dirty="0"/>
          </a:p>
        </p:txBody>
      </p:sp>
      <p:sp>
        <p:nvSpPr>
          <p:cNvPr id="4" name="Alatunnisteen paikkamerkki 3">
            <a:extLst>
              <a:ext uri="{FF2B5EF4-FFF2-40B4-BE49-F238E27FC236}">
                <a16:creationId xmlns:a16="http://schemas.microsoft.com/office/drawing/2014/main" id="{F1EDB289-D5A2-4E49-B02A-B7D89503B3B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675046007"/>
      </p:ext>
    </p:extLst>
  </p:cSld>
  <p:clrMapOvr>
    <a:masterClrMapping/>
  </p:clrMapOvr>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427W7XWPXQD2-403814790-3954</_dlc_DocId>
    <_dlc_DocIdUrl xmlns="76865ef9-df32-4c37-ae45-f9784eb47bff">
      <Url>https://tt.eduuni.fi/sites/luc-lapinamk-extra/kiertotalousosaamista-ammattikorkeakouluihin/_layouts/15/DocIdRedir.aspx?ID=427W7XWPXQD2-403814790-3954</Url>
      <Description>427W7XWPXQD2-403814790-3954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38FF32-43FD-4754-9A6C-B0B4C19B5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EB1A0C-CB66-4291-BD4D-308FACDFF633}">
  <ds:schemaRefs>
    <ds:schemaRef ds:uri="http://schemas.microsoft.com/sharepoint/events"/>
  </ds:schemaRefs>
</ds:datastoreItem>
</file>

<file path=customXml/itemProps3.xml><?xml version="1.0" encoding="utf-8"?>
<ds:datastoreItem xmlns:ds="http://schemas.openxmlformats.org/officeDocument/2006/customXml" ds:itemID="{8062D49C-CA25-4999-B952-F55D754961C0}">
  <ds:schemaRefs>
    <ds:schemaRef ds:uri="7e9e6169-ad39-4139-80cb-366121f0def0"/>
    <ds:schemaRef ds:uri="http://purl.org/dc/elements/1.1/"/>
    <ds:schemaRef ds:uri="76865ef9-df32-4c37-ae45-f9784eb47bff"/>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3B25BD6D-D2BB-418E-A029-B40BF82CD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4505</TotalTime>
  <Words>1365</Words>
  <Application>Microsoft Office PowerPoint</Application>
  <PresentationFormat>Laajakuva</PresentationFormat>
  <Paragraphs>110</Paragraphs>
  <Slides>16</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16</vt:i4>
      </vt:variant>
    </vt:vector>
  </HeadingPairs>
  <TitlesOfParts>
    <vt:vector size="20" baseType="lpstr">
      <vt:lpstr>Arial</vt:lpstr>
      <vt:lpstr>Calibri</vt:lpstr>
      <vt:lpstr>Microsoft Sans Serif</vt:lpstr>
      <vt:lpstr>1_Mukautettu suunnittelumalli</vt:lpstr>
      <vt:lpstr>KENTTÄKÄYTTÖISEN XRF-ANALYSAATTORIN TEKNIIKKA JA HYÖDYNTMISMAHDOLLISUUDET YMPÄRISTÖN ALKUAINEANALYYSEISSÄ</vt:lpstr>
      <vt:lpstr>Sisällys </vt:lpstr>
      <vt:lpstr>1. Ympäristöanalyysit (metallit ja raskasmetallit, muita alkuaineita)</vt:lpstr>
      <vt:lpstr>2. XRF-analyysitekniikan perusteet</vt:lpstr>
      <vt:lpstr>Sähkömagneettinen säteily</vt:lpstr>
      <vt:lpstr>Röntgentekniikka kenttäkäyttöisessä XRF:ssä</vt:lpstr>
      <vt:lpstr>Mitattavat alkuaineet (kellertävällä ja sinisellä merkityt)</vt:lpstr>
      <vt:lpstr>3. Esimerkkejä kenttäkäyttöisen XRF-analysaattorin käytöstä ympäristöanalyyseissä</vt:lpstr>
      <vt:lpstr>Rakennusjätteet ja jätepuu esimerkkinä</vt:lpstr>
      <vt:lpstr>Erilaisten jäämien analyysit: tuhka ja lentotuhka</vt:lpstr>
      <vt:lpstr>Ilmanlaadun arviointi pölynkeräysnäytteistä ja ilmansuodattimista</vt:lpstr>
      <vt:lpstr>Metallinkierrätys</vt:lpstr>
      <vt:lpstr>Luotettavuus</vt:lpstr>
      <vt:lpstr> Näytteenoton haasteet - Näytteen otto ja valmistelu mittausta varten  </vt:lpstr>
      <vt:lpstr>5. Kenttäkäyttöisen XRF:n turvallinen käyttö </vt:lpstr>
      <vt:lpstr>PowerPoint-esitys</vt:lpstr>
    </vt:vector>
  </TitlesOfParts>
  <Company>Turun ammattikorkeakoulu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Virta Marketta</dc:creator>
  <cp:lastModifiedBy>Joni Kosamo</cp:lastModifiedBy>
  <cp:revision>60</cp:revision>
  <dcterms:created xsi:type="dcterms:W3CDTF">2019-02-14T13:35:11Z</dcterms:created>
  <dcterms:modified xsi:type="dcterms:W3CDTF">2020-01-28T07:20:37Z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0x010100844F74372C55FE4B821D5F2378F4B2BA</vt:lpwstr>
  </property>
  <property fmtid="{D5CDD505-2E9C-101B-9397-08002B2CF9AE}" pid="3" name="_dlc_DocIdItemGuid">
    <vt:lpwstr>6ce33bc0-ebb5-4b46-9bad-292d5e193b9c</vt:lpwstr>
  </property>
</Properties>
</file>