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</p:sldMasterIdLst>
  <p:notesMasterIdLst>
    <p:notesMasterId r:id="rId18"/>
  </p:notesMasterIdLst>
  <p:sldIdLst>
    <p:sldId id="256" r:id="rId7"/>
    <p:sldId id="265" r:id="rId8"/>
    <p:sldId id="264" r:id="rId9"/>
    <p:sldId id="257" r:id="rId10"/>
    <p:sldId id="263" r:id="rId11"/>
    <p:sldId id="258" r:id="rId12"/>
    <p:sldId id="259" r:id="rId13"/>
    <p:sldId id="260" r:id="rId14"/>
    <p:sldId id="261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46E19E30-B4D1-4465-AFB9-1E47FC74128B}"/>
    <pc:docChg chg="custSel addSld modSld">
      <pc:chgData name="Laitinen Merja" userId="814f4452-0b86-4d71-9b70-2e535e553236" providerId="ADAL" clId="{46E19E30-B4D1-4465-AFB9-1E47FC74128B}" dt="2024-06-19T06:28:33.877" v="23" actId="478"/>
      <pc:docMkLst>
        <pc:docMk/>
      </pc:docMkLst>
      <pc:sldChg chg="delSp mod">
        <pc:chgData name="Laitinen Merja" userId="814f4452-0b86-4d71-9b70-2e535e553236" providerId="ADAL" clId="{46E19E30-B4D1-4465-AFB9-1E47FC74128B}" dt="2024-06-19T06:28:33.877" v="23" actId="478"/>
        <pc:sldMkLst>
          <pc:docMk/>
          <pc:sldMk cId="3207633421" sldId="265"/>
        </pc:sldMkLst>
        <pc:spChg chg="del">
          <ac:chgData name="Laitinen Merja" userId="814f4452-0b86-4d71-9b70-2e535e553236" providerId="ADAL" clId="{46E19E30-B4D1-4465-AFB9-1E47FC74128B}" dt="2024-06-19T06:28:33.877" v="23" actId="478"/>
          <ac:spMkLst>
            <pc:docMk/>
            <pc:sldMk cId="3207633421" sldId="265"/>
            <ac:spMk id="2" creationId="{0AEC0C29-FF60-98D6-B8B0-7D566442B7E7}"/>
          </ac:spMkLst>
        </pc:spChg>
      </pc:sldChg>
      <pc:sldChg chg="modSp new mod">
        <pc:chgData name="Laitinen Merja" userId="814f4452-0b86-4d71-9b70-2e535e553236" providerId="ADAL" clId="{46E19E30-B4D1-4465-AFB9-1E47FC74128B}" dt="2024-06-19T06:03:34.099" v="22" actId="6549"/>
        <pc:sldMkLst>
          <pc:docMk/>
          <pc:sldMk cId="1467601562" sldId="266"/>
        </pc:sldMkLst>
        <pc:spChg chg="mod">
          <ac:chgData name="Laitinen Merja" userId="814f4452-0b86-4d71-9b70-2e535e553236" providerId="ADAL" clId="{46E19E30-B4D1-4465-AFB9-1E47FC74128B}" dt="2024-06-13T07:38:25.031" v="7" actId="20577"/>
          <ac:spMkLst>
            <pc:docMk/>
            <pc:sldMk cId="1467601562" sldId="266"/>
            <ac:spMk id="2" creationId="{199AE9B4-3B65-7ADA-720B-3EAAF3226B1C}"/>
          </ac:spMkLst>
        </pc:spChg>
        <pc:spChg chg="mod">
          <ac:chgData name="Laitinen Merja" userId="814f4452-0b86-4d71-9b70-2e535e553236" providerId="ADAL" clId="{46E19E30-B4D1-4465-AFB9-1E47FC74128B}" dt="2024-06-19T06:03:34.099" v="22" actId="6549"/>
          <ac:spMkLst>
            <pc:docMk/>
            <pc:sldMk cId="1467601562" sldId="266"/>
            <ac:spMk id="3" creationId="{F7ADE129-53F5-6D9F-623D-0AE0874198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D327-293D-4832-9386-E7E08848DE4E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B4FC-9FA4-405A-944C-828C0ED246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69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8B4FC-9FA4-405A-944C-828C0ED246F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89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14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38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73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11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98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59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81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20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75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6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846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35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752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65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70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92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34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74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664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588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13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44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405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86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1307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68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541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671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603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299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704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11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08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693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805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547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67ACBF9-5F41-8C4E-B98F-8E18E35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10A7143-224D-F748-B0CF-F0C52ED94113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56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308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739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686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3B20A-C265-9941-B3CB-5DA7D6945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59E8-C7F1-264A-82E8-C2017CA7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33A852-37EE-D942-BE15-17BB97F5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300AD6-7770-2146-8A40-5055CB16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018DA5-7A21-3F4A-B380-CE3A4E01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559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6B837-C6A1-B84F-B206-B009BBD5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75BC0-9158-424F-9B96-161A3979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DE3575-2CCB-2742-AF7A-133120B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DBCFE8-E6DC-5F43-BD14-F3A3669C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BA342-ECF6-784E-86F8-FB7293F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314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F6A841-2F9F-B642-84C8-48651CDA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7A827-0BB9-7541-AE70-319982B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617DB-E0B3-4A48-8B6F-AFA349CB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A8BA6F-0ED5-EB43-96CD-2660DE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3006C8-8690-4F4F-A849-BE8EB75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3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898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3E9429-4970-294E-B9ED-0EF1F939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E0089-9649-2940-A77F-973726E54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BF694B-F43A-554C-9A3F-CB94932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E957C9-81C6-234B-BF11-F2B05A7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4AA8D4-E3E5-1D4E-9A29-52FAA9D3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404E66-F256-574B-82CD-4E450EC0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049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D0872-75CC-2B48-BC4F-8B4538DC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0740F4C-D3B0-C34C-968F-F8DD1DC0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D981BD2-7E8C-004C-AE74-9CD3CF47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2A8BFD-8F07-5947-B2B1-7C41C5272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875A2-95B3-CD47-8496-883A1C6AC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86A015-B102-4B4B-892A-99900CCA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0A4CA0-318C-C745-9D8A-43A37B4F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BDB8D5-E7EA-D648-B142-3073FD2F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071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9912B7-872B-8F41-B68C-5519B7EF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081CC7-76BA-6049-B351-42EC243C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EC05F5-B492-474D-BC27-8B80E0DC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FEA9D9-8D53-1A42-A84A-9614FFC6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702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4AC35-FB4C-A343-922C-593B90AC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38A819-B246-974D-8F5B-EC943D18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64CA26F-D92A-1E4E-A9C5-247CCD57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318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B9741-9073-AE4D-B203-01DA7A8D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1F200A-A1E3-0C45-9819-7937DB5A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429303-3170-0B4A-912A-1A064A8B9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AE08A-9FE4-6644-9DE0-DDFE5C79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794562-9452-B84B-B0DE-ECEE2313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451B56-D357-3B48-8B74-0BDCCC86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3500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2AFAE-4DF3-C44E-9B80-28246EE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74AD6F5-82F4-6E4E-89BE-5ED8E94E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8A188D-DEEB-7446-8A54-E0592C550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E377D5-10DB-534F-B7D6-04E729B7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C774E3-AFD4-4043-8E2E-BEA996B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5CE92B-E674-3047-B8E1-8580BAD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6300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F4B0D-2715-BE47-A903-D9A9D00D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8BE898A-41E0-0245-B251-511BF373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48BAD5-BDEF-214F-B996-EE1B6C9A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E02146-F8B4-9F49-8AE0-45038F2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60CCFD-AA4C-7A4A-AD33-B328F39E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481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CFA687-0909-E944-9BD9-A4C92762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874BA54-CFB8-B54A-90C3-2F8DE709E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786B8A-12C2-6842-8884-86AEFC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58C4B-4CA4-9342-9EE3-3E7F07B4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92C462-3BC4-5248-8275-8314EBF7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006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21E9-5B5F-8147-8F13-639D2AFDD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DC8857-80DE-F74B-835B-A0749D5BA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7556B4-A666-AA42-940C-2C07A241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C67F5C-87D0-3B49-BFFF-BF9B5CF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872F0-AC5A-5447-ACFE-FE40C181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743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64B3FB-E554-4342-91CE-C86E1854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480CF-773E-7A41-BCA8-31C31869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5ED70-398B-804D-95B9-0DC7E47B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CE773-CA14-2149-9D3D-AE6237D2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6AB92-05D5-7D46-B692-D09B0CC8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04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108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59CEF-5726-BE4A-A12F-EE09A3FC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C5E9A8-C1B6-574B-B927-A011BEEE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6BA51-7319-3A4E-9D97-A9DB84B6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C9E095-C040-F041-8392-6268F270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7C49AB-4A6A-1342-B4F0-026CE9D3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527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1BAF9-CE9F-BD47-9D13-A1BABE59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C9DE2C-7F02-924D-93C2-F0E3BB350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EB6872-808F-9747-9F6F-925C008F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21CD86-449F-FD41-9ABB-3F5FD75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F60BC9-2951-A14E-A445-EA1AA931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358FAD-8666-E047-8E64-B8ED441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746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A4C56-5A47-2F45-91CD-A63FF57F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45B75-A967-ED41-989F-F70D4A43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4A67C4-2EC8-3D4E-87A6-076436A4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2FBAC9-B98B-DA44-8D4E-C21B8A06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614C5A-F799-3243-AB70-F12A6CB90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726E315-396D-EF4E-B715-28724184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6BD1146-4B43-B946-80D1-0281282C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6BFE5C-DA57-4E47-8F84-4C5E88F3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670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5D962-6DA8-D04E-986A-6BE13D1C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50699C-6109-D14F-80E6-6D6456CB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6FB9AA-FC66-454E-BBE0-98F4652C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2E669-3778-CD4F-8F8C-D37E5E39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203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5B2664-E92A-7742-A0C2-3D38F7B6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7719AD7-4F3A-FD40-96F0-EE5D174F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B5E614-1C26-6647-8817-61A98F34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310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3DB47-14B8-3042-B59B-8E32128F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74399-352D-7247-84D9-177D4F2A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0013DE-227F-3A4E-8E9E-75A06F2A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F7F50C-C254-3240-AFEE-97B94EE2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E79D28-3E1D-ED43-9FF3-A3F316FB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4FE205-F62B-A44D-B87F-9EF32639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211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ACBA0-66E9-EE4B-99DF-94CFDD3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6724EE-30E1-8C46-BB95-18521AD05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96B0288-7032-3E4F-A8F8-3090007F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75743-FBB6-7440-B71B-DC11DC00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44D88F-532F-D743-8FF3-05181D06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80E10-ECB8-9840-8D0E-2FD4D367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6053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24162C-17AE-C24C-AE99-49AE8AA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1F0F40-ACB8-674A-8F35-21D4B1C9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121968-252D-3040-A491-7EF41743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AC22C2-7E18-7B40-9D2D-6C9FDD59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3F156-2411-E342-86D8-F6085C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57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DDAC72-892B-E445-9C21-15A86BD8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FE2989-23D6-6B45-BA6F-EF210ED6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9A3D11-6BD4-C642-BB7E-A14B2CC9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792890-2CFD-3A40-8975-ECEDF83C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1B58D8-531E-E244-8D0E-D5826828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89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7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7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6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4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4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C43-1753-4DB7-8080-0DA91702937A}" type="datetimeFigureOut">
              <a:rPr lang="fi-FI" smtClean="0"/>
              <a:t>19.6.2024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A856-E06B-4AFC-A452-4B359C00E2D7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5B9BA6-0744-A30E-9EF4-6A26A8A0EB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756" y="-43209"/>
            <a:ext cx="11397316" cy="768845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D10ED4A-5071-462F-698C-F5DCBCC2F1AF}"/>
              </a:ext>
            </a:extLst>
          </p:cNvPr>
          <p:cNvSpPr/>
          <p:nvPr/>
        </p:nvSpPr>
        <p:spPr>
          <a:xfrm>
            <a:off x="0" y="538294"/>
            <a:ext cx="252317" cy="6319706"/>
          </a:xfrm>
          <a:prstGeom prst="rect">
            <a:avLst/>
          </a:prstGeom>
          <a:solidFill>
            <a:srgbClr val="EAB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69097DA-C43E-23FB-0E36-A958E333D4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1300" y="20066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5769C7-5780-E54C-A42E-E2FF1474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36C5BB-3D0F-EE43-8922-415AC211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D8B010-8E1F-2D46-9DA8-7054DDCC2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2F01FB-9C6C-9B45-B7A2-F10A14019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26A2BA-DE29-F040-B3CE-B24A159B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B496-476E-0D4D-8C24-18EF2889BD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6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81FDCF-E110-B344-A1C8-CD7F4D1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013D82-EE6E-FC43-83A1-B7458106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04188B-4E63-194F-9938-264A9144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44D706-F216-C141-9276-89B188CB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658158-D5BE-B24F-9D89-7D07BE43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518-B0A2-9D44-AA80-044CA135F0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5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378FD6-EB9E-33B1-EFE0-BACDD68E4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KESTÄVÄ KEHITYS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BBFD62-B5DD-F4A5-2443-23206BD85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Ääni 3">
            <a:hlinkClick r:id="" action="ppaction://media"/>
            <a:extLst>
              <a:ext uri="{FF2B5EF4-FFF2-40B4-BE49-F238E27FC236}">
                <a16:creationId xmlns:a16="http://schemas.microsoft.com/office/drawing/2014/main" id="{5DB161BE-14FF-491F-1135-4E0022B3A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07"/>
    </mc:Choice>
    <mc:Fallback xmlns="">
      <p:transition spd="slow" advTm="22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70143-26AD-A588-0794-56883A3B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412D1B-7243-5982-89BA-A3941281A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Miten työpaikallasi toteutetaan kestävää kehitystä kaikilla neljällä alueella:</a:t>
            </a:r>
            <a:endParaRPr lang="fi-FI" dirty="0">
              <a:cs typeface="Calibri"/>
            </a:endParaRPr>
          </a:p>
          <a:p>
            <a:r>
              <a:rPr lang="fi-FI" dirty="0"/>
              <a:t>taloudellinen kestävä kehitys</a:t>
            </a:r>
          </a:p>
          <a:p>
            <a:r>
              <a:rPr lang="fi-FI" dirty="0"/>
              <a:t>ekologinen kestävä kehitys</a:t>
            </a:r>
          </a:p>
          <a:p>
            <a:r>
              <a:rPr lang="fi-FI" dirty="0"/>
              <a:t>sosiaalinen kestävä kehitys</a:t>
            </a:r>
          </a:p>
          <a:p>
            <a:r>
              <a:rPr lang="fi-FI" dirty="0"/>
              <a:t>kulttuurillinen kestävä kehitys?</a:t>
            </a:r>
            <a:endParaRPr lang="fi-FI" dirty="0">
              <a:cs typeface="Calibri" panose="020F0502020204030204"/>
            </a:endParaRPr>
          </a:p>
          <a:p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Ääni 5">
            <a:hlinkClick r:id="" action="ppaction://media"/>
            <a:extLst>
              <a:ext uri="{FF2B5EF4-FFF2-40B4-BE49-F238E27FC236}">
                <a16:creationId xmlns:a16="http://schemas.microsoft.com/office/drawing/2014/main" id="{9FD55C8B-AE7A-D047-C3E2-B1E2C54F2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80"/>
    </mc:Choice>
    <mc:Fallback xmlns="">
      <p:transition spd="slow" advTm="9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AE9B4-3B65-7ADA-720B-3EAAF322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ADE129-53F5-6D9F-623D-0AE087419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Niskanen Tuula &amp; Kari Outi, Kasvun ja osallisuuden edistäminen. Sanoma Pro. 5. painos.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28600"/>
            <a:r>
              <a:rPr lang="fi-FI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Kan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Suvi. </a:t>
            </a:r>
            <a:r>
              <a:rPr lang="fi-FI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2022. 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Ikääntyneiden osallisuus ja kuntoutuminen.  Sanoma Pro. 1. painos.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760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 Luotu, Luontopäivä, Maan Päivä">
            <a:extLst>
              <a:ext uri="{FF2B5EF4-FFF2-40B4-BE49-F238E27FC236}">
                <a16:creationId xmlns:a16="http://schemas.microsoft.com/office/drawing/2014/main" id="{C6634044-1F21-6277-1DA5-D90CFC0FEB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770010"/>
            <a:ext cx="7319964" cy="48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82CEACF-D715-45F6-D5C6-80F2EF635537}"/>
              </a:ext>
            </a:extLst>
          </p:cNvPr>
          <p:cNvSpPr txBox="1"/>
          <p:nvPr/>
        </p:nvSpPr>
        <p:spPr>
          <a:xfrm rot="10800000" flipV="1">
            <a:off x="3602183" y="5737052"/>
            <a:ext cx="569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Pixabay</a:t>
            </a:r>
            <a:r>
              <a:rPr lang="fi-FI" sz="1000" dirty="0"/>
              <a:t>. https://pixabay.com/fi/illustrations/ai-luotu-luontop%C3%A4iv%C3%A4-maan-p%C3%A4iv%C3%A4-8060484/</a:t>
            </a:r>
          </a:p>
        </p:txBody>
      </p:sp>
    </p:spTree>
    <p:extLst>
      <p:ext uri="{BB962C8B-B14F-4D97-AF65-F5344CB8AC3E}">
        <p14:creationId xmlns:p14="http://schemas.microsoft.com/office/powerpoint/2010/main" val="320763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D8D22C-7D3A-7C88-BF0B-D37D1E90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9196CB-1E82-5A0D-2E24-1F6E129DA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ekologinen</a:t>
            </a:r>
          </a:p>
          <a:p>
            <a:r>
              <a:rPr lang="fi-FI" dirty="0"/>
              <a:t>huomioida (2) = ottaa (1) huomioon</a:t>
            </a:r>
          </a:p>
          <a:p>
            <a:r>
              <a:rPr lang="fi-FI" dirty="0"/>
              <a:t>kestää (1)</a:t>
            </a:r>
          </a:p>
          <a:p>
            <a:r>
              <a:rPr lang="fi-FI" dirty="0"/>
              <a:t>kestävä</a:t>
            </a:r>
          </a:p>
          <a:p>
            <a:r>
              <a:rPr lang="fi-FI" dirty="0"/>
              <a:t>kehitys : kehityksen : kehitystä</a:t>
            </a:r>
          </a:p>
          <a:p>
            <a:r>
              <a:rPr lang="fi-FI" dirty="0"/>
              <a:t>kulttuurinen</a:t>
            </a:r>
          </a:p>
          <a:p>
            <a:r>
              <a:rPr lang="fi-FI" dirty="0"/>
              <a:t>luonto : luonnon</a:t>
            </a:r>
          </a:p>
          <a:p>
            <a:r>
              <a:rPr lang="fi-FI" dirty="0"/>
              <a:t>sosiaalinen</a:t>
            </a:r>
          </a:p>
          <a:p>
            <a:r>
              <a:rPr lang="fi-FI" dirty="0"/>
              <a:t>taloudellinen</a:t>
            </a:r>
          </a:p>
          <a:p>
            <a:r>
              <a:rPr lang="fi-FI" dirty="0"/>
              <a:t>toteuttaa (1)</a:t>
            </a:r>
          </a:p>
          <a:p>
            <a:r>
              <a:rPr lang="fi-FI" dirty="0"/>
              <a:t>valinta : valinnan : valintaa</a:t>
            </a:r>
          </a:p>
          <a:p>
            <a:r>
              <a:rPr lang="fi-FI" dirty="0"/>
              <a:t>vastuu : vastuun : vastuuta</a:t>
            </a:r>
          </a:p>
          <a:p>
            <a:r>
              <a:rPr lang="fi-FI" dirty="0"/>
              <a:t>ympäristö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5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3A4A3-0ABB-8366-1A61-6180B299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Kestävä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C7FA4-2FA9-AB6D-1EDF-B3592AB6E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Kestävä kehitys </a:t>
            </a:r>
            <a:r>
              <a:rPr lang="fi-FI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tarkoittaa vastuuta luonnosta, ympäristöstä ja ihmisistä.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Hoitaja tekee työssään </a:t>
            </a:r>
            <a:r>
              <a:rPr lang="fi-FI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valintoja</a:t>
            </a:r>
            <a:r>
              <a:rPr lang="fi-FI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joissa </a:t>
            </a:r>
            <a:r>
              <a:rPr lang="fi-FI" sz="2400" dirty="0">
                <a:latin typeface="Calibri"/>
                <a:ea typeface="Calibri" panose="020F0502020204030204" pitchFamily="34" charset="0"/>
                <a:cs typeface="Times New Roman"/>
              </a:rPr>
              <a:t>hän huomioi kestävän kehityksen.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Hoitaja ohjaa myös asiakkaita tekemään valintoja, joissa huomioidaan kestävä kehitys.</a:t>
            </a:r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3EEFD897-822A-BEBF-C6A2-5DAA0E55C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75"/>
    </mc:Choice>
    <mc:Fallback xmlns="">
      <p:transition spd="slow" advTm="56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4BA383-1B20-33A6-629D-71A4E966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Kestävä kehitys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06501-6E68-6C61-037B-D6B53880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r>
              <a:rPr lang="fi-FI" b="1" dirty="0">
                <a:cs typeface="Calibri"/>
              </a:rPr>
              <a:t>Kestävä kehitys </a:t>
            </a:r>
            <a:r>
              <a:rPr lang="fi-FI" dirty="0">
                <a:cs typeface="Calibri"/>
              </a:rPr>
              <a:t>voidaan jakaa neljään osaan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>
                <a:cs typeface="Calibri"/>
              </a:rPr>
              <a:t>ekologinen kestävä kehitys</a:t>
            </a:r>
          </a:p>
          <a:p>
            <a:pPr marL="514350" indent="-514350">
              <a:buAutoNum type="arabicPeriod"/>
            </a:pPr>
            <a:r>
              <a:rPr lang="fi-FI" dirty="0">
                <a:cs typeface="Calibri"/>
              </a:rPr>
              <a:t>taloudellinen kestävä kehitys</a:t>
            </a:r>
          </a:p>
          <a:p>
            <a:pPr marL="514350" indent="-514350">
              <a:buAutoNum type="arabicPeriod"/>
            </a:pPr>
            <a:r>
              <a:rPr lang="fi-FI" dirty="0">
                <a:cs typeface="Calibri"/>
              </a:rPr>
              <a:t>sosiaalinen kestävä kehitys</a:t>
            </a:r>
          </a:p>
          <a:p>
            <a:pPr marL="514350" indent="-514350">
              <a:buAutoNum type="arabicPeriod"/>
            </a:pPr>
            <a:r>
              <a:rPr lang="fi-FI" dirty="0">
                <a:cs typeface="Calibri"/>
              </a:rPr>
              <a:t>kulttuurinen kestävä kehitys</a:t>
            </a:r>
          </a:p>
          <a:p>
            <a:pPr marL="514350" indent="-514350">
              <a:buAutoNum type="arabicPeriod"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92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CB510A-1E4C-1F41-97AF-E617E2C7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EKOLOGINEN KESTÄVYYS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13558-DB5D-E744-9EEA-DB1A60464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b="1" dirty="0">
                <a:latin typeface="Calibri"/>
                <a:cs typeface="Times New Roman"/>
              </a:rPr>
              <a:t>Ekologinen kestävä kehitys </a:t>
            </a:r>
            <a:r>
              <a:rPr lang="fi-FI" dirty="0">
                <a:latin typeface="Calibri"/>
                <a:cs typeface="Times New Roman"/>
              </a:rPr>
              <a:t>tarkoittaa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luonnon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säilyttämistä</a:t>
            </a:r>
            <a:endParaRPr lang="fi-F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luonnon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kestävää käyttämistä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ihmisen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toimintaa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niin, ettei tuhota luontoa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endParaRPr lang="fi-FI" dirty="0"/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EB0BA46D-E75F-719D-4766-4E70E35DD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7"/>
    </mc:Choice>
    <mc:Fallback xmlns="">
      <p:transition spd="slow" advTm="29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27C6A3-4E58-416E-1D9F-2BC6009A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TALOUDELLINEN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KESTÄVÄ KEHITYS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5CC4F-69E9-6E80-0C83-0EA1F538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 b="1" dirty="0">
                <a:latin typeface="Calibri"/>
                <a:ea typeface="Calibri" panose="020F0502020204030204" pitchFamily="34" charset="0"/>
                <a:cs typeface="Calibri"/>
              </a:rPr>
              <a:t>Taloudellinen kestävä</a:t>
            </a:r>
            <a:r>
              <a:rPr lang="fi-FI" dirty="0">
                <a:latin typeface="Calibri"/>
                <a:ea typeface="Calibri" panose="020F0502020204030204" pitchFamily="34" charset="0"/>
                <a:cs typeface="Calibri"/>
              </a:rPr>
              <a:t> kehitys tarkoittaa</a:t>
            </a:r>
            <a:endParaRPr lang="fi-FI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vastuullista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kuluttamista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(ostetaan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vain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tarpeellista)</a:t>
            </a:r>
            <a:endParaRPr lang="fi-FI" dirty="0"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ympäristön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säästämistä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(veden, sähkön jne. säästäminen)</a:t>
            </a:r>
          </a:p>
          <a:p>
            <a:endParaRPr lang="fi-FI" sz="2000" dirty="0">
              <a:cs typeface="Calibri"/>
            </a:endParaRPr>
          </a:p>
        </p:txBody>
      </p:sp>
      <p:pic>
        <p:nvPicPr>
          <p:cNvPr id="6" name="Ääni 5">
            <a:hlinkClick r:id="" action="ppaction://media"/>
            <a:extLst>
              <a:ext uri="{FF2B5EF4-FFF2-40B4-BE49-F238E27FC236}">
                <a16:creationId xmlns:a16="http://schemas.microsoft.com/office/drawing/2014/main" id="{80685129-7EFC-35E5-E9E3-FB859034E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7"/>
    </mc:Choice>
    <mc:Fallback xmlns="">
      <p:transition spd="slow" advTm="81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598C97-1144-1D21-08DD-BF1E9059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SOSIAALINEN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KESTÄVÄ KEHITYS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550A05-CCDE-4CB5-0D37-F9FC8BAB1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b="1" dirty="0">
                <a:latin typeface="Calibri"/>
                <a:ea typeface="Calibri" panose="020F0502020204030204" pitchFamily="34" charset="0"/>
                <a:cs typeface="Times New Roman"/>
              </a:rPr>
              <a:t>Sosiaalinen kestävä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kehitys tarkoittaa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t</a:t>
            </a: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asa-arvoista hyvinvointia kaikille</a:t>
            </a:r>
            <a:endParaRPr lang="fi-FI" dirty="0">
              <a:latin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perustarpeiden  turvaamista kaikille (perustarpeita ovat ruoka, puhtaus, ystävät jne.)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C8B629AB-3B0A-A36B-ADF9-8FC0B58EB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67"/>
    </mc:Choice>
    <mc:Fallback xmlns="">
      <p:transition spd="slow" advTm="45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3ADBA-343C-E20D-8F9C-D51858EE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KULTTUURINEN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KESTÄVÄ KEHITYS</a:t>
            </a:r>
            <a:br>
              <a:rPr lang="fi-F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C2A316-47DC-E22E-D373-08D101CD6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b="1" dirty="0">
                <a:latin typeface="Calibri"/>
                <a:ea typeface="Calibri" panose="020F0502020204030204" pitchFamily="34" charset="0"/>
                <a:cs typeface="Times New Roman"/>
              </a:rPr>
              <a:t>Kulttuurinen kestävä kehitys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tarkoittaa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monipuolisen kulttuurin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arvostamista  ja säilyttämistä</a:t>
            </a:r>
            <a:endParaRPr lang="fi-FI" dirty="0">
              <a:latin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kaikkien ihmisten hyväksymistä</a:t>
            </a:r>
            <a:endParaRPr lang="fi-FI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vuorovaikutusta </a:t>
            </a:r>
            <a:r>
              <a:rPr lang="fi-FI" dirty="0">
                <a:ea typeface="Calibri" panose="020F0502020204030204" pitchFamily="34" charset="0"/>
                <a:cs typeface="Times New Roman"/>
              </a:rPr>
              <a:t>kaikkien kanssa </a:t>
            </a:r>
            <a:r>
              <a:rPr lang="fi-FI" dirty="0">
                <a:latin typeface="Calibri"/>
                <a:ea typeface="Calibri" panose="020F0502020204030204" pitchFamily="34" charset="0"/>
                <a:cs typeface="Times New Roman"/>
              </a:rPr>
              <a:t>(=puhutaan kaikille ja hyväksytään kaikki).</a:t>
            </a:r>
            <a:endParaRPr lang="fi-FI" dirty="0"/>
          </a:p>
        </p:txBody>
      </p:sp>
      <p:pic>
        <p:nvPicPr>
          <p:cNvPr id="5" name="Ääni 4">
            <a:hlinkClick r:id="" action="ppaction://media"/>
            <a:extLst>
              <a:ext uri="{FF2B5EF4-FFF2-40B4-BE49-F238E27FC236}">
                <a16:creationId xmlns:a16="http://schemas.microsoft.com/office/drawing/2014/main" id="{68DBA96D-DF63-684E-2E81-23513921F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29"/>
    </mc:Choice>
    <mc:Fallback xmlns="">
      <p:transition spd="slow" advTm="58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oivaX_pp_pohj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F2E7E1B0-E184-406C-99CE-BA00E4DDE0DB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9B24A76A-A742-46B1-AF52-097D05C0BEF4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3D179D4-D9C1-435A-BF28-C57794E4E0A6}" vid="{CE61D894-A6F3-412E-B244-2C14D71BFC3D}"/>
    </a:ext>
  </a:extLst>
</a:theme>
</file>

<file path=ppt/theme/theme4.xml><?xml version="1.0" encoding="utf-8"?>
<a:theme xmlns:a="http://schemas.openxmlformats.org/drawingml/2006/main" name="Mallipohja_ Sakky_Jotpa2022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F7E06621-CA70-489F-AFC5-810E65ADF361}"/>
    </a:ext>
  </a:extLst>
</a:theme>
</file>

<file path=ppt/theme/theme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AF495501-B115-4D73-AF9D-4A1B06B746E4}"/>
    </a:ext>
  </a:extLst>
</a:theme>
</file>

<file path=ppt/theme/theme6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ipohja_ Sakky_Jotpa2022 - Kopio - Kopio.pptx  -  Vain luku" id="{EDFE1D05-B6EC-4AAF-9B04-645782A4C6B2}" vid="{B14BCD0E-2C45-4E4C-8427-6E751D97B217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HoivaX_pp_pohja</Template>
  <TotalTime>77</TotalTime>
  <Words>287</Words>
  <Application>Microsoft Office PowerPoint</Application>
  <PresentationFormat>Laajakuva</PresentationFormat>
  <Paragraphs>57</Paragraphs>
  <Slides>11</Slides>
  <Notes>1</Notes>
  <HiddenSlides>0</HiddenSlides>
  <MMClips>7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HoivaX_pp_pohja</vt:lpstr>
      <vt:lpstr>Mukautettu suunnittelumalli</vt:lpstr>
      <vt:lpstr>1_Mukautettu suunnittelumalli</vt:lpstr>
      <vt:lpstr>Mallipohja_ Sakky_Jotpa2022</vt:lpstr>
      <vt:lpstr>2_Mukautettu suunnittelumalli</vt:lpstr>
      <vt:lpstr>3_Mukautettu suunnittelumalli</vt:lpstr>
      <vt:lpstr>KESTÄVÄ KEHITYS</vt:lpstr>
      <vt:lpstr>PowerPoint-esitys</vt:lpstr>
      <vt:lpstr>Sanasto</vt:lpstr>
      <vt:lpstr>Kestävä kehitys</vt:lpstr>
      <vt:lpstr>Kestävä kehitys</vt:lpstr>
      <vt:lpstr>EKOLOGINEN KESTÄVYYS </vt:lpstr>
      <vt:lpstr>TALOUDELLINEN KESTÄVÄ KEHITYS </vt:lpstr>
      <vt:lpstr>SOSIAALINEN KESTÄVÄ KEHITYS </vt:lpstr>
      <vt:lpstr>KULTTUURINEN KESTÄVÄ KEHITYS </vt:lpstr>
      <vt:lpstr>TEHTÄVÄ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 KEHITYS</dc:title>
  <dc:creator>Käyhkö Helena</dc:creator>
  <cp:lastModifiedBy>Laitinen Merja</cp:lastModifiedBy>
  <cp:revision>90</cp:revision>
  <dcterms:created xsi:type="dcterms:W3CDTF">2023-03-14T08:25:04Z</dcterms:created>
  <dcterms:modified xsi:type="dcterms:W3CDTF">2024-06-19T06:28:44Z</dcterms:modified>
</cp:coreProperties>
</file>