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50_BDC9D0D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279_F7667536.xml" ContentType="application/vnd.ms-powerpoint.comments+xml"/>
  <Override PartName="/ppt/notesSlides/notesSlide39.xml" ContentType="application/vnd.openxmlformats-officedocument.presentationml.notesSlide+xml"/>
  <Override PartName="/ppt/comments/modernComment_27A_192B6C3A.xml" ContentType="application/vnd.ms-powerpoint.comments+xml"/>
  <Override PartName="/ppt/notesSlides/notesSlide40.xml" ContentType="application/vnd.openxmlformats-officedocument.presentationml.notesSlide+xml"/>
  <Override PartName="/ppt/comments/modernComment_27B_A73D6EE3.xml" ContentType="application/vnd.ms-powerpoint.comments+xml"/>
  <Override PartName="/ppt/notesSlides/notesSlide41.xml" ContentType="application/vnd.openxmlformats-officedocument.presentationml.notesSlide+xml"/>
  <Override PartName="/ppt/comments/modernComment_27C_7D230706.xml" ContentType="application/vnd.ms-powerpoint.comments+xml"/>
  <Override PartName="/ppt/notesSlides/notesSlide42.xml" ContentType="application/vnd.openxmlformats-officedocument.presentationml.notesSlide+xml"/>
  <Override PartName="/ppt/comments/modernComment_27D_BD4187CF.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258_456F796C.xml" ContentType="application/vnd.ms-powerpoint.comments+xml"/>
  <Override PartName="/ppt/notesSlides/notesSlide45.xml" ContentType="application/vnd.openxmlformats-officedocument.presentationml.notesSlide+xml"/>
  <Override PartName="/ppt/comments/modernComment_27F_26176A30.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281_E6E058B1.xml" ContentType="application/vnd.ms-powerpoint.comments+xml"/>
  <Override PartName="/ppt/notesSlides/notesSlide48.xml" ContentType="application/vnd.openxmlformats-officedocument.presentationml.notesSlide+xml"/>
  <Override PartName="/ppt/comments/modernComment_25B_30FFC6B7.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284_50B86A0D.xml" ContentType="application/vnd.ms-powerpoint.comments+xml"/>
  <Override PartName="/ppt/comments/modernComment_285_B4756A3D.xml" ContentType="application/vnd.ms-powerpoint.comments+xml"/>
  <Override PartName="/ppt/comments/modernComment_286_198E16C.xml" ContentType="application/vnd.ms-powerpoint.comments+xml"/>
  <Override PartName="/ppt/comments/modernComment_287_8B040DFA.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28B_29A0093B.xml" ContentType="application/vnd.ms-powerpoint.comments+xml"/>
  <Override PartName="/ppt/notesSlides/notesSlide56.xml" ContentType="application/vnd.openxmlformats-officedocument.presentationml.notesSlide+xml"/>
  <Override PartName="/ppt/comments/modernComment_28C_66984B00.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28E_80AC1E9.xml" ContentType="application/vnd.ms-powerpoint.comments+xml"/>
  <Override PartName="/ppt/notesSlides/notesSlide59.xml" ContentType="application/vnd.openxmlformats-officedocument.presentationml.notesSlide+xml"/>
  <Override PartName="/ppt/comments/modernComment_28F_73568A89.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294_68A59EE1.xml" ContentType="application/vnd.ms-powerpoint.comments+xml"/>
  <Override PartName="/ppt/notesSlides/notesSlide65.xml" ContentType="application/vnd.openxmlformats-officedocument.presentationml.notesSlide+xml"/>
  <Override PartName="/ppt/comments/modernComment_295_B4CD3D10.xml" ContentType="application/vnd.ms-powerpoint.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87"/>
  </p:notesMasterIdLst>
  <p:sldIdLst>
    <p:sldId id="271" r:id="rId5"/>
    <p:sldId id="395" r:id="rId6"/>
    <p:sldId id="591" r:id="rId7"/>
    <p:sldId id="592" r:id="rId8"/>
    <p:sldId id="593" r:id="rId9"/>
    <p:sldId id="594" r:id="rId10"/>
    <p:sldId id="595" r:id="rId11"/>
    <p:sldId id="596" r:id="rId12"/>
    <p:sldId id="597" r:id="rId13"/>
    <p:sldId id="598" r:id="rId14"/>
    <p:sldId id="599" r:id="rId15"/>
    <p:sldId id="601" r:id="rId16"/>
    <p:sldId id="602" r:id="rId17"/>
    <p:sldId id="605" r:id="rId18"/>
    <p:sldId id="606" r:id="rId19"/>
    <p:sldId id="607" r:id="rId20"/>
    <p:sldId id="608" r:id="rId21"/>
    <p:sldId id="609" r:id="rId22"/>
    <p:sldId id="610" r:id="rId23"/>
    <p:sldId id="611" r:id="rId24"/>
    <p:sldId id="612" r:id="rId25"/>
    <p:sldId id="613" r:id="rId26"/>
    <p:sldId id="614" r:id="rId27"/>
    <p:sldId id="570" r:id="rId28"/>
    <p:sldId id="615" r:id="rId29"/>
    <p:sldId id="616" r:id="rId30"/>
    <p:sldId id="617" r:id="rId31"/>
    <p:sldId id="618" r:id="rId32"/>
    <p:sldId id="619" r:id="rId33"/>
    <p:sldId id="620" r:id="rId34"/>
    <p:sldId id="621" r:id="rId35"/>
    <p:sldId id="622" r:id="rId36"/>
    <p:sldId id="623" r:id="rId37"/>
    <p:sldId id="624" r:id="rId38"/>
    <p:sldId id="625" r:id="rId39"/>
    <p:sldId id="626" r:id="rId40"/>
    <p:sldId id="628" r:id="rId41"/>
    <p:sldId id="629" r:id="rId42"/>
    <p:sldId id="630" r:id="rId43"/>
    <p:sldId id="632" r:id="rId44"/>
    <p:sldId id="633" r:id="rId45"/>
    <p:sldId id="634" r:id="rId46"/>
    <p:sldId id="635" r:id="rId47"/>
    <p:sldId id="636" r:id="rId48"/>
    <p:sldId id="637" r:id="rId49"/>
    <p:sldId id="638" r:id="rId50"/>
    <p:sldId id="600" r:id="rId51"/>
    <p:sldId id="639" r:id="rId52"/>
    <p:sldId id="640" r:id="rId53"/>
    <p:sldId id="604" r:id="rId54"/>
    <p:sldId id="641" r:id="rId55"/>
    <p:sldId id="603" r:id="rId56"/>
    <p:sldId id="642" r:id="rId57"/>
    <p:sldId id="643" r:id="rId58"/>
    <p:sldId id="644" r:id="rId59"/>
    <p:sldId id="645" r:id="rId60"/>
    <p:sldId id="646" r:id="rId61"/>
    <p:sldId id="647" r:id="rId62"/>
    <p:sldId id="648" r:id="rId63"/>
    <p:sldId id="589" r:id="rId64"/>
    <p:sldId id="649" r:id="rId65"/>
    <p:sldId id="650" r:id="rId66"/>
    <p:sldId id="651" r:id="rId67"/>
    <p:sldId id="652" r:id="rId68"/>
    <p:sldId id="653" r:id="rId69"/>
    <p:sldId id="654" r:id="rId70"/>
    <p:sldId id="655" r:id="rId71"/>
    <p:sldId id="656" r:id="rId72"/>
    <p:sldId id="657" r:id="rId73"/>
    <p:sldId id="658" r:id="rId74"/>
    <p:sldId id="659" r:id="rId75"/>
    <p:sldId id="660" r:id="rId76"/>
    <p:sldId id="661" r:id="rId77"/>
    <p:sldId id="662" r:id="rId78"/>
    <p:sldId id="663" r:id="rId79"/>
    <p:sldId id="664" r:id="rId80"/>
    <p:sldId id="665" r:id="rId81"/>
    <p:sldId id="666" r:id="rId82"/>
    <p:sldId id="667" r:id="rId83"/>
    <p:sldId id="668" r:id="rId84"/>
    <p:sldId id="669" r:id="rId85"/>
    <p:sldId id="670" r:id="rId8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EEA935-43BD-2077-DF00-095A1B6CEE79}" name="Jyrinki Hannu" initials="HJ" userId="S::hannu.jyrinki@taitotalo.fi::b452e48f-d8d3-42a7-b46b-42fb461595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6417A-281A-41D8-B3C4-F867107FC2EE}" v="5" dt="2024-06-12T10:06:14.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86202" autoAdjust="0"/>
  </p:normalViewPr>
  <p:slideViewPr>
    <p:cSldViewPr snapToGrid="0" snapToObjects="1">
      <p:cViewPr varScale="1">
        <p:scale>
          <a:sx n="104" d="100"/>
          <a:sy n="104" d="100"/>
        </p:scale>
        <p:origin x="907" y="58"/>
      </p:cViewPr>
      <p:guideLst/>
    </p:cSldViewPr>
  </p:slideViewPr>
  <p:notesTextViewPr>
    <p:cViewPr>
      <p:scale>
        <a:sx n="150" d="100"/>
        <a:sy n="150" d="100"/>
      </p:scale>
      <p:origin x="0" y="0"/>
    </p:cViewPr>
  </p:notesTextViewPr>
  <p:sorterViewPr>
    <p:cViewPr>
      <p:scale>
        <a:sx n="100" d="100"/>
        <a:sy n="100" d="100"/>
      </p:scale>
      <p:origin x="0" y="-223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jalainen Teija" userId="c9eb28bc-9fd8-4d62-8d74-4c4ac1903beb" providerId="ADAL" clId="{8BE6417A-281A-41D8-B3C4-F867107FC2EE}"/>
    <pc:docChg chg="addSld delSld modSld">
      <pc:chgData name="Karjalainen Teija" userId="c9eb28bc-9fd8-4d62-8d74-4c4ac1903beb" providerId="ADAL" clId="{8BE6417A-281A-41D8-B3C4-F867107FC2EE}" dt="2024-06-12T10:06:53.387" v="5" actId="47"/>
      <pc:docMkLst>
        <pc:docMk/>
      </pc:docMkLst>
      <pc:sldChg chg="add">
        <pc:chgData name="Karjalainen Teija" userId="c9eb28bc-9fd8-4d62-8d74-4c4ac1903beb" providerId="ADAL" clId="{8BE6417A-281A-41D8-B3C4-F867107FC2EE}" dt="2024-06-12T10:03:48.057" v="0"/>
        <pc:sldMkLst>
          <pc:docMk/>
          <pc:sldMk cId="3877267776" sldId="570"/>
        </pc:sldMkLst>
      </pc:sldChg>
      <pc:sldChg chg="add">
        <pc:chgData name="Karjalainen Teija" userId="c9eb28bc-9fd8-4d62-8d74-4c4ac1903beb" providerId="ADAL" clId="{8BE6417A-281A-41D8-B3C4-F867107FC2EE}" dt="2024-06-12T10:04:59.339" v="2"/>
        <pc:sldMkLst>
          <pc:docMk/>
          <pc:sldMk cId="4101902171" sldId="589"/>
        </pc:sldMkLst>
      </pc:sldChg>
      <pc:sldChg chg="add">
        <pc:chgData name="Karjalainen Teija" userId="c9eb28bc-9fd8-4d62-8d74-4c4ac1903beb" providerId="ADAL" clId="{8BE6417A-281A-41D8-B3C4-F867107FC2EE}" dt="2024-06-12T10:04:59.339" v="2"/>
        <pc:sldMkLst>
          <pc:docMk/>
          <pc:sldMk cId="1164933484" sldId="600"/>
        </pc:sldMkLst>
      </pc:sldChg>
      <pc:sldChg chg="add">
        <pc:chgData name="Karjalainen Teija" userId="c9eb28bc-9fd8-4d62-8d74-4c4ac1903beb" providerId="ADAL" clId="{8BE6417A-281A-41D8-B3C4-F867107FC2EE}" dt="2024-06-12T10:04:59.339" v="2"/>
        <pc:sldMkLst>
          <pc:docMk/>
          <pc:sldMk cId="822068919" sldId="603"/>
        </pc:sldMkLst>
      </pc:sldChg>
      <pc:sldChg chg="add">
        <pc:chgData name="Karjalainen Teija" userId="c9eb28bc-9fd8-4d62-8d74-4c4ac1903beb" providerId="ADAL" clId="{8BE6417A-281A-41D8-B3C4-F867107FC2EE}" dt="2024-06-12T10:04:59.339" v="2"/>
        <pc:sldMkLst>
          <pc:docMk/>
          <pc:sldMk cId="3690885568" sldId="604"/>
        </pc:sldMkLst>
      </pc:sldChg>
      <pc:sldChg chg="add">
        <pc:chgData name="Karjalainen Teija" userId="c9eb28bc-9fd8-4d62-8d74-4c4ac1903beb" providerId="ADAL" clId="{8BE6417A-281A-41D8-B3C4-F867107FC2EE}" dt="2024-06-12T10:03:48.057" v="0"/>
        <pc:sldMkLst>
          <pc:docMk/>
          <pc:sldMk cId="2335191305" sldId="615"/>
        </pc:sldMkLst>
      </pc:sldChg>
      <pc:sldChg chg="add">
        <pc:chgData name="Karjalainen Teija" userId="c9eb28bc-9fd8-4d62-8d74-4c4ac1903beb" providerId="ADAL" clId="{8BE6417A-281A-41D8-B3C4-F867107FC2EE}" dt="2024-06-12T10:03:48.057" v="0"/>
        <pc:sldMkLst>
          <pc:docMk/>
          <pc:sldMk cId="2878543519" sldId="616"/>
        </pc:sldMkLst>
      </pc:sldChg>
      <pc:sldChg chg="add">
        <pc:chgData name="Karjalainen Teija" userId="c9eb28bc-9fd8-4d62-8d74-4c4ac1903beb" providerId="ADAL" clId="{8BE6417A-281A-41D8-B3C4-F867107FC2EE}" dt="2024-06-12T10:03:48.057" v="0"/>
        <pc:sldMkLst>
          <pc:docMk/>
          <pc:sldMk cId="984201779" sldId="617"/>
        </pc:sldMkLst>
      </pc:sldChg>
      <pc:sldChg chg="add">
        <pc:chgData name="Karjalainen Teija" userId="c9eb28bc-9fd8-4d62-8d74-4c4ac1903beb" providerId="ADAL" clId="{8BE6417A-281A-41D8-B3C4-F867107FC2EE}" dt="2024-06-12T10:03:48.057" v="0"/>
        <pc:sldMkLst>
          <pc:docMk/>
          <pc:sldMk cId="3195877871" sldId="618"/>
        </pc:sldMkLst>
      </pc:sldChg>
      <pc:sldChg chg="add">
        <pc:chgData name="Karjalainen Teija" userId="c9eb28bc-9fd8-4d62-8d74-4c4ac1903beb" providerId="ADAL" clId="{8BE6417A-281A-41D8-B3C4-F867107FC2EE}" dt="2024-06-12T10:03:48.057" v="0"/>
        <pc:sldMkLst>
          <pc:docMk/>
          <pc:sldMk cId="4278288553" sldId="619"/>
        </pc:sldMkLst>
      </pc:sldChg>
      <pc:sldChg chg="add">
        <pc:chgData name="Karjalainen Teija" userId="c9eb28bc-9fd8-4d62-8d74-4c4ac1903beb" providerId="ADAL" clId="{8BE6417A-281A-41D8-B3C4-F867107FC2EE}" dt="2024-06-12T10:03:48.057" v="0"/>
        <pc:sldMkLst>
          <pc:docMk/>
          <pc:sldMk cId="2942630753" sldId="620"/>
        </pc:sldMkLst>
      </pc:sldChg>
      <pc:sldChg chg="add">
        <pc:chgData name="Karjalainen Teija" userId="c9eb28bc-9fd8-4d62-8d74-4c4ac1903beb" providerId="ADAL" clId="{8BE6417A-281A-41D8-B3C4-F867107FC2EE}" dt="2024-06-12T10:03:48.057" v="0"/>
        <pc:sldMkLst>
          <pc:docMk/>
          <pc:sldMk cId="1818256764" sldId="621"/>
        </pc:sldMkLst>
      </pc:sldChg>
      <pc:sldChg chg="add">
        <pc:chgData name="Karjalainen Teija" userId="c9eb28bc-9fd8-4d62-8d74-4c4ac1903beb" providerId="ADAL" clId="{8BE6417A-281A-41D8-B3C4-F867107FC2EE}" dt="2024-06-12T10:04:18.744" v="1"/>
        <pc:sldMkLst>
          <pc:docMk/>
          <pc:sldMk cId="2062098011" sldId="622"/>
        </pc:sldMkLst>
      </pc:sldChg>
      <pc:sldChg chg="add">
        <pc:chgData name="Karjalainen Teija" userId="c9eb28bc-9fd8-4d62-8d74-4c4ac1903beb" providerId="ADAL" clId="{8BE6417A-281A-41D8-B3C4-F867107FC2EE}" dt="2024-06-12T10:04:18.744" v="1"/>
        <pc:sldMkLst>
          <pc:docMk/>
          <pc:sldMk cId="2341688155" sldId="623"/>
        </pc:sldMkLst>
      </pc:sldChg>
      <pc:sldChg chg="add">
        <pc:chgData name="Karjalainen Teija" userId="c9eb28bc-9fd8-4d62-8d74-4c4ac1903beb" providerId="ADAL" clId="{8BE6417A-281A-41D8-B3C4-F867107FC2EE}" dt="2024-06-12T10:04:18.744" v="1"/>
        <pc:sldMkLst>
          <pc:docMk/>
          <pc:sldMk cId="274872155" sldId="624"/>
        </pc:sldMkLst>
      </pc:sldChg>
      <pc:sldChg chg="add">
        <pc:chgData name="Karjalainen Teija" userId="c9eb28bc-9fd8-4d62-8d74-4c4ac1903beb" providerId="ADAL" clId="{8BE6417A-281A-41D8-B3C4-F867107FC2EE}" dt="2024-06-12T10:04:18.744" v="1"/>
        <pc:sldMkLst>
          <pc:docMk/>
          <pc:sldMk cId="2298034216" sldId="625"/>
        </pc:sldMkLst>
      </pc:sldChg>
      <pc:sldChg chg="add">
        <pc:chgData name="Karjalainen Teija" userId="c9eb28bc-9fd8-4d62-8d74-4c4ac1903beb" providerId="ADAL" clId="{8BE6417A-281A-41D8-B3C4-F867107FC2EE}" dt="2024-06-12T10:04:18.744" v="1"/>
        <pc:sldMkLst>
          <pc:docMk/>
          <pc:sldMk cId="788496284" sldId="626"/>
        </pc:sldMkLst>
      </pc:sldChg>
      <pc:sldChg chg="add">
        <pc:chgData name="Karjalainen Teija" userId="c9eb28bc-9fd8-4d62-8d74-4c4ac1903beb" providerId="ADAL" clId="{8BE6417A-281A-41D8-B3C4-F867107FC2EE}" dt="2024-06-12T10:04:18.744" v="1"/>
        <pc:sldMkLst>
          <pc:docMk/>
          <pc:sldMk cId="3075866196" sldId="628"/>
        </pc:sldMkLst>
      </pc:sldChg>
      <pc:sldChg chg="add">
        <pc:chgData name="Karjalainen Teija" userId="c9eb28bc-9fd8-4d62-8d74-4c4ac1903beb" providerId="ADAL" clId="{8BE6417A-281A-41D8-B3C4-F867107FC2EE}" dt="2024-06-12T10:04:18.744" v="1"/>
        <pc:sldMkLst>
          <pc:docMk/>
          <pc:sldMk cId="806699314" sldId="629"/>
        </pc:sldMkLst>
      </pc:sldChg>
      <pc:sldChg chg="add">
        <pc:chgData name="Karjalainen Teija" userId="c9eb28bc-9fd8-4d62-8d74-4c4ac1903beb" providerId="ADAL" clId="{8BE6417A-281A-41D8-B3C4-F867107FC2EE}" dt="2024-06-12T10:04:18.744" v="1"/>
        <pc:sldMkLst>
          <pc:docMk/>
          <pc:sldMk cId="203234839" sldId="630"/>
        </pc:sldMkLst>
      </pc:sldChg>
      <pc:sldChg chg="add del">
        <pc:chgData name="Karjalainen Teija" userId="c9eb28bc-9fd8-4d62-8d74-4c4ac1903beb" providerId="ADAL" clId="{8BE6417A-281A-41D8-B3C4-F867107FC2EE}" dt="2024-06-12T10:06:53.387" v="5" actId="47"/>
        <pc:sldMkLst>
          <pc:docMk/>
          <pc:sldMk cId="310026424" sldId="631"/>
        </pc:sldMkLst>
      </pc:sldChg>
      <pc:sldChg chg="add">
        <pc:chgData name="Karjalainen Teija" userId="c9eb28bc-9fd8-4d62-8d74-4c4ac1903beb" providerId="ADAL" clId="{8BE6417A-281A-41D8-B3C4-F867107FC2EE}" dt="2024-06-12T10:04:59.339" v="2"/>
        <pc:sldMkLst>
          <pc:docMk/>
          <pc:sldMk cId="4202411277" sldId="632"/>
        </pc:sldMkLst>
      </pc:sldChg>
      <pc:sldChg chg="add">
        <pc:chgData name="Karjalainen Teija" userId="c9eb28bc-9fd8-4d62-8d74-4c4ac1903beb" providerId="ADAL" clId="{8BE6417A-281A-41D8-B3C4-F867107FC2EE}" dt="2024-06-12T10:04:59.339" v="2"/>
        <pc:sldMkLst>
          <pc:docMk/>
          <pc:sldMk cId="4150687030" sldId="633"/>
        </pc:sldMkLst>
      </pc:sldChg>
      <pc:sldChg chg="add">
        <pc:chgData name="Karjalainen Teija" userId="c9eb28bc-9fd8-4d62-8d74-4c4ac1903beb" providerId="ADAL" clId="{8BE6417A-281A-41D8-B3C4-F867107FC2EE}" dt="2024-06-12T10:04:59.339" v="2"/>
        <pc:sldMkLst>
          <pc:docMk/>
          <pc:sldMk cId="422276154" sldId="634"/>
        </pc:sldMkLst>
      </pc:sldChg>
      <pc:sldChg chg="add">
        <pc:chgData name="Karjalainen Teija" userId="c9eb28bc-9fd8-4d62-8d74-4c4ac1903beb" providerId="ADAL" clId="{8BE6417A-281A-41D8-B3C4-F867107FC2EE}" dt="2024-06-12T10:04:59.339" v="2"/>
        <pc:sldMkLst>
          <pc:docMk/>
          <pc:sldMk cId="2805821155" sldId="635"/>
        </pc:sldMkLst>
      </pc:sldChg>
      <pc:sldChg chg="add">
        <pc:chgData name="Karjalainen Teija" userId="c9eb28bc-9fd8-4d62-8d74-4c4ac1903beb" providerId="ADAL" clId="{8BE6417A-281A-41D8-B3C4-F867107FC2EE}" dt="2024-06-12T10:04:59.339" v="2"/>
        <pc:sldMkLst>
          <pc:docMk/>
          <pc:sldMk cId="2099447558" sldId="636"/>
        </pc:sldMkLst>
      </pc:sldChg>
      <pc:sldChg chg="add">
        <pc:chgData name="Karjalainen Teija" userId="c9eb28bc-9fd8-4d62-8d74-4c4ac1903beb" providerId="ADAL" clId="{8BE6417A-281A-41D8-B3C4-F867107FC2EE}" dt="2024-06-12T10:04:59.339" v="2"/>
        <pc:sldMkLst>
          <pc:docMk/>
          <pc:sldMk cId="3175188431" sldId="637"/>
        </pc:sldMkLst>
      </pc:sldChg>
      <pc:sldChg chg="add">
        <pc:chgData name="Karjalainen Teija" userId="c9eb28bc-9fd8-4d62-8d74-4c4ac1903beb" providerId="ADAL" clId="{8BE6417A-281A-41D8-B3C4-F867107FC2EE}" dt="2024-06-12T10:04:59.339" v="2"/>
        <pc:sldMkLst>
          <pc:docMk/>
          <pc:sldMk cId="3167406191" sldId="638"/>
        </pc:sldMkLst>
      </pc:sldChg>
      <pc:sldChg chg="add">
        <pc:chgData name="Karjalainen Teija" userId="c9eb28bc-9fd8-4d62-8d74-4c4ac1903beb" providerId="ADAL" clId="{8BE6417A-281A-41D8-B3C4-F867107FC2EE}" dt="2024-06-12T10:04:59.339" v="2"/>
        <pc:sldMkLst>
          <pc:docMk/>
          <pc:sldMk cId="639068720" sldId="639"/>
        </pc:sldMkLst>
      </pc:sldChg>
      <pc:sldChg chg="add">
        <pc:chgData name="Karjalainen Teija" userId="c9eb28bc-9fd8-4d62-8d74-4c4ac1903beb" providerId="ADAL" clId="{8BE6417A-281A-41D8-B3C4-F867107FC2EE}" dt="2024-06-12T10:04:59.339" v="2"/>
        <pc:sldMkLst>
          <pc:docMk/>
          <pc:sldMk cId="128556982" sldId="640"/>
        </pc:sldMkLst>
      </pc:sldChg>
      <pc:sldChg chg="add">
        <pc:chgData name="Karjalainen Teija" userId="c9eb28bc-9fd8-4d62-8d74-4c4ac1903beb" providerId="ADAL" clId="{8BE6417A-281A-41D8-B3C4-F867107FC2EE}" dt="2024-06-12T10:04:59.339" v="2"/>
        <pc:sldMkLst>
          <pc:docMk/>
          <pc:sldMk cId="3873462449" sldId="641"/>
        </pc:sldMkLst>
      </pc:sldChg>
      <pc:sldChg chg="add">
        <pc:chgData name="Karjalainen Teija" userId="c9eb28bc-9fd8-4d62-8d74-4c4ac1903beb" providerId="ADAL" clId="{8BE6417A-281A-41D8-B3C4-F867107FC2EE}" dt="2024-06-12T10:04:59.339" v="2"/>
        <pc:sldMkLst>
          <pc:docMk/>
          <pc:sldMk cId="4278315705" sldId="642"/>
        </pc:sldMkLst>
      </pc:sldChg>
      <pc:sldChg chg="add">
        <pc:chgData name="Karjalainen Teija" userId="c9eb28bc-9fd8-4d62-8d74-4c4ac1903beb" providerId="ADAL" clId="{8BE6417A-281A-41D8-B3C4-F867107FC2EE}" dt="2024-06-12T10:04:59.339" v="2"/>
        <pc:sldMkLst>
          <pc:docMk/>
          <pc:sldMk cId="2852256053" sldId="643"/>
        </pc:sldMkLst>
      </pc:sldChg>
      <pc:sldChg chg="add">
        <pc:chgData name="Karjalainen Teija" userId="c9eb28bc-9fd8-4d62-8d74-4c4ac1903beb" providerId="ADAL" clId="{8BE6417A-281A-41D8-B3C4-F867107FC2EE}" dt="2024-06-12T10:04:59.339" v="2"/>
        <pc:sldMkLst>
          <pc:docMk/>
          <pc:sldMk cId="1354263053" sldId="644"/>
        </pc:sldMkLst>
      </pc:sldChg>
      <pc:sldChg chg="add">
        <pc:chgData name="Karjalainen Teija" userId="c9eb28bc-9fd8-4d62-8d74-4c4ac1903beb" providerId="ADAL" clId="{8BE6417A-281A-41D8-B3C4-F867107FC2EE}" dt="2024-06-12T10:04:59.339" v="2"/>
        <pc:sldMkLst>
          <pc:docMk/>
          <pc:sldMk cId="3027593789" sldId="645"/>
        </pc:sldMkLst>
      </pc:sldChg>
      <pc:sldChg chg="add">
        <pc:chgData name="Karjalainen Teija" userId="c9eb28bc-9fd8-4d62-8d74-4c4ac1903beb" providerId="ADAL" clId="{8BE6417A-281A-41D8-B3C4-F867107FC2EE}" dt="2024-06-12T10:04:59.339" v="2"/>
        <pc:sldMkLst>
          <pc:docMk/>
          <pc:sldMk cId="26796396" sldId="646"/>
        </pc:sldMkLst>
      </pc:sldChg>
      <pc:sldChg chg="add">
        <pc:chgData name="Karjalainen Teija" userId="c9eb28bc-9fd8-4d62-8d74-4c4ac1903beb" providerId="ADAL" clId="{8BE6417A-281A-41D8-B3C4-F867107FC2EE}" dt="2024-06-12T10:04:59.339" v="2"/>
        <pc:sldMkLst>
          <pc:docMk/>
          <pc:sldMk cId="2332298746" sldId="647"/>
        </pc:sldMkLst>
      </pc:sldChg>
      <pc:sldChg chg="add">
        <pc:chgData name="Karjalainen Teija" userId="c9eb28bc-9fd8-4d62-8d74-4c4ac1903beb" providerId="ADAL" clId="{8BE6417A-281A-41D8-B3C4-F867107FC2EE}" dt="2024-06-12T10:04:59.339" v="2"/>
        <pc:sldMkLst>
          <pc:docMk/>
          <pc:sldMk cId="998068474" sldId="648"/>
        </pc:sldMkLst>
      </pc:sldChg>
      <pc:sldChg chg="add">
        <pc:chgData name="Karjalainen Teija" userId="c9eb28bc-9fd8-4d62-8d74-4c4ac1903beb" providerId="ADAL" clId="{8BE6417A-281A-41D8-B3C4-F867107FC2EE}" dt="2024-06-12T10:04:59.339" v="2"/>
        <pc:sldMkLst>
          <pc:docMk/>
          <pc:sldMk cId="2278000182" sldId="649"/>
        </pc:sldMkLst>
      </pc:sldChg>
      <pc:sldChg chg="add">
        <pc:chgData name="Karjalainen Teija" userId="c9eb28bc-9fd8-4d62-8d74-4c4ac1903beb" providerId="ADAL" clId="{8BE6417A-281A-41D8-B3C4-F867107FC2EE}" dt="2024-06-12T10:05:47.131" v="3"/>
        <pc:sldMkLst>
          <pc:docMk/>
          <pc:sldMk cId="1036942490" sldId="650"/>
        </pc:sldMkLst>
      </pc:sldChg>
      <pc:sldChg chg="add">
        <pc:chgData name="Karjalainen Teija" userId="c9eb28bc-9fd8-4d62-8d74-4c4ac1903beb" providerId="ADAL" clId="{8BE6417A-281A-41D8-B3C4-F867107FC2EE}" dt="2024-06-12T10:05:47.131" v="3"/>
        <pc:sldMkLst>
          <pc:docMk/>
          <pc:sldMk cId="698353979" sldId="651"/>
        </pc:sldMkLst>
      </pc:sldChg>
      <pc:sldChg chg="add">
        <pc:chgData name="Karjalainen Teija" userId="c9eb28bc-9fd8-4d62-8d74-4c4ac1903beb" providerId="ADAL" clId="{8BE6417A-281A-41D8-B3C4-F867107FC2EE}" dt="2024-06-12T10:05:47.131" v="3"/>
        <pc:sldMkLst>
          <pc:docMk/>
          <pc:sldMk cId="1721256704" sldId="652"/>
        </pc:sldMkLst>
      </pc:sldChg>
      <pc:sldChg chg="add">
        <pc:chgData name="Karjalainen Teija" userId="c9eb28bc-9fd8-4d62-8d74-4c4ac1903beb" providerId="ADAL" clId="{8BE6417A-281A-41D8-B3C4-F867107FC2EE}" dt="2024-06-12T10:05:47.131" v="3"/>
        <pc:sldMkLst>
          <pc:docMk/>
          <pc:sldMk cId="2137948937" sldId="653"/>
        </pc:sldMkLst>
      </pc:sldChg>
      <pc:sldChg chg="add">
        <pc:chgData name="Karjalainen Teija" userId="c9eb28bc-9fd8-4d62-8d74-4c4ac1903beb" providerId="ADAL" clId="{8BE6417A-281A-41D8-B3C4-F867107FC2EE}" dt="2024-06-12T10:05:47.131" v="3"/>
        <pc:sldMkLst>
          <pc:docMk/>
          <pc:sldMk cId="134922729" sldId="654"/>
        </pc:sldMkLst>
      </pc:sldChg>
      <pc:sldChg chg="add">
        <pc:chgData name="Karjalainen Teija" userId="c9eb28bc-9fd8-4d62-8d74-4c4ac1903beb" providerId="ADAL" clId="{8BE6417A-281A-41D8-B3C4-F867107FC2EE}" dt="2024-06-12T10:05:47.131" v="3"/>
        <pc:sldMkLst>
          <pc:docMk/>
          <pc:sldMk cId="1935051401" sldId="655"/>
        </pc:sldMkLst>
      </pc:sldChg>
      <pc:sldChg chg="add">
        <pc:chgData name="Karjalainen Teija" userId="c9eb28bc-9fd8-4d62-8d74-4c4ac1903beb" providerId="ADAL" clId="{8BE6417A-281A-41D8-B3C4-F867107FC2EE}" dt="2024-06-12T10:05:47.131" v="3"/>
        <pc:sldMkLst>
          <pc:docMk/>
          <pc:sldMk cId="4055736240" sldId="656"/>
        </pc:sldMkLst>
      </pc:sldChg>
      <pc:sldChg chg="add">
        <pc:chgData name="Karjalainen Teija" userId="c9eb28bc-9fd8-4d62-8d74-4c4ac1903beb" providerId="ADAL" clId="{8BE6417A-281A-41D8-B3C4-F867107FC2EE}" dt="2024-06-12T10:05:47.131" v="3"/>
        <pc:sldMkLst>
          <pc:docMk/>
          <pc:sldMk cId="1271058964" sldId="657"/>
        </pc:sldMkLst>
      </pc:sldChg>
      <pc:sldChg chg="add">
        <pc:chgData name="Karjalainen Teija" userId="c9eb28bc-9fd8-4d62-8d74-4c4ac1903beb" providerId="ADAL" clId="{8BE6417A-281A-41D8-B3C4-F867107FC2EE}" dt="2024-06-12T10:05:47.131" v="3"/>
        <pc:sldMkLst>
          <pc:docMk/>
          <pc:sldMk cId="2164775094" sldId="658"/>
        </pc:sldMkLst>
      </pc:sldChg>
      <pc:sldChg chg="add">
        <pc:chgData name="Karjalainen Teija" userId="c9eb28bc-9fd8-4d62-8d74-4c4ac1903beb" providerId="ADAL" clId="{8BE6417A-281A-41D8-B3C4-F867107FC2EE}" dt="2024-06-12T10:05:47.131" v="3"/>
        <pc:sldMkLst>
          <pc:docMk/>
          <pc:sldMk cId="882518220" sldId="659"/>
        </pc:sldMkLst>
      </pc:sldChg>
      <pc:sldChg chg="add">
        <pc:chgData name="Karjalainen Teija" userId="c9eb28bc-9fd8-4d62-8d74-4c4ac1903beb" providerId="ADAL" clId="{8BE6417A-281A-41D8-B3C4-F867107FC2EE}" dt="2024-06-12T10:05:47.131" v="3"/>
        <pc:sldMkLst>
          <pc:docMk/>
          <pc:sldMk cId="1755684577" sldId="660"/>
        </pc:sldMkLst>
      </pc:sldChg>
      <pc:sldChg chg="add">
        <pc:chgData name="Karjalainen Teija" userId="c9eb28bc-9fd8-4d62-8d74-4c4ac1903beb" providerId="ADAL" clId="{8BE6417A-281A-41D8-B3C4-F867107FC2EE}" dt="2024-06-12T10:05:47.131" v="3"/>
        <pc:sldMkLst>
          <pc:docMk/>
          <pc:sldMk cId="3033349392" sldId="661"/>
        </pc:sldMkLst>
      </pc:sldChg>
      <pc:sldChg chg="add">
        <pc:chgData name="Karjalainen Teija" userId="c9eb28bc-9fd8-4d62-8d74-4c4ac1903beb" providerId="ADAL" clId="{8BE6417A-281A-41D8-B3C4-F867107FC2EE}" dt="2024-06-12T10:05:47.131" v="3"/>
        <pc:sldMkLst>
          <pc:docMk/>
          <pc:sldMk cId="2008921500" sldId="662"/>
        </pc:sldMkLst>
      </pc:sldChg>
      <pc:sldChg chg="add">
        <pc:chgData name="Karjalainen Teija" userId="c9eb28bc-9fd8-4d62-8d74-4c4ac1903beb" providerId="ADAL" clId="{8BE6417A-281A-41D8-B3C4-F867107FC2EE}" dt="2024-06-12T10:06:14.975" v="4"/>
        <pc:sldMkLst>
          <pc:docMk/>
          <pc:sldMk cId="3239210696" sldId="663"/>
        </pc:sldMkLst>
      </pc:sldChg>
      <pc:sldChg chg="add">
        <pc:chgData name="Karjalainen Teija" userId="c9eb28bc-9fd8-4d62-8d74-4c4ac1903beb" providerId="ADAL" clId="{8BE6417A-281A-41D8-B3C4-F867107FC2EE}" dt="2024-06-12T10:06:14.975" v="4"/>
        <pc:sldMkLst>
          <pc:docMk/>
          <pc:sldMk cId="1373061695" sldId="664"/>
        </pc:sldMkLst>
      </pc:sldChg>
      <pc:sldChg chg="add">
        <pc:chgData name="Karjalainen Teija" userId="c9eb28bc-9fd8-4d62-8d74-4c4ac1903beb" providerId="ADAL" clId="{8BE6417A-281A-41D8-B3C4-F867107FC2EE}" dt="2024-06-12T10:06:14.975" v="4"/>
        <pc:sldMkLst>
          <pc:docMk/>
          <pc:sldMk cId="1208868905" sldId="665"/>
        </pc:sldMkLst>
      </pc:sldChg>
      <pc:sldChg chg="add">
        <pc:chgData name="Karjalainen Teija" userId="c9eb28bc-9fd8-4d62-8d74-4c4ac1903beb" providerId="ADAL" clId="{8BE6417A-281A-41D8-B3C4-F867107FC2EE}" dt="2024-06-12T10:06:14.975" v="4"/>
        <pc:sldMkLst>
          <pc:docMk/>
          <pc:sldMk cId="2993768871" sldId="666"/>
        </pc:sldMkLst>
      </pc:sldChg>
      <pc:sldChg chg="add">
        <pc:chgData name="Karjalainen Teija" userId="c9eb28bc-9fd8-4d62-8d74-4c4ac1903beb" providerId="ADAL" clId="{8BE6417A-281A-41D8-B3C4-F867107FC2EE}" dt="2024-06-12T10:06:14.975" v="4"/>
        <pc:sldMkLst>
          <pc:docMk/>
          <pc:sldMk cId="3873642543" sldId="667"/>
        </pc:sldMkLst>
      </pc:sldChg>
      <pc:sldChg chg="add">
        <pc:chgData name="Karjalainen Teija" userId="c9eb28bc-9fd8-4d62-8d74-4c4ac1903beb" providerId="ADAL" clId="{8BE6417A-281A-41D8-B3C4-F867107FC2EE}" dt="2024-06-12T10:06:14.975" v="4"/>
        <pc:sldMkLst>
          <pc:docMk/>
          <pc:sldMk cId="1084000417" sldId="668"/>
        </pc:sldMkLst>
      </pc:sldChg>
      <pc:sldChg chg="add">
        <pc:chgData name="Karjalainen Teija" userId="c9eb28bc-9fd8-4d62-8d74-4c4ac1903beb" providerId="ADAL" clId="{8BE6417A-281A-41D8-B3C4-F867107FC2EE}" dt="2024-06-12T10:06:14.975" v="4"/>
        <pc:sldMkLst>
          <pc:docMk/>
          <pc:sldMk cId="1902677174" sldId="669"/>
        </pc:sldMkLst>
      </pc:sldChg>
      <pc:sldChg chg="add">
        <pc:chgData name="Karjalainen Teija" userId="c9eb28bc-9fd8-4d62-8d74-4c4ac1903beb" providerId="ADAL" clId="{8BE6417A-281A-41D8-B3C4-F867107FC2EE}" dt="2024-06-12T10:06:14.975" v="4"/>
        <pc:sldMkLst>
          <pc:docMk/>
          <pc:sldMk cId="3409518476" sldId="670"/>
        </pc:sldMkLst>
      </pc:sldChg>
    </pc:docChg>
  </pc:docChgLst>
</pc:chgInfo>
</file>

<file path=ppt/comments/modernComment_250_BDC9D0D2.xml><?xml version="1.0" encoding="utf-8"?>
<p188:cmLst xmlns:a="http://schemas.openxmlformats.org/drawingml/2006/main" xmlns:r="http://schemas.openxmlformats.org/officeDocument/2006/relationships" xmlns:p188="http://schemas.microsoft.com/office/powerpoint/2018/8/main">
  <p188:cm id="{32A52349-3ACD-48EE-A643-36F0406851EA}"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txBody>
      <a:bodyPr/>
      <a:lstStyle/>
      <a:p>
        <a:r>
          <a:rPr lang="fi-FI"/>
          <a:t>https://www.logiapps.fi/palvelut/reittien-optimointi/ Kuvassa ohjelma optimoinut 10 auton 150 paikan optimaalisen  järjestyksen.</a:t>
        </a:r>
      </a:p>
    </p188:txBody>
  </p188:cm>
</p188:cmLst>
</file>

<file path=ppt/comments/modernComment_258_456F796C.xml><?xml version="1.0" encoding="utf-8"?>
<p188:cmLst xmlns:a="http://schemas.openxmlformats.org/drawingml/2006/main" xmlns:r="http://schemas.openxmlformats.org/officeDocument/2006/relationships" xmlns:p188="http://schemas.microsoft.com/office/powerpoint/2018/8/main">
  <p188:cm id="{234F08C3-7BA3-45FC-864C-064848B11FD8}" authorId="{A9EEA935-43BD-2077-DF00-095A1B6CEE79}" created="2024-01-17T06:23:26.720">
    <ac:deMkLst xmlns:ac="http://schemas.microsoft.com/office/drawing/2013/main/command">
      <pc:docMk xmlns:pc="http://schemas.microsoft.com/office/powerpoint/2013/main/command"/>
      <pc:sldMk xmlns:pc="http://schemas.microsoft.com/office/powerpoint/2013/main/command" cId="1164933484" sldId="600"/>
      <ac:picMk id="6" creationId="{6F7D64A9-204E-C7F7-1E2B-8FBCAB8DA0CB}"/>
    </ac:deMkLst>
    <p188:txBody>
      <a:bodyPr/>
      <a:lstStyle/>
      <a:p>
        <a:r>
          <a:rPr lang="fi-FI"/>
          <a:t>Kuvaavamoi kuva esim.vetyrekka</a:t>
        </a:r>
      </a:p>
    </p188:txBody>
  </p188:cm>
</p188:cmLst>
</file>

<file path=ppt/comments/modernComment_25B_30FFC6B7.xml><?xml version="1.0" encoding="utf-8"?>
<p188:cmLst xmlns:a="http://schemas.openxmlformats.org/drawingml/2006/main" xmlns:r="http://schemas.openxmlformats.org/officeDocument/2006/relationships" xmlns:p188="http://schemas.microsoft.com/office/powerpoint/2018/8/main">
  <p188:cm id="{827B22F7-8C6E-4965-A791-F0F73C8059AC}" authorId="{A9EEA935-43BD-2077-DF00-095A1B6CEE79}" created="2024-01-17T06:28:50.243">
    <pc:sldMkLst xmlns:pc="http://schemas.microsoft.com/office/powerpoint/2013/main/command">
      <pc:docMk/>
      <pc:sldMk cId="822068919" sldId="603"/>
    </pc:sldMkLst>
    <p188:txBody>
      <a:bodyPr/>
      <a:lstStyle/>
      <a:p>
        <a:r>
          <a:rPr lang="fi-FI"/>
          <a:t>Käy ekerin/ korivalmistajan sivulta  jos kuvia sieltä</a:t>
        </a:r>
      </a:p>
    </p188:txBody>
  </p188:cm>
</p188:cmLst>
</file>

<file path=ppt/comments/modernComment_279_F7667536.xml><?xml version="1.0" encoding="utf-8"?>
<p188:cmLst xmlns:a="http://schemas.openxmlformats.org/drawingml/2006/main" xmlns:r="http://schemas.openxmlformats.org/officeDocument/2006/relationships" xmlns:p188="http://schemas.microsoft.com/office/powerpoint/2018/8/main">
  <p188:cm id="{90EDA535-05F3-49A5-907B-1E8775AB8A1A}" authorId="{A9EEA935-43BD-2077-DF00-095A1B6CEE79}" created="2024-01-17T06:20:11.152">
    <pc:sldMkLst xmlns:pc="http://schemas.microsoft.com/office/powerpoint/2013/main/command">
      <pc:docMk/>
      <pc:sldMk cId="3490568882" sldId="591"/>
    </pc:sldMkLst>
    <p188:txBody>
      <a:bodyPr/>
      <a:lstStyle/>
      <a:p>
        <a:r>
          <a:rPr lang="fi-FI"/>
          <a:t>Lähde puuttuu</a:t>
        </a:r>
      </a:p>
    </p188:txBody>
  </p188:cm>
</p188:cmLst>
</file>

<file path=ppt/comments/modernComment_27A_192B6C3A.xml><?xml version="1.0" encoding="utf-8"?>
<p188:cmLst xmlns:a="http://schemas.openxmlformats.org/drawingml/2006/main" xmlns:r="http://schemas.openxmlformats.org/officeDocument/2006/relationships" xmlns:p188="http://schemas.microsoft.com/office/powerpoint/2018/8/main">
  <p188:cm id="{32A52349-3ACD-48EE-A643-36F0406851EA}"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txBody>
      <a:bodyPr/>
      <a:lstStyle/>
      <a:p>
        <a:r>
          <a:rPr lang="fi-FI"/>
          <a:t>https://www.logiapps.fi/palvelut/reittien-optimointi/ Kuvassa ohjelma optimoinut 10 auton 150 paikan optimaalisen  järjestyksen.</a:t>
        </a:r>
      </a:p>
    </p188:txBody>
  </p188:cm>
  <p188:cm id="{06E0CA98-6B23-4C70-9A4E-BDDDB747E302}" authorId="{A9EEA935-43BD-2077-DF00-095A1B6CEE79}" created="2024-01-17T06:20:36.450">
    <pc:sldMkLst xmlns:pc="http://schemas.microsoft.com/office/powerpoint/2013/main/command">
      <pc:docMk/>
      <pc:sldMk cId="3184120018" sldId="592"/>
    </pc:sldMkLst>
    <p188:txBody>
      <a:bodyPr/>
      <a:lstStyle/>
      <a:p>
        <a:r>
          <a:rPr lang="fi-FI"/>
          <a:t>Fiksumpi kuva</a:t>
        </a:r>
      </a:p>
    </p188:txBody>
  </p188:cm>
</p188:cmLst>
</file>

<file path=ppt/comments/modernComment_27B_A73D6EE3.xml><?xml version="1.0" encoding="utf-8"?>
<p188:cmLst xmlns:a="http://schemas.openxmlformats.org/drawingml/2006/main" xmlns:r="http://schemas.openxmlformats.org/officeDocument/2006/relationships" xmlns:p188="http://schemas.microsoft.com/office/powerpoint/2018/8/main">
  <p188:cm id="{95F0FA0C-B7F5-48E4-8E34-1F623905021C}"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txBody>
      <a:bodyPr/>
      <a:lstStyle/>
      <a:p>
        <a:r>
          <a:rPr lang="fi-FI"/>
          <a:t>https://www.logiapps.fi/palvelut/reittien-optimointi/ Kuvassa ohjelma optimoinut 10 auton 150 paikan optimaalisen  järjestyksen.</a:t>
        </a:r>
      </a:p>
    </p188:txBody>
  </p188:cm>
  <p188:cm id="{765AA63B-CD1D-427A-89F8-E0EBAAF5DD62}" authorId="{A9EEA935-43BD-2077-DF00-095A1B6CEE79}" created="2024-01-17T06:20:36.450">
    <pc:sldMkLst xmlns:pc="http://schemas.microsoft.com/office/powerpoint/2013/main/command">
      <pc:docMk/>
      <pc:sldMk cId="3184120018" sldId="592"/>
    </pc:sldMkLst>
    <p188:txBody>
      <a:bodyPr/>
      <a:lstStyle/>
      <a:p>
        <a:r>
          <a:rPr lang="fi-FI"/>
          <a:t>Fiksumpi kuva</a:t>
        </a:r>
      </a:p>
    </p188:txBody>
  </p188:cm>
</p188:cmLst>
</file>

<file path=ppt/comments/modernComment_27C_7D230706.xml><?xml version="1.0" encoding="utf-8"?>
<p188:cmLst xmlns:a="http://schemas.openxmlformats.org/drawingml/2006/main" xmlns:r="http://schemas.openxmlformats.org/officeDocument/2006/relationships" xmlns:p188="http://schemas.microsoft.com/office/powerpoint/2018/8/main">
  <p188:cm id="{16F2AF10-F5E4-4710-AA6F-844309C4E53C}"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replyLst>
      <p188:reply id="{512014B5-442D-4A10-90BB-93A67A919BDB}" authorId="{A9EEA935-43BD-2077-DF00-095A1B6CEE79}" created="2024-01-17T06:21:24.582">
        <p188:txBody>
          <a:bodyPr/>
          <a:lstStyle/>
          <a:p>
            <a:r>
              <a:rPr lang="fi-FI"/>
              <a:t>Fiksumpi kuva. Keltainen pois</a:t>
            </a:r>
          </a:p>
        </p188:txBody>
      </p188:reply>
    </p188:replyLst>
    <p188:txBody>
      <a:bodyPr/>
      <a:lstStyle/>
      <a:p>
        <a:r>
          <a:rPr lang="fi-FI"/>
          <a:t>https://www.logiapps.fi/palvelut/reittien-optimointi/ Kuvassa ohjelma optimoinut 10 auton 150 paikan optimaalisen  järjestyksen.</a:t>
        </a:r>
      </a:p>
    </p188:txBody>
  </p188:cm>
</p188:cmLst>
</file>

<file path=ppt/comments/modernComment_27D_BD4187CF.xml><?xml version="1.0" encoding="utf-8"?>
<p188:cmLst xmlns:a="http://schemas.openxmlformats.org/drawingml/2006/main" xmlns:r="http://schemas.openxmlformats.org/officeDocument/2006/relationships" xmlns:p188="http://schemas.microsoft.com/office/powerpoint/2018/8/main">
  <p188:cm id="{BFD776C6-E6EC-46C9-909B-D2130DAFA828}"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replyLst>
      <p188:reply id="{512014B5-442D-4A10-90BB-93A67A919BDB}" authorId="{A9EEA935-43BD-2077-DF00-095A1B6CEE79}" created="2024-01-17T06:21:24.582">
        <p188:txBody>
          <a:bodyPr/>
          <a:lstStyle/>
          <a:p>
            <a:r>
              <a:rPr lang="fi-FI"/>
              <a:t>Fiksumpi kuva. Keltainen pois</a:t>
            </a:r>
          </a:p>
        </p188:txBody>
      </p188:reply>
    </p188:replyLst>
    <p188:txBody>
      <a:bodyPr/>
      <a:lstStyle/>
      <a:p>
        <a:r>
          <a:rPr lang="fi-FI"/>
          <a:t>https://www.logiapps.fi/palvelut/reittien-optimointi/ Kuvassa ohjelma optimoinut 10 auton 150 paikan optimaalisen  järjestyksen.</a:t>
        </a:r>
      </a:p>
    </p188:txBody>
  </p188:cm>
</p188:cmLst>
</file>

<file path=ppt/comments/modernComment_27F_26176A30.xml><?xml version="1.0" encoding="utf-8"?>
<p188:cmLst xmlns:a="http://schemas.openxmlformats.org/drawingml/2006/main" xmlns:r="http://schemas.openxmlformats.org/officeDocument/2006/relationships" xmlns:p188="http://schemas.microsoft.com/office/powerpoint/2018/8/main">
  <p188:cm id="{8B2DCEAD-6746-4156-8098-90915112AC1D}" authorId="{A9EEA935-43BD-2077-DF00-095A1B6CEE79}" created="2024-01-17T06:25:03.164">
    <pc:sldMkLst xmlns:pc="http://schemas.microsoft.com/office/powerpoint/2013/main/command">
      <pc:docMk/>
      <pc:sldMk cId="799209327" sldId="594"/>
    </pc:sldMkLst>
    <p188:txBody>
      <a:bodyPr/>
      <a:lstStyle/>
      <a:p>
        <a:r>
          <a:rPr lang="fi-FI"/>
          <a:t>Kuvavampi kuva liittyen tekstiin</a:t>
        </a:r>
      </a:p>
    </p188:txBody>
  </p188:cm>
</p188:cmLst>
</file>

<file path=ppt/comments/modernComment_281_E6E058B1.xml><?xml version="1.0" encoding="utf-8"?>
<p188:cmLst xmlns:a="http://schemas.openxmlformats.org/drawingml/2006/main" xmlns:r="http://schemas.openxmlformats.org/officeDocument/2006/relationships" xmlns:p188="http://schemas.microsoft.com/office/powerpoint/2018/8/main">
  <p188:cm id="{7C5CA713-51F6-40BA-B830-6B58CF303D36}" authorId="{A9EEA935-43BD-2077-DF00-095A1B6CEE79}" created="2024-01-17T06:26:18.137">
    <pc:sldMkLst xmlns:pc="http://schemas.microsoft.com/office/powerpoint/2013/main/command">
      <pc:docMk/>
      <pc:sldMk cId="2968753867" sldId="595"/>
    </pc:sldMkLst>
    <p188:txBody>
      <a:bodyPr/>
      <a:lstStyle/>
      <a:p>
        <a:r>
          <a:rPr lang="fi-FI"/>
          <a:t>Jaottele teksti</a:t>
        </a:r>
      </a:p>
    </p188:txBody>
  </p188:cm>
</p188:cmLst>
</file>

<file path=ppt/comments/modernComment_284_50B86A0D.xml><?xml version="1.0" encoding="utf-8"?>
<p188:cmLst xmlns:a="http://schemas.openxmlformats.org/drawingml/2006/main" xmlns:r="http://schemas.openxmlformats.org/officeDocument/2006/relationships" xmlns:p188="http://schemas.microsoft.com/office/powerpoint/2018/8/main">
  <p188:cm id="{34DDFA35-F3C5-4C4D-8D5D-89BFA7DE719A}" authorId="{A9EEA935-43BD-2077-DF00-095A1B6CEE79}" created="2024-01-17T06:29:36.956">
    <pc:sldMkLst xmlns:pc="http://schemas.microsoft.com/office/powerpoint/2013/main/command">
      <pc:docMk/>
      <pc:sldMk cId="1354263053" sldId="606"/>
    </pc:sldMkLst>
    <p188:txBody>
      <a:bodyPr/>
      <a:lstStyle/>
      <a:p>
        <a:r>
          <a:rPr lang="fi-FI"/>
          <a:t>Vasemmalle alas kuva?</a:t>
        </a:r>
      </a:p>
    </p188:txBody>
  </p188:cm>
</p188:cmLst>
</file>

<file path=ppt/comments/modernComment_285_B4756A3D.xml><?xml version="1.0" encoding="utf-8"?>
<p188:cmLst xmlns:a="http://schemas.openxmlformats.org/drawingml/2006/main" xmlns:r="http://schemas.openxmlformats.org/officeDocument/2006/relationships" xmlns:p188="http://schemas.microsoft.com/office/powerpoint/2018/8/main">
  <p188:cm id="{7F32388C-E305-4499-8B8E-50624EF75225}" authorId="{A9EEA935-43BD-2077-DF00-095A1B6CEE79}" created="2024-01-17T06:30:22.808">
    <pc:sldMkLst xmlns:pc="http://schemas.microsoft.com/office/powerpoint/2013/main/command">
      <pc:docMk/>
      <pc:sldMk cId="3027593789" sldId="598"/>
    </pc:sldMkLst>
    <p188:txBody>
      <a:bodyPr/>
      <a:lstStyle/>
      <a:p>
        <a:r>
          <a:rPr lang="fi-FI"/>
          <a:t>Kuva?</a:t>
        </a:r>
      </a:p>
    </p188:txBody>
  </p188:cm>
</p188:cmLst>
</file>

<file path=ppt/comments/modernComment_286_198E16C.xml><?xml version="1.0" encoding="utf-8"?>
<p188:cmLst xmlns:a="http://schemas.openxmlformats.org/drawingml/2006/main" xmlns:r="http://schemas.openxmlformats.org/officeDocument/2006/relationships" xmlns:p188="http://schemas.microsoft.com/office/powerpoint/2018/8/main">
  <p188:cm id="{26C46C95-A93D-4D99-9A7D-41E2A38E47E2}" authorId="{A9EEA935-43BD-2077-DF00-095A1B6CEE79}" created="2024-01-17T06:30:05.831">
    <pc:sldMkLst xmlns:pc="http://schemas.microsoft.com/office/powerpoint/2013/main/command">
      <pc:docMk/>
      <pc:sldMk cId="26796396" sldId="610"/>
    </pc:sldMkLst>
    <p188:txBody>
      <a:bodyPr/>
      <a:lstStyle/>
      <a:p>
        <a:r>
          <a:rPr lang="fi-FI"/>
          <a:t>Pitääkö jakaa?</a:t>
        </a:r>
      </a:p>
    </p188:txBody>
  </p188:cm>
</p188:cmLst>
</file>

<file path=ppt/comments/modernComment_287_8B040DFA.xml><?xml version="1.0" encoding="utf-8"?>
<p188:cmLst xmlns:a="http://schemas.openxmlformats.org/drawingml/2006/main" xmlns:r="http://schemas.openxmlformats.org/officeDocument/2006/relationships" xmlns:p188="http://schemas.microsoft.com/office/powerpoint/2018/8/main">
  <p188:cm id="{26C46C95-A93D-4D99-9A7D-41E2A38E47E2}" authorId="{A9EEA935-43BD-2077-DF00-095A1B6CEE79}" created="2024-01-17T06:30:05.831">
    <pc:sldMkLst xmlns:pc="http://schemas.microsoft.com/office/powerpoint/2013/main/command">
      <pc:docMk/>
      <pc:sldMk cId="26796396" sldId="610"/>
    </pc:sldMkLst>
    <p188:txBody>
      <a:bodyPr/>
      <a:lstStyle/>
      <a:p>
        <a:r>
          <a:rPr lang="fi-FI"/>
          <a:t>Pitääkö jakaa?</a:t>
        </a:r>
      </a:p>
    </p188:txBody>
  </p188:cm>
</p188:cmLst>
</file>

<file path=ppt/comments/modernComment_28B_29A0093B.xml><?xml version="1.0" encoding="utf-8"?>
<p188:cmLst xmlns:a="http://schemas.openxmlformats.org/drawingml/2006/main" xmlns:r="http://schemas.openxmlformats.org/officeDocument/2006/relationships" xmlns:p188="http://schemas.microsoft.com/office/powerpoint/2018/8/main">
  <p188:cm id="{5A85FDBE-6FEC-4DFE-B39E-B60831B242E0}" authorId="{A9EEA935-43BD-2077-DF00-095A1B6CEE79}" created="2024-01-17T06:32:36.249">
    <pc:sldMkLst xmlns:pc="http://schemas.microsoft.com/office/powerpoint/2013/main/command">
      <pc:docMk/>
      <pc:sldMk cId="698353979" sldId="597"/>
    </pc:sldMkLst>
    <p188:txBody>
      <a:bodyPr/>
      <a:lstStyle/>
      <a:p>
        <a:r>
          <a:rPr lang="fi-FI"/>
          <a:t>Nuemerointi korjaus</a:t>
        </a:r>
      </a:p>
    </p188:txBody>
  </p188:cm>
</p188:cmLst>
</file>

<file path=ppt/comments/modernComment_28C_66984B00.xml><?xml version="1.0" encoding="utf-8"?>
<p188:cmLst xmlns:a="http://schemas.openxmlformats.org/drawingml/2006/main" xmlns:r="http://schemas.openxmlformats.org/officeDocument/2006/relationships" xmlns:p188="http://schemas.microsoft.com/office/powerpoint/2018/8/main">
  <p188:cm id="{0AB2DDC4-B964-48A1-9F81-7ABEFEA19550}" authorId="{A9EEA935-43BD-2077-DF00-095A1B6CEE79}" created="2024-01-17T06:33:10.849">
    <pc:sldMkLst xmlns:pc="http://schemas.microsoft.com/office/powerpoint/2013/main/command">
      <pc:docMk/>
      <pc:sldMk cId="1721256704" sldId="605"/>
    </pc:sldMkLst>
    <p188:txBody>
      <a:bodyPr/>
      <a:lstStyle/>
      <a:p>
        <a:r>
          <a:rPr lang="fi-FI"/>
          <a:t>Nuemerointi korjaa</a:t>
        </a:r>
      </a:p>
    </p188:txBody>
  </p188:cm>
</p188:cmLst>
</file>

<file path=ppt/comments/modernComment_28E_80AC1E9.xml><?xml version="1.0" encoding="utf-8"?>
<p188:cmLst xmlns:a="http://schemas.openxmlformats.org/drawingml/2006/main" xmlns:r="http://schemas.openxmlformats.org/officeDocument/2006/relationships" xmlns:p188="http://schemas.microsoft.com/office/powerpoint/2018/8/main">
  <p188:cm id="{32A52349-3ACD-48EE-A643-36F0406851EA}"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txBody>
      <a:bodyPr/>
      <a:lstStyle/>
      <a:p>
        <a:r>
          <a:rPr lang="fi-FI"/>
          <a:t>https://www.logiapps.fi/palvelut/reittien-optimointi/ Kuvassa ohjelma optimoinut 10 auton 150 paikan optimaalisen  järjestyksen.</a:t>
        </a:r>
      </a:p>
    </p188:txBody>
  </p188:cm>
</p188:cmLst>
</file>

<file path=ppt/comments/modernComment_28F_73568A89.xml><?xml version="1.0" encoding="utf-8"?>
<p188:cmLst xmlns:a="http://schemas.openxmlformats.org/drawingml/2006/main" xmlns:r="http://schemas.openxmlformats.org/officeDocument/2006/relationships" xmlns:p188="http://schemas.microsoft.com/office/powerpoint/2018/8/main">
  <p188:cm id="{878A2B81-3E77-4E22-8E9E-910BCD4D7028}" authorId="{A9EEA935-43BD-2077-DF00-095A1B6CEE79}" created="2023-12-11T10:27:01.065">
    <ac:deMkLst xmlns:ac="http://schemas.microsoft.com/office/drawing/2013/main/command">
      <pc:docMk xmlns:pc="http://schemas.microsoft.com/office/powerpoint/2013/main/command"/>
      <pc:sldMk xmlns:pc="http://schemas.microsoft.com/office/powerpoint/2013/main/command" cId="3184120018" sldId="592"/>
      <ac:picMk id="6" creationId="{DF9CADE3-5E77-F2DA-A82D-13CEE732C3FF}"/>
    </ac:deMkLst>
    <p188:txBody>
      <a:bodyPr/>
      <a:lstStyle/>
      <a:p>
        <a:r>
          <a:rPr lang="fi-FI"/>
          <a:t>https://www.logiapps.fi/palvelut/reittien-optimointi/ Kuvassa ohjelma optimoinut 10 auton 150 paikan optimaalisen  järjestyksen.</a:t>
        </a:r>
      </a:p>
    </p188:txBody>
  </p188:cm>
</p188:cmLst>
</file>

<file path=ppt/comments/modernComment_294_68A59EE1.xml><?xml version="1.0" encoding="utf-8"?>
<p188:cmLst xmlns:a="http://schemas.openxmlformats.org/drawingml/2006/main" xmlns:r="http://schemas.openxmlformats.org/officeDocument/2006/relationships" xmlns:p188="http://schemas.microsoft.com/office/powerpoint/2018/8/main">
  <p188:cm id="{AFF0C864-7713-4503-968F-283891AA1F47}" authorId="{A9EEA935-43BD-2077-DF00-095A1B6CEE79}" created="2024-01-17T06:37:24.573">
    <pc:sldMkLst xmlns:pc="http://schemas.microsoft.com/office/powerpoint/2013/main/command">
      <pc:docMk/>
      <pc:sldMk cId="2968753867" sldId="595"/>
    </pc:sldMkLst>
    <p188:txBody>
      <a:bodyPr/>
      <a:lstStyle/>
      <a:p>
        <a:r>
          <a:rPr lang="fi-FI"/>
          <a:t>Toimitusaikaan lisätietoa</a:t>
        </a:r>
      </a:p>
    </p188:txBody>
  </p188:cm>
</p188:cmLst>
</file>

<file path=ppt/comments/modernComment_295_B4CD3D10.xml><?xml version="1.0" encoding="utf-8"?>
<p188:cmLst xmlns:a="http://schemas.openxmlformats.org/drawingml/2006/main" xmlns:r="http://schemas.openxmlformats.org/officeDocument/2006/relationships" xmlns:p188="http://schemas.microsoft.com/office/powerpoint/2018/8/main">
  <p188:cm id="{E5FC169C-EAAC-4334-871B-E1CB4252F3FF}" authorId="{A9EEA935-43BD-2077-DF00-095A1B6CEE79}" created="2024-01-17T06:37:24.573">
    <pc:sldMkLst xmlns:pc="http://schemas.microsoft.com/office/powerpoint/2013/main/command">
      <pc:docMk/>
      <pc:sldMk cId="2968753867" sldId="595"/>
    </pc:sldMkLst>
    <p188:txBody>
      <a:bodyPr/>
      <a:lstStyle/>
      <a:p>
        <a:r>
          <a:rPr lang="fi-FI"/>
          <a:t>Toimitusaikaan lisätietoa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6D5AC-B486-5748-925D-9C7C06A01345}" type="datetimeFigureOut">
              <a:rPr lang="fi-FI" smtClean="0"/>
              <a:t>12.6.2024</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18420-1DAB-3A46-BCC8-E5CAD8A0F798}" type="slidenum">
              <a:rPr lang="fi-FI" smtClean="0"/>
              <a:t>‹#›</a:t>
            </a:fld>
            <a:endParaRPr lang="fi-FI"/>
          </a:p>
        </p:txBody>
      </p:sp>
    </p:spTree>
    <p:extLst>
      <p:ext uri="{BB962C8B-B14F-4D97-AF65-F5344CB8AC3E}">
        <p14:creationId xmlns:p14="http://schemas.microsoft.com/office/powerpoint/2010/main" val="1908617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a:t>
            </a:fld>
            <a:endParaRPr lang="fi-FI"/>
          </a:p>
        </p:txBody>
      </p:sp>
    </p:spTree>
    <p:extLst>
      <p:ext uri="{BB962C8B-B14F-4D97-AF65-F5344CB8AC3E}">
        <p14:creationId xmlns:p14="http://schemas.microsoft.com/office/powerpoint/2010/main" val="3480740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11</a:t>
            </a:fld>
            <a:endParaRPr lang="fi-FI"/>
          </a:p>
        </p:txBody>
      </p:sp>
    </p:spTree>
    <p:extLst>
      <p:ext uri="{BB962C8B-B14F-4D97-AF65-F5344CB8AC3E}">
        <p14:creationId xmlns:p14="http://schemas.microsoft.com/office/powerpoint/2010/main" val="182567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12</a:t>
            </a:fld>
            <a:endParaRPr lang="fi-FI"/>
          </a:p>
        </p:txBody>
      </p:sp>
    </p:spTree>
    <p:extLst>
      <p:ext uri="{BB962C8B-B14F-4D97-AF65-F5344CB8AC3E}">
        <p14:creationId xmlns:p14="http://schemas.microsoft.com/office/powerpoint/2010/main" val="188052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13</a:t>
            </a:fld>
            <a:endParaRPr lang="fi-FI"/>
          </a:p>
        </p:txBody>
      </p:sp>
    </p:spTree>
    <p:extLst>
      <p:ext uri="{BB962C8B-B14F-4D97-AF65-F5344CB8AC3E}">
        <p14:creationId xmlns:p14="http://schemas.microsoft.com/office/powerpoint/2010/main" val="349552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14</a:t>
            </a:fld>
            <a:endParaRPr lang="fi-FI"/>
          </a:p>
        </p:txBody>
      </p:sp>
    </p:spTree>
    <p:extLst>
      <p:ext uri="{BB962C8B-B14F-4D97-AF65-F5344CB8AC3E}">
        <p14:creationId xmlns:p14="http://schemas.microsoft.com/office/powerpoint/2010/main" val="32362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15</a:t>
            </a:fld>
            <a:endParaRPr lang="fi-FI"/>
          </a:p>
        </p:txBody>
      </p:sp>
    </p:spTree>
    <p:extLst>
      <p:ext uri="{BB962C8B-B14F-4D97-AF65-F5344CB8AC3E}">
        <p14:creationId xmlns:p14="http://schemas.microsoft.com/office/powerpoint/2010/main" val="329508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16</a:t>
            </a:fld>
            <a:endParaRPr lang="fi-FI"/>
          </a:p>
        </p:txBody>
      </p:sp>
    </p:spTree>
    <p:extLst>
      <p:ext uri="{BB962C8B-B14F-4D97-AF65-F5344CB8AC3E}">
        <p14:creationId xmlns:p14="http://schemas.microsoft.com/office/powerpoint/2010/main" val="3237711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17</a:t>
            </a:fld>
            <a:endParaRPr lang="fi-FI"/>
          </a:p>
        </p:txBody>
      </p:sp>
    </p:spTree>
    <p:extLst>
      <p:ext uri="{BB962C8B-B14F-4D97-AF65-F5344CB8AC3E}">
        <p14:creationId xmlns:p14="http://schemas.microsoft.com/office/powerpoint/2010/main" val="428762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18</a:t>
            </a:fld>
            <a:endParaRPr lang="fi-FI"/>
          </a:p>
        </p:txBody>
      </p:sp>
    </p:spTree>
    <p:extLst>
      <p:ext uri="{BB962C8B-B14F-4D97-AF65-F5344CB8AC3E}">
        <p14:creationId xmlns:p14="http://schemas.microsoft.com/office/powerpoint/2010/main" val="2298251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19</a:t>
            </a:fld>
            <a:endParaRPr lang="fi-FI"/>
          </a:p>
        </p:txBody>
      </p:sp>
    </p:spTree>
    <p:extLst>
      <p:ext uri="{BB962C8B-B14F-4D97-AF65-F5344CB8AC3E}">
        <p14:creationId xmlns:p14="http://schemas.microsoft.com/office/powerpoint/2010/main" val="141530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20</a:t>
            </a:fld>
            <a:endParaRPr lang="fi-FI"/>
          </a:p>
        </p:txBody>
      </p:sp>
    </p:spTree>
    <p:extLst>
      <p:ext uri="{BB962C8B-B14F-4D97-AF65-F5344CB8AC3E}">
        <p14:creationId xmlns:p14="http://schemas.microsoft.com/office/powerpoint/2010/main" val="335760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a:t>
            </a:fld>
            <a:endParaRPr lang="fi-FI"/>
          </a:p>
        </p:txBody>
      </p:sp>
    </p:spTree>
    <p:extLst>
      <p:ext uri="{BB962C8B-B14F-4D97-AF65-F5344CB8AC3E}">
        <p14:creationId xmlns:p14="http://schemas.microsoft.com/office/powerpoint/2010/main" val="3903225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21</a:t>
            </a:fld>
            <a:endParaRPr lang="fi-FI"/>
          </a:p>
        </p:txBody>
      </p:sp>
    </p:spTree>
    <p:extLst>
      <p:ext uri="{BB962C8B-B14F-4D97-AF65-F5344CB8AC3E}">
        <p14:creationId xmlns:p14="http://schemas.microsoft.com/office/powerpoint/2010/main" val="2749502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22</a:t>
            </a:fld>
            <a:endParaRPr lang="fi-FI"/>
          </a:p>
        </p:txBody>
      </p:sp>
    </p:spTree>
    <p:extLst>
      <p:ext uri="{BB962C8B-B14F-4D97-AF65-F5344CB8AC3E}">
        <p14:creationId xmlns:p14="http://schemas.microsoft.com/office/powerpoint/2010/main" val="3308242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23</a:t>
            </a:fld>
            <a:endParaRPr lang="fi-FI"/>
          </a:p>
        </p:txBody>
      </p:sp>
    </p:spTree>
    <p:extLst>
      <p:ext uri="{BB962C8B-B14F-4D97-AF65-F5344CB8AC3E}">
        <p14:creationId xmlns:p14="http://schemas.microsoft.com/office/powerpoint/2010/main" val="111914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25</a:t>
            </a:fld>
            <a:endParaRPr lang="fi-FI"/>
          </a:p>
        </p:txBody>
      </p:sp>
    </p:spTree>
    <p:extLst>
      <p:ext uri="{BB962C8B-B14F-4D97-AF65-F5344CB8AC3E}">
        <p14:creationId xmlns:p14="http://schemas.microsoft.com/office/powerpoint/2010/main" val="789010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26</a:t>
            </a:fld>
            <a:endParaRPr lang="fi-FI"/>
          </a:p>
        </p:txBody>
      </p:sp>
    </p:spTree>
    <p:extLst>
      <p:ext uri="{BB962C8B-B14F-4D97-AF65-F5344CB8AC3E}">
        <p14:creationId xmlns:p14="http://schemas.microsoft.com/office/powerpoint/2010/main" val="437149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27</a:t>
            </a:fld>
            <a:endParaRPr lang="fi-FI"/>
          </a:p>
        </p:txBody>
      </p:sp>
    </p:spTree>
    <p:extLst>
      <p:ext uri="{BB962C8B-B14F-4D97-AF65-F5344CB8AC3E}">
        <p14:creationId xmlns:p14="http://schemas.microsoft.com/office/powerpoint/2010/main" val="373397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28</a:t>
            </a:fld>
            <a:endParaRPr lang="fi-FI"/>
          </a:p>
        </p:txBody>
      </p:sp>
    </p:spTree>
    <p:extLst>
      <p:ext uri="{BB962C8B-B14F-4D97-AF65-F5344CB8AC3E}">
        <p14:creationId xmlns:p14="http://schemas.microsoft.com/office/powerpoint/2010/main" val="2465584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29</a:t>
            </a:fld>
            <a:endParaRPr lang="fi-FI"/>
          </a:p>
        </p:txBody>
      </p:sp>
    </p:spTree>
    <p:extLst>
      <p:ext uri="{BB962C8B-B14F-4D97-AF65-F5344CB8AC3E}">
        <p14:creationId xmlns:p14="http://schemas.microsoft.com/office/powerpoint/2010/main" val="2809379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30</a:t>
            </a:fld>
            <a:endParaRPr lang="fi-FI"/>
          </a:p>
        </p:txBody>
      </p:sp>
    </p:spTree>
    <p:extLst>
      <p:ext uri="{BB962C8B-B14F-4D97-AF65-F5344CB8AC3E}">
        <p14:creationId xmlns:p14="http://schemas.microsoft.com/office/powerpoint/2010/main" val="774448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11618420-1DAB-3A46-BCC8-E5CAD8A0F798}" type="slidenum">
              <a:rPr lang="fi-FI" smtClean="0"/>
              <a:t>31</a:t>
            </a:fld>
            <a:endParaRPr lang="fi-FI"/>
          </a:p>
        </p:txBody>
      </p:sp>
    </p:spTree>
    <p:extLst>
      <p:ext uri="{BB962C8B-B14F-4D97-AF65-F5344CB8AC3E}">
        <p14:creationId xmlns:p14="http://schemas.microsoft.com/office/powerpoint/2010/main" val="400861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a:t>
            </a:fld>
            <a:endParaRPr lang="fi-FI"/>
          </a:p>
        </p:txBody>
      </p:sp>
    </p:spTree>
    <p:extLst>
      <p:ext uri="{BB962C8B-B14F-4D97-AF65-F5344CB8AC3E}">
        <p14:creationId xmlns:p14="http://schemas.microsoft.com/office/powerpoint/2010/main" val="2314078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33</a:t>
            </a:fld>
            <a:endParaRPr lang="fi-FI"/>
          </a:p>
        </p:txBody>
      </p:sp>
    </p:spTree>
    <p:extLst>
      <p:ext uri="{BB962C8B-B14F-4D97-AF65-F5344CB8AC3E}">
        <p14:creationId xmlns:p14="http://schemas.microsoft.com/office/powerpoint/2010/main" val="789010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34</a:t>
            </a:fld>
            <a:endParaRPr lang="fi-FI"/>
          </a:p>
        </p:txBody>
      </p:sp>
    </p:spTree>
    <p:extLst>
      <p:ext uri="{BB962C8B-B14F-4D97-AF65-F5344CB8AC3E}">
        <p14:creationId xmlns:p14="http://schemas.microsoft.com/office/powerpoint/2010/main" val="948838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35</a:t>
            </a:fld>
            <a:endParaRPr lang="fi-FI"/>
          </a:p>
        </p:txBody>
      </p:sp>
    </p:spTree>
    <p:extLst>
      <p:ext uri="{BB962C8B-B14F-4D97-AF65-F5344CB8AC3E}">
        <p14:creationId xmlns:p14="http://schemas.microsoft.com/office/powerpoint/2010/main" val="3852125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36</a:t>
            </a:fld>
            <a:endParaRPr lang="fi-FI"/>
          </a:p>
        </p:txBody>
      </p:sp>
    </p:spTree>
    <p:extLst>
      <p:ext uri="{BB962C8B-B14F-4D97-AF65-F5344CB8AC3E}">
        <p14:creationId xmlns:p14="http://schemas.microsoft.com/office/powerpoint/2010/main" val="1377255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37</a:t>
            </a:fld>
            <a:endParaRPr lang="fi-FI"/>
          </a:p>
        </p:txBody>
      </p:sp>
    </p:spTree>
    <p:extLst>
      <p:ext uri="{BB962C8B-B14F-4D97-AF65-F5344CB8AC3E}">
        <p14:creationId xmlns:p14="http://schemas.microsoft.com/office/powerpoint/2010/main" val="4129899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38</a:t>
            </a:fld>
            <a:endParaRPr lang="fi-FI"/>
          </a:p>
        </p:txBody>
      </p:sp>
    </p:spTree>
    <p:extLst>
      <p:ext uri="{BB962C8B-B14F-4D97-AF65-F5344CB8AC3E}">
        <p14:creationId xmlns:p14="http://schemas.microsoft.com/office/powerpoint/2010/main" val="3222601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39</a:t>
            </a:fld>
            <a:endParaRPr lang="fi-FI"/>
          </a:p>
        </p:txBody>
      </p:sp>
    </p:spTree>
    <p:extLst>
      <p:ext uri="{BB962C8B-B14F-4D97-AF65-F5344CB8AC3E}">
        <p14:creationId xmlns:p14="http://schemas.microsoft.com/office/powerpoint/2010/main" val="30340975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40</a:t>
            </a:fld>
            <a:endParaRPr lang="fi-FI"/>
          </a:p>
        </p:txBody>
      </p:sp>
    </p:spTree>
    <p:extLst>
      <p:ext uri="{BB962C8B-B14F-4D97-AF65-F5344CB8AC3E}">
        <p14:creationId xmlns:p14="http://schemas.microsoft.com/office/powerpoint/2010/main" val="3480740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Kuva1, pankki</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41</a:t>
            </a:fld>
            <a:endParaRPr lang="fi-FI"/>
          </a:p>
        </p:txBody>
      </p:sp>
    </p:spTree>
    <p:extLst>
      <p:ext uri="{BB962C8B-B14F-4D97-AF65-F5344CB8AC3E}">
        <p14:creationId xmlns:p14="http://schemas.microsoft.com/office/powerpoint/2010/main" val="3903225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00" dirty="0">
                <a:effectLst/>
                <a:latin typeface="Calibri" panose="020F0502020204030204" pitchFamily="34" charset="0"/>
                <a:ea typeface="Calibri" panose="020F0502020204030204" pitchFamily="34" charset="0"/>
                <a:cs typeface="Times New Roman" panose="02020603050405020304" pitchFamily="18" charset="0"/>
              </a:rPr>
              <a:t>kuva 2.pankki</a:t>
            </a:r>
          </a:p>
          <a:p>
            <a:pPr algn="l"/>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42</a:t>
            </a:fld>
            <a:endParaRPr lang="fi-FI"/>
          </a:p>
        </p:txBody>
      </p:sp>
    </p:spTree>
    <p:extLst>
      <p:ext uri="{BB962C8B-B14F-4D97-AF65-F5344CB8AC3E}">
        <p14:creationId xmlns:p14="http://schemas.microsoft.com/office/powerpoint/2010/main" val="231407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5</a:t>
            </a:fld>
            <a:endParaRPr lang="fi-FI"/>
          </a:p>
        </p:txBody>
      </p:sp>
    </p:spTree>
    <p:extLst>
      <p:ext uri="{BB962C8B-B14F-4D97-AF65-F5344CB8AC3E}">
        <p14:creationId xmlns:p14="http://schemas.microsoft.com/office/powerpoint/2010/main" val="569467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00" dirty="0">
                <a:effectLst/>
                <a:latin typeface="Calibri" panose="020F0502020204030204" pitchFamily="34" charset="0"/>
                <a:ea typeface="Calibri" panose="020F0502020204030204" pitchFamily="34" charset="0"/>
                <a:cs typeface="Times New Roman" panose="02020603050405020304" pitchFamily="18" charset="0"/>
              </a:rPr>
              <a:t>kuva 2.pankki</a:t>
            </a:r>
          </a:p>
          <a:p>
            <a:pPr algn="l"/>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43</a:t>
            </a:fld>
            <a:endParaRPr lang="fi-FI"/>
          </a:p>
        </p:txBody>
      </p:sp>
    </p:spTree>
    <p:extLst>
      <p:ext uri="{BB962C8B-B14F-4D97-AF65-F5344CB8AC3E}">
        <p14:creationId xmlns:p14="http://schemas.microsoft.com/office/powerpoint/2010/main" val="1589861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00" dirty="0">
                <a:effectLst/>
                <a:latin typeface="Calibri" panose="020F0502020204030204" pitchFamily="34" charset="0"/>
                <a:ea typeface="Calibri" panose="020F0502020204030204" pitchFamily="34" charset="0"/>
                <a:cs typeface="Times New Roman" panose="02020603050405020304" pitchFamily="18" charset="0"/>
              </a:rPr>
              <a:t>kuva 2.pankki 2-3 pankki</a:t>
            </a:r>
          </a:p>
          <a:p>
            <a:pPr algn="l"/>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44</a:t>
            </a:fld>
            <a:endParaRPr lang="fi-FI"/>
          </a:p>
        </p:txBody>
      </p:sp>
    </p:spTree>
    <p:extLst>
      <p:ext uri="{BB962C8B-B14F-4D97-AF65-F5344CB8AC3E}">
        <p14:creationId xmlns:p14="http://schemas.microsoft.com/office/powerpoint/2010/main" val="2420897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00" dirty="0">
                <a:effectLst/>
                <a:latin typeface="Calibri" panose="020F0502020204030204" pitchFamily="34" charset="0"/>
                <a:ea typeface="Calibri" panose="020F0502020204030204" pitchFamily="34" charset="0"/>
                <a:cs typeface="Times New Roman" panose="02020603050405020304" pitchFamily="18" charset="0"/>
              </a:rPr>
              <a:t>kuva 2.pankki 2-3 pankki</a:t>
            </a:r>
          </a:p>
          <a:p>
            <a:pPr algn="l"/>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45</a:t>
            </a:fld>
            <a:endParaRPr lang="fi-FI"/>
          </a:p>
        </p:txBody>
      </p:sp>
    </p:spTree>
    <p:extLst>
      <p:ext uri="{BB962C8B-B14F-4D97-AF65-F5344CB8AC3E}">
        <p14:creationId xmlns:p14="http://schemas.microsoft.com/office/powerpoint/2010/main" val="1719368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kuva3,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scania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n%C3%A4ytt%C3%A4%C3%A4%20maailman%20raskain%20s%C3%A4hk%C3%B6rekka%20%E2%80%93%2064%20tonnia%20ja%20300%20kW_n%20akut%20_%20Talousel%C3%A4m%C3%A4_files/6f59cce2-76a8-5d86-9efd-2e1b74c3aded(1)</a:t>
            </a:r>
            <a:endParaRPr lang="fi-F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a:p>
            <a:endParaRPr lang="fi-FI" dirty="0"/>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46</a:t>
            </a:fld>
            <a:endParaRPr lang="fi-FI"/>
          </a:p>
        </p:txBody>
      </p:sp>
    </p:spTree>
    <p:extLst>
      <p:ext uri="{BB962C8B-B14F-4D97-AF65-F5344CB8AC3E}">
        <p14:creationId xmlns:p14="http://schemas.microsoft.com/office/powerpoint/2010/main" val="569467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Kuva3-4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scania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i-FI"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n%C3%A4ytt%C3%A4%C3%A4%20maailman%20raskain%20s%C3%A4hk%C3%B6rekka%20%E2%80%93%2064%20tonnia%20ja%20300%20kW_n%20akut%20_%20Talousel%C3%A4m%C3%A4_files/6f59cce2-76a8-5d86-9efd-2e1b74c3aded(1)</a:t>
            </a:r>
            <a:endParaRPr lang="fi-F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47</a:t>
            </a:fld>
            <a:endParaRPr lang="fi-FI"/>
          </a:p>
        </p:txBody>
      </p:sp>
    </p:spTree>
    <p:extLst>
      <p:ext uri="{BB962C8B-B14F-4D97-AF65-F5344CB8AC3E}">
        <p14:creationId xmlns:p14="http://schemas.microsoft.com/office/powerpoint/2010/main" val="3247141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Näillä ratkaisuilla voi edistää kokonaisuutena kuljetusyrityksen ympäristövastuuta eli mahdollisuuksien mukaan valita ympäristöystävällisiä tuotteita kuljetettavaksi ( kilpailuetu/voi olla myös korkeammin hinnoiteltu), </a:t>
            </a:r>
          </a:p>
          <a:p>
            <a:endParaRPr lang="fi-FI" dirty="0"/>
          </a:p>
          <a:p>
            <a:r>
              <a:rPr lang="fi-FI" dirty="0"/>
              <a:t>https://koneporssi.com/wp-content/uploads/assets/files/91258/hct_kp719_img_2788.jpg</a:t>
            </a:r>
          </a:p>
          <a:p>
            <a:r>
              <a:rPr lang="fi-FI" dirty="0"/>
              <a:t>Kuvan linkki</a:t>
            </a:r>
          </a:p>
          <a:p>
            <a:r>
              <a:rPr lang="fi-FI" dirty="0"/>
              <a:t>  </a:t>
            </a:r>
          </a:p>
        </p:txBody>
      </p:sp>
      <p:sp>
        <p:nvSpPr>
          <p:cNvPr id="4" name="Dian numeron paikkamerkki 3"/>
          <p:cNvSpPr>
            <a:spLocks noGrp="1"/>
          </p:cNvSpPr>
          <p:nvPr>
            <p:ph type="sldNum" sz="quarter" idx="5"/>
          </p:nvPr>
        </p:nvSpPr>
        <p:spPr/>
        <p:txBody>
          <a:bodyPr/>
          <a:lstStyle/>
          <a:p>
            <a:fld id="{11618420-1DAB-3A46-BCC8-E5CAD8A0F798}" type="slidenum">
              <a:rPr lang="fi-FI" smtClean="0"/>
              <a:t>48</a:t>
            </a:fld>
            <a:endParaRPr lang="fi-FI"/>
          </a:p>
        </p:txBody>
      </p:sp>
    </p:spTree>
    <p:extLst>
      <p:ext uri="{BB962C8B-B14F-4D97-AF65-F5344CB8AC3E}">
        <p14:creationId xmlns:p14="http://schemas.microsoft.com/office/powerpoint/2010/main" val="3898491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r>
              <a:rPr lang="fi-FI" dirty="0"/>
              <a:t>https://koneporssi.com/wp-content/uploads/assets/files/91258/hct_kp719_img_2788.jpg</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49</a:t>
            </a:fld>
            <a:endParaRPr lang="fi-FI"/>
          </a:p>
        </p:txBody>
      </p:sp>
    </p:spTree>
    <p:extLst>
      <p:ext uri="{BB962C8B-B14F-4D97-AF65-F5344CB8AC3E}">
        <p14:creationId xmlns:p14="http://schemas.microsoft.com/office/powerpoint/2010/main" val="3385263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https://www.movit.fi/wp-content/uploads/2019/12/Reittioptimointi-2-laaja-1-1024x522.jpg</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51</a:t>
            </a:fld>
            <a:endParaRPr lang="fi-FI"/>
          </a:p>
        </p:txBody>
      </p:sp>
    </p:spTree>
    <p:extLst>
      <p:ext uri="{BB962C8B-B14F-4D97-AF65-F5344CB8AC3E}">
        <p14:creationId xmlns:p14="http://schemas.microsoft.com/office/powerpoint/2010/main" val="3116388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https://kuljetustuuri.fi/wp-content/uploads/2020/09/2-taso-ratkaisu.jpg</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52</a:t>
            </a:fld>
            <a:endParaRPr lang="fi-FI"/>
          </a:p>
        </p:txBody>
      </p:sp>
    </p:spTree>
    <p:extLst>
      <p:ext uri="{BB962C8B-B14F-4D97-AF65-F5344CB8AC3E}">
        <p14:creationId xmlns:p14="http://schemas.microsoft.com/office/powerpoint/2010/main" val="1416259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54</a:t>
            </a:fld>
            <a:endParaRPr lang="fi-FI"/>
          </a:p>
        </p:txBody>
      </p:sp>
    </p:spTree>
    <p:extLst>
      <p:ext uri="{BB962C8B-B14F-4D97-AF65-F5344CB8AC3E}">
        <p14:creationId xmlns:p14="http://schemas.microsoft.com/office/powerpoint/2010/main" val="3569955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6</a:t>
            </a:fld>
            <a:endParaRPr lang="fi-FI"/>
          </a:p>
        </p:txBody>
      </p:sp>
    </p:spTree>
    <p:extLst>
      <p:ext uri="{BB962C8B-B14F-4D97-AF65-F5344CB8AC3E}">
        <p14:creationId xmlns:p14="http://schemas.microsoft.com/office/powerpoint/2010/main" val="38984910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55</a:t>
            </a:fld>
            <a:endParaRPr lang="fi-FI"/>
          </a:p>
        </p:txBody>
      </p:sp>
    </p:spTree>
    <p:extLst>
      <p:ext uri="{BB962C8B-B14F-4D97-AF65-F5344CB8AC3E}">
        <p14:creationId xmlns:p14="http://schemas.microsoft.com/office/powerpoint/2010/main" val="4068725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59</a:t>
            </a:fld>
            <a:endParaRPr lang="fi-FI"/>
          </a:p>
        </p:txBody>
      </p:sp>
    </p:spTree>
    <p:extLst>
      <p:ext uri="{BB962C8B-B14F-4D97-AF65-F5344CB8AC3E}">
        <p14:creationId xmlns:p14="http://schemas.microsoft.com/office/powerpoint/2010/main" val="737559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60</a:t>
            </a:fld>
            <a:endParaRPr lang="fi-FI"/>
          </a:p>
        </p:txBody>
      </p:sp>
    </p:spTree>
    <p:extLst>
      <p:ext uri="{BB962C8B-B14F-4D97-AF65-F5344CB8AC3E}">
        <p14:creationId xmlns:p14="http://schemas.microsoft.com/office/powerpoint/2010/main" val="16493586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61</a:t>
            </a:fld>
            <a:endParaRPr lang="fi-FI"/>
          </a:p>
        </p:txBody>
      </p:sp>
    </p:spTree>
    <p:extLst>
      <p:ext uri="{BB962C8B-B14F-4D97-AF65-F5344CB8AC3E}">
        <p14:creationId xmlns:p14="http://schemas.microsoft.com/office/powerpoint/2010/main" val="2170904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62</a:t>
            </a:fld>
            <a:endParaRPr lang="fi-FI"/>
          </a:p>
        </p:txBody>
      </p:sp>
    </p:spTree>
    <p:extLst>
      <p:ext uri="{BB962C8B-B14F-4D97-AF65-F5344CB8AC3E}">
        <p14:creationId xmlns:p14="http://schemas.microsoft.com/office/powerpoint/2010/main" val="34807401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Kuorman varmistaminen</a:t>
            </a:r>
          </a:p>
          <a:p>
            <a:pPr marL="228600" indent="-228600">
              <a:buAutoNum type="arabicPeriod"/>
            </a:pPr>
            <a:r>
              <a:rPr lang="fi-FI" dirty="0"/>
              <a:t>Moottoritilan palo ja perävaunun jarrujen huolto/palo. </a:t>
            </a:r>
          </a:p>
          <a:p>
            <a:pPr marL="228600" indent="-228600">
              <a:buAutoNum type="arabicPeriod"/>
            </a:pPr>
            <a:r>
              <a:rPr lang="fi-FI" dirty="0"/>
              <a:t>https://vrgroup.studio.crasman.fi/file/dl/i/RE0MdQ/PB-9smqC2-zYhS78syj4Pw/VRTranspoint_Knauf_kuvaaja_Ville_Rinne31_1024x576.jpg</a:t>
            </a:r>
          </a:p>
          <a:p>
            <a:pPr marL="228600" indent="-228600">
              <a:buAutoNum type="arabicPeriod"/>
            </a:pPr>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63</a:t>
            </a:fld>
            <a:endParaRPr lang="fi-FI"/>
          </a:p>
        </p:txBody>
      </p:sp>
    </p:spTree>
    <p:extLst>
      <p:ext uri="{BB962C8B-B14F-4D97-AF65-F5344CB8AC3E}">
        <p14:creationId xmlns:p14="http://schemas.microsoft.com/office/powerpoint/2010/main" val="3832096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https://images.cdn.yle.fi/image/upload/ar_1.7777777910232544,c_fill,g_faces,h_674,w_1200/dpr_1.0/q_auto:eco/f_auto/fl_lossy/13-3-8750274</a:t>
            </a:r>
          </a:p>
          <a:p>
            <a:endParaRPr lang="fi-FI" dirty="0"/>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64</a:t>
            </a:fld>
            <a:endParaRPr lang="fi-FI"/>
          </a:p>
        </p:txBody>
      </p:sp>
    </p:spTree>
    <p:extLst>
      <p:ext uri="{BB962C8B-B14F-4D97-AF65-F5344CB8AC3E}">
        <p14:creationId xmlns:p14="http://schemas.microsoft.com/office/powerpoint/2010/main" val="2907732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https://th.bing.com/th/id/OIP.iYg8x1bxRWQA-7zJaxPmOQHaE7?w=260&amp;h=180&amp;c=7&amp;r=0&amp;o=5&amp;pid=1.7</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65</a:t>
            </a:fld>
            <a:endParaRPr lang="fi-FI"/>
          </a:p>
        </p:txBody>
      </p:sp>
    </p:spTree>
    <p:extLst>
      <p:ext uri="{BB962C8B-B14F-4D97-AF65-F5344CB8AC3E}">
        <p14:creationId xmlns:p14="http://schemas.microsoft.com/office/powerpoint/2010/main" val="3903225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https://images.ctfassets.net/mzj3zpe8qb7p/39UGHfM4LaclxkzEc0CyJp/4562b70f93b51822994f1b6f3c4e1297/posti_sahkorekka-1666.jpg?w=1280&amp;h=720&amp;fit=fill</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66</a:t>
            </a:fld>
            <a:endParaRPr lang="fi-FI"/>
          </a:p>
        </p:txBody>
      </p:sp>
    </p:spTree>
    <p:extLst>
      <p:ext uri="{BB962C8B-B14F-4D97-AF65-F5344CB8AC3E}">
        <p14:creationId xmlns:p14="http://schemas.microsoft.com/office/powerpoint/2010/main" val="23140787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Raskaan kaluston sähköautojen latausinfran huomioiminen.</a:t>
            </a:r>
          </a:p>
          <a:p>
            <a:r>
              <a:rPr lang="fi-FI" dirty="0"/>
              <a:t>https://www.mtech.fi/wp-content/uploads/2019/08/Reittien-tehokas-optimointi-%E2%80%93-Miksi-reittioptimointiin-tulisi-satsata-957x550.jpeg</a:t>
            </a:r>
          </a:p>
          <a:p>
            <a:endParaRPr lang="fi-FI" dirty="0"/>
          </a:p>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67</a:t>
            </a:fld>
            <a:endParaRPr lang="fi-FI"/>
          </a:p>
        </p:txBody>
      </p:sp>
    </p:spTree>
    <p:extLst>
      <p:ext uri="{BB962C8B-B14F-4D97-AF65-F5344CB8AC3E}">
        <p14:creationId xmlns:p14="http://schemas.microsoft.com/office/powerpoint/2010/main" val="3299935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7</a:t>
            </a:fld>
            <a:endParaRPr lang="fi-FI"/>
          </a:p>
        </p:txBody>
      </p:sp>
    </p:spTree>
    <p:extLst>
      <p:ext uri="{BB962C8B-B14F-4D97-AF65-F5344CB8AC3E}">
        <p14:creationId xmlns:p14="http://schemas.microsoft.com/office/powerpoint/2010/main" val="31163881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Ecolabel</a:t>
            </a:r>
            <a:r>
              <a:rPr lang="fi-FI" dirty="0"/>
              <a:t> merkintä.</a:t>
            </a:r>
          </a:p>
          <a:p>
            <a:r>
              <a:rPr lang="fi-FI" dirty="0"/>
              <a:t>https://th.bing.com/th/id/OIP.UtTNfnnDEcFVCKRnFCozSwHaC1?w=297&amp;h=180&amp;c=7&amp;r=0&amp;o=5&amp;pid=1.7</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68</a:t>
            </a:fld>
            <a:endParaRPr lang="fi-FI"/>
          </a:p>
        </p:txBody>
      </p:sp>
    </p:spTree>
    <p:extLst>
      <p:ext uri="{BB962C8B-B14F-4D97-AF65-F5344CB8AC3E}">
        <p14:creationId xmlns:p14="http://schemas.microsoft.com/office/powerpoint/2010/main" val="569467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https://th.bing.com/th/id/R.2cf6646a2bc7ec7d46717b16905cc126?rik=vsMZJraeK5Sdxw&amp;riu=http%3a%2f%2fwww.moottori.fi%2fwp-content%2fuploads%2f2017%2f05%2fIMG_2783.jpg&amp;ehk=pCukUqiXv8uI48aW5UVa6%2f010ruekjvJwOvj2tp3lgE%3d&amp;risl=&amp;pid=ImgRaw&amp;r=0</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69</a:t>
            </a:fld>
            <a:endParaRPr lang="fi-FI"/>
          </a:p>
        </p:txBody>
      </p:sp>
    </p:spTree>
    <p:extLst>
      <p:ext uri="{BB962C8B-B14F-4D97-AF65-F5344CB8AC3E}">
        <p14:creationId xmlns:p14="http://schemas.microsoft.com/office/powerpoint/2010/main" val="37306329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https://i1.wp.com/www.packit.fi/wp-content/uploads/2020/02/billebeino-pakkaus.jpg?fit=400%2C325&amp;ssl=1</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70</a:t>
            </a:fld>
            <a:endParaRPr lang="fi-FI"/>
          </a:p>
        </p:txBody>
      </p:sp>
    </p:spTree>
    <p:extLst>
      <p:ext uri="{BB962C8B-B14F-4D97-AF65-F5344CB8AC3E}">
        <p14:creationId xmlns:p14="http://schemas.microsoft.com/office/powerpoint/2010/main" val="3898491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71</a:t>
            </a:fld>
            <a:endParaRPr lang="fi-FI"/>
          </a:p>
        </p:txBody>
      </p:sp>
    </p:spTree>
    <p:extLst>
      <p:ext uri="{BB962C8B-B14F-4D97-AF65-F5344CB8AC3E}">
        <p14:creationId xmlns:p14="http://schemas.microsoft.com/office/powerpoint/2010/main" val="1215469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https://th.bing.com/th/id/OIP.CK8B0bfK8IdJKYnhDr4oswHaFj?w=233&amp;h=180&amp;c=7&amp;r=0&amp;o=5&amp;pid=1.7</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72</a:t>
            </a:fld>
            <a:endParaRPr lang="fi-FI"/>
          </a:p>
        </p:txBody>
      </p:sp>
    </p:spTree>
    <p:extLst>
      <p:ext uri="{BB962C8B-B14F-4D97-AF65-F5344CB8AC3E}">
        <p14:creationId xmlns:p14="http://schemas.microsoft.com/office/powerpoint/2010/main" val="3116388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https://th.bing.com/th/id/OIP.CK8B0bfK8IdJKYnhDr4oswHaFj?w=233&amp;h=180&amp;c=7&amp;r=0&amp;o=5&amp;pid=1.7</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73</a:t>
            </a:fld>
            <a:endParaRPr lang="fi-FI"/>
          </a:p>
        </p:txBody>
      </p:sp>
    </p:spTree>
    <p:extLst>
      <p:ext uri="{BB962C8B-B14F-4D97-AF65-F5344CB8AC3E}">
        <p14:creationId xmlns:p14="http://schemas.microsoft.com/office/powerpoint/2010/main" val="60697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https://th.bing.com/th/id/OIP.rYVx0agIfWpcAAHE-3hlBgHaD4?w=309&amp;h=180&amp;c=7&amp;r=0&amp;o=5&amp;pid=1.7</a:t>
            </a:r>
          </a:p>
          <a:p>
            <a:r>
              <a:rPr lang="fi-FI" dirty="0"/>
              <a:t>Kuvan linkki</a:t>
            </a:r>
          </a:p>
        </p:txBody>
      </p:sp>
      <p:sp>
        <p:nvSpPr>
          <p:cNvPr id="4" name="Dian numeron paikkamerkki 3"/>
          <p:cNvSpPr>
            <a:spLocks noGrp="1"/>
          </p:cNvSpPr>
          <p:nvPr>
            <p:ph type="sldNum" sz="quarter" idx="5"/>
          </p:nvPr>
        </p:nvSpPr>
        <p:spPr/>
        <p:txBody>
          <a:bodyPr/>
          <a:lstStyle/>
          <a:p>
            <a:fld id="{11618420-1DAB-3A46-BCC8-E5CAD8A0F798}" type="slidenum">
              <a:rPr lang="fi-FI" smtClean="0"/>
              <a:t>74</a:t>
            </a:fld>
            <a:endParaRPr lang="fi-FI"/>
          </a:p>
        </p:txBody>
      </p:sp>
    </p:spTree>
    <p:extLst>
      <p:ext uri="{BB962C8B-B14F-4D97-AF65-F5344CB8AC3E}">
        <p14:creationId xmlns:p14="http://schemas.microsoft.com/office/powerpoint/2010/main" val="35699551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76</a:t>
            </a:fld>
            <a:endParaRPr lang="fi-FI"/>
          </a:p>
        </p:txBody>
      </p:sp>
    </p:spTree>
    <p:extLst>
      <p:ext uri="{BB962C8B-B14F-4D97-AF65-F5344CB8AC3E}">
        <p14:creationId xmlns:p14="http://schemas.microsoft.com/office/powerpoint/2010/main" val="7890106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77</a:t>
            </a:fld>
            <a:endParaRPr lang="fi-FI"/>
          </a:p>
        </p:txBody>
      </p:sp>
    </p:spTree>
    <p:extLst>
      <p:ext uri="{BB962C8B-B14F-4D97-AF65-F5344CB8AC3E}">
        <p14:creationId xmlns:p14="http://schemas.microsoft.com/office/powerpoint/2010/main" val="12678746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78</a:t>
            </a:fld>
            <a:endParaRPr lang="fi-FI"/>
          </a:p>
        </p:txBody>
      </p:sp>
    </p:spTree>
    <p:extLst>
      <p:ext uri="{BB962C8B-B14F-4D97-AF65-F5344CB8AC3E}">
        <p14:creationId xmlns:p14="http://schemas.microsoft.com/office/powerpoint/2010/main" val="25737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8</a:t>
            </a:fld>
            <a:endParaRPr lang="fi-FI"/>
          </a:p>
        </p:txBody>
      </p:sp>
    </p:spTree>
    <p:extLst>
      <p:ext uri="{BB962C8B-B14F-4D97-AF65-F5344CB8AC3E}">
        <p14:creationId xmlns:p14="http://schemas.microsoft.com/office/powerpoint/2010/main" val="3569955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79</a:t>
            </a:fld>
            <a:endParaRPr lang="fi-FI"/>
          </a:p>
        </p:txBody>
      </p:sp>
    </p:spTree>
    <p:extLst>
      <p:ext uri="{BB962C8B-B14F-4D97-AF65-F5344CB8AC3E}">
        <p14:creationId xmlns:p14="http://schemas.microsoft.com/office/powerpoint/2010/main" val="11942957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80</a:t>
            </a:fld>
            <a:endParaRPr lang="fi-FI"/>
          </a:p>
        </p:txBody>
      </p:sp>
    </p:spTree>
    <p:extLst>
      <p:ext uri="{BB962C8B-B14F-4D97-AF65-F5344CB8AC3E}">
        <p14:creationId xmlns:p14="http://schemas.microsoft.com/office/powerpoint/2010/main" val="39432216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18420-1DAB-3A46-BCC8-E5CAD8A0F79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58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618420-1DAB-3A46-BCC8-E5CAD8A0F79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9</a:t>
            </a:fld>
            <a:endParaRPr lang="fi-FI"/>
          </a:p>
        </p:txBody>
      </p:sp>
    </p:spTree>
    <p:extLst>
      <p:ext uri="{BB962C8B-B14F-4D97-AF65-F5344CB8AC3E}">
        <p14:creationId xmlns:p14="http://schemas.microsoft.com/office/powerpoint/2010/main" val="274364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1618420-1DAB-3A46-BCC8-E5CAD8A0F798}" type="slidenum">
              <a:rPr lang="fi-FI" smtClean="0"/>
              <a:t>10</a:t>
            </a:fld>
            <a:endParaRPr lang="fi-FI"/>
          </a:p>
        </p:txBody>
      </p:sp>
    </p:spTree>
    <p:extLst>
      <p:ext uri="{BB962C8B-B14F-4D97-AF65-F5344CB8AC3E}">
        <p14:creationId xmlns:p14="http://schemas.microsoft.com/office/powerpoint/2010/main" val="2060583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ienellä palkki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12.6.2024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1122363"/>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endParaRPr lang="fi-FI" dirty="0"/>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3717177"/>
            <a:ext cx="9144000" cy="1655762"/>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Tree>
    <p:extLst>
      <p:ext uri="{BB962C8B-B14F-4D97-AF65-F5344CB8AC3E}">
        <p14:creationId xmlns:p14="http://schemas.microsoft.com/office/powerpoint/2010/main" val="1486756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7B39-9335-1D45-9CBC-03251EC58D3F}"/>
              </a:ext>
            </a:extLst>
          </p:cNvPr>
          <p:cNvSpPr>
            <a:spLocks noGrp="1"/>
          </p:cNvSpPr>
          <p:nvPr>
            <p:ph type="title"/>
          </p:nvPr>
        </p:nvSpPr>
        <p:spPr>
          <a:xfrm>
            <a:off x="374732" y="457200"/>
            <a:ext cx="3895107" cy="1600200"/>
          </a:xfrm>
        </p:spPr>
        <p:txBody>
          <a:bodyPr anchor="b"/>
          <a:lstStyle>
            <a:lvl1pPr>
              <a:defRPr sz="3200"/>
            </a:lvl1pPr>
          </a:lstStyle>
          <a:p>
            <a:r>
              <a:rPr lang="fi-FI"/>
              <a:t>Muokkaa ots. perustyyl. napsautt.</a:t>
            </a:r>
          </a:p>
        </p:txBody>
      </p:sp>
      <p:sp>
        <p:nvSpPr>
          <p:cNvPr id="3" name="Content Placeholder 2">
            <a:extLst>
              <a:ext uri="{FF2B5EF4-FFF2-40B4-BE49-F238E27FC236}">
                <a16:creationId xmlns:a16="http://schemas.microsoft.com/office/drawing/2014/main" id="{D5367EFC-3F5C-1147-AB14-45C9C346ED77}"/>
              </a:ext>
            </a:extLst>
          </p:cNvPr>
          <p:cNvSpPr>
            <a:spLocks noGrp="1"/>
          </p:cNvSpPr>
          <p:nvPr>
            <p:ph idx="1"/>
          </p:nvPr>
        </p:nvSpPr>
        <p:spPr>
          <a:xfrm>
            <a:off x="4590472" y="987425"/>
            <a:ext cx="595211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xt Placeholder 3">
            <a:extLst>
              <a:ext uri="{FF2B5EF4-FFF2-40B4-BE49-F238E27FC236}">
                <a16:creationId xmlns:a16="http://schemas.microsoft.com/office/drawing/2014/main" id="{C3E8F311-6830-DB41-A762-AF5516C66EEA}"/>
              </a:ext>
            </a:extLst>
          </p:cNvPr>
          <p:cNvSpPr>
            <a:spLocks noGrp="1"/>
          </p:cNvSpPr>
          <p:nvPr>
            <p:ph type="body" sz="half" idx="2"/>
          </p:nvPr>
        </p:nvSpPr>
        <p:spPr>
          <a:xfrm>
            <a:off x="374732" y="2057400"/>
            <a:ext cx="389510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Date Placeholder 4">
            <a:extLst>
              <a:ext uri="{FF2B5EF4-FFF2-40B4-BE49-F238E27FC236}">
                <a16:creationId xmlns:a16="http://schemas.microsoft.com/office/drawing/2014/main" id="{05C6BC43-B3C7-D546-AE4F-2E0AE8E950EC}"/>
              </a:ext>
            </a:extLst>
          </p:cNvPr>
          <p:cNvSpPr>
            <a:spLocks noGrp="1"/>
          </p:cNvSpPr>
          <p:nvPr>
            <p:ph type="dt" sz="half" idx="10"/>
          </p:nvPr>
        </p:nvSpPr>
        <p:spPr/>
        <p:txBody>
          <a:bodyPr/>
          <a:lstStyle/>
          <a:p>
            <a:fld id="{118D4A9A-37A1-794E-8D4A-F839A85001DD}" type="datetime1">
              <a:rPr lang="fi-FI" smtClean="0"/>
              <a:t>12.6.2024</a:t>
            </a:fld>
            <a:endParaRPr lang="fi-FI"/>
          </a:p>
        </p:txBody>
      </p:sp>
      <p:sp>
        <p:nvSpPr>
          <p:cNvPr id="6" name="Footer Placeholder 5">
            <a:extLst>
              <a:ext uri="{FF2B5EF4-FFF2-40B4-BE49-F238E27FC236}">
                <a16:creationId xmlns:a16="http://schemas.microsoft.com/office/drawing/2014/main" id="{22DAD602-F739-BD4C-A259-208DB9FBDA10}"/>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56206320-159F-8448-98A5-069DD07A4E6F}"/>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44040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6A23B37-E1D2-C64C-BC2D-FF4F9A3E646E}"/>
              </a:ext>
            </a:extLst>
          </p:cNvPr>
          <p:cNvSpPr>
            <a:spLocks noGrp="1"/>
          </p:cNvSpPr>
          <p:nvPr>
            <p:ph type="pic" idx="1"/>
          </p:nvPr>
        </p:nvSpPr>
        <p:spPr>
          <a:xfrm>
            <a:off x="-1" y="0"/>
            <a:ext cx="1135997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5" name="Date Placeholder 4">
            <a:extLst>
              <a:ext uri="{FF2B5EF4-FFF2-40B4-BE49-F238E27FC236}">
                <a16:creationId xmlns:a16="http://schemas.microsoft.com/office/drawing/2014/main" id="{D4FB9DC7-0E99-4D49-89C4-322E66D297C6}"/>
              </a:ext>
            </a:extLst>
          </p:cNvPr>
          <p:cNvSpPr>
            <a:spLocks noGrp="1"/>
          </p:cNvSpPr>
          <p:nvPr>
            <p:ph type="dt" sz="half" idx="10"/>
          </p:nvPr>
        </p:nvSpPr>
        <p:spPr/>
        <p:txBody>
          <a:bodyPr/>
          <a:lstStyle/>
          <a:p>
            <a:fld id="{874AA782-AAE9-EC43-9DBE-39FFFA8C934C}" type="datetime1">
              <a:rPr lang="fi-FI" smtClean="0"/>
              <a:t>12.6.2024</a:t>
            </a:fld>
            <a:endParaRPr lang="fi-FI"/>
          </a:p>
        </p:txBody>
      </p:sp>
      <p:sp>
        <p:nvSpPr>
          <p:cNvPr id="6" name="Footer Placeholder 5">
            <a:extLst>
              <a:ext uri="{FF2B5EF4-FFF2-40B4-BE49-F238E27FC236}">
                <a16:creationId xmlns:a16="http://schemas.microsoft.com/office/drawing/2014/main" id="{B3D867AE-6E74-4C41-9AC8-8BACFADF80C8}"/>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200868F9-2296-0545-A62D-FB2B498B4E3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2" name="Title 1">
            <a:extLst>
              <a:ext uri="{FF2B5EF4-FFF2-40B4-BE49-F238E27FC236}">
                <a16:creationId xmlns:a16="http://schemas.microsoft.com/office/drawing/2014/main" id="{12A0B606-8A9C-3E4E-B4A4-B464C5953D19}"/>
              </a:ext>
            </a:extLst>
          </p:cNvPr>
          <p:cNvSpPr>
            <a:spLocks noGrp="1"/>
          </p:cNvSpPr>
          <p:nvPr>
            <p:ph type="title"/>
          </p:nvPr>
        </p:nvSpPr>
        <p:spPr>
          <a:xfrm>
            <a:off x="374732" y="1"/>
            <a:ext cx="4844566" cy="1793173"/>
          </a:xfrm>
          <a:solidFill>
            <a:schemeClr val="tx2">
              <a:alpha val="90000"/>
            </a:schemeClr>
          </a:solidFill>
        </p:spPr>
        <p:txBody>
          <a:bodyPr lIns="251999" tIns="251999" rIns="251999" bIns="108000" anchor="b"/>
          <a:lstStyle>
            <a:lvl1pPr>
              <a:defRPr sz="2800">
                <a:solidFill>
                  <a:schemeClr val="bg1"/>
                </a:solidFill>
              </a:defRPr>
            </a:lvl1pPr>
          </a:lstStyle>
          <a:p>
            <a:r>
              <a:rPr lang="fi-FI"/>
              <a:t>Muokkaa ots. perustyyl. napsautt.</a:t>
            </a:r>
            <a:endParaRPr lang="fi-FI" dirty="0"/>
          </a:p>
        </p:txBody>
      </p:sp>
      <p:sp>
        <p:nvSpPr>
          <p:cNvPr id="4" name="Text Placeholder 3">
            <a:extLst>
              <a:ext uri="{FF2B5EF4-FFF2-40B4-BE49-F238E27FC236}">
                <a16:creationId xmlns:a16="http://schemas.microsoft.com/office/drawing/2014/main" id="{1A63D558-CC7E-AC4F-AE23-7DEDB432CC0F}"/>
              </a:ext>
            </a:extLst>
          </p:cNvPr>
          <p:cNvSpPr>
            <a:spLocks noGrp="1"/>
          </p:cNvSpPr>
          <p:nvPr>
            <p:ph type="body" sz="half" idx="2"/>
          </p:nvPr>
        </p:nvSpPr>
        <p:spPr>
          <a:xfrm>
            <a:off x="376287" y="1793174"/>
            <a:ext cx="4844566" cy="4275117"/>
          </a:xfrm>
          <a:solidFill>
            <a:schemeClr val="tx2">
              <a:alpha val="90000"/>
            </a:schemeClr>
          </a:solidFill>
        </p:spPr>
        <p:txBody>
          <a:bodyPr lIns="251999" tIns="180000" rIns="251999" bIns="324000">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02996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6F38-971E-E743-8A34-337C90677D40}"/>
              </a:ext>
            </a:extLst>
          </p:cNvPr>
          <p:cNvSpPr>
            <a:spLocks noGrp="1"/>
          </p:cNvSpPr>
          <p:nvPr>
            <p:ph type="title"/>
          </p:nvPr>
        </p:nvSpPr>
        <p:spPr/>
        <p:txBody>
          <a:bodyPr/>
          <a:lstStyle/>
          <a:p>
            <a:r>
              <a:rPr lang="fi-FI"/>
              <a:t>Muokkaa ots. perustyyl. napsautt.</a:t>
            </a:r>
          </a:p>
        </p:txBody>
      </p:sp>
      <p:sp>
        <p:nvSpPr>
          <p:cNvPr id="3" name="Vertical Text Placeholder 2">
            <a:extLst>
              <a:ext uri="{FF2B5EF4-FFF2-40B4-BE49-F238E27FC236}">
                <a16:creationId xmlns:a16="http://schemas.microsoft.com/office/drawing/2014/main" id="{CE94F57D-7E30-C64A-968C-DE06D9A018EB}"/>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5E8AC2DF-8715-A646-990D-DA2CEA49F857}"/>
              </a:ext>
            </a:extLst>
          </p:cNvPr>
          <p:cNvSpPr>
            <a:spLocks noGrp="1"/>
          </p:cNvSpPr>
          <p:nvPr>
            <p:ph type="dt" sz="half" idx="10"/>
          </p:nvPr>
        </p:nvSpPr>
        <p:spPr/>
        <p:txBody>
          <a:bodyPr/>
          <a:lstStyle/>
          <a:p>
            <a:fld id="{6AD6BE22-6A6C-B146-BD6E-497B8BD26224}" type="datetime1">
              <a:rPr lang="fi-FI" smtClean="0"/>
              <a:t>12.6.2024</a:t>
            </a:fld>
            <a:endParaRPr lang="fi-FI"/>
          </a:p>
        </p:txBody>
      </p:sp>
      <p:sp>
        <p:nvSpPr>
          <p:cNvPr id="5" name="Footer Placeholder 4">
            <a:extLst>
              <a:ext uri="{FF2B5EF4-FFF2-40B4-BE49-F238E27FC236}">
                <a16:creationId xmlns:a16="http://schemas.microsoft.com/office/drawing/2014/main" id="{532BDA5E-56E8-EC44-A32D-819D951158E7}"/>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5BA2553A-F783-8343-A958-E86E29B2AB6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46176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34CC2-DF68-7C46-B5D8-91AB1404EC8D}"/>
              </a:ext>
            </a:extLst>
          </p:cNvPr>
          <p:cNvSpPr>
            <a:spLocks noGrp="1"/>
          </p:cNvSpPr>
          <p:nvPr>
            <p:ph type="title" orient="vert"/>
          </p:nvPr>
        </p:nvSpPr>
        <p:spPr>
          <a:xfrm>
            <a:off x="8200570" y="365125"/>
            <a:ext cx="2778825" cy="5811838"/>
          </a:xfrm>
        </p:spPr>
        <p:txBody>
          <a:bodyPr vert="eaVert"/>
          <a:lstStyle/>
          <a:p>
            <a:r>
              <a:rPr lang="fi-FI"/>
              <a:t>Muokkaa ots. perustyyl. napsautt.</a:t>
            </a:r>
          </a:p>
        </p:txBody>
      </p:sp>
      <p:sp>
        <p:nvSpPr>
          <p:cNvPr id="3" name="Vertical Text Placeholder 2">
            <a:extLst>
              <a:ext uri="{FF2B5EF4-FFF2-40B4-BE49-F238E27FC236}">
                <a16:creationId xmlns:a16="http://schemas.microsoft.com/office/drawing/2014/main" id="{FF150BF5-D005-F046-BE23-3BAD383E5379}"/>
              </a:ext>
            </a:extLst>
          </p:cNvPr>
          <p:cNvSpPr>
            <a:spLocks noGrp="1"/>
          </p:cNvSpPr>
          <p:nvPr>
            <p:ph type="body" orient="vert" idx="1"/>
          </p:nvPr>
        </p:nvSpPr>
        <p:spPr>
          <a:xfrm>
            <a:off x="374732" y="365125"/>
            <a:ext cx="7528956"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Date Placeholder 3">
            <a:extLst>
              <a:ext uri="{FF2B5EF4-FFF2-40B4-BE49-F238E27FC236}">
                <a16:creationId xmlns:a16="http://schemas.microsoft.com/office/drawing/2014/main" id="{BED1ED6A-3DAF-2240-9CD6-C10D5DCF9D1B}"/>
              </a:ext>
            </a:extLst>
          </p:cNvPr>
          <p:cNvSpPr>
            <a:spLocks noGrp="1"/>
          </p:cNvSpPr>
          <p:nvPr>
            <p:ph type="dt" sz="half" idx="10"/>
          </p:nvPr>
        </p:nvSpPr>
        <p:spPr/>
        <p:txBody>
          <a:bodyPr/>
          <a:lstStyle/>
          <a:p>
            <a:fld id="{885BF986-2C15-6B4F-9D69-20BD296D4CDA}" type="datetime1">
              <a:rPr lang="fi-FI" smtClean="0"/>
              <a:t>12.6.2024</a:t>
            </a:fld>
            <a:endParaRPr lang="fi-FI"/>
          </a:p>
        </p:txBody>
      </p:sp>
      <p:sp>
        <p:nvSpPr>
          <p:cNvPr id="5" name="Footer Placeholder 4">
            <a:extLst>
              <a:ext uri="{FF2B5EF4-FFF2-40B4-BE49-F238E27FC236}">
                <a16:creationId xmlns:a16="http://schemas.microsoft.com/office/drawing/2014/main" id="{62DCEC61-88BE-A645-97A1-93767D09EE6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79454569-C9FF-654D-B4F5-2E7AF5100A3B}"/>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1737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isolla logoll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A8B6551E-71A9-8B4A-B982-567474591C84}" type="datetime1">
              <a:rPr lang="fi-FI" smtClean="0"/>
              <a:t>12.6.2024</a:t>
            </a:fld>
            <a:endParaRPr lang="fi-FI"/>
          </a:p>
        </p:txBody>
      </p:sp>
      <p:sp>
        <p:nvSpPr>
          <p:cNvPr id="7" name="Rectangle 6">
            <a:extLst>
              <a:ext uri="{FF2B5EF4-FFF2-40B4-BE49-F238E27FC236}">
                <a16:creationId xmlns:a16="http://schemas.microsoft.com/office/drawing/2014/main" id="{30BCC118-92C6-1D47-9954-FF1122869D46}"/>
              </a:ext>
            </a:extLst>
          </p:cNvPr>
          <p:cNvSpPr/>
          <p:nvPr userDrawn="1"/>
        </p:nvSpPr>
        <p:spPr>
          <a:xfrm>
            <a:off x="0" y="0"/>
            <a:ext cx="113600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2588655"/>
            <a:ext cx="9144000" cy="2387600"/>
          </a:xfrm>
        </p:spPr>
        <p:txBody>
          <a:bodyPr anchor="b">
            <a:normAutofit/>
          </a:bodyPr>
          <a:lstStyle>
            <a:lvl1pPr algn="ctr">
              <a:defRPr sz="4800">
                <a:solidFill>
                  <a:schemeClr val="bg1"/>
                </a:solidFill>
                <a:effectLst>
                  <a:outerShdw blurRad="190500" dist="38100" dir="2700000" algn="tl" rotWithShape="0">
                    <a:prstClr val="black">
                      <a:alpha val="20000"/>
                    </a:prstClr>
                  </a:outerShdw>
                </a:effectLst>
              </a:defRPr>
            </a:lvl1pPr>
          </a:lstStyle>
          <a:p>
            <a:r>
              <a:rPr lang="fi-FI"/>
              <a:t>Muokkaa ots. perustyyl. napsautt.</a:t>
            </a:r>
            <a:endParaRPr lang="fi-FI" dirty="0"/>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183469"/>
            <a:ext cx="9144000" cy="1305201"/>
          </a:xfrm>
        </p:spPr>
        <p:txBody>
          <a:bodyPr>
            <a:normAutofit/>
          </a:bodyPr>
          <a:lstStyle>
            <a:lvl1pPr marL="0" indent="0" algn="ctr">
              <a:lnSpc>
                <a:spcPct val="100000"/>
              </a:lnSpc>
              <a:buNone/>
              <a:defRPr sz="2000">
                <a:solidFill>
                  <a:schemeClr val="bg1"/>
                </a:solidFill>
                <a:effectLst>
                  <a:outerShdw blurRad="190500" dist="38100" dir="2700000" algn="tl" rotWithShape="0">
                    <a:prstClr val="black">
                      <a:alpha val="2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8" name="Picture 4">
            <a:extLst>
              <a:ext uri="{FF2B5EF4-FFF2-40B4-BE49-F238E27FC236}">
                <a16:creationId xmlns:a16="http://schemas.microsoft.com/office/drawing/2014/main" id="{DBCCA9B1-1015-8749-99D7-26F5CAD6D892}"/>
              </a:ext>
            </a:extLst>
          </p:cNvPr>
          <p:cNvPicPr>
            <a:picLocks noChangeAspect="1"/>
          </p:cNvPicPr>
          <p:nvPr userDrawn="1"/>
        </p:nvPicPr>
        <p:blipFill>
          <a:blip r:embed="rId2"/>
          <a:stretch>
            <a:fillRect/>
          </a:stretch>
        </p:blipFill>
        <p:spPr>
          <a:xfrm>
            <a:off x="4826342" y="1012032"/>
            <a:ext cx="1815316" cy="1448922"/>
          </a:xfrm>
          <a:prstGeom prst="rect">
            <a:avLst/>
          </a:prstGeom>
        </p:spPr>
      </p:pic>
      <p:sp>
        <p:nvSpPr>
          <p:cNvPr id="9" name="Suorakulmio 8"/>
          <p:cNvSpPr/>
          <p:nvPr userDrawn="1"/>
        </p:nvSpPr>
        <p:spPr>
          <a:xfrm>
            <a:off x="11404980" y="6046573"/>
            <a:ext cx="742292" cy="6749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asiakkaan logon kanssa (oikeal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3949360-CF60-1646-B4B7-371F1F488DE7}"/>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5" name="Footer Placeholder 4">
            <a:extLst>
              <a:ext uri="{FF2B5EF4-FFF2-40B4-BE49-F238E27FC236}">
                <a16:creationId xmlns:a16="http://schemas.microsoft.com/office/drawing/2014/main" id="{BE523AE3-3FDD-994B-A30A-FF1415EF9936}"/>
              </a:ext>
            </a:extLst>
          </p:cNvPr>
          <p:cNvSpPr>
            <a:spLocks noGrp="1"/>
          </p:cNvSpPr>
          <p:nvPr>
            <p:ph type="ftr" sz="quarter" idx="11"/>
          </p:nvPr>
        </p:nvSpPr>
        <p:spPr/>
        <p:txBody>
          <a:bodyPr/>
          <a:lstStyle/>
          <a:p>
            <a:r>
              <a:rPr lang="fi-FI"/>
              <a:t>Taitotalon PowerPoint -pohja</a:t>
            </a:r>
          </a:p>
        </p:txBody>
      </p:sp>
      <p:sp>
        <p:nvSpPr>
          <p:cNvPr id="4" name="Date Placeholder 3">
            <a:extLst>
              <a:ext uri="{FF2B5EF4-FFF2-40B4-BE49-F238E27FC236}">
                <a16:creationId xmlns:a16="http://schemas.microsoft.com/office/drawing/2014/main" id="{2AEDE278-B472-5941-9F3F-061CAE5FFB24}"/>
              </a:ext>
            </a:extLst>
          </p:cNvPr>
          <p:cNvSpPr>
            <a:spLocks noGrp="1"/>
          </p:cNvSpPr>
          <p:nvPr>
            <p:ph type="dt" sz="half" idx="10"/>
          </p:nvPr>
        </p:nvSpPr>
        <p:spPr/>
        <p:txBody>
          <a:bodyPr/>
          <a:lstStyle/>
          <a:p>
            <a:fld id="{02C77DDF-2BCC-C44F-A424-3260BBB65B7A}" type="datetime1">
              <a:rPr lang="fi-FI" smtClean="0"/>
              <a:t>12.6.2024</a:t>
            </a:fld>
            <a:endParaRPr lang="fi-FI"/>
          </a:p>
        </p:txBody>
      </p:sp>
      <p:sp>
        <p:nvSpPr>
          <p:cNvPr id="2" name="Title 1">
            <a:extLst>
              <a:ext uri="{FF2B5EF4-FFF2-40B4-BE49-F238E27FC236}">
                <a16:creationId xmlns:a16="http://schemas.microsoft.com/office/drawing/2014/main" id="{816002F8-51F4-8E41-AF9E-6AF38B450705}"/>
              </a:ext>
            </a:extLst>
          </p:cNvPr>
          <p:cNvSpPr>
            <a:spLocks noGrp="1"/>
          </p:cNvSpPr>
          <p:nvPr>
            <p:ph type="ctrTitle"/>
          </p:nvPr>
        </p:nvSpPr>
        <p:spPr>
          <a:xfrm>
            <a:off x="1162000" y="3342673"/>
            <a:ext cx="9144000" cy="1680845"/>
          </a:xfrm>
          <a:effectLst/>
        </p:spPr>
        <p:txBody>
          <a:bodyPr anchor="b">
            <a:normAutofit/>
          </a:bodyPr>
          <a:lstStyle>
            <a:lvl1pPr algn="ctr">
              <a:defRPr sz="4800">
                <a:solidFill>
                  <a:schemeClr val="accent2"/>
                </a:solidFill>
                <a:effectLst/>
              </a:defRPr>
            </a:lvl1pPr>
          </a:lstStyle>
          <a:p>
            <a:r>
              <a:rPr lang="fi-FI"/>
              <a:t>Muokkaa ots. perustyyl. napsautt.</a:t>
            </a:r>
            <a:endParaRPr lang="fi-FI" dirty="0"/>
          </a:p>
        </p:txBody>
      </p:sp>
      <p:sp>
        <p:nvSpPr>
          <p:cNvPr id="3" name="Subtitle 2">
            <a:extLst>
              <a:ext uri="{FF2B5EF4-FFF2-40B4-BE49-F238E27FC236}">
                <a16:creationId xmlns:a16="http://schemas.microsoft.com/office/drawing/2014/main" id="{8F7BE67C-6EDC-3345-9431-8E91D02DBFEC}"/>
              </a:ext>
            </a:extLst>
          </p:cNvPr>
          <p:cNvSpPr>
            <a:spLocks noGrp="1"/>
          </p:cNvSpPr>
          <p:nvPr>
            <p:ph type="subTitle" idx="1"/>
          </p:nvPr>
        </p:nvSpPr>
        <p:spPr>
          <a:xfrm>
            <a:off x="1162000" y="5272071"/>
            <a:ext cx="9144000" cy="835726"/>
          </a:xfrm>
          <a:effectLst/>
        </p:spPr>
        <p:txBody>
          <a:bodyPr>
            <a:normAutofit/>
          </a:bodyPr>
          <a:lstStyle>
            <a:lvl1pPr marL="0" indent="0" algn="ctr">
              <a:lnSpc>
                <a:spcPct val="100000"/>
              </a:lnSpc>
              <a:buNone/>
              <a:defRPr sz="2000">
                <a:solidFill>
                  <a:schemeClr val="accent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8" name="Picture 7" descr="Taitotalo tunnus">
            <a:extLst>
              <a:ext uri="{FF2B5EF4-FFF2-40B4-BE49-F238E27FC236}">
                <a16:creationId xmlns:a16="http://schemas.microsoft.com/office/drawing/2014/main" id="{7F5370E0-ACE7-474D-ABC7-C2B2E959C669}"/>
              </a:ext>
            </a:extLst>
          </p:cNvPr>
          <p:cNvPicPr>
            <a:picLocks noChangeAspect="1"/>
          </p:cNvPicPr>
          <p:nvPr userDrawn="1"/>
        </p:nvPicPr>
        <p:blipFill>
          <a:blip r:embed="rId2"/>
          <a:stretch>
            <a:fillRect/>
          </a:stretch>
        </p:blipFill>
        <p:spPr>
          <a:xfrm>
            <a:off x="3582450" y="692183"/>
            <a:ext cx="1599912" cy="1276994"/>
          </a:xfrm>
          <a:prstGeom prst="rect">
            <a:avLst/>
          </a:prstGeom>
        </p:spPr>
      </p:pic>
    </p:spTree>
    <p:extLst>
      <p:ext uri="{BB962C8B-B14F-4D97-AF65-F5344CB8AC3E}">
        <p14:creationId xmlns:p14="http://schemas.microsoft.com/office/powerpoint/2010/main" val="1056046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ECA4-083C-A744-AA9E-8289AA5B9C9A}"/>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6BCDE4F6-85AA-A74B-8980-796DBBD9A08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F93A8748-DA77-0843-91BE-A19F24D311EE}"/>
              </a:ext>
            </a:extLst>
          </p:cNvPr>
          <p:cNvSpPr>
            <a:spLocks noGrp="1"/>
          </p:cNvSpPr>
          <p:nvPr>
            <p:ph type="dt" sz="half" idx="10"/>
          </p:nvPr>
        </p:nvSpPr>
        <p:spPr/>
        <p:txBody>
          <a:bodyPr/>
          <a:lstStyle/>
          <a:p>
            <a:fld id="{4F716ABA-EAC5-3D4B-BE9C-145A634A5399}" type="datetime1">
              <a:rPr lang="fi-FI" smtClean="0"/>
              <a:t>12.6.2024</a:t>
            </a:fld>
            <a:endParaRPr lang="fi-FI"/>
          </a:p>
        </p:txBody>
      </p:sp>
      <p:sp>
        <p:nvSpPr>
          <p:cNvPr id="5" name="Footer Placeholder 4">
            <a:extLst>
              <a:ext uri="{FF2B5EF4-FFF2-40B4-BE49-F238E27FC236}">
                <a16:creationId xmlns:a16="http://schemas.microsoft.com/office/drawing/2014/main" id="{99919960-C110-FC4A-94F9-08ECAA858934}"/>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3535D85B-7726-504F-8940-8CCBE3B9BF61}"/>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361791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A20A-E24F-0447-925A-758E63D0D598}"/>
              </a:ext>
            </a:extLst>
          </p:cNvPr>
          <p:cNvSpPr>
            <a:spLocks noGrp="1"/>
          </p:cNvSpPr>
          <p:nvPr>
            <p:ph type="title"/>
          </p:nvPr>
        </p:nvSpPr>
        <p:spPr>
          <a:xfrm>
            <a:off x="374732" y="1709738"/>
            <a:ext cx="10604664" cy="2852737"/>
          </a:xfrm>
        </p:spPr>
        <p:txBody>
          <a:bodyPr anchor="b">
            <a:normAutofit/>
          </a:bodyPr>
          <a:lstStyle>
            <a:lvl1pPr>
              <a:defRPr sz="5400"/>
            </a:lvl1pPr>
          </a:lstStyle>
          <a:p>
            <a:r>
              <a:rPr lang="fi-FI"/>
              <a:t>Muokkaa ots. perustyyl. napsautt.</a:t>
            </a:r>
            <a:endParaRPr lang="fi-FI" dirty="0"/>
          </a:p>
        </p:txBody>
      </p:sp>
      <p:sp>
        <p:nvSpPr>
          <p:cNvPr id="3" name="Text Placeholder 2">
            <a:extLst>
              <a:ext uri="{FF2B5EF4-FFF2-40B4-BE49-F238E27FC236}">
                <a16:creationId xmlns:a16="http://schemas.microsoft.com/office/drawing/2014/main" id="{7BD6D89F-85A4-CB44-A9FC-041DA0972DAD}"/>
              </a:ext>
            </a:extLst>
          </p:cNvPr>
          <p:cNvSpPr>
            <a:spLocks noGrp="1"/>
          </p:cNvSpPr>
          <p:nvPr>
            <p:ph type="body" idx="1"/>
          </p:nvPr>
        </p:nvSpPr>
        <p:spPr>
          <a:xfrm>
            <a:off x="374731" y="4589463"/>
            <a:ext cx="106046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a:extLst>
              <a:ext uri="{FF2B5EF4-FFF2-40B4-BE49-F238E27FC236}">
                <a16:creationId xmlns:a16="http://schemas.microsoft.com/office/drawing/2014/main" id="{EBE468DC-BA43-2F49-8F1A-AB71A373087B}"/>
              </a:ext>
            </a:extLst>
          </p:cNvPr>
          <p:cNvSpPr>
            <a:spLocks noGrp="1"/>
          </p:cNvSpPr>
          <p:nvPr>
            <p:ph type="dt" sz="half" idx="10"/>
          </p:nvPr>
        </p:nvSpPr>
        <p:spPr/>
        <p:txBody>
          <a:bodyPr/>
          <a:lstStyle/>
          <a:p>
            <a:fld id="{AC64A19F-B292-8640-8003-571A99F3364B}" type="datetime1">
              <a:rPr lang="fi-FI" smtClean="0"/>
              <a:t>12.6.2024</a:t>
            </a:fld>
            <a:endParaRPr lang="fi-FI"/>
          </a:p>
        </p:txBody>
      </p:sp>
      <p:sp>
        <p:nvSpPr>
          <p:cNvPr id="5" name="Footer Placeholder 4">
            <a:extLst>
              <a:ext uri="{FF2B5EF4-FFF2-40B4-BE49-F238E27FC236}">
                <a16:creationId xmlns:a16="http://schemas.microsoft.com/office/drawing/2014/main" id="{1096591B-C2B3-6C40-B9F7-C304C2ABF973}"/>
              </a:ext>
            </a:extLst>
          </p:cNvPr>
          <p:cNvSpPr>
            <a:spLocks noGrp="1"/>
          </p:cNvSpPr>
          <p:nvPr>
            <p:ph type="ftr" sz="quarter" idx="11"/>
          </p:nvPr>
        </p:nvSpPr>
        <p:spPr/>
        <p:txBody>
          <a:bodyPr/>
          <a:lstStyle/>
          <a:p>
            <a:r>
              <a:rPr lang="fi-FI"/>
              <a:t>Taitotalon PowerPoint -pohja</a:t>
            </a:r>
          </a:p>
        </p:txBody>
      </p:sp>
      <p:sp>
        <p:nvSpPr>
          <p:cNvPr id="6" name="Slide Number Placeholder 5">
            <a:extLst>
              <a:ext uri="{FF2B5EF4-FFF2-40B4-BE49-F238E27FC236}">
                <a16:creationId xmlns:a16="http://schemas.microsoft.com/office/drawing/2014/main" id="{D5C40025-B364-3649-9794-AB5800C66333}"/>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15613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67F9-A5D5-364E-8AFE-285B35F56E95}"/>
              </a:ext>
            </a:extLst>
          </p:cNvPr>
          <p:cNvSpPr>
            <a:spLocks noGrp="1"/>
          </p:cNvSpPr>
          <p:nvPr>
            <p:ph type="title"/>
          </p:nvPr>
        </p:nvSpPr>
        <p:spPr/>
        <p:txBody>
          <a:bodyPr/>
          <a:lstStyle/>
          <a:p>
            <a:r>
              <a:rPr lang="fi-FI"/>
              <a:t>Muokkaa ots. perustyyl. napsautt.</a:t>
            </a:r>
          </a:p>
        </p:txBody>
      </p:sp>
      <p:sp>
        <p:nvSpPr>
          <p:cNvPr id="3" name="Content Placeholder 2">
            <a:extLst>
              <a:ext uri="{FF2B5EF4-FFF2-40B4-BE49-F238E27FC236}">
                <a16:creationId xmlns:a16="http://schemas.microsoft.com/office/drawing/2014/main" id="{ED3708F7-E7E3-C14D-8987-C5151357F2EC}"/>
              </a:ext>
            </a:extLst>
          </p:cNvPr>
          <p:cNvSpPr>
            <a:spLocks noGrp="1"/>
          </p:cNvSpPr>
          <p:nvPr>
            <p:ph sz="half" idx="1"/>
          </p:nvPr>
        </p:nvSpPr>
        <p:spPr>
          <a:xfrm>
            <a:off x="3747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4">
            <a:extLst>
              <a:ext uri="{FF2B5EF4-FFF2-40B4-BE49-F238E27FC236}">
                <a16:creationId xmlns:a16="http://schemas.microsoft.com/office/drawing/2014/main" id="{0900D349-4B94-3A43-88B0-D5180C2039E8}"/>
              </a:ext>
            </a:extLst>
          </p:cNvPr>
          <p:cNvSpPr>
            <a:spLocks noGrp="1"/>
          </p:cNvSpPr>
          <p:nvPr>
            <p:ph type="dt" sz="half" idx="10"/>
          </p:nvPr>
        </p:nvSpPr>
        <p:spPr/>
        <p:txBody>
          <a:bodyPr/>
          <a:lstStyle/>
          <a:p>
            <a:fld id="{51B3686A-D8FC-C74F-9E94-475FAD8C851C}" type="datetime1">
              <a:rPr lang="fi-FI" smtClean="0"/>
              <a:t>12.6.2024</a:t>
            </a:fld>
            <a:endParaRPr lang="fi-FI"/>
          </a:p>
        </p:txBody>
      </p:sp>
      <p:sp>
        <p:nvSpPr>
          <p:cNvPr id="6" name="Footer Placeholder 5">
            <a:extLst>
              <a:ext uri="{FF2B5EF4-FFF2-40B4-BE49-F238E27FC236}">
                <a16:creationId xmlns:a16="http://schemas.microsoft.com/office/drawing/2014/main" id="{2C190897-8178-584C-BAA3-35C161710A57}"/>
              </a:ext>
            </a:extLst>
          </p:cNvPr>
          <p:cNvSpPr>
            <a:spLocks noGrp="1"/>
          </p:cNvSpPr>
          <p:nvPr>
            <p:ph type="ftr" sz="quarter" idx="11"/>
          </p:nvPr>
        </p:nvSpPr>
        <p:spPr/>
        <p:txBody>
          <a:bodyPr/>
          <a:lstStyle/>
          <a:p>
            <a:r>
              <a:rPr lang="fi-FI"/>
              <a:t>Taitotalon PowerPoint -pohja</a:t>
            </a:r>
          </a:p>
        </p:txBody>
      </p:sp>
      <p:sp>
        <p:nvSpPr>
          <p:cNvPr id="7" name="Slide Number Placeholder 6">
            <a:extLst>
              <a:ext uri="{FF2B5EF4-FFF2-40B4-BE49-F238E27FC236}">
                <a16:creationId xmlns:a16="http://schemas.microsoft.com/office/drawing/2014/main" id="{6087A667-6EAE-5B43-ACEB-F651908A39E6}"/>
              </a:ext>
            </a:extLst>
          </p:cNvPr>
          <p:cNvSpPr>
            <a:spLocks noGrp="1"/>
          </p:cNvSpPr>
          <p:nvPr>
            <p:ph type="sldNum" sz="quarter" idx="12"/>
          </p:nvPr>
        </p:nvSpPr>
        <p:spPr/>
        <p:txBody>
          <a:bodyPr/>
          <a:lstStyle/>
          <a:p>
            <a:fld id="{7F977CFA-5E00-6047-984E-927ECF9A2530}" type="slidenum">
              <a:rPr lang="fi-FI" smtClean="0"/>
              <a:t>‹#›</a:t>
            </a:fld>
            <a:endParaRPr lang="fi-FI"/>
          </a:p>
        </p:txBody>
      </p:sp>
      <p:sp>
        <p:nvSpPr>
          <p:cNvPr id="4" name="Content Placeholder 3">
            <a:extLst>
              <a:ext uri="{FF2B5EF4-FFF2-40B4-BE49-F238E27FC236}">
                <a16:creationId xmlns:a16="http://schemas.microsoft.com/office/drawing/2014/main" id="{F3AD3748-63AE-7F4C-BF01-6244E01B81F8}"/>
              </a:ext>
            </a:extLst>
          </p:cNvPr>
          <p:cNvSpPr>
            <a:spLocks noGrp="1"/>
          </p:cNvSpPr>
          <p:nvPr>
            <p:ph sz="half" idx="2"/>
          </p:nvPr>
        </p:nvSpPr>
        <p:spPr>
          <a:xfrm>
            <a:off x="5813631" y="1825625"/>
            <a:ext cx="5165765"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00333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4A07-4985-8542-B2B7-F4668461A643}"/>
              </a:ext>
            </a:extLst>
          </p:cNvPr>
          <p:cNvSpPr>
            <a:spLocks noGrp="1"/>
          </p:cNvSpPr>
          <p:nvPr>
            <p:ph type="title"/>
          </p:nvPr>
        </p:nvSpPr>
        <p:spPr>
          <a:xfrm>
            <a:off x="374732" y="365125"/>
            <a:ext cx="10604664" cy="1325563"/>
          </a:xfrm>
        </p:spPr>
        <p:txBody>
          <a:bodyPr/>
          <a:lstStyle/>
          <a:p>
            <a:r>
              <a:rPr lang="fi-FI"/>
              <a:t>Muokkaa ots. perustyyl. napsautt.</a:t>
            </a:r>
          </a:p>
        </p:txBody>
      </p:sp>
      <p:sp>
        <p:nvSpPr>
          <p:cNvPr id="3" name="Text Placeholder 2">
            <a:extLst>
              <a:ext uri="{FF2B5EF4-FFF2-40B4-BE49-F238E27FC236}">
                <a16:creationId xmlns:a16="http://schemas.microsoft.com/office/drawing/2014/main" id="{5586B3F5-18F7-5D43-A045-8741763EE3A8}"/>
              </a:ext>
            </a:extLst>
          </p:cNvPr>
          <p:cNvSpPr>
            <a:spLocks noGrp="1"/>
          </p:cNvSpPr>
          <p:nvPr>
            <p:ph type="body" idx="1"/>
          </p:nvPr>
        </p:nvSpPr>
        <p:spPr>
          <a:xfrm>
            <a:off x="374732"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54DD38B9-1422-7A4C-A443-9369B66CF1D4}"/>
              </a:ext>
            </a:extLst>
          </p:cNvPr>
          <p:cNvSpPr>
            <a:spLocks noGrp="1"/>
          </p:cNvSpPr>
          <p:nvPr>
            <p:ph sz="half" idx="2"/>
          </p:nvPr>
        </p:nvSpPr>
        <p:spPr>
          <a:xfrm>
            <a:off x="374732" y="2505075"/>
            <a:ext cx="520139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Text Placeholder 4">
            <a:extLst>
              <a:ext uri="{FF2B5EF4-FFF2-40B4-BE49-F238E27FC236}">
                <a16:creationId xmlns:a16="http://schemas.microsoft.com/office/drawing/2014/main" id="{69301BEC-F0A1-3D4B-ABE7-2DCC96903441}"/>
              </a:ext>
            </a:extLst>
          </p:cNvPr>
          <p:cNvSpPr>
            <a:spLocks noGrp="1"/>
          </p:cNvSpPr>
          <p:nvPr>
            <p:ph type="body" sz="quarter" idx="3"/>
          </p:nvPr>
        </p:nvSpPr>
        <p:spPr>
          <a:xfrm>
            <a:off x="5778005" y="1681163"/>
            <a:ext cx="520139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a:extLst>
              <a:ext uri="{FF2B5EF4-FFF2-40B4-BE49-F238E27FC236}">
                <a16:creationId xmlns:a16="http://schemas.microsoft.com/office/drawing/2014/main" id="{B550E441-9076-754F-97AE-59246F2AE0B8}"/>
              </a:ext>
            </a:extLst>
          </p:cNvPr>
          <p:cNvSpPr>
            <a:spLocks noGrp="1"/>
          </p:cNvSpPr>
          <p:nvPr>
            <p:ph sz="quarter" idx="4"/>
          </p:nvPr>
        </p:nvSpPr>
        <p:spPr>
          <a:xfrm>
            <a:off x="5778005" y="2505075"/>
            <a:ext cx="5201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Date Placeholder 6">
            <a:extLst>
              <a:ext uri="{FF2B5EF4-FFF2-40B4-BE49-F238E27FC236}">
                <a16:creationId xmlns:a16="http://schemas.microsoft.com/office/drawing/2014/main" id="{98F91420-A5FC-E447-877D-3D0ECD43832E}"/>
              </a:ext>
            </a:extLst>
          </p:cNvPr>
          <p:cNvSpPr>
            <a:spLocks noGrp="1"/>
          </p:cNvSpPr>
          <p:nvPr>
            <p:ph type="dt" sz="half" idx="10"/>
          </p:nvPr>
        </p:nvSpPr>
        <p:spPr/>
        <p:txBody>
          <a:bodyPr/>
          <a:lstStyle/>
          <a:p>
            <a:fld id="{D868185D-3FDE-014C-87D3-6C67621B27EF}" type="datetime1">
              <a:rPr lang="fi-FI" smtClean="0"/>
              <a:t>12.6.2024</a:t>
            </a:fld>
            <a:endParaRPr lang="fi-FI"/>
          </a:p>
        </p:txBody>
      </p:sp>
      <p:sp>
        <p:nvSpPr>
          <p:cNvPr id="8" name="Footer Placeholder 7">
            <a:extLst>
              <a:ext uri="{FF2B5EF4-FFF2-40B4-BE49-F238E27FC236}">
                <a16:creationId xmlns:a16="http://schemas.microsoft.com/office/drawing/2014/main" id="{377C2592-7479-4A45-9E92-94BD1ABDBA2D}"/>
              </a:ext>
            </a:extLst>
          </p:cNvPr>
          <p:cNvSpPr>
            <a:spLocks noGrp="1"/>
          </p:cNvSpPr>
          <p:nvPr>
            <p:ph type="ftr" sz="quarter" idx="11"/>
          </p:nvPr>
        </p:nvSpPr>
        <p:spPr/>
        <p:txBody>
          <a:bodyPr/>
          <a:lstStyle/>
          <a:p>
            <a:r>
              <a:rPr lang="fi-FI"/>
              <a:t>Taitotalon PowerPoint -pohja</a:t>
            </a:r>
          </a:p>
        </p:txBody>
      </p:sp>
      <p:sp>
        <p:nvSpPr>
          <p:cNvPr id="9" name="Slide Number Placeholder 8">
            <a:extLst>
              <a:ext uri="{FF2B5EF4-FFF2-40B4-BE49-F238E27FC236}">
                <a16:creationId xmlns:a16="http://schemas.microsoft.com/office/drawing/2014/main" id="{78EF71F1-62A0-C145-B231-2F24E593D862}"/>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66054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5E03-D8AD-394D-8751-BADB91F4E6FE}"/>
              </a:ext>
            </a:extLst>
          </p:cNvPr>
          <p:cNvSpPr>
            <a:spLocks noGrp="1"/>
          </p:cNvSpPr>
          <p:nvPr>
            <p:ph type="title"/>
          </p:nvPr>
        </p:nvSpPr>
        <p:spPr/>
        <p:txBody>
          <a:bodyPr/>
          <a:lstStyle/>
          <a:p>
            <a:r>
              <a:rPr lang="fi-FI"/>
              <a:t>Muokkaa ots. perustyyl. napsautt.</a:t>
            </a:r>
          </a:p>
        </p:txBody>
      </p:sp>
      <p:sp>
        <p:nvSpPr>
          <p:cNvPr id="3" name="Date Placeholder 2">
            <a:extLst>
              <a:ext uri="{FF2B5EF4-FFF2-40B4-BE49-F238E27FC236}">
                <a16:creationId xmlns:a16="http://schemas.microsoft.com/office/drawing/2014/main" id="{E9B13961-CA07-EF46-9253-676D18195A72}"/>
              </a:ext>
            </a:extLst>
          </p:cNvPr>
          <p:cNvSpPr>
            <a:spLocks noGrp="1"/>
          </p:cNvSpPr>
          <p:nvPr>
            <p:ph type="dt" sz="half" idx="10"/>
          </p:nvPr>
        </p:nvSpPr>
        <p:spPr/>
        <p:txBody>
          <a:bodyPr/>
          <a:lstStyle/>
          <a:p>
            <a:fld id="{375EDE34-2D57-FF48-A1F9-94E183AAACAF}" type="datetime1">
              <a:rPr lang="fi-FI" smtClean="0"/>
              <a:t>12.6.2024</a:t>
            </a:fld>
            <a:endParaRPr lang="fi-FI"/>
          </a:p>
        </p:txBody>
      </p:sp>
      <p:sp>
        <p:nvSpPr>
          <p:cNvPr id="4" name="Footer Placeholder 3">
            <a:extLst>
              <a:ext uri="{FF2B5EF4-FFF2-40B4-BE49-F238E27FC236}">
                <a16:creationId xmlns:a16="http://schemas.microsoft.com/office/drawing/2014/main" id="{3E315A5F-9119-B048-BA57-0EAAC4B0E398}"/>
              </a:ext>
            </a:extLst>
          </p:cNvPr>
          <p:cNvSpPr>
            <a:spLocks noGrp="1"/>
          </p:cNvSpPr>
          <p:nvPr>
            <p:ph type="ftr" sz="quarter" idx="11"/>
          </p:nvPr>
        </p:nvSpPr>
        <p:spPr/>
        <p:txBody>
          <a:bodyPr/>
          <a:lstStyle/>
          <a:p>
            <a:r>
              <a:rPr lang="fi-FI"/>
              <a:t>Taitotalon PowerPoint -pohja</a:t>
            </a:r>
          </a:p>
        </p:txBody>
      </p:sp>
      <p:sp>
        <p:nvSpPr>
          <p:cNvPr id="5" name="Slide Number Placeholder 4">
            <a:extLst>
              <a:ext uri="{FF2B5EF4-FFF2-40B4-BE49-F238E27FC236}">
                <a16:creationId xmlns:a16="http://schemas.microsoft.com/office/drawing/2014/main" id="{D20ED92B-A91A-824F-BC40-485471FD6206}"/>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210550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3EF20C-CF68-8546-8C7B-C4EC04024D14}"/>
              </a:ext>
            </a:extLst>
          </p:cNvPr>
          <p:cNvSpPr>
            <a:spLocks noGrp="1"/>
          </p:cNvSpPr>
          <p:nvPr>
            <p:ph type="dt" sz="half" idx="10"/>
          </p:nvPr>
        </p:nvSpPr>
        <p:spPr/>
        <p:txBody>
          <a:bodyPr/>
          <a:lstStyle/>
          <a:p>
            <a:fld id="{253158B0-D211-F64E-AF4C-F93252470DED}" type="datetime1">
              <a:rPr lang="fi-FI" smtClean="0"/>
              <a:t>12.6.2024</a:t>
            </a:fld>
            <a:endParaRPr lang="fi-FI"/>
          </a:p>
        </p:txBody>
      </p:sp>
      <p:sp>
        <p:nvSpPr>
          <p:cNvPr id="3" name="Footer Placeholder 2">
            <a:extLst>
              <a:ext uri="{FF2B5EF4-FFF2-40B4-BE49-F238E27FC236}">
                <a16:creationId xmlns:a16="http://schemas.microsoft.com/office/drawing/2014/main" id="{8C2E57CC-FFE5-CE42-B3DB-2B8AA5FD925F}"/>
              </a:ext>
            </a:extLst>
          </p:cNvPr>
          <p:cNvSpPr>
            <a:spLocks noGrp="1"/>
          </p:cNvSpPr>
          <p:nvPr>
            <p:ph type="ftr" sz="quarter" idx="11"/>
          </p:nvPr>
        </p:nvSpPr>
        <p:spPr/>
        <p:txBody>
          <a:bodyPr/>
          <a:lstStyle/>
          <a:p>
            <a:r>
              <a:rPr lang="fi-FI"/>
              <a:t>Taitotalon PowerPoint -pohja</a:t>
            </a:r>
          </a:p>
        </p:txBody>
      </p:sp>
      <p:sp>
        <p:nvSpPr>
          <p:cNvPr id="4" name="Slide Number Placeholder 3">
            <a:extLst>
              <a:ext uri="{FF2B5EF4-FFF2-40B4-BE49-F238E27FC236}">
                <a16:creationId xmlns:a16="http://schemas.microsoft.com/office/drawing/2014/main" id="{239E3CBC-F67D-A343-9449-728B2FBAACA9}"/>
              </a:ext>
            </a:extLst>
          </p:cNvPr>
          <p:cNvSpPr>
            <a:spLocks noGrp="1"/>
          </p:cNvSpPr>
          <p:nvPr>
            <p:ph type="sldNum" sz="quarter" idx="12"/>
          </p:nvPr>
        </p:nvSpPr>
        <p:spPr/>
        <p:txBody>
          <a:bodyPr/>
          <a:lstStyle/>
          <a:p>
            <a:fld id="{7F977CFA-5E00-6047-984E-927ECF9A2530}" type="slidenum">
              <a:rPr lang="fi-FI" smtClean="0"/>
              <a:t>‹#›</a:t>
            </a:fld>
            <a:endParaRPr lang="fi-FI"/>
          </a:p>
        </p:txBody>
      </p:sp>
    </p:spTree>
    <p:extLst>
      <p:ext uri="{BB962C8B-B14F-4D97-AF65-F5344CB8AC3E}">
        <p14:creationId xmlns:p14="http://schemas.microsoft.com/office/powerpoint/2010/main" val="1761520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96472-2891-AF4E-908F-FD53A618D154}"/>
              </a:ext>
            </a:extLst>
          </p:cNvPr>
          <p:cNvSpPr/>
          <p:nvPr userDrawn="1"/>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Placeholder 1">
            <a:extLst>
              <a:ext uri="{FF2B5EF4-FFF2-40B4-BE49-F238E27FC236}">
                <a16:creationId xmlns:a16="http://schemas.microsoft.com/office/drawing/2014/main" id="{DCF96E5F-077E-6E45-9C32-62AEB02ACF71}"/>
              </a:ext>
            </a:extLst>
          </p:cNvPr>
          <p:cNvSpPr>
            <a:spLocks noGrp="1"/>
          </p:cNvSpPr>
          <p:nvPr>
            <p:ph type="title"/>
          </p:nvPr>
        </p:nvSpPr>
        <p:spPr>
          <a:xfrm>
            <a:off x="374731" y="365125"/>
            <a:ext cx="10604665" cy="1325563"/>
          </a:xfrm>
          <a:prstGeom prst="rect">
            <a:avLst/>
          </a:prstGeom>
        </p:spPr>
        <p:txBody>
          <a:bodyPr vert="horz" lIns="91440" tIns="45720" rIns="91440" bIns="45720" rtlCol="0" anchor="ctr">
            <a:normAutofit/>
          </a:bodyPr>
          <a:lstStyle/>
          <a:p>
            <a:r>
              <a:rPr lang="fi-FI"/>
              <a:t>Muokkaa perustyyl. napsautt.</a:t>
            </a:r>
            <a:endParaRPr lang="fi-FI" dirty="0"/>
          </a:p>
        </p:txBody>
      </p:sp>
      <p:sp>
        <p:nvSpPr>
          <p:cNvPr id="3" name="Text Placeholder 2">
            <a:extLst>
              <a:ext uri="{FF2B5EF4-FFF2-40B4-BE49-F238E27FC236}">
                <a16:creationId xmlns:a16="http://schemas.microsoft.com/office/drawing/2014/main" id="{DA8FAC8C-4F9D-1445-BD94-CDF8B89A4ECA}"/>
              </a:ext>
            </a:extLst>
          </p:cNvPr>
          <p:cNvSpPr>
            <a:spLocks noGrp="1"/>
          </p:cNvSpPr>
          <p:nvPr>
            <p:ph type="body" idx="1"/>
          </p:nvPr>
        </p:nvSpPr>
        <p:spPr>
          <a:xfrm>
            <a:off x="374731" y="1825625"/>
            <a:ext cx="10604665" cy="4004193"/>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Date Placeholder 3">
            <a:extLst>
              <a:ext uri="{FF2B5EF4-FFF2-40B4-BE49-F238E27FC236}">
                <a16:creationId xmlns:a16="http://schemas.microsoft.com/office/drawing/2014/main" id="{E08EEE65-1874-FE40-A067-B04514C9F1A0}"/>
              </a:ext>
            </a:extLst>
          </p:cNvPr>
          <p:cNvSpPr>
            <a:spLocks noGrp="1"/>
          </p:cNvSpPr>
          <p:nvPr>
            <p:ph type="dt" sz="half" idx="2"/>
          </p:nvPr>
        </p:nvSpPr>
        <p:spPr>
          <a:xfrm>
            <a:off x="374732" y="6356350"/>
            <a:ext cx="12290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27D06-7902-304C-86F8-9FD4BC94FCCE}" type="datetime1">
              <a:rPr lang="fi-FI" smtClean="0"/>
              <a:t>12.6.2024</a:t>
            </a:fld>
            <a:endParaRPr lang="fi-FI"/>
          </a:p>
        </p:txBody>
      </p:sp>
      <p:sp>
        <p:nvSpPr>
          <p:cNvPr id="5" name="Footer Placeholder 4">
            <a:extLst>
              <a:ext uri="{FF2B5EF4-FFF2-40B4-BE49-F238E27FC236}">
                <a16:creationId xmlns:a16="http://schemas.microsoft.com/office/drawing/2014/main" id="{85E2F5D7-99C1-BC40-BEA8-3C9FFE581F92}"/>
              </a:ext>
            </a:extLst>
          </p:cNvPr>
          <p:cNvSpPr>
            <a:spLocks noGrp="1"/>
          </p:cNvSpPr>
          <p:nvPr>
            <p:ph type="ftr" sz="quarter" idx="3"/>
          </p:nvPr>
        </p:nvSpPr>
        <p:spPr>
          <a:xfrm>
            <a:off x="1902689" y="6356350"/>
            <a:ext cx="782683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Taitotalon PowerPoint -pohja</a:t>
            </a:r>
          </a:p>
        </p:txBody>
      </p:sp>
      <p:sp>
        <p:nvSpPr>
          <p:cNvPr id="6" name="Slide Number Placeholder 5">
            <a:extLst>
              <a:ext uri="{FF2B5EF4-FFF2-40B4-BE49-F238E27FC236}">
                <a16:creationId xmlns:a16="http://schemas.microsoft.com/office/drawing/2014/main" id="{7DDE53FB-DCF2-8848-B71F-519EFA044218}"/>
              </a:ext>
            </a:extLst>
          </p:cNvPr>
          <p:cNvSpPr>
            <a:spLocks noGrp="1"/>
          </p:cNvSpPr>
          <p:nvPr>
            <p:ph type="sldNum" sz="quarter" idx="4"/>
          </p:nvPr>
        </p:nvSpPr>
        <p:spPr>
          <a:xfrm>
            <a:off x="10028380" y="6356350"/>
            <a:ext cx="9510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77CFA-5E00-6047-984E-927ECF9A2530}" type="slidenum">
              <a:rPr lang="fi-FI" smtClean="0"/>
              <a:t>‹#›</a:t>
            </a:fld>
            <a:endParaRPr lang="fi-FI"/>
          </a:p>
        </p:txBody>
      </p:sp>
      <p:pic>
        <p:nvPicPr>
          <p:cNvPr id="8" name="Picture 7">
            <a:extLst>
              <a:ext uri="{FF2B5EF4-FFF2-40B4-BE49-F238E27FC236}">
                <a16:creationId xmlns:a16="http://schemas.microsoft.com/office/drawing/2014/main" id="{B1B8D085-8572-7D4E-B5B1-6FD26FAE7060}"/>
              </a:ext>
            </a:extLst>
          </p:cNvPr>
          <p:cNvPicPr>
            <a:picLocks noChangeAspect="1"/>
          </p:cNvPicPr>
          <p:nvPr userDrawn="1"/>
        </p:nvPicPr>
        <p:blipFill>
          <a:blip r:embed="rId15"/>
          <a:srcRect/>
          <a:stretch/>
        </p:blipFill>
        <p:spPr>
          <a:xfrm>
            <a:off x="11471304" y="6115626"/>
            <a:ext cx="603192" cy="481447"/>
          </a:xfrm>
          <a:prstGeom prst="rect">
            <a:avLst/>
          </a:prstGeom>
        </p:spPr>
      </p:pic>
    </p:spTree>
    <p:extLst>
      <p:ext uri="{BB962C8B-B14F-4D97-AF65-F5344CB8AC3E}">
        <p14:creationId xmlns:p14="http://schemas.microsoft.com/office/powerpoint/2010/main" val="130389414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60" r:id="rId11"/>
    <p:sldLayoutId id="2147483658" r:id="rId12"/>
    <p:sldLayoutId id="2147483659" r:id="rId13"/>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dreambroker.com/channel/paq6smof/y9lvslyo"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dreambroker.com/channel/paq6smof/1pnvy4zb"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hyperlink" Target="https://dreambroker.com/channel/paq6smof/phlrvqgl"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50_BDC9D0D2.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279_F7667536.xm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microsoft.com/office/2018/10/relationships/comments" Target="../comments/modernComment_27A_192B6C3A.xml"/><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microsoft.com/office/2018/10/relationships/comments" Target="../comments/modernComment_27B_A73D6EE3.xml"/><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4.xml.rels><?xml version="1.0" encoding="UTF-8" standalone="yes"?>
<Relationships xmlns="http://schemas.openxmlformats.org/package/2006/relationships"><Relationship Id="rId3" Type="http://schemas.microsoft.com/office/2018/10/relationships/comments" Target="../comments/modernComment_27C_7D230706.xm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microsoft.com/office/2018/10/relationships/comments" Target="../comments/modernComment_27D_BD4187CF.xm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suomenmaa.fi/uutiset/suomen-teilla-liikkuu-nyt-ensimmainen-sahkorekka-kyydissa-kaikille-tuttua-tuotetta/"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neste.fi/konserni/journeytozerostories/arkisto/1500-liikenne/kuljetusala-ja-ilmastonmuutos-kuinka-suuri-tavaraliikenteen-ilmastotaakka-ja-miten-sita-voi-pienentaa" TargetMode="External"/></Relationships>
</file>

<file path=ppt/slides/_rels/slide47.xml.rels><?xml version="1.0" encoding="UTF-8" standalone="yes"?>
<Relationships xmlns="http://schemas.openxmlformats.org/package/2006/relationships"><Relationship Id="rId3" Type="http://schemas.microsoft.com/office/2018/10/relationships/comments" Target="../comments/modernComment_258_456F796C.xml"/><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27F_26176A30.xm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s://koneporssi.com/kuljetuskalusto/hct-yhdistelmien-tuomat-hyodyt-tutkimuskohteena/"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81_E6E058B1.xml"/><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microsoft.com/office/2018/10/relationships/comments" Target="../comments/modernComment_25B_30FFC6B7.xml"/><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284_50B86A0D.xm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microsoft.com/office/2018/10/relationships/comments" Target="../comments/modernComment_285_B4756A3D.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2" Type="http://schemas.microsoft.com/office/2018/10/relationships/comments" Target="../comments/modernComment_286_198E16C.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microsoft.com/office/2018/10/relationships/comments" Target="../comments/modernComment_287_8B040DFA.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dreambroker.com/channel/paq6smof/z5keuo97"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18/10/relationships/comments" Target="../comments/modernComment_28B_29A0093B.xml"/><Relationship Id="rId7"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hyperlink" Target="https://yle.fi/a/74-20005125" TargetMode="External"/><Relationship Id="rId5" Type="http://schemas.openxmlformats.org/officeDocument/2006/relationships/hyperlink" Target="https://yle.fi/a/74-20038699" TargetMode="External"/><Relationship Id="rId4" Type="http://schemas.openxmlformats.org/officeDocument/2006/relationships/hyperlink" Target="https://www.keski-uusimaa.fi/paikalliset/6003766"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iltalehti.fi/autouutiset/a/a2586320-2c58-4000-97df-36ca3f65c42e" TargetMode="External"/><Relationship Id="rId3" Type="http://schemas.microsoft.com/office/2018/10/relationships/comments" Target="../comments/modernComment_28C_66984B00.xml"/><Relationship Id="rId7" Type="http://schemas.openxmlformats.org/officeDocument/2006/relationships/hyperlink" Target="https://www.hs.fi/kotimaa/art-2000010011654.html"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hyperlink" Target="https://www.is.fi/kotimaa/art-2000010079650.html" TargetMode="External"/><Relationship Id="rId5" Type="http://schemas.openxmlformats.org/officeDocument/2006/relationships/hyperlink" Target="https://yle.fi/a/3-9444763" TargetMode="External"/><Relationship Id="rId4" Type="http://schemas.openxmlformats.org/officeDocument/2006/relationships/hyperlink" Target="https://yle.fi/a/3-12641122" TargetMode="External"/><Relationship Id="rId9"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microsoft.com/office/2018/10/relationships/comments" Target="../comments/modernComment_28E_80AC1E9.xml"/><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hyperlink" Target="https://skal.fi/vaikuttaminen/kayttovoimat/" TargetMode="External"/></Relationships>
</file>

<file path=ppt/slides/_rels/slide67.xml.rels><?xml version="1.0" encoding="UTF-8" standalone="yes"?>
<Relationships xmlns="http://schemas.openxmlformats.org/package/2006/relationships"><Relationship Id="rId3" Type="http://schemas.microsoft.com/office/2018/10/relationships/comments" Target="../comments/modernComment_28F_73568A89.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hyperlink" Target="https://plugit.fi/artikkelit/mita-raskaan-kaluston-paastojen-vahentaminen-kaytannossa-tarkoittaa/" TargetMode="External"/><Relationship Id="rId4" Type="http://schemas.openxmlformats.org/officeDocument/2006/relationships/hyperlink" Target="https://www.telia.fi/yrityksille/artikkelit/artikkeli/IoT-raskaan-liikenteen-avuksi-newsroo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ecolabel.org/fi/"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hyperlink" Target="https://www.mtvuutiset.fi/artikkeli/32-metria-ja-92-tonnia-suomen-uusin-jattirekka-on-vaikuttava-naky-liikenteessa-katso-video-neitsytmatkasta/7165608#gs.3pxqln" TargetMode="External"/><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hyperlink" Target="https://www.packit.fi/billebeinon-innovatiivinen-verkkokauppapakkaus-on-nayttava-ja-ekologinen/"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hyperlink" Target="https://www.packit.fi/pakkausmateriaalit-nyt-ja-eilen-miten-materiaalit-ovat-kehittyneet-70-luvulta-nykypaivaan/"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skal.fi/koulutus/konsultointi/skal-laatuhyvaksynta/" TargetMode="External"/><Relationship Id="rId7" Type="http://schemas.openxmlformats.org/officeDocument/2006/relationships/hyperlink" Target="https://www.fazergroup.com/fi/vastuullisuus2/vastuullinen-hankinta/toimittajien-vastuullisuusvaatimukset/"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hyperlink" Target="https://www.berner.fi/vastuullisuus/varmistamme-tuotteiden-vastuullisuuden/" TargetMode="External"/><Relationship Id="rId5" Type="http://schemas.openxmlformats.org/officeDocument/2006/relationships/hyperlink" Target="https://sfs.fi/standardeista/tutustu-standardeihin/suositut-standardit/iso-14000-ymparistojohtamisen-standardisarja/" TargetMode="External"/><Relationship Id="rId4" Type="http://schemas.openxmlformats.org/officeDocument/2006/relationships/hyperlink" Target="https://www.ett.fi/wp-content/uploads/2021/03/ETTn-laatusopimusohje.pdf" TargetMode="External"/></Relationships>
</file>

<file path=ppt/slides/_rels/slide72.xml.rels><?xml version="1.0" encoding="UTF-8" standalone="yes"?>
<Relationships xmlns="http://schemas.openxmlformats.org/package/2006/relationships"><Relationship Id="rId3" Type="http://schemas.microsoft.com/office/2018/10/relationships/comments" Target="../comments/modernComment_294_68A59EE1.xml"/><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3" Type="http://schemas.microsoft.com/office/2018/10/relationships/comments" Target="../comments/modernComment_295_B4CD3D10.xml"/><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hyperlink" Target="https://dreambroker.com/channel/paq6smof/0sddgkxz" TargetMode="External"/><Relationship Id="rId4" Type="http://schemas.openxmlformats.org/officeDocument/2006/relationships/hyperlink" Target="https://eduamiedu.sharepoint.com/sites/z-VastuullinenjakestvTaitotalo/Jaetut%20asiakirjat/Tavoite%202%20-%20Toimialat/Auto,%20logistiikka%20ja%20teollisuus/Kuljetusala/Valmiit%20materiaalit/A2B_haastatteluvideot.ur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vrtranspoint.fi/fi/vr-transpoint/asiakkaan-opas/kuljetusten-seuranta/" TargetMode="External"/><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hyperlink" Target="https://skal.fi/ymparistovastuun-merkitys-kasvaa-mita-se-tarkoittaa-logistiikka-ja-kuljetusyritykselle/"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D45F-D9EF-7844-BFCD-34D2978E01D5}"/>
              </a:ext>
            </a:extLst>
          </p:cNvPr>
          <p:cNvSpPr>
            <a:spLocks noGrp="1"/>
          </p:cNvSpPr>
          <p:nvPr>
            <p:ph type="ctrTitle"/>
          </p:nvPr>
        </p:nvSpPr>
        <p:spPr>
          <a:xfrm>
            <a:off x="1162000" y="2009447"/>
            <a:ext cx="9144000" cy="2387600"/>
          </a:xfrm>
        </p:spPr>
        <p:txBody>
          <a:bodyPr/>
          <a:lstStyle/>
          <a:p>
            <a:r>
              <a:rPr lang="fi-FI" dirty="0"/>
              <a:t>Kestävä kehitys ja vastuullisuus kuljetusalalla</a:t>
            </a:r>
          </a:p>
        </p:txBody>
      </p:sp>
      <p:sp>
        <p:nvSpPr>
          <p:cNvPr id="4" name="Rectangle 3">
            <a:extLst>
              <a:ext uri="{FF2B5EF4-FFF2-40B4-BE49-F238E27FC236}">
                <a16:creationId xmlns:a16="http://schemas.microsoft.com/office/drawing/2014/main" id="{3E38A662-861E-F341-82F2-17A6B4679F5B}"/>
              </a:ext>
            </a:extLst>
          </p:cNvPr>
          <p:cNvSpPr/>
          <p:nvPr/>
        </p:nvSpPr>
        <p:spPr>
          <a:xfrm>
            <a:off x="11353800" y="1"/>
            <a:ext cx="838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a:extLst>
              <a:ext uri="{FF2B5EF4-FFF2-40B4-BE49-F238E27FC236}">
                <a16:creationId xmlns:a16="http://schemas.microsoft.com/office/drawing/2014/main" id="{DBCCA9B1-1015-8749-99D7-26F5CAD6D892}"/>
              </a:ext>
            </a:extLst>
          </p:cNvPr>
          <p:cNvPicPr>
            <a:picLocks noChangeAspect="1"/>
          </p:cNvPicPr>
          <p:nvPr/>
        </p:nvPicPr>
        <p:blipFill>
          <a:blip r:embed="rId2"/>
          <a:stretch>
            <a:fillRect/>
          </a:stretch>
        </p:blipFill>
        <p:spPr>
          <a:xfrm>
            <a:off x="4826342" y="1012032"/>
            <a:ext cx="1815316" cy="1448922"/>
          </a:xfrm>
          <a:prstGeom prst="rect">
            <a:avLst/>
          </a:prstGeom>
        </p:spPr>
      </p:pic>
    </p:spTree>
    <p:extLst>
      <p:ext uri="{BB962C8B-B14F-4D97-AF65-F5344CB8AC3E}">
        <p14:creationId xmlns:p14="http://schemas.microsoft.com/office/powerpoint/2010/main" val="2687518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90688"/>
            <a:ext cx="6061695" cy="4710112"/>
          </a:xfrm>
        </p:spPr>
        <p:txBody>
          <a:bodyPr>
            <a:normAutofit lnSpcReduction="10000"/>
          </a:bodyPr>
          <a:lstStyle/>
          <a:p>
            <a:pPr marL="0" indent="0" algn="l">
              <a:buNone/>
            </a:pPr>
            <a:r>
              <a:rPr lang="fi-FI" b="1" i="0" dirty="0">
                <a:solidFill>
                  <a:srgbClr val="374151"/>
                </a:solidFill>
                <a:effectLst/>
                <a:latin typeface="Söhne"/>
              </a:rPr>
              <a:t>Kuljetusvälineiden tiedonkeruu ratkaisut sovellutuksia (jatkoa)</a:t>
            </a:r>
          </a:p>
          <a:p>
            <a:pPr marL="0" indent="0" algn="l">
              <a:buNone/>
            </a:pPr>
            <a:r>
              <a:rPr lang="fi-FI" b="1" i="0" dirty="0">
                <a:solidFill>
                  <a:srgbClr val="374151"/>
                </a:solidFill>
                <a:effectLst/>
                <a:latin typeface="Söhne"/>
              </a:rPr>
              <a:t>Langattomat Verkot</a:t>
            </a:r>
          </a:p>
          <a:p>
            <a:pPr marL="0" indent="0" algn="l">
              <a:buNone/>
            </a:pPr>
            <a:r>
              <a:rPr lang="fi-FI" b="0" dirty="0">
                <a:solidFill>
                  <a:srgbClr val="374151"/>
                </a:solidFill>
                <a:effectLst/>
                <a:latin typeface="Söhne"/>
              </a:rPr>
              <a:t>Esimerkiksi kuljetusyritys käyttää 5G-yhteyksiä mahdollistaakseen reaaliaikaisen kommunikaation kuljetusvälineiden ja liikennetietokeskuksen välillä. Tämä tukee nopeaa ja luotettavaa tiedonsiirtoa.</a:t>
            </a:r>
          </a:p>
          <a:p>
            <a:pPr marL="0" indent="0" algn="l">
              <a:buNone/>
            </a:pPr>
            <a:r>
              <a:rPr lang="fi-FI" b="1" i="0" dirty="0">
                <a:solidFill>
                  <a:srgbClr val="374151"/>
                </a:solidFill>
                <a:effectLst/>
                <a:latin typeface="Söhne"/>
              </a:rPr>
              <a:t>Älyrenkaat</a:t>
            </a:r>
            <a:endParaRPr lang="fi-FI" dirty="0">
              <a:solidFill>
                <a:srgbClr val="374151"/>
              </a:solidFill>
              <a:latin typeface="Söhne"/>
            </a:endParaRPr>
          </a:p>
          <a:p>
            <a:pPr marL="0" indent="0" algn="l">
              <a:buNone/>
            </a:pPr>
            <a:r>
              <a:rPr lang="fi-FI" b="0" i="0" dirty="0">
                <a:solidFill>
                  <a:srgbClr val="374151"/>
                </a:solidFill>
                <a:effectLst/>
                <a:latin typeface="Söhne"/>
              </a:rPr>
              <a:t>Kuljetusyritys käyttää älyrenkaita, jotka lähettävät tietoa renkaiden kunnosta ja suorituskyvystä puhelimelle. Tämä auttaa ennakoimaan renkaiden vaihtotarpeita ja vähentää odottamattomia ongelmia tiellä.</a:t>
            </a:r>
          </a:p>
          <a:p>
            <a:pPr marL="0" indent="0" algn="l">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945CA696-74C6-70E9-29A1-6056ED6180FC}"/>
              </a:ext>
            </a:extLst>
          </p:cNvPr>
          <p:cNvPicPr>
            <a:picLocks noGrp="1" noChangeAspect="1"/>
          </p:cNvPicPr>
          <p:nvPr>
            <p:ph sz="half" idx="2"/>
          </p:nvPr>
        </p:nvPicPr>
        <p:blipFill>
          <a:blip r:embed="rId3"/>
          <a:stretch>
            <a:fillRect/>
          </a:stretch>
        </p:blipFill>
        <p:spPr>
          <a:xfrm>
            <a:off x="6469250" y="2824011"/>
            <a:ext cx="3371379" cy="3371379"/>
          </a:xfrm>
          <a:prstGeom prst="rect">
            <a:avLst/>
          </a:prstGeom>
          <a:ln>
            <a:solidFill>
              <a:schemeClr val="accent1"/>
            </a:solidFill>
          </a:ln>
        </p:spPr>
      </p:pic>
      <p:pic>
        <p:nvPicPr>
          <p:cNvPr id="6" name="Kuva 5">
            <a:extLst>
              <a:ext uri="{FF2B5EF4-FFF2-40B4-BE49-F238E27FC236}">
                <a16:creationId xmlns:a16="http://schemas.microsoft.com/office/drawing/2014/main" id="{10E77310-34F8-DA4D-9734-E4C5DED296FC}"/>
              </a:ext>
            </a:extLst>
          </p:cNvPr>
          <p:cNvPicPr>
            <a:picLocks noChangeAspect="1"/>
          </p:cNvPicPr>
          <p:nvPr/>
        </p:nvPicPr>
        <p:blipFill>
          <a:blip r:embed="rId4"/>
          <a:stretch>
            <a:fillRect/>
          </a:stretch>
        </p:blipFill>
        <p:spPr>
          <a:xfrm>
            <a:off x="6502073" y="1190141"/>
            <a:ext cx="3371380" cy="1633870"/>
          </a:xfrm>
          <a:prstGeom prst="rect">
            <a:avLst/>
          </a:prstGeom>
          <a:ln>
            <a:solidFill>
              <a:schemeClr val="accent1"/>
            </a:solidFill>
          </a:ln>
        </p:spPr>
      </p:pic>
      <p:sp>
        <p:nvSpPr>
          <p:cNvPr id="5" name="Tekstiruutu 4">
            <a:extLst>
              <a:ext uri="{FF2B5EF4-FFF2-40B4-BE49-F238E27FC236}">
                <a16:creationId xmlns:a16="http://schemas.microsoft.com/office/drawing/2014/main" id="{E44C9CDA-F339-C276-E9C6-5321917C92F2}"/>
              </a:ext>
            </a:extLst>
          </p:cNvPr>
          <p:cNvSpPr txBox="1"/>
          <p:nvPr/>
        </p:nvSpPr>
        <p:spPr>
          <a:xfrm>
            <a:off x="6557817" y="6354375"/>
            <a:ext cx="5574807" cy="276999"/>
          </a:xfrm>
          <a:prstGeom prst="rect">
            <a:avLst/>
          </a:prstGeom>
          <a:noFill/>
          <a:ln>
            <a:noFill/>
          </a:ln>
        </p:spPr>
        <p:txBody>
          <a:bodyPr wrap="square" rtlCol="0">
            <a:spAutoFit/>
          </a:bodyPr>
          <a:lstStyle/>
          <a:p>
            <a:pPr algn="l"/>
            <a:r>
              <a:rPr lang="fi-FI" sz="1200" b="1" i="0" dirty="0">
                <a:solidFill>
                  <a:srgbClr val="000000"/>
                </a:solidFill>
                <a:effectLst/>
                <a:latin typeface="__Figtree_f70e54"/>
              </a:rPr>
              <a:t>Kuva 8: Älyrenkaat huolehtivat itse itsestään (www.nokianrenkaat.fi)</a:t>
            </a:r>
            <a:endParaRPr lang="fi-FI" sz="1200" i="0" dirty="0">
              <a:solidFill>
                <a:srgbClr val="333333"/>
              </a:solidFill>
              <a:effectLst/>
              <a:latin typeface="Quicksand"/>
            </a:endParaRPr>
          </a:p>
        </p:txBody>
      </p:sp>
    </p:spTree>
    <p:extLst>
      <p:ext uri="{BB962C8B-B14F-4D97-AF65-F5344CB8AC3E}">
        <p14:creationId xmlns:p14="http://schemas.microsoft.com/office/powerpoint/2010/main" val="137372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450931" y="-83608"/>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50931" y="1380241"/>
            <a:ext cx="4434336" cy="4710112"/>
          </a:xfrm>
        </p:spPr>
        <p:txBody>
          <a:bodyPr>
            <a:normAutofit/>
          </a:bodyPr>
          <a:lstStyle/>
          <a:p>
            <a:pPr marL="0" indent="0" algn="l">
              <a:buNone/>
            </a:pPr>
            <a:r>
              <a:rPr lang="fi-FI" sz="2000" b="1" i="0" dirty="0">
                <a:solidFill>
                  <a:srgbClr val="374151"/>
                </a:solidFill>
                <a:effectLst/>
                <a:latin typeface="Söhne"/>
              </a:rPr>
              <a:t>Kokonaisintegroidut tietojärjestelmät</a:t>
            </a:r>
            <a:endParaRPr lang="fi-FI" sz="2000" b="1" dirty="0">
              <a:solidFill>
                <a:srgbClr val="374151"/>
              </a:solidFill>
              <a:latin typeface="Söhne"/>
            </a:endParaRPr>
          </a:p>
          <a:p>
            <a:pPr marL="0" indent="0" algn="l">
              <a:buNone/>
            </a:pPr>
            <a:r>
              <a:rPr lang="fi-FI" sz="2000" b="0" i="0" dirty="0">
                <a:solidFill>
                  <a:srgbClr val="374151"/>
                </a:solidFill>
                <a:effectLst/>
                <a:latin typeface="Söhne"/>
              </a:rPr>
              <a:t>Älykkäät kuljetusjärjestelmät integroivat eri toimijoiden ja sidosryhmien tietojärjestelmiä, luoden yhtenäisen ja läpinäkyvän toimitusketjun. Järjestelmät voivat tarjota </a:t>
            </a:r>
            <a:r>
              <a:rPr lang="fi-FI" sz="2000" dirty="0">
                <a:solidFill>
                  <a:srgbClr val="374151"/>
                </a:solidFill>
                <a:latin typeface="Söhne"/>
              </a:rPr>
              <a:t>myös </a:t>
            </a:r>
            <a:r>
              <a:rPr lang="fi-FI" sz="2000" b="0" i="0" dirty="0">
                <a:solidFill>
                  <a:srgbClr val="374151"/>
                </a:solidFill>
                <a:effectLst/>
                <a:latin typeface="Söhne"/>
              </a:rPr>
              <a:t>asiakkaille reaaliaikaista tietoa kuljetusten etenemisestä, toimitusaikatauluista ja muista relevanteista tiedoista.</a:t>
            </a:r>
          </a:p>
          <a:p>
            <a:pPr marL="0" indent="0" algn="l">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8F7C3FE1-2B31-8AB7-6236-61B8F62FF122}"/>
              </a:ext>
            </a:extLst>
          </p:cNvPr>
          <p:cNvPicPr>
            <a:picLocks noGrp="1" noChangeAspect="1"/>
          </p:cNvPicPr>
          <p:nvPr>
            <p:ph sz="half" idx="2"/>
          </p:nvPr>
        </p:nvPicPr>
        <p:blipFill>
          <a:blip r:embed="rId3"/>
          <a:stretch>
            <a:fillRect/>
          </a:stretch>
        </p:blipFill>
        <p:spPr>
          <a:xfrm>
            <a:off x="4979487" y="1380241"/>
            <a:ext cx="4994247" cy="4520936"/>
          </a:xfrm>
          <a:prstGeom prst="rect">
            <a:avLst/>
          </a:prstGeom>
          <a:ln>
            <a:solidFill>
              <a:schemeClr val="accent1"/>
            </a:solidFill>
          </a:ln>
        </p:spPr>
      </p:pic>
      <p:sp>
        <p:nvSpPr>
          <p:cNvPr id="5" name="Tekstiruutu 4">
            <a:extLst>
              <a:ext uri="{FF2B5EF4-FFF2-40B4-BE49-F238E27FC236}">
                <a16:creationId xmlns:a16="http://schemas.microsoft.com/office/drawing/2014/main" id="{8ABA38AC-7511-5E23-2E1C-56D6E0044F50}"/>
              </a:ext>
            </a:extLst>
          </p:cNvPr>
          <p:cNvSpPr txBox="1"/>
          <p:nvPr/>
        </p:nvSpPr>
        <p:spPr>
          <a:xfrm>
            <a:off x="4979488" y="5901177"/>
            <a:ext cx="4994246" cy="553998"/>
          </a:xfrm>
          <a:prstGeom prst="rect">
            <a:avLst/>
          </a:prstGeom>
          <a:noFill/>
          <a:ln>
            <a:noFill/>
          </a:ln>
        </p:spPr>
        <p:txBody>
          <a:bodyPr wrap="square" rtlCol="0">
            <a:spAutoFit/>
          </a:bodyPr>
          <a:lstStyle/>
          <a:p>
            <a:pPr algn="l"/>
            <a:r>
              <a:rPr lang="fi-FI" sz="1000" b="1" i="0" dirty="0">
                <a:solidFill>
                  <a:srgbClr val="000000"/>
                </a:solidFill>
                <a:effectLst/>
                <a:latin typeface="Montserrat" panose="00000500000000000000" pitchFamily="2" charset="0"/>
              </a:rPr>
              <a:t>Kuva 9: Sähköisten sanomien välittäminen kuljetusyrityksen ja toimeksiantajien tietojärjestelmien välillä mahdollistaa huomattavia säästöjä molemmille osapuolille (www.nextlog.fi)</a:t>
            </a:r>
            <a:endParaRPr lang="fi-FI" sz="1000" b="1" i="0" dirty="0">
              <a:solidFill>
                <a:srgbClr val="333333"/>
              </a:solidFill>
              <a:effectLst/>
              <a:latin typeface="Quicksand"/>
            </a:endParaRPr>
          </a:p>
        </p:txBody>
      </p:sp>
    </p:spTree>
    <p:extLst>
      <p:ext uri="{BB962C8B-B14F-4D97-AF65-F5344CB8AC3E}">
        <p14:creationId xmlns:p14="http://schemas.microsoft.com/office/powerpoint/2010/main" val="1680692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113474" y="365125"/>
            <a:ext cx="10604665" cy="1325563"/>
          </a:xfrm>
        </p:spPr>
        <p:txBody>
          <a:bodyPr anchor="ctr">
            <a:normAutofit/>
          </a:bodyPr>
          <a:lstStyle/>
          <a:p>
            <a:r>
              <a:rPr lang="fi-FI" dirty="0"/>
              <a:t>Kuljetusalan megatrendit ja hiljaiset signaalit – Kestävä liikenne</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38163" y="1782763"/>
            <a:ext cx="4232237" cy="4710112"/>
          </a:xfrm>
        </p:spPr>
        <p:txBody>
          <a:bodyPr>
            <a:normAutofit/>
          </a:bodyPr>
          <a:lstStyle/>
          <a:p>
            <a:pPr marL="0" indent="0" algn="l">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Tulevaisuuden teknologiat</a:t>
            </a:r>
          </a:p>
          <a:p>
            <a:pPr marL="0" indent="0" algn="l">
              <a:buNone/>
            </a:pPr>
            <a:r>
              <a:rPr lang="fi-FI" sz="2000" dirty="0">
                <a:effectLst/>
                <a:latin typeface="Calibri" panose="020F0502020204030204" pitchFamily="34" charset="0"/>
                <a:ea typeface="Calibri" panose="020F0502020204030204" pitchFamily="34" charset="0"/>
                <a:cs typeface="Times New Roman" panose="02020603050405020304" pitchFamily="18" charset="0"/>
              </a:rPr>
              <a:t>Ympäristöystävällisempien kuljetusratkaisujen käyttö kasvaa. Tämä tarkoittaa polttomoottoreiden osalta eritysesti dieselkäyttöisten tekniikoiden vähentymistä ja biopolttoainekäyttöisten ajoneuvojen lisääntymistä. </a:t>
            </a:r>
            <a:r>
              <a:rPr lang="fi-FI" sz="2000" dirty="0">
                <a:latin typeface="Calibri" panose="020F0502020204030204" pitchFamily="34" charset="0"/>
                <a:ea typeface="Calibri" panose="020F0502020204030204" pitchFamily="34" charset="0"/>
                <a:cs typeface="Times New Roman" panose="02020603050405020304" pitchFamily="18" charset="0"/>
              </a:rPr>
              <a:t>Sähkökäyttöiset ajoneuvot valtaavat alaa ja lähivuosina vetyä polttoaineena käyttävät ratkaisut tulevat yleistymään.</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fi-FI"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Sisällön paikkamerkki 3">
            <a:extLst>
              <a:ext uri="{FF2B5EF4-FFF2-40B4-BE49-F238E27FC236}">
                <a16:creationId xmlns:a16="http://schemas.microsoft.com/office/drawing/2014/main" id="{971504E6-7945-E87F-8144-C2C0BCCAD1FA}"/>
              </a:ext>
            </a:extLst>
          </p:cNvPr>
          <p:cNvPicPr>
            <a:picLocks noGrp="1" noChangeAspect="1"/>
          </p:cNvPicPr>
          <p:nvPr>
            <p:ph sz="half" idx="2"/>
          </p:nvPr>
        </p:nvPicPr>
        <p:blipFill>
          <a:blip r:embed="rId3"/>
          <a:stretch>
            <a:fillRect/>
          </a:stretch>
        </p:blipFill>
        <p:spPr>
          <a:xfrm>
            <a:off x="4830396" y="1524433"/>
            <a:ext cx="6277375" cy="4413779"/>
          </a:xfrm>
          <a:prstGeom prst="rect">
            <a:avLst/>
          </a:prstGeom>
          <a:ln>
            <a:solidFill>
              <a:schemeClr val="accent1"/>
            </a:solidFill>
          </a:ln>
        </p:spPr>
      </p:pic>
      <p:sp>
        <p:nvSpPr>
          <p:cNvPr id="5" name="Tekstiruutu 4">
            <a:extLst>
              <a:ext uri="{FF2B5EF4-FFF2-40B4-BE49-F238E27FC236}">
                <a16:creationId xmlns:a16="http://schemas.microsoft.com/office/drawing/2014/main" id="{F7E2346D-22AC-F856-C17F-EB710A9398F3}"/>
              </a:ext>
            </a:extLst>
          </p:cNvPr>
          <p:cNvSpPr txBox="1"/>
          <p:nvPr/>
        </p:nvSpPr>
        <p:spPr>
          <a:xfrm>
            <a:off x="4830396" y="6110366"/>
            <a:ext cx="5364445" cy="553998"/>
          </a:xfrm>
          <a:prstGeom prst="rect">
            <a:avLst/>
          </a:prstGeom>
          <a:noFill/>
          <a:ln>
            <a:noFill/>
          </a:ln>
        </p:spPr>
        <p:txBody>
          <a:bodyPr wrap="square" rtlCol="0">
            <a:spAutoFit/>
          </a:bodyPr>
          <a:lstStyle/>
          <a:p>
            <a:pPr algn="l"/>
            <a:r>
              <a:rPr lang="fi-FI" sz="1000" b="1" i="0" dirty="0">
                <a:solidFill>
                  <a:srgbClr val="000000"/>
                </a:solidFill>
                <a:effectLst/>
                <a:latin typeface="Montserrat" panose="00000500000000000000" pitchFamily="2" charset="0"/>
              </a:rPr>
              <a:t>Kuva 11: Vety polttoaineena tekee tuloaan raskaaseen liikenteeseen. Vety ratkaisut perustuvat polttokennotekniikkaan. Kuvassa Mercedes Benzin ja Volvon </a:t>
            </a:r>
            <a:r>
              <a:rPr lang="fi-FI" sz="1000" b="1" dirty="0">
                <a:solidFill>
                  <a:srgbClr val="000000"/>
                </a:solidFill>
                <a:latin typeface="Montserrat" panose="00000500000000000000" pitchFamily="2" charset="0"/>
              </a:rPr>
              <a:t>yhteistyössä tuottama </a:t>
            </a:r>
            <a:r>
              <a:rPr lang="fi-FI" sz="1000" b="1" i="0" dirty="0">
                <a:solidFill>
                  <a:srgbClr val="000000"/>
                </a:solidFill>
                <a:effectLst/>
                <a:latin typeface="Montserrat" panose="00000500000000000000" pitchFamily="2" charset="0"/>
              </a:rPr>
              <a:t>kehitysversio. (tekniikanmaailma.fi)</a:t>
            </a:r>
            <a:endParaRPr lang="fi-FI" sz="1000" b="1" i="0" dirty="0">
              <a:solidFill>
                <a:srgbClr val="333333"/>
              </a:solidFill>
              <a:effectLst/>
              <a:latin typeface="Quicksand"/>
            </a:endParaRPr>
          </a:p>
        </p:txBody>
      </p:sp>
    </p:spTree>
    <p:extLst>
      <p:ext uri="{BB962C8B-B14F-4D97-AF65-F5344CB8AC3E}">
        <p14:creationId xmlns:p14="http://schemas.microsoft.com/office/powerpoint/2010/main" val="103562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Kaupungistuminen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2" y="1690688"/>
            <a:ext cx="4766760" cy="4710112"/>
          </a:xfrm>
        </p:spPr>
        <p:txBody>
          <a:bodyPr>
            <a:normAutofit lnSpcReduction="10000"/>
          </a:bodyPr>
          <a:lstStyle/>
          <a:p>
            <a:pPr marL="0" indent="0">
              <a:buNone/>
            </a:pPr>
            <a:r>
              <a:rPr lang="fi-FI" dirty="0">
                <a:effectLst/>
                <a:latin typeface="Calibri" panose="020F0502020204030204" pitchFamily="34" charset="0"/>
                <a:ea typeface="Calibri" panose="020F0502020204030204" pitchFamily="34" charset="0"/>
                <a:cs typeface="Times New Roman" panose="02020603050405020304" pitchFamily="18" charset="0"/>
              </a:rPr>
              <a:t>Kaupunkien kasvu vaikuttaa kuljetusinfrastruktuuriin ja luo tarpeen älykkäille liikennepalveluille sekä kestäville kaupunkiliikenteen ratkaisuille.</a:t>
            </a:r>
          </a:p>
          <a:p>
            <a:r>
              <a:rPr lang="fi-FI" sz="1800" i="1" dirty="0">
                <a:effectLst/>
                <a:latin typeface="Calibri" panose="020F0502020204030204" pitchFamily="34" charset="0"/>
                <a:ea typeface="Calibri" panose="020F0502020204030204" pitchFamily="34" charset="0"/>
                <a:cs typeface="Times New Roman" panose="02020603050405020304" pitchFamily="18" charset="0"/>
              </a:rPr>
              <a:t>Ns</a:t>
            </a:r>
            <a:r>
              <a:rPr lang="fi-FI" sz="1800" i="1" dirty="0">
                <a:latin typeface="Calibri" panose="020F0502020204030204" pitchFamily="34" charset="0"/>
                <a:ea typeface="Calibri" panose="020F0502020204030204" pitchFamily="34" charset="0"/>
                <a:cs typeface="Times New Roman" panose="02020603050405020304" pitchFamily="18" charset="0"/>
              </a:rPr>
              <a:t>.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viimeisen mailin ratkaisut: </a:t>
            </a:r>
            <a:r>
              <a:rPr lang="fi-FI" sz="1800" dirty="0">
                <a:effectLst/>
                <a:latin typeface="Calibri" panose="020F0502020204030204" pitchFamily="34" charset="0"/>
                <a:ea typeface="Calibri" panose="020F0502020204030204" pitchFamily="34" charset="0"/>
                <a:cs typeface="Times New Roman" panose="02020603050405020304" pitchFamily="18" charset="0"/>
              </a:rPr>
              <a:t>Kuluttajien odotukset nopeasta ja joustavasta toimituksesta ovat kasvaneet, mikä vaatii uusia sujuvia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ratkasuja</a:t>
            </a:r>
            <a:r>
              <a:rPr lang="fi-FI" sz="1800" dirty="0">
                <a:effectLst/>
                <a:latin typeface="Calibri" panose="020F0502020204030204" pitchFamily="34" charset="0"/>
                <a:ea typeface="Calibri" panose="020F0502020204030204" pitchFamily="34" charset="0"/>
                <a:cs typeface="Times New Roman" panose="02020603050405020304" pitchFamily="18" charset="0"/>
              </a:rPr>
              <a:t> myös kuljetusketjun loppuun. Todennäköisesti robotiikka ja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dronet</a:t>
            </a:r>
            <a:r>
              <a:rPr lang="fi-FI" sz="1800" dirty="0">
                <a:effectLst/>
                <a:latin typeface="Calibri" panose="020F0502020204030204" pitchFamily="34" charset="0"/>
                <a:ea typeface="Calibri" panose="020F0502020204030204" pitchFamily="34" charset="0"/>
                <a:cs typeface="Times New Roman" panose="02020603050405020304" pitchFamily="18" charset="0"/>
              </a:rPr>
              <a:t> lisääntyvät tällä alueella.</a:t>
            </a:r>
          </a:p>
          <a:p>
            <a:r>
              <a:rPr lang="fi-FI" sz="1800" i="1" dirty="0">
                <a:effectLst/>
                <a:latin typeface="Calibri" panose="020F0502020204030204" pitchFamily="34" charset="0"/>
                <a:ea typeface="Calibri" panose="020F0502020204030204" pitchFamily="34" charset="0"/>
                <a:cs typeface="Times New Roman" panose="02020603050405020304" pitchFamily="18" charset="0"/>
              </a:rPr>
              <a:t>Liikkuvuuspalvelut</a:t>
            </a:r>
            <a:r>
              <a:rPr lang="fi-FI" sz="1800" dirty="0">
                <a:effectLst/>
                <a:latin typeface="Calibri" panose="020F0502020204030204" pitchFamily="34" charset="0"/>
                <a:ea typeface="Calibri" panose="020F0502020204030204" pitchFamily="34" charset="0"/>
                <a:cs typeface="Times New Roman" panose="02020603050405020304" pitchFamily="18" charset="0"/>
              </a:rPr>
              <a:t>: Jakamistalouden ja älykkäiden liikkuvuuspalvelujen kasvu muuttaa tapaa, jolla ihmiset liikkuvat ja käyttävät kuljetuspalveluita. Esim. Uber henkilöliikenteessä tarjoaa </a:t>
            </a:r>
            <a:r>
              <a:rPr lang="fi-FI" sz="1800" dirty="0" err="1">
                <a:effectLst/>
                <a:latin typeface="Calibri" panose="020F0502020204030204" pitchFamily="34" charset="0"/>
                <a:ea typeface="Calibri" panose="020F0502020204030204" pitchFamily="34" charset="0"/>
                <a:cs typeface="Times New Roman" panose="02020603050405020304" pitchFamily="18" charset="0"/>
              </a:rPr>
              <a:t>palvelaja</a:t>
            </a:r>
            <a:r>
              <a:rPr lang="fi-FI" sz="1800" dirty="0">
                <a:effectLst/>
                <a:latin typeface="Calibri" panose="020F0502020204030204" pitchFamily="34" charset="0"/>
                <a:ea typeface="Calibri" panose="020F0502020204030204" pitchFamily="34" charset="0"/>
                <a:cs typeface="Times New Roman" panose="02020603050405020304" pitchFamily="18" charset="0"/>
              </a:rPr>
              <a:t> ns. normaalikuljetuksia laajemmin palveluin.</a:t>
            </a:r>
            <a:endParaRPr lang="fi-FI" sz="1800" dirty="0">
              <a:solidFill>
                <a:srgbClr val="374151"/>
              </a:solidFill>
              <a:latin typeface="Söhne"/>
            </a:endParaRPr>
          </a:p>
          <a:p>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A22AEEBE-D2F7-3598-F97D-869559607FBC}"/>
              </a:ext>
            </a:extLst>
          </p:cNvPr>
          <p:cNvPicPr>
            <a:picLocks noGrp="1" noChangeAspect="1"/>
          </p:cNvPicPr>
          <p:nvPr>
            <p:ph sz="half" idx="2"/>
          </p:nvPr>
        </p:nvPicPr>
        <p:blipFill>
          <a:blip r:embed="rId3"/>
          <a:stretch>
            <a:fillRect/>
          </a:stretch>
        </p:blipFill>
        <p:spPr>
          <a:xfrm>
            <a:off x="5141492" y="1349330"/>
            <a:ext cx="6083822" cy="3099765"/>
          </a:xfrm>
          <a:prstGeom prst="rect">
            <a:avLst/>
          </a:prstGeom>
          <a:ln>
            <a:solidFill>
              <a:schemeClr val="accent1"/>
            </a:solidFill>
          </a:ln>
        </p:spPr>
      </p:pic>
      <p:sp>
        <p:nvSpPr>
          <p:cNvPr id="6" name="Tekstiruutu 5">
            <a:extLst>
              <a:ext uri="{FF2B5EF4-FFF2-40B4-BE49-F238E27FC236}">
                <a16:creationId xmlns:a16="http://schemas.microsoft.com/office/drawing/2014/main" id="{A542BC1F-E72E-175A-8290-0B3DA7E6F5B9}"/>
              </a:ext>
            </a:extLst>
          </p:cNvPr>
          <p:cNvSpPr txBox="1"/>
          <p:nvPr/>
        </p:nvSpPr>
        <p:spPr>
          <a:xfrm>
            <a:off x="5141492" y="4587157"/>
            <a:ext cx="6096000" cy="400110"/>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12: Tulevaisuudessa </a:t>
            </a:r>
            <a:r>
              <a:rPr kumimoji="0" lang="fi-FI" sz="10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dronet</a:t>
            </a:r>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kuljetusvälineenä, etenkin lyhyemmillä matkoilla vallannevat logistiikka-alaa (www.uusiteknologia.fi).</a:t>
            </a:r>
            <a:endParaRPr lang="fi-FI" dirty="0"/>
          </a:p>
        </p:txBody>
      </p:sp>
    </p:spTree>
    <p:extLst>
      <p:ext uri="{BB962C8B-B14F-4D97-AF65-F5344CB8AC3E}">
        <p14:creationId xmlns:p14="http://schemas.microsoft.com/office/powerpoint/2010/main" val="4360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Erityisiä hiljaisia signaaleja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90688"/>
            <a:ext cx="4603669" cy="4710112"/>
          </a:xfrm>
        </p:spPr>
        <p:txBody>
          <a:bodyPr>
            <a:normAutofit fontScale="92500" lnSpcReduction="20000"/>
          </a:bodyPr>
          <a:lstStyle/>
          <a:p>
            <a:pPr indent="0">
              <a:lnSpc>
                <a:spcPct val="107000"/>
              </a:lnSpc>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Yleisesti ottaen voi seurata alan trendejä, joista pääteltävissä tulevaa:</a:t>
            </a:r>
          </a:p>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Politiikka ja säädökset: </a:t>
            </a:r>
            <a:r>
              <a:rPr lang="fi-FI" sz="1800" dirty="0">
                <a:effectLst/>
                <a:latin typeface="Calibri" panose="020F0502020204030204" pitchFamily="34" charset="0"/>
                <a:ea typeface="Calibri" panose="020F0502020204030204" pitchFamily="34" charset="0"/>
                <a:cs typeface="Times New Roman" panose="02020603050405020304" pitchFamily="18" charset="0"/>
              </a:rPr>
              <a:t>Muutokset liikennesäännöksissä tai ympäristönormeissa voivat olla hiljaisia signaaleja. Esimerkiksi tiukemmat päästönormit voivat ennakoida tarvetta siirtyä ympäristöystävällisempiin kuljetusmuotoihin.</a:t>
            </a:r>
          </a:p>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Rahtihinnat: </a:t>
            </a:r>
            <a:r>
              <a:rPr lang="fi-FI" sz="1800" dirty="0">
                <a:effectLst/>
                <a:latin typeface="Calibri" panose="020F0502020204030204" pitchFamily="34" charset="0"/>
                <a:ea typeface="Calibri" panose="020F0502020204030204" pitchFamily="34" charset="0"/>
                <a:cs typeface="Times New Roman" panose="02020603050405020304" pitchFamily="18" charset="0"/>
              </a:rPr>
              <a:t>Äkilliset muutokset rahtihinnoissa tai kuljetusmaksuissa voivat olla signaaleja markkinoiden muutoksista tai taloudellisista haasteista.</a:t>
            </a:r>
          </a:p>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 Innovaatiot</a:t>
            </a:r>
            <a:r>
              <a:rPr lang="fi-FI" sz="1800" dirty="0">
                <a:effectLst/>
                <a:latin typeface="Calibri" panose="020F0502020204030204" pitchFamily="34" charset="0"/>
                <a:ea typeface="Calibri" panose="020F0502020204030204" pitchFamily="34" charset="0"/>
                <a:cs typeface="Times New Roman" panose="02020603050405020304" pitchFamily="18" charset="0"/>
              </a:rPr>
              <a:t>: Uudet teknologiat tai innovaatiot, kuten autonomiset ajoneuvot tai älykkäät logistiikkajärjestelmät, voivat olla hiljaisia signaaleja alan kehityksestä ja tulevista muutoksista.</a:t>
            </a:r>
          </a:p>
          <a:p>
            <a:pPr indent="0">
              <a:lnSpc>
                <a:spcPct val="107000"/>
              </a:lnSpc>
              <a:spcAft>
                <a:spcPts val="800"/>
              </a:spcAft>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35794615-0104-7C06-BA55-73DF1F1708F4}"/>
              </a:ext>
            </a:extLst>
          </p:cNvPr>
          <p:cNvPicPr>
            <a:picLocks noGrp="1" noChangeAspect="1"/>
          </p:cNvPicPr>
          <p:nvPr>
            <p:ph sz="half" idx="2"/>
          </p:nvPr>
        </p:nvPicPr>
        <p:blipFill>
          <a:blip r:embed="rId3"/>
          <a:stretch>
            <a:fillRect/>
          </a:stretch>
        </p:blipFill>
        <p:spPr>
          <a:xfrm>
            <a:off x="5247293" y="1690688"/>
            <a:ext cx="5831989" cy="3584045"/>
          </a:xfrm>
          <a:prstGeom prst="rect">
            <a:avLst/>
          </a:prstGeom>
          <a:ln>
            <a:solidFill>
              <a:schemeClr val="accent1"/>
            </a:solidFill>
          </a:ln>
        </p:spPr>
      </p:pic>
      <p:sp>
        <p:nvSpPr>
          <p:cNvPr id="5" name="Tekstiruutu 4">
            <a:extLst>
              <a:ext uri="{FF2B5EF4-FFF2-40B4-BE49-F238E27FC236}">
                <a16:creationId xmlns:a16="http://schemas.microsoft.com/office/drawing/2014/main" id="{CEC60863-B18C-C2D2-49DA-CA48F2CEDC30}"/>
              </a:ext>
            </a:extLst>
          </p:cNvPr>
          <p:cNvSpPr txBox="1"/>
          <p:nvPr/>
        </p:nvSpPr>
        <p:spPr>
          <a:xfrm>
            <a:off x="5233817" y="5520234"/>
            <a:ext cx="6308078" cy="246221"/>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13: EU-tason poliittiset päätökset määrittävät tulevaisuutta myös kuljetusalan osalta</a:t>
            </a:r>
          </a:p>
        </p:txBody>
      </p:sp>
    </p:spTree>
    <p:extLst>
      <p:ext uri="{BB962C8B-B14F-4D97-AF65-F5344CB8AC3E}">
        <p14:creationId xmlns:p14="http://schemas.microsoft.com/office/powerpoint/2010/main" val="208769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Erityisiä hiljaisia signaaleja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45090" y="1690686"/>
            <a:ext cx="3982526" cy="5066374"/>
          </a:xfrm>
        </p:spPr>
        <p:txBody>
          <a:bodyPr>
            <a:normAutofit lnSpcReduction="10000"/>
          </a:bodyPr>
          <a:lstStyle/>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Kuljetusmäärien muutokset: </a:t>
            </a:r>
            <a:r>
              <a:rPr lang="fi-FI" sz="1800" dirty="0">
                <a:effectLst/>
                <a:latin typeface="Calibri" panose="020F0502020204030204" pitchFamily="34" charset="0"/>
                <a:ea typeface="Calibri" panose="020F0502020204030204" pitchFamily="34" charset="0"/>
                <a:cs typeface="Times New Roman" panose="02020603050405020304" pitchFamily="18" charset="0"/>
              </a:rPr>
              <a:t>Äkilliset muutokset kuljetettavien tavaroiden määrissä voivat kertoa esimerkiksi talouden tilasta tai tietyn alueen kaupallisista muutoksista.</a:t>
            </a:r>
          </a:p>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Työvoiman muutokset: </a:t>
            </a:r>
            <a:r>
              <a:rPr lang="fi-FI" sz="1800" dirty="0">
                <a:effectLst/>
                <a:latin typeface="Calibri" panose="020F0502020204030204" pitchFamily="34" charset="0"/>
                <a:ea typeface="Calibri" panose="020F0502020204030204" pitchFamily="34" charset="0"/>
                <a:cs typeface="Times New Roman" panose="02020603050405020304" pitchFamily="18" charset="0"/>
              </a:rPr>
              <a:t>Kuljetusalan työvoiman liikkuvuus, kuten kuljettajien vaihtuvuus tai osaamisen kasvu, voi olla merkki alan kehityksestä.</a:t>
            </a:r>
          </a:p>
          <a:p>
            <a:pPr marL="457200">
              <a:lnSpc>
                <a:spcPct val="107000"/>
              </a:lnSpc>
              <a:spcAft>
                <a:spcPts val="800"/>
              </a:spcAft>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Teknologian hyväksyntä: </a:t>
            </a:r>
            <a:r>
              <a:rPr lang="fi-FI" sz="1800" dirty="0">
                <a:effectLst/>
                <a:latin typeface="Calibri" panose="020F0502020204030204" pitchFamily="34" charset="0"/>
                <a:ea typeface="Calibri" panose="020F0502020204030204" pitchFamily="34" charset="0"/>
                <a:cs typeface="Times New Roman" panose="02020603050405020304" pitchFamily="18" charset="0"/>
              </a:rPr>
              <a:t>Kuljetusyritysten suhtautuminen uusiin teknologioihin ja digitalisaatioon voi olla hiljainen signaali siitä, miten ala aikoo sopeutua tuleviin haasteisiin.</a:t>
            </a:r>
          </a:p>
          <a:p>
            <a:pPr indent="0">
              <a:lnSpc>
                <a:spcPct val="107000"/>
              </a:lnSpc>
              <a:spcAft>
                <a:spcPts val="800"/>
              </a:spcAft>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C0A2E663-EA92-BE65-8E02-7F545DFC47D1}"/>
              </a:ext>
            </a:extLst>
          </p:cNvPr>
          <p:cNvPicPr>
            <a:picLocks noGrp="1" noChangeAspect="1"/>
          </p:cNvPicPr>
          <p:nvPr>
            <p:ph sz="half" idx="2"/>
          </p:nvPr>
        </p:nvPicPr>
        <p:blipFill>
          <a:blip r:embed="rId3"/>
          <a:stretch>
            <a:fillRect/>
          </a:stretch>
        </p:blipFill>
        <p:spPr>
          <a:xfrm>
            <a:off x="4150754" y="1690687"/>
            <a:ext cx="6958283" cy="3940315"/>
          </a:xfrm>
          <a:ln>
            <a:solidFill>
              <a:schemeClr val="accent1"/>
            </a:solidFill>
          </a:ln>
        </p:spPr>
      </p:pic>
      <p:sp>
        <p:nvSpPr>
          <p:cNvPr id="7" name="Tekstiruutu 6">
            <a:extLst>
              <a:ext uri="{FF2B5EF4-FFF2-40B4-BE49-F238E27FC236}">
                <a16:creationId xmlns:a16="http://schemas.microsoft.com/office/drawing/2014/main" id="{289332C9-7F7C-D831-6BAD-F68A6291BC56}"/>
              </a:ext>
            </a:extLst>
          </p:cNvPr>
          <p:cNvSpPr txBox="1"/>
          <p:nvPr/>
        </p:nvSpPr>
        <p:spPr>
          <a:xfrm>
            <a:off x="4150754" y="5784989"/>
            <a:ext cx="6308078" cy="707886"/>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14: Vähenevät kuljetusmäärät voivat olla  hyvissä ajoin signaaleja esim. tietyn toimialojen taantumasta. Kuvassa kuljetusyrittäjien ennusteet loppuvuodesta -23, tilanteessa jossa suomen talous on virallistenkin ennusteiden mukaan ajautumassa taantumaan. (www.skal.fi)</a:t>
            </a:r>
          </a:p>
        </p:txBody>
      </p:sp>
    </p:spTree>
    <p:extLst>
      <p:ext uri="{BB962C8B-B14F-4D97-AF65-F5344CB8AC3E}">
        <p14:creationId xmlns:p14="http://schemas.microsoft.com/office/powerpoint/2010/main" val="2239847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Erityisiä hiljaisia signaaleja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90688"/>
            <a:ext cx="5165765" cy="4710112"/>
          </a:xfrm>
        </p:spPr>
        <p:txBody>
          <a:bodyPr>
            <a:normAutofit lnSpcReduction="10000"/>
          </a:bodyPr>
          <a:lstStyle/>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Ympäristönormit: </a:t>
            </a:r>
            <a:r>
              <a:rPr lang="fi-FI" sz="1800" dirty="0">
                <a:effectLst/>
                <a:latin typeface="Calibri" panose="020F0502020204030204" pitchFamily="34" charset="0"/>
                <a:ea typeface="Calibri" panose="020F0502020204030204" pitchFamily="34" charset="0"/>
                <a:cs typeface="Times New Roman" panose="02020603050405020304" pitchFamily="18" charset="0"/>
              </a:rPr>
              <a:t>Mahdolliset muutokset päästönormeissa tai paineet vähentää kuljetuksen ympäristövaikutuksia voivat olla merkittäviä hiljaisia signaaleja.</a:t>
            </a:r>
          </a:p>
          <a:p>
            <a:pPr marL="457200">
              <a:lnSpc>
                <a:spcPct val="107000"/>
              </a:lnSpc>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Teknologiset innovaatiot: </a:t>
            </a:r>
            <a:r>
              <a:rPr lang="fi-FI" sz="1800" dirty="0">
                <a:effectLst/>
                <a:latin typeface="Calibri" panose="020F0502020204030204" pitchFamily="34" charset="0"/>
                <a:ea typeface="Calibri" panose="020F0502020204030204" pitchFamily="34" charset="0"/>
                <a:cs typeface="Times New Roman" panose="02020603050405020304" pitchFamily="18" charset="0"/>
              </a:rPr>
              <a:t>Uudet tekniikat, kuten sähköajoneuvot tai automatisoidut kuljetusjärjestelmät, voivat vaikuttaa kuljetusalan tulevaisuuteen.</a:t>
            </a:r>
          </a:p>
          <a:p>
            <a:pPr marL="457200">
              <a:lnSpc>
                <a:spcPct val="107000"/>
              </a:lnSpc>
            </a:pPr>
            <a:r>
              <a:rPr lang="fi-FI" sz="1800" u="sng" dirty="0">
                <a:latin typeface="Calibri" panose="020F0502020204030204" pitchFamily="34" charset="0"/>
                <a:ea typeface="Calibri" panose="020F0502020204030204" pitchFamily="34" charset="0"/>
                <a:cs typeface="Times New Roman" panose="02020603050405020304" pitchFamily="18" charset="0"/>
              </a:rPr>
              <a:t>Korkeat polttoainehinnat: </a:t>
            </a:r>
            <a:r>
              <a:rPr lang="fi-FI" sz="1800" dirty="0">
                <a:latin typeface="Calibri" panose="020F0502020204030204" pitchFamily="34" charset="0"/>
                <a:ea typeface="Calibri" panose="020F0502020204030204" pitchFamily="34" charset="0"/>
                <a:cs typeface="Times New Roman" panose="02020603050405020304" pitchFamily="18" charset="0"/>
              </a:rPr>
              <a:t>Jos polttoaineiden hinnat nousevat merkittävästi, se voi vaikuttaa kuljetuskustannuksiin ja siten alan toimintaan.</a:t>
            </a:r>
          </a:p>
          <a:p>
            <a:pPr marL="457200">
              <a:lnSpc>
                <a:spcPct val="107000"/>
              </a:lnSpc>
              <a:spcAft>
                <a:spcPts val="800"/>
              </a:spcAft>
            </a:pPr>
            <a:r>
              <a:rPr lang="fi-FI" sz="1800" u="sng" dirty="0">
                <a:effectLst/>
                <a:latin typeface="Calibri" panose="020F0502020204030204" pitchFamily="34" charset="0"/>
                <a:ea typeface="Calibri" panose="020F0502020204030204" pitchFamily="34" charset="0"/>
                <a:cs typeface="Times New Roman" panose="02020603050405020304" pitchFamily="18" charset="0"/>
              </a:rPr>
              <a:t>Kansainväliset kauppasuhteet</a:t>
            </a:r>
            <a:r>
              <a:rPr lang="fi-FI" sz="1800" dirty="0">
                <a:effectLst/>
                <a:latin typeface="Calibri" panose="020F0502020204030204" pitchFamily="34" charset="0"/>
                <a:ea typeface="Calibri" panose="020F0502020204030204" pitchFamily="34" charset="0"/>
                <a:cs typeface="Times New Roman" panose="02020603050405020304" pitchFamily="18" charset="0"/>
              </a:rPr>
              <a:t>: Kauppasopimusten muutokset tai globaalit taloudelliset epävarmuudet voivat vaikuttaa kuljetusmääriin ja -kustannuksiin.</a:t>
            </a:r>
          </a:p>
          <a:p>
            <a:pPr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5DFBBCB8-63F3-73E7-F7B1-68C9A19A6327}"/>
              </a:ext>
            </a:extLst>
          </p:cNvPr>
          <p:cNvPicPr>
            <a:picLocks noGrp="1" noChangeAspect="1"/>
          </p:cNvPicPr>
          <p:nvPr>
            <p:ph sz="half" idx="2"/>
          </p:nvPr>
        </p:nvPicPr>
        <p:blipFill>
          <a:blip r:embed="rId3"/>
          <a:stretch>
            <a:fillRect/>
          </a:stretch>
        </p:blipFill>
        <p:spPr>
          <a:xfrm>
            <a:off x="5540496" y="1764648"/>
            <a:ext cx="5165725" cy="2916482"/>
          </a:xfrm>
          <a:prstGeom prst="rect">
            <a:avLst/>
          </a:prstGeom>
          <a:ln>
            <a:solidFill>
              <a:schemeClr val="accent1"/>
            </a:solidFill>
          </a:ln>
        </p:spPr>
      </p:pic>
      <p:sp>
        <p:nvSpPr>
          <p:cNvPr id="6" name="Tekstiruutu 5">
            <a:extLst>
              <a:ext uri="{FF2B5EF4-FFF2-40B4-BE49-F238E27FC236}">
                <a16:creationId xmlns:a16="http://schemas.microsoft.com/office/drawing/2014/main" id="{61E794C5-73CB-B377-7C81-8A6B13764DDA}"/>
              </a:ext>
            </a:extLst>
          </p:cNvPr>
          <p:cNvSpPr txBox="1"/>
          <p:nvPr/>
        </p:nvSpPr>
        <p:spPr>
          <a:xfrm>
            <a:off x="5517590" y="4822936"/>
            <a:ext cx="5165725" cy="553998"/>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15: Polttoaineiden hintojen nousulla on jo hyvin varma ja suora signaali alan kannattavuuteen. Kuvassa tankataan bio- tai maakaasua. (</a:t>
            </a:r>
            <a:r>
              <a:rPr lang="fi-FI" sz="1000" b="1" dirty="0">
                <a:solidFill>
                  <a:srgbClr val="000000"/>
                </a:solidFill>
                <a:latin typeface="Montserrat" panose="00000500000000000000" pitchFamily="2" charset="0"/>
              </a:rPr>
              <a:t>www.volvotrucks.fi)</a:t>
            </a:r>
            <a:endPar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582868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a:t>Kuljetusalan megatrendit ja hiljaiset signaalit – Historiasta tulevaisuuteen kuljetusalalla kestävän kehityksen näkökulmasta aikajanalla</a:t>
            </a: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2238" y="1780525"/>
            <a:ext cx="5165765" cy="4710112"/>
          </a:xfrm>
        </p:spPr>
        <p:txBody>
          <a:bodyPr>
            <a:normAutofit fontScale="70000" lnSpcReduction="20000"/>
          </a:bodyPr>
          <a:lstStyle/>
          <a:p>
            <a:pPr marL="0" indent="0" algn="l">
              <a:buNone/>
            </a:pPr>
            <a:r>
              <a:rPr lang="fi-FI" b="1" i="0" dirty="0">
                <a:solidFill>
                  <a:srgbClr val="374151"/>
                </a:solidFill>
                <a:effectLst/>
                <a:latin typeface="Söhne"/>
              </a:rPr>
              <a:t>1900-luvun alku</a:t>
            </a:r>
          </a:p>
          <a:p>
            <a:pPr algn="l">
              <a:buFont typeface="+mj-lt"/>
              <a:buAutoNum type="arabicPeriod"/>
            </a:pPr>
            <a:r>
              <a:rPr lang="fi-FI" i="0" dirty="0">
                <a:solidFill>
                  <a:srgbClr val="374151"/>
                </a:solidFill>
                <a:effectLst/>
                <a:latin typeface="Söhne"/>
              </a:rPr>
              <a:t>Pääasialliset liikennevälineitä olivat hevosvetoiset kulkuneuvot ja höyryvoimalla toimivat liikennevälineet</a:t>
            </a:r>
          </a:p>
          <a:p>
            <a:pPr algn="l">
              <a:buFont typeface="+mj-lt"/>
              <a:buAutoNum type="arabicPeriod"/>
            </a:pPr>
            <a:r>
              <a:rPr lang="fi-FI" i="0" dirty="0">
                <a:solidFill>
                  <a:srgbClr val="374151"/>
                </a:solidFill>
                <a:effectLst/>
                <a:latin typeface="Söhne"/>
              </a:rPr>
              <a:t>Ympäristövaikutukset: Hevosvetoiset kulkuneuvot tuottivat lantaa ja aiheuttivat tienpintojen kulumista</a:t>
            </a:r>
            <a:r>
              <a:rPr lang="fi-FI" dirty="0">
                <a:solidFill>
                  <a:srgbClr val="374151"/>
                </a:solidFill>
                <a:latin typeface="Söhne"/>
              </a:rPr>
              <a:t> ja </a:t>
            </a:r>
            <a:r>
              <a:rPr lang="fi-FI" i="0" dirty="0">
                <a:solidFill>
                  <a:srgbClr val="374151"/>
                </a:solidFill>
                <a:effectLst/>
                <a:latin typeface="Söhne"/>
              </a:rPr>
              <a:t>höyrykoneiden käyttö johti ilman epäpuhtauksiin.</a:t>
            </a:r>
          </a:p>
          <a:p>
            <a:pPr algn="l">
              <a:buFont typeface="+mj-lt"/>
              <a:buAutoNum type="arabicPeriod"/>
            </a:pPr>
            <a:r>
              <a:rPr lang="fi-FI" i="0" dirty="0">
                <a:solidFill>
                  <a:srgbClr val="374151"/>
                </a:solidFill>
                <a:effectLst/>
                <a:latin typeface="Söhne"/>
              </a:rPr>
              <a:t>Ympäristövaikutukset olivat paikallisia ja rajoitettuja verrattuna nykyaikaisiin moottoriajoneuvoihin.</a:t>
            </a:r>
          </a:p>
          <a:p>
            <a:pPr algn="l">
              <a:buFont typeface="+mj-lt"/>
              <a:buAutoNum type="arabicPeriod"/>
            </a:pPr>
            <a:r>
              <a:rPr lang="fi-FI" i="0" dirty="0">
                <a:solidFill>
                  <a:srgbClr val="374151"/>
                </a:solidFill>
                <a:effectLst/>
                <a:latin typeface="Söhne"/>
              </a:rPr>
              <a:t>Rajoitettu määrä liikennevälineitä verrattuna myöhempään aikaan, ennen moottoriautojen ja lentoliikenteen yleistymistä.</a:t>
            </a:r>
          </a:p>
          <a:p>
            <a:pPr algn="l">
              <a:buFont typeface="+mj-lt"/>
              <a:buAutoNum type="arabicPeriod"/>
            </a:pPr>
            <a:r>
              <a:rPr lang="fi-FI" i="0" dirty="0">
                <a:solidFill>
                  <a:srgbClr val="374151"/>
                </a:solidFill>
                <a:effectLst/>
                <a:latin typeface="Söhne"/>
              </a:rPr>
              <a:t>Yleisesti ottaen vähäisempää energiankulutusta verrattuna myöhempään aikaan.</a:t>
            </a:r>
          </a:p>
          <a:p>
            <a:pPr algn="l">
              <a:buFont typeface="+mj-lt"/>
              <a:buAutoNum type="arabicPeriod"/>
            </a:pPr>
            <a:r>
              <a:rPr lang="fi-FI" i="0" dirty="0">
                <a:solidFill>
                  <a:srgbClr val="374151"/>
                </a:solidFill>
                <a:effectLst/>
                <a:latin typeface="Söhne"/>
              </a:rPr>
              <a:t>Globaalit vaikutukset:</a:t>
            </a:r>
            <a:r>
              <a:rPr lang="fi-FI" dirty="0">
                <a:solidFill>
                  <a:srgbClr val="374151"/>
                </a:solidFill>
                <a:latin typeface="Söhne"/>
              </a:rPr>
              <a:t> </a:t>
            </a:r>
            <a:r>
              <a:rPr lang="fi-FI" i="0" dirty="0">
                <a:solidFill>
                  <a:srgbClr val="374151"/>
                </a:solidFill>
                <a:effectLst/>
                <a:latin typeface="Söhne"/>
              </a:rPr>
              <a:t>Ympäristökuormitus oli merkityksellinen paikallisesti, mutta mittasuhteet eivät olleet lähelläkään nykypäivän globaaleja vaikutuksia</a:t>
            </a:r>
          </a:p>
          <a:p>
            <a:pPr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434759D5-C63C-01E7-0497-376C52A81368}"/>
              </a:ext>
            </a:extLst>
          </p:cNvPr>
          <p:cNvPicPr>
            <a:picLocks noGrp="1" noChangeAspect="1"/>
          </p:cNvPicPr>
          <p:nvPr>
            <p:ph sz="half" idx="2"/>
          </p:nvPr>
        </p:nvPicPr>
        <p:blipFill>
          <a:blip r:embed="rId3"/>
          <a:stretch>
            <a:fillRect/>
          </a:stretch>
        </p:blipFill>
        <p:spPr>
          <a:xfrm>
            <a:off x="5967662" y="1365865"/>
            <a:ext cx="4889633" cy="4552417"/>
          </a:xfrm>
          <a:prstGeom prst="rect">
            <a:avLst/>
          </a:prstGeom>
          <a:ln>
            <a:solidFill>
              <a:schemeClr val="accent1"/>
            </a:solidFill>
          </a:ln>
        </p:spPr>
      </p:pic>
      <p:sp>
        <p:nvSpPr>
          <p:cNvPr id="10" name="Tekstiruutu 9">
            <a:extLst>
              <a:ext uri="{FF2B5EF4-FFF2-40B4-BE49-F238E27FC236}">
                <a16:creationId xmlns:a16="http://schemas.microsoft.com/office/drawing/2014/main" id="{2E61CA07-80CB-AC90-456D-29F6C7AC02D7}"/>
              </a:ext>
            </a:extLst>
          </p:cNvPr>
          <p:cNvSpPr txBox="1"/>
          <p:nvPr/>
        </p:nvSpPr>
        <p:spPr>
          <a:xfrm>
            <a:off x="5919537" y="5936639"/>
            <a:ext cx="4937759" cy="553998"/>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a:t>
            </a:r>
            <a:r>
              <a:rPr lang="fi-FI" sz="1000" b="1" dirty="0">
                <a:solidFill>
                  <a:srgbClr val="000000"/>
                </a:solidFill>
                <a:latin typeface="Montserrat" panose="00000500000000000000" pitchFamily="2" charset="0"/>
              </a:rPr>
              <a:t>6</a:t>
            </a:r>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1900-luvun alussa ympäristökuormitukset liikenteessä rajoittuvat höyrykoneiden päästöihin ja paikallisesti hevosen lantaan kaduilla ja teillä. (www, webpages.fi)</a:t>
            </a:r>
          </a:p>
        </p:txBody>
      </p:sp>
    </p:spTree>
    <p:extLst>
      <p:ext uri="{BB962C8B-B14F-4D97-AF65-F5344CB8AC3E}">
        <p14:creationId xmlns:p14="http://schemas.microsoft.com/office/powerpoint/2010/main" val="850095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dirty="0"/>
              <a:t>Kuljetusalan megatrendit ja hiljaiset signaalit – Historiasta tulevaisuuteen kuljetusalalla kestävän kehityksen näkökulmasta aikajanalla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54586" y="1690688"/>
            <a:ext cx="4617927" cy="4710112"/>
          </a:xfrm>
        </p:spPr>
        <p:txBody>
          <a:bodyPr>
            <a:normAutofit fontScale="62500" lnSpcReduction="20000"/>
          </a:bodyPr>
          <a:lstStyle/>
          <a:p>
            <a:pPr marL="0" indent="0" algn="l">
              <a:buNone/>
            </a:pPr>
            <a:r>
              <a:rPr lang="fi-FI" b="1" i="0" dirty="0">
                <a:solidFill>
                  <a:srgbClr val="374151"/>
                </a:solidFill>
                <a:effectLst/>
                <a:latin typeface="Söhne"/>
              </a:rPr>
              <a:t>1930-luku</a:t>
            </a:r>
          </a:p>
          <a:p>
            <a:pPr algn="l">
              <a:buFont typeface="+mj-lt"/>
              <a:buAutoNum type="arabicPeriod"/>
            </a:pPr>
            <a:r>
              <a:rPr lang="fi-FI" b="0" i="0" dirty="0">
                <a:solidFill>
                  <a:srgbClr val="374151"/>
                </a:solidFill>
                <a:effectLst/>
                <a:latin typeface="Söhne"/>
              </a:rPr>
              <a:t>Moottoriautot yleistyivät, ja lentoliikenne alkoi kasvaa merkittävästi.</a:t>
            </a:r>
          </a:p>
          <a:p>
            <a:pPr algn="l">
              <a:buFont typeface="+mj-lt"/>
              <a:buAutoNum type="arabicPeriod"/>
            </a:pPr>
            <a:r>
              <a:rPr lang="fi-FI" b="0" i="0" dirty="0">
                <a:solidFill>
                  <a:srgbClr val="374151"/>
                </a:solidFill>
                <a:effectLst/>
                <a:latin typeface="Söhne"/>
              </a:rPr>
              <a:t>Moottoriautojen lisääntyminen johti kasvaviin päästöihin, erityisesti hiilidioksidiin ja ilmansaasteisiin.</a:t>
            </a:r>
          </a:p>
          <a:p>
            <a:pPr algn="l">
              <a:buFont typeface="+mj-lt"/>
              <a:buAutoNum type="arabicPeriod"/>
            </a:pPr>
            <a:r>
              <a:rPr lang="fi-FI" b="0" i="0" dirty="0">
                <a:solidFill>
                  <a:srgbClr val="374151"/>
                </a:solidFill>
                <a:effectLst/>
                <a:latin typeface="Söhne"/>
              </a:rPr>
              <a:t>Lentoliikenne toi mukanaan lisää meluhaittoja ja ilman epäpuhtauksia.</a:t>
            </a:r>
          </a:p>
          <a:p>
            <a:pPr algn="l">
              <a:buFont typeface="+mj-lt"/>
              <a:buAutoNum type="arabicPeriod"/>
            </a:pPr>
            <a:r>
              <a:rPr lang="fi-FI" b="0" i="0" dirty="0">
                <a:solidFill>
                  <a:srgbClr val="374151"/>
                </a:solidFill>
                <a:effectLst/>
                <a:latin typeface="Söhne"/>
              </a:rPr>
              <a:t>Moottoriautojen polttomoottorit yleistyivät, lisäten energiankulutusta ja päästöjä.</a:t>
            </a:r>
          </a:p>
          <a:p>
            <a:pPr algn="l">
              <a:buFont typeface="+mj-lt"/>
              <a:buAutoNum type="arabicPeriod"/>
            </a:pPr>
            <a:r>
              <a:rPr lang="fi-FI" b="0" i="0" dirty="0">
                <a:solidFill>
                  <a:srgbClr val="374151"/>
                </a:solidFill>
                <a:effectLst/>
                <a:latin typeface="Söhne"/>
              </a:rPr>
              <a:t>Lentokoneiden tekniikka parani, mutta niiden ympäristövaikutukset olivat selvästi havaittavissa.</a:t>
            </a:r>
          </a:p>
          <a:p>
            <a:pPr algn="l">
              <a:buFont typeface="+mj-lt"/>
              <a:buAutoNum type="arabicPeriod"/>
            </a:pPr>
            <a:r>
              <a:rPr lang="fi-FI" b="0" i="0" dirty="0">
                <a:solidFill>
                  <a:srgbClr val="374151"/>
                </a:solidFill>
                <a:effectLst/>
                <a:latin typeface="Söhne"/>
              </a:rPr>
              <a:t>Teollisen tuotannon kasvu ja kaupungistuminen lisäsivät liikenteen tarvetta ja kuljetusmäärät kasvoivat</a:t>
            </a:r>
          </a:p>
          <a:p>
            <a:pPr algn="l">
              <a:buFont typeface="+mj-lt"/>
              <a:buAutoNum type="arabicPeriod"/>
            </a:pPr>
            <a:r>
              <a:rPr lang="fi-FI" b="0" i="0" dirty="0">
                <a:solidFill>
                  <a:srgbClr val="374151"/>
                </a:solidFill>
                <a:effectLst/>
                <a:latin typeface="Söhne"/>
              </a:rPr>
              <a:t>Ympäristötietoisuus ei ollut vielä keskeinen osa kuljetusalan päätöksentekoa.</a:t>
            </a:r>
          </a:p>
          <a:p>
            <a:pPr algn="l">
              <a:buFont typeface="+mj-lt"/>
              <a:buAutoNum type="arabicPeriod"/>
            </a:pPr>
            <a:r>
              <a:rPr lang="fi-FI" i="0" dirty="0">
                <a:solidFill>
                  <a:srgbClr val="374151"/>
                </a:solidFill>
                <a:effectLst/>
                <a:latin typeface="Söhne"/>
              </a:rPr>
              <a:t>Globaalit vaikutukset:</a:t>
            </a:r>
            <a:r>
              <a:rPr lang="fi-FI" dirty="0">
                <a:solidFill>
                  <a:srgbClr val="374151"/>
                </a:solidFill>
                <a:latin typeface="Söhne"/>
              </a:rPr>
              <a:t> </a:t>
            </a:r>
            <a:r>
              <a:rPr lang="fi-FI" i="0" dirty="0">
                <a:solidFill>
                  <a:srgbClr val="374151"/>
                </a:solidFill>
                <a:effectLst/>
                <a:latin typeface="Söhne"/>
              </a:rPr>
              <a:t>Kuljetusalan ympäristökuormitus alkoi kasvaa, vaikka mittasuhteet olivat edelleen huomattavasti pienemmät kuin nykyään</a:t>
            </a:r>
            <a:r>
              <a:rPr lang="fi-FI" dirty="0">
                <a:solidFill>
                  <a:srgbClr val="374151"/>
                </a:solidFill>
                <a:latin typeface="Söhne"/>
              </a:rPr>
              <a:t>.</a:t>
            </a:r>
            <a:endParaRPr lang="fi-FI" i="0" dirty="0">
              <a:solidFill>
                <a:srgbClr val="374151"/>
              </a:solidFill>
              <a:effectLst/>
              <a:latin typeface="Söhne"/>
            </a:endParaRPr>
          </a:p>
          <a:p>
            <a:pPr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FACBDB92-3CBA-18A6-F61C-B78FD9967F29}"/>
              </a:ext>
            </a:extLst>
          </p:cNvPr>
          <p:cNvPicPr>
            <a:picLocks noGrp="1" noChangeAspect="1"/>
          </p:cNvPicPr>
          <p:nvPr>
            <p:ph sz="half" idx="2"/>
          </p:nvPr>
        </p:nvPicPr>
        <p:blipFill>
          <a:blip r:embed="rId3"/>
          <a:stretch>
            <a:fillRect/>
          </a:stretch>
        </p:blipFill>
        <p:spPr>
          <a:xfrm>
            <a:off x="5293894" y="1981158"/>
            <a:ext cx="5531209" cy="2895683"/>
          </a:xfrm>
          <a:ln>
            <a:solidFill>
              <a:schemeClr val="accent1"/>
            </a:solidFill>
          </a:ln>
        </p:spPr>
      </p:pic>
      <p:sp>
        <p:nvSpPr>
          <p:cNvPr id="8" name="Tekstiruutu 7">
            <a:extLst>
              <a:ext uri="{FF2B5EF4-FFF2-40B4-BE49-F238E27FC236}">
                <a16:creationId xmlns:a16="http://schemas.microsoft.com/office/drawing/2014/main" id="{34A87F75-C4CE-874F-D431-F08BCA51B079}"/>
              </a:ext>
            </a:extLst>
          </p:cNvPr>
          <p:cNvSpPr txBox="1"/>
          <p:nvPr/>
        </p:nvSpPr>
        <p:spPr>
          <a:xfrm>
            <a:off x="5171618" y="4890312"/>
            <a:ext cx="5584851" cy="553998"/>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a:t>
            </a:r>
            <a:r>
              <a:rPr lang="fi-FI" sz="1000" b="1" dirty="0">
                <a:solidFill>
                  <a:srgbClr val="000000"/>
                </a:solidFill>
                <a:latin typeface="Montserrat" panose="00000500000000000000" pitchFamily="2" charset="0"/>
              </a:rPr>
              <a:t>7</a:t>
            </a:r>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1930-luvulla kuorma-autot olivat jo keskeisessä osassa rahdinkuljetuksessa ja SISU kuorma-autojen valmistus alkoi suomessa. </a:t>
            </a:r>
            <a:r>
              <a:rPr lang="fi-FI" sz="1000" b="1" dirty="0">
                <a:solidFill>
                  <a:srgbClr val="000000"/>
                </a:solidFill>
                <a:latin typeface="Montserrat" panose="00000500000000000000" pitchFamily="2" charset="0"/>
              </a:rPr>
              <a:t>Y</a:t>
            </a:r>
            <a:r>
              <a:rPr kumimoji="0" lang="fi-FI" sz="1000" b="1" i="0" u="none" strike="noStrike" kern="1200" cap="none" spc="0" normalizeH="0" baseline="0" noProof="0" dirty="0" err="1">
                <a:ln>
                  <a:noFill/>
                </a:ln>
                <a:solidFill>
                  <a:srgbClr val="000000"/>
                </a:solidFill>
                <a:effectLst/>
                <a:uLnTx/>
                <a:uFillTx/>
                <a:latin typeface="Montserrat" panose="00000500000000000000" pitchFamily="2" charset="0"/>
                <a:ea typeface="+mn-ea"/>
                <a:cs typeface="+mn-cs"/>
              </a:rPr>
              <a:t>mpäristötietous</a:t>
            </a:r>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 oli vielä sivuroolissa. (www.sisu.fi)</a:t>
            </a:r>
          </a:p>
        </p:txBody>
      </p:sp>
    </p:spTree>
    <p:extLst>
      <p:ext uri="{BB962C8B-B14F-4D97-AF65-F5344CB8AC3E}">
        <p14:creationId xmlns:p14="http://schemas.microsoft.com/office/powerpoint/2010/main" val="222005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dirty="0"/>
              <a:t>Kuljetusalan megatrendit ja hiljaiset signaalit – Historiasta tulevaisuuteen kuljetusalalla kestävän kehityksen näkökulmasta aikajanalla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8674" y="1782763"/>
            <a:ext cx="4027074" cy="4710112"/>
          </a:xfrm>
        </p:spPr>
        <p:txBody>
          <a:bodyPr>
            <a:normAutofit fontScale="62500" lnSpcReduction="20000"/>
          </a:bodyPr>
          <a:lstStyle/>
          <a:p>
            <a:pPr marL="0" indent="0" algn="l">
              <a:buNone/>
            </a:pPr>
            <a:r>
              <a:rPr lang="fi-FI" b="1" i="0" dirty="0">
                <a:solidFill>
                  <a:srgbClr val="374151"/>
                </a:solidFill>
                <a:effectLst/>
                <a:latin typeface="Söhne"/>
              </a:rPr>
              <a:t>1950-luku</a:t>
            </a:r>
          </a:p>
          <a:p>
            <a:pPr algn="l">
              <a:buFont typeface="+mj-lt"/>
              <a:buAutoNum type="arabicPeriod"/>
            </a:pPr>
            <a:r>
              <a:rPr lang="fi-FI" b="0" i="0" dirty="0">
                <a:solidFill>
                  <a:srgbClr val="374151"/>
                </a:solidFill>
                <a:effectLst/>
                <a:latin typeface="Söhne"/>
              </a:rPr>
              <a:t>Autojen yleistyminen saavutti uuden tason, ja moottoritiet alkoivat laajeta.</a:t>
            </a:r>
          </a:p>
          <a:p>
            <a:pPr algn="l">
              <a:buFont typeface="+mj-lt"/>
              <a:buAutoNum type="arabicPeriod"/>
            </a:pPr>
            <a:r>
              <a:rPr lang="fi-FI" b="0" i="0" dirty="0">
                <a:solidFill>
                  <a:srgbClr val="374151"/>
                </a:solidFill>
                <a:effectLst/>
                <a:latin typeface="Söhne"/>
              </a:rPr>
              <a:t>Autojen ja lentokoneiden käyttämien polttomoottoreiden koko ja teho kasvoivat, lisäten energiankulutusta ja päästöjä.</a:t>
            </a:r>
          </a:p>
          <a:p>
            <a:pPr algn="l">
              <a:buFont typeface="+mj-lt"/>
              <a:buAutoNum type="arabicPeriod"/>
            </a:pPr>
            <a:r>
              <a:rPr lang="fi-FI" b="0" i="0" dirty="0">
                <a:solidFill>
                  <a:srgbClr val="374151"/>
                </a:solidFill>
                <a:effectLst/>
                <a:latin typeface="Söhne"/>
              </a:rPr>
              <a:t>Kasvava kaupungistuminen toi mukanaan lisääntyvän liikennemäärän, mikä vaikutti ruuhkautumiseen ja päästöihin.</a:t>
            </a:r>
          </a:p>
          <a:p>
            <a:pPr algn="l">
              <a:buFont typeface="+mj-lt"/>
              <a:buAutoNum type="arabicPeriod"/>
            </a:pPr>
            <a:r>
              <a:rPr lang="fi-FI" b="0" i="0" dirty="0">
                <a:solidFill>
                  <a:srgbClr val="374151"/>
                </a:solidFill>
                <a:effectLst/>
                <a:latin typeface="Söhne"/>
              </a:rPr>
              <a:t>Taloudellisen kasvun myötä kuljetustarve kasvoi, lisäten liikennevälineiden käyttöä.</a:t>
            </a:r>
          </a:p>
          <a:p>
            <a:pPr algn="l">
              <a:buFont typeface="+mj-lt"/>
              <a:buAutoNum type="arabicPeriod"/>
            </a:pPr>
            <a:r>
              <a:rPr lang="fi-FI" b="0" i="0" dirty="0">
                <a:solidFill>
                  <a:srgbClr val="374151"/>
                </a:solidFill>
                <a:effectLst/>
                <a:latin typeface="Söhne"/>
              </a:rPr>
              <a:t>Ympäristötietoisuus alkoi hiljalleen nousta, ja ensimmäiset ympäristönsuojelua koskevat säädökset alkoivat näkyä.</a:t>
            </a:r>
          </a:p>
          <a:p>
            <a:pPr algn="l">
              <a:buFont typeface="+mj-lt"/>
              <a:buAutoNum type="arabicPeriod"/>
            </a:pPr>
            <a:r>
              <a:rPr lang="fi-FI" b="0" i="0" dirty="0">
                <a:solidFill>
                  <a:srgbClr val="374151"/>
                </a:solidFill>
                <a:effectLst/>
                <a:latin typeface="Söhne"/>
              </a:rPr>
              <a:t>Moottoriteknologia kehittyi, mutta samalla lisäsi päästöjä ja ympäristökuormitusta.</a:t>
            </a:r>
          </a:p>
          <a:p>
            <a:pPr algn="l">
              <a:buFont typeface="+mj-lt"/>
              <a:buAutoNum type="arabicPeriod"/>
            </a:pPr>
            <a:r>
              <a:rPr lang="fi-FI" i="0" dirty="0">
                <a:solidFill>
                  <a:srgbClr val="374151"/>
                </a:solidFill>
                <a:effectLst/>
                <a:latin typeface="Söhne"/>
              </a:rPr>
              <a:t>Globaalit vaikutukset</a:t>
            </a:r>
            <a:r>
              <a:rPr lang="fi-FI" b="1" dirty="0">
                <a:solidFill>
                  <a:srgbClr val="374151"/>
                </a:solidFill>
                <a:latin typeface="Söhne"/>
              </a:rPr>
              <a:t>: </a:t>
            </a:r>
            <a:r>
              <a:rPr lang="fi-FI" b="0" i="0" dirty="0">
                <a:solidFill>
                  <a:srgbClr val="374151"/>
                </a:solidFill>
                <a:effectLst/>
                <a:latin typeface="Söhne"/>
              </a:rPr>
              <a:t>Kuljetusalan ympäristökuormitus kasvoi huomattavasti, vaikka se ei vielä ollut nykyisen mittaluokan haaste.</a:t>
            </a:r>
          </a:p>
          <a:p>
            <a:pPr marL="0" indent="0" algn="l">
              <a:buNone/>
            </a:pPr>
            <a:br>
              <a:rPr lang="fi-FI" b="1" i="0" dirty="0">
                <a:solidFill>
                  <a:srgbClr val="374151"/>
                </a:solidFill>
                <a:effectLst/>
                <a:latin typeface="Söhne"/>
              </a:rPr>
            </a:b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C4122334-44CA-A85D-B130-73A5E9763D8F}"/>
              </a:ext>
            </a:extLst>
          </p:cNvPr>
          <p:cNvPicPr>
            <a:picLocks noGrp="1" noChangeAspect="1"/>
          </p:cNvPicPr>
          <p:nvPr>
            <p:ph sz="half" idx="2"/>
          </p:nvPr>
        </p:nvPicPr>
        <p:blipFill>
          <a:blip r:embed="rId3"/>
          <a:stretch>
            <a:fillRect/>
          </a:stretch>
        </p:blipFill>
        <p:spPr>
          <a:xfrm>
            <a:off x="4843113" y="1615426"/>
            <a:ext cx="5746282" cy="4609959"/>
          </a:xfrm>
        </p:spPr>
      </p:pic>
      <p:sp>
        <p:nvSpPr>
          <p:cNvPr id="7" name="Tekstiruutu 6">
            <a:extLst>
              <a:ext uri="{FF2B5EF4-FFF2-40B4-BE49-F238E27FC236}">
                <a16:creationId xmlns:a16="http://schemas.microsoft.com/office/drawing/2014/main" id="{9DE63F88-5F3B-0F60-5C4D-DEB304747E2E}"/>
              </a:ext>
            </a:extLst>
          </p:cNvPr>
          <p:cNvSpPr txBox="1"/>
          <p:nvPr/>
        </p:nvSpPr>
        <p:spPr>
          <a:xfrm>
            <a:off x="4796592" y="6220543"/>
            <a:ext cx="5792803" cy="553998"/>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18: 1950-luvulla voimakas kaupungistuminen toi jo ruuhkia ja päästöjä liikenteeseen. Suoranaiseksi haasteeksi ympäristökuormitusta ei juurikaan vielä koettu. </a:t>
            </a:r>
            <a:r>
              <a:rPr lang="fi-FI" sz="1000" b="1" dirty="0">
                <a:solidFill>
                  <a:srgbClr val="000000"/>
                </a:solidFill>
                <a:latin typeface="Montserrat" panose="00000500000000000000" pitchFamily="2" charset="0"/>
              </a:rPr>
              <a:t>(</a:t>
            </a:r>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www.hs.fi)</a:t>
            </a:r>
          </a:p>
        </p:txBody>
      </p:sp>
    </p:spTree>
    <p:extLst>
      <p:ext uri="{BB962C8B-B14F-4D97-AF65-F5344CB8AC3E}">
        <p14:creationId xmlns:p14="http://schemas.microsoft.com/office/powerpoint/2010/main" val="2575446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p:cNvSpPr>
            <a:spLocks noGrp="1"/>
          </p:cNvSpPr>
          <p:nvPr>
            <p:ph type="subTitle" idx="1"/>
          </p:nvPr>
        </p:nvSpPr>
        <p:spPr>
          <a:xfrm>
            <a:off x="2025600" y="3717177"/>
            <a:ext cx="9144000" cy="1655762"/>
          </a:xfrm>
        </p:spPr>
        <p:txBody>
          <a:bodyPr>
            <a:normAutofit/>
          </a:bodyPr>
          <a:lstStyle/>
          <a:p>
            <a:r>
              <a:rPr lang="fi-FI" sz="1800" b="1" dirty="0"/>
              <a:t>Megatrendi</a:t>
            </a:r>
            <a:r>
              <a:rPr lang="fi-FI" sz="1800" dirty="0"/>
              <a:t> on yleinen kehityssuunta tai laaja muutosten kaari, joka tapahtuu laaja-alaisesti ja jolla on suuria ja pitkäaikaisia vaikutuksia yhteiskunnassa.</a:t>
            </a:r>
          </a:p>
          <a:p>
            <a:r>
              <a:rPr lang="fi-FI" sz="1800" b="1" dirty="0"/>
              <a:t>Hiljainen signaali </a:t>
            </a:r>
            <a:r>
              <a:rPr lang="fi-FI" sz="1800" dirty="0"/>
              <a:t>on merkki nousevasta asiasta tai ensioire muutoksesta, joka saattaa olla tulevaisuudessa merkittävä, mutta joka on vielä uusi, yllättävä ja haastava huomata.</a:t>
            </a:r>
          </a:p>
        </p:txBody>
      </p:sp>
      <p:sp>
        <p:nvSpPr>
          <p:cNvPr id="2" name="Otsikko 1"/>
          <p:cNvSpPr>
            <a:spLocks noGrp="1"/>
          </p:cNvSpPr>
          <p:nvPr>
            <p:ph type="ctrTitle"/>
          </p:nvPr>
        </p:nvSpPr>
        <p:spPr/>
        <p:txBody>
          <a:bodyPr/>
          <a:lstStyle/>
          <a:p>
            <a:r>
              <a:rPr lang="fi-FI" dirty="0"/>
              <a:t>Kuljetusalan megatrendit ja hiljaiset signaalit</a:t>
            </a:r>
            <a:endParaRPr lang="en-US" dirty="0"/>
          </a:p>
        </p:txBody>
      </p:sp>
    </p:spTree>
    <p:extLst>
      <p:ext uri="{BB962C8B-B14F-4D97-AF65-F5344CB8AC3E}">
        <p14:creationId xmlns:p14="http://schemas.microsoft.com/office/powerpoint/2010/main" val="557950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dirty="0"/>
              <a:t>Kuljetusalan megatrendit ja hiljaiset signaalit – Historiasta tulevaisuuteen kuljetusalalla kestävän kehityksen näkökulmasta aikajanalla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8673" y="1782763"/>
            <a:ext cx="5808194" cy="4710112"/>
          </a:xfrm>
        </p:spPr>
        <p:txBody>
          <a:bodyPr>
            <a:normAutofit fontScale="70000" lnSpcReduction="20000"/>
          </a:bodyPr>
          <a:lstStyle/>
          <a:p>
            <a:pPr marL="0" indent="0" algn="l">
              <a:buNone/>
            </a:pPr>
            <a:r>
              <a:rPr lang="fi-FI" b="1" i="0" dirty="0">
                <a:solidFill>
                  <a:srgbClr val="374151"/>
                </a:solidFill>
                <a:effectLst/>
                <a:latin typeface="Söhne"/>
              </a:rPr>
              <a:t>1970-luku</a:t>
            </a:r>
          </a:p>
          <a:p>
            <a:pPr algn="l"/>
            <a:r>
              <a:rPr lang="fi-FI" b="0" i="0" dirty="0">
                <a:solidFill>
                  <a:srgbClr val="374151"/>
                </a:solidFill>
                <a:effectLst/>
                <a:latin typeface="Söhne"/>
              </a:rPr>
              <a:t>Öljykriisi vaikutti voimakkaasti liikenteeseen, ja polttoainetaloutta alettiin korostamaan</a:t>
            </a:r>
          </a:p>
          <a:p>
            <a:pPr algn="l"/>
            <a:r>
              <a:rPr lang="fi-FI" b="0" i="0" dirty="0">
                <a:solidFill>
                  <a:srgbClr val="374151"/>
                </a:solidFill>
                <a:effectLst/>
                <a:latin typeface="Söhne"/>
              </a:rPr>
              <a:t>Ympäristötietoisuus kasvoi merkittävästi, ja ihmiset alkoivat vaatia ympäristöystävällisempiä kuljetusvaihtoehtoja</a:t>
            </a:r>
          </a:p>
          <a:p>
            <a:pPr algn="l"/>
            <a:r>
              <a:rPr lang="fi-FI" b="0" i="0" dirty="0">
                <a:solidFill>
                  <a:srgbClr val="374151"/>
                </a:solidFill>
                <a:effectLst/>
                <a:latin typeface="Söhne"/>
              </a:rPr>
              <a:t>Ympäristölainsäädäntö tiukentui, ja päästörajoituksia asetettiin autoille ja lentokoneille</a:t>
            </a:r>
          </a:p>
          <a:p>
            <a:pPr algn="l"/>
            <a:r>
              <a:rPr lang="fi-FI" b="0" i="0" dirty="0">
                <a:solidFill>
                  <a:srgbClr val="374151"/>
                </a:solidFill>
                <a:effectLst/>
                <a:latin typeface="Söhne"/>
              </a:rPr>
              <a:t>Autoteollisuus alkoi kiinnittää huomiota polttoainetalouteen, ja pienemmät, energiatehokkaammat autot tulivat suosituiksi </a:t>
            </a:r>
            <a:r>
              <a:rPr lang="fi-FI" dirty="0">
                <a:solidFill>
                  <a:srgbClr val="374151"/>
                </a:solidFill>
                <a:latin typeface="Söhne"/>
              </a:rPr>
              <a:t>Kehitettiin </a:t>
            </a:r>
            <a:r>
              <a:rPr lang="fi-FI" b="0" i="0" dirty="0">
                <a:solidFill>
                  <a:srgbClr val="374151"/>
                </a:solidFill>
                <a:effectLst/>
                <a:latin typeface="Söhne"/>
              </a:rPr>
              <a:t>päästöjen vähentämiseen tähtääviä teknologioita, kuten katalysaattorit</a:t>
            </a:r>
          </a:p>
          <a:p>
            <a:pPr algn="l"/>
            <a:r>
              <a:rPr lang="fi-FI" b="0" i="0" dirty="0">
                <a:solidFill>
                  <a:srgbClr val="374151"/>
                </a:solidFill>
                <a:effectLst/>
                <a:latin typeface="Söhne"/>
              </a:rPr>
              <a:t>Joukkoliikenteeseen panostettiin enemmän, ja liikennepoliittiset päätökset alkoivat sisältää ympäristönäkökulman.</a:t>
            </a:r>
          </a:p>
          <a:p>
            <a:pPr algn="l"/>
            <a:r>
              <a:rPr lang="fi-FI" i="1" dirty="0">
                <a:solidFill>
                  <a:srgbClr val="374151"/>
                </a:solidFill>
                <a:effectLst/>
                <a:latin typeface="Söhne"/>
              </a:rPr>
              <a:t>Globaalit vaikutukset:</a:t>
            </a:r>
            <a:r>
              <a:rPr lang="fi-FI" i="1" dirty="0">
                <a:solidFill>
                  <a:srgbClr val="374151"/>
                </a:solidFill>
                <a:latin typeface="Söhne"/>
              </a:rPr>
              <a:t> </a:t>
            </a:r>
            <a:r>
              <a:rPr lang="fi-FI" b="0" i="0" dirty="0">
                <a:solidFill>
                  <a:srgbClr val="374151"/>
                </a:solidFill>
                <a:effectLst/>
                <a:latin typeface="Söhne"/>
              </a:rPr>
              <a:t>Kuljetusalan ympäristökuormitus oli edelleen merkittävä, mutta tiukentuneet säännökset ja teknologiset parannukset alkoivat näkyä vähentyvinä päästöin</a:t>
            </a:r>
          </a:p>
          <a:p>
            <a:pPr marL="0" indent="0" algn="l">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ED604CF8-9036-F9DA-ECF3-51B79DB21333}"/>
              </a:ext>
            </a:extLst>
          </p:cNvPr>
          <p:cNvPicPr>
            <a:picLocks noGrp="1" noChangeAspect="1"/>
          </p:cNvPicPr>
          <p:nvPr>
            <p:ph sz="half" idx="2"/>
          </p:nvPr>
        </p:nvPicPr>
        <p:blipFill>
          <a:blip r:embed="rId3"/>
          <a:stretch>
            <a:fillRect/>
          </a:stretch>
        </p:blipFill>
        <p:spPr>
          <a:xfrm>
            <a:off x="6577564" y="1253331"/>
            <a:ext cx="3774279" cy="4351338"/>
          </a:xfrm>
          <a:ln>
            <a:solidFill>
              <a:schemeClr val="accent1"/>
            </a:solidFill>
          </a:ln>
        </p:spPr>
      </p:pic>
      <p:sp>
        <p:nvSpPr>
          <p:cNvPr id="7" name="Tekstiruutu 6">
            <a:extLst>
              <a:ext uri="{FF2B5EF4-FFF2-40B4-BE49-F238E27FC236}">
                <a16:creationId xmlns:a16="http://schemas.microsoft.com/office/drawing/2014/main" id="{2146F048-73AA-2798-250F-66C31F1A4190}"/>
              </a:ext>
            </a:extLst>
          </p:cNvPr>
          <p:cNvSpPr txBox="1"/>
          <p:nvPr/>
        </p:nvSpPr>
        <p:spPr>
          <a:xfrm>
            <a:off x="6577564" y="5701381"/>
            <a:ext cx="4066036" cy="707886"/>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19: 1970-luvulla energiakriisi osaltaan vauhditti mm. energian säästötoimenopiteitä. Polttonesteiden hinnat nousivat kerralla jopa 50% ja välillä ne jopa loppuivat huoltoasemilta. (www.apu.fi)</a:t>
            </a:r>
          </a:p>
        </p:txBody>
      </p:sp>
    </p:spTree>
    <p:extLst>
      <p:ext uri="{BB962C8B-B14F-4D97-AF65-F5344CB8AC3E}">
        <p14:creationId xmlns:p14="http://schemas.microsoft.com/office/powerpoint/2010/main" val="1660725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dirty="0"/>
              <a:t>Kuljetusalan megatrendit ja hiljaiset signaalit – Historiasta tulevaisuuteen kuljetusalalla kestävän kehityksen näkökulmasta aikajanalla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8674" y="1782763"/>
            <a:ext cx="5105459" cy="4812770"/>
          </a:xfrm>
        </p:spPr>
        <p:txBody>
          <a:bodyPr>
            <a:normAutofit fontScale="70000" lnSpcReduction="20000"/>
          </a:bodyPr>
          <a:lstStyle/>
          <a:p>
            <a:pPr marL="0" indent="0" algn="l">
              <a:buNone/>
            </a:pPr>
            <a:r>
              <a:rPr lang="fi-FI" b="1" i="0" dirty="0">
                <a:solidFill>
                  <a:srgbClr val="374151"/>
                </a:solidFill>
                <a:effectLst/>
                <a:latin typeface="Söhne"/>
              </a:rPr>
              <a:t>1990-luku</a:t>
            </a:r>
          </a:p>
          <a:p>
            <a:pPr marL="0" indent="0" algn="l">
              <a:buNone/>
            </a:pPr>
            <a:endParaRPr lang="fi-FI" b="1" i="0" dirty="0">
              <a:solidFill>
                <a:srgbClr val="374151"/>
              </a:solidFill>
              <a:effectLst/>
              <a:latin typeface="Söhne"/>
            </a:endParaRPr>
          </a:p>
          <a:p>
            <a:pPr algn="l">
              <a:buFont typeface="+mj-lt"/>
              <a:buAutoNum type="arabicPeriod"/>
            </a:pPr>
            <a:r>
              <a:rPr lang="fi-FI" i="0" dirty="0">
                <a:solidFill>
                  <a:srgbClr val="374151"/>
                </a:solidFill>
                <a:effectLst/>
                <a:latin typeface="Söhne"/>
              </a:rPr>
              <a:t>Päästörajoitusten vahvistuminen</a:t>
            </a:r>
            <a:r>
              <a:rPr lang="fi-FI" dirty="0">
                <a:solidFill>
                  <a:srgbClr val="374151"/>
                </a:solidFill>
                <a:latin typeface="Söhne"/>
              </a:rPr>
              <a:t> erityisesti autoteollisuudessa</a:t>
            </a:r>
            <a:endParaRPr lang="fi-FI" i="0" dirty="0">
              <a:solidFill>
                <a:srgbClr val="374151"/>
              </a:solidFill>
              <a:effectLst/>
              <a:latin typeface="Söhne"/>
            </a:endParaRPr>
          </a:p>
          <a:p>
            <a:pPr algn="l">
              <a:buFont typeface="+mj-lt"/>
              <a:buAutoNum type="arabicPeriod"/>
            </a:pPr>
            <a:r>
              <a:rPr lang="fi-FI" i="0" dirty="0">
                <a:solidFill>
                  <a:srgbClr val="374151"/>
                </a:solidFill>
                <a:effectLst/>
                <a:latin typeface="Söhne"/>
              </a:rPr>
              <a:t>Hybriditeknologia ottaa ensiaskelia (poltto- ja sähkömoottorin yhdistelmäratkaisut) Myös täyssähköautoja alkaa tulla markkinoille.</a:t>
            </a:r>
          </a:p>
          <a:p>
            <a:pPr algn="l">
              <a:buFont typeface="+mj-lt"/>
              <a:buAutoNum type="arabicPeriod"/>
            </a:pPr>
            <a:r>
              <a:rPr lang="fi-FI" i="0" dirty="0">
                <a:solidFill>
                  <a:srgbClr val="374151"/>
                </a:solidFill>
                <a:effectLst/>
                <a:latin typeface="Söhne"/>
              </a:rPr>
              <a:t>Joukkoliikennepalvelut modernisoituivat, ja nopeat joukkoliikenneyhteydet kaupunkien välillä lisääntyivät.</a:t>
            </a:r>
          </a:p>
          <a:p>
            <a:pPr algn="l">
              <a:buFont typeface="+mj-lt"/>
              <a:buAutoNum type="arabicPeriod"/>
            </a:pPr>
            <a:r>
              <a:rPr lang="fi-FI" i="0" dirty="0">
                <a:solidFill>
                  <a:srgbClr val="374151"/>
                </a:solidFill>
                <a:effectLst/>
                <a:latin typeface="Söhne"/>
              </a:rPr>
              <a:t>Ympäristöystävälliset polttoaineet kuten biokaasu tekevät tuloaan</a:t>
            </a:r>
          </a:p>
          <a:p>
            <a:pPr algn="l">
              <a:buFont typeface="+mj-lt"/>
              <a:buAutoNum type="arabicPeriod"/>
            </a:pPr>
            <a:r>
              <a:rPr lang="fi-FI" i="0" dirty="0">
                <a:solidFill>
                  <a:srgbClr val="374151"/>
                </a:solidFill>
                <a:effectLst/>
                <a:latin typeface="Söhne"/>
              </a:rPr>
              <a:t>Yrityksille ruvettiin myöntämään ympäristösertifikaatteja</a:t>
            </a:r>
          </a:p>
          <a:p>
            <a:pPr algn="l">
              <a:buFont typeface="+mj-lt"/>
              <a:buAutoNum type="arabicPeriod"/>
            </a:pPr>
            <a:r>
              <a:rPr lang="fi-FI" i="0" dirty="0">
                <a:solidFill>
                  <a:srgbClr val="374151"/>
                </a:solidFill>
                <a:effectLst/>
                <a:latin typeface="Söhne"/>
              </a:rPr>
              <a:t>Liikenteen suunnittelu ja hallinta digitalisoituu</a:t>
            </a:r>
          </a:p>
          <a:p>
            <a:pPr algn="l">
              <a:buFont typeface="+mj-lt"/>
              <a:buAutoNum type="arabicPeriod"/>
            </a:pPr>
            <a:r>
              <a:rPr lang="fi-FI" i="0" dirty="0">
                <a:solidFill>
                  <a:srgbClr val="374151"/>
                </a:solidFill>
                <a:effectLst/>
                <a:latin typeface="Söhne"/>
              </a:rPr>
              <a:t>Tehtiin globaaleja ympäristöaloitteita ja kuljetusalan osuus ilmastohaasteista tunnistettiin</a:t>
            </a:r>
            <a:r>
              <a:rPr lang="fi-FI" b="0" i="0" dirty="0">
                <a:solidFill>
                  <a:srgbClr val="374151"/>
                </a:solidFill>
                <a:effectLst/>
                <a:latin typeface="Söhne"/>
              </a:rPr>
              <a:t>.</a:t>
            </a:r>
          </a:p>
          <a:p>
            <a:pPr marL="0" indent="0" algn="l">
              <a:buNone/>
            </a:pPr>
            <a:br>
              <a:rPr lang="fi-FI" b="1" i="0" dirty="0">
                <a:solidFill>
                  <a:srgbClr val="374151"/>
                </a:solidFill>
                <a:effectLst/>
                <a:latin typeface="Söhne"/>
              </a:rPr>
            </a:b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74B4495C-B6A4-CF21-BF4B-796A0AC14E2C}"/>
              </a:ext>
            </a:extLst>
          </p:cNvPr>
          <p:cNvPicPr>
            <a:picLocks noGrp="1" noChangeAspect="1"/>
          </p:cNvPicPr>
          <p:nvPr>
            <p:ph sz="half" idx="2"/>
          </p:nvPr>
        </p:nvPicPr>
        <p:blipFill>
          <a:blip r:embed="rId3"/>
          <a:stretch>
            <a:fillRect/>
          </a:stretch>
        </p:blipFill>
        <p:spPr>
          <a:xfrm>
            <a:off x="5327738" y="1621842"/>
            <a:ext cx="5924461" cy="3554677"/>
          </a:xfrm>
          <a:prstGeom prst="rect">
            <a:avLst/>
          </a:prstGeom>
          <a:ln>
            <a:solidFill>
              <a:schemeClr val="accent1"/>
            </a:solidFill>
          </a:ln>
        </p:spPr>
      </p:pic>
      <p:sp>
        <p:nvSpPr>
          <p:cNvPr id="6" name="Tekstiruutu 5">
            <a:extLst>
              <a:ext uri="{FF2B5EF4-FFF2-40B4-BE49-F238E27FC236}">
                <a16:creationId xmlns:a16="http://schemas.microsoft.com/office/drawing/2014/main" id="{F6B3197D-AAC2-C52A-83B5-D50F06387490}"/>
              </a:ext>
            </a:extLst>
          </p:cNvPr>
          <p:cNvSpPr txBox="1"/>
          <p:nvPr/>
        </p:nvSpPr>
        <p:spPr>
          <a:xfrm>
            <a:off x="5378539" y="5232833"/>
            <a:ext cx="5013327" cy="400110"/>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20:  1990-luvulla ympäristöjärjestelmät tekivät voimakkaasti tuloaan myös kuljetusalan yrityksiin. (www.kiwa.com)</a:t>
            </a:r>
          </a:p>
        </p:txBody>
      </p:sp>
    </p:spTree>
    <p:extLst>
      <p:ext uri="{BB962C8B-B14F-4D97-AF65-F5344CB8AC3E}">
        <p14:creationId xmlns:p14="http://schemas.microsoft.com/office/powerpoint/2010/main" val="3187336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dirty="0"/>
              <a:t>Kuljetusalan megatrendit ja hiljaiset signaalit – Historiasta tulevaisuuteen kuljetusalalla kestävän kehityksen näkökulmasta aikajanalla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8673" y="1782763"/>
            <a:ext cx="5647327" cy="5965574"/>
          </a:xfrm>
        </p:spPr>
        <p:txBody>
          <a:bodyPr>
            <a:normAutofit/>
          </a:bodyPr>
          <a:lstStyle/>
          <a:p>
            <a:pPr marL="0" indent="0" algn="l">
              <a:buNone/>
            </a:pPr>
            <a:r>
              <a:rPr lang="fi-FI" b="1" i="0" dirty="0">
                <a:solidFill>
                  <a:srgbClr val="374151"/>
                </a:solidFill>
                <a:effectLst/>
                <a:latin typeface="Söhne"/>
              </a:rPr>
              <a:t>2000-luvun alusta nykyhetkeen</a:t>
            </a:r>
          </a:p>
          <a:p>
            <a:pPr algn="l">
              <a:buFont typeface="+mj-lt"/>
              <a:buAutoNum type="arabicPeriod"/>
            </a:pPr>
            <a:r>
              <a:rPr lang="fi-FI" i="0" dirty="0">
                <a:solidFill>
                  <a:srgbClr val="374151"/>
                </a:solidFill>
                <a:effectLst/>
                <a:latin typeface="Söhne"/>
              </a:rPr>
              <a:t> </a:t>
            </a:r>
            <a:r>
              <a:rPr lang="fi-FI" dirty="0">
                <a:solidFill>
                  <a:srgbClr val="374151"/>
                </a:solidFill>
                <a:latin typeface="Söhne"/>
              </a:rPr>
              <a:t>Määritetään</a:t>
            </a:r>
            <a:r>
              <a:rPr lang="fi-FI" i="0" dirty="0">
                <a:solidFill>
                  <a:srgbClr val="374151"/>
                </a:solidFill>
                <a:effectLst/>
                <a:latin typeface="Söhne"/>
              </a:rPr>
              <a:t> globaaleja velvoitteita ilmastotavoitteista ja päästövähennyksistä</a:t>
            </a:r>
          </a:p>
          <a:p>
            <a:pPr algn="l">
              <a:buFont typeface="+mj-lt"/>
              <a:buAutoNum type="arabicPeriod"/>
            </a:pPr>
            <a:r>
              <a:rPr lang="fi-FI" dirty="0">
                <a:solidFill>
                  <a:srgbClr val="374151"/>
                </a:solidFill>
                <a:latin typeface="Söhne"/>
              </a:rPr>
              <a:t> Autoteollisuudessa </a:t>
            </a:r>
            <a:r>
              <a:rPr lang="fi-FI" i="0" dirty="0">
                <a:solidFill>
                  <a:srgbClr val="374151"/>
                </a:solidFill>
                <a:effectLst/>
                <a:latin typeface="Söhne"/>
              </a:rPr>
              <a:t>sähköautojen vallankumous</a:t>
            </a:r>
          </a:p>
          <a:p>
            <a:pPr algn="l">
              <a:buFont typeface="+mj-lt"/>
              <a:buAutoNum type="arabicPeriod"/>
            </a:pPr>
            <a:r>
              <a:rPr lang="fi-FI" i="0" dirty="0">
                <a:solidFill>
                  <a:srgbClr val="374151"/>
                </a:solidFill>
                <a:effectLst/>
                <a:latin typeface="Söhne"/>
              </a:rPr>
              <a:t> Älykkäät liikenteen ohjausjärjestelmät yleistyneet</a:t>
            </a:r>
          </a:p>
          <a:p>
            <a:pPr algn="l">
              <a:buFont typeface="+mj-lt"/>
              <a:buAutoNum type="arabicPeriod"/>
            </a:pPr>
            <a:r>
              <a:rPr lang="fi-FI" i="0" dirty="0">
                <a:solidFill>
                  <a:srgbClr val="374151"/>
                </a:solidFill>
                <a:effectLst/>
                <a:latin typeface="Söhne"/>
              </a:rPr>
              <a:t> Joukkoliikenne kehittynyt erityisesti digitalisaation avulla mm. joustavat lippuratkaisut</a:t>
            </a:r>
          </a:p>
          <a:p>
            <a:pPr algn="l">
              <a:buFont typeface="+mj-lt"/>
              <a:buAutoNum type="arabicPeriod"/>
            </a:pPr>
            <a:r>
              <a:rPr lang="fi-FI" i="0" dirty="0">
                <a:solidFill>
                  <a:srgbClr val="374151"/>
                </a:solidFill>
                <a:effectLst/>
                <a:latin typeface="Söhne"/>
              </a:rPr>
              <a:t> Jakamistaloude</a:t>
            </a:r>
            <a:r>
              <a:rPr lang="fi-FI" dirty="0">
                <a:solidFill>
                  <a:srgbClr val="374151"/>
                </a:solidFill>
                <a:latin typeface="Söhne"/>
              </a:rPr>
              <a:t>sta uusi toimintamalli</a:t>
            </a:r>
            <a:endParaRPr lang="fi-FI" i="0" dirty="0">
              <a:solidFill>
                <a:srgbClr val="374151"/>
              </a:solidFill>
              <a:effectLst/>
              <a:latin typeface="Söhne"/>
            </a:endParaRPr>
          </a:p>
          <a:p>
            <a:pPr marL="0" indent="0" algn="l">
              <a:buNone/>
            </a:pPr>
            <a:br>
              <a:rPr lang="fi-FI" b="1" i="0" dirty="0">
                <a:solidFill>
                  <a:srgbClr val="374151"/>
                </a:solidFill>
                <a:effectLst/>
                <a:latin typeface="Söhne"/>
              </a:rPr>
            </a:b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71BA9089-448F-0BFF-78E2-4C561D66B1BF}"/>
              </a:ext>
            </a:extLst>
          </p:cNvPr>
          <p:cNvPicPr>
            <a:picLocks noGrp="1" noChangeAspect="1"/>
          </p:cNvPicPr>
          <p:nvPr>
            <p:ph sz="half" idx="2"/>
          </p:nvPr>
        </p:nvPicPr>
        <p:blipFill>
          <a:blip r:embed="rId3"/>
          <a:stretch>
            <a:fillRect/>
          </a:stretch>
        </p:blipFill>
        <p:spPr>
          <a:xfrm>
            <a:off x="6324553" y="1241381"/>
            <a:ext cx="4205485" cy="4225608"/>
          </a:xfrm>
          <a:prstGeom prst="rect">
            <a:avLst/>
          </a:prstGeom>
          <a:ln>
            <a:solidFill>
              <a:schemeClr val="accent1"/>
            </a:solidFill>
          </a:ln>
        </p:spPr>
      </p:pic>
      <p:sp>
        <p:nvSpPr>
          <p:cNvPr id="6" name="Tekstiruutu 5">
            <a:extLst>
              <a:ext uri="{FF2B5EF4-FFF2-40B4-BE49-F238E27FC236}">
                <a16:creationId xmlns:a16="http://schemas.microsoft.com/office/drawing/2014/main" id="{CE51C9E4-DAC3-F5E6-9BB0-1F3E4F2EB935}"/>
              </a:ext>
            </a:extLst>
          </p:cNvPr>
          <p:cNvSpPr txBox="1"/>
          <p:nvPr/>
        </p:nvSpPr>
        <p:spPr>
          <a:xfrm rot="10800000" flipV="1">
            <a:off x="6324551" y="5558103"/>
            <a:ext cx="4205486" cy="861774"/>
          </a:xfrm>
          <a:prstGeom prst="rect">
            <a:avLst/>
          </a:prstGeom>
          <a:noFill/>
        </p:spPr>
        <p:txBody>
          <a:bodyPr wrap="square">
            <a:spAutoFit/>
          </a:bodyPr>
          <a:lstStyle/>
          <a:p>
            <a:r>
              <a:rPr kumimoji="0" lang="fi-FI" sz="1000" b="1"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Kuva 21: 2000-luvulla ymmärrettiin että hyödykkeiden käyttöaste on usein hyvin vajavaista ja voisiko käyttöastetta nostaa ja turhia hankintoja poistaa jakamalla hyödykkeitä käyttötarpeen mukaan. Jakamistalous tullee olemaan myös tulevaisuudessa kasvava trendi. (www.jakamistalous.fi)</a:t>
            </a:r>
          </a:p>
        </p:txBody>
      </p:sp>
    </p:spTree>
    <p:extLst>
      <p:ext uri="{BB962C8B-B14F-4D97-AF65-F5344CB8AC3E}">
        <p14:creationId xmlns:p14="http://schemas.microsoft.com/office/powerpoint/2010/main" val="1956094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br>
              <a:rPr lang="fi-FI" dirty="0"/>
            </a:br>
            <a:r>
              <a:rPr lang="fi-FI" dirty="0"/>
              <a:t>Kuljetusalan megatrendit ja hiljaiset signaalit – Yrityksen puheenvuoro</a:t>
            </a:r>
            <a:br>
              <a:rPr lang="fi-FI" dirty="0"/>
            </a:br>
            <a:br>
              <a:rPr lang="fi-FI" dirty="0"/>
            </a:b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00082" y="1932504"/>
            <a:ext cx="4701970" cy="4710112"/>
          </a:xfrm>
        </p:spPr>
        <p:txBody>
          <a:bodyPr vert="horz" lIns="91440" tIns="45720" rIns="91440" bIns="45720" rtlCol="0" anchor="t">
            <a:normAutofit/>
          </a:bodyPr>
          <a:lstStyle/>
          <a:p>
            <a:pPr marL="0" indent="0" algn="l">
              <a:buNone/>
            </a:pPr>
            <a:r>
              <a:rPr lang="fi-FI" sz="2800" i="0" dirty="0">
                <a:solidFill>
                  <a:srgbClr val="374151"/>
                </a:solidFill>
                <a:effectLst/>
                <a:latin typeface="Söhne"/>
                <a:hlinkClick r:id="rId3"/>
              </a:rPr>
              <a:t>Yrityksen puheenvuoro A2B</a:t>
            </a:r>
            <a:endParaRPr lang="fi-FI" sz="2800" i="0" dirty="0">
              <a:solidFill>
                <a:srgbClr val="374151"/>
              </a:solidFill>
              <a:effectLst/>
              <a:latin typeface="Söhne"/>
            </a:endParaRPr>
          </a:p>
          <a:p>
            <a:pPr marL="0" indent="0" algn="l">
              <a:buNone/>
            </a:pPr>
            <a:br>
              <a:rPr lang="fi-FI" b="1" i="0" dirty="0">
                <a:solidFill>
                  <a:srgbClr val="374151"/>
                </a:solidFill>
                <a:effectLst/>
                <a:latin typeface="Söhne"/>
              </a:rPr>
            </a:b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dirty="0">
              <a:solidFill>
                <a:srgbClr val="374151"/>
              </a:solidFill>
              <a:latin typeface="Söhne"/>
            </a:endParaRPr>
          </a:p>
        </p:txBody>
      </p:sp>
    </p:spTree>
    <p:extLst>
      <p:ext uri="{BB962C8B-B14F-4D97-AF65-F5344CB8AC3E}">
        <p14:creationId xmlns:p14="http://schemas.microsoft.com/office/powerpoint/2010/main" val="3940119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a:t>Taloudellinen vastuu kuljetusalalla kestävän kehityksen näkökulmasta</a:t>
            </a:r>
            <a:endParaRPr lang="en-US"/>
          </a:p>
        </p:txBody>
      </p:sp>
      <p:sp>
        <p:nvSpPr>
          <p:cNvPr id="3" name="Alaotsikko 2"/>
          <p:cNvSpPr>
            <a:spLocks noGrp="1"/>
          </p:cNvSpPr>
          <p:nvPr>
            <p:ph type="subTitle" idx="1"/>
          </p:nvPr>
        </p:nvSpPr>
        <p:spPr/>
        <p:txBody>
          <a:bodyPr/>
          <a:lstStyle/>
          <a:p>
            <a:r>
              <a:rPr lang="fi-FI"/>
              <a:t>Kestävän kasvun päämäärä on luoda kestävä talous, joka edistää taloudellista vaurautta ja hyvinvointia ilman, että ympäristön kestokykyä ylitetään tai sosiaalisia oikeuksia loukataan. </a:t>
            </a:r>
          </a:p>
        </p:txBody>
      </p:sp>
    </p:spTree>
    <p:extLst>
      <p:ext uri="{BB962C8B-B14F-4D97-AF65-F5344CB8AC3E}">
        <p14:creationId xmlns:p14="http://schemas.microsoft.com/office/powerpoint/2010/main" val="3877267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5641829" y="5924870"/>
            <a:ext cx="5165765" cy="246221"/>
          </a:xfrm>
          <a:prstGeom prst="rect">
            <a:avLst/>
          </a:prstGeom>
          <a:noFill/>
          <a:ln w="3175">
            <a:noFill/>
          </a:ln>
        </p:spPr>
        <p:txBody>
          <a:bodyPr wrap="square" rtlCol="0">
            <a:spAutoFit/>
          </a:bodyPr>
          <a:lstStyle/>
          <a:p>
            <a:r>
              <a:rPr lang="fi-FI" sz="1000" b="1"/>
              <a:t>Kuva 1: Taloudellinen kestävyys on osa kokonaistoimintaympäristöä (www.sitra.fi)</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76064" y="1690688"/>
            <a:ext cx="5165765" cy="4131595"/>
          </a:xfrm>
        </p:spPr>
        <p:txBody>
          <a:bodyPr>
            <a:normAutofit fontScale="92500" lnSpcReduction="10000"/>
          </a:bodyPr>
          <a:lstStyle/>
          <a:p>
            <a:pPr marL="0" indent="0">
              <a:lnSpc>
                <a:spcPct val="107000"/>
              </a:lnSpc>
              <a:spcAft>
                <a:spcPts val="800"/>
              </a:spcAft>
              <a:buNone/>
            </a:pPr>
            <a:r>
              <a:rPr lang="fi-FI" sz="2000">
                <a:effectLst/>
                <a:latin typeface="Calibri" panose="020F0502020204030204" pitchFamily="34" charset="0"/>
                <a:ea typeface="Calibri" panose="020F0502020204030204" pitchFamily="34" charset="0"/>
                <a:cs typeface="Times New Roman" panose="02020603050405020304" pitchFamily="18" charset="0"/>
              </a:rPr>
              <a:t>Yritysten taloudellinen vastuu kestävän kehityksen näkökulmasta velvoittaa yritykset toimimaan taloudellisesti kestävällä tavalla huomioiden sidosryhmien odotukset ja yhteiskunnalliset vaikutukset. </a:t>
            </a:r>
          </a:p>
          <a:p>
            <a:pPr marL="0" indent="0">
              <a:lnSpc>
                <a:spcPct val="107000"/>
              </a:lnSpc>
              <a:spcAft>
                <a:spcPts val="800"/>
              </a:spcAft>
              <a:buNone/>
            </a:pPr>
            <a:r>
              <a:rPr lang="fi-FI" sz="2000">
                <a:effectLst/>
                <a:latin typeface="Calibri" panose="020F0502020204030204" pitchFamily="34" charset="0"/>
                <a:ea typeface="Calibri" panose="020F0502020204030204" pitchFamily="34" charset="0"/>
                <a:cs typeface="Times New Roman" panose="02020603050405020304" pitchFamily="18" charset="0"/>
              </a:rPr>
              <a:t>Yritysten taloudellinen tehokkuus </a:t>
            </a:r>
            <a:r>
              <a:rPr lang="fi-FI" sz="2000">
                <a:latin typeface="Calibri" panose="020F0502020204030204" pitchFamily="34" charset="0"/>
                <a:ea typeface="Calibri" panose="020F0502020204030204" pitchFamily="34" charset="0"/>
                <a:cs typeface="Times New Roman" panose="02020603050405020304" pitchFamily="18" charset="0"/>
              </a:rPr>
              <a:t>ei voi muodostua pelkästään saavutetusta  euromääräisestä tuloksesta, vaan on huomioitava kestävällä tavalla koko toimintaympäristö sekä sidokset ja vaikutukset aina yksilötasolle asti. Seuraavassa taloudellisen vastuun elementtejä kestävän kehityksen näkökulmasta.</a:t>
            </a:r>
          </a:p>
          <a:p>
            <a:pPr marL="0" indent="0">
              <a:lnSpc>
                <a:spcPct val="107000"/>
              </a:lnSpc>
              <a:spcAft>
                <a:spcPts val="800"/>
              </a:spcAft>
              <a:buNone/>
            </a:pPr>
            <a:endParaRPr lang="fi-FI" sz="2000" u="sng">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8" name="Sisällön paikkamerkki 7">
            <a:extLst>
              <a:ext uri="{FF2B5EF4-FFF2-40B4-BE49-F238E27FC236}">
                <a16:creationId xmlns:a16="http://schemas.microsoft.com/office/drawing/2014/main" id="{60299602-3128-6F9C-6512-5752993835B7}"/>
              </a:ext>
            </a:extLst>
          </p:cNvPr>
          <p:cNvPicPr>
            <a:picLocks noGrp="1" noChangeAspect="1"/>
          </p:cNvPicPr>
          <p:nvPr>
            <p:ph sz="half" idx="2"/>
          </p:nvPr>
        </p:nvPicPr>
        <p:blipFill>
          <a:blip r:embed="rId3"/>
          <a:stretch>
            <a:fillRect/>
          </a:stretch>
        </p:blipFill>
        <p:spPr>
          <a:xfrm>
            <a:off x="5743162" y="1207322"/>
            <a:ext cx="4594638" cy="4594638"/>
          </a:xfrm>
          <a:prstGeom prst="rect">
            <a:avLst/>
          </a:prstGeom>
          <a:ln>
            <a:solidFill>
              <a:schemeClr val="accent1"/>
            </a:solidFill>
          </a:ln>
        </p:spPr>
      </p:pic>
    </p:spTree>
    <p:extLst>
      <p:ext uri="{BB962C8B-B14F-4D97-AF65-F5344CB8AC3E}">
        <p14:creationId xmlns:p14="http://schemas.microsoft.com/office/powerpoint/2010/main" val="233519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4776" y="1690688"/>
            <a:ext cx="4964494" cy="4131595"/>
          </a:xfrm>
        </p:spPr>
        <p:txBody>
          <a:bodyPr>
            <a:normAutofit lnSpcReduction="10000"/>
          </a:bodyPr>
          <a:lstStyle/>
          <a:p>
            <a:pPr marL="0" lvl="0" indent="0">
              <a:lnSpc>
                <a:spcPct val="107000"/>
              </a:lnSpc>
              <a:spcAft>
                <a:spcPts val="800"/>
              </a:spcAft>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Lainmukainen toiminta</a:t>
            </a:r>
            <a:r>
              <a:rPr lang="fi-FI" sz="1800" b="1">
                <a:effectLst/>
                <a:latin typeface="Calibri" panose="020F0502020204030204" pitchFamily="34" charset="0"/>
                <a:ea typeface="Calibri" panose="020F0502020204030204" pitchFamily="34" charset="0"/>
                <a:cs typeface="Times New Roman" panose="02020603050405020304" pitchFamily="18" charset="0"/>
              </a:rPr>
              <a:t>: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tulee noudattaa kaikkia soveltuvia lakeja ja määräyksiä. Tämä kattaa veronmaksun, työlainsäädännön, ympäristönormit ja muut liiketoimintaan vaikuttavat säännökset.</a:t>
            </a:r>
          </a:p>
          <a:p>
            <a:pPr marL="0" lvl="0" indent="0">
              <a:lnSpc>
                <a:spcPct val="107000"/>
              </a:lnSpc>
              <a:spcAft>
                <a:spcPts val="800"/>
              </a:spcAft>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Taloudellinen läpinäkyvyys: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odotetaan tarjoavan riittävää taloudellista tietoa sidosryhmilleen. Tämä sisältää avoimen raportoinnin taloudellisesta suorituskyvystä, liiketoiminnan riskeistä ja strategiasta.</a:t>
            </a:r>
          </a:p>
          <a:p>
            <a:pPr marL="0" indent="0">
              <a:buNone/>
            </a:pPr>
            <a:r>
              <a:rPr lang="fi-FI" sz="1800" b="1" u="sng">
                <a:latin typeface="Calibri" panose="020F0502020204030204" pitchFamily="34" charset="0"/>
                <a:ea typeface="Calibri" panose="020F0502020204030204" pitchFamily="34" charset="0"/>
                <a:cs typeface="Times New Roman" panose="02020603050405020304" pitchFamily="18" charset="0"/>
              </a:rPr>
              <a:t>T</a:t>
            </a:r>
            <a:r>
              <a:rPr lang="fi-FI" sz="1800" b="1" u="sng">
                <a:effectLst/>
                <a:latin typeface="Calibri" panose="020F0502020204030204" pitchFamily="34" charset="0"/>
                <a:ea typeface="Calibri" panose="020F0502020204030204" pitchFamily="34" charset="0"/>
                <a:cs typeface="Times New Roman" panose="02020603050405020304" pitchFamily="18" charset="0"/>
              </a:rPr>
              <a:t>aloudellinen tehokkuus: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tulee pyrkiä taloudelliseen tehokkuuteen ja kannattavuuteen. Tämä sisältää liiketoiminnan järkevän resurssien käytön, kustannustehokkuuden ja sijoittajien </a:t>
            </a:r>
            <a:r>
              <a:rPr lang="fi-FI" sz="180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endParaRPr lang="fi-FI" sz="2000" u="sng">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4" name="Sisällön paikkamerkki 3">
            <a:extLst>
              <a:ext uri="{FF2B5EF4-FFF2-40B4-BE49-F238E27FC236}">
                <a16:creationId xmlns:a16="http://schemas.microsoft.com/office/drawing/2014/main" id="{0A20D267-48FF-89E8-E7CC-DB7433CAA93A}"/>
              </a:ext>
            </a:extLst>
          </p:cNvPr>
          <p:cNvPicPr>
            <a:picLocks noGrp="1" noChangeAspect="1"/>
          </p:cNvPicPr>
          <p:nvPr>
            <p:ph sz="half" idx="2"/>
          </p:nvPr>
        </p:nvPicPr>
        <p:blipFill>
          <a:blip r:embed="rId3"/>
          <a:stretch>
            <a:fillRect/>
          </a:stretch>
        </p:blipFill>
        <p:spPr>
          <a:xfrm>
            <a:off x="5384670" y="1654593"/>
            <a:ext cx="5885013" cy="3119538"/>
          </a:xfrm>
          <a:prstGeom prst="rect">
            <a:avLst/>
          </a:prstGeom>
          <a:ln>
            <a:solidFill>
              <a:schemeClr val="accent1"/>
            </a:solidFill>
          </a:ln>
        </p:spPr>
      </p:pic>
      <p:sp>
        <p:nvSpPr>
          <p:cNvPr id="7" name="Tekstiruutu 6">
            <a:extLst>
              <a:ext uri="{FF2B5EF4-FFF2-40B4-BE49-F238E27FC236}">
                <a16:creationId xmlns:a16="http://schemas.microsoft.com/office/drawing/2014/main" id="{663D1806-D62E-9C0F-AA85-FD27C69E90C0}"/>
              </a:ext>
            </a:extLst>
          </p:cNvPr>
          <p:cNvSpPr txBox="1"/>
          <p:nvPr/>
        </p:nvSpPr>
        <p:spPr>
          <a:xfrm>
            <a:off x="5610540" y="4921091"/>
            <a:ext cx="5165765" cy="400110"/>
          </a:xfrm>
          <a:prstGeom prst="rect">
            <a:avLst/>
          </a:prstGeom>
          <a:noFill/>
          <a:ln w="3175">
            <a:noFill/>
          </a:ln>
        </p:spPr>
        <p:txBody>
          <a:bodyPr wrap="square" rtlCol="0">
            <a:spAutoFit/>
          </a:bodyPr>
          <a:lstStyle/>
          <a:p>
            <a:r>
              <a:rPr lang="fi-FI" sz="1000" b="1"/>
              <a:t>Kuva 2: Yritykset näkevät keskeisimmiksi vastuullisuustekijöiksi lakien noudattamisen ja verojen maksamisen. (Tutkimus Suomen Yrittäjät/HYRY 2022)</a:t>
            </a:r>
          </a:p>
        </p:txBody>
      </p:sp>
    </p:spTree>
    <p:extLst>
      <p:ext uri="{BB962C8B-B14F-4D97-AF65-F5344CB8AC3E}">
        <p14:creationId xmlns:p14="http://schemas.microsoft.com/office/powerpoint/2010/main" val="2878543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4678306" y="5499117"/>
            <a:ext cx="5457096" cy="400110"/>
          </a:xfrm>
          <a:prstGeom prst="rect">
            <a:avLst/>
          </a:prstGeom>
          <a:noFill/>
          <a:ln w="3175">
            <a:noFill/>
          </a:ln>
        </p:spPr>
        <p:txBody>
          <a:bodyPr wrap="square" rtlCol="0">
            <a:spAutoFit/>
          </a:bodyPr>
          <a:lstStyle/>
          <a:p>
            <a:r>
              <a:rPr lang="fi-FI" sz="1000" b="1"/>
              <a:t>Kuva 3: Suomen Kuljetus ja logistiikka ry tilastoi jäseniltään myös pitkän aikavälin näkymiä. (SKAL Kuljetusbarometri 2/2023)</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86487" y="1567577"/>
            <a:ext cx="3694087" cy="4131595"/>
          </a:xfrm>
        </p:spPr>
        <p:txBody>
          <a:bodyPr>
            <a:normAutofit fontScale="92500" lnSpcReduction="20000"/>
          </a:bodyPr>
          <a:lstStyle/>
          <a:p>
            <a:pPr marL="0" lvl="0" indent="0">
              <a:lnSpc>
                <a:spcPct val="107000"/>
              </a:lnSpc>
              <a:spcAft>
                <a:spcPts val="800"/>
              </a:spcAft>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Sidosryhmien huomioiminen: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odotetaan huomioivan eri sidosryhmien tarpeet ja odotukset, kuten työntekijät, asiakkaat, osakkeenomistajat, yhteisöt ja ympäristö.</a:t>
            </a:r>
          </a:p>
          <a:p>
            <a:pPr marL="0" indent="0">
              <a:lnSpc>
                <a:spcPct val="107000"/>
              </a:lnSpc>
              <a:spcAft>
                <a:spcPts val="800"/>
              </a:spcAft>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Riskienhallinta: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tulee tunnistaa ja hallita liiketoimintaansa liittyviä riskejä, olivat ne sitten taloudellisia, operatiivisia, sosiaalisia tai ympäristöön liittyviä riskejä.</a:t>
            </a:r>
          </a:p>
          <a:p>
            <a:pPr marL="0" indent="0">
              <a:lnSpc>
                <a:spcPct val="107000"/>
              </a:lnSpc>
              <a:spcAft>
                <a:spcPts val="800"/>
              </a:spcAft>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Pitkän aikavälin näkökulma</a:t>
            </a:r>
            <a:r>
              <a:rPr lang="fi-FI" sz="1800" u="sng">
                <a:effectLst/>
                <a:latin typeface="Calibri" panose="020F0502020204030204" pitchFamily="34" charset="0"/>
                <a:ea typeface="Calibri" panose="020F0502020204030204" pitchFamily="34" charset="0"/>
                <a:cs typeface="Times New Roman" panose="02020603050405020304" pitchFamily="18" charset="0"/>
              </a:rPr>
              <a:t>: </a:t>
            </a:r>
            <a:r>
              <a:rPr lang="fi-FI" sz="1800">
                <a:effectLst/>
                <a:latin typeface="Calibri" panose="020F0502020204030204" pitchFamily="34" charset="0"/>
                <a:ea typeface="Calibri" panose="020F0502020204030204" pitchFamily="34" charset="0"/>
                <a:cs typeface="Times New Roman" panose="02020603050405020304" pitchFamily="18" charset="0"/>
              </a:rPr>
              <a:t>Yrityksen odotetaan ottavan huomioon pitkän aikavälin taloudelliset vaikutukset päätöksissään, eikä ainoastaan keskittyvän lyhyen aikavälin voittoihin</a:t>
            </a:r>
            <a:endParaRPr lang="fi-FI" sz="2000" u="sng">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11" name="Sisällön paikkamerkki 10">
            <a:extLst>
              <a:ext uri="{FF2B5EF4-FFF2-40B4-BE49-F238E27FC236}">
                <a16:creationId xmlns:a16="http://schemas.microsoft.com/office/drawing/2014/main" id="{BCD76592-7FB6-7EDA-2F8C-9941B702E62B}"/>
              </a:ext>
            </a:extLst>
          </p:cNvPr>
          <p:cNvPicPr>
            <a:picLocks noGrp="1" noChangeAspect="1"/>
          </p:cNvPicPr>
          <p:nvPr>
            <p:ph sz="half" idx="2"/>
          </p:nvPr>
        </p:nvPicPr>
        <p:blipFill>
          <a:blip r:embed="rId3"/>
          <a:stretch>
            <a:fillRect/>
          </a:stretch>
        </p:blipFill>
        <p:spPr>
          <a:xfrm>
            <a:off x="4316407" y="1567577"/>
            <a:ext cx="6980984" cy="3913269"/>
          </a:xfrm>
          <a:ln>
            <a:solidFill>
              <a:schemeClr val="accent1"/>
            </a:solidFill>
          </a:ln>
        </p:spPr>
      </p:pic>
    </p:spTree>
    <p:extLst>
      <p:ext uri="{BB962C8B-B14F-4D97-AF65-F5344CB8AC3E}">
        <p14:creationId xmlns:p14="http://schemas.microsoft.com/office/powerpoint/2010/main" val="984201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298" y="1565560"/>
            <a:ext cx="3685317" cy="4131595"/>
          </a:xfrm>
        </p:spPr>
        <p:txBody>
          <a:bodyPr>
            <a:normAutofit/>
          </a:bodyPr>
          <a:lstStyle/>
          <a:p>
            <a:pPr marL="0" indent="0">
              <a:lnSpc>
                <a:spcPct val="107000"/>
              </a:lnSpc>
              <a:spcAft>
                <a:spcPts val="800"/>
              </a:spcAft>
              <a:buNone/>
            </a:pPr>
            <a:r>
              <a:rPr lang="fi-FI" sz="1800" b="1">
                <a:effectLst/>
                <a:latin typeface="Calibri" panose="020F0502020204030204" pitchFamily="34" charset="0"/>
                <a:ea typeface="Calibri" panose="020F0502020204030204" pitchFamily="34" charset="0"/>
                <a:cs typeface="Times New Roman" panose="02020603050405020304" pitchFamily="18" charset="0"/>
              </a:rPr>
              <a:t>Kuljetusalan ympäristöystävälliset investoinnit ja hankinnat</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i-FI" sz="1800">
                <a:effectLst/>
                <a:latin typeface="Calibri" panose="020F0502020204030204" pitchFamily="34" charset="0"/>
                <a:ea typeface="Calibri" panose="020F0502020204030204" pitchFamily="34" charset="0"/>
                <a:cs typeface="Times New Roman" panose="02020603050405020304" pitchFamily="18" charset="0"/>
              </a:rPr>
              <a:t>Ympäristöystävälliset investoinnit ja hankinnat kuljetusalalla ovat keskeisiä kestävän kehityksen tavoitteiden saavuttamiseksi. Tällaiset investoinnit voivat kohdistua eri kuljetusmuotoihin ja teknologioihin. Seuraavassa muutamia esimerkkejä.</a:t>
            </a:r>
            <a:endParaRPr lang="fi-FI" sz="2000" u="sng">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11" name="Sisällön paikkamerkki 10">
            <a:extLst>
              <a:ext uri="{FF2B5EF4-FFF2-40B4-BE49-F238E27FC236}">
                <a16:creationId xmlns:a16="http://schemas.microsoft.com/office/drawing/2014/main" id="{9CF04519-D8E7-9706-23E3-3CB9060BAADF}"/>
              </a:ext>
            </a:extLst>
          </p:cNvPr>
          <p:cNvPicPr>
            <a:picLocks noGrp="1" noChangeAspect="1"/>
          </p:cNvPicPr>
          <p:nvPr>
            <p:ph sz="half" idx="2"/>
          </p:nvPr>
        </p:nvPicPr>
        <p:blipFill>
          <a:blip r:embed="rId3"/>
          <a:stretch>
            <a:fillRect/>
          </a:stretch>
        </p:blipFill>
        <p:spPr>
          <a:xfrm>
            <a:off x="4196615" y="1641834"/>
            <a:ext cx="6949943" cy="3749404"/>
          </a:xfrm>
          <a:prstGeom prst="rect">
            <a:avLst/>
          </a:prstGeom>
          <a:ln>
            <a:solidFill>
              <a:schemeClr val="accent1"/>
            </a:solidFill>
          </a:ln>
        </p:spPr>
      </p:pic>
      <p:sp>
        <p:nvSpPr>
          <p:cNvPr id="12" name="Tekstiruutu 11">
            <a:extLst>
              <a:ext uri="{FF2B5EF4-FFF2-40B4-BE49-F238E27FC236}">
                <a16:creationId xmlns:a16="http://schemas.microsoft.com/office/drawing/2014/main" id="{4F6B075D-2ED2-2325-9A44-297B15887105}"/>
              </a:ext>
            </a:extLst>
          </p:cNvPr>
          <p:cNvSpPr txBox="1"/>
          <p:nvPr/>
        </p:nvSpPr>
        <p:spPr>
          <a:xfrm>
            <a:off x="4678306" y="5499117"/>
            <a:ext cx="5457096" cy="400110"/>
          </a:xfrm>
          <a:prstGeom prst="rect">
            <a:avLst/>
          </a:prstGeom>
          <a:noFill/>
          <a:ln w="3175">
            <a:noFill/>
          </a:ln>
        </p:spPr>
        <p:txBody>
          <a:bodyPr wrap="square" rtlCol="0">
            <a:spAutoFit/>
          </a:bodyPr>
          <a:lstStyle/>
          <a:p>
            <a:r>
              <a:rPr lang="fi-FI" sz="1000" b="1"/>
              <a:t>Kuva 4: Ajoneuvokaluston käyttövoimasta päättäminen on keskeinen elementti kuljetusyrityksen tulevaisuuden investointeja ajatellen. (SKAL, kuljetusbarometri)</a:t>
            </a:r>
          </a:p>
        </p:txBody>
      </p:sp>
    </p:spTree>
    <p:extLst>
      <p:ext uri="{BB962C8B-B14F-4D97-AF65-F5344CB8AC3E}">
        <p14:creationId xmlns:p14="http://schemas.microsoft.com/office/powerpoint/2010/main" val="3195877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5473087" y="4959155"/>
            <a:ext cx="5165765" cy="400110"/>
          </a:xfrm>
          <a:prstGeom prst="rect">
            <a:avLst/>
          </a:prstGeom>
          <a:noFill/>
          <a:ln w="3175">
            <a:noFill/>
          </a:ln>
        </p:spPr>
        <p:txBody>
          <a:bodyPr wrap="square" rtlCol="0">
            <a:spAutoFit/>
          </a:bodyPr>
          <a:lstStyle/>
          <a:p>
            <a:r>
              <a:rPr lang="fi-FI" sz="1000" b="1"/>
              <a:t>Kuva 5: Itseohjautuvissa ajoneuvoissa on myös taloudellisuuteen vaikuttavia elementtejä. (www.volvobuses.com)</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50142"/>
            <a:ext cx="4512236" cy="4761675"/>
          </a:xfrm>
        </p:spPr>
        <p:txBody>
          <a:bodyPr>
            <a:normAutofit fontScale="85000" lnSpcReduction="20000"/>
          </a:bodyPr>
          <a:lstStyle/>
          <a:p>
            <a:pPr marL="0" indent="0">
              <a:lnSpc>
                <a:spcPct val="107000"/>
              </a:lnSpc>
              <a:spcAft>
                <a:spcPts val="800"/>
              </a:spcAft>
              <a:buNone/>
            </a:pPr>
            <a:r>
              <a:rPr lang="fi-FI" sz="1800" b="1">
                <a:latin typeface="Calibri" panose="020F0502020204030204" pitchFamily="34" charset="0"/>
                <a:ea typeface="Calibri" panose="020F0502020204030204" pitchFamily="34" charset="0"/>
                <a:cs typeface="Times New Roman" panose="02020603050405020304" pitchFamily="18" charset="0"/>
              </a:rPr>
              <a:t>Ajoneuvotekniset ratkaisut</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Sähköajoneuvot</a:t>
            </a:r>
            <a:r>
              <a:rPr lang="fi-FI" sz="1800">
                <a:effectLst/>
                <a:latin typeface="Calibri" panose="020F0502020204030204" pitchFamily="34" charset="0"/>
                <a:ea typeface="Calibri" panose="020F0502020204030204" pitchFamily="34" charset="0"/>
                <a:cs typeface="Times New Roman" panose="02020603050405020304" pitchFamily="18" charset="0"/>
              </a:rPr>
              <a:t>: Investoinnit sähköautoihin ja sähköbusseihin vähentävät riippuvuutta perinteisistä polttomoottoreista ja vähentävät suoraa päästökuormitusta. Myös latausinfrastruktuuria rakennetaan tukemaan sähköajoneuvojen käyttöä.</a:t>
            </a:r>
          </a:p>
          <a:p>
            <a:pPr marL="0" lvl="0" indent="0">
              <a:lnSpc>
                <a:spcPct val="107000"/>
              </a:lnSpc>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Hybridi- ja Kaasuajoneuvot: </a:t>
            </a:r>
            <a:r>
              <a:rPr lang="fi-FI" sz="1800">
                <a:effectLst/>
                <a:latin typeface="Calibri" panose="020F0502020204030204" pitchFamily="34" charset="0"/>
                <a:ea typeface="Calibri" panose="020F0502020204030204" pitchFamily="34" charset="0"/>
                <a:cs typeface="Times New Roman" panose="02020603050405020304" pitchFamily="18" charset="0"/>
              </a:rPr>
              <a:t>Investoinnit hybridiautoihin, jotka yhdistävät perinteisen polttomoottorin ja sähkömoottorin, </a:t>
            </a:r>
            <a:r>
              <a:rPr lang="fi-FI" sz="1800">
                <a:latin typeface="Calibri" panose="020F0502020204030204" pitchFamily="34" charset="0"/>
                <a:ea typeface="Calibri" panose="020F0502020204030204" pitchFamily="34" charset="0"/>
                <a:cs typeface="Times New Roman" panose="02020603050405020304" pitchFamily="18" charset="0"/>
              </a:rPr>
              <a:t>vähentävät </a:t>
            </a:r>
            <a:r>
              <a:rPr lang="fi-FI" sz="1800">
                <a:effectLst/>
                <a:latin typeface="Calibri" panose="020F0502020204030204" pitchFamily="34" charset="0"/>
                <a:ea typeface="Calibri" panose="020F0502020204030204" pitchFamily="34" charset="0"/>
                <a:cs typeface="Times New Roman" panose="02020603050405020304" pitchFamily="18" charset="0"/>
              </a:rPr>
              <a:t>polttoaineenkulutusta. Kaasuajoneuvot, kuten maakaasuautojen käyttöönotto, vähentää hiilidioksidipäästöjä.</a:t>
            </a:r>
          </a:p>
          <a:p>
            <a:pPr marL="0" lvl="0" indent="0">
              <a:lnSpc>
                <a:spcPct val="107000"/>
              </a:lnSpc>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Itseohjautuvat ajoneuvot: </a:t>
            </a:r>
            <a:r>
              <a:rPr lang="fi-FI" sz="1800">
                <a:effectLst/>
                <a:latin typeface="Calibri" panose="020F0502020204030204" pitchFamily="34" charset="0"/>
                <a:ea typeface="Calibri" panose="020F0502020204030204" pitchFamily="34" charset="0"/>
                <a:cs typeface="Times New Roman" panose="02020603050405020304" pitchFamily="18" charset="0"/>
              </a:rPr>
              <a:t>Investoinnit itseohjautuviin ajoneuvoihin voivat parantaa liikenteen tehokkuutta, vähentää ruuhkia ja optimoida polttoaineenkulutusta.</a:t>
            </a:r>
          </a:p>
          <a:p>
            <a:pPr marL="0" indent="0">
              <a:lnSpc>
                <a:spcPct val="107000"/>
              </a:lnSpc>
              <a:buNone/>
            </a:pPr>
            <a:r>
              <a:rPr lang="fi-FI" sz="1800" b="1" u="sng">
                <a:effectLst/>
                <a:latin typeface="Calibri" panose="020F0502020204030204" pitchFamily="34" charset="0"/>
                <a:ea typeface="Calibri" panose="020F0502020204030204" pitchFamily="34" charset="0"/>
                <a:cs typeface="Times New Roman" panose="02020603050405020304" pitchFamily="18" charset="0"/>
              </a:rPr>
              <a:t>Ajoneuvojen päästöjen hallinta: </a:t>
            </a:r>
            <a:r>
              <a:rPr lang="fi-FI" sz="1800">
                <a:effectLst/>
                <a:latin typeface="Calibri" panose="020F0502020204030204" pitchFamily="34" charset="0"/>
                <a:ea typeface="Calibri" panose="020F0502020204030204" pitchFamily="34" charset="0"/>
                <a:cs typeface="Times New Roman" panose="02020603050405020304" pitchFamily="18" charset="0"/>
              </a:rPr>
              <a:t>Investoinnit päästöjenhallintajärjestelmiin, kuten pakokaasupuhdistimiin ja hiukkassuodattimiin, vähentävät ajoneuvojen haitallisia päästöjä.</a:t>
            </a:r>
          </a:p>
          <a:p>
            <a:pPr marL="0" lvl="0" indent="0">
              <a:lnSpc>
                <a:spcPct val="107000"/>
              </a:lnSpc>
              <a:buNone/>
            </a:pP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4" name="Sisällön paikkamerkki 3">
            <a:extLst>
              <a:ext uri="{FF2B5EF4-FFF2-40B4-BE49-F238E27FC236}">
                <a16:creationId xmlns:a16="http://schemas.microsoft.com/office/drawing/2014/main" id="{7AE3FED3-D7A2-6052-681A-0FBAD79C77CF}"/>
              </a:ext>
            </a:extLst>
          </p:cNvPr>
          <p:cNvPicPr>
            <a:picLocks noGrp="1" noChangeAspect="1"/>
          </p:cNvPicPr>
          <p:nvPr>
            <p:ph sz="half" idx="2"/>
          </p:nvPr>
        </p:nvPicPr>
        <p:blipFill>
          <a:blip r:embed="rId3"/>
          <a:stretch>
            <a:fillRect/>
          </a:stretch>
        </p:blipFill>
        <p:spPr>
          <a:xfrm>
            <a:off x="4886967" y="2744139"/>
            <a:ext cx="6338006" cy="2181990"/>
          </a:xfrm>
          <a:prstGeom prst="rect">
            <a:avLst/>
          </a:prstGeom>
        </p:spPr>
      </p:pic>
    </p:spTree>
    <p:extLst>
      <p:ext uri="{BB962C8B-B14F-4D97-AF65-F5344CB8AC3E}">
        <p14:creationId xmlns:p14="http://schemas.microsoft.com/office/powerpoint/2010/main" val="4278288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pic>
        <p:nvPicPr>
          <p:cNvPr id="7" name="Sisällön paikkamerkki 6" descr="Digitalisaatioratkaisuilla voidaan tehostaa logistista prosessia kokonaisvaltaisesti.">
            <a:extLst>
              <a:ext uri="{FF2B5EF4-FFF2-40B4-BE49-F238E27FC236}">
                <a16:creationId xmlns:a16="http://schemas.microsoft.com/office/drawing/2014/main" id="{3CB2D937-0A47-4CAC-84AE-085932674B9C}"/>
              </a:ext>
            </a:extLst>
          </p:cNvPr>
          <p:cNvPicPr>
            <a:picLocks noGrp="1" noRot="1" noChangeAspect="1" noMove="1" noResize="1" noEditPoints="1" noAdjustHandles="1" noChangeArrowheads="1" noChangeShapeType="1" noCrop="1"/>
          </p:cNvPicPr>
          <p:nvPr>
            <p:ph sz="half" idx="2"/>
          </p:nvPr>
        </p:nvPicPr>
        <p:blipFill>
          <a:blip r:embed="rId3"/>
          <a:stretch>
            <a:fillRect/>
          </a:stretch>
        </p:blipFill>
        <p:spPr>
          <a:xfrm>
            <a:off x="5540496" y="1837477"/>
            <a:ext cx="5702624" cy="3631989"/>
          </a:xfrm>
          <a:prstGeom prst="rect">
            <a:avLst/>
          </a:prstGeom>
          <a:ln w="9525">
            <a:solidFill>
              <a:schemeClr val="accent1"/>
            </a:solidFill>
          </a:ln>
        </p:spPr>
      </p:pic>
      <p:sp>
        <p:nvSpPr>
          <p:cNvPr id="5" name="Tekstiruutu 4">
            <a:extLst>
              <a:ext uri="{FF2B5EF4-FFF2-40B4-BE49-F238E27FC236}">
                <a16:creationId xmlns:a16="http://schemas.microsoft.com/office/drawing/2014/main" id="{7B97B44A-140C-6D35-DDD8-CE243F4A3AAB}"/>
              </a:ext>
            </a:extLst>
          </p:cNvPr>
          <p:cNvSpPr txBox="1"/>
          <p:nvPr/>
        </p:nvSpPr>
        <p:spPr>
          <a:xfrm>
            <a:off x="5540496" y="5649857"/>
            <a:ext cx="4636437" cy="400110"/>
          </a:xfrm>
          <a:prstGeom prst="rect">
            <a:avLst/>
          </a:prstGeom>
          <a:noFill/>
          <a:ln w="3175">
            <a:noFill/>
          </a:ln>
        </p:spPr>
        <p:txBody>
          <a:bodyPr wrap="square" rtlCol="0">
            <a:spAutoFit/>
          </a:bodyPr>
          <a:lstStyle/>
          <a:p>
            <a:r>
              <a:rPr lang="fi-FI" sz="1000" b="1" dirty="0"/>
              <a:t>Kuva 1: Digitalisaation avulla voidaan tehostaa koko logistista prosessia. (www. logistiikan maailma.fi)</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2045367"/>
            <a:ext cx="5165765" cy="4131595"/>
          </a:xfrm>
        </p:spPr>
        <p:txBody>
          <a:bodyPr>
            <a:normAutofit/>
          </a:bodyPr>
          <a:lstStyle/>
          <a:p>
            <a:pPr marL="0" indent="0">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Digitalisaatio ja automaatio, kuten tekoäly ja älykkäät järjestelmät sekä teknologinen kehitys yleensä edesauttavat kuljetusalan toimintaa, parantavat tehokkuutta ja tarjoavat uusia liiketoiminta-mahdollisuuksia. Kestävän kehityksen näkökulmasta kysymys on yleensä siitä, että voidaan ottaa käyttöön ratkaisuja</a:t>
            </a:r>
            <a:r>
              <a:rPr lang="fi-FI" sz="1800" dirty="0">
                <a:latin typeface="Calibri" panose="020F0502020204030204" pitchFamily="34" charset="0"/>
                <a:ea typeface="Calibri" panose="020F0502020204030204" pitchFamily="34" charset="0"/>
                <a:cs typeface="Times New Roman" panose="02020603050405020304" pitchFamily="18" charset="0"/>
              </a:rPr>
              <a:t> joilla voidaan optimoida laajasti logistisen prosessin osatekijöitä sujuvimmiksi ja samalla ympäristöystävällisimmiksi.</a:t>
            </a:r>
          </a:p>
          <a:p>
            <a:pPr marL="0" indent="0">
              <a:buNone/>
            </a:pPr>
            <a:r>
              <a:rPr lang="fi-FI" sz="1800" dirty="0">
                <a:latin typeface="Calibri" panose="020F0502020204030204" pitchFamily="34" charset="0"/>
                <a:ea typeface="Calibri" panose="020F0502020204030204" pitchFamily="34" charset="0"/>
                <a:cs typeface="Times New Roman" panose="02020603050405020304" pitchFamily="18" charset="0"/>
              </a:rPr>
              <a:t>Kuljetusalalle kohdennettuna voidaan puhua älykkäistä kuljetusjärjestelmistä. Seuraavassa muutamia älykkäiden kuljetusjärjestelmien ratkaisuja, jotka edistävät kestävää kehitystä.</a:t>
            </a:r>
            <a:endParaRPr lang="fi-FI" sz="1900" dirty="0"/>
          </a:p>
        </p:txBody>
      </p:sp>
    </p:spTree>
    <p:extLst>
      <p:ext uri="{BB962C8B-B14F-4D97-AF65-F5344CB8AC3E}">
        <p14:creationId xmlns:p14="http://schemas.microsoft.com/office/powerpoint/2010/main" val="3490568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a:t>Taloudellinen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44775" y="1563688"/>
            <a:ext cx="5165765" cy="5014912"/>
          </a:xfrm>
        </p:spPr>
        <p:txBody>
          <a:bodyPr>
            <a:normAutofit/>
          </a:bodyPr>
          <a:lstStyle/>
          <a:p>
            <a:pPr marL="0" indent="0">
              <a:lnSpc>
                <a:spcPct val="107000"/>
              </a:lnSpc>
              <a:spcAft>
                <a:spcPts val="800"/>
              </a:spcAft>
              <a:buNone/>
            </a:pPr>
            <a:r>
              <a:rPr lang="fi-FI" sz="1800" b="1">
                <a:effectLst/>
                <a:latin typeface="Calibri" panose="020F0502020204030204" pitchFamily="34" charset="0"/>
                <a:ea typeface="Calibri" panose="020F0502020204030204" pitchFamily="34" charset="0"/>
                <a:cs typeface="Times New Roman" panose="02020603050405020304" pitchFamily="18" charset="0"/>
              </a:rPr>
              <a:t>Liikenne- ja logistiikkaratkaisut</a:t>
            </a: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i-FI" sz="1400" b="1" u="sng">
                <a:effectLst/>
                <a:latin typeface="Calibri" panose="020F0502020204030204" pitchFamily="34" charset="0"/>
                <a:ea typeface="Calibri" panose="020F0502020204030204" pitchFamily="34" charset="0"/>
                <a:cs typeface="Times New Roman" panose="02020603050405020304" pitchFamily="18" charset="0"/>
              </a:rPr>
              <a:t>Joukkoliikenteen parannukset: </a:t>
            </a:r>
            <a:r>
              <a:rPr lang="fi-FI" sz="1400">
                <a:effectLst/>
                <a:latin typeface="Calibri" panose="020F0502020204030204" pitchFamily="34" charset="0"/>
                <a:ea typeface="Calibri" panose="020F0502020204030204" pitchFamily="34" charset="0"/>
                <a:cs typeface="Times New Roman" panose="02020603050405020304" pitchFamily="18" charset="0"/>
              </a:rPr>
              <a:t>Investoinnit joukkoliikenteeseen, kuten nopeampiin junayhteyksiin, uusiin bussiyhteyksiin tai metroverkostojen laajentamiseen, voivat houkutella enemmän ihmisiä jättämään yksityisautot käyttämättä.</a:t>
            </a:r>
          </a:p>
          <a:p>
            <a:pPr marL="342900" lvl="0" indent="-342900">
              <a:lnSpc>
                <a:spcPct val="107000"/>
              </a:lnSpc>
              <a:spcAft>
                <a:spcPts val="800"/>
              </a:spcAft>
              <a:buFont typeface="Symbol" panose="05050102010706020507" pitchFamily="18" charset="2"/>
              <a:buChar char=""/>
            </a:pPr>
            <a:r>
              <a:rPr lang="fi-FI" sz="1400" b="1" u="sng">
                <a:effectLst/>
                <a:latin typeface="Calibri" panose="020F0502020204030204" pitchFamily="34" charset="0"/>
                <a:ea typeface="Calibri" panose="020F0502020204030204" pitchFamily="34" charset="0"/>
                <a:cs typeface="Times New Roman" panose="02020603050405020304" pitchFamily="18" charset="0"/>
              </a:rPr>
              <a:t>Älykkäät logistiikkajärjestelmät: </a:t>
            </a:r>
            <a:r>
              <a:rPr lang="fi-FI" sz="1400" u="sng">
                <a:latin typeface="Calibri" panose="020F0502020204030204" pitchFamily="34" charset="0"/>
                <a:ea typeface="Calibri" panose="020F0502020204030204" pitchFamily="34" charset="0"/>
                <a:cs typeface="Times New Roman" panose="02020603050405020304" pitchFamily="18" charset="0"/>
              </a:rPr>
              <a:t>I</a:t>
            </a:r>
            <a:r>
              <a:rPr lang="fi-FI" sz="1400">
                <a:effectLst/>
                <a:latin typeface="Calibri" panose="020F0502020204030204" pitchFamily="34" charset="0"/>
                <a:ea typeface="Calibri" panose="020F0502020204030204" pitchFamily="34" charset="0"/>
                <a:cs typeface="Times New Roman" panose="02020603050405020304" pitchFamily="18" charset="0"/>
              </a:rPr>
              <a:t>nvestoinnit logistiikan automatisointiin vähentävää turhia kuljetuksia, mikä säästää polttoainetta ja vähentää päästöjä.</a:t>
            </a:r>
          </a:p>
          <a:p>
            <a:pPr marL="342900" indent="-342900">
              <a:lnSpc>
                <a:spcPct val="107000"/>
              </a:lnSpc>
              <a:spcAft>
                <a:spcPts val="800"/>
              </a:spcAft>
              <a:buFont typeface="Symbol" panose="05050102010706020507" pitchFamily="18" charset="2"/>
              <a:buChar char=""/>
            </a:pPr>
            <a:r>
              <a:rPr lang="fi-FI" sz="1400" b="1" u="sng">
                <a:effectLst/>
                <a:latin typeface="Calibri" panose="020F0502020204030204" pitchFamily="34" charset="0"/>
                <a:ea typeface="Calibri" panose="020F0502020204030204" pitchFamily="34" charset="0"/>
                <a:cs typeface="Times New Roman" panose="02020603050405020304" pitchFamily="18" charset="0"/>
              </a:rPr>
              <a:t>Kuljetusten Jakelu- ja toimitusratkaisut: </a:t>
            </a:r>
            <a:r>
              <a:rPr lang="fi-FI" sz="1400">
                <a:effectLst/>
                <a:latin typeface="Calibri" panose="020F0502020204030204" pitchFamily="34" charset="0"/>
                <a:ea typeface="Calibri" panose="020F0502020204030204" pitchFamily="34" charset="0"/>
                <a:cs typeface="Times New Roman" panose="02020603050405020304" pitchFamily="18" charset="0"/>
              </a:rPr>
              <a:t>Investoinnit ”viimeisen mailin” ratkaisuihin esim. </a:t>
            </a:r>
            <a:r>
              <a:rPr lang="fi-FI" sz="1400" err="1">
                <a:effectLst/>
                <a:latin typeface="Calibri" panose="020F0502020204030204" pitchFamily="34" charset="0"/>
                <a:ea typeface="Calibri" panose="020F0502020204030204" pitchFamily="34" charset="0"/>
                <a:cs typeface="Times New Roman" panose="02020603050405020304" pitchFamily="18" charset="0"/>
              </a:rPr>
              <a:t>dronet</a:t>
            </a:r>
            <a:r>
              <a:rPr lang="fi-FI" sz="1400">
                <a:effectLst/>
                <a:latin typeface="Calibri" panose="020F0502020204030204" pitchFamily="34" charset="0"/>
                <a:ea typeface="Calibri" panose="020F0502020204030204" pitchFamily="34" charset="0"/>
                <a:cs typeface="Times New Roman" panose="02020603050405020304" pitchFamily="18" charset="0"/>
              </a:rPr>
              <a:t>, voivat vähentää kaupunkialueiden ruuhkia ja ympäristökuo</a:t>
            </a:r>
            <a:r>
              <a:rPr lang="fi-FI" sz="1400">
                <a:latin typeface="Calibri" panose="020F0502020204030204" pitchFamily="34" charset="0"/>
                <a:ea typeface="Calibri" panose="020F0502020204030204" pitchFamily="34" charset="0"/>
                <a:cs typeface="Times New Roman" panose="02020603050405020304" pitchFamily="18" charset="0"/>
              </a:rPr>
              <a:t>rmitusta</a:t>
            </a:r>
            <a:endParaRPr lang="fi-FI" sz="14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fi-FI" sz="1400" b="1" u="sng">
                <a:effectLst/>
                <a:latin typeface="Calibri" panose="020F0502020204030204" pitchFamily="34" charset="0"/>
                <a:ea typeface="Calibri" panose="020F0502020204030204" pitchFamily="34" charset="0"/>
                <a:cs typeface="Times New Roman" panose="02020603050405020304" pitchFamily="18" charset="0"/>
              </a:rPr>
              <a:t>Kiertotalous investoinnit: </a:t>
            </a:r>
            <a:r>
              <a:rPr lang="fi-FI" sz="1400">
                <a:effectLst/>
                <a:latin typeface="Calibri" panose="020F0502020204030204" pitchFamily="34" charset="0"/>
                <a:ea typeface="Calibri" panose="020F0502020204030204" pitchFamily="34" charset="0"/>
                <a:cs typeface="Times New Roman" panose="02020603050405020304" pitchFamily="18" charset="0"/>
              </a:rPr>
              <a:t>Investoinnit kiertotalouden periaatteisiin esimerkiksi kierrätys käytetyn materiaalin käyttöä ajoneuvojen rakentamisessa tai pakkausten kehittämistä, jotta niiden elinkaari olisi mahdollisimman kestävä</a:t>
            </a:r>
            <a:r>
              <a:rPr lang="fi-FI" sz="18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Symbol" panose="05050102010706020507" pitchFamily="18" charset="2"/>
              <a:buChar char=""/>
            </a:pP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pic>
        <p:nvPicPr>
          <p:cNvPr id="7" name="Sisällön paikkamerkki 6">
            <a:extLst>
              <a:ext uri="{FF2B5EF4-FFF2-40B4-BE49-F238E27FC236}">
                <a16:creationId xmlns:a16="http://schemas.microsoft.com/office/drawing/2014/main" id="{2F1D1550-284C-89E8-1EC6-149C5A68DD37}"/>
              </a:ext>
            </a:extLst>
          </p:cNvPr>
          <p:cNvPicPr>
            <a:picLocks noGrp="1" noChangeAspect="1"/>
          </p:cNvPicPr>
          <p:nvPr>
            <p:ph sz="half" idx="2"/>
          </p:nvPr>
        </p:nvPicPr>
        <p:blipFill>
          <a:blip r:embed="rId3"/>
          <a:stretch>
            <a:fillRect/>
          </a:stretch>
        </p:blipFill>
        <p:spPr>
          <a:xfrm>
            <a:off x="5759116" y="1026386"/>
            <a:ext cx="4588042" cy="4145465"/>
          </a:xfrm>
        </p:spPr>
      </p:pic>
      <p:sp>
        <p:nvSpPr>
          <p:cNvPr id="9" name="Tekstiruutu 8">
            <a:extLst>
              <a:ext uri="{FF2B5EF4-FFF2-40B4-BE49-F238E27FC236}">
                <a16:creationId xmlns:a16="http://schemas.microsoft.com/office/drawing/2014/main" id="{1C52589E-2A4A-A625-DC39-77956C61D9C0}"/>
              </a:ext>
            </a:extLst>
          </p:cNvPr>
          <p:cNvSpPr txBox="1"/>
          <p:nvPr/>
        </p:nvSpPr>
        <p:spPr>
          <a:xfrm>
            <a:off x="5759116" y="5461389"/>
            <a:ext cx="5521692" cy="400110"/>
          </a:xfrm>
          <a:prstGeom prst="rect">
            <a:avLst/>
          </a:prstGeom>
          <a:noFill/>
        </p:spPr>
        <p:txBody>
          <a:bodyPr wrap="square">
            <a:spAutoFit/>
          </a:bodyPr>
          <a:lstStyle/>
          <a:p>
            <a:r>
              <a:rPr lang="fi-FI" sz="1000" b="1"/>
              <a:t>Kuva 6: Erityisesti sisälogistiikan robotiikka- ja automaatioratkaisut tehostavat koko logistiikkaketjun taloudellisuutta (www.elementlogic.fi)</a:t>
            </a:r>
          </a:p>
        </p:txBody>
      </p:sp>
    </p:spTree>
    <p:extLst>
      <p:ext uri="{BB962C8B-B14F-4D97-AF65-F5344CB8AC3E}">
        <p14:creationId xmlns:p14="http://schemas.microsoft.com/office/powerpoint/2010/main" val="2942630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184726" y="324579"/>
            <a:ext cx="10604665" cy="1325563"/>
          </a:xfrm>
        </p:spPr>
        <p:txBody>
          <a:bodyPr anchor="ctr">
            <a:normAutofit/>
          </a:bodyPr>
          <a:lstStyle/>
          <a:p>
            <a:r>
              <a:rPr lang="fi-FI"/>
              <a:t>Taloudellinen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50142"/>
            <a:ext cx="9564916" cy="4761675"/>
          </a:xfrm>
        </p:spPr>
        <p:txBody>
          <a:bodyPr vert="horz" lIns="91440" tIns="45720" rIns="91440" bIns="45720" rtlCol="0" anchor="t">
            <a:normAutofit/>
          </a:bodyPr>
          <a:lstStyle/>
          <a:p>
            <a:pPr marL="0" indent="0">
              <a:lnSpc>
                <a:spcPct val="107000"/>
              </a:lnSpc>
              <a:spcAft>
                <a:spcPts val="800"/>
              </a:spcAft>
              <a:buNone/>
            </a:pPr>
            <a:endParaRPr lang="fi-FI" sz="3200" b="1">
              <a:effectLst/>
              <a:latin typeface="Calibri"/>
              <a:ea typeface="Calibri" panose="020F0502020204030204" pitchFamily="34" charset="0"/>
              <a:cs typeface="Times New Roman"/>
            </a:endParaRPr>
          </a:p>
          <a:p>
            <a:pPr marL="0" indent="0">
              <a:lnSpc>
                <a:spcPct val="107000"/>
              </a:lnSpc>
              <a:spcAft>
                <a:spcPts val="800"/>
              </a:spcAft>
              <a:buNone/>
            </a:pPr>
            <a:r>
              <a:rPr lang="fi-FI" sz="3200" b="1">
                <a:latin typeface="Calibri"/>
                <a:ea typeface="Calibri" panose="020F0502020204030204" pitchFamily="34" charset="0"/>
                <a:cs typeface="Times New Roman"/>
                <a:hlinkClick r:id="rId3"/>
              </a:rPr>
              <a:t>Yrityksen </a:t>
            </a:r>
            <a:r>
              <a:rPr lang="fi-FI" sz="3200" b="1" err="1">
                <a:latin typeface="Calibri"/>
                <a:ea typeface="Calibri" panose="020F0502020204030204" pitchFamily="34" charset="0"/>
                <a:cs typeface="Times New Roman"/>
                <a:hlinkClick r:id="rId3"/>
              </a:rPr>
              <a:t>puheevuoro</a:t>
            </a:r>
            <a:r>
              <a:rPr lang="fi-FI" sz="3200" b="1">
                <a:latin typeface="Calibri"/>
                <a:ea typeface="Calibri" panose="020F0502020204030204" pitchFamily="34" charset="0"/>
                <a:cs typeface="Times New Roman"/>
                <a:hlinkClick r:id="rId3"/>
              </a:rPr>
              <a:t> A2B</a:t>
            </a:r>
            <a:endParaRPr lang="fi-FI" sz="3200" b="1">
              <a:effectLst/>
              <a:latin typeface="Calibri"/>
              <a:ea typeface="Calibri" panose="020F0502020204030204" pitchFamily="34" charset="0"/>
              <a:cs typeface="Times New Roman"/>
            </a:endParaRPr>
          </a:p>
          <a:p>
            <a:pPr marL="0" lvl="0" indent="0">
              <a:lnSpc>
                <a:spcPct val="107000"/>
              </a:lnSpc>
              <a:buNone/>
            </a:pPr>
            <a:endParaRPr lang="fi-FI"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a:p>
        </p:txBody>
      </p:sp>
    </p:spTree>
    <p:extLst>
      <p:ext uri="{BB962C8B-B14F-4D97-AF65-F5344CB8AC3E}">
        <p14:creationId xmlns:p14="http://schemas.microsoft.com/office/powerpoint/2010/main" val="1818256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96966124-6D53-58E9-A1B5-CDDF95BEB12F}"/>
              </a:ext>
            </a:extLst>
          </p:cNvPr>
          <p:cNvSpPr/>
          <p:nvPr/>
        </p:nvSpPr>
        <p:spPr>
          <a:xfrm>
            <a:off x="273133" y="332509"/>
            <a:ext cx="11020301" cy="6258296"/>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lstStyle/>
          <a:p>
            <a:r>
              <a:rPr lang="fi-FI" dirty="0"/>
              <a:t>Sosiaalinen vastuu kuljetusalalla kestävän kehityksen näkökulmasta</a:t>
            </a:r>
            <a:endParaRPr lang="en-US" dirty="0"/>
          </a:p>
        </p:txBody>
      </p:sp>
      <p:sp>
        <p:nvSpPr>
          <p:cNvPr id="3" name="Alaotsikko 2"/>
          <p:cNvSpPr>
            <a:spLocks noGrp="1"/>
          </p:cNvSpPr>
          <p:nvPr>
            <p:ph type="subTitle" idx="1"/>
          </p:nvPr>
        </p:nvSpPr>
        <p:spPr>
          <a:xfrm>
            <a:off x="1195844" y="4785957"/>
            <a:ext cx="9144000" cy="1655762"/>
          </a:xfrm>
        </p:spPr>
        <p:txBody>
          <a:bodyPr/>
          <a:lstStyle/>
          <a:p>
            <a:r>
              <a:rPr lang="fi-FI" dirty="0"/>
              <a:t>Sosiaalisesti vastuullinen organisaatio huomioi toimintansa vaikutukset kaikkiin sidosryhmiinsä; niin työntekijöitään, asiakkaitaan, sijoittajiaan, ympäristöään kuin yhteiskuntaakin kohtaan ja pyrkii edistämään yleistä hyvää.</a:t>
            </a:r>
          </a:p>
        </p:txBody>
      </p:sp>
    </p:spTree>
    <p:extLst>
      <p:ext uri="{BB962C8B-B14F-4D97-AF65-F5344CB8AC3E}">
        <p14:creationId xmlns:p14="http://schemas.microsoft.com/office/powerpoint/2010/main" val="206209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569510" y="101918"/>
            <a:ext cx="10604665" cy="1325563"/>
          </a:xfrm>
        </p:spPr>
        <p:txBody>
          <a:bodyPr anchor="ctr">
            <a:normAutofit/>
          </a:bodyPr>
          <a:lstStyle/>
          <a:p>
            <a:r>
              <a:rPr lang="fi-FI" dirty="0"/>
              <a:t>Sosiaalinen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5961413" y="6064053"/>
            <a:ext cx="5277418" cy="400110"/>
          </a:xfrm>
          <a:prstGeom prst="rect">
            <a:avLst/>
          </a:prstGeom>
          <a:noFill/>
          <a:ln w="3175">
            <a:noFill/>
          </a:ln>
        </p:spPr>
        <p:txBody>
          <a:bodyPr wrap="square" rtlCol="0">
            <a:spAutoFit/>
          </a:bodyPr>
          <a:lstStyle/>
          <a:p>
            <a:r>
              <a:rPr lang="fi-FI" sz="1000" b="1" dirty="0"/>
              <a:t>Kuva 1: Terminaalit ovat logistiikkaketjun työvaltaisia solmupisteitä. Siellä on huomioitava monia sosiaalisen vastuun elementtejä.</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32510" y="1536309"/>
            <a:ext cx="5763490" cy="5090122"/>
          </a:xfrm>
        </p:spPr>
        <p:txBody>
          <a:bodyPr>
            <a:normAutofit fontScale="92500"/>
          </a:bodyPr>
          <a:lstStyle/>
          <a:p>
            <a:pPr indent="0">
              <a:lnSpc>
                <a:spcPct val="107000"/>
              </a:lnSpc>
              <a:spcAft>
                <a:spcPts val="800"/>
              </a:spcAft>
              <a:buNone/>
            </a:pPr>
            <a:r>
              <a:rPr lang="fi-FI" kern="100" dirty="0">
                <a:effectLst/>
                <a:latin typeface="Calibri" panose="020F0502020204030204" pitchFamily="34" charset="0"/>
                <a:ea typeface="Calibri" panose="020F0502020204030204" pitchFamily="34" charset="0"/>
                <a:cs typeface="Times New Roman" panose="02020603050405020304" pitchFamily="18" charset="0"/>
              </a:rPr>
              <a:t>Kestävä kehitys pyrkii tasapainottamaan taloudelliset, ympäristölliset ja sosiaaliset näkökulmat. Sosiaalinen vastuu on yksi näistä pilareista, joka keskittyy ihmisiin ja yhteiskuntaan liittyviin kysymyksiin. Se on sitoutumista toimintaan, joka edistää oikeudenmukaisuutta, tasa-arvoa ja ihmisoikeuksia.</a:t>
            </a:r>
          </a:p>
          <a:p>
            <a:pPr indent="0">
              <a:lnSpc>
                <a:spcPct val="107000"/>
              </a:lnSpc>
              <a:buNone/>
            </a:pPr>
            <a:r>
              <a:rPr lang="fi-FI" kern="100" dirty="0">
                <a:effectLst/>
                <a:latin typeface="Calibri" panose="020F0502020204030204" pitchFamily="34" charset="0"/>
                <a:ea typeface="Calibri" panose="020F0502020204030204" pitchFamily="34" charset="0"/>
                <a:cs typeface="Times New Roman" panose="02020603050405020304" pitchFamily="18" charset="0"/>
              </a:rPr>
              <a:t>Aineistossa kuvataan kuljetusyrityksen kautta logistisen prosessin eri osia ja toiminnan liitospintoja, joissa tulee sosiaalinen vastuu huomioida. Yleisesti kaikkea sitä, missä keskeisinä toimijoina ovat </a:t>
            </a:r>
            <a:r>
              <a:rPr lang="fi-FI" u="sng" kern="100" dirty="0">
                <a:effectLst/>
                <a:latin typeface="Calibri" panose="020F0502020204030204" pitchFamily="34" charset="0"/>
                <a:ea typeface="Calibri" panose="020F0502020204030204" pitchFamily="34" charset="0"/>
                <a:cs typeface="Times New Roman" panose="02020603050405020304" pitchFamily="18" charset="0"/>
              </a:rPr>
              <a:t>ihmiset.</a:t>
            </a:r>
            <a:r>
              <a:rPr lang="fi-FI"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endParaRPr lang="fi-FI" sz="20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pic>
        <p:nvPicPr>
          <p:cNvPr id="7" name="Sisällön paikkamerkki 6" descr="Kuorma-autot varaston mukaan">
            <a:extLst>
              <a:ext uri="{FF2B5EF4-FFF2-40B4-BE49-F238E27FC236}">
                <a16:creationId xmlns:a16="http://schemas.microsoft.com/office/drawing/2014/main" id="{3A7B0841-0702-499E-EBF1-61C9EADAB9E0}"/>
              </a:ext>
            </a:extLst>
          </p:cNvPr>
          <p:cNvPicPr>
            <a:picLocks noGrp="1" noChangeAspect="1"/>
          </p:cNvPicPr>
          <p:nvPr>
            <p:ph sz="half" idx="2"/>
          </p:nvPr>
        </p:nvPicPr>
        <p:blipFill>
          <a:blip r:embed="rId3"/>
          <a:stretch>
            <a:fillRect/>
          </a:stretch>
        </p:blipFill>
        <p:spPr>
          <a:xfrm>
            <a:off x="5908652" y="1690687"/>
            <a:ext cx="5382939" cy="4306351"/>
          </a:xfrm>
          <a:ln>
            <a:solidFill>
              <a:schemeClr val="accent1"/>
            </a:solidFill>
          </a:ln>
        </p:spPr>
      </p:pic>
    </p:spTree>
    <p:extLst>
      <p:ext uri="{BB962C8B-B14F-4D97-AF65-F5344CB8AC3E}">
        <p14:creationId xmlns:p14="http://schemas.microsoft.com/office/powerpoint/2010/main" val="2341688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421134" y="231510"/>
            <a:ext cx="10604665" cy="1325563"/>
          </a:xfrm>
        </p:spPr>
        <p:txBody>
          <a:bodyPr anchor="ctr">
            <a:normAutofit/>
          </a:bodyPr>
          <a:lstStyle/>
          <a:p>
            <a:r>
              <a:rPr lang="fi-FI" dirty="0"/>
              <a:t>Sosiaalinen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5946896" y="5467350"/>
            <a:ext cx="5165765" cy="400110"/>
          </a:xfrm>
          <a:prstGeom prst="rect">
            <a:avLst/>
          </a:prstGeom>
          <a:noFill/>
          <a:ln w="3175">
            <a:noFill/>
          </a:ln>
        </p:spPr>
        <p:txBody>
          <a:bodyPr wrap="square" rtlCol="0">
            <a:spAutoFit/>
          </a:bodyPr>
          <a:lstStyle/>
          <a:p>
            <a:r>
              <a:rPr lang="fi-FI" sz="1000" b="1" dirty="0"/>
              <a:t>Kuva 2: Yrityksen oman henkilöstön lisäksi sosiaalisen vastuun osatekijöihin kuuluu myös yrityksen sidosryhmät.</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57701" y="1557073"/>
            <a:ext cx="5165765" cy="5215923"/>
          </a:xfrm>
        </p:spPr>
        <p:txBody>
          <a:bodyPr>
            <a:normAutofit lnSpcReduction="10000"/>
          </a:bodyPr>
          <a:lstStyle/>
          <a:p>
            <a:pPr marL="0" indent="0">
              <a:lnSpc>
                <a:spcPct val="107000"/>
              </a:lnSpc>
              <a:spcAft>
                <a:spcPts val="800"/>
              </a:spcAft>
              <a:buNone/>
            </a:pPr>
            <a:r>
              <a:rPr lang="fi-FI" sz="1800" b="1" u="sng" dirty="0">
                <a:latin typeface="Calibri" panose="020F0502020204030204" pitchFamily="34" charset="0"/>
                <a:ea typeface="Calibri" panose="020F0502020204030204" pitchFamily="34" charset="0"/>
                <a:cs typeface="Times New Roman" panose="02020603050405020304" pitchFamily="18" charset="0"/>
              </a:rPr>
              <a:t>Yrityksen oma henkilöstö: </a:t>
            </a:r>
            <a:r>
              <a:rPr lang="fi-FI" sz="1800" dirty="0">
                <a:latin typeface="Calibri" panose="020F0502020204030204" pitchFamily="34" charset="0"/>
                <a:ea typeface="Calibri" panose="020F0502020204030204" pitchFamily="34" charset="0"/>
                <a:cs typeface="Times New Roman" panose="02020603050405020304" pitchFamily="18" charset="0"/>
              </a:rPr>
              <a:t>Yrityksen sisällä sosiaalinen vastuu ilmenee henkilöstön tasa-arvoisina työmahdollisuuksina, turvallisina työoloissa ja työhyvinvoinnin tukemisena. Koulutusohjelmat ja työntekijöiden osallistuminen päätöksentekoon ovat osa vastuullista henkilöstöpolitiikkaa.</a:t>
            </a:r>
          </a:p>
          <a:p>
            <a:pPr marL="0" indent="0">
              <a:lnSpc>
                <a:spcPct val="107000"/>
              </a:lnSpc>
              <a:spcAft>
                <a:spcPts val="800"/>
              </a:spcAft>
              <a:buNone/>
            </a:pPr>
            <a:r>
              <a:rPr lang="fi-FI" sz="1800" b="1" u="sng" dirty="0">
                <a:latin typeface="Calibri" panose="020F0502020204030204" pitchFamily="34" charset="0"/>
                <a:ea typeface="Calibri" panose="020F0502020204030204" pitchFamily="34" charset="0"/>
                <a:cs typeface="Times New Roman" panose="02020603050405020304" pitchFamily="18" charset="0"/>
              </a:rPr>
              <a:t>Yrityksen alihankkijat: </a:t>
            </a:r>
            <a:r>
              <a:rPr lang="fi-FI" sz="1800" dirty="0">
                <a:latin typeface="Calibri" panose="020F0502020204030204" pitchFamily="34" charset="0"/>
                <a:ea typeface="Calibri" panose="020F0502020204030204" pitchFamily="34" charset="0"/>
                <a:cs typeface="Times New Roman" panose="02020603050405020304" pitchFamily="18" charset="0"/>
              </a:rPr>
              <a:t>Yrityksen tulee varmistaa, että alihankkijat noudattavat sosiaalisia normeja, kuten oikeudenmukaisia palkkoja ja turvallisia työolosuhteita. Alihankkijoiden kouluttaminen vastuullisiin toimintatapoihin on keskeistä.</a:t>
            </a:r>
          </a:p>
          <a:p>
            <a:pPr marL="0" lvl="0" indent="0">
              <a:lnSpc>
                <a:spcPct val="107000"/>
              </a:lnSpc>
              <a:buNone/>
            </a:pPr>
            <a:r>
              <a:rPr lang="fi-FI" sz="1800" b="1" u="sng" dirty="0">
                <a:effectLst/>
                <a:latin typeface="Calibri" panose="020F0502020204030204" pitchFamily="34" charset="0"/>
                <a:ea typeface="Calibri" panose="020F0502020204030204" pitchFamily="34" charset="0"/>
                <a:cs typeface="Times New Roman" panose="02020603050405020304" pitchFamily="18" charset="0"/>
              </a:rPr>
              <a:t>Yrityksen yhteistyökumppanit: </a:t>
            </a:r>
            <a:r>
              <a:rPr lang="fi-FI" sz="1800" dirty="0">
                <a:effectLst/>
                <a:latin typeface="Calibri" panose="020F0502020204030204" pitchFamily="34" charset="0"/>
                <a:ea typeface="Calibri" panose="020F0502020204030204" pitchFamily="34" charset="0"/>
                <a:cs typeface="Times New Roman" panose="02020603050405020304" pitchFamily="18" charset="0"/>
              </a:rPr>
              <a:t>Sosiaalinen vastuu näkyy yhteistyökumppaneiden kanssa avoimessa viestinnässä ja vastuullisissa toimintamalleissa. Yritysten väliset arvot ja eettiset periaatteet tulisi olla linjassa.</a:t>
            </a:r>
          </a:p>
          <a:p>
            <a:pPr marL="0" indent="0">
              <a:buNone/>
            </a:pPr>
            <a:endParaRPr lang="fi-FI" sz="1900" dirty="0"/>
          </a:p>
        </p:txBody>
      </p:sp>
      <p:pic>
        <p:nvPicPr>
          <p:cNvPr id="7" name="Sisällön paikkamerkki 6" descr="Käsi kädessä kunkin muun">
            <a:extLst>
              <a:ext uri="{FF2B5EF4-FFF2-40B4-BE49-F238E27FC236}">
                <a16:creationId xmlns:a16="http://schemas.microsoft.com/office/drawing/2014/main" id="{E3D77DA7-A103-E103-2748-7242DB0D253C}"/>
              </a:ext>
            </a:extLst>
          </p:cNvPr>
          <p:cNvPicPr>
            <a:picLocks noGrp="1" noChangeAspect="1"/>
          </p:cNvPicPr>
          <p:nvPr>
            <p:ph sz="half" idx="2"/>
          </p:nvPr>
        </p:nvPicPr>
        <p:blipFill>
          <a:blip r:embed="rId3"/>
          <a:stretch>
            <a:fillRect/>
          </a:stretch>
        </p:blipFill>
        <p:spPr>
          <a:xfrm>
            <a:off x="5813425" y="1857111"/>
            <a:ext cx="5165725" cy="3443816"/>
          </a:xfrm>
          <a:ln>
            <a:solidFill>
              <a:schemeClr val="accent1"/>
            </a:solidFill>
          </a:ln>
        </p:spPr>
      </p:pic>
    </p:spTree>
    <p:extLst>
      <p:ext uri="{BB962C8B-B14F-4D97-AF65-F5344CB8AC3E}">
        <p14:creationId xmlns:p14="http://schemas.microsoft.com/office/powerpoint/2010/main" val="274872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Sosiaalinen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57702" y="1731200"/>
            <a:ext cx="5165765" cy="4761675"/>
          </a:xfrm>
        </p:spPr>
        <p:txBody>
          <a:bodyPr>
            <a:normAutofit lnSpcReduction="10000"/>
          </a:bodyPr>
          <a:lstStyle/>
          <a:p>
            <a:pPr marL="0" indent="0">
              <a:lnSpc>
                <a:spcPct val="107000"/>
              </a:lnSpc>
              <a:spcAft>
                <a:spcPts val="800"/>
              </a:spcAft>
              <a:buNone/>
            </a:pPr>
            <a:r>
              <a:rPr lang="fi-FI" sz="1800" b="1" u="sng" dirty="0">
                <a:latin typeface="Calibri" panose="020F0502020204030204" pitchFamily="34" charset="0"/>
                <a:ea typeface="Calibri" panose="020F0502020204030204" pitchFamily="34" charset="0"/>
                <a:cs typeface="Times New Roman" panose="02020603050405020304" pitchFamily="18" charset="0"/>
              </a:rPr>
              <a:t>Asiakkaat</a:t>
            </a:r>
            <a:r>
              <a:rPr lang="fi-FI" sz="1800" b="1" dirty="0">
                <a:latin typeface="Calibri" panose="020F0502020204030204" pitchFamily="34" charset="0"/>
                <a:ea typeface="Calibri" panose="020F0502020204030204" pitchFamily="34" charset="0"/>
                <a:cs typeface="Times New Roman" panose="02020603050405020304" pitchFamily="18" charset="0"/>
              </a:rPr>
              <a:t>: </a:t>
            </a:r>
            <a:r>
              <a:rPr lang="fi-FI" sz="1800" dirty="0">
                <a:latin typeface="Calibri" panose="020F0502020204030204" pitchFamily="34" charset="0"/>
                <a:ea typeface="Calibri" panose="020F0502020204030204" pitchFamily="34" charset="0"/>
                <a:cs typeface="Times New Roman" panose="02020603050405020304" pitchFamily="18" charset="0"/>
              </a:rPr>
              <a:t>Sosiaalinen vastuu asiakkaita kohtaan ilmenee tuoteturvallisuudessa ja vastuullisessa markkinoinnissa. Tuotteiden alkuperä, valmistusolosuhteet ja ympäristövaikutukset voivat olla keskeisiä asiakkaille.</a:t>
            </a:r>
          </a:p>
          <a:p>
            <a:pPr marL="0" indent="0">
              <a:lnSpc>
                <a:spcPct val="107000"/>
              </a:lnSpc>
              <a:spcAft>
                <a:spcPts val="800"/>
              </a:spcAft>
              <a:buNone/>
            </a:pPr>
            <a:r>
              <a:rPr lang="fi-FI" sz="1800" b="1" u="sng" dirty="0">
                <a:latin typeface="Calibri" panose="020F0502020204030204" pitchFamily="34" charset="0"/>
                <a:ea typeface="Calibri" panose="020F0502020204030204" pitchFamily="34" charset="0"/>
                <a:cs typeface="Times New Roman" panose="02020603050405020304" pitchFamily="18" charset="0"/>
              </a:rPr>
              <a:t>Kuljetusketjun solmupisteet</a:t>
            </a:r>
            <a:r>
              <a:rPr lang="fi-FI" sz="1800" dirty="0">
                <a:latin typeface="Calibri" panose="020F0502020204030204" pitchFamily="34" charset="0"/>
                <a:ea typeface="Calibri" panose="020F0502020204030204" pitchFamily="34" charset="0"/>
                <a:cs typeface="Times New Roman" panose="02020603050405020304" pitchFamily="18" charset="0"/>
              </a:rPr>
              <a:t>: Esim. terminaalit ja satamat. Kuljetusketjun solmupisteissä sosiaalinen vastuu näkyy turvallisissa työolosuhteissa, koulutuksessa ja työntekijöiden osallistamisessa päätöksentekoon. Esimerkiksi satamissa, joissa lastaus ja purku tapahtuvat, varmistetaan turvallisuusnormien noudattaminen. </a:t>
            </a:r>
            <a:r>
              <a:rPr lang="fi-FI" sz="1800" dirty="0">
                <a:effectLst/>
                <a:latin typeface="Calibri" panose="020F0502020204030204" pitchFamily="34" charset="0"/>
                <a:ea typeface="Calibri" panose="020F0502020204030204" pitchFamily="34" charset="0"/>
                <a:cs typeface="Times New Roman" panose="02020603050405020304" pitchFamily="18" charset="0"/>
              </a:rPr>
              <a:t>Yhdistetyissä kuljetuksissa, joissa eri kuljetusmuodot kohtaavat, sosiaalinen vastuu tulee esiin koordinoiduissa toimintamalleissa, jotka edistävät tehokkuutta ja työntekijöiden hyvinvointia.</a:t>
            </a: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pic>
        <p:nvPicPr>
          <p:cNvPr id="7" name="Sisällön paikkamerkki 6" descr="Rahtikontteja pinossa ja puoliperävaunuyhdistelmä satamassa">
            <a:extLst>
              <a:ext uri="{FF2B5EF4-FFF2-40B4-BE49-F238E27FC236}">
                <a16:creationId xmlns:a16="http://schemas.microsoft.com/office/drawing/2014/main" id="{A2BA0F08-9CA3-ABF5-C5CD-147BC8A396A4}"/>
              </a:ext>
            </a:extLst>
          </p:cNvPr>
          <p:cNvPicPr>
            <a:picLocks noGrp="1" noChangeAspect="1"/>
          </p:cNvPicPr>
          <p:nvPr>
            <p:ph sz="half" idx="2"/>
          </p:nvPr>
        </p:nvPicPr>
        <p:blipFill>
          <a:blip r:embed="rId3"/>
          <a:stretch>
            <a:fillRect/>
          </a:stretch>
        </p:blipFill>
        <p:spPr>
          <a:xfrm>
            <a:off x="5813425" y="1641872"/>
            <a:ext cx="5165725" cy="3874293"/>
          </a:xfrm>
          <a:ln>
            <a:solidFill>
              <a:schemeClr val="accent1"/>
            </a:solidFill>
          </a:ln>
        </p:spPr>
      </p:pic>
      <p:sp>
        <p:nvSpPr>
          <p:cNvPr id="8" name="Tekstiruutu 7">
            <a:extLst>
              <a:ext uri="{FF2B5EF4-FFF2-40B4-BE49-F238E27FC236}">
                <a16:creationId xmlns:a16="http://schemas.microsoft.com/office/drawing/2014/main" id="{169C5224-5E84-A815-75A0-370C71A6C9AF}"/>
              </a:ext>
            </a:extLst>
          </p:cNvPr>
          <p:cNvSpPr txBox="1"/>
          <p:nvPr/>
        </p:nvSpPr>
        <p:spPr>
          <a:xfrm>
            <a:off x="5893680" y="5581453"/>
            <a:ext cx="5277418" cy="400110"/>
          </a:xfrm>
          <a:prstGeom prst="rect">
            <a:avLst/>
          </a:prstGeom>
          <a:noFill/>
          <a:ln w="3175">
            <a:noFill/>
          </a:ln>
        </p:spPr>
        <p:txBody>
          <a:bodyPr wrap="square" rtlCol="0">
            <a:spAutoFit/>
          </a:bodyPr>
          <a:lstStyle/>
          <a:p>
            <a:r>
              <a:rPr lang="fi-FI" sz="1000" b="1" dirty="0"/>
              <a:t>Kuva 3: Satamissa turvallisen työskentelyn varmistamien on keskeisiä sosiaalisen vastuun elementtejä.</a:t>
            </a:r>
          </a:p>
        </p:txBody>
      </p:sp>
    </p:spTree>
    <p:extLst>
      <p:ext uri="{BB962C8B-B14F-4D97-AF65-F5344CB8AC3E}">
        <p14:creationId xmlns:p14="http://schemas.microsoft.com/office/powerpoint/2010/main" val="2298034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Sosiaalinen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6065429" y="4966418"/>
            <a:ext cx="5165765" cy="246221"/>
          </a:xfrm>
          <a:prstGeom prst="rect">
            <a:avLst/>
          </a:prstGeom>
          <a:noFill/>
          <a:ln w="3175">
            <a:noFill/>
          </a:ln>
        </p:spPr>
        <p:txBody>
          <a:bodyPr wrap="square" rtlCol="0">
            <a:spAutoFit/>
          </a:bodyPr>
          <a:lstStyle/>
          <a:p>
            <a:r>
              <a:rPr lang="fi-FI" sz="1000" b="1" dirty="0"/>
              <a:t>Kuva 4: Poliisi valvoo mm. lastiturvallisuutta. (yle.fi)</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57702" y="1731200"/>
            <a:ext cx="5165765" cy="4761675"/>
          </a:xfrm>
        </p:spPr>
        <p:txBody>
          <a:bodyPr>
            <a:normAutofit/>
          </a:bodyPr>
          <a:lstStyle/>
          <a:p>
            <a:pPr marL="0" indent="0">
              <a:lnSpc>
                <a:spcPct val="107000"/>
              </a:lnSpc>
              <a:spcAft>
                <a:spcPts val="800"/>
              </a:spcAft>
              <a:buNone/>
            </a:pPr>
            <a:r>
              <a:rPr lang="fi-FI" sz="2000" b="1" u="sng" dirty="0">
                <a:latin typeface="Calibri" panose="020F0502020204030204" pitchFamily="34" charset="0"/>
                <a:ea typeface="Calibri" panose="020F0502020204030204" pitchFamily="34" charset="0"/>
                <a:cs typeface="Times New Roman" panose="02020603050405020304" pitchFamily="18" charset="0"/>
              </a:rPr>
              <a:t>Luvanvaraisuus ja valvonta: </a:t>
            </a:r>
            <a:r>
              <a:rPr lang="fi-FI" sz="2000" dirty="0">
                <a:latin typeface="Calibri" panose="020F0502020204030204" pitchFamily="34" charset="0"/>
                <a:ea typeface="Calibri" panose="020F0502020204030204" pitchFamily="34" charset="0"/>
                <a:cs typeface="Times New Roman" panose="02020603050405020304" pitchFamily="18" charset="0"/>
              </a:rPr>
              <a:t>Sosiaalinen vastuu vaatii yhteistyötä viranomaisten kanssa varmistaakseen, että kuljetustoiminta täyttää kaikki lainsäädännölliset vaatimukset. Valvonta voi kohdistua esimerkiksi työaikoihin, palkkoihin ja turvallisuuskäytäntöihin.</a:t>
            </a:r>
          </a:p>
          <a:p>
            <a:pPr marL="0" indent="0">
              <a:lnSpc>
                <a:spcPct val="107000"/>
              </a:lnSpc>
              <a:spcAft>
                <a:spcPts val="800"/>
              </a:spcAft>
              <a:buNone/>
            </a:pPr>
            <a:r>
              <a:rPr lang="fi-FI" sz="2000" b="1" u="sng" dirty="0">
                <a:latin typeface="Calibri" panose="020F0502020204030204" pitchFamily="34" charset="0"/>
                <a:ea typeface="Calibri" panose="020F0502020204030204" pitchFamily="34" charset="0"/>
                <a:cs typeface="Times New Roman" panose="02020603050405020304" pitchFamily="18" charset="0"/>
              </a:rPr>
              <a:t>Kuljetustoimintaan liittyvät järjestöt ja edunvalvojat</a:t>
            </a:r>
            <a:r>
              <a:rPr lang="fi-FI" sz="2000" u="sng" dirty="0">
                <a:latin typeface="Calibri" panose="020F0502020204030204" pitchFamily="34" charset="0"/>
                <a:ea typeface="Calibri" panose="020F0502020204030204" pitchFamily="34" charset="0"/>
                <a:cs typeface="Times New Roman" panose="02020603050405020304" pitchFamily="18" charset="0"/>
              </a:rPr>
              <a:t>: </a:t>
            </a:r>
            <a:r>
              <a:rPr lang="fi-FI" sz="2000" dirty="0">
                <a:latin typeface="Calibri" panose="020F0502020204030204" pitchFamily="34" charset="0"/>
                <a:ea typeface="Calibri" panose="020F0502020204030204" pitchFamily="34" charset="0"/>
                <a:cs typeface="Times New Roman" panose="02020603050405020304" pitchFamily="18" charset="0"/>
              </a:rPr>
              <a:t>Järjestöt ja edunvalvojat voivat edistää sosiaalista vastuuta koulutusohjelmien ja alan standardien avulla. Esimerkiksi ammattiliitot voivat ajaa työntekijöiden oikeuksia ja parantaa työoloja.</a:t>
            </a:r>
            <a:endParaRPr lang="fi-FI" sz="20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pic>
        <p:nvPicPr>
          <p:cNvPr id="4" name="Sisällön paikkamerkki 3">
            <a:extLst>
              <a:ext uri="{FF2B5EF4-FFF2-40B4-BE49-F238E27FC236}">
                <a16:creationId xmlns:a16="http://schemas.microsoft.com/office/drawing/2014/main" id="{92C06854-31C5-D23A-97E6-B63DF2966260}"/>
              </a:ext>
            </a:extLst>
          </p:cNvPr>
          <p:cNvPicPr>
            <a:picLocks noGrp="1" noChangeAspect="1"/>
          </p:cNvPicPr>
          <p:nvPr>
            <p:ph sz="half" idx="2"/>
          </p:nvPr>
        </p:nvPicPr>
        <p:blipFill>
          <a:blip r:embed="rId3"/>
          <a:stretch>
            <a:fillRect/>
          </a:stretch>
        </p:blipFill>
        <p:spPr>
          <a:xfrm>
            <a:off x="5998814" y="1731200"/>
            <a:ext cx="5298993" cy="2976267"/>
          </a:xfrm>
          <a:prstGeom prst="rect">
            <a:avLst/>
          </a:prstGeom>
          <a:ln>
            <a:solidFill>
              <a:schemeClr val="accent1"/>
            </a:solidFill>
          </a:ln>
        </p:spPr>
      </p:pic>
    </p:spTree>
    <p:extLst>
      <p:ext uri="{BB962C8B-B14F-4D97-AF65-F5344CB8AC3E}">
        <p14:creationId xmlns:p14="http://schemas.microsoft.com/office/powerpoint/2010/main" val="788496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Sosiaalinen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6887688" y="6134818"/>
            <a:ext cx="4224973" cy="400110"/>
          </a:xfrm>
          <a:prstGeom prst="rect">
            <a:avLst/>
          </a:prstGeom>
          <a:noFill/>
          <a:ln w="3175">
            <a:noFill/>
          </a:ln>
        </p:spPr>
        <p:txBody>
          <a:bodyPr wrap="square" rtlCol="0">
            <a:spAutoFit/>
          </a:bodyPr>
          <a:lstStyle/>
          <a:p>
            <a:r>
              <a:rPr lang="fi-FI" sz="1000" b="1" dirty="0"/>
              <a:t>Kuva 5. Toimiva työympäristö luo perustaa myös yksilön toimintakyvylle. (yle.fi)</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298" y="1591294"/>
            <a:ext cx="5165765" cy="5118264"/>
          </a:xfrm>
        </p:spPr>
        <p:txBody>
          <a:bodyPr>
            <a:normAutofit fontScale="92500" lnSpcReduction="20000"/>
          </a:bodyPr>
          <a:lstStyle/>
          <a:p>
            <a:pPr marL="0" indent="0">
              <a:lnSpc>
                <a:spcPct val="107000"/>
              </a:lnSpc>
              <a:spcAft>
                <a:spcPts val="800"/>
              </a:spcAft>
              <a:buNone/>
            </a:pPr>
            <a:r>
              <a:rPr lang="fi-FI" sz="1800" b="1" dirty="0">
                <a:latin typeface="Calibri" panose="020F0502020204030204" pitchFamily="34" charset="0"/>
                <a:ea typeface="Calibri" panose="020F0502020204030204" pitchFamily="34" charset="0"/>
                <a:cs typeface="Times New Roman" panose="02020603050405020304" pitchFamily="18" charset="0"/>
              </a:rPr>
              <a:t>Miten tarkastelen sosiaalisen vastuun toteutumista(1/2)</a:t>
            </a:r>
          </a:p>
          <a:p>
            <a:pPr marL="0" indent="0">
              <a:lnSpc>
                <a:spcPct val="107000"/>
              </a:lnSpc>
              <a:spcAft>
                <a:spcPts val="800"/>
              </a:spcAft>
              <a:buNone/>
            </a:pPr>
            <a:r>
              <a:rPr lang="fi-FI" sz="1800" dirty="0">
                <a:latin typeface="Calibri" panose="020F0502020204030204" pitchFamily="34" charset="0"/>
                <a:ea typeface="Calibri" panose="020F0502020204030204" pitchFamily="34" charset="0"/>
                <a:cs typeface="Times New Roman" panose="02020603050405020304" pitchFamily="18" charset="0"/>
              </a:rPr>
              <a:t>Henkilökohtaisella tasolla on mahdollista tarkastella yrityksen sosiaalisen vastuun toteutumista seuraavan listan mukaan:</a:t>
            </a:r>
          </a:p>
          <a:p>
            <a:pPr marL="342900" lvl="0" indent="-342900">
              <a:lnSpc>
                <a:spcPct val="107000"/>
              </a:lnSpc>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Työolot </a:t>
            </a:r>
            <a:r>
              <a:rPr lang="fi-FI"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(Työympäristö)</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työtilat- ja olosuhteet, ihmisarvoinen työ</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työn fyysinen kuormittavuus</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työn psyykkinen kuormittavuus</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Työhyvinvointi, työterveys- ja työturvallisuus</a:t>
            </a:r>
          </a:p>
          <a:p>
            <a:pPr marL="342900" lvl="0" indent="-342900">
              <a:lnSpc>
                <a:spcPct val="107000"/>
              </a:lnSpc>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Toimintakyky </a:t>
            </a:r>
            <a:r>
              <a:rPr lang="fi-FI"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(Minä itse</a:t>
            </a:r>
            <a:r>
              <a:rPr lang="fi-FI"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fyysinen ja psyykkinen toimintakyky (huomioitava heijasteet myös työn ulkopuolelle / ulkopuolelta)</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sosiaalinen toimintakyky (huomioitava heijasteet myös työn ulkopuolelle / ulkopuolelta) </a:t>
            </a:r>
          </a:p>
          <a:p>
            <a:pPr marL="0" indent="0">
              <a:lnSpc>
                <a:spcPct val="107000"/>
              </a:lnSpc>
              <a:spcAft>
                <a:spcPts val="800"/>
              </a:spcAft>
              <a:buNone/>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pic>
        <p:nvPicPr>
          <p:cNvPr id="7" name="Sisällön paikkamerkki 6">
            <a:extLst>
              <a:ext uri="{FF2B5EF4-FFF2-40B4-BE49-F238E27FC236}">
                <a16:creationId xmlns:a16="http://schemas.microsoft.com/office/drawing/2014/main" id="{67179934-3203-9DC2-D911-B2F80EA9A341}"/>
              </a:ext>
            </a:extLst>
          </p:cNvPr>
          <p:cNvPicPr>
            <a:picLocks noGrp="1" noChangeAspect="1"/>
          </p:cNvPicPr>
          <p:nvPr>
            <p:ph sz="half" idx="2"/>
          </p:nvPr>
        </p:nvPicPr>
        <p:blipFill>
          <a:blip r:embed="rId3"/>
          <a:stretch>
            <a:fillRect/>
          </a:stretch>
        </p:blipFill>
        <p:spPr>
          <a:xfrm>
            <a:off x="5430785" y="1791812"/>
            <a:ext cx="2913805" cy="1637188"/>
          </a:xfrm>
          <a:prstGeom prst="rect">
            <a:avLst/>
          </a:prstGeom>
          <a:ln>
            <a:solidFill>
              <a:schemeClr val="accent1"/>
            </a:solidFill>
          </a:ln>
        </p:spPr>
      </p:pic>
      <p:pic>
        <p:nvPicPr>
          <p:cNvPr id="8" name="Kuva 7">
            <a:extLst>
              <a:ext uri="{FF2B5EF4-FFF2-40B4-BE49-F238E27FC236}">
                <a16:creationId xmlns:a16="http://schemas.microsoft.com/office/drawing/2014/main" id="{BE21B2CB-67EF-9DEB-9806-96CDDE7BA81C}"/>
              </a:ext>
            </a:extLst>
          </p:cNvPr>
          <p:cNvPicPr>
            <a:picLocks noChangeAspect="1"/>
          </p:cNvPicPr>
          <p:nvPr/>
        </p:nvPicPr>
        <p:blipFill>
          <a:blip r:embed="rId4"/>
          <a:stretch>
            <a:fillRect/>
          </a:stretch>
        </p:blipFill>
        <p:spPr>
          <a:xfrm>
            <a:off x="8112702" y="1602668"/>
            <a:ext cx="3261756" cy="1829301"/>
          </a:xfrm>
          <a:prstGeom prst="rect">
            <a:avLst/>
          </a:prstGeom>
          <a:ln>
            <a:solidFill>
              <a:schemeClr val="accent1"/>
            </a:solidFill>
          </a:ln>
        </p:spPr>
      </p:pic>
      <p:pic>
        <p:nvPicPr>
          <p:cNvPr id="9" name="Kuva 8">
            <a:extLst>
              <a:ext uri="{FF2B5EF4-FFF2-40B4-BE49-F238E27FC236}">
                <a16:creationId xmlns:a16="http://schemas.microsoft.com/office/drawing/2014/main" id="{F9EA82CF-7793-EAF4-CEA7-CF16F9530B4C}"/>
              </a:ext>
            </a:extLst>
          </p:cNvPr>
          <p:cNvPicPr>
            <a:picLocks noChangeAspect="1"/>
          </p:cNvPicPr>
          <p:nvPr/>
        </p:nvPicPr>
        <p:blipFill>
          <a:blip r:embed="rId5"/>
          <a:stretch>
            <a:fillRect/>
          </a:stretch>
        </p:blipFill>
        <p:spPr>
          <a:xfrm>
            <a:off x="6198783" y="3530124"/>
            <a:ext cx="4180114" cy="2347831"/>
          </a:xfrm>
          <a:prstGeom prst="rect">
            <a:avLst/>
          </a:prstGeom>
          <a:ln>
            <a:solidFill>
              <a:schemeClr val="accent1"/>
            </a:solidFill>
          </a:ln>
        </p:spPr>
      </p:pic>
    </p:spTree>
    <p:extLst>
      <p:ext uri="{BB962C8B-B14F-4D97-AF65-F5344CB8AC3E}">
        <p14:creationId xmlns:p14="http://schemas.microsoft.com/office/powerpoint/2010/main" val="3075866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Sosiaalinen vastuu kuljetusalalla kestävän kehityksen näkökulmasta</a:t>
            </a:r>
          </a:p>
        </p:txBody>
      </p:sp>
      <p:sp>
        <p:nvSpPr>
          <p:cNvPr id="5" name="Tekstiruutu 4">
            <a:extLst>
              <a:ext uri="{FF2B5EF4-FFF2-40B4-BE49-F238E27FC236}">
                <a16:creationId xmlns:a16="http://schemas.microsoft.com/office/drawing/2014/main" id="{7B97B44A-140C-6D35-DDD8-CE243F4A3AAB}"/>
              </a:ext>
            </a:extLst>
          </p:cNvPr>
          <p:cNvSpPr txBox="1"/>
          <p:nvPr/>
        </p:nvSpPr>
        <p:spPr>
          <a:xfrm>
            <a:off x="5946896" y="6423692"/>
            <a:ext cx="5165765" cy="400110"/>
          </a:xfrm>
          <a:prstGeom prst="rect">
            <a:avLst/>
          </a:prstGeom>
          <a:noFill/>
          <a:ln w="3175">
            <a:noFill/>
          </a:ln>
        </p:spPr>
        <p:txBody>
          <a:bodyPr wrap="square" rtlCol="0">
            <a:spAutoFit/>
          </a:bodyPr>
          <a:lstStyle/>
          <a:p>
            <a:r>
              <a:rPr lang="fi-FI" sz="1000" b="1" dirty="0"/>
              <a:t>Kuva 6: Samanarvoinen kohtelu ja osallistuminen päätöksentekoon kuuluu yrityksen sosiaaliseen vastuuseen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298" y="1731200"/>
            <a:ext cx="5165765" cy="4978358"/>
          </a:xfrm>
        </p:spPr>
        <p:txBody>
          <a:bodyPr>
            <a:normAutofit lnSpcReduction="10000"/>
          </a:bodyPr>
          <a:lstStyle/>
          <a:p>
            <a:pPr marL="0" indent="0">
              <a:lnSpc>
                <a:spcPct val="107000"/>
              </a:lnSpc>
              <a:spcAft>
                <a:spcPts val="800"/>
              </a:spcAft>
              <a:buNone/>
            </a:pPr>
            <a:r>
              <a:rPr lang="fi-FI" sz="1800" b="1" dirty="0">
                <a:latin typeface="Calibri" panose="020F0502020204030204" pitchFamily="34" charset="0"/>
                <a:ea typeface="Calibri" panose="020F0502020204030204" pitchFamily="34" charset="0"/>
                <a:cs typeface="Times New Roman" panose="02020603050405020304" pitchFamily="18" charset="0"/>
              </a:rPr>
              <a:t>Miten tarkastelen sosiaalisen vastuun toteutumista(2/2)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Tasa-arvo / syrjimättömyys </a:t>
            </a:r>
            <a:r>
              <a:rPr lang="fi-FI"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(Minä työyhteisön jäsenenä)</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Samanarvoinen kohtelu huomioiden mm. sukupuoli-, rotu, ikä, seksuaalinen suuntautuminen tai henkilön asema työyhteisössä. </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Yrityksen rekrytointimalleissa huomioidaan erityisryhmät/vaikeasti työllistettävät</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Henkilöstön osallistuminen päätöksentekoon</a:t>
            </a: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Henkilöstön vapaa järjestäytyminen</a:t>
            </a:r>
          </a:p>
          <a:p>
            <a:pPr marL="342900" lvl="0" indent="-342900">
              <a:lnSpc>
                <a:spcPct val="107000"/>
              </a:lnSpc>
              <a:buFont typeface="Symbol" panose="05050102010706020507" pitchFamily="18" charset="2"/>
              <a:buChar char=""/>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Edellytykset tehdä työtä, varmistaa työn jatkuvuutta </a:t>
            </a:r>
            <a:r>
              <a:rPr lang="fi-FI"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(Jatkuvuus)</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talous / toimeentulo palkalla</a:t>
            </a:r>
          </a:p>
          <a:p>
            <a:pPr marL="742950" lvl="1" indent="-285750">
              <a:lnSpc>
                <a:spcPct val="107000"/>
              </a:lnSpc>
              <a:spcAft>
                <a:spcPts val="800"/>
              </a:spcAft>
              <a:buFont typeface="Courier New" panose="02070309020205020404" pitchFamily="49" charset="0"/>
              <a:buChar char="o"/>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koulutus, jatkuvan oppimisen rakenteet</a:t>
            </a:r>
          </a:p>
          <a:p>
            <a:pPr marL="0" indent="0">
              <a:lnSpc>
                <a:spcPct val="107000"/>
              </a:lnSpc>
              <a:spcAft>
                <a:spcPts val="800"/>
              </a:spcAft>
              <a:buNone/>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pic>
        <p:nvPicPr>
          <p:cNvPr id="4" name="Sisällön paikkamerkki 3">
            <a:extLst>
              <a:ext uri="{FF2B5EF4-FFF2-40B4-BE49-F238E27FC236}">
                <a16:creationId xmlns:a16="http://schemas.microsoft.com/office/drawing/2014/main" id="{A67330DE-EFAA-34F9-4A1F-DDC7522ACAAC}"/>
              </a:ext>
            </a:extLst>
          </p:cNvPr>
          <p:cNvPicPr>
            <a:picLocks noGrp="1" noChangeAspect="1"/>
          </p:cNvPicPr>
          <p:nvPr>
            <p:ph sz="half" idx="2"/>
          </p:nvPr>
        </p:nvPicPr>
        <p:blipFill>
          <a:blip r:embed="rId3"/>
          <a:stretch>
            <a:fillRect/>
          </a:stretch>
        </p:blipFill>
        <p:spPr>
          <a:xfrm>
            <a:off x="5946936" y="1027906"/>
            <a:ext cx="5165725" cy="3729514"/>
          </a:xfrm>
          <a:prstGeom prst="rect">
            <a:avLst/>
          </a:prstGeom>
          <a:ln>
            <a:solidFill>
              <a:schemeClr val="accent1"/>
            </a:solidFill>
          </a:ln>
        </p:spPr>
      </p:pic>
      <p:pic>
        <p:nvPicPr>
          <p:cNvPr id="8" name="Kuva 7" descr="Ihmiset pelaamassa kori pallo">
            <a:extLst>
              <a:ext uri="{FF2B5EF4-FFF2-40B4-BE49-F238E27FC236}">
                <a16:creationId xmlns:a16="http://schemas.microsoft.com/office/drawing/2014/main" id="{4C0978D9-13D0-212C-4B78-53B183222038}"/>
              </a:ext>
            </a:extLst>
          </p:cNvPr>
          <p:cNvPicPr>
            <a:picLocks noChangeAspect="1"/>
          </p:cNvPicPr>
          <p:nvPr/>
        </p:nvPicPr>
        <p:blipFill>
          <a:blip r:embed="rId4"/>
          <a:stretch>
            <a:fillRect/>
          </a:stretch>
        </p:blipFill>
        <p:spPr>
          <a:xfrm>
            <a:off x="6706956" y="4101848"/>
            <a:ext cx="3464608" cy="2309969"/>
          </a:xfrm>
          <a:prstGeom prst="rect">
            <a:avLst/>
          </a:prstGeom>
          <a:ln>
            <a:solidFill>
              <a:schemeClr val="accent1"/>
            </a:solidFill>
          </a:ln>
        </p:spPr>
      </p:pic>
    </p:spTree>
    <p:extLst>
      <p:ext uri="{BB962C8B-B14F-4D97-AF65-F5344CB8AC3E}">
        <p14:creationId xmlns:p14="http://schemas.microsoft.com/office/powerpoint/2010/main" val="806699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Sosiaalinen vastuu kuljetusalalla kestävän kehityksen näkökulmasta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57702" y="1731200"/>
            <a:ext cx="5165765" cy="4761675"/>
          </a:xfrm>
        </p:spPr>
        <p:txBody>
          <a:bodyPr>
            <a:normAutofit/>
          </a:bodyPr>
          <a:lstStyle/>
          <a:p>
            <a:pPr marL="0" indent="0">
              <a:lnSpc>
                <a:spcPct val="107000"/>
              </a:lnSpc>
              <a:spcAft>
                <a:spcPts val="800"/>
              </a:spcAft>
              <a:buNone/>
            </a:pPr>
            <a:r>
              <a:rPr lang="fi-FI" sz="2800" b="1" dirty="0">
                <a:latin typeface="Calibri" panose="020F0502020204030204" pitchFamily="34" charset="0"/>
                <a:ea typeface="Calibri" panose="020F0502020204030204" pitchFamily="34" charset="0"/>
                <a:cs typeface="Times New Roman" panose="02020603050405020304" pitchFamily="18" charset="0"/>
                <a:hlinkClick r:id="rId3"/>
              </a:rPr>
              <a:t>Yrityksen puheenvuoro A2B</a:t>
            </a:r>
            <a:endParaRPr lang="fi-FI" sz="2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spTree>
    <p:extLst>
      <p:ext uri="{BB962C8B-B14F-4D97-AF65-F5344CB8AC3E}">
        <p14:creationId xmlns:p14="http://schemas.microsoft.com/office/powerpoint/2010/main" val="203234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99860" y="1482503"/>
            <a:ext cx="4132814" cy="4659396"/>
          </a:xfrm>
        </p:spPr>
        <p:txBody>
          <a:bodyPr>
            <a:normAutofit fontScale="92500" lnSpcReduction="10000"/>
          </a:bodyPr>
          <a:lstStyle/>
          <a:p>
            <a:pPr marL="0" indent="0">
              <a:buNone/>
            </a:pPr>
            <a:r>
              <a:rPr lang="fi-FI" sz="1600" b="1" i="0" dirty="0">
                <a:effectLst/>
                <a:latin typeface="Söhne"/>
              </a:rPr>
              <a:t>Reittioptimointi</a:t>
            </a:r>
          </a:p>
          <a:p>
            <a:pPr marL="0" indent="0">
              <a:buNone/>
            </a:pPr>
            <a:r>
              <a:rPr lang="fi-FI" sz="1600" b="0" i="0" dirty="0">
                <a:solidFill>
                  <a:srgbClr val="374151"/>
                </a:solidFill>
                <a:effectLst/>
                <a:latin typeface="Söhne"/>
              </a:rPr>
              <a:t>Reittioptimointi on keskeisin ja jo hyvin pienissäkin kuljetusliikkeissä käytetty sovellus. Laajuudeltaan ne ovat puhelimien yhteydessä saatavia ilmaisia sovelluksia, jotka tekevät perusreitityksen tai kaiken kattavia yritykselle räätälöityjä ratkaisuja. Laajat yrityskohtaisesti räätälöidyt sovellukset tuottavat mm.</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Reaaliaikaista liikennetietoa</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Tietoa sääolosuhteista </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Tietoa kuljetuskaluston kunnosta</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Kuljetusten kustannus- ja tehokkuusanalyysejä</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Päästöseurantaa</a:t>
            </a:r>
          </a:p>
          <a:p>
            <a:pPr>
              <a:lnSpc>
                <a:spcPct val="107000"/>
              </a:lnSpc>
              <a:spcAft>
                <a:spcPts val="800"/>
              </a:spcAft>
              <a:tabLst>
                <a:tab pos="457200" algn="l"/>
              </a:tabLst>
            </a:pPr>
            <a:r>
              <a:rPr lang="fi-FI" sz="1600" kern="100" dirty="0">
                <a:effectLst/>
                <a:latin typeface="Calibri" panose="020F0502020204030204" pitchFamily="34" charset="0"/>
                <a:ea typeface="Calibri" panose="020F0502020204030204" pitchFamily="34" charset="0"/>
                <a:cs typeface="Times New Roman" panose="02020603050405020304" pitchFamily="18" charset="0"/>
              </a:rPr>
              <a:t>Asiakaskohtaista tietoa</a:t>
            </a:r>
          </a:p>
          <a:p>
            <a:pPr marL="0" indent="0">
              <a:buNone/>
            </a:pPr>
            <a:endParaRPr lang="fi-FI" sz="1600" b="0" i="0" dirty="0">
              <a:solidFill>
                <a:srgbClr val="374151"/>
              </a:solidFill>
              <a:effectLst/>
              <a:latin typeface="Söhne"/>
            </a:endParaRPr>
          </a:p>
          <a:p>
            <a:pPr marL="0" indent="0">
              <a:buNone/>
            </a:pPr>
            <a:endParaRPr lang="fi-FI" sz="1600" b="0" i="0" dirty="0">
              <a:solidFill>
                <a:srgbClr val="374151"/>
              </a:solidFill>
              <a:effectLst/>
              <a:latin typeface="Söhne"/>
            </a:endParaRPr>
          </a:p>
          <a:p>
            <a:pPr marL="0" indent="0">
              <a:buNone/>
            </a:pPr>
            <a:endParaRPr lang="fi-FI" sz="1600" dirty="0">
              <a:solidFill>
                <a:srgbClr val="374151"/>
              </a:solidFill>
              <a:latin typeface="Söhne"/>
            </a:endParaRPr>
          </a:p>
          <a:p>
            <a:pPr marL="0" indent="0">
              <a:buNone/>
            </a:pPr>
            <a:endParaRPr lang="fi-FI" sz="1600" b="0" i="0" dirty="0">
              <a:solidFill>
                <a:srgbClr val="374151"/>
              </a:solidFill>
              <a:effectLst/>
              <a:latin typeface="Söhne"/>
            </a:endParaRPr>
          </a:p>
          <a:p>
            <a:pPr marL="0" indent="0">
              <a:buNone/>
            </a:pPr>
            <a:endParaRPr lang="fi-FI" sz="1600" dirty="0">
              <a:solidFill>
                <a:srgbClr val="374151"/>
              </a:solidFill>
              <a:latin typeface="Söhne"/>
            </a:endParaRPr>
          </a:p>
        </p:txBody>
      </p:sp>
      <p:pic>
        <p:nvPicPr>
          <p:cNvPr id="6" name="Sisällön paikkamerkki 5">
            <a:extLst>
              <a:ext uri="{FF2B5EF4-FFF2-40B4-BE49-F238E27FC236}">
                <a16:creationId xmlns:a16="http://schemas.microsoft.com/office/drawing/2014/main" id="{DF9CADE3-5E77-F2DA-A82D-13CEE732C3FF}"/>
              </a:ext>
            </a:extLst>
          </p:cNvPr>
          <p:cNvPicPr>
            <a:picLocks noGrp="1" noChangeAspect="1"/>
          </p:cNvPicPr>
          <p:nvPr>
            <p:ph sz="half" idx="2"/>
          </p:nvPr>
        </p:nvPicPr>
        <p:blipFill>
          <a:blip r:embed="rId4"/>
          <a:stretch>
            <a:fillRect/>
          </a:stretch>
        </p:blipFill>
        <p:spPr>
          <a:xfrm>
            <a:off x="4704348" y="1482503"/>
            <a:ext cx="6311936" cy="4218477"/>
          </a:xfrm>
          <a:prstGeom prst="rect">
            <a:avLst/>
          </a:prstGeom>
          <a:ln>
            <a:solidFill>
              <a:schemeClr val="accent1"/>
            </a:solidFill>
          </a:ln>
        </p:spPr>
      </p:pic>
      <p:sp>
        <p:nvSpPr>
          <p:cNvPr id="4" name="Tekstiruutu 3">
            <a:extLst>
              <a:ext uri="{FF2B5EF4-FFF2-40B4-BE49-F238E27FC236}">
                <a16:creationId xmlns:a16="http://schemas.microsoft.com/office/drawing/2014/main" id="{B0ABEE30-490B-5177-F729-18EEA41A7922}"/>
              </a:ext>
            </a:extLst>
          </p:cNvPr>
          <p:cNvSpPr txBox="1"/>
          <p:nvPr/>
        </p:nvSpPr>
        <p:spPr>
          <a:xfrm>
            <a:off x="4686955" y="5772567"/>
            <a:ext cx="6346722" cy="246221"/>
          </a:xfrm>
          <a:prstGeom prst="rect">
            <a:avLst/>
          </a:prstGeom>
          <a:noFill/>
        </p:spPr>
        <p:txBody>
          <a:bodyPr wrap="square" rtlCol="0">
            <a:spAutoFit/>
          </a:bodyPr>
          <a:lstStyle/>
          <a:p>
            <a:r>
              <a:rPr lang="fi-FI" sz="1000" b="1" dirty="0"/>
              <a:t>Kuva 2: Optimoitu reititys 150 paikkaa / 10 autoa. (Lähde: Silvasti Software Oy / </a:t>
            </a:r>
            <a:r>
              <a:rPr lang="fi-FI" sz="1000" b="1" dirty="0" err="1"/>
              <a:t>Logiapps</a:t>
            </a:r>
            <a:r>
              <a:rPr lang="fi-FI" sz="1000" b="1" dirty="0"/>
              <a:t>)</a:t>
            </a:r>
          </a:p>
        </p:txBody>
      </p:sp>
    </p:spTree>
    <p:extLst>
      <p:ext uri="{BB962C8B-B14F-4D97-AF65-F5344CB8AC3E}">
        <p14:creationId xmlns:p14="http://schemas.microsoft.com/office/powerpoint/2010/main" val="3184120018"/>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A84373F-6A5A-FF47-979A-1B928E20D60B}"/>
              </a:ext>
            </a:extLst>
          </p:cNvPr>
          <p:cNvSpPr/>
          <p:nvPr/>
        </p:nvSpPr>
        <p:spPr>
          <a:xfrm>
            <a:off x="471017" y="1680290"/>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otsikko 2"/>
          <p:cNvSpPr>
            <a:spLocks noGrp="1"/>
          </p:cNvSpPr>
          <p:nvPr>
            <p:ph type="subTitle" idx="1"/>
          </p:nvPr>
        </p:nvSpPr>
        <p:spPr>
          <a:xfrm>
            <a:off x="1046480" y="2773680"/>
            <a:ext cx="9259520" cy="3881119"/>
          </a:xfrm>
        </p:spPr>
        <p:txBody>
          <a:bodyPr>
            <a:normAutofit fontScale="25000" lnSpcReduction="20000"/>
          </a:bodyPr>
          <a:lstStyle/>
          <a:p>
            <a:endParaRPr lang="fi-FI" sz="1800" b="1" dirty="0"/>
          </a:p>
          <a:p>
            <a:pPr marL="342900" lvl="0" indent="-342900">
              <a:lnSpc>
                <a:spcPct val="107000"/>
              </a:lnSpc>
              <a:spcAft>
                <a:spcPts val="800"/>
              </a:spcAft>
              <a:buFont typeface="+mj-lt"/>
              <a:buAutoNum type="arabicPeriod"/>
            </a:pPr>
            <a:r>
              <a:rPr lang="fi-FI" sz="7200" b="1" dirty="0">
                <a:effectLst/>
                <a:latin typeface="Calibri" panose="020F0502020204030204" pitchFamily="34" charset="0"/>
                <a:ea typeface="Calibri" panose="020F0502020204030204" pitchFamily="34" charset="0"/>
                <a:cs typeface="Times New Roman" panose="02020603050405020304" pitchFamily="18" charset="0"/>
              </a:rPr>
              <a:t>Määritelmä</a:t>
            </a:r>
            <a:endParaRPr lang="fi-FI" sz="7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i-FI" sz="7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Ympäristövastuun määritelmä yleisesti </a:t>
            </a:r>
            <a:endParaRPr lang="fi-FI" sz="7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i-FI" sz="7200" dirty="0">
                <a:effectLst/>
                <a:latin typeface="Calibri" panose="020F0502020204030204" pitchFamily="34" charset="0"/>
                <a:ea typeface="Calibri" panose="020F0502020204030204" pitchFamily="34" charset="0"/>
                <a:cs typeface="Times New Roman" panose="02020603050405020304" pitchFamily="18" charset="0"/>
              </a:rPr>
              <a:t>Ympäristövastuu viittaa organisaation tai yksilön velvollisuuteen toimia niin, että toiminta ja päätökset otetaan huomioon ympäristön kannalta kestävällä tavalla. Tämä sisältää pyrkimyksen vähentää negatiivisia ympäristövaikutuksia, suojella luonnonvaroja ja edistää ekologista kestävyyttä. </a:t>
            </a:r>
          </a:p>
          <a:p>
            <a:pPr marL="457200">
              <a:lnSpc>
                <a:spcPct val="107000"/>
              </a:lnSpc>
              <a:spcAft>
                <a:spcPts val="800"/>
              </a:spcAft>
            </a:pPr>
            <a:r>
              <a:rPr lang="fi-FI" sz="7200" dirty="0">
                <a:effectLst/>
                <a:latin typeface="Calibri" panose="020F0502020204030204" pitchFamily="34" charset="0"/>
                <a:ea typeface="Calibri" panose="020F0502020204030204" pitchFamily="34" charset="0"/>
                <a:cs typeface="Times New Roman" panose="02020603050405020304" pitchFamily="18" charset="0"/>
              </a:rPr>
              <a:t>Ympäristövastuuseen liittyy usein tavoitteita, toimintamalleja ja päätöksiä, jotka pyrkivät vähentämään hiilijalanjälkeä, minimoimaan jätteiden määrää, suojelemaan luonnon monimuotoisuutta ja käyttämään resursseja tehokkaasti. Organisaatiot voivat ottaa ympäristövastuun huomioon liiketoimintastrategioissaan, päätöksenteossa ja toiminnassaan varmistaakseen pitkäaikaisen kestävyyden ja vastuullisen toiminnan.</a:t>
            </a:r>
          </a:p>
          <a:p>
            <a:pPr marL="457200">
              <a:lnSpc>
                <a:spcPct val="107000"/>
              </a:lnSpc>
              <a:spcAft>
                <a:spcPts val="800"/>
              </a:spcAft>
            </a:pPr>
            <a:r>
              <a:rPr lang="fi-FI"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r>
              <a:rPr lang="fi-FI" sz="1800" dirty="0"/>
              <a:t>.</a:t>
            </a:r>
          </a:p>
        </p:txBody>
      </p:sp>
      <p:sp>
        <p:nvSpPr>
          <p:cNvPr id="2" name="Otsikko 1"/>
          <p:cNvSpPr>
            <a:spLocks noGrp="1"/>
          </p:cNvSpPr>
          <p:nvPr>
            <p:ph type="ctrTitle"/>
          </p:nvPr>
        </p:nvSpPr>
        <p:spPr>
          <a:xfrm>
            <a:off x="1300480" y="1122363"/>
            <a:ext cx="9005520" cy="1295717"/>
          </a:xfrm>
        </p:spPr>
        <p:txBody>
          <a:bodyPr/>
          <a:lstStyle/>
          <a:p>
            <a:r>
              <a:rPr lang="fi-FI" dirty="0"/>
              <a:t>Kuljetusalan ympäristövastuu</a:t>
            </a:r>
            <a:endParaRPr lang="en-US" dirty="0"/>
          </a:p>
        </p:txBody>
      </p:sp>
    </p:spTree>
    <p:extLst>
      <p:ext uri="{BB962C8B-B14F-4D97-AF65-F5344CB8AC3E}">
        <p14:creationId xmlns:p14="http://schemas.microsoft.com/office/powerpoint/2010/main" val="420241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b="1" dirty="0"/>
              <a:t>Kuljetusalan ympäristövastuu – ympäristövastuun elementit kuljetusalalla</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298" y="1690688"/>
            <a:ext cx="5165765" cy="4351338"/>
          </a:xfrm>
        </p:spPr>
        <p:txBody>
          <a:bodyPr vert="horz" lIns="91440" tIns="45720" rIns="91440" bIns="45720" rtlCol="0" anchor="t">
            <a:noAutofit/>
          </a:bodyPr>
          <a:lstStyle/>
          <a:p>
            <a:pPr marL="342900" lvl="0" indent="-342900">
              <a:lnSpc>
                <a:spcPct val="107000"/>
              </a:lnSpc>
              <a:buFont typeface="+mj-lt"/>
              <a:buAutoNum type="alphaLcParenR"/>
            </a:pPr>
            <a:r>
              <a:rPr lang="fi-FI" sz="2000" dirty="0">
                <a:effectLst/>
                <a:latin typeface="Calibri"/>
                <a:ea typeface="Calibri" panose="020F0502020204030204" pitchFamily="34" charset="0"/>
                <a:cs typeface="Calibri"/>
              </a:rPr>
              <a:t>Kuljetusmuotojen vertailu (ympäristövaateet / taloudellisuus vertailu)</a:t>
            </a:r>
          </a:p>
          <a:p>
            <a:pPr marL="342900" lvl="0" indent="-342900">
              <a:lnSpc>
                <a:spcPct val="107000"/>
              </a:lnSpc>
              <a:buFont typeface="+mj-lt"/>
              <a:buAutoNum type="alphaLcParenR"/>
            </a:pPr>
            <a:r>
              <a:rPr lang="fi-FI" sz="2000" dirty="0">
                <a:effectLst/>
                <a:latin typeface="Calibri"/>
                <a:ea typeface="Calibri" panose="020F0502020204030204" pitchFamily="34" charset="0"/>
                <a:cs typeface="Calibri"/>
              </a:rPr>
              <a:t>Kuljetusvälineet; tekniikat ja polttoaineet</a:t>
            </a:r>
          </a:p>
          <a:p>
            <a:pPr marL="342900" lvl="0" indent="-342900">
              <a:lnSpc>
                <a:spcPct val="107000"/>
              </a:lnSpc>
              <a:buFont typeface="+mj-lt"/>
              <a:buAutoNum type="alphaLcParenR"/>
            </a:pPr>
            <a:r>
              <a:rPr lang="fi-FI" sz="2000" dirty="0">
                <a:effectLst/>
                <a:latin typeface="Calibri"/>
                <a:ea typeface="Calibri" panose="020F0502020204030204" pitchFamily="34" charset="0"/>
                <a:cs typeface="Calibri"/>
              </a:rPr>
              <a:t>Mitä voidaan kuljettaa huomioiden ympäristövaateet</a:t>
            </a:r>
          </a:p>
          <a:p>
            <a:pPr marL="342900" lvl="0" indent="-342900">
              <a:lnSpc>
                <a:spcPct val="107000"/>
              </a:lnSpc>
              <a:buFont typeface="+mj-lt"/>
              <a:buAutoNum type="alphaLcParenR"/>
            </a:pPr>
            <a:r>
              <a:rPr lang="fi-FI" sz="2000" dirty="0">
                <a:effectLst/>
                <a:latin typeface="Calibri"/>
                <a:ea typeface="Calibri" panose="020F0502020204030204" pitchFamily="34" charset="0"/>
                <a:cs typeface="Calibri"/>
              </a:rPr>
              <a:t>Optimointi ja hyötysuhteen kasvattaminen; reitit, lastitilat</a:t>
            </a:r>
          </a:p>
          <a:p>
            <a:pPr marL="342900" lvl="0" indent="-342900">
              <a:lnSpc>
                <a:spcPct val="107000"/>
              </a:lnSpc>
              <a:buFont typeface="+mj-lt"/>
              <a:buAutoNum type="alphaLcParenR"/>
            </a:pPr>
            <a:r>
              <a:rPr lang="fi-FI" sz="2000" dirty="0">
                <a:effectLst/>
                <a:latin typeface="Calibri"/>
                <a:ea typeface="Calibri" panose="020F0502020204030204" pitchFamily="34" charset="0"/>
                <a:cs typeface="Calibri"/>
              </a:rPr>
              <a:t>Toiminnan seuranta ja kehittäminen yrityksissä kestävän kehityksen näkökulmassa</a:t>
            </a:r>
          </a:p>
          <a:p>
            <a:pPr marL="342900" lvl="0" indent="-342900">
              <a:lnSpc>
                <a:spcPct val="107000"/>
              </a:lnSpc>
              <a:spcAft>
                <a:spcPts val="800"/>
              </a:spcAft>
              <a:buFont typeface="+mj-lt"/>
              <a:buAutoNum type="alphaLcParenR"/>
            </a:pPr>
            <a:r>
              <a:rPr lang="fi-FI" sz="2000" dirty="0">
                <a:effectLst/>
                <a:latin typeface="Calibri"/>
                <a:ea typeface="Calibri" panose="020F0502020204030204" pitchFamily="34" charset="0"/>
                <a:cs typeface="Calibri"/>
              </a:rPr>
              <a:t>Viranomais- ja sidosryhmävaateet</a:t>
            </a:r>
          </a:p>
          <a:p>
            <a:pPr marL="0" indent="0">
              <a:buNone/>
            </a:pPr>
            <a:endParaRPr lang="fi-FI" sz="1900" dirty="0">
              <a:latin typeface="Calibri"/>
              <a:cs typeface="Calibri"/>
            </a:endParaRPr>
          </a:p>
        </p:txBody>
      </p:sp>
      <p:pic>
        <p:nvPicPr>
          <p:cNvPr id="8" name="Sisällön paikkamerkki 7" descr="Käsi istutus taimi">
            <a:extLst>
              <a:ext uri="{FF2B5EF4-FFF2-40B4-BE49-F238E27FC236}">
                <a16:creationId xmlns:a16="http://schemas.microsoft.com/office/drawing/2014/main" id="{5254C988-7038-3D92-3203-D56751A4337A}"/>
              </a:ext>
            </a:extLst>
          </p:cNvPr>
          <p:cNvPicPr>
            <a:picLocks noGrp="1" noChangeAspect="1"/>
          </p:cNvPicPr>
          <p:nvPr>
            <p:ph sz="half" idx="2"/>
          </p:nvPr>
        </p:nvPicPr>
        <p:blipFill>
          <a:blip r:embed="rId4"/>
          <a:stretch>
            <a:fillRect/>
          </a:stretch>
        </p:blipFill>
        <p:spPr>
          <a:xfrm>
            <a:off x="5674881" y="1833751"/>
            <a:ext cx="5581360" cy="3739340"/>
          </a:xfrm>
        </p:spPr>
      </p:pic>
    </p:spTree>
    <p:extLst>
      <p:ext uri="{BB962C8B-B14F-4D97-AF65-F5344CB8AC3E}">
        <p14:creationId xmlns:p14="http://schemas.microsoft.com/office/powerpoint/2010/main" val="4150687030"/>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fontScale="90000"/>
          </a:bodyPr>
          <a:lstStyle/>
          <a:p>
            <a:r>
              <a:rPr lang="fi-FI" b="1" dirty="0"/>
              <a:t>Kuljetusalan ympäristövastuu – kuljetusmuotojen vertailu, ympäristövaateet (1 / 2)</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825625"/>
            <a:ext cx="5498274" cy="4891665"/>
          </a:xfrm>
        </p:spPr>
        <p:txBody>
          <a:bodyPr vert="horz" lIns="91440" tIns="45720" rIns="91440" bIns="45720" rtlCol="0" anchor="t">
            <a:noAutofit/>
          </a:bodyPr>
          <a:lstStyle/>
          <a:p>
            <a:pPr indent="0">
              <a:lnSpc>
                <a:spcPct val="107000"/>
              </a:lnSpc>
              <a:spcAft>
                <a:spcPts val="800"/>
              </a:spcAft>
              <a:buNone/>
            </a:pPr>
            <a:r>
              <a:rPr lang="fi-FI" sz="3200" dirty="0">
                <a:latin typeface="Calibri"/>
                <a:cs typeface="Times New Roman"/>
              </a:rPr>
              <a:t>Seuraavassa vertaillaan eri kuljetusmuotojen ympäristövaikutuksia, kuten päästöjä ja energiankulutusta. Esimerkiksi raideliikenne ja merikuljetukset voivat olla vähäpäästöisempiä verrattuna tieliikenteeseen.</a:t>
            </a:r>
            <a:endParaRPr lang="fi-FI" sz="3200"/>
          </a:p>
          <a:p>
            <a:pPr marL="0" indent="0" algn="l">
              <a:buNone/>
            </a:pPr>
            <a:endParaRPr lang="fi-FI" b="0" i="0" dirty="0">
              <a:solidFill>
                <a:srgbClr val="000000"/>
              </a:solidFill>
              <a:effectLst/>
              <a:latin typeface="Söhne"/>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pic>
        <p:nvPicPr>
          <p:cNvPr id="8" name="Sisällön paikkamerkki 7" descr="Kello juna-asemalla ja juna taustalla">
            <a:extLst>
              <a:ext uri="{FF2B5EF4-FFF2-40B4-BE49-F238E27FC236}">
                <a16:creationId xmlns:a16="http://schemas.microsoft.com/office/drawing/2014/main" id="{EA066F65-6EA4-24DD-2E7D-743A90F1E514}"/>
              </a:ext>
            </a:extLst>
          </p:cNvPr>
          <p:cNvPicPr>
            <a:picLocks noGrp="1" noChangeAspect="1"/>
          </p:cNvPicPr>
          <p:nvPr>
            <p:ph sz="half" idx="2"/>
          </p:nvPr>
        </p:nvPicPr>
        <p:blipFill>
          <a:blip r:embed="rId4"/>
          <a:stretch>
            <a:fillRect/>
          </a:stretch>
        </p:blipFill>
        <p:spPr>
          <a:xfrm>
            <a:off x="5868844" y="1560439"/>
            <a:ext cx="5387397" cy="3537820"/>
          </a:xfrm>
        </p:spPr>
      </p:pic>
    </p:spTree>
    <p:extLst>
      <p:ext uri="{BB962C8B-B14F-4D97-AF65-F5344CB8AC3E}">
        <p14:creationId xmlns:p14="http://schemas.microsoft.com/office/powerpoint/2010/main" val="422276154"/>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60340" y="126856"/>
            <a:ext cx="10604665" cy="770020"/>
          </a:xfrm>
        </p:spPr>
        <p:txBody>
          <a:bodyPr anchor="ctr">
            <a:normAutofit/>
          </a:bodyPr>
          <a:lstStyle/>
          <a:p>
            <a:r>
              <a:rPr lang="fi-FI" sz="2400" b="1" dirty="0"/>
              <a:t>Kuljetusalan ympäristövastuu – kuljetusmuotojen vertailu, ympäristövaateet (2 / 2)</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896877"/>
            <a:ext cx="6481945" cy="5834268"/>
          </a:xfrm>
        </p:spPr>
        <p:txBody>
          <a:bodyPr vert="horz" lIns="91440" tIns="45720" rIns="91440" bIns="45720" rtlCol="0" anchor="t">
            <a:noAutofit/>
          </a:bodyPr>
          <a:lstStyle/>
          <a:p>
            <a:pPr algn="l">
              <a:buFont typeface="+mj-lt"/>
              <a:buAutoNum type="arabicPeriod"/>
            </a:pPr>
            <a:r>
              <a:rPr lang="fi-FI" sz="2000" b="1" i="0" dirty="0">
                <a:solidFill>
                  <a:srgbClr val="000000"/>
                </a:solidFill>
                <a:effectLst/>
                <a:latin typeface="Calibri"/>
                <a:cs typeface="Calibri"/>
              </a:rPr>
              <a:t>Maantieliikenne</a:t>
            </a:r>
            <a:endParaRPr lang="fi-FI" sz="2000" b="0" i="0" dirty="0">
              <a:solidFill>
                <a:srgbClr val="000000"/>
              </a:solidFill>
              <a:effectLst/>
              <a:latin typeface="Calibri"/>
              <a:cs typeface="Calibri"/>
            </a:endParaRPr>
          </a:p>
          <a:p>
            <a:pPr marL="457200" lvl="1" indent="0" algn="l">
              <a:buNone/>
            </a:pPr>
            <a:r>
              <a:rPr lang="fi-FI" b="0" i="1" dirty="0">
                <a:solidFill>
                  <a:srgbClr val="000000"/>
                </a:solidFill>
                <a:effectLst/>
                <a:latin typeface="Calibri"/>
                <a:cs typeface="Calibri"/>
              </a:rPr>
              <a:t>Negatiivista:</a:t>
            </a:r>
            <a:r>
              <a:rPr lang="fi-FI" b="0" i="0" dirty="0">
                <a:solidFill>
                  <a:srgbClr val="000000"/>
                </a:solidFill>
                <a:effectLst/>
                <a:latin typeface="Calibri"/>
                <a:cs typeface="Calibri"/>
              </a:rPr>
              <a:t> Korkeammat päästöt tonnikilometriä kohti.</a:t>
            </a:r>
          </a:p>
          <a:p>
            <a:pPr algn="l">
              <a:buFont typeface="+mj-lt"/>
              <a:buAutoNum type="arabicPeriod"/>
            </a:pPr>
            <a:r>
              <a:rPr lang="fi-FI" sz="2000" b="1" i="0" dirty="0">
                <a:solidFill>
                  <a:srgbClr val="000000"/>
                </a:solidFill>
                <a:effectLst/>
                <a:latin typeface="Calibri"/>
                <a:cs typeface="Calibri"/>
              </a:rPr>
              <a:t>Rautatieliikenne</a:t>
            </a:r>
            <a:endParaRPr lang="fi-FI" sz="2000" b="0" i="0" dirty="0">
              <a:solidFill>
                <a:srgbClr val="000000"/>
              </a:solidFill>
              <a:effectLst/>
              <a:latin typeface="Calibri"/>
              <a:cs typeface="Calibri"/>
            </a:endParaRPr>
          </a:p>
          <a:p>
            <a:pPr marL="457200" lvl="1" indent="0" algn="l">
              <a:buNone/>
            </a:pPr>
            <a:r>
              <a:rPr lang="fi-FI" i="1" dirty="0">
                <a:solidFill>
                  <a:srgbClr val="000000"/>
                </a:solidFill>
                <a:latin typeface="Calibri"/>
                <a:cs typeface="Calibri"/>
              </a:rPr>
              <a:t>Positiivista</a:t>
            </a:r>
            <a:r>
              <a:rPr lang="fi-FI" b="0" i="1" dirty="0">
                <a:solidFill>
                  <a:srgbClr val="000000"/>
                </a:solidFill>
                <a:effectLst/>
                <a:latin typeface="Calibri"/>
                <a:cs typeface="Calibri"/>
              </a:rPr>
              <a:t>:</a:t>
            </a:r>
            <a:r>
              <a:rPr lang="fi-FI" b="0" i="0" dirty="0">
                <a:solidFill>
                  <a:srgbClr val="000000"/>
                </a:solidFill>
                <a:effectLst/>
                <a:latin typeface="Calibri"/>
                <a:cs typeface="Calibri"/>
              </a:rPr>
              <a:t> Alhaisemmat päästöt tonnikilometriä kohti pitkillä matkoilla.</a:t>
            </a:r>
          </a:p>
          <a:p>
            <a:pPr algn="l">
              <a:buFont typeface="+mj-lt"/>
              <a:buAutoNum type="arabicPeriod"/>
            </a:pPr>
            <a:r>
              <a:rPr lang="fi-FI" sz="2000" b="1" i="0" dirty="0">
                <a:solidFill>
                  <a:srgbClr val="000000"/>
                </a:solidFill>
                <a:effectLst/>
                <a:latin typeface="Calibri"/>
                <a:cs typeface="Calibri"/>
              </a:rPr>
              <a:t>Meriliikenne</a:t>
            </a:r>
            <a:endParaRPr lang="fi-FI" sz="2000" b="0" i="0" dirty="0">
              <a:solidFill>
                <a:srgbClr val="000000"/>
              </a:solidFill>
              <a:effectLst/>
              <a:latin typeface="Calibri"/>
              <a:cs typeface="Calibri"/>
            </a:endParaRPr>
          </a:p>
          <a:p>
            <a:pPr marL="457200" lvl="1" indent="0" algn="l">
              <a:buNone/>
            </a:pPr>
            <a:r>
              <a:rPr lang="fi-FI" b="0" i="1" dirty="0">
                <a:solidFill>
                  <a:srgbClr val="000000"/>
                </a:solidFill>
                <a:effectLst/>
                <a:latin typeface="Calibri"/>
                <a:cs typeface="Calibri"/>
              </a:rPr>
              <a:t>Positiivista:</a:t>
            </a:r>
            <a:r>
              <a:rPr lang="fi-FI" b="0" i="0" dirty="0">
                <a:solidFill>
                  <a:srgbClr val="000000"/>
                </a:solidFill>
                <a:effectLst/>
                <a:latin typeface="Calibri"/>
                <a:cs typeface="Calibri"/>
              </a:rPr>
              <a:t> Alhaiset päästöt tonnikilometriä kohti suurille määrille ja pitkillä matkoilla.</a:t>
            </a:r>
          </a:p>
          <a:p>
            <a:pPr algn="l">
              <a:buFont typeface="+mj-lt"/>
              <a:buAutoNum type="arabicPeriod"/>
            </a:pPr>
            <a:r>
              <a:rPr lang="fi-FI" sz="2000" b="1" i="0" dirty="0">
                <a:solidFill>
                  <a:srgbClr val="000000"/>
                </a:solidFill>
                <a:effectLst/>
                <a:latin typeface="Calibri"/>
                <a:cs typeface="Calibri"/>
              </a:rPr>
              <a:t>Ilmaliikenne</a:t>
            </a:r>
            <a:endParaRPr lang="fi-FI" sz="2000" b="0" i="0" dirty="0">
              <a:solidFill>
                <a:srgbClr val="000000"/>
              </a:solidFill>
              <a:effectLst/>
              <a:latin typeface="Calibri"/>
              <a:cs typeface="Calibri"/>
            </a:endParaRPr>
          </a:p>
          <a:p>
            <a:pPr marL="457200" lvl="1" indent="0" algn="l">
              <a:buNone/>
            </a:pPr>
            <a:r>
              <a:rPr lang="fi-FI" b="0" i="1" dirty="0">
                <a:solidFill>
                  <a:srgbClr val="000000"/>
                </a:solidFill>
                <a:effectLst/>
                <a:latin typeface="Calibri"/>
                <a:cs typeface="Calibri"/>
              </a:rPr>
              <a:t>Negatiivista:</a:t>
            </a:r>
            <a:r>
              <a:rPr lang="fi-FI" b="0" i="0" dirty="0">
                <a:solidFill>
                  <a:srgbClr val="000000"/>
                </a:solidFill>
                <a:effectLst/>
                <a:latin typeface="Calibri"/>
                <a:cs typeface="Calibri"/>
              </a:rPr>
              <a:t> Korkeat hiilidioksidipäästöt matkustajaa tai tonnia kohden.</a:t>
            </a:r>
          </a:p>
          <a:p>
            <a:pPr algn="l">
              <a:buFont typeface="+mj-lt"/>
              <a:buAutoNum type="arabicPeriod"/>
            </a:pPr>
            <a:r>
              <a:rPr lang="fi-FI" sz="2000" b="1" i="0" dirty="0">
                <a:solidFill>
                  <a:srgbClr val="000000"/>
                </a:solidFill>
                <a:effectLst/>
                <a:latin typeface="Calibri"/>
                <a:cs typeface="Calibri"/>
              </a:rPr>
              <a:t>Putkiliikenne</a:t>
            </a:r>
            <a:endParaRPr lang="fi-FI" sz="2000" b="0" i="0" dirty="0">
              <a:solidFill>
                <a:srgbClr val="000000"/>
              </a:solidFill>
              <a:effectLst/>
              <a:latin typeface="Calibri"/>
              <a:cs typeface="Calibri"/>
            </a:endParaRPr>
          </a:p>
          <a:p>
            <a:pPr marL="457200" lvl="1" indent="0" algn="l">
              <a:buNone/>
            </a:pPr>
            <a:r>
              <a:rPr lang="fi-FI" b="0" i="1" dirty="0">
                <a:solidFill>
                  <a:srgbClr val="000000"/>
                </a:solidFill>
                <a:effectLst/>
                <a:latin typeface="Calibri"/>
                <a:cs typeface="Calibri"/>
              </a:rPr>
              <a:t>Positiivista:</a:t>
            </a:r>
            <a:r>
              <a:rPr lang="fi-FI" b="0" i="0" dirty="0">
                <a:solidFill>
                  <a:srgbClr val="000000"/>
                </a:solidFill>
                <a:effectLst/>
                <a:latin typeface="Calibri"/>
                <a:cs typeface="Calibri"/>
              </a:rPr>
              <a:t> Tehokas suurille määrille, vähäiset päästöt.</a:t>
            </a:r>
          </a:p>
          <a:p>
            <a:pPr marL="0" indent="0" algn="l">
              <a:buNone/>
            </a:pPr>
            <a:r>
              <a:rPr lang="fi-FI" sz="2000" b="0" i="0" dirty="0">
                <a:solidFill>
                  <a:srgbClr val="000000"/>
                </a:solidFill>
                <a:effectLst/>
                <a:latin typeface="Calibri"/>
                <a:cs typeface="Calibri"/>
              </a:rPr>
              <a:t>Ympäristöystävällinen kuljetusratkaisu voi sisältää kuljetusten optimointia ja uusiutuvien energialähteiden käyttöä. Monimuotoiset kuljetusratkaisut voivat auttaa optimoimaan ympäristövastuun.</a:t>
            </a: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pic>
        <p:nvPicPr>
          <p:cNvPr id="8" name="Sisällön paikkamerkki 7" descr="Kello juna-asemalla ja juna taustalla">
            <a:extLst>
              <a:ext uri="{FF2B5EF4-FFF2-40B4-BE49-F238E27FC236}">
                <a16:creationId xmlns:a16="http://schemas.microsoft.com/office/drawing/2014/main" id="{EA066F65-6EA4-24DD-2E7D-743A90F1E514}"/>
              </a:ext>
            </a:extLst>
          </p:cNvPr>
          <p:cNvPicPr>
            <a:picLocks noGrp="1" noChangeAspect="1"/>
          </p:cNvPicPr>
          <p:nvPr>
            <p:ph sz="half" idx="2"/>
          </p:nvPr>
        </p:nvPicPr>
        <p:blipFill>
          <a:blip r:embed="rId4"/>
          <a:stretch>
            <a:fillRect/>
          </a:stretch>
        </p:blipFill>
        <p:spPr>
          <a:xfrm>
            <a:off x="6701589" y="1560438"/>
            <a:ext cx="4554652" cy="2988715"/>
          </a:xfrm>
        </p:spPr>
      </p:pic>
    </p:spTree>
    <p:extLst>
      <p:ext uri="{BB962C8B-B14F-4D97-AF65-F5344CB8AC3E}">
        <p14:creationId xmlns:p14="http://schemas.microsoft.com/office/powerpoint/2010/main" val="2805821155"/>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b="1" dirty="0"/>
              <a:t>Kuljetusalan ympäristövastuu – kuljetusmuotojen vertailu, taloudellisuus (1 / 2)</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18319" y="1921878"/>
            <a:ext cx="5721269" cy="4351338"/>
          </a:xfrm>
        </p:spPr>
        <p:txBody>
          <a:bodyPr vert="horz" lIns="91440" tIns="45720" rIns="91440" bIns="45720" rtlCol="0" anchor="t">
            <a:normAutofit/>
          </a:bodyPr>
          <a:lstStyle/>
          <a:p>
            <a:pPr indent="0">
              <a:lnSpc>
                <a:spcPct val="107000"/>
              </a:lnSpc>
              <a:spcAft>
                <a:spcPts val="800"/>
              </a:spcAft>
              <a:buNone/>
            </a:pPr>
            <a:r>
              <a:rPr lang="fi-FI" sz="2800" dirty="0">
                <a:latin typeface="Calibri"/>
                <a:ea typeface="Calibri" panose="020F0502020204030204" pitchFamily="34" charset="0"/>
                <a:cs typeface="Times New Roman"/>
              </a:rPr>
              <a:t>Ympäristövastuun arvioinnissa on  </a:t>
            </a:r>
            <a:r>
              <a:rPr lang="fi-FI" sz="2800" dirty="0">
                <a:effectLst/>
                <a:latin typeface="Calibri"/>
                <a:ea typeface="Calibri" panose="020F0502020204030204" pitchFamily="34" charset="0"/>
                <a:cs typeface="Times New Roman"/>
              </a:rPr>
              <a:t>samalla </a:t>
            </a:r>
            <a:r>
              <a:rPr lang="fi-FI" sz="2800" dirty="0">
                <a:latin typeface="Calibri"/>
                <a:ea typeface="Calibri" panose="020F0502020204030204" pitchFamily="34" charset="0"/>
                <a:cs typeface="Times New Roman"/>
              </a:rPr>
              <a:t>arvioitava</a:t>
            </a:r>
            <a:r>
              <a:rPr lang="fi-FI" sz="2800" dirty="0">
                <a:effectLst/>
                <a:latin typeface="Calibri"/>
                <a:ea typeface="Calibri" panose="020F0502020204030204" pitchFamily="34" charset="0"/>
                <a:cs typeface="Times New Roman"/>
              </a:rPr>
              <a:t> taloudellisia näkökohtia, kuten kustannuksia ja tehokkuutta, jotta saavutetaan kestävä tasapaino ympäristö- ja taloudellisten vaateiden välillä.</a:t>
            </a:r>
            <a:endParaRPr lang="fi-FI" sz="2800" dirty="0">
              <a:latin typeface="Calibri"/>
              <a:ea typeface="Calibri" panose="020F0502020204030204" pitchFamily="34" charset="0"/>
              <a:cs typeface="Times New Roman"/>
            </a:endParaRPr>
          </a:p>
          <a:p>
            <a:pPr marL="0" indent="0" algn="l">
              <a:buNone/>
            </a:pPr>
            <a:endParaRPr lang="fi-FI" b="0" i="0" dirty="0">
              <a:solidFill>
                <a:srgbClr val="374151"/>
              </a:solidFill>
              <a:effectLst/>
              <a:latin typeface="Söhne"/>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pic>
        <p:nvPicPr>
          <p:cNvPr id="8" name="Sisällön paikkamerkki 7" descr="Kello juna-asemalla ja juna taustalla">
            <a:extLst>
              <a:ext uri="{FF2B5EF4-FFF2-40B4-BE49-F238E27FC236}">
                <a16:creationId xmlns:a16="http://schemas.microsoft.com/office/drawing/2014/main" id="{EA066F65-6EA4-24DD-2E7D-743A90F1E514}"/>
              </a:ext>
            </a:extLst>
          </p:cNvPr>
          <p:cNvPicPr>
            <a:picLocks noGrp="1" noChangeAspect="1"/>
          </p:cNvPicPr>
          <p:nvPr>
            <p:ph sz="half" idx="2"/>
          </p:nvPr>
        </p:nvPicPr>
        <p:blipFill>
          <a:blip r:embed="rId4"/>
          <a:stretch>
            <a:fillRect/>
          </a:stretch>
        </p:blipFill>
        <p:spPr>
          <a:xfrm>
            <a:off x="6096000" y="2308584"/>
            <a:ext cx="4883150" cy="3200231"/>
          </a:xfrm>
        </p:spPr>
      </p:pic>
    </p:spTree>
    <p:extLst>
      <p:ext uri="{BB962C8B-B14F-4D97-AF65-F5344CB8AC3E}">
        <p14:creationId xmlns:p14="http://schemas.microsoft.com/office/powerpoint/2010/main" val="2099447558"/>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0"/>
            <a:ext cx="10934953" cy="950496"/>
          </a:xfrm>
        </p:spPr>
        <p:txBody>
          <a:bodyPr anchor="ctr">
            <a:normAutofit/>
          </a:bodyPr>
          <a:lstStyle/>
          <a:p>
            <a:r>
              <a:rPr lang="fi-FI" sz="2400" b="1" dirty="0"/>
              <a:t>Kuljetusalan ympäristövastuu – kuljetusmuotojen vertailu, taloudellisuus (2 / 2)</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85567" y="950496"/>
            <a:ext cx="10604665" cy="5775157"/>
          </a:xfrm>
        </p:spPr>
        <p:txBody>
          <a:bodyPr vert="horz" lIns="91440" tIns="45720" rIns="91440" bIns="45720" rtlCol="0" anchor="t">
            <a:noAutofit/>
          </a:bodyPr>
          <a:lstStyle/>
          <a:p>
            <a:pPr algn="l">
              <a:buFont typeface="+mj-lt"/>
              <a:buAutoNum type="arabicPeriod"/>
            </a:pPr>
            <a:r>
              <a:rPr lang="fi-FI" sz="1800" b="1" i="0" dirty="0">
                <a:solidFill>
                  <a:srgbClr val="374151"/>
                </a:solidFill>
                <a:effectLst/>
                <a:latin typeface="Calibri"/>
                <a:cs typeface="Calibri"/>
              </a:rPr>
              <a:t>Maantieliikenne</a:t>
            </a:r>
            <a:endParaRPr lang="fi-FI" sz="1800" b="0" i="0" dirty="0">
              <a:solidFill>
                <a:srgbClr val="374151"/>
              </a:solidFill>
              <a:effectLst/>
              <a:latin typeface="Calibri"/>
              <a:cs typeface="Calibri"/>
            </a:endParaRPr>
          </a:p>
          <a:p>
            <a:pPr marL="742950" lvl="1" indent="-285750" algn="l">
              <a:buFont typeface="+mj-lt"/>
              <a:buAutoNum type="arabicPeriod"/>
            </a:pPr>
            <a:r>
              <a:rPr lang="fi-FI" sz="1800" b="0" i="1" dirty="0">
                <a:solidFill>
                  <a:srgbClr val="374151"/>
                </a:solidFill>
                <a:effectLst/>
                <a:latin typeface="Calibri"/>
                <a:cs typeface="Calibri"/>
              </a:rPr>
              <a:t>Positiivista:</a:t>
            </a:r>
            <a:r>
              <a:rPr lang="fi-FI" sz="1800" b="0" i="0" dirty="0">
                <a:solidFill>
                  <a:srgbClr val="374151"/>
                </a:solidFill>
                <a:effectLst/>
                <a:latin typeface="Calibri"/>
                <a:cs typeface="Calibri"/>
              </a:rPr>
              <a:t> Joustava, nopea lyhyillä matkoilla.</a:t>
            </a:r>
          </a:p>
          <a:p>
            <a:pPr marL="742950" lvl="1" indent="-285750" algn="l">
              <a:buFont typeface="+mj-lt"/>
              <a:buAutoNum type="arabicPeriod"/>
            </a:pPr>
            <a:r>
              <a:rPr lang="fi-FI" sz="1800" b="0" i="1" dirty="0">
                <a:solidFill>
                  <a:srgbClr val="374151"/>
                </a:solidFill>
                <a:effectLst/>
                <a:latin typeface="Calibri"/>
                <a:cs typeface="Calibri"/>
              </a:rPr>
              <a:t>Negatiivista:</a:t>
            </a:r>
            <a:r>
              <a:rPr lang="fi-FI" sz="1800" b="0" i="0" dirty="0">
                <a:solidFill>
                  <a:srgbClr val="374151"/>
                </a:solidFill>
                <a:effectLst/>
                <a:latin typeface="Calibri"/>
                <a:cs typeface="Calibri"/>
              </a:rPr>
              <a:t> Korkeammat kustannukset pitkillä matkoilla.</a:t>
            </a:r>
          </a:p>
          <a:p>
            <a:pPr algn="l">
              <a:buFont typeface="+mj-lt"/>
              <a:buAutoNum type="arabicPeriod"/>
            </a:pPr>
            <a:r>
              <a:rPr lang="fi-FI" sz="1800" b="1" i="0" dirty="0">
                <a:solidFill>
                  <a:srgbClr val="374151"/>
                </a:solidFill>
                <a:effectLst/>
                <a:latin typeface="Calibri"/>
                <a:cs typeface="Calibri"/>
              </a:rPr>
              <a:t>Rautatieliikenne</a:t>
            </a:r>
            <a:endParaRPr lang="fi-FI" sz="1800" b="0" i="0" dirty="0">
              <a:solidFill>
                <a:srgbClr val="374151"/>
              </a:solidFill>
              <a:effectLst/>
              <a:latin typeface="Calibri"/>
              <a:cs typeface="Calibri"/>
            </a:endParaRPr>
          </a:p>
          <a:p>
            <a:pPr marL="742950" lvl="1" indent="-285750" algn="l">
              <a:buFont typeface="+mj-lt"/>
              <a:buAutoNum type="arabicPeriod"/>
            </a:pPr>
            <a:r>
              <a:rPr lang="fi-FI" sz="1800" b="0" i="1" dirty="0">
                <a:solidFill>
                  <a:srgbClr val="374151"/>
                </a:solidFill>
                <a:effectLst/>
                <a:latin typeface="Calibri"/>
                <a:cs typeface="Calibri"/>
              </a:rPr>
              <a:t>Positiivista:</a:t>
            </a:r>
            <a:r>
              <a:rPr lang="fi-FI" sz="1800" b="0" i="0" dirty="0">
                <a:solidFill>
                  <a:srgbClr val="374151"/>
                </a:solidFill>
                <a:effectLst/>
                <a:latin typeface="Calibri"/>
                <a:cs typeface="Calibri"/>
              </a:rPr>
              <a:t> Alhaisemmat polttoainekustannukset pitkillä matkoilla.</a:t>
            </a:r>
          </a:p>
          <a:p>
            <a:pPr marL="742950" lvl="1" indent="-285750" algn="l">
              <a:buFont typeface="+mj-lt"/>
              <a:buAutoNum type="arabicPeriod"/>
            </a:pPr>
            <a:r>
              <a:rPr lang="fi-FI" sz="1800" b="0" i="1" dirty="0">
                <a:solidFill>
                  <a:srgbClr val="374151"/>
                </a:solidFill>
                <a:effectLst/>
                <a:latin typeface="Calibri"/>
                <a:cs typeface="Calibri"/>
              </a:rPr>
              <a:t>Negatiivista:</a:t>
            </a:r>
            <a:r>
              <a:rPr lang="fi-FI" sz="1800" b="0" i="0" dirty="0">
                <a:solidFill>
                  <a:srgbClr val="374151"/>
                </a:solidFill>
                <a:effectLst/>
                <a:latin typeface="Calibri"/>
                <a:cs typeface="Calibri"/>
              </a:rPr>
              <a:t> Investoinnit infrastruktuuriin, vähäinen joustavuus.</a:t>
            </a:r>
          </a:p>
          <a:p>
            <a:pPr algn="l">
              <a:buFont typeface="+mj-lt"/>
              <a:buAutoNum type="arabicPeriod"/>
            </a:pPr>
            <a:r>
              <a:rPr lang="fi-FI" sz="1800" b="1" i="0" dirty="0">
                <a:solidFill>
                  <a:srgbClr val="374151"/>
                </a:solidFill>
                <a:effectLst/>
                <a:latin typeface="Calibri"/>
                <a:cs typeface="Calibri"/>
              </a:rPr>
              <a:t>Meriliikenne</a:t>
            </a:r>
            <a:endParaRPr lang="fi-FI" sz="1800" b="0" i="0" dirty="0">
              <a:solidFill>
                <a:srgbClr val="374151"/>
              </a:solidFill>
              <a:effectLst/>
              <a:latin typeface="Calibri"/>
              <a:cs typeface="Calibri"/>
            </a:endParaRPr>
          </a:p>
          <a:p>
            <a:pPr marL="742950" lvl="1" indent="-285750" algn="l">
              <a:buFont typeface="+mj-lt"/>
              <a:buAutoNum type="arabicPeriod"/>
            </a:pPr>
            <a:r>
              <a:rPr lang="fi-FI" sz="1800" b="0" i="1" dirty="0">
                <a:solidFill>
                  <a:srgbClr val="374151"/>
                </a:solidFill>
                <a:effectLst/>
                <a:latin typeface="Calibri"/>
                <a:cs typeface="Calibri"/>
              </a:rPr>
              <a:t>Positiivista:</a:t>
            </a:r>
            <a:r>
              <a:rPr lang="fi-FI" sz="1800" b="0" i="0" dirty="0">
                <a:solidFill>
                  <a:srgbClr val="374151"/>
                </a:solidFill>
                <a:effectLst/>
                <a:latin typeface="Calibri"/>
                <a:cs typeface="Calibri"/>
              </a:rPr>
              <a:t> Edullinen suurille määrille ja pitkillä matkoilla.</a:t>
            </a:r>
          </a:p>
          <a:p>
            <a:pPr marL="742950" lvl="1" indent="-285750" algn="l">
              <a:buFont typeface="+mj-lt"/>
              <a:buAutoNum type="arabicPeriod"/>
            </a:pPr>
            <a:r>
              <a:rPr lang="fi-FI" sz="1800" b="0" i="1" dirty="0">
                <a:solidFill>
                  <a:srgbClr val="374151"/>
                </a:solidFill>
                <a:effectLst/>
                <a:latin typeface="Calibri"/>
                <a:cs typeface="Calibri"/>
              </a:rPr>
              <a:t>Negatiivista:</a:t>
            </a:r>
            <a:r>
              <a:rPr lang="fi-FI" sz="1800" b="0" i="0" dirty="0">
                <a:solidFill>
                  <a:srgbClr val="374151"/>
                </a:solidFill>
                <a:effectLst/>
                <a:latin typeface="Calibri"/>
                <a:cs typeface="Calibri"/>
              </a:rPr>
              <a:t> Pitkät käsittely- ja kuljetusajat.</a:t>
            </a:r>
          </a:p>
          <a:p>
            <a:pPr algn="l">
              <a:buFont typeface="+mj-lt"/>
              <a:buAutoNum type="arabicPeriod"/>
            </a:pPr>
            <a:r>
              <a:rPr lang="fi-FI" sz="1800" b="1" i="0" dirty="0">
                <a:solidFill>
                  <a:srgbClr val="374151"/>
                </a:solidFill>
                <a:effectLst/>
                <a:latin typeface="Calibri"/>
                <a:cs typeface="Calibri"/>
              </a:rPr>
              <a:t>Ilmaliikenne</a:t>
            </a:r>
            <a:endParaRPr lang="fi-FI" sz="1800" b="0" i="0" dirty="0">
              <a:solidFill>
                <a:srgbClr val="374151"/>
              </a:solidFill>
              <a:effectLst/>
              <a:latin typeface="Calibri"/>
              <a:cs typeface="Calibri"/>
            </a:endParaRPr>
          </a:p>
          <a:p>
            <a:pPr marL="742950" lvl="1" indent="-285750" algn="l">
              <a:buFont typeface="+mj-lt"/>
              <a:buAutoNum type="arabicPeriod"/>
            </a:pPr>
            <a:r>
              <a:rPr lang="fi-FI" sz="1800" b="0" i="1" dirty="0">
                <a:solidFill>
                  <a:srgbClr val="374151"/>
                </a:solidFill>
                <a:effectLst/>
                <a:latin typeface="Calibri"/>
                <a:cs typeface="Calibri"/>
              </a:rPr>
              <a:t>Positiivista:</a:t>
            </a:r>
            <a:r>
              <a:rPr lang="fi-FI" sz="1800" b="0" i="0" dirty="0">
                <a:solidFill>
                  <a:srgbClr val="374151"/>
                </a:solidFill>
                <a:effectLst/>
                <a:latin typeface="Calibri"/>
                <a:cs typeface="Calibri"/>
              </a:rPr>
              <a:t> Nopea, globaali, soveltuu kaukokuljetuksiin.</a:t>
            </a:r>
          </a:p>
          <a:p>
            <a:pPr marL="742950" lvl="1" indent="-285750" algn="l">
              <a:buFont typeface="+mj-lt"/>
              <a:buAutoNum type="arabicPeriod"/>
            </a:pPr>
            <a:r>
              <a:rPr lang="fi-FI" sz="1800" b="0" i="1" dirty="0">
                <a:solidFill>
                  <a:srgbClr val="374151"/>
                </a:solidFill>
                <a:effectLst/>
                <a:latin typeface="Calibri"/>
                <a:cs typeface="Calibri"/>
              </a:rPr>
              <a:t>Negatiivista:</a:t>
            </a:r>
            <a:r>
              <a:rPr lang="fi-FI" sz="1800" b="0" i="0" dirty="0">
                <a:solidFill>
                  <a:srgbClr val="374151"/>
                </a:solidFill>
                <a:effectLst/>
                <a:latin typeface="Calibri"/>
                <a:cs typeface="Calibri"/>
              </a:rPr>
              <a:t> Korkeat polttoainekustannukset ja päästöt.</a:t>
            </a:r>
          </a:p>
          <a:p>
            <a:pPr algn="l">
              <a:buFont typeface="+mj-lt"/>
              <a:buAutoNum type="arabicPeriod"/>
            </a:pPr>
            <a:r>
              <a:rPr lang="fi-FI" sz="1800" b="1" i="0" dirty="0">
                <a:solidFill>
                  <a:srgbClr val="374151"/>
                </a:solidFill>
                <a:effectLst/>
                <a:latin typeface="Calibri"/>
                <a:cs typeface="Calibri"/>
              </a:rPr>
              <a:t>Putkiliikenne</a:t>
            </a:r>
            <a:endParaRPr lang="fi-FI" sz="1800" b="0" i="0" dirty="0">
              <a:solidFill>
                <a:srgbClr val="374151"/>
              </a:solidFill>
              <a:effectLst/>
              <a:latin typeface="Calibri"/>
              <a:cs typeface="Calibri"/>
            </a:endParaRPr>
          </a:p>
          <a:p>
            <a:pPr marL="742950" lvl="1" indent="-285750" algn="l">
              <a:buFont typeface="+mj-lt"/>
              <a:buAutoNum type="arabicPeriod"/>
            </a:pPr>
            <a:r>
              <a:rPr lang="fi-FI" sz="1800" b="0" i="1" dirty="0">
                <a:solidFill>
                  <a:srgbClr val="374151"/>
                </a:solidFill>
                <a:effectLst/>
                <a:latin typeface="Calibri"/>
                <a:cs typeface="Calibri"/>
              </a:rPr>
              <a:t>Positiivista:</a:t>
            </a:r>
            <a:r>
              <a:rPr lang="fi-FI" sz="1800" b="0" i="0" dirty="0">
                <a:solidFill>
                  <a:srgbClr val="374151"/>
                </a:solidFill>
                <a:effectLst/>
                <a:latin typeface="Calibri"/>
                <a:cs typeface="Calibri"/>
              </a:rPr>
              <a:t> Tehokas suurille määrille, vähäiset polttoainekustannukset.</a:t>
            </a:r>
          </a:p>
          <a:p>
            <a:pPr marL="742950" lvl="1" indent="-285750" algn="l">
              <a:buFont typeface="+mj-lt"/>
              <a:buAutoNum type="arabicPeriod"/>
            </a:pPr>
            <a:r>
              <a:rPr lang="fi-FI" sz="1800" b="0" i="1" dirty="0">
                <a:solidFill>
                  <a:srgbClr val="374151"/>
                </a:solidFill>
                <a:effectLst/>
                <a:latin typeface="Calibri"/>
                <a:cs typeface="Calibri"/>
              </a:rPr>
              <a:t>Negatiivista:</a:t>
            </a:r>
            <a:r>
              <a:rPr lang="fi-FI" sz="1800" b="0" i="0" dirty="0">
                <a:solidFill>
                  <a:srgbClr val="374151"/>
                </a:solidFill>
                <a:effectLst/>
                <a:latin typeface="Calibri"/>
                <a:cs typeface="Calibri"/>
              </a:rPr>
              <a:t> Kiinteä infrastruktuuri.</a:t>
            </a:r>
          </a:p>
          <a:p>
            <a:pPr marL="0" indent="0" algn="l">
              <a:buNone/>
            </a:pPr>
            <a:r>
              <a:rPr lang="fi-FI" sz="1800" b="0" i="0" dirty="0">
                <a:solidFill>
                  <a:srgbClr val="374151"/>
                </a:solidFill>
                <a:effectLst/>
                <a:latin typeface="Calibri"/>
                <a:cs typeface="Calibri"/>
              </a:rPr>
              <a:t>Kestävän tasapainon saavuttaminen vaatii huolellista suunnittelua, strategista lähestymistapaa ja monimuotoisten kuljetusratkaisujen harkitsemista, jotka yhdistävät eri kuljetusmuodot </a:t>
            </a:r>
            <a:r>
              <a:rPr lang="fi-FI" sz="1800" b="0" i="0" dirty="0">
                <a:solidFill>
                  <a:srgbClr val="374151"/>
                </a:solidFill>
                <a:effectLst/>
                <a:latin typeface="Söhne"/>
              </a:rPr>
              <a:t>optimaalisesti.</a:t>
            </a: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spTree>
    <p:extLst>
      <p:ext uri="{BB962C8B-B14F-4D97-AF65-F5344CB8AC3E}">
        <p14:creationId xmlns:p14="http://schemas.microsoft.com/office/powerpoint/2010/main" val="3175188431"/>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1"/>
            <a:ext cx="10604665" cy="681036"/>
          </a:xfrm>
        </p:spPr>
        <p:txBody>
          <a:bodyPr anchor="ctr">
            <a:normAutofit fontScale="90000"/>
          </a:bodyPr>
          <a:lstStyle/>
          <a:p>
            <a:r>
              <a:rPr lang="fi-FI" sz="2400" b="1" dirty="0"/>
              <a:t>Kuljetusalan ympäristövastuu – Kuljetusvälineet, tekniikat ja polttoaineet</a:t>
            </a:r>
            <a:endParaRPr lang="fi-FI" sz="2400" b="1" dirty="0">
              <a:cs typeface="Arial"/>
            </a:endParaRP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782053"/>
            <a:ext cx="5165765" cy="5394910"/>
          </a:xfrm>
        </p:spPr>
        <p:txBody>
          <a:bodyPr vert="horz" lIns="91440" tIns="45720" rIns="91440" bIns="45720" rtlCol="0" anchor="t">
            <a:normAutofit fontScale="85000" lnSpcReduction="20000"/>
          </a:bodyPr>
          <a:lstStyle/>
          <a:p>
            <a:pPr indent="0">
              <a:lnSpc>
                <a:spcPct val="107000"/>
              </a:lnSpc>
              <a:spcAft>
                <a:spcPts val="800"/>
              </a:spcAft>
              <a:buNone/>
            </a:pPr>
            <a:r>
              <a:rPr lang="fi-FI" sz="2800" b="1" dirty="0">
                <a:effectLst/>
                <a:latin typeface="Calibri"/>
                <a:ea typeface="Calibri" panose="020F0502020204030204" pitchFamily="34" charset="0"/>
                <a:cs typeface="Times New Roman"/>
              </a:rPr>
              <a:t>Innovaatiot:</a:t>
            </a:r>
            <a:r>
              <a:rPr lang="fi-FI" sz="2800" dirty="0">
                <a:effectLst/>
                <a:latin typeface="Calibri"/>
                <a:ea typeface="Calibri" panose="020F0502020204030204" pitchFamily="34" charset="0"/>
                <a:cs typeface="Times New Roman"/>
              </a:rPr>
              <a:t> Tutkitaan uusimpia tekniikoita, kuten sähköajoneuvoja, hybriditekniikoita ja vetykäyttöisiä ajoneuvoja. Tavoitteena on käyttää vähäpäästöisiä ja kestäviä teknologioita.</a:t>
            </a:r>
          </a:p>
          <a:p>
            <a:pPr marL="457200">
              <a:lnSpc>
                <a:spcPct val="107000"/>
              </a:lnSpc>
              <a:spcAft>
                <a:spcPts val="800"/>
              </a:spcAft>
            </a:pPr>
            <a:r>
              <a:rPr lang="fi-FI" sz="2800" dirty="0">
                <a:latin typeface="Calibri"/>
                <a:cs typeface="Calibri"/>
                <a:hlinkClick r:id="rId3"/>
              </a:rPr>
              <a:t>Suomen teillä liikkuu nyt ensimmäinen sähkörekka – kyydissä kaikille tuttua tuotetta - Suomenmaa.fi</a:t>
            </a:r>
            <a:endParaRPr lang="fi-FI" sz="2800" dirty="0">
              <a:latin typeface="Calibri"/>
              <a:cs typeface="Calibri"/>
            </a:endParaRPr>
          </a:p>
          <a:p>
            <a:pPr marL="457200">
              <a:lnSpc>
                <a:spcPct val="107000"/>
              </a:lnSpc>
              <a:spcAft>
                <a:spcPts val="800"/>
              </a:spcAft>
            </a:pPr>
            <a:r>
              <a:rPr lang="fi-FI" sz="2800" dirty="0">
                <a:latin typeface="Calibri"/>
                <a:cs typeface="Calibri"/>
                <a:hlinkClick r:id="rId4"/>
              </a:rPr>
              <a:t>Kuljetusala ja ilmastonmuutos: Kuinka suuri on tavaraliikenteen ilmastotaakka, ja miten sitä voi pienentää? | Neste</a:t>
            </a:r>
            <a:endParaRPr lang="fi-FI" sz="2800" dirty="0">
              <a:latin typeface="Calibri"/>
              <a:cs typeface="Calibri"/>
            </a:endParaRPr>
          </a:p>
          <a:p>
            <a:pPr marL="457200">
              <a:lnSpc>
                <a:spcPct val="107000"/>
              </a:lnSpc>
              <a:spcAft>
                <a:spcPts val="800"/>
              </a:spcAft>
            </a:pPr>
            <a:endParaRPr lang="fi-FI" sz="1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pic>
        <p:nvPicPr>
          <p:cNvPr id="6" name="Sisällön paikkamerkki 5">
            <a:extLst>
              <a:ext uri="{FF2B5EF4-FFF2-40B4-BE49-F238E27FC236}">
                <a16:creationId xmlns:a16="http://schemas.microsoft.com/office/drawing/2014/main" id="{6F7D64A9-204E-C7F7-1E2B-8FBCAB8DA0CB}"/>
              </a:ext>
            </a:extLst>
          </p:cNvPr>
          <p:cNvPicPr>
            <a:picLocks noGrp="1" noChangeAspect="1"/>
          </p:cNvPicPr>
          <p:nvPr>
            <p:ph sz="half" idx="2"/>
          </p:nvPr>
        </p:nvPicPr>
        <p:blipFill>
          <a:blip r:embed="rId5"/>
          <a:stretch>
            <a:fillRect/>
          </a:stretch>
        </p:blipFill>
        <p:spPr>
          <a:xfrm>
            <a:off x="5527152" y="782053"/>
            <a:ext cx="5452244" cy="4094288"/>
          </a:xfrm>
          <a:prstGeom prst="rect">
            <a:avLst/>
          </a:prstGeom>
        </p:spPr>
      </p:pic>
    </p:spTree>
    <p:extLst>
      <p:ext uri="{BB962C8B-B14F-4D97-AF65-F5344CB8AC3E}">
        <p14:creationId xmlns:p14="http://schemas.microsoft.com/office/powerpoint/2010/main" val="3167406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84222"/>
            <a:ext cx="10910890" cy="457200"/>
          </a:xfrm>
        </p:spPr>
        <p:txBody>
          <a:bodyPr anchor="ctr">
            <a:normAutofit/>
          </a:bodyPr>
          <a:lstStyle/>
          <a:p>
            <a:r>
              <a:rPr lang="fi-FI" sz="2400" b="1" dirty="0"/>
              <a:t>Kuljetusalan ympäristövastuu – Kuljetusvälineet, tekniikat ja polttoaineet</a:t>
            </a:r>
            <a:endParaRPr lang="fi-FI" sz="2400" b="1" dirty="0">
              <a:cs typeface="Arial"/>
            </a:endParaRP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0" y="541423"/>
            <a:ext cx="6627648" cy="6232356"/>
          </a:xfrm>
        </p:spPr>
        <p:txBody>
          <a:bodyPr>
            <a:normAutofit fontScale="77500" lnSpcReduction="20000"/>
          </a:bodyPr>
          <a:lstStyle/>
          <a:p>
            <a:pPr marL="0" indent="0">
              <a:lnSpc>
                <a:spcPct val="107000"/>
              </a:lnSpc>
              <a:spcAft>
                <a:spcPts val="800"/>
              </a:spcAft>
              <a:buNone/>
            </a:pPr>
            <a:r>
              <a:rPr lang="fi-FI" sz="2300" b="1" dirty="0">
                <a:effectLst/>
                <a:latin typeface="Calibri" panose="020F0502020204030204" pitchFamily="34" charset="0"/>
                <a:ea typeface="Calibri" panose="020F0502020204030204" pitchFamily="34" charset="0"/>
                <a:cs typeface="Times New Roman" panose="02020603050405020304" pitchFamily="18" charset="0"/>
              </a:rPr>
              <a:t>Polttoaineet:</a:t>
            </a:r>
            <a:r>
              <a:rPr lang="fi-FI" sz="2300" dirty="0">
                <a:effectLst/>
                <a:latin typeface="Calibri" panose="020F0502020204030204" pitchFamily="34" charset="0"/>
                <a:ea typeface="Calibri" panose="020F0502020204030204" pitchFamily="34" charset="0"/>
                <a:cs typeface="Times New Roman" panose="02020603050405020304" pitchFamily="18" charset="0"/>
              </a:rPr>
              <a:t> Vertaillaan eri polttoainevaihtoehtoja, kuten biodiesel, sähkö, vety ja kaasu. Valitaan polttoaineet, jotka vähentävät hiilijalanjälkeä ja muita ympäristövaikutuksia.</a:t>
            </a:r>
          </a:p>
          <a:p>
            <a:pPr algn="l">
              <a:buFont typeface="+mj-lt"/>
              <a:buAutoNum type="arabicPeriod"/>
            </a:pPr>
            <a:r>
              <a:rPr lang="fi-FI" sz="2300" b="1" i="0" dirty="0">
                <a:solidFill>
                  <a:srgbClr val="374151"/>
                </a:solidFill>
                <a:effectLst/>
                <a:latin typeface="Söhne"/>
              </a:rPr>
              <a:t>Sähköajoneuvot:</a:t>
            </a:r>
            <a:endParaRPr lang="fi-FI" sz="2300" b="0" i="0" dirty="0">
              <a:solidFill>
                <a:srgbClr val="374151"/>
              </a:solidFill>
              <a:effectLst/>
              <a:latin typeface="Söhne"/>
            </a:endParaRPr>
          </a:p>
          <a:p>
            <a:pPr marL="742950" lvl="1" indent="-285750" algn="l">
              <a:buFont typeface="+mj-lt"/>
              <a:buAutoNum type="arabicPeriod"/>
            </a:pPr>
            <a:r>
              <a:rPr lang="fi-FI" sz="2300" b="0" i="1" dirty="0">
                <a:solidFill>
                  <a:srgbClr val="374151"/>
                </a:solidFill>
                <a:effectLst/>
                <a:latin typeface="Söhne"/>
              </a:rPr>
              <a:t>Edut:</a:t>
            </a:r>
            <a:r>
              <a:rPr lang="fi-FI" sz="2300" b="0" i="0" dirty="0">
                <a:solidFill>
                  <a:srgbClr val="374151"/>
                </a:solidFill>
                <a:effectLst/>
                <a:latin typeface="Söhne"/>
              </a:rPr>
              <a:t> Paikallinen päästöttömyys, hiljainen toiminta.</a:t>
            </a:r>
          </a:p>
          <a:p>
            <a:pPr marL="742950" lvl="1" indent="-285750" algn="l">
              <a:buFont typeface="+mj-lt"/>
              <a:buAutoNum type="arabicPeriod"/>
            </a:pPr>
            <a:r>
              <a:rPr lang="fi-FI" sz="2300" b="0" i="1" dirty="0">
                <a:solidFill>
                  <a:srgbClr val="374151"/>
                </a:solidFill>
                <a:effectLst/>
                <a:latin typeface="Söhne"/>
              </a:rPr>
              <a:t>Haasteet:</a:t>
            </a:r>
            <a:r>
              <a:rPr lang="fi-FI" sz="2300" b="0" i="0" dirty="0">
                <a:solidFill>
                  <a:srgbClr val="374151"/>
                </a:solidFill>
                <a:effectLst/>
                <a:latin typeface="Söhne"/>
              </a:rPr>
              <a:t> Suuret akut, latausinfrastruktuurin tarve.</a:t>
            </a:r>
          </a:p>
          <a:p>
            <a:pPr algn="l">
              <a:buFont typeface="+mj-lt"/>
              <a:buAutoNum type="arabicPeriod"/>
            </a:pPr>
            <a:r>
              <a:rPr lang="fi-FI" sz="2300" b="1" i="0" dirty="0">
                <a:solidFill>
                  <a:srgbClr val="374151"/>
                </a:solidFill>
                <a:effectLst/>
                <a:latin typeface="Söhne"/>
              </a:rPr>
              <a:t>Hybriditekniikat:</a:t>
            </a:r>
            <a:endParaRPr lang="fi-FI" sz="2300" b="0" i="0" dirty="0">
              <a:solidFill>
                <a:srgbClr val="374151"/>
              </a:solidFill>
              <a:effectLst/>
              <a:latin typeface="Söhne"/>
            </a:endParaRPr>
          </a:p>
          <a:p>
            <a:pPr marL="742950" lvl="1" indent="-285750" algn="l">
              <a:buFont typeface="+mj-lt"/>
              <a:buAutoNum type="arabicPeriod"/>
            </a:pPr>
            <a:r>
              <a:rPr lang="fi-FI" sz="2300" b="0" i="1" dirty="0">
                <a:solidFill>
                  <a:srgbClr val="374151"/>
                </a:solidFill>
                <a:effectLst/>
                <a:latin typeface="Söhne"/>
              </a:rPr>
              <a:t>Edut:</a:t>
            </a:r>
            <a:r>
              <a:rPr lang="fi-FI" sz="2300" b="0" i="0" dirty="0">
                <a:solidFill>
                  <a:srgbClr val="374151"/>
                </a:solidFill>
                <a:effectLst/>
                <a:latin typeface="Söhne"/>
              </a:rPr>
              <a:t> Polttoaineen kulutustehokkuus, päästöjen väheneminen.</a:t>
            </a:r>
          </a:p>
          <a:p>
            <a:pPr marL="742950" lvl="1" indent="-285750" algn="l">
              <a:buFont typeface="+mj-lt"/>
              <a:buAutoNum type="arabicPeriod"/>
            </a:pPr>
            <a:r>
              <a:rPr lang="fi-FI" sz="2300" b="0" i="1" dirty="0">
                <a:solidFill>
                  <a:srgbClr val="374151"/>
                </a:solidFill>
                <a:effectLst/>
                <a:latin typeface="Söhne"/>
              </a:rPr>
              <a:t>Haasteet:</a:t>
            </a:r>
            <a:r>
              <a:rPr lang="fi-FI" sz="2300" b="0" i="0" dirty="0">
                <a:solidFill>
                  <a:srgbClr val="374151"/>
                </a:solidFill>
                <a:effectLst/>
                <a:latin typeface="Söhne"/>
              </a:rPr>
              <a:t> Järjestelmän monimutkaisuus, kustannukset.</a:t>
            </a:r>
          </a:p>
          <a:p>
            <a:pPr algn="l">
              <a:buFont typeface="+mj-lt"/>
              <a:buAutoNum type="arabicPeriod"/>
            </a:pPr>
            <a:r>
              <a:rPr lang="fi-FI" sz="2300" b="1" i="0" dirty="0">
                <a:solidFill>
                  <a:srgbClr val="374151"/>
                </a:solidFill>
                <a:effectLst/>
                <a:latin typeface="Söhne"/>
              </a:rPr>
              <a:t>Vetykäyttöiset ajoneuvot:</a:t>
            </a:r>
            <a:endParaRPr lang="fi-FI" sz="2300" b="0" i="0" dirty="0">
              <a:solidFill>
                <a:srgbClr val="374151"/>
              </a:solidFill>
              <a:effectLst/>
              <a:latin typeface="Söhne"/>
            </a:endParaRPr>
          </a:p>
          <a:p>
            <a:pPr marL="742950" lvl="1" indent="-285750" algn="l">
              <a:buFont typeface="+mj-lt"/>
              <a:buAutoNum type="arabicPeriod"/>
            </a:pPr>
            <a:r>
              <a:rPr lang="fi-FI" sz="2300" b="0" i="1" dirty="0">
                <a:solidFill>
                  <a:srgbClr val="374151"/>
                </a:solidFill>
                <a:effectLst/>
                <a:latin typeface="Söhne"/>
              </a:rPr>
              <a:t>Edut:</a:t>
            </a:r>
            <a:r>
              <a:rPr lang="fi-FI" sz="2300" b="0" i="0" dirty="0">
                <a:solidFill>
                  <a:srgbClr val="374151"/>
                </a:solidFill>
                <a:effectLst/>
                <a:latin typeface="Söhne"/>
              </a:rPr>
              <a:t> Päästöttömyys, nopea tankkaus.</a:t>
            </a:r>
          </a:p>
          <a:p>
            <a:pPr marL="742950" lvl="1" indent="-285750" algn="l">
              <a:buFont typeface="+mj-lt"/>
              <a:buAutoNum type="arabicPeriod"/>
            </a:pPr>
            <a:r>
              <a:rPr lang="fi-FI" sz="2300" b="0" i="1" dirty="0">
                <a:solidFill>
                  <a:srgbClr val="374151"/>
                </a:solidFill>
                <a:effectLst/>
                <a:latin typeface="Söhne"/>
              </a:rPr>
              <a:t>Haasteet:</a:t>
            </a:r>
            <a:r>
              <a:rPr lang="fi-FI" sz="2300" b="0" i="0" dirty="0">
                <a:solidFill>
                  <a:srgbClr val="374151"/>
                </a:solidFill>
                <a:effectLst/>
                <a:latin typeface="Söhne"/>
              </a:rPr>
              <a:t> Vetyinfrastruktuurin rajallisuus, kustannukset.</a:t>
            </a:r>
          </a:p>
          <a:p>
            <a:pPr algn="l">
              <a:buFont typeface="+mj-lt"/>
              <a:buAutoNum type="arabicPeriod"/>
            </a:pPr>
            <a:r>
              <a:rPr lang="fi-FI" sz="2300" b="1" i="0" dirty="0">
                <a:solidFill>
                  <a:srgbClr val="374151"/>
                </a:solidFill>
                <a:effectLst/>
                <a:latin typeface="Söhne"/>
              </a:rPr>
              <a:t>Biopolttoaineet:</a:t>
            </a:r>
            <a:endParaRPr lang="fi-FI" sz="2300" b="0" i="0" dirty="0">
              <a:solidFill>
                <a:srgbClr val="374151"/>
              </a:solidFill>
              <a:effectLst/>
              <a:latin typeface="Söhne"/>
            </a:endParaRPr>
          </a:p>
          <a:p>
            <a:pPr marL="742950" lvl="1" indent="-285750" algn="l">
              <a:buFont typeface="+mj-lt"/>
              <a:buAutoNum type="arabicPeriod"/>
            </a:pPr>
            <a:r>
              <a:rPr lang="fi-FI" sz="2300" b="0" i="1" dirty="0">
                <a:solidFill>
                  <a:srgbClr val="374151"/>
                </a:solidFill>
                <a:effectLst/>
                <a:latin typeface="Söhne"/>
              </a:rPr>
              <a:t>Edut:</a:t>
            </a:r>
            <a:r>
              <a:rPr lang="fi-FI" sz="2300" b="0" i="0" dirty="0">
                <a:solidFill>
                  <a:srgbClr val="374151"/>
                </a:solidFill>
                <a:effectLst/>
                <a:latin typeface="Söhne"/>
              </a:rPr>
              <a:t> Vähentää riippuvuutta fossiilisista polttoaineista.</a:t>
            </a:r>
          </a:p>
          <a:p>
            <a:pPr marL="742950" lvl="1" indent="-285750" algn="l">
              <a:buFont typeface="+mj-lt"/>
              <a:buAutoNum type="arabicPeriod"/>
            </a:pPr>
            <a:r>
              <a:rPr lang="fi-FI" sz="2300" b="0" i="1" dirty="0">
                <a:solidFill>
                  <a:srgbClr val="374151"/>
                </a:solidFill>
                <a:effectLst/>
                <a:latin typeface="Söhne"/>
              </a:rPr>
              <a:t>Haasteet:</a:t>
            </a:r>
            <a:r>
              <a:rPr lang="fi-FI" sz="2300" b="0" i="0" dirty="0">
                <a:solidFill>
                  <a:srgbClr val="374151"/>
                </a:solidFill>
                <a:effectLst/>
                <a:latin typeface="Söhne"/>
              </a:rPr>
              <a:t> Raaka-aineiden saatavuus, tuotantokustannukset.</a:t>
            </a:r>
          </a:p>
          <a:p>
            <a:pPr algn="l">
              <a:buFont typeface="+mj-lt"/>
              <a:buAutoNum type="arabicPeriod"/>
            </a:pPr>
            <a:r>
              <a:rPr lang="fi-FI" sz="2300" b="1" i="0" dirty="0">
                <a:solidFill>
                  <a:srgbClr val="374151"/>
                </a:solidFill>
                <a:effectLst/>
                <a:latin typeface="Söhne"/>
              </a:rPr>
              <a:t>Lähitulevaisuuden tekniikat:</a:t>
            </a:r>
            <a:endParaRPr lang="fi-FI" sz="2300" b="0" i="0" dirty="0">
              <a:solidFill>
                <a:srgbClr val="374151"/>
              </a:solidFill>
              <a:effectLst/>
              <a:latin typeface="Söhne"/>
            </a:endParaRPr>
          </a:p>
          <a:p>
            <a:pPr marL="742950" lvl="1" indent="-285750" algn="l">
              <a:buFont typeface="+mj-lt"/>
              <a:buAutoNum type="arabicPeriod"/>
            </a:pPr>
            <a:r>
              <a:rPr lang="fi-FI" sz="2300" b="0" i="1" dirty="0">
                <a:solidFill>
                  <a:srgbClr val="374151"/>
                </a:solidFill>
                <a:effectLst/>
                <a:latin typeface="Söhne"/>
              </a:rPr>
              <a:t>Edut:</a:t>
            </a:r>
            <a:r>
              <a:rPr lang="fi-FI" sz="2300" b="0" i="0" dirty="0">
                <a:solidFill>
                  <a:srgbClr val="374151"/>
                </a:solidFill>
                <a:effectLst/>
                <a:latin typeface="Söhne"/>
              </a:rPr>
              <a:t> Tehokkuus, liikenneturvallisuus.</a:t>
            </a:r>
          </a:p>
          <a:p>
            <a:pPr marL="742950" lvl="1" indent="-285750" algn="l">
              <a:buFont typeface="+mj-lt"/>
              <a:buAutoNum type="arabicPeriod"/>
            </a:pPr>
            <a:r>
              <a:rPr lang="fi-FI" sz="2300" b="0" i="1" dirty="0">
                <a:solidFill>
                  <a:srgbClr val="374151"/>
                </a:solidFill>
                <a:effectLst/>
                <a:latin typeface="Söhne"/>
              </a:rPr>
              <a:t>Haasteet:</a:t>
            </a:r>
            <a:r>
              <a:rPr lang="fi-FI" sz="2300" b="0" i="0" dirty="0">
                <a:solidFill>
                  <a:srgbClr val="374151"/>
                </a:solidFill>
                <a:effectLst/>
                <a:latin typeface="Söhne"/>
              </a:rPr>
              <a:t> Lainsäädännölliset ja teknologiset kysymykset.</a:t>
            </a:r>
          </a:p>
          <a:p>
            <a:pPr marL="0" indent="0" algn="l">
              <a:buNone/>
            </a:pPr>
            <a:r>
              <a:rPr lang="fi-FI" sz="2300" b="0" i="0" dirty="0">
                <a:solidFill>
                  <a:srgbClr val="374151"/>
                </a:solidFill>
                <a:effectLst/>
                <a:latin typeface="Söhne"/>
              </a:rPr>
              <a:t>Nämä ratkaisut tavoittelevat kestävämpää liikennettä huomioiden ympäristö- ja taloudelliset vaateet.</a:t>
            </a: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dirty="0">
              <a:solidFill>
                <a:srgbClr val="374151"/>
              </a:solidFill>
              <a:latin typeface="Söhne"/>
            </a:endParaRPr>
          </a:p>
        </p:txBody>
      </p:sp>
      <p:pic>
        <p:nvPicPr>
          <p:cNvPr id="6" name="Sisällön paikkamerkki 5">
            <a:extLst>
              <a:ext uri="{FF2B5EF4-FFF2-40B4-BE49-F238E27FC236}">
                <a16:creationId xmlns:a16="http://schemas.microsoft.com/office/drawing/2014/main" id="{6F7D64A9-204E-C7F7-1E2B-8FBCAB8DA0CB}"/>
              </a:ext>
            </a:extLst>
          </p:cNvPr>
          <p:cNvPicPr>
            <a:picLocks noGrp="1" noChangeAspect="1"/>
          </p:cNvPicPr>
          <p:nvPr>
            <p:ph sz="half" idx="2"/>
          </p:nvPr>
        </p:nvPicPr>
        <p:blipFill>
          <a:blip r:embed="rId4"/>
          <a:stretch>
            <a:fillRect/>
          </a:stretch>
        </p:blipFill>
        <p:spPr>
          <a:xfrm>
            <a:off x="7002378" y="1012047"/>
            <a:ext cx="4283243" cy="3216443"/>
          </a:xfrm>
          <a:prstGeom prst="rect">
            <a:avLst/>
          </a:prstGeom>
        </p:spPr>
      </p:pic>
    </p:spTree>
    <p:extLst>
      <p:ext uri="{BB962C8B-B14F-4D97-AF65-F5344CB8AC3E}">
        <p14:creationId xmlns:p14="http://schemas.microsoft.com/office/powerpoint/2010/main" val="1164933484"/>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120317"/>
            <a:ext cx="10604665" cy="926430"/>
          </a:xfrm>
        </p:spPr>
        <p:txBody>
          <a:bodyPr anchor="ctr">
            <a:normAutofit fontScale="90000"/>
          </a:bodyPr>
          <a:lstStyle/>
          <a:p>
            <a:r>
              <a:rPr lang="fi-FI" b="1" dirty="0"/>
              <a:t>Kuljetusalan ympäristövastuu - Mitä voidaan kuljettaa ympäristövaateet huomioiden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00545" y="1046747"/>
            <a:ext cx="6228855" cy="5690937"/>
          </a:xfrm>
        </p:spPr>
        <p:txBody>
          <a:bodyPr>
            <a:normAutofit lnSpcReduction="10000"/>
          </a:bodyPr>
          <a:lstStyle/>
          <a:p>
            <a:pPr marL="0" indent="0">
              <a:lnSpc>
                <a:spcPct val="107000"/>
              </a:lnSpc>
              <a:spcAft>
                <a:spcPts val="800"/>
              </a:spcAft>
              <a:buNone/>
            </a:pPr>
            <a:r>
              <a:rPr lang="fi-FI" sz="1600" b="1" dirty="0">
                <a:effectLst/>
                <a:latin typeface="Calibri" panose="020F0502020204030204" pitchFamily="34" charset="0"/>
                <a:ea typeface="Calibri" panose="020F0502020204030204" pitchFamily="34" charset="0"/>
                <a:cs typeface="Times New Roman" panose="02020603050405020304" pitchFamily="18" charset="0"/>
              </a:rPr>
              <a:t>Mitä voidaan </a:t>
            </a:r>
            <a:r>
              <a:rPr lang="fi-FI" sz="1600" b="1" dirty="0">
                <a:latin typeface="Calibri" panose="020F0502020204030204" pitchFamily="34" charset="0"/>
                <a:ea typeface="Calibri" panose="020F0502020204030204" pitchFamily="34" charset="0"/>
                <a:cs typeface="Times New Roman" panose="02020603050405020304" pitchFamily="18" charset="0"/>
              </a:rPr>
              <a:t>k</a:t>
            </a:r>
            <a:r>
              <a:rPr lang="fi-FI" sz="1600" b="1" dirty="0">
                <a:effectLst/>
                <a:latin typeface="Calibri" panose="020F0502020204030204" pitchFamily="34" charset="0"/>
                <a:ea typeface="Calibri" panose="020F0502020204030204" pitchFamily="34" charset="0"/>
                <a:cs typeface="Times New Roman" panose="02020603050405020304" pitchFamily="18" charset="0"/>
              </a:rPr>
              <a:t>uljettaa </a:t>
            </a:r>
            <a:r>
              <a:rPr lang="fi-FI" sz="1600" b="1" dirty="0">
                <a:latin typeface="Calibri" panose="020F0502020204030204" pitchFamily="34" charset="0"/>
                <a:ea typeface="Calibri" panose="020F0502020204030204" pitchFamily="34" charset="0"/>
                <a:cs typeface="Times New Roman" panose="02020603050405020304" pitchFamily="18" charset="0"/>
              </a:rPr>
              <a:t>y</a:t>
            </a:r>
            <a:r>
              <a:rPr lang="fi-FI" sz="1600" b="1" dirty="0">
                <a:effectLst/>
                <a:latin typeface="Calibri" panose="020F0502020204030204" pitchFamily="34" charset="0"/>
                <a:ea typeface="Calibri" panose="020F0502020204030204" pitchFamily="34" charset="0"/>
                <a:cs typeface="Times New Roman" panose="02020603050405020304" pitchFamily="18" charset="0"/>
              </a:rPr>
              <a:t>mpäristövaateet huomioon </a:t>
            </a:r>
            <a:r>
              <a:rPr lang="fi-FI" sz="1600" b="1" dirty="0">
                <a:latin typeface="Calibri" panose="020F0502020204030204" pitchFamily="34" charset="0"/>
                <a:ea typeface="Calibri" panose="020F0502020204030204" pitchFamily="34" charset="0"/>
                <a:cs typeface="Times New Roman" panose="02020603050405020304" pitchFamily="18" charset="0"/>
              </a:rPr>
              <a:t>o</a:t>
            </a:r>
            <a:r>
              <a:rPr lang="fi-FI" sz="1600" b="1" dirty="0">
                <a:effectLst/>
                <a:latin typeface="Calibri" panose="020F0502020204030204" pitchFamily="34" charset="0"/>
                <a:ea typeface="Calibri" panose="020F0502020204030204" pitchFamily="34" charset="0"/>
                <a:cs typeface="Times New Roman" panose="02020603050405020304" pitchFamily="18" charset="0"/>
              </a:rPr>
              <a:t>ttaen:</a:t>
            </a:r>
          </a:p>
          <a:p>
            <a:pPr marL="0" indent="0">
              <a:lnSpc>
                <a:spcPct val="107000"/>
              </a:lnSpc>
              <a:spcAft>
                <a:spcPts val="800"/>
              </a:spcAft>
              <a:buNone/>
            </a:pPr>
            <a:r>
              <a:rPr lang="fi-FI" sz="1600" b="1" dirty="0">
                <a:effectLst/>
                <a:latin typeface="Calibri" panose="020F0502020204030204" pitchFamily="34" charset="0"/>
                <a:ea typeface="Calibri" panose="020F0502020204030204" pitchFamily="34" charset="0"/>
                <a:cs typeface="Times New Roman" panose="02020603050405020304" pitchFamily="18" charset="0"/>
              </a:rPr>
              <a:t>Kestävät tuotteet</a:t>
            </a:r>
            <a:r>
              <a:rPr lang="fi-FI" sz="1600" dirty="0">
                <a:effectLst/>
                <a:latin typeface="Calibri" panose="020F0502020204030204" pitchFamily="34" charset="0"/>
                <a:ea typeface="Calibri" panose="020F0502020204030204" pitchFamily="34" charset="0"/>
                <a:cs typeface="Times New Roman" panose="02020603050405020304" pitchFamily="18" charset="0"/>
              </a:rPr>
              <a:t>: Painotetaan kuljetettavien tuotteiden ympäristöystävällisyyttä. Esimerkiksi kierrätettävät tai ympäristömerkityt tuotteet voivat olla etusijalla.</a:t>
            </a:r>
          </a:p>
          <a:p>
            <a:pPr marL="0" indent="0" algn="l">
              <a:buNone/>
            </a:pPr>
            <a:r>
              <a:rPr lang="fi-FI" sz="1600" b="0" i="0" dirty="0">
                <a:solidFill>
                  <a:srgbClr val="374151"/>
                </a:solidFill>
                <a:effectLst/>
                <a:latin typeface="Söhne"/>
              </a:rPr>
              <a:t>Ympäristöystävällisissä kuljetuksissa voidaan painottaa seuraavia kestäviä tuotteita:</a:t>
            </a:r>
          </a:p>
          <a:p>
            <a:pPr marL="0" algn="l">
              <a:buFont typeface="+mj-lt"/>
              <a:buAutoNum type="arabicPeriod"/>
            </a:pPr>
            <a:r>
              <a:rPr lang="fi-FI" sz="1600" b="1" i="0" dirty="0">
                <a:solidFill>
                  <a:srgbClr val="374151"/>
                </a:solidFill>
                <a:effectLst/>
                <a:latin typeface="Söhne"/>
              </a:rPr>
              <a:t>Kierrätettävät materiaalit:</a:t>
            </a:r>
            <a:r>
              <a:rPr lang="fi-FI" sz="1600" b="0" i="0" dirty="0">
                <a:solidFill>
                  <a:srgbClr val="374151"/>
                </a:solidFill>
                <a:effectLst/>
                <a:latin typeface="Söhne"/>
              </a:rPr>
              <a:t> Esimerkiksi kierrätyspaperi, kierrätetty muovi, lasi, metalli.</a:t>
            </a:r>
          </a:p>
          <a:p>
            <a:pPr marL="0" algn="l">
              <a:buFont typeface="+mj-lt"/>
              <a:buAutoNum type="arabicPeriod"/>
            </a:pPr>
            <a:r>
              <a:rPr lang="fi-FI" sz="1600" b="1" i="0" dirty="0">
                <a:solidFill>
                  <a:srgbClr val="374151"/>
                </a:solidFill>
                <a:effectLst/>
                <a:latin typeface="Söhne"/>
              </a:rPr>
              <a:t>Ympäristömerkityt tuotteet:</a:t>
            </a:r>
            <a:r>
              <a:rPr lang="fi-FI" sz="1600" b="0" i="0" dirty="0">
                <a:solidFill>
                  <a:srgbClr val="374151"/>
                </a:solidFill>
                <a:effectLst/>
                <a:latin typeface="Söhne"/>
              </a:rPr>
              <a:t> Tuotteet, joilla on ekologisia sertifikaatteja, kuten EU-ympäristömerkki.</a:t>
            </a:r>
          </a:p>
          <a:p>
            <a:pPr marL="0" algn="l">
              <a:buFont typeface="+mj-lt"/>
              <a:buAutoNum type="arabicPeriod"/>
            </a:pPr>
            <a:r>
              <a:rPr lang="fi-FI" sz="1600" b="1" i="0" dirty="0">
                <a:solidFill>
                  <a:srgbClr val="374151"/>
                </a:solidFill>
                <a:effectLst/>
                <a:latin typeface="Söhne"/>
              </a:rPr>
              <a:t>Kestävät energiaratkaisut:</a:t>
            </a:r>
            <a:r>
              <a:rPr lang="fi-FI" sz="1600" b="0" i="0" dirty="0">
                <a:solidFill>
                  <a:srgbClr val="374151"/>
                </a:solidFill>
                <a:effectLst/>
                <a:latin typeface="Söhne"/>
              </a:rPr>
              <a:t> Kuten aurinkoenergialla toimivat laitteet ja energiatehokkaat tuotteet.</a:t>
            </a:r>
          </a:p>
          <a:p>
            <a:pPr marL="0" algn="l">
              <a:buFont typeface="+mj-lt"/>
              <a:buAutoNum type="arabicPeriod"/>
            </a:pPr>
            <a:r>
              <a:rPr lang="fi-FI" sz="1600" b="1" i="0" dirty="0">
                <a:solidFill>
                  <a:srgbClr val="374151"/>
                </a:solidFill>
                <a:effectLst/>
                <a:latin typeface="Söhne"/>
              </a:rPr>
              <a:t>Ekologiset ja eettiset tuotteet:</a:t>
            </a:r>
            <a:r>
              <a:rPr lang="fi-FI" sz="1600" b="0" i="0" dirty="0">
                <a:solidFill>
                  <a:srgbClr val="374151"/>
                </a:solidFill>
                <a:effectLst/>
                <a:latin typeface="Söhne"/>
              </a:rPr>
              <a:t> Kuten luomutuotteet ja reilun kaupan tuotteet.</a:t>
            </a:r>
          </a:p>
          <a:p>
            <a:pPr marL="0" algn="l">
              <a:buFont typeface="+mj-lt"/>
              <a:buAutoNum type="arabicPeriod"/>
            </a:pPr>
            <a:r>
              <a:rPr lang="fi-FI" sz="1600" b="1" i="0" dirty="0">
                <a:solidFill>
                  <a:srgbClr val="374151"/>
                </a:solidFill>
                <a:effectLst/>
                <a:latin typeface="Söhne"/>
              </a:rPr>
              <a:t>Vähähiiliset ja vähäpäästöiset tuotteet:</a:t>
            </a:r>
            <a:r>
              <a:rPr lang="fi-FI" sz="1600" b="0" i="0" dirty="0">
                <a:solidFill>
                  <a:srgbClr val="374151"/>
                </a:solidFill>
                <a:effectLst/>
                <a:latin typeface="Söhne"/>
              </a:rPr>
              <a:t> Tuotteet, joiden valmistuksessa ja kuljetuksessa on vähennetty hiilidioksidipäästöjä.</a:t>
            </a:r>
          </a:p>
          <a:p>
            <a:pPr marL="0" algn="l">
              <a:buFont typeface="+mj-lt"/>
              <a:buAutoNum type="arabicPeriod"/>
            </a:pPr>
            <a:r>
              <a:rPr lang="fi-FI" sz="1600" b="1" i="0" dirty="0">
                <a:solidFill>
                  <a:srgbClr val="374151"/>
                </a:solidFill>
                <a:effectLst/>
                <a:latin typeface="Söhne"/>
              </a:rPr>
              <a:t>Kiertotaloustuotteet:</a:t>
            </a:r>
            <a:r>
              <a:rPr lang="fi-FI" sz="1600" b="0" i="0" dirty="0">
                <a:solidFill>
                  <a:srgbClr val="374151"/>
                </a:solidFill>
                <a:effectLst/>
                <a:latin typeface="Söhne"/>
              </a:rPr>
              <a:t> Tuotteet, jotka on suunniteltu kestävästi ja voidaan kierrättää tai uudelleen käyttää.</a:t>
            </a:r>
          </a:p>
          <a:p>
            <a:pPr marL="0" indent="0" algn="l">
              <a:buNone/>
            </a:pPr>
            <a:r>
              <a:rPr lang="fi-FI" sz="1600" b="0" i="0" dirty="0">
                <a:solidFill>
                  <a:srgbClr val="374151"/>
                </a:solidFill>
                <a:effectLst/>
                <a:latin typeface="Söhne"/>
              </a:rPr>
              <a:t>Nämä valinnat edistävät ympäristöystävällisiä ja vastuullisia kuljetusratkaisuja osana laajempaa kestävän kehityksen strategiaa.</a:t>
            </a: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6FE18F7F-AADA-E5C1-997D-D5B5E92CFBF3}"/>
              </a:ext>
            </a:extLst>
          </p:cNvPr>
          <p:cNvPicPr>
            <a:picLocks noGrp="1" noChangeAspect="1"/>
          </p:cNvPicPr>
          <p:nvPr>
            <p:ph sz="half" idx="2"/>
          </p:nvPr>
        </p:nvPicPr>
        <p:blipFill>
          <a:blip r:embed="rId4"/>
          <a:stretch>
            <a:fillRect/>
          </a:stretch>
        </p:blipFill>
        <p:spPr>
          <a:xfrm>
            <a:off x="6629400" y="2422519"/>
            <a:ext cx="4349996" cy="2658935"/>
          </a:xfrm>
        </p:spPr>
      </p:pic>
    </p:spTree>
    <p:extLst>
      <p:ext uri="{BB962C8B-B14F-4D97-AF65-F5344CB8AC3E}">
        <p14:creationId xmlns:p14="http://schemas.microsoft.com/office/powerpoint/2010/main" val="63906872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ympäristövastuu- Mitä voidaan kuljettaa ympäristövaateet huomioiden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825625"/>
            <a:ext cx="5845595" cy="4667250"/>
          </a:xfrm>
        </p:spPr>
        <p:txBody>
          <a:bodyPr>
            <a:normAutofit/>
          </a:bodyPr>
          <a:lstStyle/>
          <a:p>
            <a:pPr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Mitä voidaan </a:t>
            </a:r>
            <a:r>
              <a:rPr lang="fi-FI" b="1" dirty="0">
                <a:latin typeface="Calibri" panose="020F0502020204030204" pitchFamily="34" charset="0"/>
                <a:ea typeface="Calibri" panose="020F0502020204030204" pitchFamily="34" charset="0"/>
                <a:cs typeface="Times New Roman" panose="02020603050405020304" pitchFamily="18" charset="0"/>
              </a:rPr>
              <a:t>k</a:t>
            </a:r>
            <a:r>
              <a:rPr lang="fi-FI" b="1" dirty="0">
                <a:effectLst/>
                <a:latin typeface="Calibri" panose="020F0502020204030204" pitchFamily="34" charset="0"/>
                <a:ea typeface="Calibri" panose="020F0502020204030204" pitchFamily="34" charset="0"/>
                <a:cs typeface="Times New Roman" panose="02020603050405020304" pitchFamily="18" charset="0"/>
              </a:rPr>
              <a:t>uljettaa </a:t>
            </a:r>
            <a:r>
              <a:rPr lang="fi-FI" b="1" dirty="0">
                <a:latin typeface="Calibri" panose="020F0502020204030204" pitchFamily="34" charset="0"/>
                <a:ea typeface="Calibri" panose="020F0502020204030204" pitchFamily="34" charset="0"/>
                <a:cs typeface="Times New Roman" panose="02020603050405020304" pitchFamily="18" charset="0"/>
              </a:rPr>
              <a:t>y</a:t>
            </a:r>
            <a:r>
              <a:rPr lang="fi-FI" b="1" dirty="0">
                <a:effectLst/>
                <a:latin typeface="Calibri" panose="020F0502020204030204" pitchFamily="34" charset="0"/>
                <a:ea typeface="Calibri" panose="020F0502020204030204" pitchFamily="34" charset="0"/>
                <a:cs typeface="Times New Roman" panose="02020603050405020304" pitchFamily="18" charset="0"/>
              </a:rPr>
              <a:t>mpäristövaateet huomioon </a:t>
            </a:r>
            <a:r>
              <a:rPr lang="fi-FI" b="1" dirty="0">
                <a:latin typeface="Calibri" panose="020F0502020204030204" pitchFamily="34" charset="0"/>
                <a:ea typeface="Calibri" panose="020F0502020204030204" pitchFamily="34" charset="0"/>
                <a:cs typeface="Times New Roman" panose="02020603050405020304" pitchFamily="18" charset="0"/>
              </a:rPr>
              <a:t>o</a:t>
            </a:r>
            <a:r>
              <a:rPr lang="fi-FI" b="1" dirty="0">
                <a:effectLst/>
                <a:latin typeface="Calibri" panose="020F0502020204030204" pitchFamily="34" charset="0"/>
                <a:ea typeface="Calibri" panose="020F0502020204030204" pitchFamily="34" charset="0"/>
                <a:cs typeface="Times New Roman" panose="02020603050405020304" pitchFamily="18" charset="0"/>
              </a:rPr>
              <a:t>ttaen:</a:t>
            </a:r>
          </a:p>
          <a:p>
            <a:pPr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Massatavarat</a:t>
            </a:r>
            <a:r>
              <a:rPr lang="fi-FI" dirty="0">
                <a:effectLst/>
                <a:latin typeface="Calibri" panose="020F0502020204030204" pitchFamily="34" charset="0"/>
                <a:ea typeface="Calibri" panose="020F0502020204030204" pitchFamily="34" charset="0"/>
                <a:cs typeface="Times New Roman" panose="02020603050405020304" pitchFamily="18" charset="0"/>
              </a:rPr>
              <a:t>: Keskitytään massatavaroiden tehokkaaseen kuljetukseen, mikä vähentää yksikkökohtaisia päästöjä ja lisää logistista tehokkuutta.</a:t>
            </a:r>
          </a:p>
          <a:p>
            <a:pPr indent="0">
              <a:lnSpc>
                <a:spcPct val="107000"/>
              </a:lnSpc>
              <a:spcAft>
                <a:spcPts val="800"/>
              </a:spcAft>
              <a:buNone/>
            </a:pPr>
            <a:r>
              <a:rPr lang="fi-FI" dirty="0">
                <a:hlinkClick r:id="rId3"/>
              </a:rPr>
              <a:t>HCT-yhdistelmien tuomat hyödyt tutkimuskohteena - Konepörssi.com (koneporssi.com)</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dirty="0">
              <a:solidFill>
                <a:srgbClr val="374151"/>
              </a:solidFill>
              <a:latin typeface="Söhne"/>
            </a:endParaRPr>
          </a:p>
        </p:txBody>
      </p:sp>
      <p:pic>
        <p:nvPicPr>
          <p:cNvPr id="6" name="Sisällön paikkamerkki 5">
            <a:extLst>
              <a:ext uri="{FF2B5EF4-FFF2-40B4-BE49-F238E27FC236}">
                <a16:creationId xmlns:a16="http://schemas.microsoft.com/office/drawing/2014/main" id="{6FE18F7F-AADA-E5C1-997D-D5B5E92CFBF3}"/>
              </a:ext>
            </a:extLst>
          </p:cNvPr>
          <p:cNvPicPr>
            <a:picLocks noGrp="1" noChangeAspect="1"/>
          </p:cNvPicPr>
          <p:nvPr>
            <p:ph sz="half" idx="2"/>
          </p:nvPr>
        </p:nvPicPr>
        <p:blipFill>
          <a:blip r:embed="rId4"/>
          <a:stretch>
            <a:fillRect/>
          </a:stretch>
        </p:blipFill>
        <p:spPr>
          <a:xfrm>
            <a:off x="6232357" y="2314235"/>
            <a:ext cx="5165725" cy="3157549"/>
          </a:xfrm>
        </p:spPr>
      </p:pic>
    </p:spTree>
    <p:extLst>
      <p:ext uri="{BB962C8B-B14F-4D97-AF65-F5344CB8AC3E}">
        <p14:creationId xmlns:p14="http://schemas.microsoft.com/office/powerpoint/2010/main" val="12855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7359" y="1588119"/>
            <a:ext cx="4656308" cy="4904756"/>
          </a:xfrm>
        </p:spPr>
        <p:txBody>
          <a:bodyPr>
            <a:normAutofit/>
          </a:bodyPr>
          <a:lstStyle/>
          <a:p>
            <a:pPr marL="0" indent="0">
              <a:buNone/>
            </a:pPr>
            <a:r>
              <a:rPr lang="fi-FI" sz="2000" b="1" dirty="0">
                <a:solidFill>
                  <a:srgbClr val="374151"/>
                </a:solidFill>
                <a:latin typeface="Söhne"/>
              </a:rPr>
              <a:t>Reaaliaikainen tiedon hallinta</a:t>
            </a:r>
          </a:p>
          <a:p>
            <a:pPr marL="0" indent="0">
              <a:buNone/>
            </a:pPr>
            <a:r>
              <a:rPr lang="fi-FI" sz="2000" dirty="0">
                <a:solidFill>
                  <a:srgbClr val="374151"/>
                </a:solidFill>
                <a:latin typeface="Söhne"/>
              </a:rPr>
              <a:t>Liikenteen reaaliaikaisen tiedonhallinnan ratkaisut käyttävät edistynyttä teknologiaa kerätäkseen ja analysoidakseen liikennetietoja reaaliajassa. Nämä ratkaisut tarjoavat arvokasta tietoa liikenteen ja kuljetusalan yrityksille. Tällä mahdollistetaan tarkempaa  suunnittelua liikenteen ohjauksessa ja päätöksen teossa. </a:t>
            </a:r>
          </a:p>
          <a:p>
            <a:pPr marL="0" indent="0">
              <a:buNone/>
            </a:pPr>
            <a:r>
              <a:rPr lang="fi-FI" sz="2000" dirty="0">
                <a:solidFill>
                  <a:srgbClr val="374151"/>
                </a:solidFill>
                <a:latin typeface="Söhne"/>
              </a:rPr>
              <a:t>Kestävän kehityksen näkökulmasta ajokilometrejä / kuljetetut tonnit voidaan pienentää ja sitä kautta myös päästöt vähenevät. Seuraavassa keskeisiä esimerkkejä ja sovellutuksia liikenteen reaaliaikaisen tiedonhallinnan ratkaisuista.</a:t>
            </a:r>
          </a:p>
        </p:txBody>
      </p:sp>
      <p:pic>
        <p:nvPicPr>
          <p:cNvPr id="5" name="Kuva 4">
            <a:extLst>
              <a:ext uri="{FF2B5EF4-FFF2-40B4-BE49-F238E27FC236}">
                <a16:creationId xmlns:a16="http://schemas.microsoft.com/office/drawing/2014/main" id="{F03B69FC-DD71-5EF6-7DC5-A7E645F38DF2}"/>
              </a:ext>
            </a:extLst>
          </p:cNvPr>
          <p:cNvPicPr>
            <a:picLocks noChangeAspect="1"/>
          </p:cNvPicPr>
          <p:nvPr/>
        </p:nvPicPr>
        <p:blipFill>
          <a:blip r:embed="rId3"/>
          <a:stretch>
            <a:fillRect/>
          </a:stretch>
        </p:blipFill>
        <p:spPr>
          <a:xfrm>
            <a:off x="5173667" y="1801597"/>
            <a:ext cx="5995082" cy="3281041"/>
          </a:xfrm>
          <a:prstGeom prst="rect">
            <a:avLst/>
          </a:prstGeom>
          <a:ln>
            <a:solidFill>
              <a:schemeClr val="accent1"/>
            </a:solidFill>
          </a:ln>
        </p:spPr>
      </p:pic>
      <p:sp>
        <p:nvSpPr>
          <p:cNvPr id="4" name="Tekstiruutu 3">
            <a:extLst>
              <a:ext uri="{FF2B5EF4-FFF2-40B4-BE49-F238E27FC236}">
                <a16:creationId xmlns:a16="http://schemas.microsoft.com/office/drawing/2014/main" id="{030A6295-C35B-C5E5-396D-16A64540858A}"/>
              </a:ext>
            </a:extLst>
          </p:cNvPr>
          <p:cNvSpPr txBox="1"/>
          <p:nvPr/>
        </p:nvSpPr>
        <p:spPr>
          <a:xfrm>
            <a:off x="5123139" y="5131381"/>
            <a:ext cx="5639777" cy="276999"/>
          </a:xfrm>
          <a:prstGeom prst="rect">
            <a:avLst/>
          </a:prstGeom>
          <a:noFill/>
        </p:spPr>
        <p:txBody>
          <a:bodyPr wrap="square" rtlCol="0">
            <a:spAutoFit/>
          </a:bodyPr>
          <a:lstStyle/>
          <a:p>
            <a:r>
              <a:rPr lang="fi-FI" sz="1000" b="1" dirty="0"/>
              <a:t>Kuva 3: Mobiiliratkaisut ovat keskiössä reaaliaikaisessa tiedon hallinnassa</a:t>
            </a:r>
            <a:r>
              <a:rPr lang="fi-FI" sz="1200" dirty="0"/>
              <a:t>.</a:t>
            </a:r>
          </a:p>
        </p:txBody>
      </p:sp>
    </p:spTree>
    <p:extLst>
      <p:ext uri="{BB962C8B-B14F-4D97-AF65-F5344CB8AC3E}">
        <p14:creationId xmlns:p14="http://schemas.microsoft.com/office/powerpoint/2010/main" val="258723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318977" y="0"/>
            <a:ext cx="10604665" cy="577516"/>
          </a:xfrm>
        </p:spPr>
        <p:txBody>
          <a:bodyPr>
            <a:normAutofit/>
          </a:bodyPr>
          <a:lstStyle/>
          <a:p>
            <a:pPr indent="0">
              <a:lnSpc>
                <a:spcPct val="107000"/>
              </a:lnSpc>
              <a:spcAft>
                <a:spcPts val="800"/>
              </a:spcAft>
              <a:buNone/>
            </a:pPr>
            <a:r>
              <a:rPr lang="fi-FI" sz="2400" b="1" dirty="0">
                <a:effectLst/>
                <a:latin typeface="Calibri" panose="020F0502020204030204" pitchFamily="34" charset="0"/>
                <a:ea typeface="Calibri" panose="020F0502020204030204" pitchFamily="34" charset="0"/>
                <a:cs typeface="Times New Roman" panose="02020603050405020304" pitchFamily="18" charset="0"/>
              </a:rPr>
              <a:t>Mitä voidaan </a:t>
            </a:r>
            <a:r>
              <a:rPr lang="fi-FI" sz="2400" b="1" dirty="0">
                <a:latin typeface="Calibri" panose="020F0502020204030204" pitchFamily="34" charset="0"/>
                <a:ea typeface="Calibri" panose="020F0502020204030204" pitchFamily="34" charset="0"/>
                <a:cs typeface="Times New Roman" panose="02020603050405020304" pitchFamily="18" charset="0"/>
              </a:rPr>
              <a:t>k</a:t>
            </a:r>
            <a:r>
              <a:rPr lang="fi-FI" sz="2400" b="1" dirty="0">
                <a:effectLst/>
                <a:latin typeface="Calibri" panose="020F0502020204030204" pitchFamily="34" charset="0"/>
                <a:ea typeface="Calibri" panose="020F0502020204030204" pitchFamily="34" charset="0"/>
                <a:cs typeface="Times New Roman" panose="02020603050405020304" pitchFamily="18" charset="0"/>
              </a:rPr>
              <a:t>uljettaa </a:t>
            </a:r>
            <a:r>
              <a:rPr lang="fi-FI" sz="2400" b="1" dirty="0">
                <a:latin typeface="Calibri" panose="020F0502020204030204" pitchFamily="34" charset="0"/>
                <a:ea typeface="Calibri" panose="020F0502020204030204" pitchFamily="34" charset="0"/>
                <a:cs typeface="Times New Roman" panose="02020603050405020304" pitchFamily="18" charset="0"/>
              </a:rPr>
              <a:t>y</a:t>
            </a:r>
            <a:r>
              <a:rPr lang="fi-FI" sz="2400" b="1" dirty="0">
                <a:effectLst/>
                <a:latin typeface="Calibri" panose="020F0502020204030204" pitchFamily="34" charset="0"/>
                <a:ea typeface="Calibri" panose="020F0502020204030204" pitchFamily="34" charset="0"/>
                <a:cs typeface="Times New Roman" panose="02020603050405020304" pitchFamily="18" charset="0"/>
              </a:rPr>
              <a:t>mpäristövaateet huomioon </a:t>
            </a:r>
            <a:r>
              <a:rPr lang="fi-FI" sz="2400" b="1" dirty="0">
                <a:latin typeface="Calibri" panose="020F0502020204030204" pitchFamily="34" charset="0"/>
                <a:ea typeface="Calibri" panose="020F0502020204030204" pitchFamily="34" charset="0"/>
                <a:cs typeface="Times New Roman" panose="02020603050405020304" pitchFamily="18" charset="0"/>
              </a:rPr>
              <a:t>o</a:t>
            </a:r>
            <a:r>
              <a:rPr lang="fi-FI" sz="2400" b="1" dirty="0">
                <a:effectLst/>
                <a:latin typeface="Calibri" panose="020F0502020204030204" pitchFamily="34" charset="0"/>
                <a:ea typeface="Calibri" panose="020F0502020204030204" pitchFamily="34" charset="0"/>
                <a:cs typeface="Times New Roman" panose="02020603050405020304" pitchFamily="18" charset="0"/>
              </a:rPr>
              <a:t>ttaen: Massatavarat</a:t>
            </a:r>
            <a:endParaRPr lang="fi-FI" sz="2400" dirty="0"/>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318977" y="577516"/>
            <a:ext cx="11074928" cy="5999579"/>
          </a:xfrm>
        </p:spPr>
        <p:txBody>
          <a:bodyPr>
            <a:normAutofit fontScale="9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000" b="0" i="0" u="none" strike="noStrike" cap="none" normalizeH="0" baseline="0" dirty="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700" b="0" i="0" u="none" strike="noStrike" cap="none" normalizeH="0" baseline="0" dirty="0">
                <a:ln>
                  <a:noFill/>
                </a:ln>
                <a:solidFill>
                  <a:schemeClr val="tx1"/>
                </a:solidFill>
                <a:effectLst/>
                <a:latin typeface="Söhne"/>
              </a:rPr>
              <a:t>Ympäristövaatimukset huomioon ottaen voidaan keskittyä kuljettamaan massatavaroita tehokkaasti, mikä vähentää yksikkökohtaisia päästöjä ja lisää logistista tehokkuutta. </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700" b="0" i="0" u="none" strike="noStrike" cap="none" normalizeH="0" baseline="0" dirty="0">
                <a:ln>
                  <a:noFill/>
                </a:ln>
                <a:solidFill>
                  <a:schemeClr val="tx1"/>
                </a:solidFill>
                <a:effectLst/>
                <a:latin typeface="Söhne"/>
              </a:rPr>
              <a:t>Tämä voi käsittää erilaisia massatavaroita, ja esimerkkejä voivat olla: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700" b="0" i="0" u="none" strike="noStrike" cap="none" normalizeH="0" baseline="0" dirty="0">
              <a:ln>
                <a:noFill/>
              </a:ln>
              <a:solidFill>
                <a:schemeClr val="tx1"/>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i-FI" altLang="fi-FI" sz="1700" b="1" i="0" u="none" strike="noStrike" cap="none" normalizeH="0" baseline="0" dirty="0">
                <a:ln>
                  <a:noFill/>
                </a:ln>
                <a:solidFill>
                  <a:schemeClr val="tx1"/>
                </a:solidFill>
                <a:effectLst/>
                <a:latin typeface="Söhne"/>
              </a:rPr>
              <a:t>Raaka-aineet: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Metsäteollisuuden puutavara tai paperimassat, kaivosalan mineraalit.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vähentää päästöjä ja logistisia kustannuksia.</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fi-FI" altLang="fi-FI" sz="1700" b="1" i="0" u="none" strike="noStrike" cap="none" normalizeH="0" baseline="0" dirty="0">
                <a:ln>
                  <a:noFill/>
                </a:ln>
                <a:solidFill>
                  <a:schemeClr val="tx1"/>
                </a:solidFill>
                <a:effectLst/>
                <a:latin typeface="Söhne"/>
              </a:rPr>
              <a:t>Kierrätettävät materiaalit: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Kierrätysmetallit, paperinkeräysmateriaalit.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edistää kierrätystä ja vähentää neitseellisten raaka-aineiden käyttöä.</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fi-FI" altLang="fi-FI" sz="1700" b="1" i="0" u="none" strike="noStrike" cap="none" normalizeH="0" baseline="0" dirty="0">
                <a:ln>
                  <a:noFill/>
                </a:ln>
                <a:solidFill>
                  <a:schemeClr val="tx1"/>
                </a:solidFill>
                <a:effectLst/>
                <a:latin typeface="Söhne"/>
              </a:rPr>
              <a:t>Rakennustarvikkeet: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Betoni, tiilet, lasi.</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tukee rakentamisen kestävyyttä ja vähentää rakennusmateriaalien hiilijalanjälkeä.</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fi-FI" altLang="fi-FI" sz="1700" b="1" i="0" u="none" strike="noStrike" cap="none" normalizeH="0" baseline="0" dirty="0">
                <a:ln>
                  <a:noFill/>
                </a:ln>
                <a:solidFill>
                  <a:schemeClr val="tx1"/>
                </a:solidFill>
                <a:effectLst/>
                <a:latin typeface="Söhne"/>
              </a:rPr>
              <a:t>Maataloustuotteet: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Vilja, rehut.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tukee elintarviketuotannon logistista tehokkuutta.</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fi-FI" altLang="fi-FI" sz="1700" b="1" i="0" u="none" strike="noStrike" cap="none" normalizeH="0" baseline="0" dirty="0">
                <a:ln>
                  <a:noFill/>
                </a:ln>
                <a:solidFill>
                  <a:schemeClr val="tx1"/>
                </a:solidFill>
                <a:effectLst/>
                <a:latin typeface="Söhne"/>
              </a:rPr>
              <a:t>Energiamateriaalit: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Hiili, biomassat.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vähentää energiamateriaalien hiilijalanjälkeä.</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fi-FI" altLang="fi-FI" sz="1700" b="1" i="0" u="none" strike="noStrike" cap="none" normalizeH="0" baseline="0" dirty="0">
                <a:ln>
                  <a:noFill/>
                </a:ln>
                <a:solidFill>
                  <a:schemeClr val="tx1"/>
                </a:solidFill>
                <a:effectLst/>
                <a:latin typeface="Söhne"/>
              </a:rPr>
              <a:t>Kemikaalit:</a:t>
            </a:r>
            <a:endParaRPr kumimoji="0" lang="fi-FI" altLang="fi-FI" sz="1700" b="0" i="0" u="none" strike="noStrike" cap="none" normalizeH="0" baseline="0" dirty="0">
              <a:ln>
                <a:noFill/>
              </a:ln>
              <a:solidFill>
                <a:schemeClr val="tx1"/>
              </a:solidFill>
              <a:effectLst/>
              <a:latin typeface="Söhne"/>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Esimerkki:</a:t>
            </a:r>
            <a:r>
              <a:rPr kumimoji="0" lang="fi-FI" altLang="fi-FI" sz="1700" b="0" i="0" u="none" strike="noStrike" cap="none" normalizeH="0" baseline="0" dirty="0">
                <a:ln>
                  <a:noFill/>
                </a:ln>
                <a:solidFill>
                  <a:schemeClr val="tx1"/>
                </a:solidFill>
                <a:effectLst/>
                <a:latin typeface="Söhne"/>
              </a:rPr>
              <a:t> Lannoitteet, teollisuuskemikaalit.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i-FI" altLang="fi-FI" sz="1700" b="0" i="1" u="none" strike="noStrike" cap="none" normalizeH="0" baseline="0" dirty="0">
                <a:ln>
                  <a:noFill/>
                </a:ln>
                <a:solidFill>
                  <a:schemeClr val="tx1"/>
                </a:solidFill>
                <a:effectLst/>
                <a:latin typeface="Söhne"/>
              </a:rPr>
              <a:t>Hyöty:</a:t>
            </a:r>
            <a:r>
              <a:rPr kumimoji="0" lang="fi-FI" altLang="fi-FI" sz="1700" b="0" i="0" u="none" strike="noStrike" cap="none" normalizeH="0" baseline="0" dirty="0">
                <a:ln>
                  <a:noFill/>
                </a:ln>
                <a:solidFill>
                  <a:schemeClr val="tx1"/>
                </a:solidFill>
                <a:effectLst/>
                <a:latin typeface="Söhne"/>
              </a:rPr>
              <a:t> Tehokas kuljetus vähentää päästöjä ja edistää kemikaalien turvallista kuljetusta.</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700" b="0" i="0" u="none" strike="noStrike" cap="none" normalizeH="0" baseline="0" dirty="0">
                <a:ln>
                  <a:noFill/>
                </a:ln>
                <a:solidFill>
                  <a:schemeClr val="tx1"/>
                </a:solidFill>
                <a:effectLst/>
                <a:latin typeface="Söhne"/>
              </a:rPr>
              <a:t>Keskeistä tässä on optimoida logistiikkaketjuja ja käyttää kuljetusratkaisuja, jotka vähentävät yksikkökohtaisia päästöjä ja lisäävät kuljetusten tehokkuutta. </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700" b="0" i="0" u="none" strike="noStrike" cap="none" normalizeH="0" baseline="0" dirty="0">
                <a:ln>
                  <a:noFill/>
                </a:ln>
                <a:solidFill>
                  <a:schemeClr val="tx1"/>
                </a:solidFill>
                <a:effectLst/>
                <a:latin typeface="Söhne"/>
              </a:rPr>
              <a:t>Tämä voi sisältää esimerkiksi käyttämällä tehokkaita kuljetusreittejä, hyödyntämällä kuljetusyhtiöiden</a:t>
            </a:r>
            <a:endParaRPr lang="fi-FI" sz="1700" b="1" dirty="0"/>
          </a:p>
        </p:txBody>
      </p:sp>
    </p:spTree>
    <p:extLst>
      <p:ext uri="{BB962C8B-B14F-4D97-AF65-F5344CB8AC3E}">
        <p14:creationId xmlns:p14="http://schemas.microsoft.com/office/powerpoint/2010/main" val="3690885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170194" y="72190"/>
            <a:ext cx="10604665" cy="348915"/>
          </a:xfrm>
        </p:spPr>
        <p:txBody>
          <a:bodyPr anchor="ctr">
            <a:normAutofit fontScale="90000"/>
          </a:bodyPr>
          <a:lstStyle/>
          <a:p>
            <a:r>
              <a:rPr lang="fi-FI" sz="2400" b="1" dirty="0"/>
              <a:t>Kuljetusalan ympäristövastuu - Optimointi ja hyötysuhteen kasvattaminen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0" y="445169"/>
            <a:ext cx="10604665" cy="6316578"/>
          </a:xfrm>
        </p:spPr>
        <p:txBody>
          <a:bodyPr>
            <a:normAutofit fontScale="85000" lnSpcReduction="20000"/>
          </a:bodyPr>
          <a:lstStyle/>
          <a:p>
            <a:pPr marL="0" indent="0" algn="l">
              <a:buNone/>
            </a:pPr>
            <a:r>
              <a:rPr lang="fi-FI" sz="2100" b="0" i="0" dirty="0">
                <a:solidFill>
                  <a:srgbClr val="374151"/>
                </a:solidFill>
                <a:effectLst/>
                <a:latin typeface="Söhne"/>
              </a:rPr>
              <a:t>Reittioptimointi on tehokas tapa parantaa logistiikan ja kuljetusten tehokkuutta sekä samalla vähentää ympäristövaikutuksia. Tässä on muutamia tapoja, joilla voit optimoida reittejä ja kasvattaa hyötysuhdetta:</a:t>
            </a:r>
          </a:p>
          <a:p>
            <a:pPr algn="l">
              <a:buFont typeface="+mj-lt"/>
              <a:buAutoNum type="arabicPeriod"/>
            </a:pPr>
            <a:r>
              <a:rPr lang="fi-FI" sz="2100" b="1" i="0" dirty="0">
                <a:solidFill>
                  <a:srgbClr val="374151"/>
                </a:solidFill>
                <a:effectLst/>
                <a:latin typeface="Söhne"/>
              </a:rPr>
              <a:t>Älykkäät reittisuunnittelujärjestelmät:</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Hyödynnä edistyneitä reittisuunnittelujärjestelmiä, jotka ottavat huomioon useita tekijöitä, kuten liikenteen, sään, kuljetusvälineet ja toimitusaikataulut.</a:t>
            </a:r>
          </a:p>
          <a:p>
            <a:pPr marL="742950" lvl="1" indent="-285750" algn="l">
              <a:buFont typeface="+mj-lt"/>
              <a:buAutoNum type="arabicPeriod"/>
            </a:pPr>
            <a:r>
              <a:rPr lang="fi-FI" sz="2100" b="0" i="0" dirty="0">
                <a:solidFill>
                  <a:srgbClr val="374151"/>
                </a:solidFill>
                <a:effectLst/>
                <a:latin typeface="Söhne"/>
              </a:rPr>
              <a:t>Käytä reaaliaikaista tietoa päivittämään reittejä matkan aikana ja välttää ruuhkia tai muita odottamattomia esteitä.</a:t>
            </a:r>
          </a:p>
          <a:p>
            <a:pPr algn="l">
              <a:buFont typeface="+mj-lt"/>
              <a:buAutoNum type="arabicPeriod"/>
            </a:pPr>
            <a:r>
              <a:rPr lang="fi-FI" sz="2100" b="1" i="0" dirty="0">
                <a:solidFill>
                  <a:srgbClr val="374151"/>
                </a:solidFill>
                <a:effectLst/>
                <a:latin typeface="Söhne"/>
              </a:rPr>
              <a:t>Kuljetuskaluston seuranta:</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Asenna GPS-seurantalaitteet kuljetuskalustoon. Näin voit seurata reaaliaikaista sijaintia ja varmistaa, että reitit pysyvät suunnitellussa aikataulussa.</a:t>
            </a:r>
          </a:p>
          <a:p>
            <a:pPr marL="742950" lvl="1" indent="-285750" algn="l">
              <a:buFont typeface="+mj-lt"/>
              <a:buAutoNum type="arabicPeriod"/>
            </a:pPr>
            <a:r>
              <a:rPr lang="fi-FI" sz="2100" b="0" i="0" dirty="0">
                <a:solidFill>
                  <a:srgbClr val="374151"/>
                </a:solidFill>
                <a:effectLst/>
                <a:latin typeface="Söhne"/>
              </a:rPr>
              <a:t>Analysoi kuljetuskaluston suorituskykyä ja tunnista mahdolliset pullonkaulat tai tehottomuudet.</a:t>
            </a:r>
          </a:p>
          <a:p>
            <a:pPr algn="l">
              <a:buFont typeface="+mj-lt"/>
              <a:buAutoNum type="arabicPeriod"/>
            </a:pPr>
            <a:r>
              <a:rPr lang="fi-FI" sz="2100" b="1" i="0" dirty="0">
                <a:solidFill>
                  <a:srgbClr val="374151"/>
                </a:solidFill>
                <a:effectLst/>
                <a:latin typeface="Söhne"/>
              </a:rPr>
              <a:t>Data-analyysi ja ennustemallit:</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Kerää ja analysoi historiallisia tietoja reiteistä, toimituksista ja liikenteestä.</a:t>
            </a:r>
          </a:p>
          <a:p>
            <a:pPr marL="742950" lvl="1" indent="-285750" algn="l">
              <a:buFont typeface="+mj-lt"/>
              <a:buAutoNum type="arabicPeriod"/>
            </a:pPr>
            <a:r>
              <a:rPr lang="fi-FI" sz="2100" b="0" i="0" dirty="0">
                <a:solidFill>
                  <a:srgbClr val="374151"/>
                </a:solidFill>
                <a:effectLst/>
                <a:latin typeface="Söhne"/>
              </a:rPr>
              <a:t>Hyödynnä ennustemalleja ennakoimaan tulevia liikennetilanteita ja optimoimaan reittejä etukäteen.</a:t>
            </a:r>
          </a:p>
          <a:p>
            <a:pPr algn="l">
              <a:buFont typeface="+mj-lt"/>
              <a:buAutoNum type="arabicPeriod"/>
            </a:pPr>
            <a:r>
              <a:rPr lang="fi-FI" sz="2100" b="1" i="0" dirty="0">
                <a:solidFill>
                  <a:srgbClr val="374151"/>
                </a:solidFill>
                <a:effectLst/>
                <a:latin typeface="Söhne"/>
              </a:rPr>
              <a:t>Kuljetusvälineiden energiatehokkuus:</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Investoi energiatehokkaisiin kuljetusvälineisiin, kuten hybridiautoihin tai sähkökäyttöisiin ajoneuvoihin.</a:t>
            </a:r>
          </a:p>
          <a:p>
            <a:pPr marL="742950" lvl="1" indent="-285750" algn="l">
              <a:buFont typeface="+mj-lt"/>
              <a:buAutoNum type="arabicPeriod"/>
            </a:pPr>
            <a:r>
              <a:rPr lang="fi-FI" sz="2100" b="0" i="0" dirty="0">
                <a:solidFill>
                  <a:srgbClr val="374151"/>
                </a:solidFill>
                <a:effectLst/>
                <a:latin typeface="Söhne"/>
              </a:rPr>
              <a:t>Suunnittele reitit siten, että ne mahdollistavat polttoaineen säästön, esimerkiksi välttämällä jatkuvaa pysähtymistä ja käynnistämistä.</a:t>
            </a:r>
          </a:p>
          <a:p>
            <a:pPr algn="l">
              <a:buFont typeface="+mj-lt"/>
              <a:buAutoNum type="arabicPeriod"/>
            </a:pPr>
            <a:r>
              <a:rPr lang="fi-FI" sz="2100" b="1" i="0" dirty="0">
                <a:solidFill>
                  <a:srgbClr val="374151"/>
                </a:solidFill>
                <a:effectLst/>
                <a:latin typeface="Söhne"/>
              </a:rPr>
              <a:t>Kumppanuuksien luominen:</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Yhteistyö muiden yritysten kanssa voi auttaa optimoimaan reittejä ja jakamaan kuljetuskustannuksia.</a:t>
            </a:r>
          </a:p>
          <a:p>
            <a:pPr marL="742950" lvl="1" indent="-285750" algn="l">
              <a:buFont typeface="+mj-lt"/>
              <a:buAutoNum type="arabicPeriod"/>
            </a:pPr>
            <a:r>
              <a:rPr lang="fi-FI" sz="2100" b="0" i="0" dirty="0">
                <a:solidFill>
                  <a:srgbClr val="374151"/>
                </a:solidFill>
                <a:effectLst/>
                <a:latin typeface="Söhne"/>
              </a:rPr>
              <a:t>Kartoita mahdollisuuksia yhteiskuljetuksiin tai jakelukeskuksien yhteiskäyttöön.</a:t>
            </a:r>
          </a:p>
          <a:p>
            <a:pPr algn="l">
              <a:buFont typeface="+mj-lt"/>
              <a:buAutoNum type="arabicPeriod"/>
            </a:pPr>
            <a:r>
              <a:rPr lang="fi-FI" sz="2100" b="1" i="0" dirty="0">
                <a:solidFill>
                  <a:srgbClr val="374151"/>
                </a:solidFill>
                <a:effectLst/>
                <a:latin typeface="Söhne"/>
              </a:rPr>
              <a:t>Jatkuva optimointiprosessi:</a:t>
            </a:r>
            <a:endParaRPr lang="fi-FI" sz="2100" b="0" i="0" dirty="0">
              <a:solidFill>
                <a:srgbClr val="374151"/>
              </a:solidFill>
              <a:effectLst/>
              <a:latin typeface="Söhne"/>
            </a:endParaRPr>
          </a:p>
          <a:p>
            <a:pPr marL="742950" lvl="1" indent="-285750" algn="l">
              <a:buFont typeface="+mj-lt"/>
              <a:buAutoNum type="arabicPeriod"/>
            </a:pPr>
            <a:r>
              <a:rPr lang="fi-FI" sz="2100" b="0" i="0" dirty="0">
                <a:solidFill>
                  <a:srgbClr val="374151"/>
                </a:solidFill>
                <a:effectLst/>
                <a:latin typeface="Söhne"/>
              </a:rPr>
              <a:t>Päivitä reittisuunnitelmat säännöllisesti uuden tiedon ja muuttuvien olosuhteiden perusteella.</a:t>
            </a:r>
          </a:p>
          <a:p>
            <a:pPr marL="742950" lvl="1" indent="-285750" algn="l">
              <a:buFont typeface="+mj-lt"/>
              <a:buAutoNum type="arabicPeriod"/>
            </a:pPr>
            <a:r>
              <a:rPr lang="fi-FI" sz="2100" b="0" i="0" dirty="0">
                <a:solidFill>
                  <a:srgbClr val="374151"/>
                </a:solidFill>
                <a:effectLst/>
                <a:latin typeface="Söhne"/>
              </a:rPr>
              <a:t>Kerää palautetta ja seuraa suorituskykyä jatkuvasti mahdollisten parannusten löytämiseksi.</a:t>
            </a:r>
          </a:p>
          <a:p>
            <a:pPr marL="457200">
              <a:lnSpc>
                <a:spcPct val="107000"/>
              </a:lnSpc>
              <a:spcAft>
                <a:spcPts val="800"/>
              </a:spcAft>
            </a:pPr>
            <a:endParaRPr lang="fi-FI" sz="37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endParaRPr lang="fi-FI" sz="3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3700" b="1" dirty="0">
              <a:solidFill>
                <a:srgbClr val="374151"/>
              </a:solidFill>
              <a:latin typeface="Söhne"/>
            </a:endParaRPr>
          </a:p>
          <a:p>
            <a:pPr marL="0" indent="0" algn="l">
              <a:buNone/>
            </a:pPr>
            <a:endParaRPr lang="fi-FI" dirty="0">
              <a:solidFill>
                <a:srgbClr val="374151"/>
              </a:solidFill>
              <a:latin typeface="Söhne"/>
            </a:endParaRPr>
          </a:p>
        </p:txBody>
      </p:sp>
    </p:spTree>
    <p:extLst>
      <p:ext uri="{BB962C8B-B14F-4D97-AF65-F5344CB8AC3E}">
        <p14:creationId xmlns:p14="http://schemas.microsoft.com/office/powerpoint/2010/main" val="3873462449"/>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b="1" dirty="0"/>
              <a:t>Kuljetusalan ympäristövastuu- Optimointi ja hyötysuhteen kasvattaminen</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825625"/>
            <a:ext cx="5165765" cy="4351338"/>
          </a:xfrm>
        </p:spPr>
        <p:txBody>
          <a:bodyPr>
            <a:normAutofit fontScale="92500" lnSpcReduction="10000"/>
          </a:bodyPr>
          <a:lstStyle/>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i-FI" sz="2600" dirty="0">
                <a:effectLst/>
                <a:latin typeface="Calibri" panose="020F0502020204030204" pitchFamily="34" charset="0"/>
                <a:ea typeface="Calibri" panose="020F0502020204030204" pitchFamily="34" charset="0"/>
                <a:cs typeface="Times New Roman" panose="02020603050405020304" pitchFamily="18" charset="0"/>
              </a:rPr>
              <a:t> </a:t>
            </a:r>
            <a:r>
              <a:rPr lang="fi-FI" sz="2600" b="1" dirty="0">
                <a:effectLst/>
                <a:latin typeface="Calibri" panose="020F0502020204030204" pitchFamily="34" charset="0"/>
                <a:ea typeface="Calibri" panose="020F0502020204030204" pitchFamily="34" charset="0"/>
                <a:cs typeface="Times New Roman" panose="02020603050405020304" pitchFamily="18" charset="0"/>
              </a:rPr>
              <a:t>Optimointi ja hyötysuhteen </a:t>
            </a:r>
            <a:r>
              <a:rPr lang="fi-FI" sz="2600" b="1" dirty="0">
                <a:latin typeface="Calibri" panose="020F0502020204030204" pitchFamily="34" charset="0"/>
                <a:ea typeface="Calibri" panose="020F0502020204030204" pitchFamily="34" charset="0"/>
                <a:cs typeface="Times New Roman" panose="02020603050405020304" pitchFamily="18" charset="0"/>
              </a:rPr>
              <a:t>k</a:t>
            </a:r>
            <a:r>
              <a:rPr lang="fi-FI" sz="2600" b="1" dirty="0">
                <a:effectLst/>
                <a:latin typeface="Calibri" panose="020F0502020204030204" pitchFamily="34" charset="0"/>
                <a:ea typeface="Calibri" panose="020F0502020204030204" pitchFamily="34" charset="0"/>
                <a:cs typeface="Times New Roman" panose="02020603050405020304" pitchFamily="18" charset="0"/>
              </a:rPr>
              <a:t>asvattaminen</a:t>
            </a:r>
            <a:r>
              <a:rPr lang="fi-FI" sz="2600" dirty="0">
                <a:effectLst/>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spcAft>
                <a:spcPts val="800"/>
              </a:spcAft>
            </a:pPr>
            <a:r>
              <a:rPr lang="fi-FI" sz="2600" b="1" dirty="0">
                <a:effectLst/>
                <a:latin typeface="Calibri" panose="020F0502020204030204" pitchFamily="34" charset="0"/>
                <a:ea typeface="Calibri" panose="020F0502020204030204" pitchFamily="34" charset="0"/>
                <a:cs typeface="Times New Roman" panose="02020603050405020304" pitchFamily="18" charset="0"/>
              </a:rPr>
              <a:t>Lastitilat:</a:t>
            </a:r>
            <a:r>
              <a:rPr lang="fi-FI" sz="2600" dirty="0">
                <a:effectLst/>
                <a:latin typeface="Calibri" panose="020F0502020204030204" pitchFamily="34" charset="0"/>
                <a:ea typeface="Calibri" panose="020F0502020204030204" pitchFamily="34" charset="0"/>
                <a:cs typeface="Times New Roman" panose="02020603050405020304" pitchFamily="18" charset="0"/>
              </a:rPr>
              <a:t> Hyödynnetään kuljetusvälineiden lastitilat optimaalisesti vähentämällä tyhjää tilaa ja maksimoimalla kuorman koko. Tämä lisää kustannustehokkuutta ja vähentää ympäristövaikutuksia. </a:t>
            </a:r>
          </a:p>
          <a:p>
            <a:pPr marL="0" indent="0">
              <a:buNone/>
            </a:pPr>
            <a:endParaRPr lang="fi-FI" sz="1600" b="1" dirty="0">
              <a:solidFill>
                <a:srgbClr val="374151"/>
              </a:solidFill>
              <a:latin typeface="Söhne"/>
            </a:endParaRPr>
          </a:p>
          <a:p>
            <a:pPr marL="0" indent="0" algn="l">
              <a:buNone/>
            </a:pPr>
            <a:endParaRPr lang="fi-FI" dirty="0">
              <a:solidFill>
                <a:srgbClr val="374151"/>
              </a:solidFill>
              <a:latin typeface="Söhne"/>
            </a:endParaRPr>
          </a:p>
        </p:txBody>
      </p:sp>
      <p:pic>
        <p:nvPicPr>
          <p:cNvPr id="3074" name="Picture 2">
            <a:extLst>
              <a:ext uri="{FF2B5EF4-FFF2-40B4-BE49-F238E27FC236}">
                <a16:creationId xmlns:a16="http://schemas.microsoft.com/office/drawing/2014/main" id="{B11A6C04-20CA-C4C6-3FE8-7A4ECEEA413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335005" y="2524953"/>
            <a:ext cx="5644146" cy="322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068919"/>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318977" y="60410"/>
            <a:ext cx="10604665" cy="360695"/>
          </a:xfrm>
        </p:spPr>
        <p:txBody>
          <a:bodyPr>
            <a:normAutofit fontScale="90000"/>
          </a:bodyPr>
          <a:lstStyle/>
          <a:p>
            <a:pPr indent="0">
              <a:lnSpc>
                <a:spcPct val="107000"/>
              </a:lnSpc>
              <a:spcAft>
                <a:spcPts val="800"/>
              </a:spcAft>
              <a:buNone/>
            </a:pPr>
            <a:r>
              <a:rPr lang="fi-FI" sz="2400" b="1" dirty="0">
                <a:latin typeface="Calibri" panose="020F0502020204030204" pitchFamily="34" charset="0"/>
                <a:ea typeface="Calibri" panose="020F0502020204030204" pitchFamily="34" charset="0"/>
                <a:cs typeface="Times New Roman" panose="02020603050405020304" pitchFamily="18" charset="0"/>
              </a:rPr>
              <a:t>Optimointi ja hyötysuhteen kasvattaminen, lastitilat</a:t>
            </a:r>
            <a:endParaRPr lang="fi-FI" sz="2400" dirty="0"/>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487419" y="529137"/>
            <a:ext cx="10774139" cy="6268453"/>
          </a:xfrm>
        </p:spPr>
        <p:txBody>
          <a:bodyPr>
            <a:normAutofit fontScale="62500" lnSpcReduction="20000"/>
          </a:bodyPr>
          <a:lstStyle/>
          <a:p>
            <a:pPr marL="0" indent="0" algn="l">
              <a:buNone/>
            </a:pPr>
            <a:r>
              <a:rPr lang="fi-FI" sz="2900" b="0" i="0" dirty="0">
                <a:solidFill>
                  <a:srgbClr val="374151"/>
                </a:solidFill>
                <a:effectLst/>
                <a:latin typeface="Söhne"/>
              </a:rPr>
              <a:t>Optimaalinen hyödyntäminen kuljetusvälineiden lastitiloissa on keskeinen tekijä kustannustehokkuuden ja ympäristöystävällisyyden kannalta. Tässä on joitain keinoja, joilla voit maksimoida lastitilankäytön:</a:t>
            </a:r>
          </a:p>
          <a:p>
            <a:pPr algn="l">
              <a:buFont typeface="+mj-lt"/>
              <a:buAutoNum type="arabicPeriod"/>
            </a:pPr>
            <a:r>
              <a:rPr lang="fi-FI" sz="2900" b="1" i="0" dirty="0">
                <a:solidFill>
                  <a:srgbClr val="374151"/>
                </a:solidFill>
                <a:effectLst/>
                <a:latin typeface="Söhne"/>
              </a:rPr>
              <a:t>Kokonaisvaltainen suunnittelu:</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Suunnittele kuljetusreitit ja kuormat huolellisesti ennakoimalla asiakkaiden tarpeita ja optimoimalla lastitilat mahdollisimman täyteen.</a:t>
            </a:r>
          </a:p>
          <a:p>
            <a:pPr algn="l">
              <a:buFont typeface="+mj-lt"/>
              <a:buAutoNum type="arabicPeriod"/>
            </a:pPr>
            <a:r>
              <a:rPr lang="fi-FI" sz="2900" b="1" i="0" dirty="0">
                <a:solidFill>
                  <a:srgbClr val="374151"/>
                </a:solidFill>
                <a:effectLst/>
                <a:latin typeface="Söhne"/>
              </a:rPr>
              <a:t>Älykkäät lastausjärjestelmät:</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Käytä älykkäitä lastausjärjestelmiä, jotka optimoivat tilan käytön automaattisesti ottaen huomioon eri tuotteiden muodot ja koot.</a:t>
            </a:r>
          </a:p>
          <a:p>
            <a:pPr algn="l">
              <a:buFont typeface="+mj-lt"/>
              <a:buAutoNum type="arabicPeriod"/>
            </a:pPr>
            <a:r>
              <a:rPr lang="fi-FI" sz="2900" b="1" i="0" dirty="0">
                <a:solidFill>
                  <a:srgbClr val="374151"/>
                </a:solidFill>
                <a:effectLst/>
                <a:latin typeface="Söhne"/>
              </a:rPr>
              <a:t>Modulaarinen pakkaus:</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Kehota toimittajia käyttämään modulaarisia pakkausratkaisuja, jotka mahdollistavat paremman tilankäytön ja vähentävät hukkatilaa.</a:t>
            </a:r>
          </a:p>
          <a:p>
            <a:pPr algn="l">
              <a:buFont typeface="+mj-lt"/>
              <a:buAutoNum type="arabicPeriod"/>
            </a:pPr>
            <a:r>
              <a:rPr lang="fi-FI" sz="2900" b="1" i="0" dirty="0">
                <a:solidFill>
                  <a:srgbClr val="374151"/>
                </a:solidFill>
                <a:effectLst/>
                <a:latin typeface="Söhne"/>
              </a:rPr>
              <a:t>Tyhjän tilan minimointi:</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Vältä kuljettamasta suuria määriä tyhjää tilaa. Tämä voidaan saavuttaa yhdistämällä useita tilauksia yhteen kuljetukseen tai hyödyntämällä joustavia pakkausratkaisuja.</a:t>
            </a:r>
          </a:p>
          <a:p>
            <a:pPr algn="l">
              <a:buFont typeface="+mj-lt"/>
              <a:buAutoNum type="arabicPeriod"/>
            </a:pPr>
            <a:r>
              <a:rPr lang="fi-FI" sz="2900" b="1" i="0" dirty="0">
                <a:solidFill>
                  <a:srgbClr val="374151"/>
                </a:solidFill>
                <a:effectLst/>
                <a:latin typeface="Söhne"/>
              </a:rPr>
              <a:t>Kommunikaatio ja yhteistyö:</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Ylläpidä avointa kommunikaatiota toimittajien, kuljetuspalvelujen ja asiakkaiden kanssa varmistaaksesi tehokkaan lastin suunnittelun ja täyden hyödyn kuormista.</a:t>
            </a:r>
          </a:p>
          <a:p>
            <a:pPr algn="l">
              <a:buFont typeface="+mj-lt"/>
              <a:buAutoNum type="arabicPeriod"/>
            </a:pPr>
            <a:r>
              <a:rPr lang="fi-FI" sz="2900" b="1" i="0" dirty="0">
                <a:solidFill>
                  <a:srgbClr val="374151"/>
                </a:solidFill>
                <a:effectLst/>
                <a:latin typeface="Söhne"/>
              </a:rPr>
              <a:t>Teknologian hyödyntäminen:</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Käytä teknologisia ratkaisuja, kuten </a:t>
            </a:r>
            <a:r>
              <a:rPr lang="fi-FI" sz="2900" b="0" i="0" dirty="0" err="1">
                <a:solidFill>
                  <a:srgbClr val="374151"/>
                </a:solidFill>
                <a:effectLst/>
                <a:latin typeface="Söhne"/>
              </a:rPr>
              <a:t>IoT</a:t>
            </a:r>
            <a:r>
              <a:rPr lang="fi-FI" sz="2900" b="0" i="0" dirty="0">
                <a:solidFill>
                  <a:srgbClr val="374151"/>
                </a:solidFill>
                <a:effectLst/>
                <a:latin typeface="Söhne"/>
              </a:rPr>
              <a:t> (esineiden internet) ja seurantajärjestelmiä, jotta voit seurata ja hallita lastitilaa reaaliajassa.</a:t>
            </a:r>
          </a:p>
          <a:p>
            <a:pPr algn="l">
              <a:buFont typeface="+mj-lt"/>
              <a:buAutoNum type="arabicPeriod"/>
            </a:pPr>
            <a:r>
              <a:rPr lang="fi-FI" sz="2900" b="1" i="0" dirty="0">
                <a:solidFill>
                  <a:srgbClr val="374151"/>
                </a:solidFill>
                <a:effectLst/>
                <a:latin typeface="Söhne"/>
              </a:rPr>
              <a:t>Jatkuva seuranta ja optimointi:</a:t>
            </a:r>
            <a:endParaRPr lang="fi-FI" sz="2900" b="0" i="0" dirty="0">
              <a:solidFill>
                <a:srgbClr val="374151"/>
              </a:solidFill>
              <a:effectLst/>
              <a:latin typeface="Söhne"/>
            </a:endParaRPr>
          </a:p>
          <a:p>
            <a:pPr marL="742950" lvl="1" indent="-285750" algn="l">
              <a:buFont typeface="+mj-lt"/>
              <a:buAutoNum type="arabicPeriod"/>
            </a:pPr>
            <a:r>
              <a:rPr lang="fi-FI" sz="2900" b="0" i="0" dirty="0">
                <a:solidFill>
                  <a:srgbClr val="374151"/>
                </a:solidFill>
                <a:effectLst/>
                <a:latin typeface="Söhne"/>
              </a:rPr>
              <a:t>Seuraa säännöllisesti lastitilan käyttöä ja etsi mahdollisuuksia parantaa prosesseja ja vähentää hukkatilaa.</a:t>
            </a:r>
          </a:p>
          <a:p>
            <a:pPr marL="0" indent="0" algn="l">
              <a:buNone/>
            </a:pPr>
            <a:r>
              <a:rPr lang="fi-FI" sz="2900" b="0" i="0" dirty="0">
                <a:solidFill>
                  <a:srgbClr val="374151"/>
                </a:solidFill>
                <a:effectLst/>
                <a:latin typeface="Söhne"/>
              </a:rPr>
              <a:t>Optimaalinen lastitilankäyttö ei ainoastaan lisää kustannustehokkuutta ja vähennä ympäristövaikutuksia vaan myös mahdollistaa suuremman määrän kuljetuksia, mikä edistää kokonaisvaltaista logistiikan tehokkuutta</a:t>
            </a:r>
            <a:r>
              <a:rPr lang="fi-FI" sz="2300" b="0" i="0" dirty="0">
                <a:solidFill>
                  <a:srgbClr val="374151"/>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000" b="0" i="0" u="none" strike="noStrike" cap="none" normalizeH="0" baseline="0" dirty="0">
              <a:ln>
                <a:noFill/>
              </a:ln>
              <a:solidFill>
                <a:schemeClr val="tx1"/>
              </a:solidFill>
              <a:effectLst/>
              <a:latin typeface="Söhne"/>
            </a:endParaRPr>
          </a:p>
        </p:txBody>
      </p:sp>
    </p:spTree>
    <p:extLst>
      <p:ext uri="{BB962C8B-B14F-4D97-AF65-F5344CB8AC3E}">
        <p14:creationId xmlns:p14="http://schemas.microsoft.com/office/powerpoint/2010/main" val="4278315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38163" y="-5765"/>
            <a:ext cx="10604665" cy="462965"/>
          </a:xfrm>
        </p:spPr>
        <p:txBody>
          <a:bodyPr anchor="ctr">
            <a:normAutofit fontScale="90000"/>
          </a:bodyPr>
          <a:lstStyle/>
          <a:p>
            <a:r>
              <a:rPr lang="fi-FI" sz="2400" b="1" dirty="0"/>
              <a:t>Kuljetusalan ympäristövastuu- toiminnan seuranta ja kehittäminen yrityksissä</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716130"/>
            <a:ext cx="5165765" cy="4710112"/>
          </a:xfrm>
        </p:spPr>
        <p:txBody>
          <a:bodyPr>
            <a:normAutofit/>
          </a:bodyPr>
          <a:lstStyle/>
          <a:p>
            <a:pPr indent="0">
              <a:lnSpc>
                <a:spcPct val="107000"/>
              </a:lnSpc>
              <a:spcAft>
                <a:spcPts val="80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Toiminnan </a:t>
            </a:r>
            <a:r>
              <a:rPr lang="fi-FI" sz="1800" b="1" dirty="0">
                <a:latin typeface="Calibri" panose="020F0502020204030204" pitchFamily="34" charset="0"/>
                <a:ea typeface="Calibri" panose="020F0502020204030204" pitchFamily="34" charset="0"/>
                <a:cs typeface="Times New Roman" panose="02020603050405020304" pitchFamily="18" charset="0"/>
              </a:rPr>
              <a:t>s</a:t>
            </a:r>
            <a:r>
              <a:rPr lang="fi-FI" sz="1800" b="1" dirty="0">
                <a:effectLst/>
                <a:latin typeface="Calibri" panose="020F0502020204030204" pitchFamily="34" charset="0"/>
                <a:ea typeface="Calibri" panose="020F0502020204030204" pitchFamily="34" charset="0"/>
                <a:cs typeface="Times New Roman" panose="02020603050405020304" pitchFamily="18" charset="0"/>
              </a:rPr>
              <a:t>euranta ja kehittäminen </a:t>
            </a:r>
            <a:r>
              <a:rPr lang="fi-FI" sz="1800" b="1" dirty="0">
                <a:latin typeface="Calibri" panose="020F0502020204030204" pitchFamily="34" charset="0"/>
                <a:ea typeface="Calibri" panose="020F0502020204030204" pitchFamily="34" charset="0"/>
                <a:cs typeface="Times New Roman" panose="02020603050405020304" pitchFamily="18" charset="0"/>
              </a:rPr>
              <a:t>y</a:t>
            </a:r>
            <a:r>
              <a:rPr lang="fi-FI" sz="1800" b="1" dirty="0">
                <a:effectLst/>
                <a:latin typeface="Calibri" panose="020F0502020204030204" pitchFamily="34" charset="0"/>
                <a:ea typeface="Calibri" panose="020F0502020204030204" pitchFamily="34" charset="0"/>
                <a:cs typeface="Times New Roman" panose="02020603050405020304" pitchFamily="18" charset="0"/>
              </a:rPr>
              <a:t>rityksissä:</a:t>
            </a:r>
          </a:p>
          <a:p>
            <a:pPr marL="457200">
              <a:lnSpc>
                <a:spcPct val="107000"/>
              </a:lnSpc>
              <a:spcAft>
                <a:spcPts val="800"/>
              </a:spcAft>
            </a:pPr>
            <a:endParaRPr lang="fi-FI" sz="1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Päästöseuranta</a:t>
            </a:r>
            <a:r>
              <a:rPr lang="fi-FI" sz="1800" dirty="0">
                <a:effectLst/>
                <a:latin typeface="Calibri" panose="020F0502020204030204" pitchFamily="34" charset="0"/>
                <a:ea typeface="Calibri" panose="020F0502020204030204" pitchFamily="34" charset="0"/>
                <a:cs typeface="Times New Roman" panose="02020603050405020304" pitchFamily="18" charset="0"/>
              </a:rPr>
              <a:t>: Implementoidaan järjestelmiä, jotka seuraavat kuljetusyrityksen päästöjä. Näiden tietojen avulla voidaan tehdä strategisia päätöksiä ympäristöystävällisemmän toiminnan edistämiseksi.</a:t>
            </a:r>
          </a:p>
          <a:p>
            <a:pPr marL="0" indent="0" algn="l">
              <a:buNone/>
            </a:pPr>
            <a:endParaRPr lang="fi-FI" dirty="0">
              <a:solidFill>
                <a:srgbClr val="374151"/>
              </a:solidFill>
              <a:latin typeface="Söhne"/>
            </a:endParaRPr>
          </a:p>
        </p:txBody>
      </p:sp>
      <p:sp>
        <p:nvSpPr>
          <p:cNvPr id="5" name="Sisällön paikkamerkki 4">
            <a:extLst>
              <a:ext uri="{FF2B5EF4-FFF2-40B4-BE49-F238E27FC236}">
                <a16:creationId xmlns:a16="http://schemas.microsoft.com/office/drawing/2014/main" id="{9E89A127-5067-774D-354E-6CBA03FB089D}"/>
              </a:ext>
            </a:extLst>
          </p:cNvPr>
          <p:cNvSpPr>
            <a:spLocks noGrp="1"/>
          </p:cNvSpPr>
          <p:nvPr>
            <p:ph sz="half" idx="2"/>
          </p:nvPr>
        </p:nvSpPr>
        <p:spPr>
          <a:xfrm>
            <a:off x="5741115" y="491018"/>
            <a:ext cx="5287434" cy="6174477"/>
          </a:xfrm>
        </p:spPr>
        <p:txBody>
          <a:bodyPr>
            <a:normAutofit fontScale="55000" lnSpcReduction="20000"/>
          </a:bodyPr>
          <a:lstStyle/>
          <a:p>
            <a:pPr marL="0" indent="0" algn="l">
              <a:buNone/>
            </a:pPr>
            <a:r>
              <a:rPr lang="fi-FI" sz="2200" b="0" i="0" dirty="0">
                <a:solidFill>
                  <a:srgbClr val="374151"/>
                </a:solidFill>
                <a:effectLst/>
                <a:latin typeface="Söhne"/>
              </a:rPr>
              <a:t>Toiminnan seuranta ja kehittäminen yrityksissä, erityisesti päästöjen seuranta kuljetusyrityksissä, on keskeinen osa kestävän ja ympäristöystävällisen liiketoiminnan edistämistä. Tässä on joitain keskeisiä käytäntöjä päästöseurannassa:</a:t>
            </a:r>
          </a:p>
          <a:p>
            <a:pPr algn="l">
              <a:buFont typeface="+mj-lt"/>
              <a:buAutoNum type="arabicPeriod"/>
            </a:pPr>
            <a:r>
              <a:rPr lang="fi-FI" sz="2200" b="1" i="0" dirty="0">
                <a:solidFill>
                  <a:srgbClr val="374151"/>
                </a:solidFill>
                <a:effectLst/>
                <a:latin typeface="Söhne"/>
              </a:rPr>
              <a:t>Päästömittarit ja -seurantajärjestelmät:</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Käytä teknologisia ratkaisuja, kuten ajoneuvojen GPS-seurantaa ja päästömittareita, jotta voit kerätä tarkkaa tietoa kuljetusvälineiden päästöistä.</a:t>
            </a:r>
          </a:p>
          <a:p>
            <a:pPr algn="l">
              <a:buFont typeface="+mj-lt"/>
              <a:buAutoNum type="arabicPeriod"/>
            </a:pPr>
            <a:r>
              <a:rPr lang="fi-FI" sz="2200" b="1" i="0" dirty="0">
                <a:solidFill>
                  <a:srgbClr val="374151"/>
                </a:solidFill>
                <a:effectLst/>
                <a:latin typeface="Söhne"/>
              </a:rPr>
              <a:t>Data-analyysi ja raportointi:</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Analysoi kerättyä tietoa säännöllisesti, tuottaaksesi raportteja päästötasoista ja tunnistamaan trendejä ajan myötä.</a:t>
            </a:r>
          </a:p>
          <a:p>
            <a:pPr algn="l">
              <a:buFont typeface="+mj-lt"/>
              <a:buAutoNum type="arabicPeriod"/>
            </a:pPr>
            <a:r>
              <a:rPr lang="fi-FI" sz="2200" b="1" i="0" dirty="0">
                <a:solidFill>
                  <a:srgbClr val="374151"/>
                </a:solidFill>
                <a:effectLst/>
                <a:latin typeface="Söhne"/>
              </a:rPr>
              <a:t>Päästöprofiilin ymmärtäminen:</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Selvitä, mikä osuus yrityksesi toiminnasta aiheuttaa suurimmat päästöt. Tämä auttaa kohdentamaan toimenpiteitä tehokkaasti.</a:t>
            </a:r>
          </a:p>
          <a:p>
            <a:pPr algn="l">
              <a:buFont typeface="+mj-lt"/>
              <a:buAutoNum type="arabicPeriod"/>
            </a:pPr>
            <a:r>
              <a:rPr lang="fi-FI" sz="2200" b="1" i="0" dirty="0">
                <a:solidFill>
                  <a:srgbClr val="374151"/>
                </a:solidFill>
                <a:effectLst/>
                <a:latin typeface="Söhne"/>
              </a:rPr>
              <a:t>Kustannustehokkaat teknologiaratkaisut:</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Investoi päästöjen vähentämiseen tarkoitettuihin teknologisiin ratkaisuihin, kuten energiatehokkaisiin ajoneuvoihin tai polttoaineen säästöä tukeviin järjestelmiin.</a:t>
            </a:r>
          </a:p>
          <a:p>
            <a:pPr algn="l">
              <a:buFont typeface="+mj-lt"/>
              <a:buAutoNum type="arabicPeriod"/>
            </a:pPr>
            <a:r>
              <a:rPr lang="fi-FI" sz="2200" b="1" i="0" dirty="0">
                <a:solidFill>
                  <a:srgbClr val="374151"/>
                </a:solidFill>
                <a:effectLst/>
                <a:latin typeface="Söhne"/>
              </a:rPr>
              <a:t>Strategiset päätökset ja tavoitteet:</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Käytä päästötietoja perustana strategisten päätösten tekemiselle, kuten uusien toimitusreittien suunnittelulle tai ajoneuvojen päivittämiselle ympäristöystävällisempiin malleihin.</a:t>
            </a:r>
          </a:p>
          <a:p>
            <a:pPr marL="742950" lvl="1" indent="-285750" algn="l">
              <a:buFont typeface="+mj-lt"/>
              <a:buAutoNum type="arabicPeriod"/>
            </a:pPr>
            <a:r>
              <a:rPr lang="fi-FI" sz="2200" b="0" i="0" dirty="0">
                <a:solidFill>
                  <a:srgbClr val="374151"/>
                </a:solidFill>
                <a:effectLst/>
                <a:latin typeface="Söhne"/>
              </a:rPr>
              <a:t>Aseta selkeät päästötavoitteet ja seuraa niiden edistymistä säännöllisesti.</a:t>
            </a:r>
          </a:p>
          <a:p>
            <a:pPr algn="l">
              <a:buFont typeface="+mj-lt"/>
              <a:buAutoNum type="arabicPeriod"/>
            </a:pPr>
            <a:r>
              <a:rPr lang="fi-FI" sz="2200" b="1" i="0" dirty="0">
                <a:solidFill>
                  <a:srgbClr val="374151"/>
                </a:solidFill>
                <a:effectLst/>
                <a:latin typeface="Söhne"/>
              </a:rPr>
              <a:t>Sidosryhmäviestintä:</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Viesti avoimesti yrityksesi päästöstrategiasta sidosryhmille, kuten asiakkaille, sijoittajille ja ympäristöjärjestöille.</a:t>
            </a:r>
          </a:p>
          <a:p>
            <a:pPr algn="l">
              <a:buFont typeface="+mj-lt"/>
              <a:buAutoNum type="arabicPeriod"/>
            </a:pPr>
            <a:r>
              <a:rPr lang="fi-FI" sz="2200" b="1" i="0" dirty="0">
                <a:solidFill>
                  <a:srgbClr val="374151"/>
                </a:solidFill>
                <a:effectLst/>
                <a:latin typeface="Söhne"/>
              </a:rPr>
              <a:t>Jatkuva parantaminen:</a:t>
            </a:r>
            <a:endParaRPr lang="fi-FI" sz="2200" b="0" i="0" dirty="0">
              <a:solidFill>
                <a:srgbClr val="374151"/>
              </a:solidFill>
              <a:effectLst/>
              <a:latin typeface="Söhne"/>
            </a:endParaRPr>
          </a:p>
          <a:p>
            <a:pPr marL="742950" lvl="1" indent="-285750" algn="l">
              <a:buFont typeface="+mj-lt"/>
              <a:buAutoNum type="arabicPeriod"/>
            </a:pPr>
            <a:r>
              <a:rPr lang="fi-FI" sz="2200" b="0" i="0" dirty="0">
                <a:solidFill>
                  <a:srgbClr val="374151"/>
                </a:solidFill>
                <a:effectLst/>
                <a:latin typeface="Söhne"/>
              </a:rPr>
              <a:t>Kehitä toimintaa jatkuvasti päästöjen seurannan ja analyysin perusteella. Hyödynnä teknologian kehitystä ja uusia innovaatioita.</a:t>
            </a:r>
          </a:p>
          <a:p>
            <a:pPr marL="0" indent="0" algn="l">
              <a:buNone/>
            </a:pPr>
            <a:r>
              <a:rPr lang="fi-FI" sz="2200" b="0" i="0" dirty="0">
                <a:solidFill>
                  <a:srgbClr val="374151"/>
                </a:solidFill>
                <a:effectLst/>
                <a:latin typeface="Söhne"/>
              </a:rPr>
              <a:t>Päästöseuranta ei pelkästään auta vähentämään ympäristövaikutuksia, vaan se voi myös tuoda kustannussäästöjä ja parantaa yrityksen mainetta kestävänä toimijana markkinoilla. Keskittyminen päästöjen seurantaan ja niiden vähentämiseen on olennainen osa nykyaikaista ja vastuullista liiketoimintaa.</a:t>
            </a:r>
          </a:p>
          <a:p>
            <a:endParaRPr lang="fi-FI" dirty="0"/>
          </a:p>
        </p:txBody>
      </p:sp>
    </p:spTree>
    <p:extLst>
      <p:ext uri="{BB962C8B-B14F-4D97-AF65-F5344CB8AC3E}">
        <p14:creationId xmlns:p14="http://schemas.microsoft.com/office/powerpoint/2010/main" val="28522560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38163" y="60158"/>
            <a:ext cx="10604665" cy="662782"/>
          </a:xfrm>
        </p:spPr>
        <p:txBody>
          <a:bodyPr anchor="ctr">
            <a:normAutofit/>
          </a:bodyPr>
          <a:lstStyle/>
          <a:p>
            <a:r>
              <a:rPr lang="fi-FI" sz="2400" dirty="0"/>
              <a:t>Kuljetusalan ympäristövastuu- toiminnan seuranta ja kehittäminen yrityksissä</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1" y="908635"/>
            <a:ext cx="2923674" cy="4710112"/>
          </a:xfrm>
        </p:spPr>
        <p:txBody>
          <a:bodyPr>
            <a:normAutofit/>
          </a:bodyPr>
          <a:lstStyle/>
          <a:p>
            <a:pPr indent="0">
              <a:lnSpc>
                <a:spcPct val="107000"/>
              </a:lnSpc>
              <a:spcAft>
                <a:spcPts val="80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Toiminnan </a:t>
            </a:r>
            <a:r>
              <a:rPr lang="fi-FI" sz="1800" b="1" dirty="0">
                <a:latin typeface="Calibri" panose="020F0502020204030204" pitchFamily="34" charset="0"/>
                <a:ea typeface="Calibri" panose="020F0502020204030204" pitchFamily="34" charset="0"/>
                <a:cs typeface="Times New Roman" panose="02020603050405020304" pitchFamily="18" charset="0"/>
              </a:rPr>
              <a:t>s</a:t>
            </a:r>
            <a:r>
              <a:rPr lang="fi-FI" sz="1800" b="1" dirty="0">
                <a:effectLst/>
                <a:latin typeface="Calibri" panose="020F0502020204030204" pitchFamily="34" charset="0"/>
                <a:ea typeface="Calibri" panose="020F0502020204030204" pitchFamily="34" charset="0"/>
                <a:cs typeface="Times New Roman" panose="02020603050405020304" pitchFamily="18" charset="0"/>
              </a:rPr>
              <a:t>euranta ja kehittäminen </a:t>
            </a:r>
            <a:r>
              <a:rPr lang="fi-FI" sz="1800" b="1" dirty="0">
                <a:latin typeface="Calibri" panose="020F0502020204030204" pitchFamily="34" charset="0"/>
                <a:ea typeface="Calibri" panose="020F0502020204030204" pitchFamily="34" charset="0"/>
                <a:cs typeface="Times New Roman" panose="02020603050405020304" pitchFamily="18" charset="0"/>
              </a:rPr>
              <a:t>y</a:t>
            </a:r>
            <a:r>
              <a:rPr lang="fi-FI" sz="1800" b="1" dirty="0">
                <a:effectLst/>
                <a:latin typeface="Calibri" panose="020F0502020204030204" pitchFamily="34" charset="0"/>
                <a:ea typeface="Calibri" panose="020F0502020204030204" pitchFamily="34" charset="0"/>
                <a:cs typeface="Times New Roman" panose="02020603050405020304" pitchFamily="18" charset="0"/>
              </a:rPr>
              <a:t>rityksissä:</a:t>
            </a:r>
          </a:p>
          <a:p>
            <a:pPr marL="457200">
              <a:lnSpc>
                <a:spcPct val="107000"/>
              </a:lnSpc>
              <a:spcAft>
                <a:spcPts val="800"/>
              </a:spcAft>
            </a:pPr>
            <a:r>
              <a:rPr lang="fi-FI" sz="1800" b="1" dirty="0">
                <a:effectLst/>
                <a:latin typeface="Calibri" panose="020F0502020204030204" pitchFamily="34" charset="0"/>
                <a:ea typeface="Calibri" panose="020F0502020204030204" pitchFamily="34" charset="0"/>
                <a:cs typeface="Times New Roman" panose="02020603050405020304" pitchFamily="18" charset="0"/>
              </a:rPr>
              <a:t>Koulutusohjelmat: </a:t>
            </a:r>
            <a:r>
              <a:rPr lang="fi-FI" sz="1800" dirty="0">
                <a:effectLst/>
                <a:latin typeface="Calibri" panose="020F0502020204030204" pitchFamily="34" charset="0"/>
                <a:ea typeface="Calibri" panose="020F0502020204030204" pitchFamily="34" charset="0"/>
                <a:cs typeface="Times New Roman" panose="02020603050405020304" pitchFamily="18" charset="0"/>
              </a:rPr>
              <a:t>Tarjotaan henkilökunnalle koulutusohjelmia, jotka korostavat kestävän toiminnan merkitystä. Henkilöstön sitoutuminen on avainasemassa kestävän kehityksen tavoitteiden saavuttamisessa.</a:t>
            </a:r>
          </a:p>
          <a:p>
            <a:pPr marL="0" indent="0" algn="l">
              <a:buNone/>
            </a:pPr>
            <a:endParaRPr lang="fi-FI" dirty="0">
              <a:solidFill>
                <a:srgbClr val="374151"/>
              </a:solidFill>
              <a:latin typeface="Söhne"/>
            </a:endParaRPr>
          </a:p>
        </p:txBody>
      </p:sp>
      <p:sp>
        <p:nvSpPr>
          <p:cNvPr id="5" name="Sisällön paikkamerkki 4">
            <a:extLst>
              <a:ext uri="{FF2B5EF4-FFF2-40B4-BE49-F238E27FC236}">
                <a16:creationId xmlns:a16="http://schemas.microsoft.com/office/drawing/2014/main" id="{9E89A127-5067-774D-354E-6CBA03FB089D}"/>
              </a:ext>
            </a:extLst>
          </p:cNvPr>
          <p:cNvSpPr>
            <a:spLocks noGrp="1"/>
          </p:cNvSpPr>
          <p:nvPr>
            <p:ph sz="half" idx="2"/>
          </p:nvPr>
        </p:nvSpPr>
        <p:spPr>
          <a:xfrm>
            <a:off x="3343027" y="613610"/>
            <a:ext cx="7609182" cy="6184231"/>
          </a:xfrm>
        </p:spPr>
        <p:txBody>
          <a:bodyPr>
            <a:normAutofit fontScale="25000" lnSpcReduction="20000"/>
          </a:bodyPr>
          <a:lstStyle/>
          <a:p>
            <a:pPr marL="0" indent="0" algn="l">
              <a:buNone/>
            </a:pPr>
            <a:r>
              <a:rPr lang="fi-FI" sz="5600" b="0" i="0" dirty="0">
                <a:solidFill>
                  <a:srgbClr val="374151"/>
                </a:solidFill>
                <a:effectLst/>
                <a:latin typeface="Söhne"/>
              </a:rPr>
              <a:t>Koulutusohjelmat ovat keskeinen väline toiminnan seurannassa ja kehittämisessä, erityisesti kestävän toiminnan näkökulmasta. Tässä muutamia näkökohtia, jotka liittyvät henkilöstön koulutusohjelmiin:</a:t>
            </a:r>
          </a:p>
          <a:p>
            <a:pPr algn="l">
              <a:buFont typeface="+mj-lt"/>
              <a:buAutoNum type="arabicPeriod"/>
            </a:pPr>
            <a:r>
              <a:rPr lang="fi-FI" sz="5600" b="1" i="0" dirty="0">
                <a:solidFill>
                  <a:srgbClr val="374151"/>
                </a:solidFill>
                <a:effectLst/>
                <a:latin typeface="Söhne"/>
              </a:rPr>
              <a:t>Kestävän kehityksen periaatteiden opetus:</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Tarjoa koulutusta kestävän kehityksen periaatteista ja niiden merkityksestä liiketoiminnassa. Henkilöstön ymmärrys kestävän toiminnan periaatteista luo vahvan perustan yrityksen kestävälle kulttuurille.</a:t>
            </a:r>
          </a:p>
          <a:p>
            <a:pPr algn="l">
              <a:buFont typeface="+mj-lt"/>
              <a:buAutoNum type="arabicPeriod"/>
            </a:pPr>
            <a:r>
              <a:rPr lang="fi-FI" sz="5600" b="1" i="0" dirty="0">
                <a:solidFill>
                  <a:srgbClr val="374151"/>
                </a:solidFill>
                <a:effectLst/>
                <a:latin typeface="Söhne"/>
              </a:rPr>
              <a:t>Ympäristöystävällisen käyttäytymisen edistäminen:</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Kouluta henkilöstöä ympäristöystävällisen käyttäytymisen edistämisessä, kuten energiatehokkuudesta, jätteiden vähentämisestä ja resurssien säästämisestä.</a:t>
            </a:r>
          </a:p>
          <a:p>
            <a:pPr algn="l">
              <a:buFont typeface="+mj-lt"/>
              <a:buAutoNum type="arabicPeriod"/>
            </a:pPr>
            <a:r>
              <a:rPr lang="fi-FI" sz="5600" b="1" i="0" dirty="0">
                <a:solidFill>
                  <a:srgbClr val="374151"/>
                </a:solidFill>
                <a:effectLst/>
                <a:latin typeface="Söhne"/>
              </a:rPr>
              <a:t>Alan parhaiden käytäntöjen tunteminen:</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Koulutusohjelmissa voi painottaa alan parhaita käytäntöjä kestävän toiminnan edistämisessä. Henkilöstö voi oppia hyödyntämään innovatiivisia ratkaisuja ja tekniikoita.</a:t>
            </a:r>
          </a:p>
          <a:p>
            <a:pPr algn="l">
              <a:buFont typeface="+mj-lt"/>
              <a:buAutoNum type="arabicPeriod"/>
            </a:pPr>
            <a:r>
              <a:rPr lang="fi-FI" sz="5600" b="1" i="0" dirty="0">
                <a:solidFill>
                  <a:srgbClr val="374151"/>
                </a:solidFill>
                <a:effectLst/>
                <a:latin typeface="Söhne"/>
              </a:rPr>
              <a:t>Sitoutumisen korostaminen:</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Korosta koulutuksessa henkilöstön roolia ja merkitystä kestävän kehityksen tavoitteiden saavuttamisessa. Korkea sitoutuminen edistää kestävän kulttuurin vahvistumista organisaatiossa.</a:t>
            </a:r>
          </a:p>
          <a:p>
            <a:pPr algn="l">
              <a:buFont typeface="+mj-lt"/>
              <a:buAutoNum type="arabicPeriod"/>
            </a:pPr>
            <a:r>
              <a:rPr lang="fi-FI" sz="5600" b="1" i="0" dirty="0">
                <a:solidFill>
                  <a:srgbClr val="374151"/>
                </a:solidFill>
                <a:effectLst/>
                <a:latin typeface="Söhne"/>
              </a:rPr>
              <a:t>Käytännön työkalut ja resurssit:</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Tarjoa käytännön työkaluja ja resursseja, joiden avulla henkilöstö voi soveltaa oppimaansa käytännössä. Esimerkiksi ohjeita energiatehokkaaseen työskentelyyn tai jätteiden lajitteluun.</a:t>
            </a:r>
          </a:p>
          <a:p>
            <a:pPr algn="l">
              <a:buFont typeface="+mj-lt"/>
              <a:buAutoNum type="arabicPeriod"/>
            </a:pPr>
            <a:r>
              <a:rPr lang="fi-FI" sz="5600" b="1" i="0" dirty="0">
                <a:solidFill>
                  <a:srgbClr val="374151"/>
                </a:solidFill>
                <a:effectLst/>
                <a:latin typeface="Söhne"/>
              </a:rPr>
              <a:t>Säännölliset päivitykset ja seuranta:</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Järjestä säännöllisiä päivityskoulutuksia, jotta henkilöstö pysyy ajan tasalla kestävän toiminnan muutoksista ja parhaista käytännöistä.</a:t>
            </a:r>
          </a:p>
          <a:p>
            <a:pPr algn="l">
              <a:buFont typeface="+mj-lt"/>
              <a:buAutoNum type="arabicPeriod"/>
            </a:pPr>
            <a:r>
              <a:rPr lang="fi-FI" sz="5600" b="1" i="0" dirty="0">
                <a:solidFill>
                  <a:srgbClr val="374151"/>
                </a:solidFill>
                <a:effectLst/>
                <a:latin typeface="Söhne"/>
              </a:rPr>
              <a:t>Palaute ja osallistuminen:</a:t>
            </a:r>
            <a:endParaRPr lang="fi-FI" sz="5600" b="0" i="0" dirty="0">
              <a:solidFill>
                <a:srgbClr val="374151"/>
              </a:solidFill>
              <a:effectLst/>
              <a:latin typeface="Söhne"/>
            </a:endParaRPr>
          </a:p>
          <a:p>
            <a:pPr marL="742950" lvl="1" indent="-285750" algn="l">
              <a:buFont typeface="+mj-lt"/>
              <a:buAutoNum type="arabicPeriod"/>
            </a:pPr>
            <a:r>
              <a:rPr lang="fi-FI" sz="5600" b="0" i="0" dirty="0">
                <a:solidFill>
                  <a:srgbClr val="374151"/>
                </a:solidFill>
                <a:effectLst/>
                <a:latin typeface="Söhne"/>
              </a:rPr>
              <a:t>Kannusta henkilöstöä antamaan palautetta ja osallistumaan kestävän kehityksen aloitteisiin. Kuuleminen ja osallistuminen vahvistavat henkilöstön omistajuutta kestävään kehitykseen.</a:t>
            </a:r>
          </a:p>
          <a:p>
            <a:pPr marL="0" indent="0" algn="l">
              <a:buNone/>
            </a:pPr>
            <a:r>
              <a:rPr lang="fi-FI" sz="5600" b="0" i="0" dirty="0">
                <a:solidFill>
                  <a:srgbClr val="374151"/>
                </a:solidFill>
                <a:effectLst/>
                <a:latin typeface="Söhne"/>
              </a:rPr>
              <a:t>Koulutusohjelmat ovat olennainen osa kestävää liiketoimintaa, koska ne luovat tietoisuutta ja osaamista, jotka voivat johtaa käytännön toimenpiteisiin yrityksen toiminnassa. Henkilöstön kouluttaminen luo vahvan perustan kestävälle kehitykselle, ja sitoutunut henkilöstö voi toimia avainasemassa yrityksen kestävän liiketoiminnan tavoitteiden saavuttamisessa</a:t>
            </a:r>
            <a:r>
              <a:rPr lang="fi-FI" sz="4300" b="0" i="0" dirty="0">
                <a:solidFill>
                  <a:srgbClr val="374151"/>
                </a:solidFill>
                <a:effectLst/>
                <a:latin typeface="Söhne"/>
              </a:rPr>
              <a:t>.</a:t>
            </a:r>
          </a:p>
          <a:p>
            <a:endParaRPr lang="fi-FI" dirty="0"/>
          </a:p>
        </p:txBody>
      </p:sp>
    </p:spTree>
    <p:extLst>
      <p:ext uri="{BB962C8B-B14F-4D97-AF65-F5344CB8AC3E}">
        <p14:creationId xmlns:p14="http://schemas.microsoft.com/office/powerpoint/2010/main" val="1354263053"/>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035046-9AC6-E986-5BE0-33C4C25678BE}"/>
              </a:ext>
            </a:extLst>
          </p:cNvPr>
          <p:cNvSpPr>
            <a:spLocks noGrp="1"/>
          </p:cNvSpPr>
          <p:nvPr>
            <p:ph type="title"/>
          </p:nvPr>
        </p:nvSpPr>
        <p:spPr/>
        <p:txBody>
          <a:bodyPr/>
          <a:lstStyle/>
          <a:p>
            <a:r>
              <a:rPr lang="fi-FI" dirty="0"/>
              <a:t>Kuljetusalan ympäristövastuu – </a:t>
            </a:r>
            <a:r>
              <a:rPr lang="fi-FI" b="1" dirty="0"/>
              <a:t>viranomais- ja sidosryhmävaateet (1 / 4)</a:t>
            </a:r>
            <a:endParaRPr lang="fi-FI" b="1" dirty="0">
              <a:cs typeface="Arial"/>
            </a:endParaRPr>
          </a:p>
        </p:txBody>
      </p:sp>
      <p:sp>
        <p:nvSpPr>
          <p:cNvPr id="3" name="Sisällön paikkamerkki 2">
            <a:extLst>
              <a:ext uri="{FF2B5EF4-FFF2-40B4-BE49-F238E27FC236}">
                <a16:creationId xmlns:a16="http://schemas.microsoft.com/office/drawing/2014/main" id="{8D3C9B8A-297F-5460-CDAE-15EE46083FF6}"/>
              </a:ext>
            </a:extLst>
          </p:cNvPr>
          <p:cNvSpPr>
            <a:spLocks noGrp="1"/>
          </p:cNvSpPr>
          <p:nvPr>
            <p:ph sz="half" idx="1"/>
          </p:nvPr>
        </p:nvSpPr>
        <p:spPr>
          <a:xfrm>
            <a:off x="111495" y="1603952"/>
            <a:ext cx="11124003" cy="4811413"/>
          </a:xfrm>
        </p:spPr>
        <p:txBody>
          <a:bodyPr vert="horz" lIns="91440" tIns="45720" rIns="91440" bIns="45720" rtlCol="0" anchor="t">
            <a:normAutofit/>
          </a:bodyPr>
          <a:lstStyle/>
          <a:p>
            <a:pPr indent="0">
              <a:lnSpc>
                <a:spcPct val="107000"/>
              </a:lnSpc>
              <a:spcAft>
                <a:spcPts val="800"/>
              </a:spcAft>
              <a:buNone/>
            </a:pPr>
            <a:r>
              <a:rPr lang="fi-FI" dirty="0">
                <a:latin typeface="Calibri"/>
                <a:ea typeface="Calibri" panose="020F0502020204030204" pitchFamily="34" charset="0"/>
                <a:cs typeface="Times New Roman"/>
              </a:rPr>
              <a:t>Kuljetusalan yrityksen tulee varmistaa, että noudatetaan</a:t>
            </a:r>
            <a:r>
              <a:rPr lang="fi-FI" sz="2400" dirty="0">
                <a:effectLst/>
                <a:latin typeface="Calibri"/>
                <a:ea typeface="Calibri" panose="020F0502020204030204" pitchFamily="34" charset="0"/>
                <a:cs typeface="Times New Roman"/>
              </a:rPr>
              <a:t> viranomaisten asettamia ympäristösäädöksiä ja -standardeja</a:t>
            </a:r>
            <a:r>
              <a:rPr lang="fi-FI" dirty="0">
                <a:latin typeface="Calibri"/>
                <a:ea typeface="Calibri" panose="020F0502020204030204" pitchFamily="34" charset="0"/>
                <a:cs typeface="Times New Roman"/>
              </a:rPr>
              <a:t>! Tällä  yritys varmistaa</a:t>
            </a:r>
            <a:r>
              <a:rPr lang="fi-FI" sz="2400" dirty="0">
                <a:effectLst/>
                <a:latin typeface="Calibri"/>
                <a:ea typeface="Calibri" panose="020F0502020204030204" pitchFamily="34" charset="0"/>
                <a:cs typeface="Times New Roman"/>
              </a:rPr>
              <a:t>, </a:t>
            </a:r>
            <a:r>
              <a:rPr lang="fi-FI" dirty="0">
                <a:latin typeface="Calibri"/>
                <a:ea typeface="Calibri" panose="020F0502020204030204" pitchFamily="34" charset="0"/>
                <a:cs typeface="Times New Roman"/>
              </a:rPr>
              <a:t>että</a:t>
            </a:r>
            <a:r>
              <a:rPr lang="fi-FI" sz="2400" dirty="0">
                <a:effectLst/>
                <a:latin typeface="Calibri"/>
                <a:ea typeface="Calibri" panose="020F0502020204030204" pitchFamily="34" charset="0"/>
                <a:cs typeface="Times New Roman"/>
              </a:rPr>
              <a:t> toimii lainmukaisesti ja välttää ympäristölle haitallisia käytäntöjä.</a:t>
            </a:r>
            <a:endParaRPr lang="fi-FI" dirty="0"/>
          </a:p>
          <a:p>
            <a:endParaRPr lang="fi-FI" dirty="0"/>
          </a:p>
        </p:txBody>
      </p:sp>
      <p:pic>
        <p:nvPicPr>
          <p:cNvPr id="5" name="Kuva 4" descr="Käsi nuija määräys">
            <a:extLst>
              <a:ext uri="{FF2B5EF4-FFF2-40B4-BE49-F238E27FC236}">
                <a16:creationId xmlns:a16="http://schemas.microsoft.com/office/drawing/2014/main" id="{39CF9313-2652-B00D-6447-670178DB7372}"/>
              </a:ext>
            </a:extLst>
          </p:cNvPr>
          <p:cNvPicPr>
            <a:picLocks noChangeAspect="1"/>
          </p:cNvPicPr>
          <p:nvPr/>
        </p:nvPicPr>
        <p:blipFill>
          <a:blip r:embed="rId3"/>
          <a:stretch>
            <a:fillRect/>
          </a:stretch>
        </p:blipFill>
        <p:spPr>
          <a:xfrm>
            <a:off x="5943600" y="3290455"/>
            <a:ext cx="4557623" cy="3048000"/>
          </a:xfrm>
          <a:prstGeom prst="rect">
            <a:avLst/>
          </a:prstGeom>
        </p:spPr>
      </p:pic>
      <p:pic>
        <p:nvPicPr>
          <p:cNvPr id="7" name="Picture 2" descr="Kuvatulokset haulle lakipykälä kuva">
            <a:extLst>
              <a:ext uri="{FF2B5EF4-FFF2-40B4-BE49-F238E27FC236}">
                <a16:creationId xmlns:a16="http://schemas.microsoft.com/office/drawing/2014/main" id="{30F85D6C-ED26-0BDE-FD83-96B9CF7CF34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56987" y="3219732"/>
            <a:ext cx="4989663" cy="318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593789"/>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374731" y="129599"/>
            <a:ext cx="10604665" cy="663056"/>
          </a:xfrm>
        </p:spPr>
        <p:txBody>
          <a:bodyPr>
            <a:normAutofit/>
          </a:bodyPr>
          <a:lstStyle/>
          <a:p>
            <a:pPr>
              <a:lnSpc>
                <a:spcPct val="107000"/>
              </a:lnSpc>
              <a:spcAft>
                <a:spcPts val="800"/>
              </a:spcAft>
            </a:pPr>
            <a:r>
              <a:rPr lang="fi-FI" sz="2400" b="1" dirty="0"/>
              <a:t>Kuljetusalan ympäristövastuu – viranomais- ja sidosryhmävaateet (2/4)</a:t>
            </a:r>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555205" y="663056"/>
            <a:ext cx="10604665" cy="6065345"/>
          </a:xfrm>
        </p:spPr>
        <p:txBody>
          <a:bodyPr vert="horz" lIns="91440" tIns="45720" rIns="91440" bIns="45720" rtlCol="0" anchor="t">
            <a:noAutofit/>
          </a:bodyPr>
          <a:lstStyle/>
          <a:p>
            <a:pPr marL="0" indent="0" algn="l">
              <a:buNone/>
            </a:pPr>
            <a:r>
              <a:rPr lang="fi-FI" sz="2000" b="0" i="0" dirty="0">
                <a:solidFill>
                  <a:srgbClr val="374151"/>
                </a:solidFill>
                <a:effectLst/>
                <a:latin typeface="Calibri"/>
                <a:cs typeface="Calibri"/>
              </a:rPr>
              <a:t>Kuljetusalan </a:t>
            </a:r>
            <a:r>
              <a:rPr lang="fi-FI" sz="2000" dirty="0">
                <a:solidFill>
                  <a:srgbClr val="374151"/>
                </a:solidFill>
                <a:latin typeface="Calibri"/>
                <a:cs typeface="Calibri"/>
              </a:rPr>
              <a:t>ympäristövastuuseen</a:t>
            </a:r>
            <a:r>
              <a:rPr lang="fi-FI" sz="2000" b="0" i="0" dirty="0">
                <a:solidFill>
                  <a:srgbClr val="374151"/>
                </a:solidFill>
                <a:effectLst/>
                <a:latin typeface="Calibri"/>
                <a:cs typeface="Calibri"/>
              </a:rPr>
              <a:t> liittyy monia viranomais- ja sidosryhmävaateita, jotka ohjaavat toimintaa kohti kestävää ja ympäristöystävällistä liiketoimintaa. Tässä on joitakin keskeisiä vaateita, joita kuljetusalan yritysten odotetaan noudattavan:</a:t>
            </a:r>
            <a:endParaRPr lang="fi-FI" sz="2000" dirty="0">
              <a:cs typeface="Arial"/>
            </a:endParaRPr>
          </a:p>
          <a:p>
            <a:pPr marL="0" indent="0" algn="l">
              <a:buNone/>
            </a:pPr>
            <a:r>
              <a:rPr lang="fi-FI" sz="2000" b="0" i="0" dirty="0">
                <a:solidFill>
                  <a:srgbClr val="374151"/>
                </a:solidFill>
                <a:effectLst/>
                <a:latin typeface="Calibri"/>
                <a:cs typeface="Calibri"/>
              </a:rPr>
              <a:t>1. </a:t>
            </a:r>
            <a:r>
              <a:rPr lang="fi-FI" sz="2000" b="1" i="0" dirty="0">
                <a:solidFill>
                  <a:srgbClr val="374151"/>
                </a:solidFill>
                <a:effectLst/>
                <a:latin typeface="Calibri"/>
                <a:cs typeface="Calibri"/>
              </a:rPr>
              <a:t>Päästövähennykset ja ilmastotavoitteet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Viranomaiset voivat asettaa päästövähennystavoitteita ja ilmastotavoitteita, joihin kuljetusyritysten on sitouduttava. Tämä voi sisältää päästöjen vähentämisen absoluuttisia määriä tai suhteessa tuotettuun palveluun (esim. kuljetettuun tavaramäärään).</a:t>
            </a:r>
          </a:p>
          <a:p>
            <a:pPr marL="0" indent="0" algn="l">
              <a:buNone/>
            </a:pPr>
            <a:r>
              <a:rPr lang="fi-FI" sz="2000" b="0" i="0" dirty="0">
                <a:solidFill>
                  <a:srgbClr val="374151"/>
                </a:solidFill>
                <a:effectLst/>
                <a:latin typeface="Calibri"/>
                <a:cs typeface="Calibri"/>
              </a:rPr>
              <a:t>2. </a:t>
            </a:r>
            <a:r>
              <a:rPr lang="fi-FI" sz="2000" b="1" i="0" dirty="0">
                <a:solidFill>
                  <a:srgbClr val="374151"/>
                </a:solidFill>
                <a:effectLst/>
                <a:latin typeface="Calibri"/>
                <a:cs typeface="Calibri"/>
              </a:rPr>
              <a:t>Ympäristösertifikaatit ja standardit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Kuljetusyrityksiltä voidaan vaatia ympäristösertifikaatteja ja standardien, kuten ISO 14001, noudattamista. Nämä todistavat sitoutumisen ympäristövastuuseen ja kestävään toimintaan.</a:t>
            </a:r>
          </a:p>
          <a:p>
            <a:pPr marL="0" indent="0" algn="l">
              <a:buNone/>
            </a:pPr>
            <a:r>
              <a:rPr lang="fi-FI" sz="2000" b="0" i="0" dirty="0">
                <a:solidFill>
                  <a:srgbClr val="374151"/>
                </a:solidFill>
                <a:effectLst/>
                <a:latin typeface="Calibri"/>
                <a:cs typeface="Calibri"/>
              </a:rPr>
              <a:t>3. </a:t>
            </a:r>
            <a:r>
              <a:rPr lang="fi-FI" sz="2000" b="1" i="0" dirty="0">
                <a:solidFill>
                  <a:srgbClr val="374151"/>
                </a:solidFill>
                <a:effectLst/>
                <a:latin typeface="Calibri"/>
                <a:cs typeface="Calibri"/>
              </a:rPr>
              <a:t>Ajoneuvostandardit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Ajoneuvojen on täytettävä tietyt standardit päästöjen osalta. Ympäristöystävälliset ja energiatehokkaat ajoneuvot voivat olla välttämättömiä noudattaakseen viranomaisten asettamia vaatimuksia.</a:t>
            </a:r>
          </a:p>
          <a:p>
            <a:pPr marL="0" indent="0" algn="l">
              <a:buNone/>
            </a:pPr>
            <a:r>
              <a:rPr lang="fi-FI" sz="2000" b="0" i="0" dirty="0">
                <a:solidFill>
                  <a:srgbClr val="374151"/>
                </a:solidFill>
                <a:effectLst/>
                <a:latin typeface="Calibri"/>
                <a:cs typeface="Calibri"/>
              </a:rPr>
              <a:t>4. </a:t>
            </a:r>
            <a:r>
              <a:rPr lang="fi-FI" sz="2000" b="1" i="0" dirty="0">
                <a:solidFill>
                  <a:srgbClr val="374151"/>
                </a:solidFill>
                <a:effectLst/>
                <a:latin typeface="Calibri"/>
                <a:cs typeface="Calibri"/>
              </a:rPr>
              <a:t>Päästöraportointi</a:t>
            </a:r>
            <a:endParaRPr lang="fi-FI" sz="2000" b="0" i="0" dirty="0">
              <a:solidFill>
                <a:srgbClr val="374151"/>
              </a:solidFill>
              <a:effectLst/>
              <a:latin typeface="Calibri"/>
              <a:cs typeface="Calibri"/>
            </a:endParaRPr>
          </a:p>
          <a:p>
            <a:pPr marL="0" indent="0">
              <a:buNone/>
            </a:pPr>
            <a:r>
              <a:rPr lang="fi-FI" sz="2000" b="0" i="0" dirty="0">
                <a:solidFill>
                  <a:srgbClr val="374151"/>
                </a:solidFill>
                <a:effectLst/>
                <a:latin typeface="Calibri"/>
                <a:cs typeface="Calibri"/>
              </a:rPr>
              <a:t>Viranomaiset voivat vaatia kuljetusyrityksiä raportoimaan säännöllisesti päästötasot ja muut ympäristöindikaattorit. Tämä voi liittyä paitsi liikenteen päästöihin myös yrityksen toiminnasta aiheutuviin epäsuoriin päästöihin.</a:t>
            </a:r>
            <a:r>
              <a:rPr lang="fi-FI" sz="2000" dirty="0">
                <a:solidFill>
                  <a:srgbClr val="374151"/>
                </a:solidFill>
                <a:latin typeface="Calibri"/>
                <a:cs typeface="Calibri"/>
              </a:rPr>
              <a:t>  Jatkuu =&gt;</a:t>
            </a:r>
            <a:endParaRPr lang="fi-FI" sz="2000" b="0" i="0" dirty="0">
              <a:solidFill>
                <a:srgbClr val="374151"/>
              </a:solidFill>
              <a:effectLst/>
              <a:latin typeface="Calibri"/>
              <a:cs typeface="Calibri"/>
            </a:endParaRPr>
          </a:p>
          <a:p>
            <a:pPr algn="l">
              <a:buFont typeface="Arial" panose="020B0604020202020204" pitchFamily="34" charset="0"/>
              <a:buChar char="•"/>
            </a:pPr>
            <a:endParaRPr lang="fi-FI" sz="800" b="0" i="0" dirty="0">
              <a:solidFill>
                <a:srgbClr val="374151"/>
              </a:solidFill>
              <a:effectLst/>
              <a:latin typeface="Söhne"/>
            </a:endParaRPr>
          </a:p>
        </p:txBody>
      </p:sp>
    </p:spTree>
    <p:extLst>
      <p:ext uri="{BB962C8B-B14F-4D97-AF65-F5344CB8AC3E}">
        <p14:creationId xmlns:p14="http://schemas.microsoft.com/office/powerpoint/2010/main" val="26796396"/>
      </p:ext>
    </p:extLst>
  </p:cSld>
  <p:clrMapOvr>
    <a:masterClrMapping/>
  </p:clrMapOvr>
  <p:extLst>
    <p:ext uri="{6950BFC3-D8DA-4A85-94F7-54DA5524770B}">
      <p188:commentRel xmlns:p188="http://schemas.microsoft.com/office/powerpoint/2018/8/main" r:id="rId2"/>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278478" y="33598"/>
            <a:ext cx="10604665" cy="663056"/>
          </a:xfrm>
        </p:spPr>
        <p:txBody>
          <a:bodyPr>
            <a:normAutofit/>
          </a:bodyPr>
          <a:lstStyle/>
          <a:p>
            <a:pPr>
              <a:lnSpc>
                <a:spcPct val="107000"/>
              </a:lnSpc>
              <a:spcAft>
                <a:spcPts val="800"/>
              </a:spcAft>
            </a:pPr>
            <a:r>
              <a:rPr lang="fi-FI" sz="2400" b="1" dirty="0"/>
              <a:t>Kuljetusalan ympäristövastuu – viranomais- ja sidosryhmävaateet (3/4)</a:t>
            </a:r>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374731" y="696654"/>
            <a:ext cx="10604665" cy="5691595"/>
          </a:xfrm>
        </p:spPr>
        <p:txBody>
          <a:bodyPr vert="horz" lIns="91440" tIns="45720" rIns="91440" bIns="45720" rtlCol="0" anchor="t">
            <a:noAutofit/>
          </a:bodyPr>
          <a:lstStyle/>
          <a:p>
            <a:pPr marL="0" indent="0" algn="l">
              <a:buNone/>
            </a:pPr>
            <a:r>
              <a:rPr lang="fi-FI" sz="2000" b="0" i="0" dirty="0">
                <a:solidFill>
                  <a:srgbClr val="374151"/>
                </a:solidFill>
                <a:effectLst/>
                <a:latin typeface="Calibri"/>
                <a:cs typeface="Calibri"/>
              </a:rPr>
              <a:t>5. </a:t>
            </a:r>
            <a:r>
              <a:rPr lang="fi-FI" sz="2000" b="1" i="0" dirty="0">
                <a:solidFill>
                  <a:srgbClr val="374151"/>
                </a:solidFill>
                <a:effectLst/>
                <a:latin typeface="Calibri"/>
                <a:cs typeface="Calibri"/>
              </a:rPr>
              <a:t>Logistiikkasäännökset: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Sidosryhmät, kuten asiakkaat ja yhteistyökumppanit, voivat asettaa omat logistiikkasäännöksensä, jotka vaativat ympäristöystävällisten kuljetusratkaisujen käyttöä tai tiettyjen standardien täyttämistä.</a:t>
            </a:r>
          </a:p>
          <a:p>
            <a:pPr marL="0" indent="0" algn="l">
              <a:buNone/>
            </a:pPr>
            <a:r>
              <a:rPr lang="fi-FI" sz="2000" b="0" i="0" dirty="0">
                <a:solidFill>
                  <a:srgbClr val="374151"/>
                </a:solidFill>
                <a:effectLst/>
                <a:latin typeface="Calibri"/>
                <a:cs typeface="Calibri"/>
              </a:rPr>
              <a:t>6. </a:t>
            </a:r>
            <a:r>
              <a:rPr lang="fi-FI" sz="2000" b="1" i="0" dirty="0">
                <a:solidFill>
                  <a:srgbClr val="374151"/>
                </a:solidFill>
                <a:effectLst/>
                <a:latin typeface="Calibri"/>
                <a:cs typeface="Calibri"/>
              </a:rPr>
              <a:t>Jätteenkäsittelyvaatimukset: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Yrityksiltä voidaan vaatia noudattamaan tarkkoja jätteenkäsittelyvaatimuksia, erityisesti liittyen mahdollisesti vaarallisten aineiden kuljetukseen.</a:t>
            </a:r>
          </a:p>
          <a:p>
            <a:pPr marL="0" indent="0" algn="l">
              <a:buNone/>
            </a:pPr>
            <a:r>
              <a:rPr lang="fi-FI" sz="2000" b="0" i="0" dirty="0">
                <a:solidFill>
                  <a:srgbClr val="374151"/>
                </a:solidFill>
                <a:effectLst/>
                <a:latin typeface="Calibri"/>
                <a:cs typeface="Calibri"/>
              </a:rPr>
              <a:t>7. </a:t>
            </a:r>
            <a:r>
              <a:rPr lang="fi-FI" sz="2000" b="1" i="0" dirty="0">
                <a:solidFill>
                  <a:srgbClr val="374151"/>
                </a:solidFill>
                <a:effectLst/>
                <a:latin typeface="Calibri"/>
                <a:cs typeface="Calibri"/>
              </a:rPr>
              <a:t>Sidosryhmäodotukset:</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Asiakkaat, sijoittajat ja muut sidosryhmät voivat odottaa, että kuljetusyritykset ovat aktiivisia ympäristöasioissa ja täyttävät tiettyjä ympäristövaatimuksia.</a:t>
            </a:r>
          </a:p>
          <a:p>
            <a:pPr marL="0" indent="0">
              <a:buNone/>
            </a:pPr>
            <a:r>
              <a:rPr lang="fi-FI" sz="2000" b="1" dirty="0">
                <a:solidFill>
                  <a:srgbClr val="374151"/>
                </a:solidFill>
                <a:latin typeface="Calibri"/>
                <a:cs typeface="Calibri"/>
              </a:rPr>
              <a:t>8. Yhteistyö</a:t>
            </a:r>
            <a:r>
              <a:rPr lang="fi-FI" sz="2000" b="1" i="0" dirty="0">
                <a:solidFill>
                  <a:srgbClr val="374151"/>
                </a:solidFill>
                <a:effectLst/>
                <a:latin typeface="Calibri"/>
                <a:cs typeface="Calibri"/>
              </a:rPr>
              <a:t> viranomaisten kanssa:</a:t>
            </a:r>
            <a:endParaRPr lang="fi-FI" sz="2000" b="0" i="0" dirty="0">
              <a:solidFill>
                <a:srgbClr val="374151"/>
              </a:solidFill>
              <a:effectLst/>
              <a:latin typeface="Calibri"/>
              <a:cs typeface="Calibri"/>
            </a:endParaRPr>
          </a:p>
          <a:p>
            <a:pPr marL="0" indent="0" algn="l">
              <a:buNone/>
            </a:pPr>
            <a:r>
              <a:rPr lang="fi-FI" sz="2000" b="0" i="0" dirty="0">
                <a:solidFill>
                  <a:srgbClr val="374151"/>
                </a:solidFill>
                <a:effectLst/>
                <a:latin typeface="Calibri"/>
                <a:cs typeface="Calibri"/>
              </a:rPr>
              <a:t>Kuljetusyritysten odotetaan tekevän tiivistä yhteistyötä viranomaisten kanssa ja osallistuvan alan laajempiin ympäristötoimenpiteisiin.</a:t>
            </a:r>
          </a:p>
          <a:p>
            <a:pPr marL="0" indent="0" algn="l">
              <a:buNone/>
            </a:pPr>
            <a:r>
              <a:rPr lang="fi-FI" sz="2000" dirty="0">
                <a:solidFill>
                  <a:srgbClr val="374151"/>
                </a:solidFill>
                <a:latin typeface="Calibri"/>
                <a:cs typeface="Calibri"/>
              </a:rPr>
              <a:t>Kuvatut</a:t>
            </a:r>
            <a:r>
              <a:rPr lang="fi-FI" sz="2000" b="0" i="0" dirty="0">
                <a:solidFill>
                  <a:srgbClr val="374151"/>
                </a:solidFill>
                <a:effectLst/>
                <a:latin typeface="Calibri"/>
                <a:cs typeface="Calibri"/>
              </a:rPr>
              <a:t> vaatimukset heijastavat yleistä pyrkimystä kohti kestävää liiketoimintaa ja vastuullista kuljetusalaa, ja niiden noudattaminen on usein välttämätöntä liiketoiminnan menestyksen ja maineen kannalta.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000" b="0" i="0" u="none" strike="noStrike" cap="none" normalizeH="0" baseline="0" dirty="0">
              <a:ln>
                <a:noFill/>
              </a:ln>
              <a:solidFill>
                <a:schemeClr val="tx1"/>
              </a:solidFill>
              <a:effectLst/>
              <a:latin typeface="Söhne"/>
            </a:endParaRPr>
          </a:p>
        </p:txBody>
      </p:sp>
    </p:spTree>
    <p:extLst>
      <p:ext uri="{BB962C8B-B14F-4D97-AF65-F5344CB8AC3E}">
        <p14:creationId xmlns:p14="http://schemas.microsoft.com/office/powerpoint/2010/main" val="2332298746"/>
      </p:ext>
    </p:extLst>
  </p:cSld>
  <p:clrMapOvr>
    <a:masterClrMapping/>
  </p:clrMapOvr>
  <p:extLst>
    <p:ext uri="{6950BFC3-D8DA-4A85-94F7-54DA5524770B}">
      <p188:commentRel xmlns:p188="http://schemas.microsoft.com/office/powerpoint/2018/8/main" r:id="rId2"/>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206289" y="85264"/>
            <a:ext cx="10604665" cy="347874"/>
          </a:xfrm>
        </p:spPr>
        <p:txBody>
          <a:bodyPr>
            <a:normAutofit fontScale="90000"/>
          </a:bodyPr>
          <a:lstStyle/>
          <a:p>
            <a:pPr indent="0">
              <a:lnSpc>
                <a:spcPct val="107000"/>
              </a:lnSpc>
              <a:spcAft>
                <a:spcPts val="800"/>
              </a:spcAft>
              <a:buNone/>
            </a:pPr>
            <a:r>
              <a:rPr lang="fi-FI" sz="2400" b="1" dirty="0"/>
              <a:t>Kuljetusalan ympäristövastuu – viranomais- ja sidosryhmävaateet (4/4)</a:t>
            </a:r>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206289" y="433138"/>
            <a:ext cx="11313748" cy="6424862"/>
          </a:xfrm>
        </p:spPr>
        <p:txBody>
          <a:bodyPr vert="horz" lIns="91440" tIns="45720" rIns="91440" bIns="45720" rtlCol="0" anchor="t">
            <a:noAutofit/>
          </a:bodyPr>
          <a:lstStyle/>
          <a:p>
            <a:pPr marL="0" indent="0" eaLnBrk="0" fontAlgn="base" hangingPunct="0">
              <a:lnSpc>
                <a:spcPct val="100000"/>
              </a:lnSpc>
              <a:spcBef>
                <a:spcPct val="0"/>
              </a:spcBef>
              <a:spcAft>
                <a:spcPct val="0"/>
              </a:spcAft>
              <a:buNone/>
            </a:pPr>
            <a:r>
              <a:rPr lang="fi-FI" altLang="fi-FI" sz="1600" dirty="0">
                <a:latin typeface="Calibri"/>
                <a:cs typeface="Calibri"/>
              </a:rPr>
              <a:t>Ohjeita yritykselle virnaomaismääräysten noudattamiseksi</a:t>
            </a:r>
            <a:endParaRPr lang="fi-FI" altLang="fi-FI" sz="1600" b="0" i="0" u="none" strike="noStrike" cap="none" normalizeH="0" baseline="0" dirty="0">
              <a:ln>
                <a:noFill/>
              </a:ln>
              <a:effectLst/>
              <a:latin typeface="Calibri"/>
              <a:cs typeface="Calibri"/>
            </a:endParaRPr>
          </a:p>
          <a:p>
            <a:pPr marL="0" indent="0" algn="l">
              <a:buNone/>
            </a:pPr>
            <a:r>
              <a:rPr lang="fi-FI" sz="1600" b="1" i="0" dirty="0">
                <a:solidFill>
                  <a:srgbClr val="374151"/>
                </a:solidFill>
                <a:effectLst/>
                <a:latin typeface="Calibri"/>
                <a:cs typeface="Calibri"/>
              </a:rPr>
              <a:t>Lainmukainen toiminta</a:t>
            </a:r>
            <a:endParaRPr lang="fi-FI" sz="1600" b="0" i="0" dirty="0">
              <a:solidFill>
                <a:srgbClr val="374151"/>
              </a:solidFill>
              <a:effectLst/>
              <a:latin typeface="Calibri"/>
              <a:cs typeface="Calibri"/>
            </a:endParaRPr>
          </a:p>
          <a:p>
            <a:pPr marL="0" indent="0" algn="l">
              <a:buNone/>
            </a:pPr>
            <a:r>
              <a:rPr lang="fi-FI" sz="1600" b="0" i="0" dirty="0">
                <a:solidFill>
                  <a:srgbClr val="374151"/>
                </a:solidFill>
                <a:effectLst/>
                <a:latin typeface="Calibri"/>
                <a:cs typeface="Calibri"/>
              </a:rPr>
              <a:t>Yrityksen on tärkeää varmistaa, että se noudattaa kaikkia voimassa olevia ympäristölainsäädäntöjä. Tämä koskee niin paikallisia, kansallisia kuin kansainvälisiäkin säännöksiä.</a:t>
            </a:r>
          </a:p>
          <a:p>
            <a:pPr marL="0" indent="0">
              <a:buNone/>
            </a:pPr>
            <a:r>
              <a:rPr lang="fi-FI" sz="1600" b="1" i="0" dirty="0">
                <a:solidFill>
                  <a:srgbClr val="374151"/>
                </a:solidFill>
                <a:effectLst/>
                <a:latin typeface="Calibri"/>
                <a:cs typeface="Calibri"/>
              </a:rPr>
              <a:t>Riskienhallinta</a:t>
            </a:r>
            <a:endParaRPr lang="fi-FI" sz="1600" b="1"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Säädösten noudattaminen auttaa vähentämään mahdollisia riskejä, kuten sakkoja, oikeustoimia tai maineen vahingoittumista, jotka voivat aiheutua ympäristölainsäädännön rikkomuksista.</a:t>
            </a:r>
          </a:p>
          <a:p>
            <a:pPr marL="0" indent="0">
              <a:buNone/>
            </a:pPr>
            <a:r>
              <a:rPr lang="fi-FI" sz="1600" b="1" i="0" dirty="0">
                <a:solidFill>
                  <a:srgbClr val="374151"/>
                </a:solidFill>
                <a:effectLst/>
                <a:latin typeface="Calibri"/>
                <a:cs typeface="Calibri"/>
              </a:rPr>
              <a:t>Ympäristösertifikaatit ja -standardit</a:t>
            </a:r>
            <a:endParaRPr lang="fi-FI" sz="1600" b="1"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Hanki ja ylläpidä ympäristösertifikaatteja ja -standardeja, kuten ISO 14001, mikä osoittaa sitoutumisen ympäristöasioihin ja luo luottamusta sidosryhmissä.</a:t>
            </a:r>
          </a:p>
          <a:p>
            <a:pPr marL="0" indent="0">
              <a:buNone/>
            </a:pPr>
            <a:r>
              <a:rPr lang="fi-FI" sz="1600" b="1" i="0" dirty="0">
                <a:solidFill>
                  <a:srgbClr val="374151"/>
                </a:solidFill>
                <a:effectLst/>
                <a:latin typeface="Calibri"/>
                <a:cs typeface="Calibri"/>
              </a:rPr>
              <a:t>Jatkuvan parantamisen periaate</a:t>
            </a:r>
            <a:endParaRPr lang="fi-FI" sz="1600" b="1"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Säädösten noudattamisen ohella kannattaa pyrkiä ylittämään minimivaatimukset ja noudattaa jatkuvan parantamisen periaatetta ympäristöasioissa.</a:t>
            </a:r>
            <a:endParaRPr lang="fi-FI" sz="1600" dirty="0"/>
          </a:p>
          <a:p>
            <a:pPr marL="0" indent="0">
              <a:buNone/>
            </a:pPr>
            <a:r>
              <a:rPr lang="fi-FI" sz="1600" b="1" i="0" dirty="0">
                <a:solidFill>
                  <a:srgbClr val="374151"/>
                </a:solidFill>
                <a:effectLst/>
                <a:latin typeface="Calibri"/>
                <a:cs typeface="Calibri"/>
              </a:rPr>
              <a:t>Sidosryhmäviestintä</a:t>
            </a:r>
            <a:endParaRPr lang="fi-FI" sz="1600"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Viesti avoimesti sidosryhmille, kuten asiakkaille, työntekijöille ja sijoittajille, yrityksen sitoutumisesta ympäristösäädösten noudattamiseen.</a:t>
            </a:r>
          </a:p>
          <a:p>
            <a:pPr marL="0" indent="0">
              <a:buNone/>
            </a:pPr>
            <a:r>
              <a:rPr lang="fi-FI" sz="1600" b="1" i="0" dirty="0">
                <a:solidFill>
                  <a:srgbClr val="374151"/>
                </a:solidFill>
                <a:effectLst/>
                <a:latin typeface="Calibri"/>
                <a:cs typeface="Calibri"/>
              </a:rPr>
              <a:t>Koulutus ja tietoisuus</a:t>
            </a:r>
            <a:endParaRPr lang="fi-FI" sz="1600"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Kouluta henkilöstöä ympäristösäädöksistä ja -standardeista varmistaaksesi niiden ymmärtämisen ja noudattamisen käytännön työssä.</a:t>
            </a:r>
          </a:p>
          <a:p>
            <a:pPr marL="0" indent="0">
              <a:buNone/>
            </a:pPr>
            <a:r>
              <a:rPr lang="fi-FI" sz="1600" b="1" dirty="0">
                <a:solidFill>
                  <a:srgbClr val="374151"/>
                </a:solidFill>
                <a:latin typeface="Calibri"/>
                <a:cs typeface="Calibri"/>
              </a:rPr>
              <a:t>Säännölliset</a:t>
            </a:r>
            <a:r>
              <a:rPr lang="fi-FI" sz="1600" b="1" i="0" dirty="0">
                <a:solidFill>
                  <a:srgbClr val="374151"/>
                </a:solidFill>
                <a:effectLst/>
                <a:latin typeface="Calibri"/>
                <a:cs typeface="Calibri"/>
              </a:rPr>
              <a:t> tarkistukset ja auditoinnit</a:t>
            </a:r>
            <a:endParaRPr lang="fi-FI" sz="1600" b="1"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Suorita säännöllisiä tarkistuksia ja auditointeja varmistaaksesi, että toiminta vastaa jatkuvasti muuttuvia ympäristösäädöksiä ja -standardeja.</a:t>
            </a:r>
            <a:endParaRPr lang="fi-FI" sz="1600" dirty="0"/>
          </a:p>
          <a:p>
            <a:pPr marL="0" indent="0">
              <a:buNone/>
            </a:pPr>
            <a:r>
              <a:rPr lang="fi-FI" sz="1600" b="1" i="0" dirty="0">
                <a:solidFill>
                  <a:srgbClr val="374151"/>
                </a:solidFill>
                <a:effectLst/>
                <a:latin typeface="Calibri"/>
                <a:cs typeface="Calibri"/>
              </a:rPr>
              <a:t>Yhteistyö viranomaisten kanssa</a:t>
            </a:r>
            <a:endParaRPr lang="fi-FI" sz="1600" dirty="0">
              <a:solidFill>
                <a:srgbClr val="374151"/>
              </a:solidFill>
              <a:latin typeface="Calibri"/>
              <a:cs typeface="Calibri"/>
            </a:endParaRPr>
          </a:p>
          <a:p>
            <a:pPr marL="0" indent="0" algn="l">
              <a:buNone/>
            </a:pPr>
            <a:r>
              <a:rPr lang="fi-FI" sz="1600" b="0" i="0" dirty="0">
                <a:solidFill>
                  <a:srgbClr val="374151"/>
                </a:solidFill>
                <a:effectLst/>
                <a:latin typeface="Calibri"/>
                <a:cs typeface="Calibri"/>
              </a:rPr>
              <a:t>Rakenna suhteita paikallisiin ympäristöviranomaisiin ja pysy ajan tasalla mahdollisista muutoksista lainsäädännössä. S</a:t>
            </a:r>
            <a:r>
              <a:rPr lang="fi-FI" sz="1600" dirty="0">
                <a:solidFill>
                  <a:srgbClr val="374151"/>
                </a:solidFill>
                <a:latin typeface="Calibri"/>
                <a:cs typeface="Calibri"/>
              </a:rPr>
              <a:t>äädösten</a:t>
            </a:r>
            <a:r>
              <a:rPr lang="fi-FI" sz="1600" b="0" i="0" dirty="0">
                <a:solidFill>
                  <a:srgbClr val="374151"/>
                </a:solidFill>
                <a:effectLst/>
                <a:latin typeface="Calibri"/>
                <a:cs typeface="Calibri"/>
              </a:rPr>
              <a:t> noudattaminen ei vain suojele yritystä oikeudellisilta riskeiltä, vaan myös edistää kestävää liiketoimintaa ja yhteiskuntavastuuta. Se luo vankan perustan ympäristöystävälliselle toiminnalle ja auttaa yritystä saavuttamaan parhaat mahdolliset käytännöt kestävyyden saralla.</a:t>
            </a: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600" dirty="0">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600" b="0" i="0" u="none" strike="noStrike" cap="none" normalizeH="0" baseline="0" dirty="0">
              <a:ln>
                <a:noFill/>
              </a:ln>
              <a:solidFill>
                <a:schemeClr val="tx1"/>
              </a:solidFill>
              <a:effectLst/>
              <a:latin typeface="Söhne"/>
            </a:endParaRPr>
          </a:p>
        </p:txBody>
      </p:sp>
    </p:spTree>
    <p:extLst>
      <p:ext uri="{BB962C8B-B14F-4D97-AF65-F5344CB8AC3E}">
        <p14:creationId xmlns:p14="http://schemas.microsoft.com/office/powerpoint/2010/main" val="99806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825625"/>
            <a:ext cx="5165765" cy="4875964"/>
          </a:xfrm>
        </p:spPr>
        <p:txBody>
          <a:bodyPr>
            <a:normAutofit fontScale="70000" lnSpcReduction="20000"/>
          </a:bodyPr>
          <a:lstStyle/>
          <a:p>
            <a:pPr marL="0" indent="0">
              <a:buNone/>
            </a:pPr>
            <a:r>
              <a:rPr lang="fi-FI" sz="2900" b="1" dirty="0">
                <a:solidFill>
                  <a:srgbClr val="374151"/>
                </a:solidFill>
                <a:latin typeface="Söhne"/>
              </a:rPr>
              <a:t>Reaaliaikainen tiedon hallinta sovellutuksia</a:t>
            </a:r>
          </a:p>
          <a:p>
            <a:pPr marL="0" indent="0">
              <a:buNone/>
            </a:pPr>
            <a:endParaRPr lang="fi-FI" sz="1600" b="1" dirty="0">
              <a:solidFill>
                <a:srgbClr val="374151"/>
              </a:solidFill>
              <a:latin typeface="Söhne"/>
            </a:endParaRPr>
          </a:p>
          <a:p>
            <a:pPr marL="0" indent="0" algn="l">
              <a:buNone/>
            </a:pPr>
            <a:r>
              <a:rPr lang="fi-FI" b="1" i="0" dirty="0">
                <a:solidFill>
                  <a:srgbClr val="374151"/>
                </a:solidFill>
                <a:effectLst/>
                <a:latin typeface="Söhne"/>
              </a:rPr>
              <a:t>Älykkäät liikennevalot:</a:t>
            </a:r>
            <a:endParaRPr lang="fi-FI" b="0" i="0" dirty="0">
              <a:solidFill>
                <a:srgbClr val="374151"/>
              </a:solidFill>
              <a:effectLst/>
              <a:latin typeface="Söhne"/>
            </a:endParaRPr>
          </a:p>
          <a:p>
            <a:pPr lvl="1"/>
            <a:r>
              <a:rPr lang="fi-FI" b="0" i="0" dirty="0">
                <a:solidFill>
                  <a:srgbClr val="374151"/>
                </a:solidFill>
                <a:effectLst/>
                <a:latin typeface="Söhne"/>
              </a:rPr>
              <a:t>Käyttävät antureita ja kameroita havaitsemaan liikennetilanteen.</a:t>
            </a:r>
          </a:p>
          <a:p>
            <a:pPr lvl="1"/>
            <a:r>
              <a:rPr lang="fi-FI" b="0" i="0" dirty="0">
                <a:solidFill>
                  <a:srgbClr val="374151"/>
                </a:solidFill>
                <a:effectLst/>
                <a:latin typeface="Söhne"/>
              </a:rPr>
              <a:t>Säätävät liikennevalojen ajoitusta reaaliaikaisesti ruuhkien välttämiseksi.</a:t>
            </a:r>
          </a:p>
          <a:p>
            <a:pPr marL="0" indent="0" algn="l">
              <a:buNone/>
            </a:pPr>
            <a:r>
              <a:rPr lang="fi-FI" b="1" i="0" dirty="0">
                <a:solidFill>
                  <a:srgbClr val="374151"/>
                </a:solidFill>
                <a:effectLst/>
                <a:latin typeface="Söhne"/>
              </a:rPr>
              <a:t>Navigointisovellukset:</a:t>
            </a:r>
            <a:endParaRPr lang="fi-FI" b="0" i="0" dirty="0">
              <a:solidFill>
                <a:srgbClr val="374151"/>
              </a:solidFill>
              <a:effectLst/>
              <a:latin typeface="Söhne"/>
            </a:endParaRPr>
          </a:p>
          <a:p>
            <a:pPr lvl="1"/>
            <a:r>
              <a:rPr lang="fi-FI" dirty="0">
                <a:solidFill>
                  <a:srgbClr val="374151"/>
                </a:solidFill>
                <a:latin typeface="Söhne"/>
              </a:rPr>
              <a:t>Käyttävät GPS-paikannusta ja reaaliaikaista liikennetietoa.</a:t>
            </a:r>
          </a:p>
          <a:p>
            <a:pPr lvl="1"/>
            <a:r>
              <a:rPr lang="fi-FI" dirty="0">
                <a:solidFill>
                  <a:srgbClr val="374151"/>
                </a:solidFill>
                <a:latin typeface="Söhne"/>
              </a:rPr>
              <a:t>Tarjoavat kuljettajille reaaliaikaista ohjausta välttääkseen liikenneruuhkia.</a:t>
            </a:r>
          </a:p>
          <a:p>
            <a:pPr marL="0" indent="0" algn="l">
              <a:buNone/>
            </a:pPr>
            <a:r>
              <a:rPr lang="fi-FI" b="1" i="0" dirty="0">
                <a:solidFill>
                  <a:srgbClr val="374151"/>
                </a:solidFill>
                <a:effectLst/>
                <a:latin typeface="Söhne"/>
              </a:rPr>
              <a:t>Liikennetiedon keruujärjestelmät:</a:t>
            </a:r>
            <a:endParaRPr lang="fi-FI" b="0" i="0" dirty="0">
              <a:solidFill>
                <a:srgbClr val="374151"/>
              </a:solidFill>
              <a:effectLst/>
              <a:latin typeface="Söhne"/>
            </a:endParaRPr>
          </a:p>
          <a:p>
            <a:pPr lvl="1"/>
            <a:r>
              <a:rPr lang="fi-FI" b="0" i="0" dirty="0">
                <a:solidFill>
                  <a:srgbClr val="374151"/>
                </a:solidFill>
                <a:effectLst/>
                <a:latin typeface="Söhne"/>
              </a:rPr>
              <a:t>Käyttävät antureita, kuten liikennetutkia ja antureita tienpinnalla.</a:t>
            </a:r>
          </a:p>
          <a:p>
            <a:pPr lvl="1"/>
            <a:r>
              <a:rPr lang="fi-FI" b="0" i="0" dirty="0">
                <a:solidFill>
                  <a:srgbClr val="374151"/>
                </a:solidFill>
                <a:effectLst/>
                <a:latin typeface="Söhne"/>
              </a:rPr>
              <a:t>Keräävät tietoa liikennemääristä, nopeuksista, ruuhkista tai säätilasta</a:t>
            </a:r>
          </a:p>
          <a:p>
            <a:pPr marL="0" indent="0" algn="l">
              <a:buNone/>
            </a:pPr>
            <a:r>
              <a:rPr lang="fi-FI" b="1" i="0" dirty="0">
                <a:solidFill>
                  <a:srgbClr val="374151"/>
                </a:solidFill>
                <a:effectLst/>
                <a:latin typeface="Söhne"/>
              </a:rPr>
              <a:t>Älykkäät liikennekeskukset:</a:t>
            </a:r>
            <a:endParaRPr lang="fi-FI" b="0" i="0" dirty="0">
              <a:solidFill>
                <a:srgbClr val="374151"/>
              </a:solidFill>
              <a:effectLst/>
              <a:latin typeface="Söhne"/>
            </a:endParaRPr>
          </a:p>
          <a:p>
            <a:pPr lvl="1"/>
            <a:r>
              <a:rPr lang="fi-FI" dirty="0">
                <a:solidFill>
                  <a:srgbClr val="374151"/>
                </a:solidFill>
                <a:latin typeface="Söhne"/>
              </a:rPr>
              <a:t>Yhdistävät eri liikenteenvalvontajärjestelmät ja tietolähteet.</a:t>
            </a:r>
          </a:p>
          <a:p>
            <a:pPr lvl="1"/>
            <a:r>
              <a:rPr lang="fi-FI" dirty="0">
                <a:solidFill>
                  <a:srgbClr val="374151"/>
                </a:solidFill>
                <a:latin typeface="Söhne"/>
              </a:rPr>
              <a:t>Tarjoavat kokonaisvaltaisen näkymän liikennetilanteeseen ja mahdollistavat reagoinnin.</a:t>
            </a:r>
          </a:p>
        </p:txBody>
      </p:sp>
      <p:pic>
        <p:nvPicPr>
          <p:cNvPr id="1026" name="Picture 2">
            <a:extLst>
              <a:ext uri="{FF2B5EF4-FFF2-40B4-BE49-F238E27FC236}">
                <a16:creationId xmlns:a16="http://schemas.microsoft.com/office/drawing/2014/main" id="{0988B0E3-399B-F9D0-FDD9-271A5DBBD4D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868778" y="1690688"/>
            <a:ext cx="5356686" cy="3194133"/>
          </a:xfrm>
          <a:prstGeom prst="rect">
            <a:avLst/>
          </a:prstGeom>
          <a:noFill/>
          <a:extLst>
            <a:ext uri="{909E8E84-426E-40DD-AFC4-6F175D3DCCD1}">
              <a14:hiddenFill xmlns:a14="http://schemas.microsoft.com/office/drawing/2010/main">
                <a:solidFill>
                  <a:srgbClr val="FFFFFF"/>
                </a:solidFill>
              </a14:hiddenFill>
            </a:ext>
          </a:extLst>
        </p:spPr>
      </p:pic>
      <p:sp>
        <p:nvSpPr>
          <p:cNvPr id="4" name="Tekstiruutu 3">
            <a:extLst>
              <a:ext uri="{FF2B5EF4-FFF2-40B4-BE49-F238E27FC236}">
                <a16:creationId xmlns:a16="http://schemas.microsoft.com/office/drawing/2014/main" id="{8FF3CCFB-DB77-855A-85AF-F43CC0821020}"/>
              </a:ext>
            </a:extLst>
          </p:cNvPr>
          <p:cNvSpPr txBox="1"/>
          <p:nvPr/>
        </p:nvSpPr>
        <p:spPr>
          <a:xfrm>
            <a:off x="5868778" y="4993105"/>
            <a:ext cx="5356686" cy="461665"/>
          </a:xfrm>
          <a:prstGeom prst="rect">
            <a:avLst/>
          </a:prstGeom>
          <a:noFill/>
        </p:spPr>
        <p:txBody>
          <a:bodyPr wrap="square" rtlCol="0">
            <a:spAutoFit/>
          </a:bodyPr>
          <a:lstStyle/>
          <a:p>
            <a:pPr algn="l"/>
            <a:r>
              <a:rPr lang="fi-FI" sz="1200" b="1" i="0" dirty="0">
                <a:solidFill>
                  <a:srgbClr val="000000"/>
                </a:solidFill>
                <a:effectLst/>
                <a:latin typeface="Quicksand"/>
              </a:rPr>
              <a:t>Kuva 4: Säätilan seurantaa liikenteessä. </a:t>
            </a:r>
            <a:r>
              <a:rPr lang="fi-FI" sz="1200" b="1" dirty="0">
                <a:solidFill>
                  <a:srgbClr val="333333"/>
                </a:solidFill>
                <a:latin typeface="Quicksand"/>
              </a:rPr>
              <a:t>A</a:t>
            </a:r>
            <a:r>
              <a:rPr lang="fi-FI" sz="1200" b="1" i="0" dirty="0">
                <a:solidFill>
                  <a:srgbClr val="333333"/>
                </a:solidFill>
                <a:effectLst/>
                <a:latin typeface="Quicksand"/>
              </a:rPr>
              <a:t>nimoitavat liukuvärikuvat määritellään haluttujen anturiarvojen pohjalta, esimerkiksi tien lämpötila, kastepiste, jne.</a:t>
            </a:r>
          </a:p>
        </p:txBody>
      </p:sp>
    </p:spTree>
    <p:extLst>
      <p:ext uri="{BB962C8B-B14F-4D97-AF65-F5344CB8AC3E}">
        <p14:creationId xmlns:p14="http://schemas.microsoft.com/office/powerpoint/2010/main" val="799209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424609" y="0"/>
            <a:ext cx="10604665" cy="433137"/>
          </a:xfrm>
        </p:spPr>
        <p:txBody>
          <a:bodyPr/>
          <a:lstStyle/>
          <a:p>
            <a:r>
              <a:rPr lang="fi-FI" sz="2400" b="1" dirty="0"/>
              <a:t>Kuljetusalan ympäristövastuu – Yrityksen puheenvuoro</a:t>
            </a:r>
            <a:endParaRPr lang="fi-FI" b="1" dirty="0"/>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308467" y="553454"/>
            <a:ext cx="10836948" cy="6304546"/>
          </a:xfrm>
        </p:spPr>
        <p:txBody>
          <a:bodyPr vert="horz" lIns="91440" tIns="45720" rIns="91440" bIns="45720" rtlCol="0" anchor="t">
            <a:normAutofit/>
          </a:bodyPr>
          <a:lstStyle/>
          <a:p>
            <a:pPr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07000"/>
              </a:lnSpc>
              <a:spcAft>
                <a:spcPts val="800"/>
              </a:spcAft>
              <a:buNone/>
            </a:pPr>
            <a:r>
              <a:rPr lang="fi-FI" dirty="0">
                <a:effectLst/>
                <a:latin typeface="Calibri" panose="020F0502020204030204" pitchFamily="34" charset="0"/>
                <a:ea typeface="Calibri" panose="020F0502020204030204" pitchFamily="34" charset="0"/>
                <a:cs typeface="Times New Roman" panose="02020603050405020304" pitchFamily="18" charset="0"/>
                <a:hlinkClick r:id="rId3"/>
              </a:rPr>
              <a:t>Yrityksen puheenvuoro A2B</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902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A06C6A-26AC-42AF-B805-176DEC279B7E}"/>
              </a:ext>
            </a:extLst>
          </p:cNvPr>
          <p:cNvSpPr>
            <a:spLocks noGrp="1"/>
          </p:cNvSpPr>
          <p:nvPr>
            <p:ph type="title"/>
          </p:nvPr>
        </p:nvSpPr>
        <p:spPr>
          <a:xfrm>
            <a:off x="424609" y="0"/>
            <a:ext cx="10604665" cy="433137"/>
          </a:xfrm>
        </p:spPr>
        <p:txBody>
          <a:bodyPr/>
          <a:lstStyle/>
          <a:p>
            <a:r>
              <a:rPr lang="fi-FI" sz="2400" b="1" dirty="0"/>
              <a:t>Kuljetusalan ympäristövastuu – Yhteenveto</a:t>
            </a:r>
            <a:endParaRPr lang="fi-FI" b="1" dirty="0"/>
          </a:p>
        </p:txBody>
      </p:sp>
      <p:sp>
        <p:nvSpPr>
          <p:cNvPr id="3" name="Sisällön paikkamerkki 2">
            <a:extLst>
              <a:ext uri="{FF2B5EF4-FFF2-40B4-BE49-F238E27FC236}">
                <a16:creationId xmlns:a16="http://schemas.microsoft.com/office/drawing/2014/main" id="{9C60D262-C168-E01B-979E-1DEF30E9C2CF}"/>
              </a:ext>
            </a:extLst>
          </p:cNvPr>
          <p:cNvSpPr>
            <a:spLocks noGrp="1"/>
          </p:cNvSpPr>
          <p:nvPr>
            <p:ph idx="1"/>
          </p:nvPr>
        </p:nvSpPr>
        <p:spPr>
          <a:xfrm>
            <a:off x="308467" y="553454"/>
            <a:ext cx="10836948" cy="6304546"/>
          </a:xfrm>
        </p:spPr>
        <p:txBody>
          <a:bodyPr vert="horz" lIns="91440" tIns="45720" rIns="91440" bIns="45720" rtlCol="0" anchor="t">
            <a:normAutofit/>
          </a:bodyPr>
          <a:lstStyle/>
          <a:p>
            <a:pPr marL="457200">
              <a:lnSpc>
                <a:spcPct val="107000"/>
              </a:lnSpc>
              <a:spcAft>
                <a:spcPts val="800"/>
              </a:spcAft>
            </a:pPr>
            <a:r>
              <a:rPr lang="fi-FI" sz="2200" dirty="0">
                <a:latin typeface="Calibri"/>
                <a:ea typeface="Calibri" panose="020F0502020204030204" pitchFamily="34" charset="0"/>
                <a:cs typeface="Times New Roman"/>
              </a:rPr>
              <a:t>Kuljetusalalla</a:t>
            </a:r>
            <a:r>
              <a:rPr lang="fi-FI" sz="2200" dirty="0">
                <a:effectLst/>
                <a:latin typeface="Calibri"/>
                <a:ea typeface="Calibri" panose="020F0502020204030204" pitchFamily="34" charset="0"/>
                <a:cs typeface="Times New Roman"/>
              </a:rPr>
              <a:t> ympäristövastuu edellyttää monitahoista strategiaa, joka kattaa kaikki logistisen prosessin vaiheet</a:t>
            </a:r>
            <a:r>
              <a:rPr lang="fi-FI" sz="2200" dirty="0">
                <a:latin typeface="Calibri"/>
                <a:ea typeface="Calibri" panose="020F0502020204030204" pitchFamily="34" charset="0"/>
                <a:cs typeface="Times New Roman"/>
              </a:rPr>
              <a:t> ja </a:t>
            </a:r>
            <a:r>
              <a:rPr lang="fi-FI" sz="2200" dirty="0">
                <a:effectLst/>
                <a:latin typeface="Calibri"/>
                <a:ea typeface="Calibri" panose="020F0502020204030204" pitchFamily="34" charset="0"/>
                <a:cs typeface="Times New Roman"/>
              </a:rPr>
              <a:t>tehokkaat teknologiat</a:t>
            </a:r>
          </a:p>
          <a:p>
            <a:pPr marL="457200">
              <a:lnSpc>
                <a:spcPct val="107000"/>
              </a:lnSpc>
              <a:spcAft>
                <a:spcPts val="800"/>
              </a:spcAft>
            </a:pPr>
            <a:r>
              <a:rPr lang="fi-FI" sz="2200" dirty="0">
                <a:latin typeface="Calibri"/>
                <a:ea typeface="Calibri" panose="020F0502020204030204" pitchFamily="34" charset="0"/>
                <a:cs typeface="Times New Roman"/>
              </a:rPr>
              <a:t>Kestävät</a:t>
            </a:r>
            <a:r>
              <a:rPr lang="fi-FI" sz="2200" dirty="0">
                <a:effectLst/>
                <a:latin typeface="Calibri"/>
                <a:ea typeface="Calibri" panose="020F0502020204030204" pitchFamily="34" charset="0"/>
                <a:cs typeface="Times New Roman"/>
              </a:rPr>
              <a:t> polttoaineet</a:t>
            </a:r>
          </a:p>
          <a:p>
            <a:pPr marL="457200">
              <a:lnSpc>
                <a:spcPct val="107000"/>
              </a:lnSpc>
              <a:spcAft>
                <a:spcPts val="800"/>
              </a:spcAft>
            </a:pPr>
            <a:r>
              <a:rPr lang="fi-FI" sz="2200" dirty="0">
                <a:latin typeface="Calibri"/>
                <a:ea typeface="Calibri" panose="020F0502020204030204" pitchFamily="34" charset="0"/>
                <a:cs typeface="Times New Roman"/>
              </a:rPr>
              <a:t>Optimaalinen </a:t>
            </a:r>
            <a:r>
              <a:rPr lang="fi-FI" sz="2200" dirty="0">
                <a:effectLst/>
                <a:latin typeface="Calibri"/>
                <a:ea typeface="Calibri" panose="020F0502020204030204" pitchFamily="34" charset="0"/>
                <a:cs typeface="Times New Roman"/>
              </a:rPr>
              <a:t>kuljetus ja jatkuva seuranta muodostavat kokonaisuuden, joka tasapainottaa liiketoiminnan tehokkuutta ja ympäristövastuuta</a:t>
            </a:r>
            <a:endParaRPr lang="fi-FI" sz="2200" dirty="0">
              <a:effectLst/>
              <a:latin typeface="Calibri"/>
              <a:ea typeface="Calibri" panose="020F0502020204030204" pitchFamily="34" charset="0"/>
              <a:cs typeface="Times New Roman" panose="02020603050405020304" pitchFamily="18" charset="0"/>
            </a:endParaRPr>
          </a:p>
          <a:p>
            <a:pPr marL="457200">
              <a:lnSpc>
                <a:spcPct val="107000"/>
              </a:lnSpc>
              <a:spcAft>
                <a:spcPts val="800"/>
              </a:spcAft>
            </a:pPr>
            <a:r>
              <a:rPr lang="fi-FI" sz="2200" dirty="0">
                <a:latin typeface="Calibri"/>
                <a:ea typeface="Calibri" panose="020F0502020204030204" pitchFamily="34" charset="0"/>
                <a:cs typeface="Times New Roman"/>
              </a:rPr>
              <a:t>Viranomaisten</a:t>
            </a:r>
            <a:r>
              <a:rPr lang="fi-FI" sz="2200" dirty="0">
                <a:effectLst/>
                <a:latin typeface="Calibri"/>
                <a:ea typeface="Calibri" panose="020F0502020204030204" pitchFamily="34" charset="0"/>
                <a:cs typeface="Times New Roman"/>
              </a:rPr>
              <a:t> ja sidosryhmien odotuksiin vastaaminen on olennainen osa kestävän kuljetusalan rakentamista</a:t>
            </a:r>
          </a:p>
          <a:p>
            <a:pPr marL="457200">
              <a:lnSpc>
                <a:spcPct val="107000"/>
              </a:lnSpc>
              <a:spcAft>
                <a:spcPts val="800"/>
              </a:spcAft>
            </a:pPr>
            <a:r>
              <a:rPr lang="fi-FI" sz="2200" b="0" i="0" dirty="0">
                <a:solidFill>
                  <a:srgbClr val="374151"/>
                </a:solidFill>
                <a:effectLst/>
                <a:latin typeface="Calibri"/>
                <a:cs typeface="Calibri"/>
              </a:rPr>
              <a:t>Kuljetusalalla ympäristövastuu edellyttää noudattamista viranomaisten ja sidosryhmien asettamia tiukkoja vaatimuksia. Näihin kuuluvat päästövähennykset, ympäristösertifikaatit, ajoneuvostandardit ja päästöraportointi</a:t>
            </a:r>
          </a:p>
          <a:p>
            <a:pPr marL="457200">
              <a:lnSpc>
                <a:spcPct val="107000"/>
              </a:lnSpc>
              <a:spcAft>
                <a:spcPts val="800"/>
              </a:spcAft>
            </a:pPr>
            <a:r>
              <a:rPr lang="fi-FI" sz="2200" dirty="0">
                <a:solidFill>
                  <a:srgbClr val="374151"/>
                </a:solidFill>
                <a:latin typeface="Calibri"/>
                <a:cs typeface="Calibri"/>
              </a:rPr>
              <a:t> Yritysten</a:t>
            </a:r>
            <a:r>
              <a:rPr lang="fi-FI" sz="2200" b="0" i="0" dirty="0">
                <a:solidFill>
                  <a:srgbClr val="374151"/>
                </a:solidFill>
                <a:effectLst/>
                <a:latin typeface="Calibri"/>
                <a:cs typeface="Calibri"/>
              </a:rPr>
              <a:t> on myös otettava huomioon logistiikkasäännökset, jätteenkäsittelyvaatimukset ja vastattava asiakkaiden sekä muiden sidosryhmien odotuksiin. Nämä toimenpiteet ovat olennaisia kestävän liiketoiminnan ja maineen rakentamisessa kuljetusalall</a:t>
            </a:r>
            <a:r>
              <a:rPr lang="fi-FI" sz="2200" b="0" i="0" dirty="0">
                <a:solidFill>
                  <a:srgbClr val="374151"/>
                </a:solidFill>
                <a:effectLst/>
                <a:latin typeface="Söhne"/>
              </a:rPr>
              <a:t>a</a:t>
            </a:r>
            <a:endParaRPr lang="fi-FI"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endParaRPr lang="fi-FI" b="1" dirty="0"/>
          </a:p>
        </p:txBody>
      </p:sp>
    </p:spTree>
    <p:extLst>
      <p:ext uri="{BB962C8B-B14F-4D97-AF65-F5344CB8AC3E}">
        <p14:creationId xmlns:p14="http://schemas.microsoft.com/office/powerpoint/2010/main" val="2278000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A84373F-6A5A-FF47-979A-1B928E20D60B}"/>
              </a:ext>
            </a:extLst>
          </p:cNvPr>
          <p:cNvSpPr/>
          <p:nvPr/>
        </p:nvSpPr>
        <p:spPr>
          <a:xfrm>
            <a:off x="773460" y="757617"/>
            <a:ext cx="11418540" cy="6858000"/>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Alaotsikko 2"/>
          <p:cNvSpPr>
            <a:spLocks noGrp="1"/>
          </p:cNvSpPr>
          <p:nvPr>
            <p:ph type="subTitle" idx="1"/>
          </p:nvPr>
        </p:nvSpPr>
        <p:spPr>
          <a:xfrm>
            <a:off x="1262289" y="1971501"/>
            <a:ext cx="9037181" cy="4430232"/>
          </a:xfrm>
        </p:spPr>
        <p:txBody>
          <a:bodyPr>
            <a:normAutofit fontScale="25000" lnSpcReduction="20000"/>
          </a:bodyPr>
          <a:lstStyle/>
          <a:p>
            <a:pPr lvl="0">
              <a:lnSpc>
                <a:spcPct val="107000"/>
              </a:lnSpc>
            </a:pPr>
            <a:r>
              <a:rPr lang="fi-FI" sz="72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Kuljetustuote </a:t>
            </a:r>
            <a:endParaRPr lang="fi-FI" sz="72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endParaRPr lang="fi-FI" sz="7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fi-FI" sz="7200" dirty="0">
                <a:effectLst/>
                <a:latin typeface="Calibri" panose="020F0502020204030204" pitchFamily="34" charset="0"/>
                <a:ea typeface="Calibri" panose="020F0502020204030204" pitchFamily="34" charset="0"/>
                <a:cs typeface="Times New Roman" panose="02020603050405020304" pitchFamily="18" charset="0"/>
              </a:rPr>
              <a:t>Kuljetustuote viittaa tavaroihin, joita kuljetetaan logistisessa prosessissa tai toimitusketjussa. Se on fyysinen tuote tai materiaali, joka liikkuu paikasta toiseen kuljetusvälineiden avulla. Kuljetustuote voi olla mikä tahansa aine tai esine, joka vaatii siirtämistä yhdestä paikasta toiseen tuotantovaiheiden, varastoinnin, jakelun tai kuluttajan saavuttamiseksi.</a:t>
            </a:r>
          </a:p>
          <a:p>
            <a:pPr marL="457200">
              <a:lnSpc>
                <a:spcPct val="107000"/>
              </a:lnSpc>
            </a:pPr>
            <a:r>
              <a:rPr lang="fi-FI" sz="7200" dirty="0">
                <a:effectLst/>
                <a:latin typeface="Calibri" panose="020F0502020204030204" pitchFamily="34" charset="0"/>
                <a:ea typeface="Calibri" panose="020F0502020204030204" pitchFamily="34" charset="0"/>
                <a:cs typeface="Times New Roman" panose="02020603050405020304" pitchFamily="18" charset="0"/>
              </a:rPr>
              <a:t>Kuljetustuote voi kattaa laajan valikoiman tavaroita, kuten valmiit tuotteet, raaka-aineet, osat, elintarvikkeet, kemikaalit ja monet muut. Se voi olla mitä tahansa, mikä on osa kauppaa ja toimitusketjun hallintaa.</a:t>
            </a:r>
          </a:p>
          <a:p>
            <a:pPr marL="457200">
              <a:lnSpc>
                <a:spcPct val="107000"/>
              </a:lnSpc>
              <a:spcAft>
                <a:spcPts val="800"/>
              </a:spcAft>
            </a:pPr>
            <a:r>
              <a:rPr lang="fi-FI" sz="7200" dirty="0">
                <a:effectLst/>
                <a:latin typeface="Calibri" panose="020F0502020204030204" pitchFamily="34" charset="0"/>
                <a:ea typeface="Calibri" panose="020F0502020204030204" pitchFamily="34" charset="0"/>
                <a:cs typeface="Times New Roman" panose="02020603050405020304" pitchFamily="18" charset="0"/>
              </a:rPr>
              <a:t>Kuljetustuotteen kuljettaminen vaatii usein erityisiä logistisia suunnitelmia, jotka ottavat huomioon tuotteen koon, painon, herkkyyden, säilytysvaatimukset ja mahdolliset ympäristövaikutukset. Kuljetustuote on siten keskeinen käsite logistiikassa, joka kattaa kaikki vaiheet tuotteen liikuttamisessa sen valmistuspaikasta loppukäyttäjälle.</a:t>
            </a:r>
          </a:p>
          <a:p>
            <a:endParaRPr lang="fi-FI" sz="1800" dirty="0"/>
          </a:p>
        </p:txBody>
      </p:sp>
      <p:sp>
        <p:nvSpPr>
          <p:cNvPr id="2" name="Otsikko 1"/>
          <p:cNvSpPr>
            <a:spLocks noGrp="1"/>
          </p:cNvSpPr>
          <p:nvPr>
            <p:ph type="ctrTitle"/>
          </p:nvPr>
        </p:nvSpPr>
        <p:spPr>
          <a:xfrm>
            <a:off x="1268818" y="341097"/>
            <a:ext cx="9144000" cy="1394009"/>
          </a:xfrm>
        </p:spPr>
        <p:txBody>
          <a:bodyPr>
            <a:normAutofit/>
          </a:bodyPr>
          <a:lstStyle/>
          <a:p>
            <a:r>
              <a:rPr lang="fi-FI" dirty="0"/>
              <a:t>Kuljetusalan tuotevastuu</a:t>
            </a:r>
            <a:endParaRPr lang="en-US" dirty="0"/>
          </a:p>
        </p:txBody>
      </p:sp>
    </p:spTree>
    <p:extLst>
      <p:ext uri="{BB962C8B-B14F-4D97-AF65-F5344CB8AC3E}">
        <p14:creationId xmlns:p14="http://schemas.microsoft.com/office/powerpoint/2010/main" val="1036942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5A6DF-1A97-02E9-2884-93D04F9FF4E7}"/>
              </a:ext>
            </a:extLst>
          </p:cNvPr>
          <p:cNvSpPr>
            <a:spLocks noGrp="1"/>
          </p:cNvSpPr>
          <p:nvPr>
            <p:ph type="title"/>
          </p:nvPr>
        </p:nvSpPr>
        <p:spPr>
          <a:xfrm>
            <a:off x="326861" y="0"/>
            <a:ext cx="10604665" cy="681037"/>
          </a:xfrm>
        </p:spPr>
        <p:txBody>
          <a:bodyPr/>
          <a:lstStyle/>
          <a:p>
            <a:r>
              <a:rPr lang="fi-FI" b="1" dirty="0"/>
              <a:t>Kuljetusalan tuotevastuu</a:t>
            </a:r>
          </a:p>
        </p:txBody>
      </p:sp>
      <p:sp>
        <p:nvSpPr>
          <p:cNvPr id="3" name="Sisällön paikkamerkki 2">
            <a:extLst>
              <a:ext uri="{FF2B5EF4-FFF2-40B4-BE49-F238E27FC236}">
                <a16:creationId xmlns:a16="http://schemas.microsoft.com/office/drawing/2014/main" id="{D5A32FEB-1A1A-9E29-5FC8-57B72D2659A8}"/>
              </a:ext>
            </a:extLst>
          </p:cNvPr>
          <p:cNvSpPr>
            <a:spLocks noGrp="1"/>
          </p:cNvSpPr>
          <p:nvPr>
            <p:ph sz="half" idx="1"/>
          </p:nvPr>
        </p:nvSpPr>
        <p:spPr>
          <a:xfrm>
            <a:off x="425891" y="589548"/>
            <a:ext cx="5399145" cy="5919536"/>
          </a:xfrm>
        </p:spPr>
        <p:txBody>
          <a:bodyPr>
            <a:normAutofit lnSpcReduction="10000"/>
          </a:bodyPr>
          <a:lstStyle/>
          <a:p>
            <a:pPr marL="0" indent="0" algn="l">
              <a:buNone/>
            </a:pPr>
            <a:r>
              <a:rPr lang="fi-FI" sz="2000" b="0" i="0" dirty="0">
                <a:solidFill>
                  <a:srgbClr val="111111"/>
                </a:solidFill>
                <a:effectLst/>
                <a:latin typeface="-apple-system"/>
              </a:rPr>
              <a:t>Kuljetusalan tuotevastuu on tärkeä osa kuljetusalan toimintaa. Yleisimmät tuotevastuuongelmat kuljetusalalla liittyvät usein kuljetettavien tavaroiden turvallisuuteen ja kuljetusvälineiden kunnossapitoon. Tässä on muutamia esimerkkejä:</a:t>
            </a:r>
          </a:p>
          <a:p>
            <a:pPr marL="0" indent="0" algn="l">
              <a:buNone/>
            </a:pPr>
            <a:r>
              <a:rPr lang="fi-FI" sz="2000" b="1" i="0" dirty="0">
                <a:solidFill>
                  <a:srgbClr val="111111"/>
                </a:solidFill>
                <a:effectLst/>
                <a:latin typeface="-apple-system"/>
              </a:rPr>
              <a:t>Kuljetettavien tavaroiden vahingoittuminen</a:t>
            </a:r>
            <a:r>
              <a:rPr lang="fi-FI" sz="2000" b="0" i="0" dirty="0">
                <a:solidFill>
                  <a:srgbClr val="111111"/>
                </a:solidFill>
                <a:effectLst/>
                <a:latin typeface="-apple-system"/>
              </a:rPr>
              <a:t>: Kuljetettavat tavarat voivat vahingoittua kuljetuksen aikana, mikä voi johtaa taloudellisiin tappioihin ja asiakastyytymättömyyteen.</a:t>
            </a:r>
          </a:p>
          <a:p>
            <a:pPr marL="0" indent="0" algn="l">
              <a:buNone/>
            </a:pPr>
            <a:r>
              <a:rPr lang="fi-FI" sz="2000" dirty="0">
                <a:hlinkClick r:id="rId4"/>
              </a:rPr>
              <a:t>Rekan huonosti sidottu kuorma levisi tielle Järvenpäässä | Paikalliset | Keski-Uusimaa</a:t>
            </a:r>
            <a:endParaRPr lang="fi-FI" sz="2000" dirty="0"/>
          </a:p>
          <a:p>
            <a:pPr marL="0" indent="0" algn="l">
              <a:buNone/>
            </a:pPr>
            <a:r>
              <a:rPr lang="fi-FI" sz="2000" b="1" i="0" dirty="0">
                <a:solidFill>
                  <a:srgbClr val="111111"/>
                </a:solidFill>
                <a:effectLst/>
                <a:latin typeface="-apple-system"/>
              </a:rPr>
              <a:t>Kuljetusvälineiden huolto</a:t>
            </a:r>
            <a:r>
              <a:rPr lang="fi-FI" sz="2000" b="0" i="0" dirty="0">
                <a:solidFill>
                  <a:srgbClr val="111111"/>
                </a:solidFill>
                <a:effectLst/>
                <a:latin typeface="-apple-system"/>
              </a:rPr>
              <a:t>: Kuljetusvälineiden huolto on tärkeää, jotta ne pysyvät turvallisina ja toimivat asianmukaisesti. Huoltoon liittyvät ongelmat voivat johtaa vaaratilanteisiin ja onnettomuuksiin. </a:t>
            </a:r>
            <a:endParaRPr lang="fi-FI" sz="2000" dirty="0"/>
          </a:p>
          <a:p>
            <a:pPr marL="0" indent="0" algn="l">
              <a:buNone/>
            </a:pPr>
            <a:r>
              <a:rPr lang="fi-FI" sz="2000" dirty="0">
                <a:hlinkClick r:id="rId5"/>
              </a:rPr>
              <a:t>Palamaan syttynyt kuorma-auto haittaa liikennettä Sastamalassa | Liikenne | Yle</a:t>
            </a:r>
            <a:endParaRPr lang="fi-FI" sz="2000" dirty="0"/>
          </a:p>
          <a:p>
            <a:pPr marL="0" indent="0" algn="l">
              <a:buNone/>
            </a:pPr>
            <a:r>
              <a:rPr lang="fi-FI" sz="2000" dirty="0">
                <a:hlinkClick r:id="rId6"/>
              </a:rPr>
              <a:t>Rekan perävaunu kärähti huoltoaseman pihalla Pellossa | Lappi | Yle</a:t>
            </a:r>
            <a:endParaRPr lang="fi-FI" sz="2000" b="0" i="0" dirty="0">
              <a:solidFill>
                <a:srgbClr val="111111"/>
              </a:solidFill>
              <a:effectLst/>
              <a:latin typeface="-apple-system"/>
            </a:endParaRPr>
          </a:p>
        </p:txBody>
      </p:sp>
      <p:pic>
        <p:nvPicPr>
          <p:cNvPr id="5122" name="Picture 2" descr="Kuorman varmistaminen on yhteistä turvallisuustyötä | Linked">
            <a:extLst>
              <a:ext uri="{FF2B5EF4-FFF2-40B4-BE49-F238E27FC236}">
                <a16:creationId xmlns:a16="http://schemas.microsoft.com/office/drawing/2014/main" id="{C60DEFF3-D2C0-1E0A-FAD2-0F692576D531}"/>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5763126" y="991352"/>
            <a:ext cx="5494581" cy="309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353979"/>
      </p:ext>
    </p:extLst>
  </p:cSld>
  <p:clrMapOvr>
    <a:masterClrMapping/>
  </p:clrMapOvr>
  <p:extLst>
    <p:ext uri="{6950BFC3-D8DA-4A85-94F7-54DA5524770B}">
      <p188:commentRel xmlns:p188="http://schemas.microsoft.com/office/powerpoint/2018/8/main" r:id="rId3"/>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E5A6DF-1A97-02E9-2884-93D04F9FF4E7}"/>
              </a:ext>
            </a:extLst>
          </p:cNvPr>
          <p:cNvSpPr>
            <a:spLocks noGrp="1"/>
          </p:cNvSpPr>
          <p:nvPr>
            <p:ph type="title"/>
          </p:nvPr>
        </p:nvSpPr>
        <p:spPr>
          <a:xfrm>
            <a:off x="0" y="24064"/>
            <a:ext cx="10604665" cy="595312"/>
          </a:xfrm>
        </p:spPr>
        <p:txBody>
          <a:bodyPr/>
          <a:lstStyle/>
          <a:p>
            <a:r>
              <a:rPr lang="fi-FI" b="1" dirty="0"/>
              <a:t>Kuljetusalan tuotevastuu</a:t>
            </a:r>
          </a:p>
        </p:txBody>
      </p:sp>
      <p:sp>
        <p:nvSpPr>
          <p:cNvPr id="3" name="Sisällön paikkamerkki 2">
            <a:extLst>
              <a:ext uri="{FF2B5EF4-FFF2-40B4-BE49-F238E27FC236}">
                <a16:creationId xmlns:a16="http://schemas.microsoft.com/office/drawing/2014/main" id="{D5A32FEB-1A1A-9E29-5FC8-57B72D2659A8}"/>
              </a:ext>
            </a:extLst>
          </p:cNvPr>
          <p:cNvSpPr>
            <a:spLocks noGrp="1"/>
          </p:cNvSpPr>
          <p:nvPr>
            <p:ph sz="half" idx="1"/>
          </p:nvPr>
        </p:nvSpPr>
        <p:spPr>
          <a:xfrm>
            <a:off x="374730" y="505326"/>
            <a:ext cx="6194511" cy="6220327"/>
          </a:xfrm>
        </p:spPr>
        <p:txBody>
          <a:bodyPr>
            <a:normAutofit/>
          </a:bodyPr>
          <a:lstStyle/>
          <a:p>
            <a:pPr marL="0" indent="0" algn="l">
              <a:buNone/>
            </a:pPr>
            <a:r>
              <a:rPr lang="fi-FI" sz="1800" b="1" i="0" dirty="0">
                <a:solidFill>
                  <a:srgbClr val="111111"/>
                </a:solidFill>
                <a:effectLst/>
                <a:latin typeface="-apple-system"/>
              </a:rPr>
              <a:t>Tuoteturvallisuus</a:t>
            </a:r>
            <a:r>
              <a:rPr lang="fi-FI" sz="1800" b="0" i="0" dirty="0">
                <a:solidFill>
                  <a:srgbClr val="111111"/>
                </a:solidFill>
                <a:effectLst/>
                <a:latin typeface="-apple-system"/>
              </a:rPr>
              <a:t>: Kuljetettavat tavarat voivat olla vaarallisia, jos niitä ei käsitellä oikein. Esimerkiksi kemikaalit ja muut vaaralliset aineet voivat aiheuttaa vakavia terveysriskejä, jos niitä ei kuljeteta asianmukaisesti. </a:t>
            </a:r>
          </a:p>
          <a:p>
            <a:pPr algn="l">
              <a:buFont typeface="+mj-lt"/>
              <a:buAutoNum type="arabicPeriod"/>
            </a:pPr>
            <a:r>
              <a:rPr lang="fi-FI" sz="1800" dirty="0">
                <a:hlinkClick r:id="rId4"/>
              </a:rPr>
              <a:t>Rikkoutuneesta säiliöstä valui 800 litraa haitallista kemikaalia Kotkassa – pelastuslaitos esti leviämisen | Yle</a:t>
            </a:r>
            <a:endParaRPr lang="fi-FI" sz="1800" dirty="0"/>
          </a:p>
          <a:p>
            <a:pPr algn="l">
              <a:buFont typeface="+mj-lt"/>
              <a:buAutoNum type="arabicPeriod"/>
            </a:pPr>
            <a:r>
              <a:rPr lang="fi-FI" sz="1800" dirty="0">
                <a:hlinkClick r:id="rId5"/>
              </a:rPr>
              <a:t>Tutkijat happorekan onnettomuudesta: Miksi ylipainoinen säiliöauto liukasteli jääpatjalla keskellä kaupunkia? | Yle</a:t>
            </a:r>
            <a:endParaRPr lang="fi-FI" sz="1800" b="0" i="0" dirty="0">
              <a:solidFill>
                <a:srgbClr val="111111"/>
              </a:solidFill>
              <a:effectLst/>
              <a:latin typeface="-apple-system"/>
            </a:endParaRPr>
          </a:p>
          <a:p>
            <a:pPr marL="0" indent="0" algn="l">
              <a:buNone/>
            </a:pPr>
            <a:r>
              <a:rPr lang="fi-FI" sz="1800" b="1" i="0" dirty="0">
                <a:solidFill>
                  <a:srgbClr val="111111"/>
                </a:solidFill>
                <a:effectLst/>
                <a:latin typeface="-apple-system"/>
              </a:rPr>
              <a:t>Kuljetusvälineiden turvallisuus</a:t>
            </a:r>
            <a:r>
              <a:rPr lang="fi-FI" sz="1800" b="0" i="0" dirty="0">
                <a:solidFill>
                  <a:srgbClr val="111111"/>
                </a:solidFill>
                <a:effectLst/>
                <a:latin typeface="-apple-system"/>
              </a:rPr>
              <a:t>: Kuljetusvälineiden turvallisuus on tärkeää, jotta kuljetus voidaan suorittaa turvallisesti. Esimerkiksi renkaiden kunto, jarrujen toiminta ja valojen toiminta ovat tärkeitä tekijöitä kuljetusvälineiden turvallisuuden kannalta.</a:t>
            </a:r>
          </a:p>
          <a:p>
            <a:pPr>
              <a:buFont typeface="+mj-lt"/>
              <a:buAutoNum type="arabicPeriod"/>
            </a:pPr>
            <a:r>
              <a:rPr lang="fi-FI" sz="1800" b="0" i="0" dirty="0">
                <a:solidFill>
                  <a:srgbClr val="111111"/>
                </a:solidFill>
                <a:effectLst/>
                <a:latin typeface="-apple-system"/>
              </a:rPr>
              <a:t>. </a:t>
            </a:r>
            <a:r>
              <a:rPr lang="fi-FI" sz="1800" dirty="0">
                <a:hlinkClick r:id="rId6"/>
              </a:rPr>
              <a:t>Kuorma-auton rengas irtosi ja lensi Susannan autoon - Kotimaa - Ilta-Sanomat</a:t>
            </a:r>
            <a:endParaRPr lang="fi-FI" sz="1800" dirty="0"/>
          </a:p>
          <a:p>
            <a:pPr>
              <a:buFont typeface="+mj-lt"/>
              <a:buAutoNum type="arabicPeriod"/>
            </a:pPr>
            <a:r>
              <a:rPr lang="fi-FI" sz="1800" dirty="0">
                <a:hlinkClick r:id="rId7"/>
              </a:rPr>
              <a:t>Kauhun hetkiä Nelostiellä: Valtava rengas paiskautui yhtäkkiä henkilöauton   tuulilasiin - Kotimaa | HS.fi</a:t>
            </a:r>
            <a:endParaRPr lang="fi-FI" sz="1800" dirty="0"/>
          </a:p>
          <a:p>
            <a:pPr>
              <a:buFont typeface="+mj-lt"/>
              <a:buAutoNum type="arabicPeriod"/>
            </a:pPr>
            <a:r>
              <a:rPr lang="fi-FI" sz="1800" dirty="0">
                <a:hlinkClick r:id="rId8"/>
              </a:rPr>
              <a:t>Kammottava tilanne tallentui kameraan: Martti ajoi Nelostietä kaikessa rauhassa – Sitten rysähti (iltalehti.fi)</a:t>
            </a:r>
            <a:endParaRPr lang="fi-FI" sz="1800" b="0" i="0" dirty="0">
              <a:solidFill>
                <a:srgbClr val="111111"/>
              </a:solidFill>
              <a:effectLst/>
              <a:latin typeface="-apple-system"/>
            </a:endParaRPr>
          </a:p>
          <a:p>
            <a:pPr marL="0" indent="0">
              <a:buNone/>
            </a:pPr>
            <a:endParaRPr lang="fi-FI" sz="1400" dirty="0"/>
          </a:p>
          <a:p>
            <a:pPr>
              <a:buFont typeface="+mj-lt"/>
              <a:buAutoNum type="arabicPeriod"/>
            </a:pPr>
            <a:endParaRPr lang="fi-FI" sz="1400" dirty="0"/>
          </a:p>
          <a:p>
            <a:pPr algn="l">
              <a:buFont typeface="+mj-lt"/>
              <a:buAutoNum type="arabicPeriod"/>
            </a:pPr>
            <a:endParaRPr lang="fi-FI" sz="1400" b="0" i="0" dirty="0">
              <a:solidFill>
                <a:srgbClr val="111111"/>
              </a:solidFill>
              <a:effectLst/>
              <a:latin typeface="-apple-system"/>
            </a:endParaRPr>
          </a:p>
          <a:p>
            <a:pPr algn="l">
              <a:buFont typeface="+mj-lt"/>
              <a:buAutoNum type="arabicPeriod"/>
            </a:pPr>
            <a:endParaRPr lang="fi-FI" sz="1400" b="0" i="0" dirty="0">
              <a:solidFill>
                <a:srgbClr val="111111"/>
              </a:solidFill>
              <a:effectLst/>
              <a:latin typeface="-apple-system"/>
            </a:endParaRPr>
          </a:p>
          <a:p>
            <a:pPr marL="457200">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pic>
        <p:nvPicPr>
          <p:cNvPr id="1026" name="Picture 2" descr="Rikkihappolastissa ollut yhdistelmäajoneuvo törmäsi talon seinään.">
            <a:extLst>
              <a:ext uri="{FF2B5EF4-FFF2-40B4-BE49-F238E27FC236}">
                <a16:creationId xmlns:a16="http://schemas.microsoft.com/office/drawing/2014/main" id="{CCC928D7-176F-8893-38FE-F97CA64132E5}"/>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6468979" y="321720"/>
            <a:ext cx="4883150" cy="2746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256704"/>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44606" y="180474"/>
            <a:ext cx="10604665" cy="339137"/>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81174" y="682624"/>
            <a:ext cx="4656310" cy="5994901"/>
          </a:xfrm>
        </p:spPr>
        <p:txBody>
          <a:bodyPr>
            <a:normAutofit lnSpcReduction="10000"/>
          </a:bodyPr>
          <a:lstStyle/>
          <a:p>
            <a:pPr marL="0" lvl="0" indent="0">
              <a:lnSpc>
                <a:spcPct val="107000"/>
              </a:lnSpc>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Kuljetusalan tuotevastuun elementit</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i-FI" dirty="0">
                <a:effectLst/>
                <a:latin typeface="Calibri" panose="020F0502020204030204" pitchFamily="34" charset="0"/>
                <a:ea typeface="Calibri" panose="020F0502020204030204" pitchFamily="34" charset="0"/>
                <a:cs typeface="Times New Roman" panose="02020603050405020304" pitchFamily="18" charset="0"/>
              </a:rPr>
              <a:t>Kuvataan vastuullisen kuljetustuotteen elementit ja mitä siinä tulee huomioida</a:t>
            </a:r>
          </a:p>
          <a:p>
            <a:pPr marL="342900" lvl="0" indent="-342900">
              <a:lnSpc>
                <a:spcPct val="107000"/>
              </a:lnSpc>
              <a:buFont typeface="Symbol" panose="05050102010706020507" pitchFamily="18" charset="2"/>
              <a:buChar char=""/>
            </a:pPr>
            <a:r>
              <a:rPr lang="fi-FI" b="1" u="sng" dirty="0">
                <a:effectLst/>
                <a:latin typeface="Calibri" panose="020F0502020204030204" pitchFamily="34" charset="0"/>
                <a:ea typeface="Calibri" panose="020F0502020204030204" pitchFamily="34" charset="0"/>
                <a:cs typeface="Times New Roman" panose="02020603050405020304" pitchFamily="18" charset="0"/>
              </a:rPr>
              <a:t>Millä</a:t>
            </a:r>
            <a:r>
              <a:rPr lang="fi-FI" dirty="0">
                <a:effectLst/>
                <a:latin typeface="Calibri" panose="020F0502020204030204" pitchFamily="34" charset="0"/>
                <a:ea typeface="Calibri" panose="020F0502020204030204" pitchFamily="34" charset="0"/>
                <a:cs typeface="Times New Roman" panose="02020603050405020304" pitchFamily="18" charset="0"/>
              </a:rPr>
              <a:t> kuljetetaan (kuljetusvälineet)</a:t>
            </a:r>
          </a:p>
          <a:p>
            <a:pPr marL="342900" lvl="0" indent="-342900">
              <a:lnSpc>
                <a:spcPct val="107000"/>
              </a:lnSpc>
              <a:buFont typeface="Symbol" panose="05050102010706020507" pitchFamily="18" charset="2"/>
              <a:buChar char=""/>
            </a:pPr>
            <a:r>
              <a:rPr lang="fi-FI" b="1" u="sng" dirty="0">
                <a:effectLst/>
                <a:latin typeface="Calibri" panose="020F0502020204030204" pitchFamily="34" charset="0"/>
                <a:ea typeface="Calibri" panose="020F0502020204030204" pitchFamily="34" charset="0"/>
                <a:cs typeface="Times New Roman" panose="02020603050405020304" pitchFamily="18" charset="0"/>
              </a:rPr>
              <a:t>Mitä</a:t>
            </a:r>
            <a:r>
              <a:rPr lang="fi-FI" b="1" dirty="0">
                <a:effectLst/>
                <a:latin typeface="Calibri" panose="020F0502020204030204" pitchFamily="34" charset="0"/>
                <a:ea typeface="Calibri" panose="020F0502020204030204" pitchFamily="34" charset="0"/>
                <a:cs typeface="Times New Roman" panose="02020603050405020304" pitchFamily="18" charset="0"/>
              </a:rPr>
              <a:t> </a:t>
            </a:r>
            <a:r>
              <a:rPr lang="fi-FI" dirty="0">
                <a:effectLst/>
                <a:latin typeface="Calibri" panose="020F0502020204030204" pitchFamily="34" charset="0"/>
                <a:ea typeface="Calibri" panose="020F0502020204030204" pitchFamily="34" charset="0"/>
                <a:cs typeface="Times New Roman" panose="02020603050405020304" pitchFamily="18" charset="0"/>
              </a:rPr>
              <a:t>kuljetetaan (kuljetettavat tuotteet)</a:t>
            </a:r>
          </a:p>
          <a:p>
            <a:pPr marL="342900" lvl="0" indent="-342900">
              <a:lnSpc>
                <a:spcPct val="107000"/>
              </a:lnSpc>
              <a:buFont typeface="Symbol" panose="05050102010706020507" pitchFamily="18" charset="2"/>
              <a:buChar char=""/>
            </a:pPr>
            <a:r>
              <a:rPr lang="fi-FI" b="1" u="sng" dirty="0">
                <a:effectLst/>
                <a:latin typeface="Calibri" panose="020F0502020204030204" pitchFamily="34" charset="0"/>
                <a:ea typeface="Calibri" panose="020F0502020204030204" pitchFamily="34" charset="0"/>
                <a:cs typeface="Times New Roman" panose="02020603050405020304" pitchFamily="18" charset="0"/>
              </a:rPr>
              <a:t>Miten</a:t>
            </a:r>
            <a:r>
              <a:rPr lang="fi-FI" dirty="0">
                <a:effectLst/>
                <a:latin typeface="Calibri" panose="020F0502020204030204" pitchFamily="34" charset="0"/>
                <a:ea typeface="Calibri" panose="020F0502020204030204" pitchFamily="34" charset="0"/>
                <a:cs typeface="Times New Roman" panose="02020603050405020304" pitchFamily="18" charset="0"/>
              </a:rPr>
              <a:t> kuljetetaan (laatu ja turvallisuusasiat)</a:t>
            </a:r>
          </a:p>
          <a:p>
            <a:pPr marL="342900" lvl="0" indent="-342900">
              <a:lnSpc>
                <a:spcPct val="107000"/>
              </a:lnSpc>
              <a:spcAft>
                <a:spcPts val="800"/>
              </a:spcAft>
              <a:buFont typeface="Symbol" panose="05050102010706020507" pitchFamily="18" charset="2"/>
              <a:buChar char=""/>
            </a:pPr>
            <a:r>
              <a:rPr lang="fi-FI" b="1" u="sng" dirty="0">
                <a:effectLst/>
                <a:latin typeface="Calibri" panose="020F0502020204030204" pitchFamily="34" charset="0"/>
                <a:ea typeface="Calibri" panose="020F0502020204030204" pitchFamily="34" charset="0"/>
                <a:cs typeface="Times New Roman" panose="02020603050405020304" pitchFamily="18" charset="0"/>
              </a:rPr>
              <a:t>Asiakasvaateiden</a:t>
            </a:r>
            <a:r>
              <a:rPr lang="fi-FI" u="sng" dirty="0">
                <a:effectLst/>
                <a:latin typeface="Calibri" panose="020F0502020204030204" pitchFamily="34" charset="0"/>
                <a:ea typeface="Calibri" panose="020F0502020204030204" pitchFamily="34" charset="0"/>
                <a:cs typeface="Times New Roman" panose="02020603050405020304" pitchFamily="18" charset="0"/>
              </a:rPr>
              <a:t> </a:t>
            </a:r>
            <a:r>
              <a:rPr lang="fi-FI" dirty="0">
                <a:effectLst/>
                <a:latin typeface="Calibri" panose="020F0502020204030204" pitchFamily="34" charset="0"/>
                <a:ea typeface="Calibri" panose="020F0502020204030204" pitchFamily="34" charset="0"/>
                <a:cs typeface="Times New Roman" panose="02020603050405020304" pitchFamily="18" charset="0"/>
              </a:rPr>
              <a:t>merkitys kuljetustuotteen tuottamisessa</a:t>
            </a:r>
          </a:p>
          <a:p>
            <a:pPr marL="0" indent="0">
              <a:buNone/>
            </a:pPr>
            <a:endParaRPr lang="fi-FI" sz="1900" dirty="0"/>
          </a:p>
        </p:txBody>
      </p:sp>
      <p:pic>
        <p:nvPicPr>
          <p:cNvPr id="6146" name="Picture 2" descr="Kuvatulokset haulle hct rekka">
            <a:extLst>
              <a:ext uri="{FF2B5EF4-FFF2-40B4-BE49-F238E27FC236}">
                <a16:creationId xmlns:a16="http://schemas.microsoft.com/office/drawing/2014/main" id="{964D25F7-919F-6F1B-87EC-9E26DF95E81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75431" y="682625"/>
            <a:ext cx="6138990" cy="428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948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53982" y="0"/>
            <a:ext cx="10604665" cy="523625"/>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697832"/>
            <a:ext cx="5436522" cy="6050297"/>
          </a:xfrm>
        </p:spPr>
        <p:txBody>
          <a:bodyPr>
            <a:normAutofit fontScale="92500" lnSpcReduction="10000"/>
          </a:bodyPr>
          <a:lstStyle/>
          <a:p>
            <a:pPr marL="0" indent="0">
              <a:lnSpc>
                <a:spcPct val="107000"/>
              </a:lnSpc>
              <a:spcAft>
                <a:spcPts val="800"/>
              </a:spcAft>
              <a:buNone/>
            </a:pPr>
            <a:r>
              <a:rPr lang="fi-FI" sz="2000" b="1" dirty="0">
                <a:effectLst/>
                <a:latin typeface="Calibri" panose="020F0502020204030204" pitchFamily="34" charset="0"/>
                <a:ea typeface="Calibri" panose="020F0502020204030204" pitchFamily="34" charset="0"/>
                <a:cs typeface="Times New Roman" panose="02020603050405020304" pitchFamily="18" charset="0"/>
              </a:rPr>
              <a:t>Millä kuljetetaan (kuljetusvälineet):</a:t>
            </a:r>
          </a:p>
          <a:p>
            <a:pPr marL="0" indent="0">
              <a:lnSpc>
                <a:spcPct val="107000"/>
              </a:lnSpc>
              <a:spcAft>
                <a:spcPts val="800"/>
              </a:spcAft>
              <a:buNone/>
            </a:pPr>
            <a:r>
              <a:rPr lang="fi-FI" sz="2000" b="1" dirty="0">
                <a:effectLst/>
                <a:latin typeface="Calibri" panose="020F0502020204030204" pitchFamily="34" charset="0"/>
                <a:ea typeface="Calibri" panose="020F0502020204030204" pitchFamily="34" charset="0"/>
                <a:cs typeface="Times New Roman" panose="02020603050405020304" pitchFamily="18" charset="0"/>
              </a:rPr>
              <a:t>Päästöttömät kuljetusmuodot</a:t>
            </a:r>
            <a:r>
              <a:rPr lang="fi-FI" sz="2000" dirty="0">
                <a:effectLst/>
                <a:latin typeface="Calibri" panose="020F0502020204030204" pitchFamily="34" charset="0"/>
                <a:ea typeface="Calibri" panose="020F0502020204030204" pitchFamily="34" charset="0"/>
                <a:cs typeface="Times New Roman" panose="02020603050405020304" pitchFamily="18" charset="0"/>
              </a:rPr>
              <a:t>: suositaan kuljetusmuotoja, jotka vähentävät ympäristövaikutuksia, kuten sähkö- ja hybridiajoneuvoja, raideliikennettä tai vesiliikennettä. </a:t>
            </a:r>
          </a:p>
          <a:p>
            <a:pPr>
              <a:lnSpc>
                <a:spcPct val="107000"/>
              </a:lnSpc>
              <a:spcAft>
                <a:spcPts val="800"/>
              </a:spcAft>
            </a:pPr>
            <a:r>
              <a:rPr lang="fi-FI" sz="2000" b="0" i="0" dirty="0">
                <a:solidFill>
                  <a:srgbClr val="374151"/>
                </a:solidFill>
                <a:effectLst/>
                <a:latin typeface="Söhne"/>
              </a:rPr>
              <a:t>Päästötön raskaan kaluston kuljetusmuoto voi sisältää sähköajoneuvot, vetykäyttöiset ajoneuvot, biokaasu- ja biometaaniajoneuvot, sekä hybriditekniikan. Myös autonomiset ajoneuvot voivat auttaa päästöjen vähentämisessä. Näiden vaihtoehtojen käyttöönotto edellyttää infrastruktuurin kehittämistä ja teknologian investointeja. Päästöttömät kuljetusmuodot edistävät kestävää liikennettä ja auttavat vähentämään ympäristövaikutuksia.</a:t>
            </a:r>
          </a:p>
          <a:p>
            <a:pPr>
              <a:lnSpc>
                <a:spcPct val="107000"/>
              </a:lnSpc>
              <a:spcAft>
                <a:spcPts val="800"/>
              </a:spcAft>
            </a:pPr>
            <a:r>
              <a:rPr lang="fi-FI" sz="2000" dirty="0">
                <a:hlinkClick r:id="rId4"/>
              </a:rPr>
              <a:t>Käyttövoimat - SKAL</a:t>
            </a:r>
            <a:endParaRPr lang="fi-FI"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600" b="0" i="0" dirty="0">
              <a:solidFill>
                <a:srgbClr val="374151"/>
              </a:solidFill>
              <a:effectLst/>
              <a:latin typeface="Söhne"/>
            </a:endParaRPr>
          </a:p>
          <a:p>
            <a:pPr marL="0" indent="0">
              <a:buNone/>
            </a:pPr>
            <a:endParaRPr lang="fi-FI" sz="1600" dirty="0">
              <a:solidFill>
                <a:srgbClr val="374151"/>
              </a:solidFill>
              <a:latin typeface="Söhne"/>
            </a:endParaRPr>
          </a:p>
        </p:txBody>
      </p:sp>
      <p:pic>
        <p:nvPicPr>
          <p:cNvPr id="10" name="Sisällön paikkamerkki 9">
            <a:extLst>
              <a:ext uri="{FF2B5EF4-FFF2-40B4-BE49-F238E27FC236}">
                <a16:creationId xmlns:a16="http://schemas.microsoft.com/office/drawing/2014/main" id="{920D46D3-348C-26F0-D7B2-3787180C7810}"/>
              </a:ext>
            </a:extLst>
          </p:cNvPr>
          <p:cNvPicPr>
            <a:picLocks noGrp="1" noChangeAspect="1"/>
          </p:cNvPicPr>
          <p:nvPr>
            <p:ph sz="half" idx="2"/>
          </p:nvPr>
        </p:nvPicPr>
        <p:blipFill>
          <a:blip r:embed="rId5"/>
          <a:stretch>
            <a:fillRect/>
          </a:stretch>
        </p:blipFill>
        <p:spPr>
          <a:xfrm>
            <a:off x="5626279" y="697831"/>
            <a:ext cx="5497094" cy="3092115"/>
          </a:xfrm>
          <a:prstGeom prst="rect">
            <a:avLst/>
          </a:prstGeom>
        </p:spPr>
      </p:pic>
    </p:spTree>
    <p:extLst>
      <p:ext uri="{BB962C8B-B14F-4D97-AF65-F5344CB8AC3E}">
        <p14:creationId xmlns:p14="http://schemas.microsoft.com/office/powerpoint/2010/main" val="134922729"/>
      </p:ext>
    </p:extLst>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485" y="115552"/>
            <a:ext cx="10604665" cy="559720"/>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053" y="675272"/>
            <a:ext cx="5420516" cy="5942096"/>
          </a:xfrm>
        </p:spPr>
        <p:txBody>
          <a:bodyPr>
            <a:normAutofit/>
          </a:bodyPr>
          <a:lstStyle/>
          <a:p>
            <a:pPr>
              <a:lnSpc>
                <a:spcPct val="107000"/>
              </a:lnSpc>
              <a:spcAft>
                <a:spcPts val="800"/>
              </a:spcAft>
            </a:pPr>
            <a:r>
              <a:rPr lang="fi-FI" b="1" dirty="0">
                <a:effectLst/>
                <a:latin typeface="Calibri" panose="020F0502020204030204" pitchFamily="34" charset="0"/>
                <a:ea typeface="Calibri" panose="020F0502020204030204" pitchFamily="34" charset="0"/>
                <a:cs typeface="Times New Roman" panose="02020603050405020304" pitchFamily="18" charset="0"/>
              </a:rPr>
              <a:t>Millä kuljetetaan (kuljetusvälineet):</a:t>
            </a:r>
          </a:p>
          <a:p>
            <a:pPr>
              <a:lnSpc>
                <a:spcPct val="107000"/>
              </a:lnSpc>
              <a:spcAft>
                <a:spcPts val="800"/>
              </a:spcAft>
            </a:pPr>
            <a:r>
              <a:rPr lang="fi-FI" b="1" dirty="0">
                <a:effectLst/>
                <a:latin typeface="Calibri" panose="020F0502020204030204" pitchFamily="34" charset="0"/>
                <a:ea typeface="Calibri" panose="020F0502020204030204" pitchFamily="34" charset="0"/>
                <a:cs typeface="Times New Roman" panose="02020603050405020304" pitchFamily="18" charset="0"/>
              </a:rPr>
              <a:t>Optimoidut reitit:</a:t>
            </a:r>
            <a:r>
              <a:rPr lang="fi-FI" dirty="0">
                <a:effectLst/>
                <a:latin typeface="Calibri" panose="020F0502020204030204" pitchFamily="34" charset="0"/>
                <a:ea typeface="Calibri" panose="020F0502020204030204" pitchFamily="34" charset="0"/>
                <a:cs typeface="Times New Roman" panose="02020603050405020304" pitchFamily="18" charset="0"/>
              </a:rPr>
              <a:t> käytetään älykkäitä reittioptimointijärjestelmiä vähentääkseen matka-aikoja ja polttoaineenkulutusta, mikä vaikuttaa suoraan kuljetustuotteen hiilijalanjälkeen.</a:t>
            </a:r>
          </a:p>
          <a:p>
            <a:pPr marL="0" indent="0">
              <a:buNone/>
            </a:pPr>
            <a:r>
              <a:rPr lang="fi-FI" dirty="0">
                <a:hlinkClick r:id="rId4"/>
              </a:rPr>
              <a:t>Polttoainesäästöjä jopa kymmenen litraa sadalla kilometrillä – </a:t>
            </a:r>
            <a:r>
              <a:rPr lang="fi-FI" dirty="0" err="1">
                <a:hlinkClick r:id="rId4"/>
              </a:rPr>
              <a:t>IoT</a:t>
            </a:r>
            <a:r>
              <a:rPr lang="fi-FI" dirty="0">
                <a:hlinkClick r:id="rId4"/>
              </a:rPr>
              <a:t> edistää ekologista ajotapaa (telia.fi)</a:t>
            </a:r>
            <a:endParaRPr lang="fi-FI" dirty="0"/>
          </a:p>
          <a:p>
            <a:pPr marL="0" indent="0">
              <a:buNone/>
            </a:pPr>
            <a:endParaRPr lang="fi-FI" dirty="0">
              <a:hlinkClick r:id="rId5"/>
            </a:endParaRPr>
          </a:p>
          <a:p>
            <a:pPr marL="0" indent="0">
              <a:buNone/>
            </a:pPr>
            <a:r>
              <a:rPr lang="fi-FI" dirty="0">
                <a:hlinkClick r:id="rId5"/>
              </a:rPr>
              <a:t>Mitä raskaan kaluston päästöjen vähentäminen käytännössä tarkoittaa? - Plugit Finland</a:t>
            </a:r>
            <a:endParaRPr lang="fi-FI" dirty="0">
              <a:solidFill>
                <a:srgbClr val="374151"/>
              </a:solidFill>
              <a:latin typeface="Söhne"/>
            </a:endParaRPr>
          </a:p>
        </p:txBody>
      </p:sp>
      <p:pic>
        <p:nvPicPr>
          <p:cNvPr id="2050" name="Picture 2" descr="Miksi reittioptimointiin tulisi satsata?">
            <a:extLst>
              <a:ext uri="{FF2B5EF4-FFF2-40B4-BE49-F238E27FC236}">
                <a16:creationId xmlns:a16="http://schemas.microsoft.com/office/drawing/2014/main" id="{D3B0C993-E8A7-9591-D361-2D2DA4514E47}"/>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5677300" y="460193"/>
            <a:ext cx="5584425" cy="3209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51401"/>
      </p:ext>
    </p:extLst>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0"/>
            <a:ext cx="10604665" cy="705686"/>
          </a:xfrm>
        </p:spPr>
        <p:txBody>
          <a:bodyPr anchor="ctr">
            <a:normAutofit/>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11298" y="705686"/>
            <a:ext cx="6394828" cy="6152314"/>
          </a:xfrm>
        </p:spPr>
        <p:txBody>
          <a:bodyPr>
            <a:normAutofit/>
          </a:bodyPr>
          <a:lstStyle/>
          <a:p>
            <a:pPr marL="0" indent="0">
              <a:lnSpc>
                <a:spcPct val="107000"/>
              </a:lnSpc>
              <a:spcAft>
                <a:spcPts val="800"/>
              </a:spcAft>
              <a:buNone/>
            </a:pPr>
            <a:r>
              <a:rPr lang="fi-FI" sz="1800" b="1" dirty="0">
                <a:effectLst/>
                <a:latin typeface="Calibri" panose="020F0502020204030204" pitchFamily="34" charset="0"/>
                <a:ea typeface="Calibri" panose="020F0502020204030204" pitchFamily="34" charset="0"/>
                <a:cs typeface="Times New Roman" panose="02020603050405020304" pitchFamily="18" charset="0"/>
              </a:rPr>
              <a:t>Mitä kuljetetaan (kuljetettavat </a:t>
            </a:r>
            <a:r>
              <a:rPr lang="fi-FI" sz="1800" b="1" dirty="0">
                <a:latin typeface="Calibri" panose="020F0502020204030204" pitchFamily="34" charset="0"/>
                <a:ea typeface="Calibri" panose="020F0502020204030204" pitchFamily="34" charset="0"/>
                <a:cs typeface="Times New Roman" panose="02020603050405020304" pitchFamily="18" charset="0"/>
              </a:rPr>
              <a:t>t</a:t>
            </a:r>
            <a:r>
              <a:rPr lang="fi-FI" sz="1800" b="1" dirty="0">
                <a:effectLst/>
                <a:latin typeface="Calibri" panose="020F0502020204030204" pitchFamily="34" charset="0"/>
                <a:ea typeface="Calibri" panose="020F0502020204030204" pitchFamily="34" charset="0"/>
                <a:cs typeface="Times New Roman" panose="02020603050405020304" pitchFamily="18" charset="0"/>
              </a:rPr>
              <a:t>uotteet):</a:t>
            </a:r>
          </a:p>
          <a:p>
            <a:pPr marL="0" indent="0">
              <a:lnSpc>
                <a:spcPct val="107000"/>
              </a:lnSpc>
              <a:spcAft>
                <a:spcPts val="800"/>
              </a:spcAft>
              <a:buNone/>
            </a:pPr>
            <a:r>
              <a:rPr lang="fi-FI" sz="1800" dirty="0">
                <a:effectLst/>
                <a:latin typeface="Calibri" panose="020F0502020204030204" pitchFamily="34" charset="0"/>
                <a:ea typeface="Calibri" panose="020F0502020204030204" pitchFamily="34" charset="0"/>
                <a:cs typeface="Times New Roman" panose="02020603050405020304" pitchFamily="18" charset="0"/>
              </a:rPr>
              <a:t>Ympäristöystävälliset tuotteet: suositaan tuotteita, jotka ovat ympäristöystävällisiä, esimerkiksi kierrätettäviä, valmistettu kestävän kehityksen periaatteiden mukaisesti tai joilla on vähäiset ympäristövaikutukset.</a:t>
            </a:r>
          </a:p>
          <a:p>
            <a:pPr algn="l">
              <a:buFont typeface="+mj-lt"/>
              <a:buAutoNum type="arabicPeriod"/>
            </a:pPr>
            <a:r>
              <a:rPr lang="fi-FI" sz="1800" b="1" i="0" dirty="0">
                <a:solidFill>
                  <a:srgbClr val="374151"/>
                </a:solidFill>
                <a:effectLst/>
                <a:latin typeface="Söhne"/>
              </a:rPr>
              <a:t>Kierrätettävät materiaalit:</a:t>
            </a:r>
            <a:r>
              <a:rPr lang="fi-FI" sz="1800" b="0" i="0" dirty="0">
                <a:solidFill>
                  <a:srgbClr val="374151"/>
                </a:solidFill>
                <a:effectLst/>
                <a:latin typeface="Söhne"/>
              </a:rPr>
              <a:t> Tuotteet, jotka on valmistettu kierrätettävistä tai kierrätetyistä materiaaleista.</a:t>
            </a:r>
          </a:p>
          <a:p>
            <a:pPr algn="l">
              <a:buFont typeface="+mj-lt"/>
              <a:buAutoNum type="arabicPeriod"/>
            </a:pPr>
            <a:r>
              <a:rPr lang="fi-FI" sz="1800" b="1" i="0" dirty="0">
                <a:solidFill>
                  <a:srgbClr val="374151"/>
                </a:solidFill>
                <a:effectLst/>
                <a:latin typeface="Söhne"/>
              </a:rPr>
              <a:t>Energiatehokkaat laitteet:</a:t>
            </a:r>
            <a:r>
              <a:rPr lang="fi-FI" sz="1800" b="0" i="0" dirty="0">
                <a:solidFill>
                  <a:srgbClr val="374151"/>
                </a:solidFill>
                <a:effectLst/>
                <a:latin typeface="Söhne"/>
              </a:rPr>
              <a:t> Elektroniset laitteet, kuten kodinkoneet tai valaisimet, jotka ovat suunniteltu energiatehokkaiksi ja kuluttavat vähän sähköä.</a:t>
            </a:r>
          </a:p>
          <a:p>
            <a:pPr algn="l">
              <a:buFont typeface="+mj-lt"/>
              <a:buAutoNum type="arabicPeriod"/>
            </a:pPr>
            <a:r>
              <a:rPr lang="fi-FI" sz="1800" b="1" i="0" dirty="0">
                <a:solidFill>
                  <a:srgbClr val="374151"/>
                </a:solidFill>
                <a:effectLst/>
                <a:latin typeface="Söhne"/>
              </a:rPr>
              <a:t>Ekologiset pakkaukset:</a:t>
            </a:r>
            <a:r>
              <a:rPr lang="fi-FI" sz="1800" b="0" i="0" dirty="0">
                <a:solidFill>
                  <a:srgbClr val="374151"/>
                </a:solidFill>
                <a:effectLst/>
                <a:latin typeface="Söhne"/>
              </a:rPr>
              <a:t> Tuotteet, jotka käyttävät vähemmän pakkausmateriaaleja tai ovat pakattu kierrätettäviin tai kompostoitaviin materiaaleihin.</a:t>
            </a:r>
          </a:p>
          <a:p>
            <a:pPr algn="l">
              <a:buFont typeface="+mj-lt"/>
              <a:buAutoNum type="arabicPeriod"/>
            </a:pPr>
            <a:r>
              <a:rPr lang="fi-FI" sz="1800" b="1" i="0" dirty="0">
                <a:solidFill>
                  <a:srgbClr val="374151"/>
                </a:solidFill>
                <a:effectLst/>
                <a:latin typeface="Söhne"/>
              </a:rPr>
              <a:t>Pitkäikäiset tuotteet:</a:t>
            </a:r>
            <a:r>
              <a:rPr lang="fi-FI" sz="1800" b="0" i="0" dirty="0">
                <a:solidFill>
                  <a:srgbClr val="374151"/>
                </a:solidFill>
                <a:effectLst/>
                <a:latin typeface="Söhne"/>
              </a:rPr>
              <a:t> Tuotteet, jotka on suunniteltu kestäviksi ja pitkäikäisiksi.</a:t>
            </a:r>
          </a:p>
          <a:p>
            <a:pPr algn="l">
              <a:buFont typeface="+mj-lt"/>
              <a:buAutoNum type="arabicPeriod"/>
            </a:pPr>
            <a:r>
              <a:rPr lang="fi-FI" sz="1800" b="1" i="0" dirty="0">
                <a:solidFill>
                  <a:srgbClr val="374151"/>
                </a:solidFill>
                <a:effectLst/>
                <a:latin typeface="Söhne"/>
              </a:rPr>
              <a:t>Ympäristöystävälliset energialähteet:</a:t>
            </a:r>
            <a:r>
              <a:rPr lang="fi-FI" sz="1800" b="0" i="0" dirty="0">
                <a:solidFill>
                  <a:srgbClr val="374151"/>
                </a:solidFill>
                <a:effectLst/>
                <a:latin typeface="Söhne"/>
              </a:rPr>
              <a:t> Tuotteet, jotka hyödyntävät uusiutuvaa energiaa tai ovat suunniteltu toimimaan vähäpäästöisillä energialähteillä</a:t>
            </a:r>
          </a:p>
          <a:p>
            <a:pPr>
              <a:buFont typeface="+mj-lt"/>
              <a:buAutoNum type="arabicPeriod"/>
            </a:pPr>
            <a:r>
              <a:rPr lang="fi-FI" sz="1800" dirty="0">
                <a:hlinkClick r:id="rId3"/>
              </a:rPr>
              <a:t>ECO-etiketti | Kansainvälinen sertifikaatti (ecolabel.org)</a:t>
            </a:r>
            <a:endParaRPr lang="fi-FI" sz="1800" dirty="0"/>
          </a:p>
          <a:p>
            <a:pPr algn="l">
              <a:buFont typeface="+mj-lt"/>
              <a:buAutoNum type="arabicPeriod"/>
            </a:pPr>
            <a:endParaRPr lang="fi-FI" sz="1400" b="0" i="0" dirty="0">
              <a:solidFill>
                <a:srgbClr val="374151"/>
              </a:solidFill>
              <a:effectLst/>
              <a:latin typeface="Söhne"/>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Kuvatulokset haulle kierrätettävä materiaali">
            <a:extLst>
              <a:ext uri="{FF2B5EF4-FFF2-40B4-BE49-F238E27FC236}">
                <a16:creationId xmlns:a16="http://schemas.microsoft.com/office/drawing/2014/main" id="{18F9273C-2380-1855-116E-6D6FDC12AF9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14939" y="2218939"/>
            <a:ext cx="4547907" cy="2756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36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44299" y="128587"/>
            <a:ext cx="10604665" cy="456198"/>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80867" y="584785"/>
            <a:ext cx="5165765" cy="6144628"/>
          </a:xfrm>
        </p:spPr>
        <p:txBody>
          <a:bodyPr>
            <a:normAutofit/>
          </a:bodyPr>
          <a:lstStyle/>
          <a:p>
            <a:pPr marL="0"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Mitä kuljetetaan (kuljetettavat </a:t>
            </a:r>
            <a:r>
              <a:rPr lang="fi-FI" b="1" dirty="0">
                <a:latin typeface="Calibri" panose="020F0502020204030204" pitchFamily="34" charset="0"/>
                <a:ea typeface="Calibri" panose="020F0502020204030204" pitchFamily="34" charset="0"/>
                <a:cs typeface="Times New Roman" panose="02020603050405020304" pitchFamily="18" charset="0"/>
              </a:rPr>
              <a:t>t</a:t>
            </a:r>
            <a:r>
              <a:rPr lang="fi-FI" b="1" dirty="0">
                <a:effectLst/>
                <a:latin typeface="Calibri" panose="020F0502020204030204" pitchFamily="34" charset="0"/>
                <a:ea typeface="Calibri" panose="020F0502020204030204" pitchFamily="34" charset="0"/>
                <a:cs typeface="Times New Roman" panose="02020603050405020304" pitchFamily="18" charset="0"/>
              </a:rPr>
              <a:t>uotteet):</a:t>
            </a:r>
          </a:p>
          <a:p>
            <a:pPr marL="0" indent="0">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Painotus massatuotteissa</a:t>
            </a:r>
            <a:r>
              <a:rPr lang="fi-FI" dirty="0">
                <a:effectLst/>
                <a:latin typeface="Calibri" panose="020F0502020204030204" pitchFamily="34" charset="0"/>
                <a:ea typeface="Calibri" panose="020F0502020204030204" pitchFamily="34" charset="0"/>
                <a:cs typeface="Times New Roman" panose="02020603050405020304" pitchFamily="18" charset="0"/>
              </a:rPr>
              <a:t>: kun mahdollista, pyritään kuljettamaan massatavaroita, mikä voi vähentää yksikkökohtaisia päästöjä ja parantaa logistista tehokkuutta</a:t>
            </a:r>
          </a:p>
          <a:p>
            <a:endParaRPr lang="fi-FI" dirty="0">
              <a:latin typeface="Calibri" panose="020F0502020204030204" pitchFamily="34" charset="0"/>
              <a:ea typeface="Calibri" panose="020F0502020204030204" pitchFamily="34" charset="0"/>
              <a:cs typeface="Times New Roman" panose="02020603050405020304" pitchFamily="18" charset="0"/>
            </a:endParaRPr>
          </a:p>
          <a:p>
            <a:r>
              <a:rPr lang="fi-FI" dirty="0">
                <a:hlinkClick r:id="rId3"/>
              </a:rPr>
              <a:t>32 metriä ja 92 tonnia: Suomen uusin jättirekka on vaikuttava näky liikenteessä – katso video neitsytmatkasta - MTVuutiset.fi</a:t>
            </a:r>
            <a:endParaRPr lang="fi-FI"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dirty="0">
              <a:solidFill>
                <a:srgbClr val="374151"/>
              </a:solidFill>
              <a:latin typeface="Calibri" panose="020F0502020204030204" pitchFamily="34" charset="0"/>
              <a:ea typeface="Calibri" panose="020F0502020204030204" pitchFamily="34" charset="0"/>
              <a:cs typeface="Times New Roman" panose="02020603050405020304" pitchFamily="18" charset="0"/>
            </a:endParaRPr>
          </a:p>
          <a:p>
            <a:endParaRPr lang="fi-FI" sz="1600" dirty="0">
              <a:solidFill>
                <a:srgbClr val="374151"/>
              </a:solidFill>
              <a:latin typeface="Söhne"/>
            </a:endParaRPr>
          </a:p>
        </p:txBody>
      </p:sp>
      <p:pic>
        <p:nvPicPr>
          <p:cNvPr id="7170" name="Picture 2" descr="HCT-rekat tahkonneet 5 miljoonaa kilometriä – liikenteessä jo 21 pitkää ...">
            <a:extLst>
              <a:ext uri="{FF2B5EF4-FFF2-40B4-BE49-F238E27FC236}">
                <a16:creationId xmlns:a16="http://schemas.microsoft.com/office/drawing/2014/main" id="{8C60737F-63D9-16C3-FC01-6267B9E6A8A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67560" y="678990"/>
            <a:ext cx="6236444" cy="35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825625"/>
            <a:ext cx="5165765" cy="4351338"/>
          </a:xfrm>
        </p:spPr>
        <p:txBody>
          <a:bodyPr>
            <a:normAutofit fontScale="62500" lnSpcReduction="20000"/>
          </a:bodyPr>
          <a:lstStyle/>
          <a:p>
            <a:pPr marL="0" indent="0">
              <a:buNone/>
            </a:pPr>
            <a:r>
              <a:rPr lang="fi-FI" sz="2900" b="1" dirty="0">
                <a:solidFill>
                  <a:srgbClr val="374151"/>
                </a:solidFill>
                <a:latin typeface="Söhne"/>
              </a:rPr>
              <a:t>Reaaliaikainen tiedon hallinta sovellutuksia (jatkoa)</a:t>
            </a:r>
          </a:p>
          <a:p>
            <a:pPr marL="0" indent="0">
              <a:buNone/>
            </a:pPr>
            <a:endParaRPr lang="fi-FI" sz="1600" b="1" dirty="0">
              <a:solidFill>
                <a:srgbClr val="374151"/>
              </a:solidFill>
              <a:latin typeface="Söhne"/>
            </a:endParaRPr>
          </a:p>
          <a:p>
            <a:pPr marL="0" indent="0" algn="l">
              <a:buNone/>
            </a:pPr>
            <a:r>
              <a:rPr lang="fi-FI" b="1" i="0" dirty="0">
                <a:solidFill>
                  <a:srgbClr val="374151"/>
                </a:solidFill>
                <a:effectLst/>
                <a:latin typeface="Söhne"/>
              </a:rPr>
              <a:t>Liikenteenohjausjärjestelmät:</a:t>
            </a:r>
            <a:endParaRPr lang="fi-FI" b="0" i="0" dirty="0">
              <a:solidFill>
                <a:srgbClr val="374151"/>
              </a:solidFill>
              <a:effectLst/>
              <a:latin typeface="Söhne"/>
            </a:endParaRPr>
          </a:p>
          <a:p>
            <a:pPr lvl="1"/>
            <a:r>
              <a:rPr lang="fi-FI" b="0" i="0" dirty="0">
                <a:solidFill>
                  <a:srgbClr val="374151"/>
                </a:solidFill>
                <a:effectLst/>
                <a:latin typeface="Söhne"/>
              </a:rPr>
              <a:t>Integroivat liikenteenohjauksen valo-ohjaimiin ja tienäyttöihin.</a:t>
            </a:r>
          </a:p>
          <a:p>
            <a:pPr lvl="1"/>
            <a:r>
              <a:rPr lang="fi-FI" b="0" i="0" dirty="0">
                <a:solidFill>
                  <a:srgbClr val="374151"/>
                </a:solidFill>
                <a:effectLst/>
                <a:latin typeface="Söhne"/>
              </a:rPr>
              <a:t>Ohjaavat liikennettä dynaamisesti perustuen reaaliaikaiseen tilanteeseen.</a:t>
            </a:r>
          </a:p>
          <a:p>
            <a:pPr marL="0" indent="0" algn="l">
              <a:buNone/>
            </a:pPr>
            <a:r>
              <a:rPr lang="fi-FI" b="1" i="0" dirty="0">
                <a:solidFill>
                  <a:srgbClr val="374151"/>
                </a:solidFill>
                <a:effectLst/>
                <a:latin typeface="Söhne"/>
              </a:rPr>
              <a:t>Älykkäät pysäköintijärjestelmät:</a:t>
            </a:r>
            <a:endParaRPr lang="fi-FI" b="0" i="0" dirty="0">
              <a:solidFill>
                <a:srgbClr val="374151"/>
              </a:solidFill>
              <a:effectLst/>
              <a:latin typeface="Söhne"/>
            </a:endParaRPr>
          </a:p>
          <a:p>
            <a:pPr lvl="1"/>
            <a:r>
              <a:rPr lang="fi-FI" b="0" i="0" dirty="0">
                <a:solidFill>
                  <a:srgbClr val="374151"/>
                </a:solidFill>
                <a:effectLst/>
                <a:latin typeface="Söhne"/>
              </a:rPr>
              <a:t>Tarjoavat reaaliaikaista tietoa pysäköintipaikoista.</a:t>
            </a:r>
          </a:p>
          <a:p>
            <a:pPr lvl="1"/>
            <a:r>
              <a:rPr lang="fi-FI" b="0" i="0" dirty="0">
                <a:solidFill>
                  <a:srgbClr val="374151"/>
                </a:solidFill>
                <a:effectLst/>
                <a:latin typeface="Söhne"/>
              </a:rPr>
              <a:t>Auttavat kuljettajia löytämään vapaat parkkipaikat ja vähentävät liikenteen aiheuttamaa stressiä.</a:t>
            </a:r>
          </a:p>
          <a:p>
            <a:pPr marL="0" indent="0" algn="l">
              <a:buNone/>
            </a:pPr>
            <a:r>
              <a:rPr lang="fi-FI" b="1" i="0" dirty="0">
                <a:solidFill>
                  <a:srgbClr val="374151"/>
                </a:solidFill>
                <a:effectLst/>
                <a:latin typeface="Söhne"/>
              </a:rPr>
              <a:t>Joukkoliikenteen seuranta:</a:t>
            </a:r>
            <a:endParaRPr lang="fi-FI" b="0" i="0" dirty="0">
              <a:solidFill>
                <a:srgbClr val="374151"/>
              </a:solidFill>
              <a:effectLst/>
              <a:latin typeface="Söhne"/>
            </a:endParaRPr>
          </a:p>
          <a:p>
            <a:pPr lvl="1"/>
            <a:r>
              <a:rPr lang="fi-FI" b="0" i="0" dirty="0">
                <a:solidFill>
                  <a:srgbClr val="374151"/>
                </a:solidFill>
                <a:effectLst/>
                <a:latin typeface="Söhne"/>
              </a:rPr>
              <a:t>Käyttävät GPS-paikannusta ja antureita joukkoliikennevälineissä.</a:t>
            </a:r>
          </a:p>
          <a:p>
            <a:pPr lvl="1"/>
            <a:r>
              <a:rPr lang="fi-FI" b="0" i="0" dirty="0">
                <a:solidFill>
                  <a:srgbClr val="374151"/>
                </a:solidFill>
                <a:effectLst/>
                <a:latin typeface="Söhne"/>
              </a:rPr>
              <a:t>Näyttävät matkustajille reaaliaikaista tietoa bussien ja junien sijainnista.</a:t>
            </a:r>
          </a:p>
          <a:p>
            <a:pPr marL="0" indent="0" algn="l">
              <a:buNone/>
            </a:pPr>
            <a:r>
              <a:rPr lang="fi-FI" b="1" i="0" dirty="0">
                <a:solidFill>
                  <a:srgbClr val="374151"/>
                </a:solidFill>
                <a:effectLst/>
                <a:latin typeface="Söhne"/>
              </a:rPr>
              <a:t>Liikennetiedon </a:t>
            </a:r>
            <a:r>
              <a:rPr lang="fi-FI" b="1" dirty="0">
                <a:solidFill>
                  <a:srgbClr val="374151"/>
                </a:solidFill>
                <a:latin typeface="Söhne"/>
              </a:rPr>
              <a:t>ja</a:t>
            </a:r>
            <a:r>
              <a:rPr lang="fi-FI" b="1" i="0" dirty="0">
                <a:solidFill>
                  <a:srgbClr val="374151"/>
                </a:solidFill>
                <a:effectLst/>
                <a:latin typeface="Söhne"/>
              </a:rPr>
              <a:t>kamisalustat:</a:t>
            </a:r>
            <a:endParaRPr lang="fi-FI" b="0" i="0" dirty="0">
              <a:solidFill>
                <a:srgbClr val="374151"/>
              </a:solidFill>
              <a:effectLst/>
              <a:latin typeface="Söhne"/>
            </a:endParaRPr>
          </a:p>
          <a:p>
            <a:pPr lvl="1"/>
            <a:r>
              <a:rPr lang="fi-FI" b="0" i="0" dirty="0">
                <a:solidFill>
                  <a:srgbClr val="374151"/>
                </a:solidFill>
                <a:effectLst/>
                <a:latin typeface="Söhne"/>
              </a:rPr>
              <a:t>Tarjoavat avoimia liikennetietojen jakamisalustoja.</a:t>
            </a:r>
          </a:p>
          <a:p>
            <a:pPr lvl="1"/>
            <a:r>
              <a:rPr lang="fi-FI" b="0" i="0" dirty="0">
                <a:solidFill>
                  <a:srgbClr val="374151"/>
                </a:solidFill>
                <a:effectLst/>
                <a:latin typeface="Söhne"/>
              </a:rPr>
              <a:t>Mahdollistavat kolmannen osapuolen sovellusten käytön liikennetiedon hyödyntämiseksi.</a:t>
            </a:r>
          </a:p>
          <a:p>
            <a:pPr marL="0" indent="0" algn="l">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3D76D3D6-8EF6-A844-0E1E-FF8B5454A00B}"/>
              </a:ext>
            </a:extLst>
          </p:cNvPr>
          <p:cNvPicPr>
            <a:picLocks noGrp="1" noChangeAspect="1"/>
          </p:cNvPicPr>
          <p:nvPr>
            <p:ph sz="half" idx="2"/>
          </p:nvPr>
        </p:nvPicPr>
        <p:blipFill>
          <a:blip r:embed="rId3"/>
          <a:stretch>
            <a:fillRect/>
          </a:stretch>
        </p:blipFill>
        <p:spPr>
          <a:xfrm>
            <a:off x="5499813" y="1916318"/>
            <a:ext cx="5796324" cy="3245941"/>
          </a:xfrm>
          <a:prstGeom prst="rect">
            <a:avLst/>
          </a:prstGeom>
          <a:ln>
            <a:solidFill>
              <a:schemeClr val="accent1"/>
            </a:solidFill>
          </a:ln>
        </p:spPr>
      </p:pic>
      <p:sp>
        <p:nvSpPr>
          <p:cNvPr id="5" name="Tekstiruutu 4">
            <a:extLst>
              <a:ext uri="{FF2B5EF4-FFF2-40B4-BE49-F238E27FC236}">
                <a16:creationId xmlns:a16="http://schemas.microsoft.com/office/drawing/2014/main" id="{BDB08F09-313C-388F-2CC0-AD4F2FD9844D}"/>
              </a:ext>
            </a:extLst>
          </p:cNvPr>
          <p:cNvSpPr txBox="1"/>
          <p:nvPr/>
        </p:nvSpPr>
        <p:spPr>
          <a:xfrm>
            <a:off x="5530158" y="5387889"/>
            <a:ext cx="5356686" cy="461665"/>
          </a:xfrm>
          <a:prstGeom prst="rect">
            <a:avLst/>
          </a:prstGeom>
          <a:noFill/>
        </p:spPr>
        <p:txBody>
          <a:bodyPr wrap="square" rtlCol="0">
            <a:spAutoFit/>
          </a:bodyPr>
          <a:lstStyle/>
          <a:p>
            <a:pPr algn="l"/>
            <a:r>
              <a:rPr lang="fi-FI" sz="1200" b="1" i="0" dirty="0">
                <a:solidFill>
                  <a:srgbClr val="000000"/>
                </a:solidFill>
                <a:effectLst/>
                <a:latin typeface="Quicksand"/>
              </a:rPr>
              <a:t>Kuva 5: Älykkäät pysäköintijärjestelmät voivat vähentää hetkittäisiä liikennemäärien piikkejä mm. ruuhka-aikoina. (www.mokosmart.com)</a:t>
            </a:r>
            <a:endParaRPr lang="fi-FI" sz="1200" i="0" dirty="0">
              <a:solidFill>
                <a:srgbClr val="333333"/>
              </a:solidFill>
              <a:effectLst/>
              <a:latin typeface="Quicksand"/>
            </a:endParaRPr>
          </a:p>
        </p:txBody>
      </p:sp>
    </p:spTree>
    <p:extLst>
      <p:ext uri="{BB962C8B-B14F-4D97-AF65-F5344CB8AC3E}">
        <p14:creationId xmlns:p14="http://schemas.microsoft.com/office/powerpoint/2010/main" val="2968753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34415" y="170948"/>
            <a:ext cx="10604665" cy="492294"/>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6483" y="790908"/>
            <a:ext cx="5165765" cy="5896143"/>
          </a:xfrm>
        </p:spPr>
        <p:txBody>
          <a:bodyPr>
            <a:normAutofit lnSpcReduction="10000"/>
          </a:bodyPr>
          <a:lstStyle/>
          <a:p>
            <a:pPr marL="0"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Miten kuljetetaan </a:t>
            </a:r>
            <a:r>
              <a:rPr lang="fi-FI" dirty="0">
                <a:effectLst/>
                <a:latin typeface="Calibri" panose="020F0502020204030204" pitchFamily="34" charset="0"/>
                <a:ea typeface="Calibri" panose="020F0502020204030204" pitchFamily="34" charset="0"/>
                <a:cs typeface="Times New Roman" panose="02020603050405020304" pitchFamily="18" charset="0"/>
              </a:rPr>
              <a:t>(laatu ja turvallisuusasiat):</a:t>
            </a:r>
          </a:p>
          <a:p>
            <a:pPr marL="0" indent="0">
              <a:lnSpc>
                <a:spcPct val="107000"/>
              </a:lnSpc>
              <a:spcAft>
                <a:spcPts val="800"/>
              </a:spcAft>
              <a:buNone/>
            </a:pPr>
            <a:r>
              <a:rPr lang="fi-FI" dirty="0">
                <a:effectLst/>
                <a:latin typeface="Calibri" panose="020F0502020204030204" pitchFamily="34" charset="0"/>
                <a:ea typeface="Calibri" panose="020F0502020204030204" pitchFamily="34" charset="0"/>
                <a:cs typeface="Times New Roman" panose="02020603050405020304" pitchFamily="18" charset="0"/>
              </a:rPr>
              <a:t>Turvalliset pakkausratkaisut: käytetään turvallisia ja kestäviä pakkausratkaisuja, jotka suojaavat tuotteita vahingoittumiselta ja vähentävät jätteen määrää. </a:t>
            </a:r>
          </a:p>
          <a:p>
            <a:pPr>
              <a:lnSpc>
                <a:spcPct val="107000"/>
              </a:lnSpc>
              <a:spcAft>
                <a:spcPts val="800"/>
              </a:spcAft>
            </a:pPr>
            <a:r>
              <a:rPr lang="fi-FI" dirty="0" err="1">
                <a:hlinkClick r:id="rId3"/>
              </a:rPr>
              <a:t>Billebeinon</a:t>
            </a:r>
            <a:r>
              <a:rPr lang="fi-FI" dirty="0">
                <a:hlinkClick r:id="rId3"/>
              </a:rPr>
              <a:t> innovatiivinen verkkokauppapakkaus on näyttävä ja ekologinen - Pack It!</a:t>
            </a:r>
            <a:endParaRPr lang="fi-FI" dirty="0"/>
          </a:p>
          <a:p>
            <a:pPr>
              <a:lnSpc>
                <a:spcPct val="107000"/>
              </a:lnSpc>
              <a:spcAft>
                <a:spcPts val="800"/>
              </a:spcAft>
            </a:pPr>
            <a:r>
              <a:rPr lang="fi-FI" dirty="0">
                <a:hlinkClick r:id="rId4"/>
              </a:rPr>
              <a:t>Pakkausmateriaalit nyt ja eilen - miten materiaalit ovat kehittyneet 70-luvulta nykypäivään - Pack It!</a:t>
            </a:r>
            <a:endParaRPr lang="fi-FI" dirty="0"/>
          </a:p>
          <a:p>
            <a:pPr>
              <a:lnSpc>
                <a:spcPct val="107000"/>
              </a:lnSpc>
              <a:spcAft>
                <a:spcPts val="800"/>
              </a:spcAft>
            </a:pPr>
            <a:endParaRPr lang="fi-FI"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Billebeinon innovatiivinen verkkokauppapakkaus on näyttävä ja ...">
            <a:extLst>
              <a:ext uri="{FF2B5EF4-FFF2-40B4-BE49-F238E27FC236}">
                <a16:creationId xmlns:a16="http://schemas.microsoft.com/office/drawing/2014/main" id="{D60A2446-997A-DD5E-71FA-F8C19C155F4C}"/>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542248" y="417095"/>
            <a:ext cx="5780094" cy="469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775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146131" y="0"/>
            <a:ext cx="10604665" cy="567574"/>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82698" y="723985"/>
            <a:ext cx="6515144" cy="6134015"/>
          </a:xfrm>
        </p:spPr>
        <p:txBody>
          <a:bodyPr>
            <a:normAutofit/>
          </a:bodyPr>
          <a:lstStyle/>
          <a:p>
            <a:pPr marL="0" indent="0">
              <a:lnSpc>
                <a:spcPct val="107000"/>
              </a:lnSpc>
              <a:spcAft>
                <a:spcPts val="800"/>
              </a:spcAft>
              <a:buNone/>
            </a:pPr>
            <a:r>
              <a:rPr lang="fi-FI" sz="2000" b="1" dirty="0">
                <a:effectLst/>
                <a:latin typeface="Calibri" panose="020F0502020204030204" pitchFamily="34" charset="0"/>
                <a:ea typeface="Calibri" panose="020F0502020204030204" pitchFamily="34" charset="0"/>
                <a:cs typeface="Times New Roman" panose="02020603050405020304" pitchFamily="18" charset="0"/>
              </a:rPr>
              <a:t>Miten kuljetetaan </a:t>
            </a:r>
            <a:r>
              <a:rPr lang="fi-FI" sz="2000" dirty="0">
                <a:effectLst/>
                <a:latin typeface="Calibri" panose="020F0502020204030204" pitchFamily="34" charset="0"/>
                <a:ea typeface="Calibri" panose="020F0502020204030204" pitchFamily="34" charset="0"/>
                <a:cs typeface="Times New Roman" panose="02020603050405020304" pitchFamily="18" charset="0"/>
              </a:rPr>
              <a:t>(laatu ja turvallisuusasiat):</a:t>
            </a:r>
          </a:p>
          <a:p>
            <a:pPr marL="0" indent="0">
              <a:buNone/>
            </a:pPr>
            <a:r>
              <a:rPr lang="fi-FI" sz="2000" dirty="0">
                <a:latin typeface="Calibri" panose="020F0502020204030204" pitchFamily="34" charset="0"/>
                <a:ea typeface="Calibri" panose="020F0502020204030204" pitchFamily="34" charset="0"/>
                <a:cs typeface="Times New Roman" panose="02020603050405020304" pitchFamily="18" charset="0"/>
              </a:rPr>
              <a:t>T</a:t>
            </a:r>
            <a:r>
              <a:rPr lang="fi-FI" sz="2000" dirty="0">
                <a:effectLst/>
                <a:latin typeface="Calibri" panose="020F0502020204030204" pitchFamily="34" charset="0"/>
                <a:ea typeface="Calibri" panose="020F0502020204030204" pitchFamily="34" charset="0"/>
                <a:cs typeface="Times New Roman" panose="02020603050405020304" pitchFamily="18" charset="0"/>
              </a:rPr>
              <a:t>oimittajien laatustandardit: yhteistyössä toimittajien kanssa varmistetaan, että kuljetettavat tuotteet täyttävät tiukat laatustandardit ja että toimittajilla on vastuulliset tuotantomenetelmät</a:t>
            </a:r>
          </a:p>
          <a:p>
            <a:r>
              <a:rPr lang="fi-FI" sz="2000" dirty="0">
                <a:hlinkClick r:id="rId3"/>
              </a:rPr>
              <a:t>SKAL Laatuhyväksyntä – SKAL</a:t>
            </a:r>
            <a:endParaRPr lang="fi-FI" sz="2000" dirty="0"/>
          </a:p>
          <a:p>
            <a:r>
              <a:rPr lang="fi-FI" sz="2000" dirty="0">
                <a:hlinkClick r:id="rId4"/>
              </a:rPr>
              <a:t>ETTn-laatusopimusohje.pdf</a:t>
            </a:r>
            <a:endParaRPr lang="fi-FI" sz="2000" dirty="0"/>
          </a:p>
          <a:p>
            <a:r>
              <a:rPr lang="fi-FI" sz="2000" dirty="0">
                <a:hlinkClick r:id="rId5"/>
              </a:rPr>
              <a:t>ISO 14000 Ympäristöjohtamisen standardisarja | SFS</a:t>
            </a:r>
            <a:endParaRPr lang="fi-FI" sz="2000" dirty="0">
              <a:solidFill>
                <a:srgbClr val="374151"/>
              </a:solidFill>
              <a:latin typeface="Calibri" panose="020F0502020204030204" pitchFamily="34" charset="0"/>
              <a:ea typeface="Calibri" panose="020F0502020204030204" pitchFamily="34" charset="0"/>
              <a:cs typeface="Times New Roman" panose="02020603050405020304" pitchFamily="18" charset="0"/>
            </a:endParaRPr>
          </a:p>
          <a:p>
            <a:endParaRPr lang="fi-FI" sz="2000" dirty="0">
              <a:hlinkClick r:id="rId6"/>
            </a:endParaRPr>
          </a:p>
          <a:p>
            <a:r>
              <a:rPr lang="fi-FI" sz="2000" dirty="0">
                <a:hlinkClick r:id="rId6"/>
              </a:rPr>
              <a:t>Varmistamme tuotteiden vastuullisuuden - Berner Oy</a:t>
            </a:r>
            <a:endParaRPr lang="fi-FI" sz="2000" dirty="0"/>
          </a:p>
          <a:p>
            <a:r>
              <a:rPr lang="fi-FI" sz="2000" dirty="0">
                <a:hlinkClick r:id="rId7"/>
              </a:rPr>
              <a:t>Toimittajien vastuullisuusvaatimukset - (fazergroup.com)</a:t>
            </a:r>
            <a:endParaRPr lang="fi-FI" sz="2000" dirty="0">
              <a:solidFill>
                <a:srgbClr val="374151"/>
              </a:solidFill>
              <a:latin typeface="Söhne"/>
            </a:endParaRPr>
          </a:p>
        </p:txBody>
      </p:sp>
      <p:pic>
        <p:nvPicPr>
          <p:cNvPr id="9218" name="Picture 2" descr="Kuvatulokset haulle iso140001">
            <a:extLst>
              <a:ext uri="{FF2B5EF4-FFF2-40B4-BE49-F238E27FC236}">
                <a16:creationId xmlns:a16="http://schemas.microsoft.com/office/drawing/2014/main" id="{E9CB5C57-21FA-C54D-378B-38A3EFF09BC2}"/>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797842" y="723985"/>
            <a:ext cx="4528134" cy="308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518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179888"/>
            <a:ext cx="10604665" cy="501149"/>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12578" y="681036"/>
            <a:ext cx="6084475" cy="5997075"/>
          </a:xfrm>
        </p:spPr>
        <p:txBody>
          <a:bodyPr>
            <a:normAutofit/>
          </a:bodyPr>
          <a:lstStyle/>
          <a:p>
            <a:pPr marL="0"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rPr>
              <a:t>Asiakasvaateiden merkitys </a:t>
            </a:r>
            <a:r>
              <a:rPr lang="fi-FI" b="1" dirty="0">
                <a:latin typeface="Calibri" panose="020F0502020204030204" pitchFamily="34" charset="0"/>
                <a:ea typeface="Calibri" panose="020F0502020204030204" pitchFamily="34" charset="0"/>
                <a:cs typeface="Times New Roman" panose="02020603050405020304" pitchFamily="18" charset="0"/>
              </a:rPr>
              <a:t>k</a:t>
            </a:r>
            <a:r>
              <a:rPr lang="fi-FI" b="1" dirty="0">
                <a:effectLst/>
                <a:latin typeface="Calibri" panose="020F0502020204030204" pitchFamily="34" charset="0"/>
                <a:ea typeface="Calibri" panose="020F0502020204030204" pitchFamily="34" charset="0"/>
                <a:cs typeface="Times New Roman" panose="02020603050405020304" pitchFamily="18" charset="0"/>
              </a:rPr>
              <a:t>uljetustuotteen </a:t>
            </a:r>
            <a:r>
              <a:rPr lang="fi-FI" b="1" dirty="0">
                <a:latin typeface="Calibri" panose="020F0502020204030204" pitchFamily="34" charset="0"/>
                <a:ea typeface="Calibri" panose="020F0502020204030204" pitchFamily="34" charset="0"/>
                <a:cs typeface="Times New Roman" panose="02020603050405020304" pitchFamily="18" charset="0"/>
              </a:rPr>
              <a:t>t</a:t>
            </a:r>
            <a:r>
              <a:rPr lang="fi-FI" b="1" dirty="0">
                <a:effectLst/>
                <a:latin typeface="Calibri" panose="020F0502020204030204" pitchFamily="34" charset="0"/>
                <a:ea typeface="Calibri" panose="020F0502020204030204" pitchFamily="34" charset="0"/>
                <a:cs typeface="Times New Roman" panose="02020603050405020304" pitchFamily="18" charset="0"/>
              </a:rPr>
              <a:t>uottamisessa: </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 Pakkausvaatimukset: </a:t>
            </a:r>
            <a:r>
              <a:rPr lang="fi-FI" dirty="0">
                <a:latin typeface="Calibri" panose="020F0502020204030204" pitchFamily="34" charset="0"/>
                <a:ea typeface="Calibri" panose="020F0502020204030204" pitchFamily="34" charset="0"/>
                <a:cs typeface="Times New Roman" panose="02020603050405020304" pitchFamily="18" charset="0"/>
              </a:rPr>
              <a:t>h</a:t>
            </a:r>
            <a:r>
              <a:rPr lang="fi-FI" dirty="0">
                <a:effectLst/>
                <a:latin typeface="Calibri" panose="020F0502020204030204" pitchFamily="34" charset="0"/>
                <a:ea typeface="Calibri" panose="020F0502020204030204" pitchFamily="34" charset="0"/>
                <a:cs typeface="Times New Roman" panose="02020603050405020304" pitchFamily="18" charset="0"/>
              </a:rPr>
              <a:t>uomioidaan asiakkaiden pakkausvaatimukset ja pyritään käyttämään kestäviä materiaaleja. Tämä voi sisältää myös kierrätettävien pakkausmateriaalien käyttöä.</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Toimitusaika: pyritään täyttämään asiakkaiden odotukset toimitusajoissa, mutta samalla etsitään tehokkaita kuljetusvaihtoehtoja, jotka voivat minimoida kiireellisten toimitusten ympäristövaikutuksia</a:t>
            </a:r>
            <a:r>
              <a:rPr lang="fi-FI"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l">
              <a:buNone/>
            </a:pPr>
            <a:endParaRPr lang="fi-FI" dirty="0">
              <a:solidFill>
                <a:srgbClr val="374151"/>
              </a:solidFill>
              <a:latin typeface="Söhne"/>
            </a:endParaRPr>
          </a:p>
        </p:txBody>
      </p:sp>
      <p:pic>
        <p:nvPicPr>
          <p:cNvPr id="10242" name="Picture 2" descr="Kuvatulokset haulle sopimuksen kättely">
            <a:extLst>
              <a:ext uri="{FF2B5EF4-FFF2-40B4-BE49-F238E27FC236}">
                <a16:creationId xmlns:a16="http://schemas.microsoft.com/office/drawing/2014/main" id="{E037CB80-01A3-2E1D-E0E3-85E2F84C68A5}"/>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29273" y="590642"/>
            <a:ext cx="4624123" cy="357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84577"/>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179888"/>
            <a:ext cx="10604665" cy="501149"/>
          </a:xfrm>
        </p:spPr>
        <p:txBody>
          <a:bodyPr anchor="ctr">
            <a:normAutofit fontScale="90000"/>
          </a:bodyPr>
          <a:lstStyle/>
          <a:p>
            <a:r>
              <a:rPr lang="fi-FI" dirty="0"/>
              <a:t>Kuljetusalan tuotevastuu</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12578" y="681036"/>
            <a:ext cx="6084475" cy="5997075"/>
          </a:xfrm>
        </p:spPr>
        <p:txBody>
          <a:bodyPr>
            <a:normAutofit/>
          </a:bodyPr>
          <a:lstStyle/>
          <a:p>
            <a:pPr marL="0" indent="0">
              <a:lnSpc>
                <a:spcPct val="107000"/>
              </a:lnSpc>
              <a:spcAft>
                <a:spcPts val="800"/>
              </a:spcAft>
              <a:buNone/>
            </a:pPr>
            <a:endParaRPr lang="fi-FI" b="1" dirty="0">
              <a:latin typeface="Calibri" panose="020F0502020204030204" pitchFamily="34" charset="0"/>
              <a:ea typeface="Calibri" panose="020F0502020204030204" pitchFamily="34" charset="0"/>
              <a:cs typeface="Times New Roman" panose="02020603050405020304" pitchFamily="18" charset="0"/>
              <a:hlinkClick r:id="rId4"/>
            </a:endParaRPr>
          </a:p>
          <a:p>
            <a:pPr marL="0" indent="0">
              <a:lnSpc>
                <a:spcPct val="107000"/>
              </a:lnSpc>
              <a:spcAft>
                <a:spcPts val="800"/>
              </a:spcAft>
              <a:buNone/>
            </a:pPr>
            <a:r>
              <a:rPr lang="fi-FI" b="1" dirty="0">
                <a:effectLst/>
                <a:latin typeface="Calibri" panose="020F0502020204030204" pitchFamily="34" charset="0"/>
                <a:ea typeface="Calibri" panose="020F0502020204030204" pitchFamily="34" charset="0"/>
                <a:cs typeface="Times New Roman" panose="02020603050405020304" pitchFamily="18" charset="0"/>
                <a:hlinkClick r:id="rId5"/>
              </a:rPr>
              <a:t>Yrityksen puheenvuoro A2B</a:t>
            </a:r>
            <a:endParaRPr lang="fi-FI" b="1" dirty="0">
              <a:effectLst/>
              <a:latin typeface="Calibri" panose="020F0502020204030204" pitchFamily="34" charset="0"/>
              <a:ea typeface="Calibri" panose="020F0502020204030204" pitchFamily="34" charset="0"/>
              <a:cs typeface="Times New Roman" panose="02020603050405020304" pitchFamily="18" charset="0"/>
              <a:hlinkClick r:id="rId4"/>
            </a:endParaRPr>
          </a:p>
          <a:p>
            <a:pPr marL="0" indent="0">
              <a:lnSpc>
                <a:spcPct val="107000"/>
              </a:lnSpc>
              <a:spcAft>
                <a:spcPts val="800"/>
              </a:spcAft>
              <a:buNone/>
            </a:pPr>
            <a:endParaRPr lang="fi-FI" b="1" dirty="0">
              <a:effectLst/>
              <a:latin typeface="Calibri" panose="020F0502020204030204" pitchFamily="34" charset="0"/>
              <a:ea typeface="Calibri" panose="020F0502020204030204" pitchFamily="34" charset="0"/>
              <a:cs typeface="Times New Roman" panose="02020603050405020304" pitchFamily="18" charset="0"/>
              <a:hlinkClick r:id="rId4"/>
            </a:endParaRPr>
          </a:p>
        </p:txBody>
      </p:sp>
    </p:spTree>
    <p:extLst>
      <p:ext uri="{BB962C8B-B14F-4D97-AF65-F5344CB8AC3E}">
        <p14:creationId xmlns:p14="http://schemas.microsoft.com/office/powerpoint/2010/main" val="3033349392"/>
      </p:ext>
    </p:extLst>
  </p:cSld>
  <p:clrMapOvr>
    <a:masterClrMapping/>
  </p:clrMapOvr>
  <p:extLst>
    <p:ext uri="{6950BFC3-D8DA-4A85-94F7-54DA5524770B}">
      <p188:commentRel xmlns:p188="http://schemas.microsoft.com/office/powerpoint/2018/8/main" r:id="rId3"/>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184652"/>
            <a:ext cx="10604665" cy="886159"/>
          </a:xfrm>
        </p:spPr>
        <p:txBody>
          <a:bodyPr anchor="ctr">
            <a:normAutofit fontScale="90000"/>
          </a:bodyPr>
          <a:lstStyle/>
          <a:p>
            <a:r>
              <a:rPr lang="fi-FI" dirty="0"/>
              <a:t>Kuljetusalan tuotevastuu- vastuullisen kuljetustuotteen tuottaminen (kooste)</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525082" y="1247340"/>
            <a:ext cx="6188539" cy="5426007"/>
          </a:xfrm>
        </p:spPr>
        <p:txBody>
          <a:bodyPr>
            <a:normAutofit/>
          </a:bodyPr>
          <a:lstStyle/>
          <a:p>
            <a:pPr>
              <a:lnSpc>
                <a:spcPct val="107000"/>
              </a:lnSpc>
              <a:spcAft>
                <a:spcPts val="800"/>
              </a:spcAft>
            </a:pPr>
            <a:r>
              <a:rPr lang="fi-FI" sz="2000" dirty="0">
                <a:effectLst/>
                <a:latin typeface="Calibri" panose="020F0502020204030204" pitchFamily="34" charset="0"/>
                <a:ea typeface="Calibri" panose="020F0502020204030204" pitchFamily="34" charset="0"/>
                <a:cs typeface="Times New Roman" panose="02020603050405020304" pitchFamily="18" charset="0"/>
              </a:rPr>
              <a:t>Vastuullisen kuljetustuotteen tuottaminen edellyttää kokonaisvaltaista lähestymistapaa, joka ottaa huomioon ympäristö-, taloudelliset ja sosiaaliset näkökulmat.</a:t>
            </a:r>
          </a:p>
          <a:p>
            <a:pPr>
              <a:lnSpc>
                <a:spcPct val="107000"/>
              </a:lnSpc>
              <a:spcAft>
                <a:spcPts val="800"/>
              </a:spcAft>
            </a:pPr>
            <a:r>
              <a:rPr lang="fi-FI" sz="2000" dirty="0">
                <a:effectLst/>
                <a:latin typeface="Calibri" panose="020F0502020204030204" pitchFamily="34" charset="0"/>
                <a:ea typeface="Calibri" panose="020F0502020204030204" pitchFamily="34" charset="0"/>
                <a:cs typeface="Times New Roman" panose="02020603050405020304" pitchFamily="18" charset="0"/>
              </a:rPr>
              <a:t> Tämä vaatii yhteistyötä toimittajien, logistiikkakumppaneiden ja asiakkaiden kanssa varmistaakseen, että koko toimitusketju on sitoutunut vastuullisuuteen. </a:t>
            </a:r>
          </a:p>
          <a:p>
            <a:pPr>
              <a:lnSpc>
                <a:spcPct val="107000"/>
              </a:lnSpc>
              <a:spcAft>
                <a:spcPts val="800"/>
              </a:spcAft>
            </a:pPr>
            <a:r>
              <a:rPr lang="fi-FI" sz="2000" dirty="0">
                <a:effectLst/>
                <a:latin typeface="Calibri" panose="020F0502020204030204" pitchFamily="34" charset="0"/>
                <a:ea typeface="Calibri" panose="020F0502020204030204" pitchFamily="34" charset="0"/>
                <a:cs typeface="Times New Roman" panose="02020603050405020304" pitchFamily="18" charset="0"/>
              </a:rPr>
              <a:t>Jatkuva seuranta, raportointi ja jatkuvan parantamisen strategiat ovat olennainen osa vastuullista kuljetustuotetta.</a:t>
            </a:r>
          </a:p>
          <a:p>
            <a:pPr>
              <a:lnSpc>
                <a:spcPct val="107000"/>
              </a:lnSpc>
              <a:spcAft>
                <a:spcPts val="800"/>
              </a:spcAft>
            </a:pPr>
            <a:r>
              <a:rPr lang="fi-FI" sz="2000" dirty="0">
                <a:hlinkClick r:id="rId3"/>
              </a:rPr>
              <a:t>Kuljetusten seuranta | VR </a:t>
            </a:r>
            <a:r>
              <a:rPr lang="fi-FI" sz="2000" dirty="0" err="1">
                <a:hlinkClick r:id="rId3"/>
              </a:rPr>
              <a:t>Transpoint</a:t>
            </a:r>
            <a:endParaRPr lang="fi-FI" sz="2000" dirty="0"/>
          </a:p>
          <a:p>
            <a:pPr>
              <a:lnSpc>
                <a:spcPct val="107000"/>
              </a:lnSpc>
              <a:spcAft>
                <a:spcPts val="800"/>
              </a:spcAft>
            </a:pPr>
            <a:r>
              <a:rPr lang="fi-FI" sz="2000" dirty="0">
                <a:hlinkClick r:id="rId4"/>
              </a:rPr>
              <a:t>Ympäristövastuun merkitys kasvaa – mitä se tarkoittaa logistiikka- ja kuljetusyritykselle? - SKAL</a:t>
            </a:r>
            <a:endParaRPr lang="fi-FI"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fi-FI" dirty="0">
              <a:solidFill>
                <a:srgbClr val="374151"/>
              </a:solidFill>
              <a:latin typeface="Söhne"/>
            </a:endParaRPr>
          </a:p>
        </p:txBody>
      </p:sp>
      <p:pic>
        <p:nvPicPr>
          <p:cNvPr id="11268" name="Picture 4" descr="Kuvatulokset haulle kuljetusketjun ympäristövastuullisuus">
            <a:extLst>
              <a:ext uri="{FF2B5EF4-FFF2-40B4-BE49-F238E27FC236}">
                <a16:creationId xmlns:a16="http://schemas.microsoft.com/office/drawing/2014/main" id="{D35D475F-E8CC-D0F3-29AC-7CCD7E8E2B7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713621" y="1205205"/>
            <a:ext cx="4729654" cy="275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215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96966124-6D53-58E9-A1B5-CDDF95BEB12F}"/>
              </a:ext>
            </a:extLst>
          </p:cNvPr>
          <p:cNvSpPr/>
          <p:nvPr/>
        </p:nvSpPr>
        <p:spPr>
          <a:xfrm>
            <a:off x="273133" y="332509"/>
            <a:ext cx="11020301" cy="6258296"/>
          </a:xfrm>
          <a:prstGeom prst="rect">
            <a:avLst/>
          </a:prstGeom>
          <a:solidFill>
            <a:srgbClr val="331C5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p:nvPr>
        </p:nvSpPr>
        <p:spPr/>
        <p:txBody>
          <a:bodyPr>
            <a:normAutofit fontScale="90000"/>
          </a:bodyPr>
          <a:lstStyle/>
          <a:p>
            <a:r>
              <a:rPr lang="fi-FI" dirty="0"/>
              <a:t>Vastuulliset ja kestävät ratkaisut oman työpaikan toiminnassa</a:t>
            </a:r>
            <a:br>
              <a:rPr lang="fi-FI" dirty="0"/>
            </a:br>
            <a:br>
              <a:rPr lang="fi-FI" dirty="0"/>
            </a:br>
            <a:r>
              <a:rPr lang="fi-FI" sz="3200" dirty="0"/>
              <a:t>Oppimistehtävät / kuljetusala</a:t>
            </a:r>
            <a:endParaRPr lang="en-US" sz="3200" dirty="0"/>
          </a:p>
        </p:txBody>
      </p:sp>
    </p:spTree>
    <p:extLst>
      <p:ext uri="{BB962C8B-B14F-4D97-AF65-F5344CB8AC3E}">
        <p14:creationId xmlns:p14="http://schemas.microsoft.com/office/powerpoint/2010/main" val="32392106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685116"/>
          </a:xfrm>
        </p:spPr>
        <p:txBody>
          <a:bodyPr anchor="ctr">
            <a:normAutofit fontScale="90000"/>
          </a:bodyPr>
          <a:lstStyle/>
          <a:p>
            <a:r>
              <a:rPr kumimoji="0" lang="fi-FI" sz="26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6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6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20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sz="1800"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06400" y="1181925"/>
            <a:ext cx="10969655" cy="5611816"/>
          </a:xfrm>
        </p:spPr>
        <p:txBody>
          <a:bodyPr>
            <a:normAutofit/>
          </a:bodyPr>
          <a:lstStyle/>
          <a:p>
            <a:pPr marL="0" indent="0">
              <a:lnSpc>
                <a:spcPct val="107000"/>
              </a:lnSpc>
              <a:spcAft>
                <a:spcPts val="800"/>
              </a:spcAft>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Tässä kokonaisuudessa on erityyppisiä tehtäviä, jotka soveltuvat itsenäiseen opiskeluun tai opiskeluun työ- tai työssäoppimisympäristössä. Jokaisessa tehtävässä on ohjeistettu:</a:t>
            </a:r>
          </a:p>
          <a:p>
            <a:pPr marL="342900" lvl="0" indent="-342900">
              <a:lnSpc>
                <a:spcPct val="107000"/>
              </a:lnSpc>
              <a:buFont typeface="+mj-lt"/>
              <a:buAutoNum type="arabicPeriod"/>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Mitä yhtä tai useampaa aineiston aihekokonaisuutta tehtävä koskee</a:t>
            </a:r>
          </a:p>
          <a:p>
            <a:pPr marL="342900" lvl="0" indent="-342900">
              <a:lnSpc>
                <a:spcPct val="107000"/>
              </a:lnSpc>
              <a:buFont typeface="+mj-lt"/>
              <a:buAutoNum type="arabicPeriod"/>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työ- tai työssäoppimisympäristö</a:t>
            </a:r>
            <a:r>
              <a:rPr lang="fi-FI" sz="1800" kern="100" dirty="0">
                <a:latin typeface="Calibri" panose="020F0502020204030204" pitchFamily="34" charset="0"/>
                <a:ea typeface="Calibri" panose="020F0502020204030204" pitchFamily="34" charset="0"/>
                <a:cs typeface="Times New Roman" panose="02020603050405020304" pitchFamily="18" charset="0"/>
              </a:rPr>
              <a:t> tai aineistoihin liittyvä selvitys</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Suositeltu kohdennus; perus-, ammatti- tai erikoisammattitutkintoon kohdistettu tehtävä tai ns. </a:t>
            </a:r>
            <a:r>
              <a:rPr lang="fi-FI" sz="1800" kern="100" dirty="0">
                <a:latin typeface="Calibri" panose="020F0502020204030204" pitchFamily="34" charset="0"/>
                <a:ea typeface="Calibri" panose="020F0502020204030204" pitchFamily="34" charset="0"/>
                <a:cs typeface="Times New Roman" panose="02020603050405020304" pitchFamily="18" charset="0"/>
              </a:rPr>
              <a:t> jatkumotehtävä.</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Jatkumotehtävässä perustehtävää suositellaan perustutkinnon suorittajille ja perustehtävää sekä jatkotehtävää ammattitutkinnon suorittajille. Erikoisammattitutkinnon suorittajille suositellaan perus- ja jatkotehtävän lisäksi ns. laajaa tehtävää.</a:t>
            </a:r>
          </a:p>
          <a:p>
            <a:pPr marL="0" indent="0">
              <a:lnSpc>
                <a:spcPct val="107000"/>
              </a:lnSpc>
              <a:spcAft>
                <a:spcPts val="800"/>
              </a:spcAft>
              <a:buNone/>
            </a:pPr>
            <a:endParaRPr lang="fi-FI" sz="20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i-FI" sz="1900" dirty="0"/>
          </a:p>
        </p:txBody>
      </p:sp>
      <p:sp>
        <p:nvSpPr>
          <p:cNvPr id="8" name="Suorakulmio 7">
            <a:extLst>
              <a:ext uri="{FF2B5EF4-FFF2-40B4-BE49-F238E27FC236}">
                <a16:creationId xmlns:a16="http://schemas.microsoft.com/office/drawing/2014/main" id="{C7CF73B4-B9BD-DA49-1D25-D2FCC0DCB6CE}"/>
              </a:ext>
            </a:extLst>
          </p:cNvPr>
          <p:cNvSpPr/>
          <p:nvPr/>
        </p:nvSpPr>
        <p:spPr>
          <a:xfrm>
            <a:off x="534390" y="4797631"/>
            <a:ext cx="2018805" cy="6412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Perustehtävä</a:t>
            </a:r>
          </a:p>
        </p:txBody>
      </p:sp>
      <p:sp>
        <p:nvSpPr>
          <p:cNvPr id="9" name="Suorakulmio 8">
            <a:extLst>
              <a:ext uri="{FF2B5EF4-FFF2-40B4-BE49-F238E27FC236}">
                <a16:creationId xmlns:a16="http://schemas.microsoft.com/office/drawing/2014/main" id="{64558B2A-345A-0407-80C7-AD89BC73EDFE}"/>
              </a:ext>
            </a:extLst>
          </p:cNvPr>
          <p:cNvSpPr/>
          <p:nvPr/>
        </p:nvSpPr>
        <p:spPr>
          <a:xfrm>
            <a:off x="2553195" y="4797631"/>
            <a:ext cx="2018805" cy="641268"/>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Jatkotehtävä</a:t>
            </a:r>
          </a:p>
        </p:txBody>
      </p:sp>
      <p:sp>
        <p:nvSpPr>
          <p:cNvPr id="10" name="Suorakulmio 9">
            <a:extLst>
              <a:ext uri="{FF2B5EF4-FFF2-40B4-BE49-F238E27FC236}">
                <a16:creationId xmlns:a16="http://schemas.microsoft.com/office/drawing/2014/main" id="{0F3685AD-C66E-DF51-2F81-795C883B872C}"/>
              </a:ext>
            </a:extLst>
          </p:cNvPr>
          <p:cNvSpPr/>
          <p:nvPr/>
        </p:nvSpPr>
        <p:spPr>
          <a:xfrm>
            <a:off x="4572000" y="4797631"/>
            <a:ext cx="2018805" cy="64126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t>Laaja tehtävä</a:t>
            </a:r>
          </a:p>
        </p:txBody>
      </p:sp>
      <p:cxnSp>
        <p:nvCxnSpPr>
          <p:cNvPr id="12" name="Suora yhdysviiva 11">
            <a:extLst>
              <a:ext uri="{FF2B5EF4-FFF2-40B4-BE49-F238E27FC236}">
                <a16:creationId xmlns:a16="http://schemas.microsoft.com/office/drawing/2014/main" id="{E8D30BB7-0B76-1F9D-79D0-4D15C4904AEE}"/>
              </a:ext>
            </a:extLst>
          </p:cNvPr>
          <p:cNvCxnSpPr/>
          <p:nvPr/>
        </p:nvCxnSpPr>
        <p:spPr>
          <a:xfrm>
            <a:off x="534390" y="5438899"/>
            <a:ext cx="0" cy="1068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08180C81-2DF7-40B4-240A-9DBB1E28EB97}"/>
              </a:ext>
            </a:extLst>
          </p:cNvPr>
          <p:cNvCxnSpPr>
            <a:cxnSpLocks/>
          </p:cNvCxnSpPr>
          <p:nvPr/>
        </p:nvCxnSpPr>
        <p:spPr>
          <a:xfrm>
            <a:off x="2553195" y="5438899"/>
            <a:ext cx="0" cy="36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B04309D5-4B37-430B-024B-FB7AD39231D1}"/>
              </a:ext>
            </a:extLst>
          </p:cNvPr>
          <p:cNvCxnSpPr/>
          <p:nvPr/>
        </p:nvCxnSpPr>
        <p:spPr>
          <a:xfrm>
            <a:off x="4572000" y="5088576"/>
            <a:ext cx="0" cy="1068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uora yhdysviiva 14">
            <a:extLst>
              <a:ext uri="{FF2B5EF4-FFF2-40B4-BE49-F238E27FC236}">
                <a16:creationId xmlns:a16="http://schemas.microsoft.com/office/drawing/2014/main" id="{33758106-2335-FB55-071F-4A18F0730F0F}"/>
              </a:ext>
            </a:extLst>
          </p:cNvPr>
          <p:cNvCxnSpPr/>
          <p:nvPr/>
        </p:nvCxnSpPr>
        <p:spPr>
          <a:xfrm>
            <a:off x="6590805" y="5438899"/>
            <a:ext cx="0" cy="1068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uora nuoliyhdysviiva 17">
            <a:extLst>
              <a:ext uri="{FF2B5EF4-FFF2-40B4-BE49-F238E27FC236}">
                <a16:creationId xmlns:a16="http://schemas.microsoft.com/office/drawing/2014/main" id="{901D6702-14BD-4F28-E224-5F1ADECE464A}"/>
              </a:ext>
            </a:extLst>
          </p:cNvPr>
          <p:cNvCxnSpPr/>
          <p:nvPr/>
        </p:nvCxnSpPr>
        <p:spPr>
          <a:xfrm>
            <a:off x="534390" y="5807034"/>
            <a:ext cx="20188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uora nuoliyhdysviiva 19">
            <a:extLst>
              <a:ext uri="{FF2B5EF4-FFF2-40B4-BE49-F238E27FC236}">
                <a16:creationId xmlns:a16="http://schemas.microsoft.com/office/drawing/2014/main" id="{0A836262-7804-BA96-1C4A-6AA4C1CC20F9}"/>
              </a:ext>
            </a:extLst>
          </p:cNvPr>
          <p:cNvCxnSpPr/>
          <p:nvPr/>
        </p:nvCxnSpPr>
        <p:spPr>
          <a:xfrm>
            <a:off x="534390" y="6157355"/>
            <a:ext cx="4037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uora nuoliyhdysviiva 21">
            <a:extLst>
              <a:ext uri="{FF2B5EF4-FFF2-40B4-BE49-F238E27FC236}">
                <a16:creationId xmlns:a16="http://schemas.microsoft.com/office/drawing/2014/main" id="{DDBA41FF-DF68-19A9-0349-FA2BAB1CF005}"/>
              </a:ext>
            </a:extLst>
          </p:cNvPr>
          <p:cNvCxnSpPr/>
          <p:nvPr/>
        </p:nvCxnSpPr>
        <p:spPr>
          <a:xfrm>
            <a:off x="534390" y="6507678"/>
            <a:ext cx="60564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Suorakulmio 23">
            <a:extLst>
              <a:ext uri="{FF2B5EF4-FFF2-40B4-BE49-F238E27FC236}">
                <a16:creationId xmlns:a16="http://schemas.microsoft.com/office/drawing/2014/main" id="{0CBA3E37-7500-B5F4-F291-B07B2936378B}"/>
              </a:ext>
            </a:extLst>
          </p:cNvPr>
          <p:cNvSpPr/>
          <p:nvPr/>
        </p:nvSpPr>
        <p:spPr>
          <a:xfrm>
            <a:off x="587828" y="5559888"/>
            <a:ext cx="1911928" cy="19000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dirty="0"/>
              <a:t>Perustutkinto</a:t>
            </a:r>
          </a:p>
        </p:txBody>
      </p:sp>
      <p:sp>
        <p:nvSpPr>
          <p:cNvPr id="25" name="Suorakulmio 24">
            <a:extLst>
              <a:ext uri="{FF2B5EF4-FFF2-40B4-BE49-F238E27FC236}">
                <a16:creationId xmlns:a16="http://schemas.microsoft.com/office/drawing/2014/main" id="{936C8468-050F-843B-E96D-1DAB212B7DAE}"/>
              </a:ext>
            </a:extLst>
          </p:cNvPr>
          <p:cNvSpPr/>
          <p:nvPr/>
        </p:nvSpPr>
        <p:spPr>
          <a:xfrm>
            <a:off x="1597231" y="5890162"/>
            <a:ext cx="1911928" cy="19000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dirty="0"/>
              <a:t>Ammattitutkinto</a:t>
            </a:r>
          </a:p>
        </p:txBody>
      </p:sp>
      <p:sp>
        <p:nvSpPr>
          <p:cNvPr id="26" name="Suorakulmio 25">
            <a:extLst>
              <a:ext uri="{FF2B5EF4-FFF2-40B4-BE49-F238E27FC236}">
                <a16:creationId xmlns:a16="http://schemas.microsoft.com/office/drawing/2014/main" id="{223B5A2A-0ED0-09D2-B3B1-C186C30C17A3}"/>
              </a:ext>
            </a:extLst>
          </p:cNvPr>
          <p:cNvSpPr/>
          <p:nvPr/>
        </p:nvSpPr>
        <p:spPr>
          <a:xfrm>
            <a:off x="2713510" y="6263038"/>
            <a:ext cx="2018803" cy="19000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400" dirty="0"/>
              <a:t>Erikoisammattitutkinto</a:t>
            </a:r>
          </a:p>
        </p:txBody>
      </p:sp>
    </p:spTree>
    <p:extLst>
      <p:ext uri="{BB962C8B-B14F-4D97-AF65-F5344CB8AC3E}">
        <p14:creationId xmlns:p14="http://schemas.microsoft.com/office/powerpoint/2010/main" val="1373061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25257" y="210747"/>
            <a:ext cx="10604665" cy="681186"/>
          </a:xfrm>
        </p:spPr>
        <p:txBody>
          <a:bodyPr anchor="ctr">
            <a:normAutofit fontScale="90000"/>
          </a:bodyPr>
          <a:lstStyle/>
          <a:p>
            <a:r>
              <a:rPr kumimoji="0" lang="fi-FI" sz="25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5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5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20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sz="2000"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96285" y="1389773"/>
            <a:ext cx="10725526" cy="5143107"/>
          </a:xfrm>
        </p:spPr>
        <p:txBody>
          <a:bodyPr>
            <a:normAutofit/>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b="1" dirty="0">
                <a:solidFill>
                  <a:srgbClr val="142735"/>
                </a:solidFill>
                <a:effectLst/>
                <a:latin typeface="Calibri" panose="020F0502020204030204" pitchFamily="34" charset="0"/>
                <a:ea typeface="Calibri" panose="020F0502020204030204" pitchFamily="34" charset="0"/>
                <a:cs typeface="Calibri" panose="020F0502020204030204" pitchFamily="34" charset="0"/>
              </a:rPr>
              <a:t>Kiertotalouden edistäminen omassa työympäristössä</a:t>
            </a:r>
            <a:endParaRPr lang="fi-FI" sz="2000" b="1"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Kuljetusalan megatrendit ja hiljaiset signaalit, ympäristövastuu kuljetusalalla</a:t>
            </a: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 tai työssäoppimisympäristö</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 (1)=&gt; AT (1,2) =&gt; EAT (1,2,3)</a:t>
            </a:r>
          </a:p>
          <a:p>
            <a:pPr marL="342900" lvl="0" indent="-342900">
              <a:lnSpc>
                <a:spcPct val="107000"/>
              </a:lnSpc>
              <a:buAutoNum type="arabicPeriod"/>
            </a:pP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Perustehtävä</a:t>
            </a:r>
          </a:p>
          <a:p>
            <a:pPr marL="0" lvl="0" indent="0">
              <a:lnSpc>
                <a:spcPct val="107000"/>
              </a:lnSpc>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Aineistossa on käyty läpi kierrätystoimintoihin liittyviä toimenpiteitä.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Kuvaa mitä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omassa työ- tai työssäoppimisympäristössäsi niistä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toteutetaan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ja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mitä mielestäsi puuttuu</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AutoNum type="arabicPeriod" startAt="2"/>
            </a:pPr>
            <a:r>
              <a:rPr lang="fi-FI" sz="1800" b="1" i="1" kern="100" dirty="0">
                <a:latin typeface="Calibri" panose="020F0502020204030204" pitchFamily="34" charset="0"/>
                <a:ea typeface="Calibri" panose="020F0502020204030204" pitchFamily="34" charset="0"/>
                <a:cs typeface="Times New Roman" panose="02020603050405020304" pitchFamily="18" charset="0"/>
              </a:rPr>
              <a:t>Jatkotehtävä</a:t>
            </a:r>
          </a:p>
          <a:p>
            <a:pPr marL="0" indent="0">
              <a:lnSpc>
                <a:spcPct val="107000"/>
              </a:lnSpc>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Tee työ- tai työssäoppimisympäristöstäsi kevyt </a:t>
            </a:r>
            <a:r>
              <a:rPr lang="fi-FI" sz="1800" u="sng" kern="100" dirty="0">
                <a:latin typeface="Calibri" panose="020F0502020204030204" pitchFamily="34" charset="0"/>
                <a:ea typeface="Calibri" panose="020F0502020204030204" pitchFamily="34" charset="0"/>
                <a:cs typeface="Times New Roman" panose="02020603050405020304" pitchFamily="18" charset="0"/>
              </a:rPr>
              <a:t>selvitys listauksen omaisesti </a:t>
            </a:r>
            <a:r>
              <a:rPr lang="fi-FI" sz="1800" kern="100" dirty="0">
                <a:latin typeface="Calibri" panose="020F0502020204030204" pitchFamily="34" charset="0"/>
                <a:ea typeface="Calibri" panose="020F0502020204030204" pitchFamily="34" charset="0"/>
                <a:cs typeface="Times New Roman" panose="02020603050405020304" pitchFamily="18" charset="0"/>
              </a:rPr>
              <a:t>tarvittavien kierrätystoimenpiteiden toteuttamiseksi, huomioiden edellä tehty tehtävä 1.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fi-FI" sz="1800" i="1" kern="100" dirty="0">
                <a:effectLst/>
                <a:latin typeface="Calibri" panose="020F0502020204030204" pitchFamily="34" charset="0"/>
                <a:ea typeface="Calibri" panose="020F0502020204030204" pitchFamily="34" charset="0"/>
                <a:cs typeface="Times New Roman" panose="02020603050405020304" pitchFamily="18" charset="0"/>
              </a:rPr>
              <a:t> 3. </a:t>
            </a: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Laaja </a:t>
            </a:r>
            <a:r>
              <a:rPr lang="fi-FI" sz="1800" b="1" i="1" kern="100" dirty="0">
                <a:latin typeface="Calibri" panose="020F0502020204030204" pitchFamily="34" charset="0"/>
                <a:ea typeface="Calibri" panose="020F0502020204030204" pitchFamily="34" charset="0"/>
                <a:cs typeface="Times New Roman" panose="02020603050405020304" pitchFamily="18" charset="0"/>
              </a:rPr>
              <a:t>tehtävä</a:t>
            </a:r>
          </a:p>
          <a:p>
            <a:pPr marL="0" indent="0">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Tehtävät 1 ja 2 huomioiden tee</a:t>
            </a:r>
            <a:r>
              <a:rPr lang="fi-FI" sz="1800" u="sng" kern="100" dirty="0">
                <a:latin typeface="Calibri" panose="020F0502020204030204" pitchFamily="34" charset="0"/>
                <a:ea typeface="Calibri" panose="020F0502020204030204" pitchFamily="34" charset="0"/>
                <a:cs typeface="Times New Roman" panose="02020603050405020304" pitchFamily="18" charset="0"/>
              </a:rPr>
              <a:t> kehittämissuunnitelma </a:t>
            </a:r>
            <a:r>
              <a:rPr lang="fi-FI" sz="1800" kern="100" dirty="0">
                <a:latin typeface="Calibri" panose="020F0502020204030204" pitchFamily="34" charset="0"/>
                <a:ea typeface="Calibri" panose="020F0502020204030204" pitchFamily="34" charset="0"/>
                <a:cs typeface="Times New Roman" panose="02020603050405020304" pitchFamily="18" charset="0"/>
              </a:rPr>
              <a:t>työ- tai työssäoppimisympäristön kierrätystoimenpiteistä huomoiden.mm. kulurakenteet, sidosryhmäanalyysi, sopimukset ja kehityskohteet tulevaisuutta ajatellen.</a:t>
            </a:r>
          </a:p>
        </p:txBody>
      </p:sp>
    </p:spTree>
    <p:extLst>
      <p:ext uri="{BB962C8B-B14F-4D97-AF65-F5344CB8AC3E}">
        <p14:creationId xmlns:p14="http://schemas.microsoft.com/office/powerpoint/2010/main" val="1208868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681186"/>
          </a:xfrm>
        </p:spPr>
        <p:txBody>
          <a:bodyPr anchor="ctr">
            <a:normAutofit fontScale="90000"/>
          </a:bodyPr>
          <a:lstStyle/>
          <a:p>
            <a:r>
              <a:rPr kumimoji="0" lang="fi-FI" sz="23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3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3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18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08137" y="1316551"/>
            <a:ext cx="10725526" cy="5836089"/>
          </a:xfrm>
        </p:spPr>
        <p:txBody>
          <a:bodyPr>
            <a:normAutofit/>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kern="100" dirty="0">
                <a:solidFill>
                  <a:srgbClr val="142735"/>
                </a:solidFill>
                <a:latin typeface="Calibri" panose="020F0502020204030204" pitchFamily="34" charset="0"/>
                <a:ea typeface="Calibri" panose="020F0502020204030204" pitchFamily="34" charset="0"/>
                <a:cs typeface="Calibri" panose="020F0502020204030204" pitchFamily="34" charset="0"/>
              </a:rPr>
              <a:t>Jakamistalous</a:t>
            </a: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Kuljetusalan megatrendit ja hiljaiset signaalit</a:t>
            </a:r>
            <a:endParaRPr lang="fi-FI" sz="1800" kern="100" dirty="0">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Selvitystehtävä itse valitussa oppimisympäristössä</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PT(1)=&gt; AT (1,2) =&gt; EAT (1,2,3)</a:t>
            </a:r>
          </a:p>
          <a:p>
            <a:pPr marL="342900" lvl="0" indent="-342900">
              <a:lnSpc>
                <a:spcPct val="107000"/>
              </a:lnSpc>
              <a:buAutoNum type="arabicPeriod"/>
            </a:pPr>
            <a:r>
              <a:rPr lang="fi-FI" sz="1400" b="1" i="1" kern="100" dirty="0">
                <a:effectLst/>
                <a:latin typeface="Calibri" panose="020F0502020204030204" pitchFamily="34" charset="0"/>
                <a:ea typeface="Calibri" panose="020F0502020204030204" pitchFamily="34" charset="0"/>
                <a:cs typeface="Times New Roman" panose="02020603050405020304" pitchFamily="18" charset="0"/>
              </a:rPr>
              <a:t>Perustehtävä</a:t>
            </a:r>
          </a:p>
          <a:p>
            <a:pPr marL="0" lvl="0" indent="0">
              <a:lnSpc>
                <a:spcPct val="107000"/>
              </a:lnSpc>
              <a:buNone/>
            </a:pPr>
            <a:r>
              <a:rPr lang="fi-FI" sz="1400" kern="100" dirty="0">
                <a:effectLst/>
                <a:latin typeface="Calibri" panose="020F0502020204030204" pitchFamily="34" charset="0"/>
                <a:ea typeface="Calibri" panose="020F0502020204030204" pitchFamily="34" charset="0"/>
                <a:cs typeface="Times New Roman" panose="02020603050405020304" pitchFamily="18" charset="0"/>
              </a:rPr>
              <a:t>Määritä mitä tarkoitetaan jakamistaloudella? Mitä kaikkea tällä hetkellä suomessa tai muualla maailmassa on jakamistalouden piirissä?</a:t>
            </a:r>
          </a:p>
          <a:p>
            <a:pPr marL="342900" lvl="0" indent="-342900">
              <a:lnSpc>
                <a:spcPct val="107000"/>
              </a:lnSpc>
              <a:buAutoNum type="arabicPeriod" startAt="2"/>
            </a:pPr>
            <a:r>
              <a:rPr lang="fi-FI" sz="1400" b="1" i="1" kern="100" dirty="0">
                <a:latin typeface="Calibri" panose="020F0502020204030204" pitchFamily="34" charset="0"/>
                <a:ea typeface="Calibri" panose="020F0502020204030204" pitchFamily="34" charset="0"/>
                <a:cs typeface="Times New Roman" panose="02020603050405020304" pitchFamily="18" charset="0"/>
              </a:rPr>
              <a:t>Jatkotehtävä</a:t>
            </a:r>
          </a:p>
          <a:p>
            <a:pPr marL="0" indent="0">
              <a:lnSpc>
                <a:spcPct val="107000"/>
              </a:lnSpc>
              <a:buNone/>
            </a:pPr>
            <a:r>
              <a:rPr lang="fi-FI" sz="1400" kern="100" dirty="0">
                <a:latin typeface="Calibri" panose="020F0502020204030204" pitchFamily="34" charset="0"/>
                <a:ea typeface="Calibri" panose="020F0502020204030204" pitchFamily="34" charset="0"/>
                <a:cs typeface="Times New Roman" panose="02020603050405020304" pitchFamily="18" charset="0"/>
              </a:rPr>
              <a:t>Mieti ja katso ympärillesi. Mieti kaikkea olisi mahdollista jakaa kun tutkit asioiden ja esineiden käyttöasteita kotona, työpaikalla tai missä tahansa? Tee tehtävä nimenomaan käyttöasteita ajatellen. Tehtävässä ei tarvitse huomioida tulisiko kuvaamiesi kohteiden jakamisesta kannattavaa toimintaa tai onko siihen kytkettävissä aito toimintaprosessi. (Vajaa) käyttöaste on siis ratkaiseva.</a:t>
            </a:r>
            <a:endParaRPr lang="fi-FI"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fi-FI" sz="1400" b="1" i="1" kern="100" dirty="0">
                <a:effectLst/>
                <a:latin typeface="Calibri" panose="020F0502020204030204" pitchFamily="34" charset="0"/>
                <a:ea typeface="Calibri" panose="020F0502020204030204" pitchFamily="34" charset="0"/>
                <a:cs typeface="Times New Roman" panose="02020603050405020304" pitchFamily="18" charset="0"/>
              </a:rPr>
              <a:t> 3.  Laaja </a:t>
            </a:r>
            <a:r>
              <a:rPr lang="fi-FI" sz="1400" b="1" i="1" kern="100" dirty="0">
                <a:latin typeface="Calibri" panose="020F0502020204030204" pitchFamily="34" charset="0"/>
                <a:ea typeface="Calibri" panose="020F0502020204030204" pitchFamily="34" charset="0"/>
                <a:cs typeface="Times New Roman" panose="02020603050405020304" pitchFamily="18" charset="0"/>
              </a:rPr>
              <a:t>tehtävä</a:t>
            </a:r>
          </a:p>
          <a:p>
            <a:pPr marL="0" indent="0">
              <a:buNone/>
            </a:pPr>
            <a:r>
              <a:rPr lang="fi-FI" sz="1400" kern="100" dirty="0">
                <a:latin typeface="Calibri" panose="020F0502020204030204" pitchFamily="34" charset="0"/>
                <a:ea typeface="Calibri" panose="020F0502020204030204" pitchFamily="34" charset="0"/>
                <a:cs typeface="Times New Roman" panose="02020603050405020304" pitchFamily="18" charset="0"/>
              </a:rPr>
              <a:t>Pohdi teoreettiselta pohjalta voisiko kuljetusalalta löytyä toimintoja, jossa esim. 5-10 kuljetusyrityksen verkosto, joilla olisi kullakin omat erilaiset päätoimialueet ja n. 80-90% toiminnasta kohdistuisi päätoimialueelle toimisi siten, että kullakin olisi resurssit ja kalusto vain päätoimi-alueensa osalta. Mikäli toimeksianto tulisi päätoimintoalueen ulkopuolelta, voisiko resursseja ja kalustoa saada verkostosta jakamistalouden periaatteella?</a:t>
            </a:r>
          </a:p>
          <a:p>
            <a:pPr marL="0" indent="0">
              <a:buNone/>
            </a:pPr>
            <a:r>
              <a:rPr lang="fi-FI" sz="1400" kern="100" dirty="0">
                <a:latin typeface="Calibri" panose="020F0502020204030204" pitchFamily="34" charset="0"/>
                <a:ea typeface="Calibri" panose="020F0502020204030204" pitchFamily="34" charset="0"/>
                <a:cs typeface="Times New Roman" panose="02020603050405020304" pitchFamily="18" charset="0"/>
              </a:rPr>
              <a:t>Kuvaa tällaisessa kuvitteellisessa esimerkissä a) mahdollisuudet ja  b) käytännönhaasteet toiminnassa</a:t>
            </a:r>
          </a:p>
        </p:txBody>
      </p:sp>
    </p:spTree>
    <p:extLst>
      <p:ext uri="{BB962C8B-B14F-4D97-AF65-F5344CB8AC3E}">
        <p14:creationId xmlns:p14="http://schemas.microsoft.com/office/powerpoint/2010/main" val="2993768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591893"/>
          </a:xfrm>
        </p:spPr>
        <p:txBody>
          <a:bodyPr anchor="ctr">
            <a:normAutofit fontScale="90000"/>
          </a:bodyPr>
          <a:lstStyle/>
          <a:p>
            <a:r>
              <a:rPr kumimoji="0" lang="fi-FI" sz="25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5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5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20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09971" y="1137921"/>
            <a:ext cx="10725526" cy="5618480"/>
          </a:xfrm>
        </p:spPr>
        <p:txBody>
          <a:bodyPr>
            <a:normAutofit fontScale="85000" lnSpcReduction="20000"/>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kern="100" dirty="0">
                <a:solidFill>
                  <a:srgbClr val="142735"/>
                </a:solidFill>
                <a:latin typeface="Calibri" panose="020F0502020204030204" pitchFamily="34" charset="0"/>
                <a:ea typeface="Calibri" panose="020F0502020204030204" pitchFamily="34" charset="0"/>
                <a:cs typeface="Calibri" panose="020F0502020204030204" pitchFamily="34" charset="0"/>
              </a:rPr>
              <a:t>Sosiaalinen vastuu</a:t>
            </a: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Sosiaalinen vastuu kuljetusalalla</a:t>
            </a: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Selitystehtävä itse valitussa oppimisympäristössä (1,2) + Työympäristö (3)</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PT(1)=&gt; AT (1,2) =&gt; EAT (1,2,3)</a:t>
            </a:r>
          </a:p>
          <a:p>
            <a:pPr marL="0" lvl="0" indent="0">
              <a:lnSpc>
                <a:spcPct val="107000"/>
              </a:lnSpc>
              <a:buNone/>
            </a:pPr>
            <a:r>
              <a:rPr lang="fi-FI" sz="1600" b="1" i="1" kern="100" dirty="0">
                <a:latin typeface="Calibri" panose="020F0502020204030204" pitchFamily="34" charset="0"/>
                <a:ea typeface="Calibri" panose="020F0502020204030204" pitchFamily="34" charset="0"/>
                <a:cs typeface="Times New Roman" panose="02020603050405020304" pitchFamily="18" charset="0"/>
              </a:rPr>
              <a:t>1. Perustehtävä</a:t>
            </a:r>
          </a:p>
          <a:p>
            <a:pPr marL="0" indent="0" algn="l" rtl="0" fontAlgn="base">
              <a:buNone/>
            </a:pPr>
            <a:r>
              <a:rPr lang="fi-FI" sz="1600" b="0" i="0" dirty="0">
                <a:solidFill>
                  <a:srgbClr val="000000"/>
                </a:solidFill>
                <a:effectLst/>
                <a:latin typeface="Calibri" panose="020F0502020204030204" pitchFamily="34" charset="0"/>
              </a:rPr>
              <a:t>Kuvaa luettelonomaisesti, mitä kaikkea kuljetusyrityksen tulee huomioida sosiaalisen vastuun toteuttamisessa .</a:t>
            </a:r>
          </a:p>
          <a:p>
            <a:pPr marL="0" indent="0" algn="l" rtl="0" fontAlgn="base">
              <a:buNone/>
            </a:pPr>
            <a:endParaRPr lang="fi-FI" sz="1600" dirty="0">
              <a:solidFill>
                <a:srgbClr val="000000"/>
              </a:solidFill>
              <a:latin typeface="Calibri" panose="020F0502020204030204" pitchFamily="34" charset="0"/>
            </a:endParaRPr>
          </a:p>
          <a:p>
            <a:pPr marL="0" indent="0" algn="l" rtl="0" fontAlgn="base">
              <a:buNone/>
            </a:pPr>
            <a:r>
              <a:rPr lang="fi-FI" sz="1600" b="1" i="1" dirty="0">
                <a:solidFill>
                  <a:srgbClr val="000000"/>
                </a:solidFill>
                <a:latin typeface="Calibri" panose="020F0502020204030204" pitchFamily="34" charset="0"/>
              </a:rPr>
              <a:t>2. Jatkotehtävä</a:t>
            </a:r>
            <a:endParaRPr lang="fi-FI" sz="1600" b="1" i="1" dirty="0">
              <a:solidFill>
                <a:srgbClr val="000000"/>
              </a:solidFill>
              <a:effectLst/>
              <a:latin typeface="Segoe UI" panose="020B0502040204020203" pitchFamily="34" charset="0"/>
            </a:endParaRPr>
          </a:p>
          <a:p>
            <a:pPr marL="0" indent="0" algn="l" rtl="0" fontAlgn="base">
              <a:buNone/>
            </a:pPr>
            <a:r>
              <a:rPr lang="fi-FI" sz="1600" b="0" i="0" dirty="0">
                <a:solidFill>
                  <a:srgbClr val="000000"/>
                </a:solidFill>
                <a:effectLst/>
                <a:latin typeface="Calibri" panose="020F0502020204030204" pitchFamily="34" charset="0"/>
              </a:rPr>
              <a:t>Arvioi seuraaville työtehtäville: a) Kuljettaja b) Terminaalityöntekijä c) Ajojärjestelijä</a:t>
            </a:r>
            <a:r>
              <a:rPr lang="fi-FI" sz="1600" dirty="0">
                <a:solidFill>
                  <a:srgbClr val="000000"/>
                </a:solidFill>
                <a:latin typeface="Calibri" panose="020F0502020204030204" pitchFamily="34" charset="0"/>
              </a:rPr>
              <a:t>,</a:t>
            </a:r>
            <a:r>
              <a:rPr lang="fi-FI" sz="1600" b="0" i="0" dirty="0">
                <a:solidFill>
                  <a:srgbClr val="000000"/>
                </a:solidFill>
                <a:effectLst/>
                <a:latin typeface="Calibri" panose="020F0502020204030204" pitchFamily="34" charset="0"/>
              </a:rPr>
              <a:t> yrityksen sosiaalisen vastuun toteuttamista </a:t>
            </a:r>
            <a:r>
              <a:rPr lang="fi-FI" sz="1600" b="0" i="0" u="sng" dirty="0">
                <a:solidFill>
                  <a:srgbClr val="000000"/>
                </a:solidFill>
                <a:effectLst/>
                <a:latin typeface="Calibri" panose="020F0502020204030204" pitchFamily="34" charset="0"/>
              </a:rPr>
              <a:t>työolojen osalta</a:t>
            </a:r>
            <a:r>
              <a:rPr lang="fi-FI" sz="1600" b="0" i="0" dirty="0">
                <a:solidFill>
                  <a:srgbClr val="000000"/>
                </a:solidFill>
                <a:effectLst/>
                <a:latin typeface="Calibri" panose="020F0502020204030204" pitchFamily="34" charset="0"/>
              </a:rPr>
              <a:t>. Kuvaa esimerkein, milloin yrityksen sosiaalisen vastuun ottaminen toimii hyvin</a:t>
            </a:r>
            <a:r>
              <a:rPr lang="fi-FI" sz="1600" dirty="0">
                <a:solidFill>
                  <a:srgbClr val="000000"/>
                </a:solidFill>
                <a:latin typeface="Calibri" panose="020F0502020204030204" pitchFamily="34" charset="0"/>
              </a:rPr>
              <a:t> </a:t>
            </a:r>
            <a:r>
              <a:rPr lang="fi-FI" sz="1600" b="0" i="0" dirty="0">
                <a:solidFill>
                  <a:srgbClr val="000000"/>
                </a:solidFill>
                <a:effectLst/>
                <a:latin typeface="Calibri" panose="020F0502020204030204" pitchFamily="34" charset="0"/>
              </a:rPr>
              <a:t>tai vaihtoehtoisesti toimii huonosti alla oleviin työoloja kuvaavien tekijöiden osalta. </a:t>
            </a:r>
            <a:endParaRPr lang="fi-FI" sz="1600" b="0" i="0" dirty="0">
              <a:solidFill>
                <a:srgbClr val="000000"/>
              </a:solidFill>
              <a:effectLst/>
              <a:latin typeface="Segoe UI" panose="020B0502040204020203" pitchFamily="34" charset="0"/>
            </a:endParaRPr>
          </a:p>
          <a:p>
            <a:pPr marL="0" indent="0" algn="l" rtl="0" fontAlgn="base">
              <a:buNone/>
            </a:pPr>
            <a:r>
              <a:rPr lang="fi-FI" sz="1600" b="0" i="0" dirty="0">
                <a:solidFill>
                  <a:srgbClr val="000000"/>
                </a:solidFill>
                <a:effectLst/>
                <a:latin typeface="Calibri" panose="020F0502020204030204" pitchFamily="34" charset="0"/>
              </a:rPr>
              <a:t>a) työtilat- ja olosuhteet, ihmisarvoinen työ </a:t>
            </a:r>
          </a:p>
          <a:p>
            <a:pPr marL="0" indent="0" algn="l" rtl="0" fontAlgn="base">
              <a:buNone/>
            </a:pPr>
            <a:r>
              <a:rPr lang="fi-FI" sz="1600" b="0" i="0" dirty="0">
                <a:solidFill>
                  <a:srgbClr val="000000"/>
                </a:solidFill>
                <a:effectLst/>
                <a:latin typeface="Calibri" panose="020F0502020204030204" pitchFamily="34" charset="0"/>
              </a:rPr>
              <a:t>b) työn fyysinen kuormittavuus </a:t>
            </a:r>
          </a:p>
          <a:p>
            <a:pPr marL="0" indent="0" algn="l" rtl="0" fontAlgn="base">
              <a:buNone/>
            </a:pPr>
            <a:r>
              <a:rPr lang="fi-FI" sz="1600" b="0" i="0" dirty="0">
                <a:solidFill>
                  <a:srgbClr val="000000"/>
                </a:solidFill>
                <a:effectLst/>
                <a:latin typeface="Calibri" panose="020F0502020204030204" pitchFamily="34" charset="0"/>
              </a:rPr>
              <a:t>c) työn psyykkinen kuormittavuus </a:t>
            </a:r>
          </a:p>
          <a:p>
            <a:pPr marL="0" indent="0" algn="l" rtl="0" fontAlgn="base">
              <a:buNone/>
            </a:pPr>
            <a:r>
              <a:rPr lang="fi-FI" sz="1600" b="0" i="0" dirty="0">
                <a:solidFill>
                  <a:srgbClr val="000000"/>
                </a:solidFill>
                <a:effectLst/>
                <a:latin typeface="Calibri" panose="020F0502020204030204" pitchFamily="34" charset="0"/>
              </a:rPr>
              <a:t>d) työhyvinvointi työterveys- ja työturvallisuus </a:t>
            </a:r>
          </a:p>
          <a:p>
            <a:pPr marL="0" indent="0" algn="l" rtl="0" fontAlgn="base">
              <a:buNone/>
            </a:pPr>
            <a:endParaRPr lang="fi-FI" sz="1600" b="0" i="0" dirty="0">
              <a:solidFill>
                <a:srgbClr val="000000"/>
              </a:solidFill>
              <a:effectLst/>
              <a:latin typeface="Calibri" panose="020F0502020204030204" pitchFamily="34" charset="0"/>
            </a:endParaRPr>
          </a:p>
          <a:p>
            <a:pPr marL="0" indent="0" fontAlgn="base">
              <a:buNone/>
            </a:pPr>
            <a:r>
              <a:rPr lang="fi-FI" sz="1600" b="1" i="1" dirty="0">
                <a:solidFill>
                  <a:srgbClr val="000000"/>
                </a:solidFill>
                <a:latin typeface="Calibri" panose="020F0502020204030204" pitchFamily="34" charset="0"/>
              </a:rPr>
              <a:t>3. Laaja tehtävä</a:t>
            </a:r>
          </a:p>
          <a:p>
            <a:pPr marL="0" indent="0" fontAlgn="base">
              <a:buNone/>
            </a:pPr>
            <a:r>
              <a:rPr lang="fi-FI" sz="1600" dirty="0">
                <a:solidFill>
                  <a:srgbClr val="000000"/>
                </a:solidFill>
                <a:latin typeface="Calibri" panose="020F0502020204030204" pitchFamily="34" charset="0"/>
              </a:rPr>
              <a:t>Tee omassa työ- tai työssäoppimisympäristössä työpaikkakohtainen kokonaissuunnitelma jossa kohdennat työympäristösi eri alueille ja/tai toimintoihin ja/tai tehtäviin sosiaalisen vastuun elementit. Nimeä suunnitelma: Sosiaalisen vastuun toteuttaminen (yrityksen nimi) tehtävittäin/toiminnoittain/alueittain. Kirjaa suunnitelmaan kommentteja yrityksen henkilöstöltä ja hyväksytä suunnitelma yrityksen johdossa.</a:t>
            </a:r>
          </a:p>
          <a:p>
            <a:pPr marL="0" lvl="0" indent="0">
              <a:lnSpc>
                <a:spcPct val="107000"/>
              </a:lnSpc>
              <a:buNone/>
            </a:pPr>
            <a:endParaRPr lang="fi-FI"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364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90688"/>
            <a:ext cx="3956637" cy="4710112"/>
          </a:xfrm>
        </p:spPr>
        <p:txBody>
          <a:bodyPr>
            <a:normAutofit fontScale="62500" lnSpcReduction="20000"/>
          </a:bodyPr>
          <a:lstStyle/>
          <a:p>
            <a:pPr marL="0" indent="0" algn="l">
              <a:buNone/>
            </a:pPr>
            <a:r>
              <a:rPr lang="fi-FI" b="1" i="0" dirty="0">
                <a:solidFill>
                  <a:srgbClr val="374151"/>
                </a:solidFill>
                <a:effectLst/>
                <a:latin typeface="Söhne"/>
              </a:rPr>
              <a:t>Kuljetusvälineiden tiedonkeruu ratkaisut sovellutuksia (jatkoa)</a:t>
            </a:r>
          </a:p>
          <a:p>
            <a:pPr algn="l">
              <a:buFont typeface="+mj-lt"/>
              <a:buAutoNum type="arabicPeriod"/>
            </a:pPr>
            <a:endParaRPr lang="fi-FI" b="1" dirty="0">
              <a:solidFill>
                <a:srgbClr val="374151"/>
              </a:solidFill>
              <a:latin typeface="Söhne"/>
            </a:endParaRPr>
          </a:p>
          <a:p>
            <a:pPr marL="0" indent="0" algn="l">
              <a:buNone/>
            </a:pPr>
            <a:r>
              <a:rPr lang="fi-FI" b="1" i="0" dirty="0">
                <a:solidFill>
                  <a:srgbClr val="374151"/>
                </a:solidFill>
                <a:effectLst/>
                <a:latin typeface="Söhne"/>
              </a:rPr>
              <a:t>Telematiikkaratkai</a:t>
            </a:r>
            <a:r>
              <a:rPr lang="fi-FI" b="1" dirty="0">
                <a:solidFill>
                  <a:srgbClr val="374151"/>
                </a:solidFill>
                <a:latin typeface="Söhne"/>
              </a:rPr>
              <a:t>s</a:t>
            </a:r>
            <a:r>
              <a:rPr lang="fi-FI" b="1" i="0" dirty="0">
                <a:solidFill>
                  <a:srgbClr val="374151"/>
                </a:solidFill>
                <a:effectLst/>
                <a:latin typeface="Söhne"/>
              </a:rPr>
              <a:t>ut</a:t>
            </a:r>
            <a:endParaRPr lang="fi-FI" dirty="0">
              <a:solidFill>
                <a:srgbClr val="374151"/>
              </a:solidFill>
              <a:latin typeface="Söhne"/>
            </a:endParaRPr>
          </a:p>
          <a:p>
            <a:pPr marL="0" indent="0" algn="l">
              <a:buNone/>
            </a:pPr>
            <a:r>
              <a:rPr lang="fi-FI" b="0" i="0" dirty="0">
                <a:solidFill>
                  <a:srgbClr val="374151"/>
                </a:solidFill>
                <a:effectLst/>
                <a:latin typeface="Söhne"/>
              </a:rPr>
              <a:t>Raskaan kaluston telematiikkajärjestelmä kerää tietoa ajoneuvon suorituskyvystä, polttoaineen kulutuksesta ja huoltotarpeista. Kuljetusyritys voi käyttää tätä tietoa kaluston ylläpidon suunnitteluun ja polttoainetehokkuuden parantamiseen.</a:t>
            </a:r>
          </a:p>
          <a:p>
            <a:pPr marL="0" indent="0" algn="l">
              <a:buNone/>
            </a:pPr>
            <a:r>
              <a:rPr lang="fi-FI" b="1" i="0" dirty="0">
                <a:solidFill>
                  <a:srgbClr val="374151"/>
                </a:solidFill>
                <a:effectLst/>
                <a:latin typeface="Söhne"/>
              </a:rPr>
              <a:t>Anturit ja </a:t>
            </a:r>
            <a:r>
              <a:rPr lang="fi-FI" b="1" i="0" dirty="0" err="1">
                <a:solidFill>
                  <a:srgbClr val="374151"/>
                </a:solidFill>
                <a:effectLst/>
                <a:latin typeface="Söhne"/>
              </a:rPr>
              <a:t>IoT</a:t>
            </a:r>
            <a:r>
              <a:rPr lang="fi-FI" b="1" i="0" dirty="0">
                <a:solidFill>
                  <a:srgbClr val="374151"/>
                </a:solidFill>
                <a:effectLst/>
                <a:latin typeface="Söhne"/>
              </a:rPr>
              <a:t>-laitteet</a:t>
            </a:r>
            <a:endParaRPr lang="fi-FI" b="1" dirty="0">
              <a:solidFill>
                <a:srgbClr val="374151"/>
              </a:solidFill>
              <a:latin typeface="Söhne"/>
            </a:endParaRPr>
          </a:p>
          <a:p>
            <a:pPr marL="0" indent="0" algn="l">
              <a:buNone/>
            </a:pPr>
            <a:r>
              <a:rPr lang="fi-FI" i="0" dirty="0">
                <a:solidFill>
                  <a:srgbClr val="374151"/>
                </a:solidFill>
                <a:effectLst/>
                <a:latin typeface="Söhne"/>
              </a:rPr>
              <a:t>Esimerkiks</a:t>
            </a:r>
            <a:r>
              <a:rPr lang="fi-FI" b="1" i="0" dirty="0">
                <a:solidFill>
                  <a:srgbClr val="374151"/>
                </a:solidFill>
                <a:effectLst/>
                <a:latin typeface="Söhne"/>
              </a:rPr>
              <a:t>i</a:t>
            </a:r>
            <a:r>
              <a:rPr lang="fi-FI" b="0" i="0" dirty="0">
                <a:solidFill>
                  <a:srgbClr val="374151"/>
                </a:solidFill>
                <a:effectLst/>
                <a:latin typeface="Söhne"/>
              </a:rPr>
              <a:t> </a:t>
            </a:r>
            <a:r>
              <a:rPr lang="fi-FI" dirty="0">
                <a:solidFill>
                  <a:srgbClr val="374151"/>
                </a:solidFill>
                <a:latin typeface="Söhne"/>
              </a:rPr>
              <a:t>el</a:t>
            </a:r>
            <a:r>
              <a:rPr lang="fi-FI" b="0" i="0" dirty="0">
                <a:solidFill>
                  <a:srgbClr val="374151"/>
                </a:solidFill>
                <a:effectLst/>
                <a:latin typeface="Söhne"/>
              </a:rPr>
              <a:t>intarvikekuljetuksissa käytetään antureita, jotka seuraavat kuljetusympäristön lämpötilaa. Jos lämpötila poikkeaa asetetuista rajoista, järjestelmä hälyttää mahdollisesta ruokatuotteiden turmeltumisesta.</a:t>
            </a:r>
          </a:p>
          <a:p>
            <a:pPr marL="0" indent="0" algn="l">
              <a:buNone/>
            </a:pPr>
            <a:r>
              <a:rPr lang="fi-FI" b="1" i="0" dirty="0">
                <a:solidFill>
                  <a:srgbClr val="374151"/>
                </a:solidFill>
                <a:effectLst/>
                <a:latin typeface="Söhne"/>
              </a:rPr>
              <a:t>Kamerat ja videonvalvonta:</a:t>
            </a:r>
            <a:endParaRPr lang="fi-FI" dirty="0">
              <a:solidFill>
                <a:srgbClr val="374151"/>
              </a:solidFill>
              <a:latin typeface="Söhne"/>
            </a:endParaRPr>
          </a:p>
          <a:p>
            <a:pPr marL="0" indent="0" algn="l">
              <a:buNone/>
            </a:pPr>
            <a:r>
              <a:rPr lang="fi-FI" b="0" i="1" dirty="0">
                <a:solidFill>
                  <a:srgbClr val="374151"/>
                </a:solidFill>
                <a:effectLst/>
                <a:latin typeface="Söhne"/>
              </a:rPr>
              <a:t>Esimerkiksi </a:t>
            </a:r>
            <a:r>
              <a:rPr lang="fi-FI" dirty="0">
                <a:solidFill>
                  <a:srgbClr val="374151"/>
                </a:solidFill>
                <a:latin typeface="Söhne"/>
              </a:rPr>
              <a:t>j</a:t>
            </a:r>
            <a:r>
              <a:rPr lang="fi-FI" b="0" i="0" dirty="0">
                <a:solidFill>
                  <a:srgbClr val="374151"/>
                </a:solidFill>
                <a:effectLst/>
                <a:latin typeface="Söhne"/>
              </a:rPr>
              <a:t>akeluautoissa olevat kamerat tallentavat videokuvaa liikennetilanteista ja lastin käsittelystä. Tämä voi auttaa todistamaan vastuukysymyksiä onnettomuustilanteissa ja varmistamaan lastin turvallisen käsittelyn.</a:t>
            </a:r>
          </a:p>
          <a:p>
            <a:pPr marL="0" indent="0" algn="l">
              <a:buNone/>
            </a:pPr>
            <a:endParaRPr lang="fi-FI" dirty="0">
              <a:solidFill>
                <a:srgbClr val="374151"/>
              </a:solidFill>
              <a:latin typeface="Söhne"/>
            </a:endParaRPr>
          </a:p>
        </p:txBody>
      </p:sp>
      <p:pic>
        <p:nvPicPr>
          <p:cNvPr id="4" name="Sisällön paikkamerkki 3">
            <a:extLst>
              <a:ext uri="{FF2B5EF4-FFF2-40B4-BE49-F238E27FC236}">
                <a16:creationId xmlns:a16="http://schemas.microsoft.com/office/drawing/2014/main" id="{8DAA643F-64DA-BE56-D5B4-03BA2DE8CFF7}"/>
              </a:ext>
            </a:extLst>
          </p:cNvPr>
          <p:cNvPicPr>
            <a:picLocks noGrp="1" noChangeAspect="1"/>
          </p:cNvPicPr>
          <p:nvPr>
            <p:ph sz="half" idx="2"/>
          </p:nvPr>
        </p:nvPicPr>
        <p:blipFill>
          <a:blip r:embed="rId3"/>
          <a:stretch>
            <a:fillRect/>
          </a:stretch>
        </p:blipFill>
        <p:spPr>
          <a:xfrm>
            <a:off x="4743802" y="1743931"/>
            <a:ext cx="6562828" cy="3023638"/>
          </a:xfrm>
          <a:prstGeom prst="rect">
            <a:avLst/>
          </a:prstGeom>
          <a:ln>
            <a:solidFill>
              <a:schemeClr val="accent1"/>
            </a:solidFill>
          </a:ln>
        </p:spPr>
      </p:pic>
      <p:sp>
        <p:nvSpPr>
          <p:cNvPr id="6" name="Tekstiruutu 5">
            <a:extLst>
              <a:ext uri="{FF2B5EF4-FFF2-40B4-BE49-F238E27FC236}">
                <a16:creationId xmlns:a16="http://schemas.microsoft.com/office/drawing/2014/main" id="{BB19E0CD-17AD-20F4-51D9-0CF66D7CEB43}"/>
              </a:ext>
            </a:extLst>
          </p:cNvPr>
          <p:cNvSpPr txBox="1"/>
          <p:nvPr/>
        </p:nvSpPr>
        <p:spPr>
          <a:xfrm>
            <a:off x="4957425" y="4914956"/>
            <a:ext cx="5909677" cy="461665"/>
          </a:xfrm>
          <a:prstGeom prst="rect">
            <a:avLst/>
          </a:prstGeom>
          <a:noFill/>
          <a:ln>
            <a:noFill/>
          </a:ln>
        </p:spPr>
        <p:txBody>
          <a:bodyPr wrap="square" rtlCol="0">
            <a:spAutoFit/>
          </a:bodyPr>
          <a:lstStyle/>
          <a:p>
            <a:pPr algn="l"/>
            <a:r>
              <a:rPr lang="fi-FI" sz="1200" b="1" i="0" dirty="0">
                <a:solidFill>
                  <a:srgbClr val="000000"/>
                </a:solidFill>
                <a:effectLst/>
                <a:latin typeface="__Figtree_f70e54"/>
              </a:rPr>
              <a:t>Kuva 7: Lämpösäädellyissä kuljetuksissa mm. elintarvikkeet, voidaan kuomatilan lämpötilaa seurata reaaliaikaisesti. (www.seemoto.com)</a:t>
            </a:r>
            <a:endParaRPr lang="fi-FI" sz="1200" i="0" dirty="0">
              <a:solidFill>
                <a:srgbClr val="333333"/>
              </a:solidFill>
              <a:effectLst/>
              <a:latin typeface="Quicksand"/>
            </a:endParaRPr>
          </a:p>
        </p:txBody>
      </p:sp>
    </p:spTree>
    <p:extLst>
      <p:ext uri="{BB962C8B-B14F-4D97-AF65-F5344CB8AC3E}">
        <p14:creationId xmlns:p14="http://schemas.microsoft.com/office/powerpoint/2010/main" val="33735643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681186"/>
          </a:xfrm>
        </p:spPr>
        <p:txBody>
          <a:bodyPr anchor="ctr">
            <a:normAutofit fontScale="90000"/>
          </a:bodyPr>
          <a:lstStyle/>
          <a:p>
            <a:r>
              <a:rPr kumimoji="0" lang="fi-FI" sz="23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3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3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18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480954" y="1367349"/>
            <a:ext cx="10725526" cy="5836089"/>
          </a:xfrm>
        </p:spPr>
        <p:txBody>
          <a:bodyPr>
            <a:normAutofit/>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kern="100" dirty="0">
                <a:solidFill>
                  <a:srgbClr val="142735"/>
                </a:solidFill>
                <a:latin typeface="Calibri" panose="020F0502020204030204" pitchFamily="34" charset="0"/>
                <a:ea typeface="Calibri" panose="020F0502020204030204" pitchFamily="34" charset="0"/>
                <a:cs typeface="Calibri" panose="020F0502020204030204" pitchFamily="34" charset="0"/>
              </a:rPr>
              <a:t>Taloudellinen vastuu</a:t>
            </a: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Taloudellinen vastuu kuljetusalalla</a:t>
            </a: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Selitystehtävä itse valitussa oppimisympäristössä </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PT(1)=&gt; AT (1,2) =&gt; EAT (1,2,3)</a:t>
            </a:r>
          </a:p>
          <a:p>
            <a:pPr marL="0" lvl="0" indent="0">
              <a:lnSpc>
                <a:spcPct val="107000"/>
              </a:lnSpc>
              <a:buNone/>
            </a:pPr>
            <a:r>
              <a:rPr lang="fi-FI" sz="1700" b="1" i="1" kern="100" dirty="0">
                <a:latin typeface="Calibri" panose="020F0502020204030204" pitchFamily="34" charset="0"/>
                <a:ea typeface="Calibri" panose="020F0502020204030204" pitchFamily="34" charset="0"/>
                <a:cs typeface="Times New Roman" panose="02020603050405020304" pitchFamily="18" charset="0"/>
              </a:rPr>
              <a:t>1. Perustehtävä</a:t>
            </a:r>
          </a:p>
          <a:p>
            <a:pPr marL="0" indent="0" algn="l" rtl="0" fontAlgn="base">
              <a:buNone/>
            </a:pPr>
            <a:r>
              <a:rPr lang="fi-FI" sz="1700" b="0" i="0" dirty="0">
                <a:solidFill>
                  <a:srgbClr val="000000"/>
                </a:solidFill>
                <a:effectLst/>
                <a:latin typeface="Calibri" panose="020F0502020204030204" pitchFamily="34" charset="0"/>
              </a:rPr>
              <a:t>Kuvaa luettelonomaisesti, mitä kaikkea kuljetusyrityksen tulee huomioida taloudellisen vastuun toteuttamisessa kuljetusyrityksessä.</a:t>
            </a:r>
          </a:p>
          <a:p>
            <a:pPr marL="0" indent="0" algn="l" rtl="0" fontAlgn="base">
              <a:buNone/>
            </a:pPr>
            <a:r>
              <a:rPr lang="fi-FI" sz="1700" b="1" i="1" dirty="0">
                <a:solidFill>
                  <a:srgbClr val="000000"/>
                </a:solidFill>
                <a:latin typeface="Calibri" panose="020F0502020204030204" pitchFamily="34" charset="0"/>
              </a:rPr>
              <a:t>2. Jatkotehtävä</a:t>
            </a:r>
          </a:p>
          <a:p>
            <a:pPr marL="0" indent="0" fontAlgn="base">
              <a:buNone/>
            </a:pPr>
            <a:r>
              <a:rPr lang="fi-FI" sz="1700" dirty="0">
                <a:solidFill>
                  <a:srgbClr val="000000"/>
                </a:solidFill>
                <a:effectLst/>
                <a:latin typeface="Calibri" panose="020F0502020204030204" pitchFamily="34" charset="0"/>
              </a:rPr>
              <a:t>Arvioi toteumaa, </a:t>
            </a:r>
            <a:r>
              <a:rPr lang="fi-FI" sz="1700" dirty="0">
                <a:solidFill>
                  <a:srgbClr val="000000"/>
                </a:solidFill>
                <a:latin typeface="Calibri" panose="020F0502020204030204" pitchFamily="34" charset="0"/>
              </a:rPr>
              <a:t>mikä on tämän hetkinen taloudellisen vastuun nykytilanne /taso/toteuma omassa työ- tai työssäoppimisympäristössä. Miten huomioitu edellisessä kohdassa määritellyt taloudellisen vastuun elementit?</a:t>
            </a:r>
          </a:p>
          <a:p>
            <a:pPr marL="0" indent="0" fontAlgn="base">
              <a:buNone/>
            </a:pPr>
            <a:r>
              <a:rPr lang="fi-FI" sz="1700" b="1" i="1" dirty="0">
                <a:solidFill>
                  <a:srgbClr val="000000"/>
                </a:solidFill>
                <a:latin typeface="Calibri" panose="020F0502020204030204" pitchFamily="34" charset="0"/>
              </a:rPr>
              <a:t>3. Laaja tehtävä</a:t>
            </a:r>
          </a:p>
          <a:p>
            <a:pPr marL="0" indent="0">
              <a:lnSpc>
                <a:spcPct val="107000"/>
              </a:lnSpc>
              <a:buNone/>
            </a:pPr>
            <a:r>
              <a:rPr lang="fi-FI" sz="1700" dirty="0">
                <a:solidFill>
                  <a:srgbClr val="000000"/>
                </a:solidFill>
                <a:latin typeface="Calibri" panose="020F0502020204030204" pitchFamily="34" charset="0"/>
              </a:rPr>
              <a:t>Tee suunnitelma omassa työ- tai työssäoppimisympäristössä mahdollisista toimenpidesuosituksista tulevaisuutta ajatellen, käyttäen hyväksi tietoja tehtävistä 1 ja 2.</a:t>
            </a:r>
          </a:p>
          <a:p>
            <a:pPr marL="0" indent="0">
              <a:lnSpc>
                <a:spcPct val="107000"/>
              </a:lnSpc>
              <a:buNone/>
            </a:pPr>
            <a:endParaRPr lang="fi-FI" sz="1800" dirty="0">
              <a:solidFill>
                <a:srgbClr val="000000"/>
              </a:solidFill>
              <a:latin typeface="Calibri" panose="020F0502020204030204" pitchFamily="34" charset="0"/>
            </a:endParaRPr>
          </a:p>
          <a:p>
            <a:pPr marL="0" indent="0">
              <a:lnSpc>
                <a:spcPct val="107000"/>
              </a:lnSpc>
              <a:buNone/>
            </a:pPr>
            <a:r>
              <a:rPr lang="fi-FI" sz="1800" dirty="0">
                <a:solidFill>
                  <a:srgbClr val="000000"/>
                </a:solidFill>
                <a:latin typeface="Calibri" panose="020F0502020204030204" pitchFamily="34" charset="0"/>
              </a:rPr>
              <a:t>.</a:t>
            </a:r>
          </a:p>
          <a:p>
            <a:pPr marL="0" lvl="0" indent="0">
              <a:lnSpc>
                <a:spcPct val="107000"/>
              </a:lnSpc>
              <a:buNone/>
            </a:pPr>
            <a:endParaRPr lang="fi-FI" sz="18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40004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681186"/>
          </a:xfrm>
        </p:spPr>
        <p:txBody>
          <a:bodyPr anchor="ctr">
            <a:normAutofit fontScale="90000"/>
          </a:bodyPr>
          <a:lstStyle/>
          <a:p>
            <a:r>
              <a:rPr kumimoji="0" lang="fi-FI" sz="21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1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1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16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96377" y="1178560"/>
            <a:ext cx="10910103" cy="5567678"/>
          </a:xfrm>
        </p:spPr>
        <p:txBody>
          <a:bodyPr>
            <a:normAutofit/>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kern="100" dirty="0">
                <a:effectLst/>
                <a:latin typeface="Calibri" panose="020F0502020204030204" pitchFamily="34" charset="0"/>
                <a:ea typeface="Calibri" panose="020F0502020204030204" pitchFamily="34" charset="0"/>
                <a:cs typeface="Times New Roman" panose="02020603050405020304" pitchFamily="18" charset="0"/>
              </a:rPr>
              <a:t>Ympäristövastuun</a:t>
            </a:r>
            <a:r>
              <a:rPr lang="fi-FI" sz="2000" dirty="0">
                <a:solidFill>
                  <a:srgbClr val="142735"/>
                </a:solidFill>
                <a:effectLst/>
                <a:latin typeface="Calibri" panose="020F0502020204030204" pitchFamily="34" charset="0"/>
                <a:ea typeface="Calibri" panose="020F0502020204030204" pitchFamily="34" charset="0"/>
                <a:cs typeface="Calibri" panose="020F0502020204030204" pitchFamily="34" charset="0"/>
              </a:rPr>
              <a:t> edistäminen omassa työympäristössä</a:t>
            </a: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Kuljetusalan ympäristövastuu </a:t>
            </a: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 tai työssäoppimisympäristö</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PT=&gt; AT =&gt; EAT</a:t>
            </a:r>
          </a:p>
          <a:p>
            <a:pPr marL="342900" lvl="0" indent="-342900">
              <a:lnSpc>
                <a:spcPct val="107000"/>
              </a:lnSpc>
              <a:buAutoNum type="arabicPeriod"/>
            </a:pP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Perustehtävä</a:t>
            </a:r>
          </a:p>
          <a:p>
            <a:pPr marL="0" lvl="0" indent="0">
              <a:lnSpc>
                <a:spcPct val="107000"/>
              </a:lnSpc>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Aineistossa on käyty läpi kuljetusalan ympäristövastuuseen liittyviä toimenpiteitä.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Kuvaa mitä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omassa työ- tai työssäoppimisympäristössäsi niistä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toteutetaan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ja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mitä mielestäsi puuttuu</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AutoNum type="arabicPeriod" startAt="2"/>
            </a:pPr>
            <a:r>
              <a:rPr lang="fi-FI" sz="1800" b="1" i="1" kern="100" dirty="0">
                <a:latin typeface="Calibri" panose="020F0502020204030204" pitchFamily="34" charset="0"/>
                <a:ea typeface="Calibri" panose="020F0502020204030204" pitchFamily="34" charset="0"/>
                <a:cs typeface="Times New Roman" panose="02020603050405020304" pitchFamily="18" charset="0"/>
              </a:rPr>
              <a:t>Jatkotehtävä</a:t>
            </a:r>
          </a:p>
          <a:p>
            <a:pPr marL="0" indent="0">
              <a:lnSpc>
                <a:spcPct val="107000"/>
              </a:lnSpc>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Tee työ- tai työssäoppimisympäristöstäsi kevyt </a:t>
            </a:r>
            <a:r>
              <a:rPr lang="fi-FI" sz="1800" u="sng" kern="100" dirty="0">
                <a:latin typeface="Calibri" panose="020F0502020204030204" pitchFamily="34" charset="0"/>
                <a:ea typeface="Calibri" panose="020F0502020204030204" pitchFamily="34" charset="0"/>
                <a:cs typeface="Times New Roman" panose="02020603050405020304" pitchFamily="18" charset="0"/>
              </a:rPr>
              <a:t>selvitys listauksen omaisesti </a:t>
            </a:r>
            <a:r>
              <a:rPr lang="fi-FI" sz="1800" kern="100" dirty="0">
                <a:latin typeface="Calibri" panose="020F0502020204030204" pitchFamily="34" charset="0"/>
                <a:ea typeface="Calibri" panose="020F0502020204030204" pitchFamily="34" charset="0"/>
                <a:cs typeface="Times New Roman" panose="02020603050405020304" pitchFamily="18" charset="0"/>
              </a:rPr>
              <a:t>tarvittavien ympäristövastuu asioiden  toteuttamiseksi, huomioiden edellä tehty tehtävä 1.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 3. Laaja </a:t>
            </a:r>
            <a:r>
              <a:rPr lang="fi-FI" sz="1800" b="1" i="1" kern="100" dirty="0">
                <a:latin typeface="Calibri" panose="020F0502020204030204" pitchFamily="34" charset="0"/>
                <a:ea typeface="Calibri" panose="020F0502020204030204" pitchFamily="34" charset="0"/>
                <a:cs typeface="Times New Roman" panose="02020603050405020304" pitchFamily="18" charset="0"/>
              </a:rPr>
              <a:t>tehtävä</a:t>
            </a:r>
          </a:p>
          <a:p>
            <a:pPr marL="0" indent="0">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Tehtävät 1 ja 2 huomioiden tee</a:t>
            </a:r>
            <a:r>
              <a:rPr lang="fi-FI" sz="1800" u="sng" kern="100" dirty="0">
                <a:latin typeface="Calibri" panose="020F0502020204030204" pitchFamily="34" charset="0"/>
                <a:ea typeface="Calibri" panose="020F0502020204030204" pitchFamily="34" charset="0"/>
                <a:cs typeface="Times New Roman" panose="02020603050405020304" pitchFamily="18" charset="0"/>
              </a:rPr>
              <a:t> kehittämissuunnitelma </a:t>
            </a:r>
            <a:r>
              <a:rPr lang="fi-FI" sz="1800" kern="100" dirty="0">
                <a:latin typeface="Calibri" panose="020F0502020204030204" pitchFamily="34" charset="0"/>
                <a:ea typeface="Calibri" panose="020F0502020204030204" pitchFamily="34" charset="0"/>
                <a:cs typeface="Times New Roman" panose="02020603050405020304" pitchFamily="18" charset="0"/>
              </a:rPr>
              <a:t>työ, oppisopimuspaikan tai työssäoppimisympäristön ympäristövastuullisuudesta. Huomio.mm. yrityksen hiilijalanjälki ja miten sitä voi vähentää sekä miten yrityksessä on huomioitu kuljetusalan uusiutuvat energialähteet ( kalustohankinnat). </a:t>
            </a:r>
          </a:p>
          <a:p>
            <a:pPr marL="457200" indent="-457200">
              <a:buFont typeface="+mj-lt"/>
              <a:buAutoNum type="arabicPeriod"/>
            </a:pPr>
            <a:endParaRPr lang="fi-FI" sz="800" dirty="0"/>
          </a:p>
        </p:txBody>
      </p:sp>
    </p:spTree>
    <p:extLst>
      <p:ext uri="{BB962C8B-B14F-4D97-AF65-F5344CB8AC3E}">
        <p14:creationId xmlns:p14="http://schemas.microsoft.com/office/powerpoint/2010/main" val="1902677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296377" y="210747"/>
            <a:ext cx="10604665" cy="681186"/>
          </a:xfrm>
        </p:spPr>
        <p:txBody>
          <a:bodyPr anchor="ctr">
            <a:normAutofit fontScale="90000"/>
          </a:bodyPr>
          <a:lstStyle/>
          <a:p>
            <a:r>
              <a:rPr kumimoji="0" lang="fi-FI" sz="2100" b="1" i="0" u="none" strike="noStrike" kern="1200" cap="none" spc="0" normalizeH="0" baseline="0" noProof="0" dirty="0">
                <a:ln>
                  <a:noFill/>
                </a:ln>
                <a:solidFill>
                  <a:srgbClr val="331C54"/>
                </a:solidFill>
                <a:effectLst/>
                <a:uLnTx/>
                <a:uFillTx/>
                <a:latin typeface="Arial" panose="020B0604020202020204"/>
                <a:ea typeface="+mj-ea"/>
                <a:cs typeface="+mj-cs"/>
              </a:rPr>
              <a:t>Vastuulliset ja kestävät ratkaisut oman työpaikan toiminnassa</a:t>
            </a:r>
            <a:br>
              <a:rPr kumimoji="0" lang="fi-FI" sz="2100" b="0" i="0" u="none" strike="noStrike" kern="1200" cap="none" spc="0" normalizeH="0" baseline="0" noProof="0" dirty="0">
                <a:ln>
                  <a:noFill/>
                </a:ln>
                <a:solidFill>
                  <a:srgbClr val="331C54"/>
                </a:solidFill>
                <a:effectLst/>
                <a:uLnTx/>
                <a:uFillTx/>
                <a:latin typeface="Arial" panose="020B0604020202020204"/>
                <a:ea typeface="+mj-ea"/>
                <a:cs typeface="+mj-cs"/>
              </a:rPr>
            </a:br>
            <a:br>
              <a:rPr kumimoji="0" lang="fi-FI" sz="2000" b="0" i="0" u="none" strike="noStrike" kern="1200" cap="none" spc="0" normalizeH="0" baseline="0" noProof="0" dirty="0">
                <a:ln>
                  <a:noFill/>
                </a:ln>
                <a:solidFill>
                  <a:srgbClr val="331C54"/>
                </a:solidFill>
                <a:effectLst/>
                <a:uLnTx/>
                <a:uFillTx/>
                <a:latin typeface="Arial" panose="020B0604020202020204"/>
                <a:ea typeface="+mj-ea"/>
                <a:cs typeface="+mj-cs"/>
              </a:rPr>
            </a:br>
            <a:r>
              <a:rPr kumimoji="0" lang="fi-FI" sz="2000" b="0" i="0" u="none" strike="noStrike" kern="1200" cap="none" spc="0" normalizeH="0" baseline="0" noProof="0" dirty="0">
                <a:ln>
                  <a:noFill/>
                </a:ln>
                <a:solidFill>
                  <a:srgbClr val="331C54"/>
                </a:solidFill>
                <a:effectLst/>
                <a:uLnTx/>
                <a:uFillTx/>
                <a:latin typeface="Arial" panose="020B0604020202020204"/>
                <a:ea typeface="+mj-ea"/>
                <a:cs typeface="+mj-cs"/>
              </a:rPr>
              <a:t>Oppimistehtävät</a:t>
            </a:r>
            <a:endParaRPr lang="fi-FI" sz="2000" dirty="0"/>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296377" y="1021911"/>
            <a:ext cx="10725526" cy="5836089"/>
          </a:xfrm>
        </p:spPr>
        <p:txBody>
          <a:bodyPr>
            <a:normAutofit/>
          </a:bodyPr>
          <a:lstStyle/>
          <a:p>
            <a:pPr marL="0" indent="0">
              <a:lnSpc>
                <a:spcPct val="107000"/>
              </a:lnSpc>
              <a:spcAft>
                <a:spcPts val="800"/>
              </a:spcAft>
              <a:buNone/>
            </a:pPr>
            <a:r>
              <a:rPr lang="fi-FI" sz="2000" b="1" kern="100" dirty="0">
                <a:effectLst/>
                <a:latin typeface="Calibri" panose="020F0502020204030204" pitchFamily="34" charset="0"/>
                <a:ea typeface="Calibri" panose="020F0502020204030204" pitchFamily="34" charset="0"/>
                <a:cs typeface="Times New Roman" panose="02020603050405020304" pitchFamily="18" charset="0"/>
              </a:rPr>
              <a:t>Oppimistehtävä: </a:t>
            </a:r>
            <a:r>
              <a:rPr lang="fi-FI" sz="2000" kern="100" dirty="0">
                <a:effectLst/>
                <a:latin typeface="Calibri" panose="020F0502020204030204" pitchFamily="34" charset="0"/>
                <a:ea typeface="Calibri" panose="020F0502020204030204" pitchFamily="34" charset="0"/>
                <a:cs typeface="Times New Roman" panose="02020603050405020304" pitchFamily="18" charset="0"/>
              </a:rPr>
              <a:t>Tuotevastuun</a:t>
            </a:r>
            <a:r>
              <a:rPr lang="fi-FI" sz="2000" dirty="0">
                <a:solidFill>
                  <a:srgbClr val="142735"/>
                </a:solidFill>
                <a:effectLst/>
                <a:latin typeface="Calibri" panose="020F0502020204030204" pitchFamily="34" charset="0"/>
                <a:ea typeface="Calibri" panose="020F0502020204030204" pitchFamily="34" charset="0"/>
                <a:cs typeface="Calibri" panose="020F0502020204030204" pitchFamily="34" charset="0"/>
              </a:rPr>
              <a:t> edistäminen omassa työympäristössä</a:t>
            </a:r>
            <a:endParaRPr lang="fi-FI" sz="20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Aineisto: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Kuljetusalan tuotevastuu </a:t>
            </a:r>
          </a:p>
          <a:p>
            <a:pPr marL="0" lvl="0" indent="0">
              <a:lnSpc>
                <a:spcPct val="107000"/>
              </a:lnSpc>
              <a:buNone/>
            </a:pPr>
            <a:r>
              <a:rPr lang="fi-FI" sz="1800" b="1" kern="100" dirty="0">
                <a:effectLst/>
                <a:latin typeface="Calibri" panose="020F0502020204030204" pitchFamily="34" charset="0"/>
                <a:ea typeface="Calibri" panose="020F0502020204030204" pitchFamily="34" charset="0"/>
                <a:cs typeface="Times New Roman" panose="02020603050405020304" pitchFamily="18" charset="0"/>
              </a:rPr>
              <a:t>Suositeltu oppimisympäristö: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Työ-, tai työssäoppimisympäristö</a:t>
            </a:r>
          </a:p>
          <a:p>
            <a:pPr marL="0" lvl="0" indent="0">
              <a:lnSpc>
                <a:spcPct val="107000"/>
              </a:lnSpc>
              <a:buNone/>
            </a:pPr>
            <a:r>
              <a:rPr lang="fi-FI" sz="1800" b="1" kern="100" dirty="0">
                <a:latin typeface="Calibri" panose="020F0502020204030204" pitchFamily="34" charset="0"/>
                <a:ea typeface="Calibri" panose="020F0502020204030204" pitchFamily="34" charset="0"/>
                <a:cs typeface="Times New Roman" panose="02020603050405020304" pitchFamily="18" charset="0"/>
              </a:rPr>
              <a:t>Suositeltu kohdennus: </a:t>
            </a:r>
            <a:r>
              <a:rPr lang="fi-FI" sz="1800" kern="100" dirty="0">
                <a:latin typeface="Calibri" panose="020F0502020204030204" pitchFamily="34" charset="0"/>
                <a:ea typeface="Calibri" panose="020F0502020204030204" pitchFamily="34" charset="0"/>
                <a:cs typeface="Times New Roman" panose="02020603050405020304" pitchFamily="18" charset="0"/>
              </a:rPr>
              <a:t>Jatkumotehtävä PT=&gt; AT =&gt; EAT</a:t>
            </a:r>
          </a:p>
          <a:p>
            <a:pPr marL="342900" lvl="0" indent="-342900">
              <a:lnSpc>
                <a:spcPct val="107000"/>
              </a:lnSpc>
              <a:buAutoNum type="arabicPeriod"/>
            </a:pP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Perustehtävä</a:t>
            </a:r>
          </a:p>
          <a:p>
            <a:pPr marL="0" lvl="0" indent="0">
              <a:lnSpc>
                <a:spcPct val="107000"/>
              </a:lnSpc>
              <a:buNone/>
            </a:pP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Aineistossa on käyty läpi kuljetusalan tuotevastuuseen liittyviä toimenpiteitä.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Kuvaa mitä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omassa työ- tai työssäoppimisympäristössäsi niistä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toteutetaan </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ja </a:t>
            </a:r>
            <a:r>
              <a:rPr lang="fi-FI" sz="1800" u="sng" kern="100" dirty="0">
                <a:effectLst/>
                <a:latin typeface="Calibri" panose="020F0502020204030204" pitchFamily="34" charset="0"/>
                <a:ea typeface="Calibri" panose="020F0502020204030204" pitchFamily="34" charset="0"/>
                <a:cs typeface="Times New Roman" panose="02020603050405020304" pitchFamily="18" charset="0"/>
              </a:rPr>
              <a:t>mitä mielestäsi puuttuu</a:t>
            </a:r>
            <a:r>
              <a:rPr lang="fi-FI"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AutoNum type="arabicPeriod" startAt="2"/>
            </a:pPr>
            <a:r>
              <a:rPr lang="fi-FI" sz="1800" b="1" i="1" kern="100" dirty="0">
                <a:latin typeface="Calibri" panose="020F0502020204030204" pitchFamily="34" charset="0"/>
                <a:ea typeface="Calibri" panose="020F0502020204030204" pitchFamily="34" charset="0"/>
                <a:cs typeface="Times New Roman" panose="02020603050405020304" pitchFamily="18" charset="0"/>
              </a:rPr>
              <a:t>Jatkotehtävä</a:t>
            </a:r>
          </a:p>
          <a:p>
            <a:pPr marL="0" indent="0">
              <a:lnSpc>
                <a:spcPct val="107000"/>
              </a:lnSpc>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Tee työ- tai työssäoppimisympäristöstäsi kevyt </a:t>
            </a:r>
            <a:r>
              <a:rPr lang="fi-FI" sz="1800" u="sng" kern="100" dirty="0">
                <a:latin typeface="Calibri" panose="020F0502020204030204" pitchFamily="34" charset="0"/>
                <a:ea typeface="Calibri" panose="020F0502020204030204" pitchFamily="34" charset="0"/>
                <a:cs typeface="Times New Roman" panose="02020603050405020304" pitchFamily="18" charset="0"/>
              </a:rPr>
              <a:t>selvitys listauksen omaisesti </a:t>
            </a:r>
            <a:r>
              <a:rPr lang="fi-FI" sz="1800" kern="100" dirty="0">
                <a:latin typeface="Calibri" panose="020F0502020204030204" pitchFamily="34" charset="0"/>
                <a:ea typeface="Calibri" panose="020F0502020204030204" pitchFamily="34" charset="0"/>
                <a:cs typeface="Times New Roman" panose="02020603050405020304" pitchFamily="18" charset="0"/>
              </a:rPr>
              <a:t>tarvittavien tuotevastuu asioiden  toteuttamiseksi, huomioiden edellä tehty tehtävä 1. </a:t>
            </a:r>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fi-FI" sz="1800" i="1" kern="100" dirty="0">
                <a:effectLst/>
                <a:latin typeface="Calibri" panose="020F0502020204030204" pitchFamily="34" charset="0"/>
                <a:ea typeface="Calibri" panose="020F0502020204030204" pitchFamily="34" charset="0"/>
                <a:cs typeface="Times New Roman" panose="02020603050405020304" pitchFamily="18" charset="0"/>
              </a:rPr>
              <a:t> 3. </a:t>
            </a:r>
            <a:r>
              <a:rPr lang="fi-FI" sz="1800" b="1" i="1" kern="100" dirty="0">
                <a:effectLst/>
                <a:latin typeface="Calibri" panose="020F0502020204030204" pitchFamily="34" charset="0"/>
                <a:ea typeface="Calibri" panose="020F0502020204030204" pitchFamily="34" charset="0"/>
                <a:cs typeface="Times New Roman" panose="02020603050405020304" pitchFamily="18" charset="0"/>
              </a:rPr>
              <a:t>Laaja </a:t>
            </a:r>
            <a:r>
              <a:rPr lang="fi-FI" sz="1800" b="1" i="1" kern="100" dirty="0">
                <a:latin typeface="Calibri" panose="020F0502020204030204" pitchFamily="34" charset="0"/>
                <a:ea typeface="Calibri" panose="020F0502020204030204" pitchFamily="34" charset="0"/>
                <a:cs typeface="Times New Roman" panose="02020603050405020304" pitchFamily="18" charset="0"/>
              </a:rPr>
              <a:t>tehtävä</a:t>
            </a:r>
          </a:p>
          <a:p>
            <a:pPr marL="0" indent="0">
              <a:buNone/>
            </a:pPr>
            <a:r>
              <a:rPr lang="fi-FI" sz="1800" kern="100" dirty="0">
                <a:latin typeface="Calibri" panose="020F0502020204030204" pitchFamily="34" charset="0"/>
                <a:ea typeface="Calibri" panose="020F0502020204030204" pitchFamily="34" charset="0"/>
                <a:cs typeface="Times New Roman" panose="02020603050405020304" pitchFamily="18" charset="0"/>
              </a:rPr>
              <a:t>Tehtävät 1 ja 2 huomioiden tee</a:t>
            </a:r>
            <a:r>
              <a:rPr lang="fi-FI" sz="1800" u="sng" kern="100" dirty="0">
                <a:latin typeface="Calibri" panose="020F0502020204030204" pitchFamily="34" charset="0"/>
                <a:ea typeface="Calibri" panose="020F0502020204030204" pitchFamily="34" charset="0"/>
                <a:cs typeface="Times New Roman" panose="02020603050405020304" pitchFamily="18" charset="0"/>
              </a:rPr>
              <a:t> kehittämissuunnitelma </a:t>
            </a:r>
            <a:r>
              <a:rPr lang="fi-FI" sz="1800" kern="100" dirty="0">
                <a:latin typeface="Calibri" panose="020F0502020204030204" pitchFamily="34" charset="0"/>
                <a:ea typeface="Calibri" panose="020F0502020204030204" pitchFamily="34" charset="0"/>
                <a:cs typeface="Times New Roman" panose="02020603050405020304" pitchFamily="18" charset="0"/>
              </a:rPr>
              <a:t>työ, oppisopimuspaikan tai työssäoppimisympäristön tuotevastuullisuudesta. Huomio. mm. tuotevastuulaki, tuoteturvallisuus ( kuljetusalan tärkeimmät näkökohdat/riskit) sekä mitä koulutusta kuljetusalan tuotevastuuseen liittyen yrityksessäsi on annettu/tarvitaan.      </a:t>
            </a:r>
          </a:p>
          <a:p>
            <a:pPr algn="l">
              <a:buFont typeface="+mj-lt"/>
              <a:buAutoNum type="arabicPeriod"/>
            </a:pPr>
            <a:endParaRPr lang="fi-FI" sz="800" b="0" i="0" dirty="0">
              <a:solidFill>
                <a:srgbClr val="111111"/>
              </a:solidFill>
              <a:effectLst/>
              <a:latin typeface="-apple-system"/>
            </a:endParaRPr>
          </a:p>
          <a:p>
            <a:pPr marL="457200" indent="-457200">
              <a:buFont typeface="+mj-lt"/>
              <a:buAutoNum type="arabicPeriod"/>
            </a:pPr>
            <a:endParaRPr lang="fi-FI" sz="800" dirty="0"/>
          </a:p>
        </p:txBody>
      </p:sp>
    </p:spTree>
    <p:extLst>
      <p:ext uri="{BB962C8B-B14F-4D97-AF65-F5344CB8AC3E}">
        <p14:creationId xmlns:p14="http://schemas.microsoft.com/office/powerpoint/2010/main" val="340951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08E831-C7BC-0AD2-9B27-49E5776B01E4}"/>
              </a:ext>
            </a:extLst>
          </p:cNvPr>
          <p:cNvSpPr>
            <a:spLocks noGrp="1"/>
          </p:cNvSpPr>
          <p:nvPr>
            <p:ph type="title"/>
          </p:nvPr>
        </p:nvSpPr>
        <p:spPr>
          <a:xfrm>
            <a:off x="374731" y="365125"/>
            <a:ext cx="10604665" cy="1325563"/>
          </a:xfrm>
        </p:spPr>
        <p:txBody>
          <a:bodyPr anchor="ctr">
            <a:normAutofit/>
          </a:bodyPr>
          <a:lstStyle/>
          <a:p>
            <a:r>
              <a:rPr lang="fi-FI" dirty="0"/>
              <a:t>Kuljetusalan megatrendit ja hiljaiset signaalit – Digitalisaatio ja automaatio</a:t>
            </a:r>
          </a:p>
        </p:txBody>
      </p:sp>
      <p:sp>
        <p:nvSpPr>
          <p:cNvPr id="3" name="Sisällön paikkamerkki 2">
            <a:extLst>
              <a:ext uri="{FF2B5EF4-FFF2-40B4-BE49-F238E27FC236}">
                <a16:creationId xmlns:a16="http://schemas.microsoft.com/office/drawing/2014/main" id="{593021B1-2A00-E1F0-E2A8-089EE05A8814}"/>
              </a:ext>
            </a:extLst>
          </p:cNvPr>
          <p:cNvSpPr>
            <a:spLocks noGrp="1"/>
          </p:cNvSpPr>
          <p:nvPr>
            <p:ph sz="half" idx="1"/>
          </p:nvPr>
        </p:nvSpPr>
        <p:spPr>
          <a:xfrm>
            <a:off x="374731" y="1690688"/>
            <a:ext cx="4112602" cy="4710112"/>
          </a:xfrm>
        </p:spPr>
        <p:txBody>
          <a:bodyPr>
            <a:normAutofit/>
          </a:bodyPr>
          <a:lstStyle/>
          <a:p>
            <a:pPr marL="0" indent="0" algn="l">
              <a:buNone/>
            </a:pPr>
            <a:r>
              <a:rPr lang="fi-FI" sz="2000" b="1" i="0" dirty="0">
                <a:solidFill>
                  <a:srgbClr val="374151"/>
                </a:solidFill>
                <a:effectLst/>
                <a:latin typeface="Söhne"/>
              </a:rPr>
              <a:t>Kuljetusvälineiden tiedonkeruu ratkaisut</a:t>
            </a:r>
          </a:p>
          <a:p>
            <a:pPr marL="0" indent="0" algn="l">
              <a:buNone/>
            </a:pPr>
            <a:r>
              <a:rPr lang="fi-FI" sz="2000" b="0" i="0" dirty="0">
                <a:solidFill>
                  <a:srgbClr val="374151"/>
                </a:solidFill>
                <a:effectLst/>
                <a:latin typeface="Söhne"/>
              </a:rPr>
              <a:t>Kuljetusvälineiden tiedonkeruuratkaisut ovat teknologisia järjestelmiä, jotka mahdollistavat tietojen keräämisen ja analysoinnin kuljetusvälineistä. Näitä ratkaisuja käytetään parantamaan kuljetusten tehokkuutta, turvallisuutta ja ympäristöystävällisyyttä. Seuraavassa kuvattu muutamia ko. ratkaisuja</a:t>
            </a:r>
            <a:endParaRPr lang="fi-FI" sz="2000" dirty="0">
              <a:solidFill>
                <a:srgbClr val="374151"/>
              </a:solidFill>
              <a:latin typeface="Söhne"/>
            </a:endParaRPr>
          </a:p>
        </p:txBody>
      </p:sp>
      <p:pic>
        <p:nvPicPr>
          <p:cNvPr id="4" name="Kuva 3">
            <a:extLst>
              <a:ext uri="{FF2B5EF4-FFF2-40B4-BE49-F238E27FC236}">
                <a16:creationId xmlns:a16="http://schemas.microsoft.com/office/drawing/2014/main" id="{185CFEC8-0B6A-9E1E-86A2-78866E4B25A6}"/>
              </a:ext>
            </a:extLst>
          </p:cNvPr>
          <p:cNvPicPr>
            <a:picLocks noChangeAspect="1"/>
          </p:cNvPicPr>
          <p:nvPr/>
        </p:nvPicPr>
        <p:blipFill>
          <a:blip r:embed="rId3"/>
          <a:stretch>
            <a:fillRect/>
          </a:stretch>
        </p:blipFill>
        <p:spPr>
          <a:xfrm>
            <a:off x="5122512" y="1961483"/>
            <a:ext cx="5909677" cy="3939784"/>
          </a:xfrm>
          <a:prstGeom prst="rect">
            <a:avLst/>
          </a:prstGeom>
        </p:spPr>
      </p:pic>
      <p:sp>
        <p:nvSpPr>
          <p:cNvPr id="5" name="Tekstiruutu 4">
            <a:extLst>
              <a:ext uri="{FF2B5EF4-FFF2-40B4-BE49-F238E27FC236}">
                <a16:creationId xmlns:a16="http://schemas.microsoft.com/office/drawing/2014/main" id="{F43FFBF8-D701-64F4-8CC9-F821748FA0D3}"/>
              </a:ext>
            </a:extLst>
          </p:cNvPr>
          <p:cNvSpPr txBox="1"/>
          <p:nvPr/>
        </p:nvSpPr>
        <p:spPr>
          <a:xfrm>
            <a:off x="5150510" y="6019335"/>
            <a:ext cx="5909677" cy="461665"/>
          </a:xfrm>
          <a:prstGeom prst="rect">
            <a:avLst/>
          </a:prstGeom>
          <a:noFill/>
        </p:spPr>
        <p:txBody>
          <a:bodyPr wrap="square" rtlCol="0">
            <a:spAutoFit/>
          </a:bodyPr>
          <a:lstStyle/>
          <a:p>
            <a:pPr algn="l"/>
            <a:r>
              <a:rPr lang="fi-FI" sz="1200" b="1" i="0" dirty="0">
                <a:solidFill>
                  <a:srgbClr val="000000"/>
                </a:solidFill>
                <a:effectLst/>
                <a:latin typeface="__Figtree_f70e54"/>
              </a:rPr>
              <a:t>Kuva 6: Kalustonhallintaohjelmisto tarjoaa tietoja, joiden avulla voi tehdä dataan </a:t>
            </a:r>
          </a:p>
          <a:p>
            <a:pPr algn="l"/>
            <a:r>
              <a:rPr lang="fi-FI" sz="1200" b="1" i="0" dirty="0">
                <a:solidFill>
                  <a:srgbClr val="000000"/>
                </a:solidFill>
                <a:effectLst/>
                <a:latin typeface="__Figtree_f70e54"/>
              </a:rPr>
              <a:t>pohjautuvia päätöksiä jokaisen ajoneuvon kohdalla</a:t>
            </a:r>
            <a:endParaRPr lang="fi-FI" sz="1200" i="0" dirty="0">
              <a:solidFill>
                <a:srgbClr val="333333"/>
              </a:solidFill>
              <a:effectLst/>
              <a:latin typeface="Quicksand"/>
            </a:endParaRPr>
          </a:p>
        </p:txBody>
      </p:sp>
    </p:spTree>
    <p:extLst>
      <p:ext uri="{BB962C8B-B14F-4D97-AF65-F5344CB8AC3E}">
        <p14:creationId xmlns:p14="http://schemas.microsoft.com/office/powerpoint/2010/main" val="1310341597"/>
      </p:ext>
    </p:extLst>
  </p:cSld>
  <p:clrMapOvr>
    <a:masterClrMapping/>
  </p:clrMapOvr>
</p:sld>
</file>

<file path=ppt/theme/theme1.xml><?xml version="1.0" encoding="utf-8"?>
<a:theme xmlns:a="http://schemas.openxmlformats.org/drawingml/2006/main" name="Office-teema">
  <a:themeElements>
    <a:clrScheme name="Mukautettu 1">
      <a:dk1>
        <a:srgbClr val="331C54"/>
      </a:dk1>
      <a:lt1>
        <a:srgbClr val="FFFFFF"/>
      </a:lt1>
      <a:dk2>
        <a:srgbClr val="512398"/>
      </a:dk2>
      <a:lt2>
        <a:srgbClr val="E0E1DD"/>
      </a:lt2>
      <a:accent1>
        <a:srgbClr val="512398"/>
      </a:accent1>
      <a:accent2>
        <a:srgbClr val="331C54"/>
      </a:accent2>
      <a:accent3>
        <a:srgbClr val="00B0CA"/>
      </a:accent3>
      <a:accent4>
        <a:srgbClr val="F9E300"/>
      </a:accent4>
      <a:accent5>
        <a:srgbClr val="B2B3B3"/>
      </a:accent5>
      <a:accent6>
        <a:srgbClr val="E0E1DD"/>
      </a:accent6>
      <a:hlink>
        <a:srgbClr val="00B0CA"/>
      </a:hlink>
      <a:folHlink>
        <a:srgbClr val="512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37FD2004-E76C-4E5E-B22D-90444C665B49}" vid="{4B01342B-DD5A-4CF3-AE77-3C7DCF1815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9ac081-05d7-4b45-974a-d454e53921a5" xsi:nil="true"/>
    <lcf76f155ced4ddcb4097134ff3c332f xmlns="4024df38-3c0f-462a-862d-a7f76eeefb3d">
      <Terms xmlns="http://schemas.microsoft.com/office/infopath/2007/PartnerControls"/>
    </lcf76f155ced4ddcb4097134ff3c332f>
    <SharedWithUsers xmlns="0d9ac081-05d7-4b45-974a-d454e53921a5">
      <UserInfo>
        <DisplayName>Sjöblom Heljä</DisplayName>
        <AccountId>164</AccountId>
        <AccountType/>
      </UserInfo>
      <UserInfo>
        <DisplayName>Pirinen Sanna</DisplayName>
        <AccountId>165</AccountId>
        <AccountType/>
      </UserInfo>
      <UserInfo>
        <DisplayName>Strandberg Kaarina</DisplayName>
        <AccountId>166</AccountId>
        <AccountType/>
      </UserInfo>
      <UserInfo>
        <DisplayName>Hirsilä Satu</DisplayName>
        <AccountId>167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8BD7A1F422DD3947AB7A2E34C1684192" ma:contentTypeVersion="15" ma:contentTypeDescription="Luo uusi asiakirja." ma:contentTypeScope="" ma:versionID="517bb36628ad919e2837ea7885e61dc8">
  <xsd:schema xmlns:xsd="http://www.w3.org/2001/XMLSchema" xmlns:xs="http://www.w3.org/2001/XMLSchema" xmlns:p="http://schemas.microsoft.com/office/2006/metadata/properties" xmlns:ns2="4024df38-3c0f-462a-862d-a7f76eeefb3d" xmlns:ns3="0d9ac081-05d7-4b45-974a-d454e53921a5" targetNamespace="http://schemas.microsoft.com/office/2006/metadata/properties" ma:root="true" ma:fieldsID="9e875d32ef1a6ea89015882f1f90295a" ns2:_="" ns3:_="">
    <xsd:import namespace="4024df38-3c0f-462a-862d-a7f76eeefb3d"/>
    <xsd:import namespace="0d9ac081-05d7-4b45-974a-d454e53921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4df38-3c0f-462a-862d-a7f76eeef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3fe90fce-fafb-4b11-b9ef-d54972cc7c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9ac081-05d7-4b45-974a-d454e53921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eac8f-69d3-423a-a1f8-05252d8b5257}" ma:internalName="TaxCatchAll" ma:showField="CatchAllData" ma:web="0d9ac081-05d7-4b45-974a-d454e53921a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D546F7-F80F-4E78-B13E-DE6F7A13CF30}">
  <ds:schemaRefs>
    <ds:schemaRef ds:uri="http://schemas.microsoft.com/sharepoint/v3/contenttype/forms"/>
  </ds:schemaRefs>
</ds:datastoreItem>
</file>

<file path=customXml/itemProps2.xml><?xml version="1.0" encoding="utf-8"?>
<ds:datastoreItem xmlns:ds="http://schemas.openxmlformats.org/officeDocument/2006/customXml" ds:itemID="{28F8356B-BDB3-4B55-BE9F-45966338FA17}">
  <ds:schemaRefs>
    <ds:schemaRef ds:uri="http://purl.org/dc/elements/1.1/"/>
    <ds:schemaRef ds:uri="4024df38-3c0f-462a-862d-a7f76eeefb3d"/>
    <ds:schemaRef ds:uri="0d9ac081-05d7-4b45-974a-d454e53921a5"/>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AD73E10-A6A0-4A9B-B641-EFEB30948A97}">
  <ds:schemaRefs>
    <ds:schemaRef ds:uri="0d9ac081-05d7-4b45-974a-d454e53921a5"/>
    <ds:schemaRef ds:uri="4024df38-3c0f-462a-862d-a7f76eeefb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Taitotalo esityspohja 2020</Template>
  <TotalTime>8462</TotalTime>
  <Words>8348</Words>
  <Application>Microsoft Office PowerPoint</Application>
  <PresentationFormat>Laajakuva</PresentationFormat>
  <Paragraphs>814</Paragraphs>
  <Slides>82</Slides>
  <Notes>73</Notes>
  <HiddenSlides>0</HiddenSlides>
  <MMClips>0</MMClips>
  <ScaleCrop>false</ScaleCrop>
  <HeadingPairs>
    <vt:vector size="6" baseType="variant">
      <vt:variant>
        <vt:lpstr>Käytetyt fontit</vt:lpstr>
      </vt:variant>
      <vt:variant>
        <vt:i4>10</vt:i4>
      </vt:variant>
      <vt:variant>
        <vt:lpstr>Teema</vt:lpstr>
      </vt:variant>
      <vt:variant>
        <vt:i4>1</vt:i4>
      </vt:variant>
      <vt:variant>
        <vt:lpstr>Dian otsikot</vt:lpstr>
      </vt:variant>
      <vt:variant>
        <vt:i4>82</vt:i4>
      </vt:variant>
    </vt:vector>
  </HeadingPairs>
  <TitlesOfParts>
    <vt:vector size="93" baseType="lpstr">
      <vt:lpstr>__Figtree_f70e54</vt:lpstr>
      <vt:lpstr>-apple-system</vt:lpstr>
      <vt:lpstr>Arial</vt:lpstr>
      <vt:lpstr>Calibri</vt:lpstr>
      <vt:lpstr>Courier New</vt:lpstr>
      <vt:lpstr>Montserrat</vt:lpstr>
      <vt:lpstr>Quicksand</vt:lpstr>
      <vt:lpstr>Segoe UI</vt:lpstr>
      <vt:lpstr>Symbol</vt:lpstr>
      <vt:lpstr>Söhne</vt:lpstr>
      <vt:lpstr>Office-teema</vt:lpstr>
      <vt:lpstr>Kestävä kehitys ja vastuullisuus kuljetusalalla</vt:lpstr>
      <vt:lpstr>Kuljetusalan megatrendit ja hiljaiset signaalit</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Digitalisaatio ja automaatio</vt:lpstr>
      <vt:lpstr>Kuljetusalan megatrendit ja hiljaiset signaalit – Kestävä liikenne</vt:lpstr>
      <vt:lpstr>Kuljetusalan megatrendit ja hiljaiset signaalit – Kaupungistuminen</vt:lpstr>
      <vt:lpstr>Kuljetusalan megatrendit ja hiljaiset signaalit – Erityisiä hiljaisia signaaleja</vt:lpstr>
      <vt:lpstr>Kuljetusalan megatrendit ja hiljaiset signaalit – Erityisiä hiljaisia signaaleja</vt:lpstr>
      <vt:lpstr>Kuljetusalan megatrendit ja hiljaiset signaalit – Erityisiä hiljaisia signaaleja</vt:lpstr>
      <vt:lpstr>Kuljetusalan megatrendit ja hiljaiset signaalit – Historiasta tulevaisuuteen kuljetusalalla kestävän kehityksen näkökulmasta aikajanalla</vt:lpstr>
      <vt:lpstr>Kuljetusalan megatrendit ja hiljaiset signaalit – Historiasta tulevaisuuteen kuljetusalalla kestävän kehityksen näkökulmasta aikajanalla</vt:lpstr>
      <vt:lpstr>Kuljetusalan megatrendit ja hiljaiset signaalit – Historiasta tulevaisuuteen kuljetusalalla kestävän kehityksen näkökulmasta aikajanalla</vt:lpstr>
      <vt:lpstr>Kuljetusalan megatrendit ja hiljaiset signaalit – Historiasta tulevaisuuteen kuljetusalalla kestävän kehityksen näkökulmasta aikajanalla</vt:lpstr>
      <vt:lpstr>Kuljetusalan megatrendit ja hiljaiset signaalit – Historiasta tulevaisuuteen kuljetusalalla kestävän kehityksen näkökulmasta aikajanalla</vt:lpstr>
      <vt:lpstr>Kuljetusalan megatrendit ja hiljaiset signaalit – Historiasta tulevaisuuteen kuljetusalalla kestävän kehityksen näkökulmasta aikajanalla</vt:lpstr>
      <vt:lpstr> Kuljetusalan megatrendit ja hiljaiset signaalit – Yrityksen puheenvuoro  </vt:lpstr>
      <vt:lpstr>Taloudellinen vastuu kuljetusalalla kestävän kehityksen näkökulmasta</vt:lpstr>
      <vt:lpstr>Taloudellinen vastuu kuljetusalalla kestävän kehityksen näkökulmasta</vt:lpstr>
      <vt:lpstr>Taloudellinen vastuu kuljetusalalla kestävän kehityksen näkökulmasta</vt:lpstr>
      <vt:lpstr>Taloudellinen vastuu kuljetusalalla kestävän kehityksen näkökulmasta</vt:lpstr>
      <vt:lpstr>Taloudellinen vastuu kuljetusalalla kestävän kehityksen näkökulmasta</vt:lpstr>
      <vt:lpstr>Taloudellinen vastuu kuljetusalalla kestävän kehityksen näkökulmasta</vt:lpstr>
      <vt:lpstr>Taloudellinen vastuu kuljetusalalla kestävän kehityksen näkökulmasta</vt:lpstr>
      <vt:lpstr>Taloudellinen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Sosiaalinen vastuu kuljetusalalla kestävän kehityksen näkökulmasta</vt:lpstr>
      <vt:lpstr>Kuljetusalan ympäristövastuu</vt:lpstr>
      <vt:lpstr>Kuljetusalan ympäristövastuu – ympäristövastuun elementit kuljetusalalla</vt:lpstr>
      <vt:lpstr>Kuljetusalan ympäristövastuu – kuljetusmuotojen vertailu, ympäristövaateet (1 / 2)</vt:lpstr>
      <vt:lpstr>Kuljetusalan ympäristövastuu – kuljetusmuotojen vertailu, ympäristövaateet (2 / 2)</vt:lpstr>
      <vt:lpstr>Kuljetusalan ympäristövastuu – kuljetusmuotojen vertailu, taloudellisuus (1 / 2)</vt:lpstr>
      <vt:lpstr>Kuljetusalan ympäristövastuu – kuljetusmuotojen vertailu, taloudellisuus (2 / 2)</vt:lpstr>
      <vt:lpstr>Kuljetusalan ympäristövastuu – Kuljetusvälineet, tekniikat ja polttoaineet</vt:lpstr>
      <vt:lpstr>Kuljetusalan ympäristövastuu – Kuljetusvälineet, tekniikat ja polttoaineet</vt:lpstr>
      <vt:lpstr>Kuljetusalan ympäristövastuu - Mitä voidaan kuljettaa ympäristövaateet huomioiden</vt:lpstr>
      <vt:lpstr>Kuljetusalan ympäristövastuu- Mitä voidaan kuljettaa ympäristövaateet huomioiden</vt:lpstr>
      <vt:lpstr>Mitä voidaan kuljettaa ympäristövaateet huomioon ottaen: Massatavarat</vt:lpstr>
      <vt:lpstr>Kuljetusalan ympäristövastuu - Optimointi ja hyötysuhteen kasvattaminen</vt:lpstr>
      <vt:lpstr>Kuljetusalan ympäristövastuu- Optimointi ja hyötysuhteen kasvattaminen</vt:lpstr>
      <vt:lpstr>Optimointi ja hyötysuhteen kasvattaminen, lastitilat</vt:lpstr>
      <vt:lpstr>Kuljetusalan ympäristövastuu- toiminnan seuranta ja kehittäminen yrityksissä</vt:lpstr>
      <vt:lpstr>Kuljetusalan ympäristövastuu- toiminnan seuranta ja kehittäminen yrityksissä</vt:lpstr>
      <vt:lpstr>Kuljetusalan ympäristövastuu – viranomais- ja sidosryhmävaateet (1 / 4)</vt:lpstr>
      <vt:lpstr>Kuljetusalan ympäristövastuu – viranomais- ja sidosryhmävaateet (2/4)</vt:lpstr>
      <vt:lpstr>Kuljetusalan ympäristövastuu – viranomais- ja sidosryhmävaateet (3/4)</vt:lpstr>
      <vt:lpstr>Kuljetusalan ympäristövastuu – viranomais- ja sidosryhmävaateet (4/4)</vt:lpstr>
      <vt:lpstr>Kuljetusalan ympäristövastuu – Yrityksen puheenvuoro</vt:lpstr>
      <vt:lpstr>Kuljetusalan ympäristövastuu – Yhteenveto</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vt:lpstr>
      <vt:lpstr>Kuljetusalan tuotevastuu- vastuullisen kuljetustuotteen tuottaminen (kooste)</vt:lpstr>
      <vt:lpstr>Vastuulliset ja kestävät ratkaisut oman työpaikan toiminnassa  Oppimistehtävät / kuljetusala</vt:lpstr>
      <vt:lpstr>Vastuulliset ja kestävät ratkaisut oman työpaikan toiminnassa  Oppimistehtävät</vt:lpstr>
      <vt:lpstr>Vastuulliset ja kestävät ratkaisut oman työpaikan toiminnassa  Oppimistehtävät</vt:lpstr>
      <vt:lpstr>Vastuulliset ja kestävät ratkaisut oman työpaikan toiminnassa  Oppimistehtävät</vt:lpstr>
      <vt:lpstr>Vastuulliset ja kestävät ratkaisut oman työpaikan toiminnassa  Oppimistehtävät</vt:lpstr>
      <vt:lpstr>Vastuulliset ja kestävät ratkaisut oman työpaikan toiminnassa  Oppimistehtävät</vt:lpstr>
      <vt:lpstr>Vastuulliset ja kestävät ratkaisut oman työpaikan toiminnassa  Oppimistehtävät</vt:lpstr>
      <vt:lpstr>Vastuulliset ja kestävät ratkaisut oman työpaikan toiminnassa  Oppimistehtävät</vt:lpstr>
    </vt:vector>
  </TitlesOfParts>
  <Company>Taitotalo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Kestävä kehitys ja vastuullisuus eläintenhoitoalalla</dc:title>
  <dc:creator>Törne Reeta</dc:creator>
  <cp:lastModifiedBy>Karjalainen Teija</cp:lastModifiedBy>
  <cp:revision>14</cp:revision>
  <dcterms:created xsi:type="dcterms:W3CDTF">2023-09-25T02:28:56Z</dcterms:created>
  <dcterms:modified xsi:type="dcterms:W3CDTF">2024-06-12T10:07:02Z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0x0101008BD7A1F422DD3947AB7A2E34C1684192</vt:lpwstr>
  </property>
  <property fmtid="{D5CDD505-2E9C-101B-9397-08002B2CF9AE}" pid="3" name="MediaServiceImageTags">
    <vt:lpwstr/>
  </property>
</Properties>
</file>