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1" r:id="rId4"/>
  </p:sldMasterIdLst>
  <p:notesMasterIdLst>
    <p:notesMasterId r:id="rId65"/>
  </p:notesMasterIdLst>
  <p:sldIdLst>
    <p:sldId id="271" r:id="rId5"/>
    <p:sldId id="395" r:id="rId6"/>
    <p:sldId id="272" r:id="rId7"/>
    <p:sldId id="259" r:id="rId8"/>
    <p:sldId id="273" r:id="rId9"/>
    <p:sldId id="274" r:id="rId10"/>
    <p:sldId id="396" r:id="rId11"/>
    <p:sldId id="277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298" r:id="rId22"/>
    <p:sldId id="300" r:id="rId23"/>
    <p:sldId id="397" r:id="rId24"/>
    <p:sldId id="303" r:id="rId25"/>
    <p:sldId id="304" r:id="rId26"/>
    <p:sldId id="305" r:id="rId27"/>
    <p:sldId id="306" r:id="rId28"/>
    <p:sldId id="275" r:id="rId29"/>
    <p:sldId id="307" r:id="rId30"/>
    <p:sldId id="308" r:id="rId31"/>
    <p:sldId id="278" r:id="rId32"/>
    <p:sldId id="279" r:id="rId33"/>
    <p:sldId id="280" r:id="rId34"/>
    <p:sldId id="281" r:id="rId35"/>
    <p:sldId id="282" r:id="rId36"/>
    <p:sldId id="283" r:id="rId37"/>
    <p:sldId id="398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99" r:id="rId49"/>
    <p:sldId id="289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01" r:id="rId58"/>
    <p:sldId id="329" r:id="rId59"/>
    <p:sldId id="330" r:id="rId60"/>
    <p:sldId id="331" r:id="rId61"/>
    <p:sldId id="332" r:id="rId62"/>
    <p:sldId id="333" r:id="rId63"/>
    <p:sldId id="334" r:id="rId6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AF9AB-8383-4FCE-99C7-2ADA90DCE23E}" v="36" dt="2024-02-01T12:41:29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74" Type="http://schemas.openxmlformats.org/officeDocument/2006/relationships/customXml" Target="../customXml/item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kkanen Marjukka" userId="514bb05a-b382-4c20-a935-5cbff54995b3" providerId="ADAL" clId="{2F0AF9AB-8383-4FCE-99C7-2ADA90DCE23E}"/>
    <pc:docChg chg="undo custSel delSld modSld">
      <pc:chgData name="Pakkanen Marjukka" userId="514bb05a-b382-4c20-a935-5cbff54995b3" providerId="ADAL" clId="{2F0AF9AB-8383-4FCE-99C7-2ADA90DCE23E}" dt="2024-02-01T12:49:34.383" v="3478" actId="20577"/>
      <pc:docMkLst>
        <pc:docMk/>
      </pc:docMkLst>
      <pc:sldChg chg="modSp mod modNotesTx">
        <pc:chgData name="Pakkanen Marjukka" userId="514bb05a-b382-4c20-a935-5cbff54995b3" providerId="ADAL" clId="{2F0AF9AB-8383-4FCE-99C7-2ADA90DCE23E}" dt="2024-02-01T12:00:54.863" v="1111" actId="255"/>
        <pc:sldMkLst>
          <pc:docMk/>
          <pc:sldMk cId="733742922" sldId="259"/>
        </pc:sldMkLst>
        <pc:spChg chg="mod">
          <ac:chgData name="Pakkanen Marjukka" userId="514bb05a-b382-4c20-a935-5cbff54995b3" providerId="ADAL" clId="{2F0AF9AB-8383-4FCE-99C7-2ADA90DCE23E}" dt="2024-02-01T12:00:54.863" v="1111" actId="255"/>
          <ac:spMkLst>
            <pc:docMk/>
            <pc:sldMk cId="733742922" sldId="259"/>
            <ac:spMk id="3" creationId="{9DFB6BE3-34F1-824F-9EAE-7EDC0DAFD55A}"/>
          </ac:spMkLst>
        </pc:spChg>
        <pc:picChg chg="mod">
          <ac:chgData name="Pakkanen Marjukka" userId="514bb05a-b382-4c20-a935-5cbff54995b3" providerId="ADAL" clId="{2F0AF9AB-8383-4FCE-99C7-2ADA90DCE23E}" dt="2024-02-01T12:00:41.707" v="1109" actId="14100"/>
          <ac:picMkLst>
            <pc:docMk/>
            <pc:sldMk cId="733742922" sldId="259"/>
            <ac:picMk id="4" creationId="{1DECD89C-ECAB-77AD-F6AC-6401439B75E0}"/>
          </ac:picMkLst>
        </pc:picChg>
      </pc:sldChg>
      <pc:sldChg chg="modNotesTx">
        <pc:chgData name="Pakkanen Marjukka" userId="514bb05a-b382-4c20-a935-5cbff54995b3" providerId="ADAL" clId="{2F0AF9AB-8383-4FCE-99C7-2ADA90DCE23E}" dt="2024-01-15T11:48:03.327" v="68" actId="20577"/>
        <pc:sldMkLst>
          <pc:docMk/>
          <pc:sldMk cId="3854826318" sldId="272"/>
        </pc:sldMkLst>
      </pc:sldChg>
      <pc:sldChg chg="modSp mod">
        <pc:chgData name="Pakkanen Marjukka" userId="514bb05a-b382-4c20-a935-5cbff54995b3" providerId="ADAL" clId="{2F0AF9AB-8383-4FCE-99C7-2ADA90DCE23E}" dt="2024-02-01T07:46:51.129" v="982" actId="255"/>
        <pc:sldMkLst>
          <pc:docMk/>
          <pc:sldMk cId="3147423371" sldId="275"/>
        </pc:sldMkLst>
        <pc:spChg chg="mod">
          <ac:chgData name="Pakkanen Marjukka" userId="514bb05a-b382-4c20-a935-5cbff54995b3" providerId="ADAL" clId="{2F0AF9AB-8383-4FCE-99C7-2ADA90DCE23E}" dt="2024-02-01T07:46:51.129" v="982" actId="255"/>
          <ac:spMkLst>
            <pc:docMk/>
            <pc:sldMk cId="3147423371" sldId="275"/>
            <ac:spMk id="3" creationId="{3CE76073-3E1B-A260-58FE-2B1E0ED931D4}"/>
          </ac:spMkLst>
        </pc:spChg>
      </pc:sldChg>
      <pc:sldChg chg="del">
        <pc:chgData name="Pakkanen Marjukka" userId="514bb05a-b382-4c20-a935-5cbff54995b3" providerId="ADAL" clId="{2F0AF9AB-8383-4FCE-99C7-2ADA90DCE23E}" dt="2024-01-17T09:19:31.887" v="499" actId="2696"/>
        <pc:sldMkLst>
          <pc:docMk/>
          <pc:sldMk cId="3088263380" sldId="276"/>
        </pc:sldMkLst>
      </pc:sldChg>
      <pc:sldChg chg="addSp modSp mod modClrScheme chgLayout">
        <pc:chgData name="Pakkanen Marjukka" userId="514bb05a-b382-4c20-a935-5cbff54995b3" providerId="ADAL" clId="{2F0AF9AB-8383-4FCE-99C7-2ADA90DCE23E}" dt="2024-02-01T12:02:39.660" v="1126" actId="5793"/>
        <pc:sldMkLst>
          <pc:docMk/>
          <pc:sldMk cId="1614613311" sldId="277"/>
        </pc:sldMkLst>
        <pc:spChg chg="mod">
          <ac:chgData name="Pakkanen Marjukka" userId="514bb05a-b382-4c20-a935-5cbff54995b3" providerId="ADAL" clId="{2F0AF9AB-8383-4FCE-99C7-2ADA90DCE23E}" dt="2024-01-15T11:55:39.942" v="180" actId="26606"/>
          <ac:spMkLst>
            <pc:docMk/>
            <pc:sldMk cId="1614613311" sldId="277"/>
            <ac:spMk id="2" creationId="{F7399533-E73F-1B45-98F7-F7CBA0836AF8}"/>
          </ac:spMkLst>
        </pc:spChg>
        <pc:spChg chg="mod">
          <ac:chgData name="Pakkanen Marjukka" userId="514bb05a-b382-4c20-a935-5cbff54995b3" providerId="ADAL" clId="{2F0AF9AB-8383-4FCE-99C7-2ADA90DCE23E}" dt="2024-02-01T12:02:39.660" v="1126" actId="5793"/>
          <ac:spMkLst>
            <pc:docMk/>
            <pc:sldMk cId="1614613311" sldId="277"/>
            <ac:spMk id="3" creationId="{9DFB6BE3-34F1-824F-9EAE-7EDC0DAFD55A}"/>
          </ac:spMkLst>
        </pc:spChg>
        <pc:picChg chg="add mod">
          <ac:chgData name="Pakkanen Marjukka" userId="514bb05a-b382-4c20-a935-5cbff54995b3" providerId="ADAL" clId="{2F0AF9AB-8383-4FCE-99C7-2ADA90DCE23E}" dt="2024-01-15T11:55:39.942" v="180" actId="26606"/>
          <ac:picMkLst>
            <pc:docMk/>
            <pc:sldMk cId="1614613311" sldId="277"/>
            <ac:picMk id="1026" creationId="{5AF364C8-1947-9CD1-BFEE-2B4D4A99AC41}"/>
          </ac:picMkLst>
        </pc:picChg>
      </pc:sldChg>
      <pc:sldChg chg="addSp delSp modSp mod modClrScheme chgLayout">
        <pc:chgData name="Pakkanen Marjukka" userId="514bb05a-b382-4c20-a935-5cbff54995b3" providerId="ADAL" clId="{2F0AF9AB-8383-4FCE-99C7-2ADA90DCE23E}" dt="2024-02-01T12:24:21.424" v="2185" actId="20577"/>
        <pc:sldMkLst>
          <pc:docMk/>
          <pc:sldMk cId="2022973060" sldId="278"/>
        </pc:sldMkLst>
        <pc:spChg chg="mod">
          <ac:chgData name="Pakkanen Marjukka" userId="514bb05a-b382-4c20-a935-5cbff54995b3" providerId="ADAL" clId="{2F0AF9AB-8383-4FCE-99C7-2ADA90DCE23E}" dt="2024-01-15T12:16:13.285" v="210" actId="26606"/>
          <ac:spMkLst>
            <pc:docMk/>
            <pc:sldMk cId="2022973060" sldId="278"/>
            <ac:spMk id="2" creationId="{29B4B7DE-2A45-241D-E27A-4C85EF94C1FB}"/>
          </ac:spMkLst>
        </pc:spChg>
        <pc:spChg chg="mod ord">
          <ac:chgData name="Pakkanen Marjukka" userId="514bb05a-b382-4c20-a935-5cbff54995b3" providerId="ADAL" clId="{2F0AF9AB-8383-4FCE-99C7-2ADA90DCE23E}" dt="2024-02-01T12:24:21.424" v="2185" actId="20577"/>
          <ac:spMkLst>
            <pc:docMk/>
            <pc:sldMk cId="2022973060" sldId="278"/>
            <ac:spMk id="3" creationId="{CA1EC8DC-AD14-C48F-2808-A34AC7AC5CB0}"/>
          </ac:spMkLst>
        </pc:spChg>
        <pc:spChg chg="add del mod">
          <ac:chgData name="Pakkanen Marjukka" userId="514bb05a-b382-4c20-a935-5cbff54995b3" providerId="ADAL" clId="{2F0AF9AB-8383-4FCE-99C7-2ADA90DCE23E}" dt="2024-01-15T12:16:05.595" v="205" actId="26606"/>
          <ac:spMkLst>
            <pc:docMk/>
            <pc:sldMk cId="2022973060" sldId="278"/>
            <ac:spMk id="10" creationId="{46F9885A-F843-FA65-960B-27DF95558705}"/>
          </ac:spMkLst>
        </pc:spChg>
        <pc:spChg chg="add del mod">
          <ac:chgData name="Pakkanen Marjukka" userId="514bb05a-b382-4c20-a935-5cbff54995b3" providerId="ADAL" clId="{2F0AF9AB-8383-4FCE-99C7-2ADA90DCE23E}" dt="2024-01-15T12:16:05.595" v="205" actId="26606"/>
          <ac:spMkLst>
            <pc:docMk/>
            <pc:sldMk cId="2022973060" sldId="278"/>
            <ac:spMk id="12" creationId="{72B0CD68-8B5C-A3F7-F0AB-3B3A522A5B50}"/>
          </ac:spMkLst>
        </pc:spChg>
        <pc:picChg chg="add mod ord">
          <ac:chgData name="Pakkanen Marjukka" userId="514bb05a-b382-4c20-a935-5cbff54995b3" providerId="ADAL" clId="{2F0AF9AB-8383-4FCE-99C7-2ADA90DCE23E}" dt="2024-02-01T12:23:48.311" v="2169" actId="14100"/>
          <ac:picMkLst>
            <pc:docMk/>
            <pc:sldMk cId="2022973060" sldId="278"/>
            <ac:picMk id="5" creationId="{124814F1-44B8-E878-3739-2F3A34BC7B08}"/>
          </ac:picMkLst>
        </pc:picChg>
      </pc:sldChg>
      <pc:sldChg chg="modSp mod">
        <pc:chgData name="Pakkanen Marjukka" userId="514bb05a-b382-4c20-a935-5cbff54995b3" providerId="ADAL" clId="{2F0AF9AB-8383-4FCE-99C7-2ADA90DCE23E}" dt="2024-02-01T12:30:52.216" v="2735" actId="20577"/>
        <pc:sldMkLst>
          <pc:docMk/>
          <pc:sldMk cId="1746676242" sldId="280"/>
        </pc:sldMkLst>
        <pc:spChg chg="mod">
          <ac:chgData name="Pakkanen Marjukka" userId="514bb05a-b382-4c20-a935-5cbff54995b3" providerId="ADAL" clId="{2F0AF9AB-8383-4FCE-99C7-2ADA90DCE23E}" dt="2024-02-01T12:30:52.216" v="2735" actId="20577"/>
          <ac:spMkLst>
            <pc:docMk/>
            <pc:sldMk cId="1746676242" sldId="280"/>
            <ac:spMk id="3" creationId="{36ACCCF8-D74A-7AE4-1422-070A2BFD7327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12:31:38.050" v="2738" actId="14100"/>
        <pc:sldMkLst>
          <pc:docMk/>
          <pc:sldMk cId="93118754" sldId="281"/>
        </pc:sldMkLst>
        <pc:spChg chg="mod">
          <ac:chgData name="Pakkanen Marjukka" userId="514bb05a-b382-4c20-a935-5cbff54995b3" providerId="ADAL" clId="{2F0AF9AB-8383-4FCE-99C7-2ADA90DCE23E}" dt="2024-01-15T12:18:03.058" v="212" actId="26606"/>
          <ac:spMkLst>
            <pc:docMk/>
            <pc:sldMk cId="93118754" sldId="281"/>
            <ac:spMk id="2" creationId="{98493562-0939-92B3-8868-B88DE14224B9}"/>
          </ac:spMkLst>
        </pc:spChg>
        <pc:spChg chg="mod ord">
          <ac:chgData name="Pakkanen Marjukka" userId="514bb05a-b382-4c20-a935-5cbff54995b3" providerId="ADAL" clId="{2F0AF9AB-8383-4FCE-99C7-2ADA90DCE23E}" dt="2024-02-01T12:31:38.050" v="2738" actId="14100"/>
          <ac:spMkLst>
            <pc:docMk/>
            <pc:sldMk cId="93118754" sldId="281"/>
            <ac:spMk id="3" creationId="{DD41896D-4212-62AD-274A-AF034800A3A7}"/>
          </ac:spMkLst>
        </pc:spChg>
        <pc:picChg chg="add mod">
          <ac:chgData name="Pakkanen Marjukka" userId="514bb05a-b382-4c20-a935-5cbff54995b3" providerId="ADAL" clId="{2F0AF9AB-8383-4FCE-99C7-2ADA90DCE23E}" dt="2024-02-01T12:31:31.449" v="2737" actId="14100"/>
          <ac:picMkLst>
            <pc:docMk/>
            <pc:sldMk cId="93118754" sldId="281"/>
            <ac:picMk id="5122" creationId="{3F3EECB0-CA57-5FCF-BFE9-06148046FDE5}"/>
          </ac:picMkLst>
        </pc:picChg>
      </pc:sldChg>
      <pc:sldChg chg="modSp mod">
        <pc:chgData name="Pakkanen Marjukka" userId="514bb05a-b382-4c20-a935-5cbff54995b3" providerId="ADAL" clId="{2F0AF9AB-8383-4FCE-99C7-2ADA90DCE23E}" dt="2024-02-01T12:33:21.469" v="2837" actId="20577"/>
        <pc:sldMkLst>
          <pc:docMk/>
          <pc:sldMk cId="2121763774" sldId="283"/>
        </pc:sldMkLst>
        <pc:spChg chg="mod">
          <ac:chgData name="Pakkanen Marjukka" userId="514bb05a-b382-4c20-a935-5cbff54995b3" providerId="ADAL" clId="{2F0AF9AB-8383-4FCE-99C7-2ADA90DCE23E}" dt="2024-02-01T12:33:21.469" v="2837" actId="20577"/>
          <ac:spMkLst>
            <pc:docMk/>
            <pc:sldMk cId="2121763774" sldId="283"/>
            <ac:spMk id="3" creationId="{FFD0BE2D-883A-7244-3137-866D57D047D2}"/>
          </ac:spMkLst>
        </pc:spChg>
      </pc:sldChg>
      <pc:sldChg chg="del">
        <pc:chgData name="Pakkanen Marjukka" userId="514bb05a-b382-4c20-a935-5cbff54995b3" providerId="ADAL" clId="{2F0AF9AB-8383-4FCE-99C7-2ADA90DCE23E}" dt="2024-01-17T09:44:56.916" v="922" actId="2696"/>
        <pc:sldMkLst>
          <pc:docMk/>
          <pc:sldMk cId="4266571115" sldId="288"/>
        </pc:sldMkLst>
      </pc:sldChg>
      <pc:sldChg chg="modSp mod">
        <pc:chgData name="Pakkanen Marjukka" userId="514bb05a-b382-4c20-a935-5cbff54995b3" providerId="ADAL" clId="{2F0AF9AB-8383-4FCE-99C7-2ADA90DCE23E}" dt="2024-02-01T12:06:58.246" v="1337" actId="20577"/>
        <pc:sldMkLst>
          <pc:docMk/>
          <pc:sldMk cId="1494476760" sldId="291"/>
        </pc:sldMkLst>
        <pc:spChg chg="mod">
          <ac:chgData name="Pakkanen Marjukka" userId="514bb05a-b382-4c20-a935-5cbff54995b3" providerId="ADAL" clId="{2F0AF9AB-8383-4FCE-99C7-2ADA90DCE23E}" dt="2024-02-01T12:06:58.246" v="1337" actId="20577"/>
          <ac:spMkLst>
            <pc:docMk/>
            <pc:sldMk cId="1494476760" sldId="291"/>
            <ac:spMk id="3" creationId="{76EFA005-7E1C-F064-2BDD-636D8F225AF1}"/>
          </ac:spMkLst>
        </pc:spChg>
      </pc:sldChg>
      <pc:sldChg chg="modSp mod">
        <pc:chgData name="Pakkanen Marjukka" userId="514bb05a-b382-4c20-a935-5cbff54995b3" providerId="ADAL" clId="{2F0AF9AB-8383-4FCE-99C7-2ADA90DCE23E}" dt="2024-02-01T12:08:05.216" v="1350" actId="20577"/>
        <pc:sldMkLst>
          <pc:docMk/>
          <pc:sldMk cId="5490958" sldId="292"/>
        </pc:sldMkLst>
        <pc:spChg chg="mod">
          <ac:chgData name="Pakkanen Marjukka" userId="514bb05a-b382-4c20-a935-5cbff54995b3" providerId="ADAL" clId="{2F0AF9AB-8383-4FCE-99C7-2ADA90DCE23E}" dt="2024-02-01T12:08:05.216" v="1350" actId="20577"/>
          <ac:spMkLst>
            <pc:docMk/>
            <pc:sldMk cId="5490958" sldId="292"/>
            <ac:spMk id="2" creationId="{DB65E93B-2611-ADBD-9100-1C044AFCF8C6}"/>
          </ac:spMkLst>
        </pc:spChg>
        <pc:spChg chg="mod">
          <ac:chgData name="Pakkanen Marjukka" userId="514bb05a-b382-4c20-a935-5cbff54995b3" providerId="ADAL" clId="{2F0AF9AB-8383-4FCE-99C7-2ADA90DCE23E}" dt="2024-02-01T11:10:45.587" v="1105" actId="20577"/>
          <ac:spMkLst>
            <pc:docMk/>
            <pc:sldMk cId="5490958" sldId="292"/>
            <ac:spMk id="3" creationId="{DC02CD83-A96D-609F-084A-22AE688CB364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12:11:11.251" v="1647" actId="20577"/>
        <pc:sldMkLst>
          <pc:docMk/>
          <pc:sldMk cId="2393100875" sldId="293"/>
        </pc:sldMkLst>
        <pc:spChg chg="mod">
          <ac:chgData name="Pakkanen Marjukka" userId="514bb05a-b382-4c20-a935-5cbff54995b3" providerId="ADAL" clId="{2F0AF9AB-8383-4FCE-99C7-2ADA90DCE23E}" dt="2024-01-15T11:58:18.181" v="182" actId="26606"/>
          <ac:spMkLst>
            <pc:docMk/>
            <pc:sldMk cId="2393100875" sldId="293"/>
            <ac:spMk id="2" creationId="{43F7A477-5020-DD2C-8A5B-812A08E8F587}"/>
          </ac:spMkLst>
        </pc:spChg>
        <pc:spChg chg="mod">
          <ac:chgData name="Pakkanen Marjukka" userId="514bb05a-b382-4c20-a935-5cbff54995b3" providerId="ADAL" clId="{2F0AF9AB-8383-4FCE-99C7-2ADA90DCE23E}" dt="2024-02-01T12:11:11.251" v="1647" actId="20577"/>
          <ac:spMkLst>
            <pc:docMk/>
            <pc:sldMk cId="2393100875" sldId="293"/>
            <ac:spMk id="3" creationId="{A779A927-F14D-5242-CA71-AD459696003F}"/>
          </ac:spMkLst>
        </pc:spChg>
        <pc:picChg chg="add mod">
          <ac:chgData name="Pakkanen Marjukka" userId="514bb05a-b382-4c20-a935-5cbff54995b3" providerId="ADAL" clId="{2F0AF9AB-8383-4FCE-99C7-2ADA90DCE23E}" dt="2024-02-01T12:08:41.294" v="1355" actId="14100"/>
          <ac:picMkLst>
            <pc:docMk/>
            <pc:sldMk cId="2393100875" sldId="293"/>
            <ac:picMk id="2050" creationId="{FF6591B6-8BF9-4174-B36A-09F905CE54B1}"/>
          </ac:picMkLst>
        </pc:picChg>
      </pc:sldChg>
      <pc:sldChg chg="modNotesTx">
        <pc:chgData name="Pakkanen Marjukka" userId="514bb05a-b382-4c20-a935-5cbff54995b3" providerId="ADAL" clId="{2F0AF9AB-8383-4FCE-99C7-2ADA90DCE23E}" dt="2024-01-17T09:25:09.367" v="643" actId="20577"/>
        <pc:sldMkLst>
          <pc:docMk/>
          <pc:sldMk cId="4127015458" sldId="294"/>
        </pc:sldMkLst>
      </pc:sldChg>
      <pc:sldChg chg="addSp delSp modSp mod chgLayout">
        <pc:chgData name="Pakkanen Marjukka" userId="514bb05a-b382-4c20-a935-5cbff54995b3" providerId="ADAL" clId="{2F0AF9AB-8383-4FCE-99C7-2ADA90DCE23E}" dt="2024-02-01T12:12:41.589" v="1661" actId="20577"/>
        <pc:sldMkLst>
          <pc:docMk/>
          <pc:sldMk cId="260594443" sldId="296"/>
        </pc:sldMkLst>
        <pc:spChg chg="mod ord">
          <ac:chgData name="Pakkanen Marjukka" userId="514bb05a-b382-4c20-a935-5cbff54995b3" providerId="ADAL" clId="{2F0AF9AB-8383-4FCE-99C7-2ADA90DCE23E}" dt="2024-02-01T12:12:41.589" v="1661" actId="20577"/>
          <ac:spMkLst>
            <pc:docMk/>
            <pc:sldMk cId="260594443" sldId="296"/>
            <ac:spMk id="2" creationId="{89DE8BDE-CB23-5EA4-836C-2E06D2DF08A1}"/>
          </ac:spMkLst>
        </pc:spChg>
        <pc:spChg chg="mod ord">
          <ac:chgData name="Pakkanen Marjukka" userId="514bb05a-b382-4c20-a935-5cbff54995b3" providerId="ADAL" clId="{2F0AF9AB-8383-4FCE-99C7-2ADA90DCE23E}" dt="2024-01-15T12:00:10.544" v="187" actId="27636"/>
          <ac:spMkLst>
            <pc:docMk/>
            <pc:sldMk cId="260594443" sldId="296"/>
            <ac:spMk id="3" creationId="{7D352632-44CC-6482-33A6-6B1545FC56EC}"/>
          </ac:spMkLst>
        </pc:spChg>
        <pc:spChg chg="add del mod">
          <ac:chgData name="Pakkanen Marjukka" userId="514bb05a-b382-4c20-a935-5cbff54995b3" providerId="ADAL" clId="{2F0AF9AB-8383-4FCE-99C7-2ADA90DCE23E}" dt="2024-01-15T12:00:10.497" v="186" actId="6264"/>
          <ac:spMkLst>
            <pc:docMk/>
            <pc:sldMk cId="260594443" sldId="296"/>
            <ac:spMk id="4" creationId="{07E76EC8-695B-FD73-8367-6BCEA12573CD}"/>
          </ac:spMkLst>
        </pc:spChg>
        <pc:spChg chg="add del mod">
          <ac:chgData name="Pakkanen Marjukka" userId="514bb05a-b382-4c20-a935-5cbff54995b3" providerId="ADAL" clId="{2F0AF9AB-8383-4FCE-99C7-2ADA90DCE23E}" dt="2024-01-15T12:00:10.497" v="186" actId="6264"/>
          <ac:spMkLst>
            <pc:docMk/>
            <pc:sldMk cId="260594443" sldId="296"/>
            <ac:spMk id="5" creationId="{7CD47A4B-0658-B58C-C106-1B43A2E028EC}"/>
          </ac:spMkLst>
        </pc:spChg>
        <pc:picChg chg="add mod">
          <ac:chgData name="Pakkanen Marjukka" userId="514bb05a-b382-4c20-a935-5cbff54995b3" providerId="ADAL" clId="{2F0AF9AB-8383-4FCE-99C7-2ADA90DCE23E}" dt="2024-01-15T12:00:16.232" v="188" actId="1076"/>
          <ac:picMkLst>
            <pc:docMk/>
            <pc:sldMk cId="260594443" sldId="296"/>
            <ac:picMk id="3074" creationId="{718EFDF5-BDB6-1680-038C-86C3AEE8CFF5}"/>
          </ac:picMkLst>
        </pc:picChg>
      </pc:sldChg>
      <pc:sldChg chg="modSp mod modNotesTx">
        <pc:chgData name="Pakkanen Marjukka" userId="514bb05a-b382-4c20-a935-5cbff54995b3" providerId="ADAL" clId="{2F0AF9AB-8383-4FCE-99C7-2ADA90DCE23E}" dt="2024-02-01T12:15:53.647" v="1716" actId="20577"/>
        <pc:sldMkLst>
          <pc:docMk/>
          <pc:sldMk cId="1618349683" sldId="297"/>
        </pc:sldMkLst>
        <pc:spChg chg="mod">
          <ac:chgData name="Pakkanen Marjukka" userId="514bb05a-b382-4c20-a935-5cbff54995b3" providerId="ADAL" clId="{2F0AF9AB-8383-4FCE-99C7-2ADA90DCE23E}" dt="2024-02-01T12:15:53.647" v="1716" actId="20577"/>
          <ac:spMkLst>
            <pc:docMk/>
            <pc:sldMk cId="1618349683" sldId="297"/>
            <ac:spMk id="2" creationId="{F0D8D824-7DA4-EB01-B9AC-CFB49CB0B934}"/>
          </ac:spMkLst>
        </pc:spChg>
        <pc:spChg chg="mod">
          <ac:chgData name="Pakkanen Marjukka" userId="514bb05a-b382-4c20-a935-5cbff54995b3" providerId="ADAL" clId="{2F0AF9AB-8383-4FCE-99C7-2ADA90DCE23E}" dt="2024-02-01T12:13:51.642" v="1680" actId="20577"/>
          <ac:spMkLst>
            <pc:docMk/>
            <pc:sldMk cId="1618349683" sldId="297"/>
            <ac:spMk id="3" creationId="{2159658A-02F4-4349-8C60-325443C3473A}"/>
          </ac:spMkLst>
        </pc:spChg>
      </pc:sldChg>
      <pc:sldChg chg="modSp mod">
        <pc:chgData name="Pakkanen Marjukka" userId="514bb05a-b382-4c20-a935-5cbff54995b3" providerId="ADAL" clId="{2F0AF9AB-8383-4FCE-99C7-2ADA90DCE23E}" dt="2024-02-01T12:18:46.918" v="1851" actId="20577"/>
        <pc:sldMkLst>
          <pc:docMk/>
          <pc:sldMk cId="4077067589" sldId="298"/>
        </pc:sldMkLst>
        <pc:spChg chg="mod">
          <ac:chgData name="Pakkanen Marjukka" userId="514bb05a-b382-4c20-a935-5cbff54995b3" providerId="ADAL" clId="{2F0AF9AB-8383-4FCE-99C7-2ADA90DCE23E}" dt="2024-02-01T12:18:46.918" v="1851" actId="20577"/>
          <ac:spMkLst>
            <pc:docMk/>
            <pc:sldMk cId="4077067589" sldId="298"/>
            <ac:spMk id="3" creationId="{56A88202-2885-3519-D1B8-51680E034DAE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12:16:05.268" v="1730" actId="20577"/>
        <pc:sldMkLst>
          <pc:docMk/>
          <pc:sldMk cId="1801975215" sldId="299"/>
        </pc:sldMkLst>
        <pc:spChg chg="mod">
          <ac:chgData name="Pakkanen Marjukka" userId="514bb05a-b382-4c20-a935-5cbff54995b3" providerId="ADAL" clId="{2F0AF9AB-8383-4FCE-99C7-2ADA90DCE23E}" dt="2024-02-01T12:16:05.268" v="1730" actId="20577"/>
          <ac:spMkLst>
            <pc:docMk/>
            <pc:sldMk cId="1801975215" sldId="299"/>
            <ac:spMk id="2" creationId="{0DB17921-D00C-C37E-CC20-01D4CAB3FDFC}"/>
          </ac:spMkLst>
        </pc:spChg>
        <pc:spChg chg="mod ord">
          <ac:chgData name="Pakkanen Marjukka" userId="514bb05a-b382-4c20-a935-5cbff54995b3" providerId="ADAL" clId="{2F0AF9AB-8383-4FCE-99C7-2ADA90DCE23E}" dt="2024-02-01T12:15:16.782" v="1702" actId="20577"/>
          <ac:spMkLst>
            <pc:docMk/>
            <pc:sldMk cId="1801975215" sldId="299"/>
            <ac:spMk id="3" creationId="{673C7E29-F096-7B1E-21DF-17D0AFF648F3}"/>
          </ac:spMkLst>
        </pc:spChg>
        <pc:picChg chg="add mod ord">
          <ac:chgData name="Pakkanen Marjukka" userId="514bb05a-b382-4c20-a935-5cbff54995b3" providerId="ADAL" clId="{2F0AF9AB-8383-4FCE-99C7-2ADA90DCE23E}" dt="2024-02-01T12:14:24.626" v="1682" actId="14100"/>
          <ac:picMkLst>
            <pc:docMk/>
            <pc:sldMk cId="1801975215" sldId="299"/>
            <ac:picMk id="4098" creationId="{D4C1DA35-97E1-CF4C-8BAD-5D7BC6499BBC}"/>
          </ac:picMkLst>
        </pc:picChg>
      </pc:sldChg>
      <pc:sldChg chg="modSp mod modNotesTx">
        <pc:chgData name="Pakkanen Marjukka" userId="514bb05a-b382-4c20-a935-5cbff54995b3" providerId="ADAL" clId="{2F0AF9AB-8383-4FCE-99C7-2ADA90DCE23E}" dt="2024-02-01T12:21:02.393" v="2095" actId="20577"/>
        <pc:sldMkLst>
          <pc:docMk/>
          <pc:sldMk cId="696137879" sldId="300"/>
        </pc:sldMkLst>
        <pc:spChg chg="mod">
          <ac:chgData name="Pakkanen Marjukka" userId="514bb05a-b382-4c20-a935-5cbff54995b3" providerId="ADAL" clId="{2F0AF9AB-8383-4FCE-99C7-2ADA90DCE23E}" dt="2024-02-01T12:19:49.750" v="1928" actId="20577"/>
          <ac:spMkLst>
            <pc:docMk/>
            <pc:sldMk cId="696137879" sldId="300"/>
            <ac:spMk id="3" creationId="{6C3CC30D-846B-545A-7E5E-497F9B6B0668}"/>
          </ac:spMkLst>
        </pc:spChg>
      </pc:sldChg>
      <pc:sldChg chg="modSp mod">
        <pc:chgData name="Pakkanen Marjukka" userId="514bb05a-b382-4c20-a935-5cbff54995b3" providerId="ADAL" clId="{2F0AF9AB-8383-4FCE-99C7-2ADA90DCE23E}" dt="2024-02-01T07:34:02.995" v="939" actId="255"/>
        <pc:sldMkLst>
          <pc:docMk/>
          <pc:sldMk cId="1317328086" sldId="301"/>
        </pc:sldMkLst>
        <pc:spChg chg="mod">
          <ac:chgData name="Pakkanen Marjukka" userId="514bb05a-b382-4c20-a935-5cbff54995b3" providerId="ADAL" clId="{2F0AF9AB-8383-4FCE-99C7-2ADA90DCE23E}" dt="2024-02-01T07:34:02.995" v="939" actId="255"/>
          <ac:spMkLst>
            <pc:docMk/>
            <pc:sldMk cId="1317328086" sldId="301"/>
            <ac:spMk id="3" creationId="{4DDFE580-3DF9-2600-2CD9-5FA8EC330211}"/>
          </ac:spMkLst>
        </pc:spChg>
      </pc:sldChg>
      <pc:sldChg chg="del">
        <pc:chgData name="Pakkanen Marjukka" userId="514bb05a-b382-4c20-a935-5cbff54995b3" providerId="ADAL" clId="{2F0AF9AB-8383-4FCE-99C7-2ADA90DCE23E}" dt="2024-01-17T09:28:11.209" v="743" actId="2696"/>
        <pc:sldMkLst>
          <pc:docMk/>
          <pc:sldMk cId="3630558745" sldId="302"/>
        </pc:sldMkLst>
      </pc:sldChg>
      <pc:sldChg chg="addSp modSp mod modClrScheme chgLayout modNotesTx">
        <pc:chgData name="Pakkanen Marjukka" userId="514bb05a-b382-4c20-a935-5cbff54995b3" providerId="ADAL" clId="{2F0AF9AB-8383-4FCE-99C7-2ADA90DCE23E}" dt="2024-01-17T09:37:46.557" v="903" actId="20577"/>
        <pc:sldMkLst>
          <pc:docMk/>
          <pc:sldMk cId="1920880969" sldId="303"/>
        </pc:sldMkLst>
        <pc:spChg chg="mod">
          <ac:chgData name="Pakkanen Marjukka" userId="514bb05a-b382-4c20-a935-5cbff54995b3" providerId="ADAL" clId="{2F0AF9AB-8383-4FCE-99C7-2ADA90DCE23E}" dt="2024-01-15T12:08:19.507" v="196" actId="26606"/>
          <ac:spMkLst>
            <pc:docMk/>
            <pc:sldMk cId="1920880969" sldId="303"/>
            <ac:spMk id="2" creationId="{F7399533-E73F-1B45-98F7-F7CBA0836AF8}"/>
          </ac:spMkLst>
        </pc:spChg>
        <pc:spChg chg="mod">
          <ac:chgData name="Pakkanen Marjukka" userId="514bb05a-b382-4c20-a935-5cbff54995b3" providerId="ADAL" clId="{2F0AF9AB-8383-4FCE-99C7-2ADA90DCE23E}" dt="2024-01-15T12:08:19.507" v="196" actId="26606"/>
          <ac:spMkLst>
            <pc:docMk/>
            <pc:sldMk cId="1920880969" sldId="303"/>
            <ac:spMk id="3" creationId="{9DFB6BE3-34F1-824F-9EAE-7EDC0DAFD55A}"/>
          </ac:spMkLst>
        </pc:spChg>
        <pc:picChg chg="add mod">
          <ac:chgData name="Pakkanen Marjukka" userId="514bb05a-b382-4c20-a935-5cbff54995b3" providerId="ADAL" clId="{2F0AF9AB-8383-4FCE-99C7-2ADA90DCE23E}" dt="2024-01-15T12:08:19.507" v="196" actId="26606"/>
          <ac:picMkLst>
            <pc:docMk/>
            <pc:sldMk cId="1920880969" sldId="303"/>
            <ac:picMk id="5" creationId="{3F48697C-7A8F-BB90-CBB6-67B31E24DD49}"/>
          </ac:picMkLst>
        </pc:picChg>
      </pc:sldChg>
      <pc:sldChg chg="modSp mod">
        <pc:chgData name="Pakkanen Marjukka" userId="514bb05a-b382-4c20-a935-5cbff54995b3" providerId="ADAL" clId="{2F0AF9AB-8383-4FCE-99C7-2ADA90DCE23E}" dt="2024-02-01T12:21:40.534" v="2111" actId="20577"/>
        <pc:sldMkLst>
          <pc:docMk/>
          <pc:sldMk cId="1490229623" sldId="304"/>
        </pc:sldMkLst>
        <pc:spChg chg="mod">
          <ac:chgData name="Pakkanen Marjukka" userId="514bb05a-b382-4c20-a935-5cbff54995b3" providerId="ADAL" clId="{2F0AF9AB-8383-4FCE-99C7-2ADA90DCE23E}" dt="2024-02-01T12:21:40.534" v="2111" actId="20577"/>
          <ac:spMkLst>
            <pc:docMk/>
            <pc:sldMk cId="1490229623" sldId="304"/>
            <ac:spMk id="3" creationId="{FF3D654D-5802-6A1F-98BA-5389A9B83A93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07:50:38.445" v="990" actId="255"/>
        <pc:sldMkLst>
          <pc:docMk/>
          <pc:sldMk cId="2214982446" sldId="305"/>
        </pc:sldMkLst>
        <pc:spChg chg="mod">
          <ac:chgData name="Pakkanen Marjukka" userId="514bb05a-b382-4c20-a935-5cbff54995b3" providerId="ADAL" clId="{2F0AF9AB-8383-4FCE-99C7-2ADA90DCE23E}" dt="2024-02-01T07:50:38.445" v="990" actId="255"/>
          <ac:spMkLst>
            <pc:docMk/>
            <pc:sldMk cId="2214982446" sldId="305"/>
            <ac:spMk id="2" creationId="{C5ADF7AC-EE96-C26E-4295-FC906F2E4937}"/>
          </ac:spMkLst>
        </pc:spChg>
        <pc:spChg chg="mod">
          <ac:chgData name="Pakkanen Marjukka" userId="514bb05a-b382-4c20-a935-5cbff54995b3" providerId="ADAL" clId="{2F0AF9AB-8383-4FCE-99C7-2ADA90DCE23E}" dt="2024-02-01T07:47:30.837" v="988" actId="27636"/>
          <ac:spMkLst>
            <pc:docMk/>
            <pc:sldMk cId="2214982446" sldId="305"/>
            <ac:spMk id="3" creationId="{CADC8BEA-97F3-35A9-851B-AA9515F390AE}"/>
          </ac:spMkLst>
        </pc:spChg>
        <pc:picChg chg="add mod ord">
          <ac:chgData name="Pakkanen Marjukka" userId="514bb05a-b382-4c20-a935-5cbff54995b3" providerId="ADAL" clId="{2F0AF9AB-8383-4FCE-99C7-2ADA90DCE23E}" dt="2024-01-15T12:11:22.196" v="200" actId="26606"/>
          <ac:picMkLst>
            <pc:docMk/>
            <pc:sldMk cId="2214982446" sldId="305"/>
            <ac:picMk id="5" creationId="{2416505F-F069-F7FC-98FE-8FDC1879DF07}"/>
          </ac:picMkLst>
        </pc:picChg>
      </pc:sldChg>
      <pc:sldChg chg="modSp mod">
        <pc:chgData name="Pakkanen Marjukka" userId="514bb05a-b382-4c20-a935-5cbff54995b3" providerId="ADAL" clId="{2F0AF9AB-8383-4FCE-99C7-2ADA90DCE23E}" dt="2024-02-01T12:22:18.815" v="2121" actId="255"/>
        <pc:sldMkLst>
          <pc:docMk/>
          <pc:sldMk cId="3203330558" sldId="306"/>
        </pc:sldMkLst>
        <pc:spChg chg="mod">
          <ac:chgData name="Pakkanen Marjukka" userId="514bb05a-b382-4c20-a935-5cbff54995b3" providerId="ADAL" clId="{2F0AF9AB-8383-4FCE-99C7-2ADA90DCE23E}" dt="2024-02-01T12:22:18.815" v="2121" actId="255"/>
          <ac:spMkLst>
            <pc:docMk/>
            <pc:sldMk cId="3203330558" sldId="306"/>
            <ac:spMk id="3" creationId="{B345C15B-F5C2-31B2-3C6E-00F9C216C2CB}"/>
          </ac:spMkLst>
        </pc:spChg>
      </pc:sldChg>
      <pc:sldChg chg="addSp modSp mod">
        <pc:chgData name="Pakkanen Marjukka" userId="514bb05a-b382-4c20-a935-5cbff54995b3" providerId="ADAL" clId="{2F0AF9AB-8383-4FCE-99C7-2ADA90DCE23E}" dt="2024-02-01T12:23:04.805" v="2165" actId="14100"/>
        <pc:sldMkLst>
          <pc:docMk/>
          <pc:sldMk cId="3546787027" sldId="307"/>
        </pc:sldMkLst>
        <pc:spChg chg="mod">
          <ac:chgData name="Pakkanen Marjukka" userId="514bb05a-b382-4c20-a935-5cbff54995b3" providerId="ADAL" clId="{2F0AF9AB-8383-4FCE-99C7-2ADA90DCE23E}" dt="2024-02-01T12:22:55.251" v="2162" actId="20577"/>
          <ac:spMkLst>
            <pc:docMk/>
            <pc:sldMk cId="3546787027" sldId="307"/>
            <ac:spMk id="3" creationId="{266A11CE-073B-5F73-EEA0-2D766543B3D4}"/>
          </ac:spMkLst>
        </pc:spChg>
        <pc:picChg chg="add mod">
          <ac:chgData name="Pakkanen Marjukka" userId="514bb05a-b382-4c20-a935-5cbff54995b3" providerId="ADAL" clId="{2F0AF9AB-8383-4FCE-99C7-2ADA90DCE23E}" dt="2024-02-01T12:23:04.805" v="2165" actId="14100"/>
          <ac:picMkLst>
            <pc:docMk/>
            <pc:sldMk cId="3546787027" sldId="307"/>
            <ac:picMk id="1026" creationId="{6F5D673E-DDFE-3E73-7977-F5BA1A4C2703}"/>
          </ac:picMkLst>
        </pc:picChg>
      </pc:sldChg>
      <pc:sldChg chg="del">
        <pc:chgData name="Pakkanen Marjukka" userId="514bb05a-b382-4c20-a935-5cbff54995b3" providerId="ADAL" clId="{2F0AF9AB-8383-4FCE-99C7-2ADA90DCE23E}" dt="2024-01-17T09:40:03.740" v="904" actId="2696"/>
        <pc:sldMkLst>
          <pc:docMk/>
          <pc:sldMk cId="3574568715" sldId="310"/>
        </pc:sldMkLst>
      </pc:sldChg>
      <pc:sldChg chg="addSp modSp mod modClrScheme chgLayout">
        <pc:chgData name="Pakkanen Marjukka" userId="514bb05a-b382-4c20-a935-5cbff54995b3" providerId="ADAL" clId="{2F0AF9AB-8383-4FCE-99C7-2ADA90DCE23E}" dt="2024-02-01T07:39:33.620" v="966" actId="255"/>
        <pc:sldMkLst>
          <pc:docMk/>
          <pc:sldMk cId="1476101272" sldId="311"/>
        </pc:sldMkLst>
        <pc:spChg chg="mod">
          <ac:chgData name="Pakkanen Marjukka" userId="514bb05a-b382-4c20-a935-5cbff54995b3" providerId="ADAL" clId="{2F0AF9AB-8383-4FCE-99C7-2ADA90DCE23E}" dt="2024-01-15T12:20:27.455" v="216" actId="26606"/>
          <ac:spMkLst>
            <pc:docMk/>
            <pc:sldMk cId="1476101272" sldId="311"/>
            <ac:spMk id="2" creationId="{EC63C84D-830D-403A-1382-294C5EB852E4}"/>
          </ac:spMkLst>
        </pc:spChg>
        <pc:spChg chg="mod ord">
          <ac:chgData name="Pakkanen Marjukka" userId="514bb05a-b382-4c20-a935-5cbff54995b3" providerId="ADAL" clId="{2F0AF9AB-8383-4FCE-99C7-2ADA90DCE23E}" dt="2024-02-01T07:39:33.620" v="966" actId="255"/>
          <ac:spMkLst>
            <pc:docMk/>
            <pc:sldMk cId="1476101272" sldId="311"/>
            <ac:spMk id="3" creationId="{144A96E4-30F3-279C-85E5-CA01436898DF}"/>
          </ac:spMkLst>
        </pc:spChg>
        <pc:picChg chg="add mod">
          <ac:chgData name="Pakkanen Marjukka" userId="514bb05a-b382-4c20-a935-5cbff54995b3" providerId="ADAL" clId="{2F0AF9AB-8383-4FCE-99C7-2ADA90DCE23E}" dt="2024-02-01T07:39:26.350" v="965" actId="14100"/>
          <ac:picMkLst>
            <pc:docMk/>
            <pc:sldMk cId="1476101272" sldId="311"/>
            <ac:picMk id="5" creationId="{C0CE9C16-7959-D69E-2CAC-C0FEA289669E}"/>
          </ac:picMkLst>
        </pc:picChg>
      </pc:sldChg>
      <pc:sldChg chg="modSp mod">
        <pc:chgData name="Pakkanen Marjukka" userId="514bb05a-b382-4c20-a935-5cbff54995b3" providerId="ADAL" clId="{2F0AF9AB-8383-4FCE-99C7-2ADA90DCE23E}" dt="2024-02-01T12:43:19.516" v="3111" actId="20577"/>
        <pc:sldMkLst>
          <pc:docMk/>
          <pc:sldMk cId="3523501814" sldId="312"/>
        </pc:sldMkLst>
        <pc:spChg chg="mod">
          <ac:chgData name="Pakkanen Marjukka" userId="514bb05a-b382-4c20-a935-5cbff54995b3" providerId="ADAL" clId="{2F0AF9AB-8383-4FCE-99C7-2ADA90DCE23E}" dt="2024-02-01T12:43:19.516" v="3111" actId="20577"/>
          <ac:spMkLst>
            <pc:docMk/>
            <pc:sldMk cId="3523501814" sldId="312"/>
            <ac:spMk id="3" creationId="{197D7298-03C2-F996-2DD2-070F88684503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12:34:40.777" v="2844" actId="255"/>
        <pc:sldMkLst>
          <pc:docMk/>
          <pc:sldMk cId="3322617191" sldId="313"/>
        </pc:sldMkLst>
        <pc:spChg chg="mod">
          <ac:chgData name="Pakkanen Marjukka" userId="514bb05a-b382-4c20-a935-5cbff54995b3" providerId="ADAL" clId="{2F0AF9AB-8383-4FCE-99C7-2ADA90DCE23E}" dt="2024-01-15T12:23:07.880" v="230" actId="26606"/>
          <ac:spMkLst>
            <pc:docMk/>
            <pc:sldMk cId="3322617191" sldId="313"/>
            <ac:spMk id="2" creationId="{AFAF5563-8B1A-858E-0CDA-E05C5FED5CC9}"/>
          </ac:spMkLst>
        </pc:spChg>
        <pc:spChg chg="mod">
          <ac:chgData name="Pakkanen Marjukka" userId="514bb05a-b382-4c20-a935-5cbff54995b3" providerId="ADAL" clId="{2F0AF9AB-8383-4FCE-99C7-2ADA90DCE23E}" dt="2024-02-01T12:34:40.777" v="2844" actId="255"/>
          <ac:spMkLst>
            <pc:docMk/>
            <pc:sldMk cId="3322617191" sldId="313"/>
            <ac:spMk id="3" creationId="{CC360F3A-F8CC-BC23-9C0B-7B7BBA4B5D09}"/>
          </ac:spMkLst>
        </pc:spChg>
        <pc:picChg chg="add mod">
          <ac:chgData name="Pakkanen Marjukka" userId="514bb05a-b382-4c20-a935-5cbff54995b3" providerId="ADAL" clId="{2F0AF9AB-8383-4FCE-99C7-2ADA90DCE23E}" dt="2024-02-01T12:34:22.508" v="2842" actId="1076"/>
          <ac:picMkLst>
            <pc:docMk/>
            <pc:sldMk cId="3322617191" sldId="313"/>
            <ac:picMk id="5" creationId="{F8A4DC65-28E0-B5C6-206E-C7810CD7E6DE}"/>
          </ac:picMkLst>
        </pc:picChg>
      </pc:sldChg>
      <pc:sldChg chg="modSp mod modNotesTx">
        <pc:chgData name="Pakkanen Marjukka" userId="514bb05a-b382-4c20-a935-5cbff54995b3" providerId="ADAL" clId="{2F0AF9AB-8383-4FCE-99C7-2ADA90DCE23E}" dt="2024-02-01T12:36:57.345" v="2898" actId="15"/>
        <pc:sldMkLst>
          <pc:docMk/>
          <pc:sldMk cId="1287006813" sldId="314"/>
        </pc:sldMkLst>
        <pc:spChg chg="mod">
          <ac:chgData name="Pakkanen Marjukka" userId="514bb05a-b382-4c20-a935-5cbff54995b3" providerId="ADAL" clId="{2F0AF9AB-8383-4FCE-99C7-2ADA90DCE23E}" dt="2024-02-01T12:36:57.345" v="2898" actId="15"/>
          <ac:spMkLst>
            <pc:docMk/>
            <pc:sldMk cId="1287006813" sldId="314"/>
            <ac:spMk id="3" creationId="{D9EABDF2-8F50-48FC-34C8-A975541D0E3B}"/>
          </ac:spMkLst>
        </pc:spChg>
      </pc:sldChg>
      <pc:sldChg chg="addSp modSp mod modClrScheme chgLayout modNotesTx">
        <pc:chgData name="Pakkanen Marjukka" userId="514bb05a-b382-4c20-a935-5cbff54995b3" providerId="ADAL" clId="{2F0AF9AB-8383-4FCE-99C7-2ADA90DCE23E}" dt="2024-02-01T12:40:16.279" v="2962"/>
        <pc:sldMkLst>
          <pc:docMk/>
          <pc:sldMk cId="1157611546" sldId="315"/>
        </pc:sldMkLst>
        <pc:spChg chg="mod">
          <ac:chgData name="Pakkanen Marjukka" userId="514bb05a-b382-4c20-a935-5cbff54995b3" providerId="ADAL" clId="{2F0AF9AB-8383-4FCE-99C7-2ADA90DCE23E}" dt="2024-01-15T12:25:39.350" v="238" actId="26606"/>
          <ac:spMkLst>
            <pc:docMk/>
            <pc:sldMk cId="1157611546" sldId="315"/>
            <ac:spMk id="2" creationId="{A83B312A-E086-C2A3-743F-E6FF5BF04DEC}"/>
          </ac:spMkLst>
        </pc:spChg>
        <pc:spChg chg="mod ord">
          <ac:chgData name="Pakkanen Marjukka" userId="514bb05a-b382-4c20-a935-5cbff54995b3" providerId="ADAL" clId="{2F0AF9AB-8383-4FCE-99C7-2ADA90DCE23E}" dt="2024-02-01T12:39:03.021" v="2951" actId="20577"/>
          <ac:spMkLst>
            <pc:docMk/>
            <pc:sldMk cId="1157611546" sldId="315"/>
            <ac:spMk id="3" creationId="{8DE4C83F-23C1-517F-AB3D-A85F340480A9}"/>
          </ac:spMkLst>
        </pc:spChg>
        <pc:picChg chg="add mod">
          <ac:chgData name="Pakkanen Marjukka" userId="514bb05a-b382-4c20-a935-5cbff54995b3" providerId="ADAL" clId="{2F0AF9AB-8383-4FCE-99C7-2ADA90DCE23E}" dt="2024-01-15T12:25:47.532" v="239" actId="14100"/>
          <ac:picMkLst>
            <pc:docMk/>
            <pc:sldMk cId="1157611546" sldId="315"/>
            <ac:picMk id="5" creationId="{6844B97F-B846-1082-0432-CEA7B85D4AEE}"/>
          </ac:picMkLst>
        </pc:picChg>
      </pc:sldChg>
      <pc:sldChg chg="modNotesTx">
        <pc:chgData name="Pakkanen Marjukka" userId="514bb05a-b382-4c20-a935-5cbff54995b3" providerId="ADAL" clId="{2F0AF9AB-8383-4FCE-99C7-2ADA90DCE23E}" dt="2024-02-01T12:41:06.497" v="3064" actId="20577"/>
        <pc:sldMkLst>
          <pc:docMk/>
          <pc:sldMk cId="2621163565" sldId="316"/>
        </pc:sldMkLst>
      </pc:sldChg>
      <pc:sldChg chg="addSp modSp mod modClrScheme chgLayout modNotesTx">
        <pc:chgData name="Pakkanen Marjukka" userId="514bb05a-b382-4c20-a935-5cbff54995b3" providerId="ADAL" clId="{2F0AF9AB-8383-4FCE-99C7-2ADA90DCE23E}" dt="2024-02-01T12:41:43.484" v="3065"/>
        <pc:sldMkLst>
          <pc:docMk/>
          <pc:sldMk cId="2513294949" sldId="317"/>
        </pc:sldMkLst>
        <pc:spChg chg="mod">
          <ac:chgData name="Pakkanen Marjukka" userId="514bb05a-b382-4c20-a935-5cbff54995b3" providerId="ADAL" clId="{2F0AF9AB-8383-4FCE-99C7-2ADA90DCE23E}" dt="2024-01-15T12:27:15.043" v="242" actId="26606"/>
          <ac:spMkLst>
            <pc:docMk/>
            <pc:sldMk cId="2513294949" sldId="317"/>
            <ac:spMk id="2" creationId="{FC9EB8EE-01A3-D038-D2A5-1CE4BFDB902D}"/>
          </ac:spMkLst>
        </pc:spChg>
        <pc:spChg chg="mod ord">
          <ac:chgData name="Pakkanen Marjukka" userId="514bb05a-b382-4c20-a935-5cbff54995b3" providerId="ADAL" clId="{2F0AF9AB-8383-4FCE-99C7-2ADA90DCE23E}" dt="2024-02-01T07:38:23.411" v="959" actId="14100"/>
          <ac:spMkLst>
            <pc:docMk/>
            <pc:sldMk cId="2513294949" sldId="317"/>
            <ac:spMk id="3" creationId="{FFB1CE07-9B8F-F6DB-BE78-C981F7ADAF58}"/>
          </ac:spMkLst>
        </pc:spChg>
        <pc:picChg chg="add mod">
          <ac:chgData name="Pakkanen Marjukka" userId="514bb05a-b382-4c20-a935-5cbff54995b3" providerId="ADAL" clId="{2F0AF9AB-8383-4FCE-99C7-2ADA90DCE23E}" dt="2024-02-01T07:38:28.905" v="961" actId="14100"/>
          <ac:picMkLst>
            <pc:docMk/>
            <pc:sldMk cId="2513294949" sldId="317"/>
            <ac:picMk id="5" creationId="{243C1F65-9257-8976-3455-2D0D09209A6E}"/>
          </ac:picMkLst>
        </pc:picChg>
      </pc:sldChg>
      <pc:sldChg chg="addSp modSp mod modClrScheme chgLayout">
        <pc:chgData name="Pakkanen Marjukka" userId="514bb05a-b382-4c20-a935-5cbff54995b3" providerId="ADAL" clId="{2F0AF9AB-8383-4FCE-99C7-2ADA90DCE23E}" dt="2024-02-01T12:43:59.750" v="3115" actId="14100"/>
        <pc:sldMkLst>
          <pc:docMk/>
          <pc:sldMk cId="1388705695" sldId="318"/>
        </pc:sldMkLst>
        <pc:spChg chg="mod">
          <ac:chgData name="Pakkanen Marjukka" userId="514bb05a-b382-4c20-a935-5cbff54995b3" providerId="ADAL" clId="{2F0AF9AB-8383-4FCE-99C7-2ADA90DCE23E}" dt="2024-01-15T12:29:34.256" v="250" actId="26606"/>
          <ac:spMkLst>
            <pc:docMk/>
            <pc:sldMk cId="1388705695" sldId="318"/>
            <ac:spMk id="2" creationId="{8A11E805-38CD-5F2B-6309-5867BC52FFF9}"/>
          </ac:spMkLst>
        </pc:spChg>
        <pc:spChg chg="mod ord">
          <ac:chgData name="Pakkanen Marjukka" userId="514bb05a-b382-4c20-a935-5cbff54995b3" providerId="ADAL" clId="{2F0AF9AB-8383-4FCE-99C7-2ADA90DCE23E}" dt="2024-02-01T12:43:59.750" v="3115" actId="14100"/>
          <ac:spMkLst>
            <pc:docMk/>
            <pc:sldMk cId="1388705695" sldId="318"/>
            <ac:spMk id="3" creationId="{4FACCF03-210F-34FA-3EAF-00EF2D883CB7}"/>
          </ac:spMkLst>
        </pc:spChg>
        <pc:picChg chg="add mod">
          <ac:chgData name="Pakkanen Marjukka" userId="514bb05a-b382-4c20-a935-5cbff54995b3" providerId="ADAL" clId="{2F0AF9AB-8383-4FCE-99C7-2ADA90DCE23E}" dt="2024-02-01T12:43:56.130" v="3114" actId="14100"/>
          <ac:picMkLst>
            <pc:docMk/>
            <pc:sldMk cId="1388705695" sldId="318"/>
            <ac:picMk id="5" creationId="{A2E474C9-F515-2B22-CAE8-B61B35E8B012}"/>
          </ac:picMkLst>
        </pc:picChg>
      </pc:sldChg>
      <pc:sldChg chg="addSp modSp mod modClrScheme chgLayout">
        <pc:chgData name="Pakkanen Marjukka" userId="514bb05a-b382-4c20-a935-5cbff54995b3" providerId="ADAL" clId="{2F0AF9AB-8383-4FCE-99C7-2ADA90DCE23E}" dt="2024-02-01T07:37:32.060" v="954" actId="255"/>
        <pc:sldMkLst>
          <pc:docMk/>
          <pc:sldMk cId="2410751275" sldId="319"/>
        </pc:sldMkLst>
        <pc:spChg chg="mod">
          <ac:chgData name="Pakkanen Marjukka" userId="514bb05a-b382-4c20-a935-5cbff54995b3" providerId="ADAL" clId="{2F0AF9AB-8383-4FCE-99C7-2ADA90DCE23E}" dt="2024-01-15T12:30:59.709" v="259" actId="26606"/>
          <ac:spMkLst>
            <pc:docMk/>
            <pc:sldMk cId="2410751275" sldId="319"/>
            <ac:spMk id="2" creationId="{B6770439-13B0-7EC5-FB39-18D008C7BBD2}"/>
          </ac:spMkLst>
        </pc:spChg>
        <pc:spChg chg="mod ord">
          <ac:chgData name="Pakkanen Marjukka" userId="514bb05a-b382-4c20-a935-5cbff54995b3" providerId="ADAL" clId="{2F0AF9AB-8383-4FCE-99C7-2ADA90DCE23E}" dt="2024-02-01T07:37:32.060" v="954" actId="255"/>
          <ac:spMkLst>
            <pc:docMk/>
            <pc:sldMk cId="2410751275" sldId="319"/>
            <ac:spMk id="3" creationId="{F8196B63-505D-88E4-FAD3-5AEB39384AEE}"/>
          </ac:spMkLst>
        </pc:spChg>
        <pc:picChg chg="add mod">
          <ac:chgData name="Pakkanen Marjukka" userId="514bb05a-b382-4c20-a935-5cbff54995b3" providerId="ADAL" clId="{2F0AF9AB-8383-4FCE-99C7-2ADA90DCE23E}" dt="2024-01-15T12:31:14.411" v="264" actId="1076"/>
          <ac:picMkLst>
            <pc:docMk/>
            <pc:sldMk cId="2410751275" sldId="319"/>
            <ac:picMk id="5" creationId="{271E55DA-C106-8438-689E-8F692366EA1E}"/>
          </ac:picMkLst>
        </pc:picChg>
      </pc:sldChg>
      <pc:sldChg chg="modSp mod">
        <pc:chgData name="Pakkanen Marjukka" userId="514bb05a-b382-4c20-a935-5cbff54995b3" providerId="ADAL" clId="{2F0AF9AB-8383-4FCE-99C7-2ADA90DCE23E}" dt="2024-02-01T12:44:45.549" v="3161" actId="20577"/>
        <pc:sldMkLst>
          <pc:docMk/>
          <pc:sldMk cId="3518114078" sldId="320"/>
        </pc:sldMkLst>
        <pc:spChg chg="mod">
          <ac:chgData name="Pakkanen Marjukka" userId="514bb05a-b382-4c20-a935-5cbff54995b3" providerId="ADAL" clId="{2F0AF9AB-8383-4FCE-99C7-2ADA90DCE23E}" dt="2024-02-01T12:44:45.549" v="3161" actId="20577"/>
          <ac:spMkLst>
            <pc:docMk/>
            <pc:sldMk cId="3518114078" sldId="320"/>
            <ac:spMk id="3" creationId="{7D697A9C-60D5-77F5-A181-F275BF409D93}"/>
          </ac:spMkLst>
        </pc:spChg>
      </pc:sldChg>
      <pc:sldChg chg="addSp modSp mod modClrScheme chgLayout">
        <pc:chgData name="Pakkanen Marjukka" userId="514bb05a-b382-4c20-a935-5cbff54995b3" providerId="ADAL" clId="{2F0AF9AB-8383-4FCE-99C7-2ADA90DCE23E}" dt="2024-02-01T07:36:47.698" v="952" actId="27636"/>
        <pc:sldMkLst>
          <pc:docMk/>
          <pc:sldMk cId="69494342" sldId="322"/>
        </pc:sldMkLst>
        <pc:spChg chg="mod">
          <ac:chgData name="Pakkanen Marjukka" userId="514bb05a-b382-4c20-a935-5cbff54995b3" providerId="ADAL" clId="{2F0AF9AB-8383-4FCE-99C7-2ADA90DCE23E}" dt="2024-01-15T12:34:07.084" v="271" actId="14100"/>
          <ac:spMkLst>
            <pc:docMk/>
            <pc:sldMk cId="69494342" sldId="322"/>
            <ac:spMk id="2" creationId="{D8F32FFF-CEDB-49C9-CF3E-05739B5850B2}"/>
          </ac:spMkLst>
        </pc:spChg>
        <pc:spChg chg="mod">
          <ac:chgData name="Pakkanen Marjukka" userId="514bb05a-b382-4c20-a935-5cbff54995b3" providerId="ADAL" clId="{2F0AF9AB-8383-4FCE-99C7-2ADA90DCE23E}" dt="2024-02-01T07:36:47.698" v="952" actId="27636"/>
          <ac:spMkLst>
            <pc:docMk/>
            <pc:sldMk cId="69494342" sldId="322"/>
            <ac:spMk id="3" creationId="{A0360BF8-AF63-2532-1042-5D2B0FFA5061}"/>
          </ac:spMkLst>
        </pc:spChg>
        <pc:picChg chg="add mod ord">
          <ac:chgData name="Pakkanen Marjukka" userId="514bb05a-b382-4c20-a935-5cbff54995b3" providerId="ADAL" clId="{2F0AF9AB-8383-4FCE-99C7-2ADA90DCE23E}" dt="2024-01-15T12:33:48.599" v="268" actId="26606"/>
          <ac:picMkLst>
            <pc:docMk/>
            <pc:sldMk cId="69494342" sldId="322"/>
            <ac:picMk id="5" creationId="{1F15E21C-A83B-FA33-F1C4-971DF6A644E1}"/>
          </ac:picMkLst>
        </pc:picChg>
      </pc:sldChg>
      <pc:sldChg chg="addSp modSp mod modClrScheme chgLayout">
        <pc:chgData name="Pakkanen Marjukka" userId="514bb05a-b382-4c20-a935-5cbff54995b3" providerId="ADAL" clId="{2F0AF9AB-8383-4FCE-99C7-2ADA90DCE23E}" dt="2024-02-01T07:36:25.642" v="949" actId="255"/>
        <pc:sldMkLst>
          <pc:docMk/>
          <pc:sldMk cId="458447631" sldId="323"/>
        </pc:sldMkLst>
        <pc:spChg chg="mod">
          <ac:chgData name="Pakkanen Marjukka" userId="514bb05a-b382-4c20-a935-5cbff54995b3" providerId="ADAL" clId="{2F0AF9AB-8383-4FCE-99C7-2ADA90DCE23E}" dt="2024-01-15T12:35:38.837" v="273" actId="26606"/>
          <ac:spMkLst>
            <pc:docMk/>
            <pc:sldMk cId="458447631" sldId="323"/>
            <ac:spMk id="2" creationId="{BCDA4133-8963-C984-0B68-E7DED47169EF}"/>
          </ac:spMkLst>
        </pc:spChg>
        <pc:spChg chg="mod">
          <ac:chgData name="Pakkanen Marjukka" userId="514bb05a-b382-4c20-a935-5cbff54995b3" providerId="ADAL" clId="{2F0AF9AB-8383-4FCE-99C7-2ADA90DCE23E}" dt="2024-02-01T07:36:25.642" v="949" actId="255"/>
          <ac:spMkLst>
            <pc:docMk/>
            <pc:sldMk cId="458447631" sldId="323"/>
            <ac:spMk id="3" creationId="{24ADEBA4-6B46-666D-EC47-AE94B6C752CB}"/>
          </ac:spMkLst>
        </pc:spChg>
        <pc:picChg chg="add mod ord">
          <ac:chgData name="Pakkanen Marjukka" userId="514bb05a-b382-4c20-a935-5cbff54995b3" providerId="ADAL" clId="{2F0AF9AB-8383-4FCE-99C7-2ADA90DCE23E}" dt="2024-01-15T12:35:38.837" v="273" actId="26606"/>
          <ac:picMkLst>
            <pc:docMk/>
            <pc:sldMk cId="458447631" sldId="323"/>
            <ac:picMk id="5" creationId="{B81615F1-3E5C-02B1-CDA5-705F166DC108}"/>
          </ac:picMkLst>
        </pc:picChg>
      </pc:sldChg>
      <pc:sldChg chg="addSp modSp mod modClrScheme chgLayout">
        <pc:chgData name="Pakkanen Marjukka" userId="514bb05a-b382-4c20-a935-5cbff54995b3" providerId="ADAL" clId="{2F0AF9AB-8383-4FCE-99C7-2ADA90DCE23E}" dt="2024-02-01T12:46:08.157" v="3204" actId="255"/>
        <pc:sldMkLst>
          <pc:docMk/>
          <pc:sldMk cId="3554432612" sldId="324"/>
        </pc:sldMkLst>
        <pc:spChg chg="mod">
          <ac:chgData name="Pakkanen Marjukka" userId="514bb05a-b382-4c20-a935-5cbff54995b3" providerId="ADAL" clId="{2F0AF9AB-8383-4FCE-99C7-2ADA90DCE23E}" dt="2024-01-15T12:37:15.465" v="278" actId="26606"/>
          <ac:spMkLst>
            <pc:docMk/>
            <pc:sldMk cId="3554432612" sldId="324"/>
            <ac:spMk id="2" creationId="{9EEBAEBE-7E4E-DFC2-4760-9CDF260C166C}"/>
          </ac:spMkLst>
        </pc:spChg>
        <pc:spChg chg="mod ord">
          <ac:chgData name="Pakkanen Marjukka" userId="514bb05a-b382-4c20-a935-5cbff54995b3" providerId="ADAL" clId="{2F0AF9AB-8383-4FCE-99C7-2ADA90DCE23E}" dt="2024-02-01T12:46:08.157" v="3204" actId="255"/>
          <ac:spMkLst>
            <pc:docMk/>
            <pc:sldMk cId="3554432612" sldId="324"/>
            <ac:spMk id="3" creationId="{9BE145CE-581F-21B9-3989-CFEFF1F46114}"/>
          </ac:spMkLst>
        </pc:spChg>
        <pc:picChg chg="add mod">
          <ac:chgData name="Pakkanen Marjukka" userId="514bb05a-b382-4c20-a935-5cbff54995b3" providerId="ADAL" clId="{2F0AF9AB-8383-4FCE-99C7-2ADA90DCE23E}" dt="2024-02-01T12:45:55.937" v="3203" actId="14100"/>
          <ac:picMkLst>
            <pc:docMk/>
            <pc:sldMk cId="3554432612" sldId="324"/>
            <ac:picMk id="5" creationId="{0809ACE0-F59B-B41C-744E-3BBA32252ECB}"/>
          </ac:picMkLst>
        </pc:picChg>
      </pc:sldChg>
      <pc:sldChg chg="addSp delSp modSp mod modClrScheme chgLayout modNotesTx">
        <pc:chgData name="Pakkanen Marjukka" userId="514bb05a-b382-4c20-a935-5cbff54995b3" providerId="ADAL" clId="{2F0AF9AB-8383-4FCE-99C7-2ADA90DCE23E}" dt="2024-02-01T12:47:19.963" v="3247" actId="20577"/>
        <pc:sldMkLst>
          <pc:docMk/>
          <pc:sldMk cId="2524548756" sldId="326"/>
        </pc:sldMkLst>
        <pc:spChg chg="mod">
          <ac:chgData name="Pakkanen Marjukka" userId="514bb05a-b382-4c20-a935-5cbff54995b3" providerId="ADAL" clId="{2F0AF9AB-8383-4FCE-99C7-2ADA90DCE23E}" dt="2024-01-15T12:39:29.759" v="292" actId="26606"/>
          <ac:spMkLst>
            <pc:docMk/>
            <pc:sldMk cId="2524548756" sldId="326"/>
            <ac:spMk id="2" creationId="{78734107-4A65-41B3-1122-9ED3F7110F38}"/>
          </ac:spMkLst>
        </pc:spChg>
        <pc:spChg chg="mod">
          <ac:chgData name="Pakkanen Marjukka" userId="514bb05a-b382-4c20-a935-5cbff54995b3" providerId="ADAL" clId="{2F0AF9AB-8383-4FCE-99C7-2ADA90DCE23E}" dt="2024-02-01T07:29:41.442" v="933" actId="255"/>
          <ac:spMkLst>
            <pc:docMk/>
            <pc:sldMk cId="2524548756" sldId="326"/>
            <ac:spMk id="3" creationId="{55F765FC-01E2-C689-D8E2-7548D3C6DE52}"/>
          </ac:spMkLst>
        </pc:spChg>
        <pc:picChg chg="add del mod">
          <ac:chgData name="Pakkanen Marjukka" userId="514bb05a-b382-4c20-a935-5cbff54995b3" providerId="ADAL" clId="{2F0AF9AB-8383-4FCE-99C7-2ADA90DCE23E}" dt="2024-01-15T12:39:02.449" v="286" actId="478"/>
          <ac:picMkLst>
            <pc:docMk/>
            <pc:sldMk cId="2524548756" sldId="326"/>
            <ac:picMk id="5" creationId="{B6B6EAD4-093B-7AC4-DDAA-B94A7A65406C}"/>
          </ac:picMkLst>
        </pc:picChg>
        <pc:picChg chg="add mod ord">
          <ac:chgData name="Pakkanen Marjukka" userId="514bb05a-b382-4c20-a935-5cbff54995b3" providerId="ADAL" clId="{2F0AF9AB-8383-4FCE-99C7-2ADA90DCE23E}" dt="2024-02-01T07:28:49.439" v="926" actId="14100"/>
          <ac:picMkLst>
            <pc:docMk/>
            <pc:sldMk cId="2524548756" sldId="326"/>
            <ac:picMk id="7" creationId="{B14316B7-9BBF-BA3C-A5D6-B7A7E3AD4CF3}"/>
          </ac:picMkLst>
        </pc:picChg>
      </pc:sldChg>
      <pc:sldChg chg="addSp modSp mod modClrScheme chgLayout">
        <pc:chgData name="Pakkanen Marjukka" userId="514bb05a-b382-4c20-a935-5cbff54995b3" providerId="ADAL" clId="{2F0AF9AB-8383-4FCE-99C7-2ADA90DCE23E}" dt="2024-02-01T07:33:11.638" v="937" actId="27636"/>
        <pc:sldMkLst>
          <pc:docMk/>
          <pc:sldMk cId="2418467906" sldId="327"/>
        </pc:sldMkLst>
        <pc:spChg chg="mod">
          <ac:chgData name="Pakkanen Marjukka" userId="514bb05a-b382-4c20-a935-5cbff54995b3" providerId="ADAL" clId="{2F0AF9AB-8383-4FCE-99C7-2ADA90DCE23E}" dt="2024-01-15T12:41:30.487" v="299" actId="26606"/>
          <ac:spMkLst>
            <pc:docMk/>
            <pc:sldMk cId="2418467906" sldId="327"/>
            <ac:spMk id="2" creationId="{8B7B9CD4-9D7C-038B-7FC7-E3D8ADDBBDF1}"/>
          </ac:spMkLst>
        </pc:spChg>
        <pc:spChg chg="mod">
          <ac:chgData name="Pakkanen Marjukka" userId="514bb05a-b382-4c20-a935-5cbff54995b3" providerId="ADAL" clId="{2F0AF9AB-8383-4FCE-99C7-2ADA90DCE23E}" dt="2024-02-01T07:33:11.638" v="937" actId="27636"/>
          <ac:spMkLst>
            <pc:docMk/>
            <pc:sldMk cId="2418467906" sldId="327"/>
            <ac:spMk id="3" creationId="{039A1E81-F3BB-3321-42C3-249156DFFF06}"/>
          </ac:spMkLst>
        </pc:spChg>
        <pc:picChg chg="add mod">
          <ac:chgData name="Pakkanen Marjukka" userId="514bb05a-b382-4c20-a935-5cbff54995b3" providerId="ADAL" clId="{2F0AF9AB-8383-4FCE-99C7-2ADA90DCE23E}" dt="2024-01-15T12:41:51.566" v="304" actId="1076"/>
          <ac:picMkLst>
            <pc:docMk/>
            <pc:sldMk cId="2418467906" sldId="327"/>
            <ac:picMk id="5" creationId="{614FD9EC-DB97-97D3-0C6F-09FF68FF996E}"/>
          </ac:picMkLst>
        </pc:picChg>
      </pc:sldChg>
      <pc:sldChg chg="modSp mod">
        <pc:chgData name="Pakkanen Marjukka" userId="514bb05a-b382-4c20-a935-5cbff54995b3" providerId="ADAL" clId="{2F0AF9AB-8383-4FCE-99C7-2ADA90DCE23E}" dt="2024-02-01T07:33:29.068" v="938" actId="255"/>
        <pc:sldMkLst>
          <pc:docMk/>
          <pc:sldMk cId="2199916410" sldId="328"/>
        </pc:sldMkLst>
        <pc:spChg chg="mod">
          <ac:chgData name="Pakkanen Marjukka" userId="514bb05a-b382-4c20-a935-5cbff54995b3" providerId="ADAL" clId="{2F0AF9AB-8383-4FCE-99C7-2ADA90DCE23E}" dt="2024-02-01T07:33:29.068" v="938" actId="255"/>
          <ac:spMkLst>
            <pc:docMk/>
            <pc:sldMk cId="2199916410" sldId="328"/>
            <ac:spMk id="3" creationId="{26359A57-630E-AB16-2279-92044D14AE94}"/>
          </ac:spMkLst>
        </pc:spChg>
      </pc:sldChg>
      <pc:sldChg chg="modSp mod">
        <pc:chgData name="Pakkanen Marjukka" userId="514bb05a-b382-4c20-a935-5cbff54995b3" providerId="ADAL" clId="{2F0AF9AB-8383-4FCE-99C7-2ADA90DCE23E}" dt="2024-02-01T07:35:34.598" v="946" actId="15"/>
        <pc:sldMkLst>
          <pc:docMk/>
          <pc:sldMk cId="96468817" sldId="329"/>
        </pc:sldMkLst>
        <pc:spChg chg="mod">
          <ac:chgData name="Pakkanen Marjukka" userId="514bb05a-b382-4c20-a935-5cbff54995b3" providerId="ADAL" clId="{2F0AF9AB-8383-4FCE-99C7-2ADA90DCE23E}" dt="2024-02-01T07:35:34.598" v="946" actId="15"/>
          <ac:spMkLst>
            <pc:docMk/>
            <pc:sldMk cId="96468817" sldId="329"/>
            <ac:spMk id="3" creationId="{CEF92A1A-E3FB-419D-402B-FECCF1FB8FFF}"/>
          </ac:spMkLst>
        </pc:spChg>
      </pc:sldChg>
      <pc:sldChg chg="modNotesTx">
        <pc:chgData name="Pakkanen Marjukka" userId="514bb05a-b382-4c20-a935-5cbff54995b3" providerId="ADAL" clId="{2F0AF9AB-8383-4FCE-99C7-2ADA90DCE23E}" dt="2024-01-15T12:45:51.928" v="411" actId="20577"/>
        <pc:sldMkLst>
          <pc:docMk/>
          <pc:sldMk cId="1306221875" sldId="331"/>
        </pc:sldMkLst>
      </pc:sldChg>
      <pc:sldChg chg="modNotesTx">
        <pc:chgData name="Pakkanen Marjukka" userId="514bb05a-b382-4c20-a935-5cbff54995b3" providerId="ADAL" clId="{2F0AF9AB-8383-4FCE-99C7-2ADA90DCE23E}" dt="2024-01-15T12:46:26.696" v="497" actId="20577"/>
        <pc:sldMkLst>
          <pc:docMk/>
          <pc:sldMk cId="707329755" sldId="332"/>
        </pc:sldMkLst>
      </pc:sldChg>
      <pc:sldChg chg="modNotesTx">
        <pc:chgData name="Pakkanen Marjukka" userId="514bb05a-b382-4c20-a935-5cbff54995b3" providerId="ADAL" clId="{2F0AF9AB-8383-4FCE-99C7-2ADA90DCE23E}" dt="2024-01-15T12:43:08.911" v="333" actId="20577"/>
        <pc:sldMkLst>
          <pc:docMk/>
          <pc:sldMk cId="2854856172" sldId="333"/>
        </pc:sldMkLst>
      </pc:sldChg>
      <pc:sldChg chg="modSp mod modNotesTx">
        <pc:chgData name="Pakkanen Marjukka" userId="514bb05a-b382-4c20-a935-5cbff54995b3" providerId="ADAL" clId="{2F0AF9AB-8383-4FCE-99C7-2ADA90DCE23E}" dt="2024-02-01T12:49:34.383" v="3478" actId="20577"/>
        <pc:sldMkLst>
          <pc:docMk/>
          <pc:sldMk cId="3420384226" sldId="334"/>
        </pc:sldMkLst>
        <pc:spChg chg="mod">
          <ac:chgData name="Pakkanen Marjukka" userId="514bb05a-b382-4c20-a935-5cbff54995b3" providerId="ADAL" clId="{2F0AF9AB-8383-4FCE-99C7-2ADA90DCE23E}" dt="2024-02-01T12:47:44.989" v="3278" actId="20577"/>
          <ac:spMkLst>
            <pc:docMk/>
            <pc:sldMk cId="3420384226" sldId="334"/>
            <ac:spMk id="3" creationId="{68EA0777-16E0-9B2A-5FF4-478253FB34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338D-289E-4AD3-9C41-345AA25BC030}" type="datetimeFigureOut">
              <a:rPr lang="fi-FI" smtClean="0"/>
              <a:t>1.2.2024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0B5A3-F7CD-480F-A14A-BC02D61BC0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02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Haastateltu Taitotalon välinehuollon kouluttaja Tiina Hämäläistä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846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GDPR on </a:t>
            </a:r>
            <a:r>
              <a:rPr lang="fi-FI" b="0" i="0" dirty="0">
                <a:solidFill>
                  <a:srgbClr val="454545"/>
                </a:solidFill>
                <a:effectLst/>
                <a:latin typeface="Roboto" panose="020F0502020204030204" pitchFamily="2" charset="0"/>
              </a:rPr>
              <a:t>henkilötietojen käsittelyä sääntelevä laki, jota alettiin soveltaa kaikissa EU-maissa keväällä 2018.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541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9866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Kun asiakas ostaa lääkkeen apteekista, lopullinen lääkkeiden turvallinen käyttö on asiakkaan vastuulla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0021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Jätehuoltoyhtiöiltä saa kierrätysneuvontaa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39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Tiedot saatu Helsingin kaupungin ympäristökoordinaattori Salla </a:t>
            </a:r>
            <a:r>
              <a:rPr lang="fi-FI" dirty="0" err="1"/>
              <a:t>Skytten</a:t>
            </a:r>
            <a:r>
              <a:rPr lang="fi-FI" dirty="0"/>
              <a:t> kautta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386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Tiedot saatu Helsingin kaupungin ympäristökoordinaattori Salla </a:t>
            </a:r>
            <a:r>
              <a:rPr lang="fi-FI" dirty="0" err="1"/>
              <a:t>Skytten</a:t>
            </a:r>
            <a:r>
              <a:rPr lang="fi-FI"/>
              <a:t> kautta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6587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Tiedot saatu </a:t>
            </a:r>
            <a:r>
              <a:rPr lang="fi-FI" dirty="0" err="1"/>
              <a:t>HUS:in</a:t>
            </a:r>
            <a:r>
              <a:rPr lang="fi-FI" dirty="0"/>
              <a:t> sivuilta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233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Tekstiilijätteelle ei ole vielä valtakunnallista kierrätystä, se laitetaan usein sekajätteeseen. Paikallisesti voi olla esim. liinavaatteiden </a:t>
            </a:r>
            <a:r>
              <a:rPr lang="fi-FI"/>
              <a:t>tai vaatteiden kierrätystä </a:t>
            </a:r>
            <a:r>
              <a:rPr lang="fi-FI" dirty="0"/>
              <a:t>kauppojen kautta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541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Haastateltu Taitotalon lähihoitajakoulutuksen kouluttaja Sari Karlssonia sekä saatu materiaalia Super-liitosta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89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Iso/pieni yksikkö: laitosmaisuus/kodinomaisuus, työsuhteen laatu; iso/pieni työnantaja, työsuhteen edut, työkaverien määrä, työmatkan pituus yms.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18420-1DAB-3A46-BCC8-E5CAD8A0F79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2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Hallituksen suunnitelmien mukaan 12 keskussairaalaa jatkaa nykyisellä valmiudella, 8 keskussairaalaa supistaa ympärivuorokautista toimintaa.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129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Ns. tuplavuorot kestävät pitkään, jaksaako hoitaja koko vuoron tehdä töitä keskittyneesti?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84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Tämänhetkinen hallitus (2024) ajaa voimakkaasti yhteisöllistä asumista, jossa ei välttämättä ole </a:t>
            </a:r>
            <a:r>
              <a:rPr lang="fi-FI" dirty="0" err="1"/>
              <a:t>yöhoitajia</a:t>
            </a:r>
            <a:r>
              <a:rPr lang="fi-FI" dirty="0"/>
              <a:t>, vaan palvelut öisin tulevat keskitetysti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37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Valtiovarainministeriön mukaan sosiaali- ja terveysalan rahoitus on 24,3 miljardia euroa vuonna 2024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135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Sairauskuluvakuutuksen tiedot saatu </a:t>
            </a:r>
            <a:r>
              <a:rPr lang="fi-FI" err="1"/>
              <a:t>Lähitapiolan</a:t>
            </a:r>
            <a:r>
              <a:rPr lang="fi-FI"/>
              <a:t> sivuilta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18420-1DAB-3A46-BCC8-E5CAD8A0F79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387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hygieniapassi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0B5A3-F7CD-480F-A14A-BC02D61BC0DC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430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4253573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297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53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57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pienellä palkki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401213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isoll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58865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183469"/>
            <a:ext cx="9144000" cy="13052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1404980" y="6046573"/>
            <a:ext cx="742292" cy="674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10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asiakkaan logon kanssa (oikea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1.2.2024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5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59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983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9151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1.2.2024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73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7888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1.2.2024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362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4048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135997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3133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036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657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pienellä palkki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42408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isoll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58865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183469"/>
            <a:ext cx="9144000" cy="13052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1404980" y="6046573"/>
            <a:ext cx="742292" cy="674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3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asiakkaan logon kanssa (oikea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1.2.2024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71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054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363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50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51825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476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460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1.2.2024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1299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8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135997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4162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6527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005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pienellä palkki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3717177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02203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275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isolla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51E-71A9-8B4A-B982-567474591C84}" type="datetime1">
              <a:rPr lang="fi-FI" smtClean="0"/>
              <a:t>1.2.2024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CC118-92C6-1D47-9954-FF1122869D46}"/>
              </a:ext>
            </a:extLst>
          </p:cNvPr>
          <p:cNvSpPr/>
          <p:nvPr userDrawn="1"/>
        </p:nvSpPr>
        <p:spPr>
          <a:xfrm>
            <a:off x="0" y="0"/>
            <a:ext cx="113600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58865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183469"/>
            <a:ext cx="9144000" cy="13052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11404980" y="6046573"/>
            <a:ext cx="742292" cy="674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1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asiakkaan logon kanssa (oikeal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49360-CF60-1646-B4B7-371F1F48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3AE3-3FDD-994B-A30A-FF1415EF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DE278-B472-5941-9F3F-061CAE5F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77DDF-2BCC-C44F-A424-3260BBB65B7A}" type="datetime1">
              <a:rPr lang="fi-FI" smtClean="0"/>
              <a:t>1.2.2024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02F8-51F4-8E41-AF9E-6AF38B45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3342673"/>
            <a:ext cx="9144000" cy="1680845"/>
          </a:xfrm>
          <a:effectLst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BE67C-6EDC-3345-9431-8E91D02DB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5272071"/>
            <a:ext cx="9144000" cy="835726"/>
          </a:xfrm>
          <a:effectLst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Taitotalo tunnus">
            <a:extLst>
              <a:ext uri="{FF2B5EF4-FFF2-40B4-BE49-F238E27FC236}">
                <a16:creationId xmlns:a16="http://schemas.microsoft.com/office/drawing/2014/main" id="{7F5370E0-ACE7-474D-ABC7-C2B2E959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450" y="692183"/>
            <a:ext cx="1599912" cy="12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35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ECA4-083C-A744-AA9E-8289AA5B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E4F6-85AA-A74B-8980-796DBBD9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8748-DA77-0843-91BE-A19F24D3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6ABA-EAC5-3D4B-BE9C-145A634A5399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9960-C110-FC4A-94F9-08ECAA85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D85B-7726-504F-8940-8CCBE3B9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580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A20A-E24F-0447-925A-758E63D0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709738"/>
            <a:ext cx="1060466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D89F-85A4-CB44-A9FC-041DA097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4589463"/>
            <a:ext cx="106046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68DC-BA43-2F49-8F1A-AB71A373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19F-B292-8640-8003-571A99F3364B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591B-C2B3-6C40-B9F7-C304C2AB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40025-B364-3649-9794-AB5800C6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103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36357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9404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8805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1.2.2024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2272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974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23B37-E1D2-C64C-BC2D-FF4F9A3E6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1135997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9DC7-0E99-4D49-89C4-322E66D2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782-AAE9-EC43-9DBE-39FFFA8C934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67AE-6E74-4C41-9AC8-8BACFADF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868F9-2296-0545-A62D-FB2B498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0B606-8A9C-3E4E-B4A4-B464C595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  <a:solidFill>
            <a:schemeClr val="tx2">
              <a:alpha val="90000"/>
            </a:schemeClr>
          </a:solidFill>
        </p:spPr>
        <p:txBody>
          <a:bodyPr lIns="251999" tIns="251999" rIns="251999" bIns="108000"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3D558-CC7E-AC4F-AE23-7DEDB432C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7" y="1793174"/>
            <a:ext cx="4844566" cy="4275117"/>
          </a:xfrm>
          <a:solidFill>
            <a:schemeClr val="tx2">
              <a:alpha val="90000"/>
            </a:schemeClr>
          </a:solidFill>
        </p:spPr>
        <p:txBody>
          <a:bodyPr lIns="251999" tIns="180000" rIns="251999" bIns="324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1281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7F9-A5D5-364E-8AFE-285B35F5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708F7-E7E3-C14D-8987-C5151357F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0D349-4B94-3A43-88B0-D5180C20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3686A-D8FC-C74F-9E94-475FAD8C851C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90897-8178-584C-BAA3-35C16171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A667-6EAE-5B43-ACEB-F651908A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D3748-63AE-7F4C-BF01-6244E01B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631" y="1825625"/>
            <a:ext cx="5165765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09361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F38-971E-E743-8A34-337C9067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4F57D-7E30-C64A-968C-DE06D9A0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C2DF-8715-A646-990D-DA2CEA4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BE22-6A6C-B146-BD6E-497B8BD26224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BDA5E-56E8-EC44-A32D-819D9511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553A-F783-8343-A958-E86E29B2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5850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34CC2-DF68-7C46-B5D8-91AB1404E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00570" y="365125"/>
            <a:ext cx="277882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50BF5-D005-F046-BE23-3BAD383E5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4732" y="365125"/>
            <a:ext cx="7528956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1ED6A-3DAF-2240-9CD6-C10D5DC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F986-2C15-6B4F-9D69-20BD296D4CDA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EC61-88BE-A645-97A1-93767D09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4569-C9FF-654D-B4F5-2E7AF510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03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4A07-4985-8542-B2B7-F4668461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365125"/>
            <a:ext cx="1060466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B3F5-18F7-5D43-A045-8741763E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2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D38B9-1422-7A4C-A443-9369B66CF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732" y="2505075"/>
            <a:ext cx="520139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1BEC-F0A1-3D4B-ABE7-2DCC96903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8005" y="1681163"/>
            <a:ext cx="5201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0E441-9076-754F-97AE-59246F2AE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8005" y="2505075"/>
            <a:ext cx="5201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91420-A5FC-E447-877D-3D0ECD43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185D-3FDE-014C-87D3-6C67621B27EF}" type="datetime1">
              <a:rPr lang="fi-FI" smtClean="0"/>
              <a:t>1.2.2024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C2592-7479-4A45-9E92-94BD1ABD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F71F1-62A0-C145-B231-2F24E59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53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5E03-D8AD-394D-8751-BADB91F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13961-CA07-EF46-9253-676D1819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DE34-2D57-FF48-A1F9-94E183AAACAF}" type="datetime1">
              <a:rPr lang="fi-FI" smtClean="0"/>
              <a:t>1.2.2024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15A5F-9119-B048-BA57-0EAAC4B0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ED92B-A91A-824F-BC40-485471F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69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EF20C-CF68-8546-8C7B-C4EC040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58B0-D211-F64E-AF4C-F93252470DED}" type="datetime1">
              <a:rPr lang="fi-FI" smtClean="0"/>
              <a:t>1.2.2024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E57CC-FFE5-CE42-B3DB-2B8AA5FD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3CBC-F67D-A343-9449-728B2FBA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541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B39-9335-1D45-9CBC-03251EC5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7EFC-3F5C-1147-AB14-45C9C34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472" y="987425"/>
            <a:ext cx="59521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8F311-6830-DB41-A762-AF5516C66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2" y="2057400"/>
            <a:ext cx="38951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6BC43-B3C7-D546-AE4F-2E0AE8E9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A-37A1-794E-8D4A-F839A85001DD}" type="datetime1">
              <a:rPr lang="fi-FI" smtClean="0"/>
              <a:t>1.2.2024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AD602-F739-BD4C-A259-208DB9FB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Taitotalon PowerPoint -pohja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06320-159F-8448-98A5-069DD07A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587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1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A96472-2891-AF4E-908F-FD53A618D154}"/>
              </a:ext>
            </a:extLst>
          </p:cNvPr>
          <p:cNvSpPr/>
          <p:nvPr userDrawn="1"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96E5F-077E-6E45-9C32-62AEB02A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FAC8C-4F9D-1445-BD94-CDF8B89A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31" y="1825625"/>
            <a:ext cx="10604665" cy="40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EEE65-1874-FE40-A067-B04514C9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4732" y="6356350"/>
            <a:ext cx="1229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7D06-7902-304C-86F8-9FD4BC94FCCE}" type="datetime1">
              <a:rPr lang="fi-FI" smtClean="0"/>
              <a:t>1.2.2024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2F5D7-99C1-BC40-BEA8-3C9FFE581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2689" y="6356350"/>
            <a:ext cx="7826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Taitotalon PowerPoint -pohja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E53FB-DCF2-8848-B71F-519EFA0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8380" y="6356350"/>
            <a:ext cx="95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7CFA-5E00-6047-984E-927ECF9A253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B8D085-8572-7D4E-B5B1-6FD26FAE70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1471304" y="6115626"/>
            <a:ext cx="603192" cy="4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tene.fi/documents/1429646/1559058/ETENE-julkaisuja+32+Sosiaali-+ja+terveysalan+eettinen+perusta.pdf/13c517e8-6644-4fa5-8c5f-193cfdce9841/ETENE-julkaisuja+32+Sosiaali-+ja+terveysalan+eettinen+perusta.pdf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D45F-D9EF-7844-BFCD-34D2978E0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0" y="2009447"/>
            <a:ext cx="9144000" cy="2387600"/>
          </a:xfrm>
        </p:spPr>
        <p:txBody>
          <a:bodyPr/>
          <a:lstStyle/>
          <a:p>
            <a:r>
              <a:rPr lang="fi-FI"/>
              <a:t>Kestävyys ja vastuullisuus </a:t>
            </a:r>
            <a:br>
              <a:rPr lang="fi-FI"/>
            </a:br>
            <a:r>
              <a:rPr lang="fi-FI"/>
              <a:t>lähihoitajat ja välinehuolto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07DA3-68F1-874D-A9DF-0A7DBD264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000" y="4604261"/>
            <a:ext cx="9144000" cy="165576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8A662-861E-F341-82F2-17A6B4679F5B}"/>
              </a:ext>
            </a:extLst>
          </p:cNvPr>
          <p:cNvSpPr/>
          <p:nvPr/>
        </p:nvSpPr>
        <p:spPr>
          <a:xfrm>
            <a:off x="11353800" y="1"/>
            <a:ext cx="838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CA9B1-1015-8749-99D7-26F5CAD6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42" y="1012032"/>
            <a:ext cx="1815316" cy="14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8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61F892-72D1-16DC-800D-5383E642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Arial"/>
              </a:rPr>
              <a:t>Globaalit haasteet sosiaali- ja terveysalalla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EFA005-7E1C-F064-2BDD-636D8F225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Arial"/>
              </a:rPr>
              <a:t>Väestö vanhenee ja sosiaali- ja terveysalan palvelujen kysyntä kasvaa</a:t>
            </a:r>
          </a:p>
          <a:p>
            <a:r>
              <a:rPr lang="fi-FI" dirty="0">
                <a:cs typeface="Arial"/>
              </a:rPr>
              <a:t>Sosiaali- ja terveysalaa vaivaa tällä hetkellä työntekijäpula</a:t>
            </a:r>
          </a:p>
          <a:p>
            <a:r>
              <a:rPr lang="fi-FI" dirty="0">
                <a:cs typeface="Arial"/>
              </a:rPr>
              <a:t>Sosiaali- ja terveysalan asiakkaat ja työyhteisö  ovat yhä useammin monimuotoisia</a:t>
            </a:r>
          </a:p>
          <a:p>
            <a:r>
              <a:rPr lang="fi-FI" dirty="0">
                <a:cs typeface="Arial"/>
              </a:rPr>
              <a:t>Alan oppilaitosten valmius ottaa vastaan erilaisia opiskelijoita ja toimia kielitietoisesti</a:t>
            </a:r>
          </a:p>
          <a:p>
            <a:r>
              <a:rPr lang="fi-FI" dirty="0">
                <a:cs typeface="Arial"/>
              </a:rPr>
              <a:t>Maahanmuuttajille järjestetään osaamis- ja ammattitaitokartoituksia, jotta he mahdollisimman nopeasti pääsevät omaa ammattiaan vastaavaan työhön myös Suomessa</a:t>
            </a:r>
          </a:p>
          <a:p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47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5E93B-2611-ADBD-9100-1C044AFC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Arial"/>
              </a:rPr>
              <a:t>Globaalit haasteet ja vahvuudet sosiaali- ja terveysalalla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02CD83-A96D-609F-084A-22AE688CB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cs typeface="Arial"/>
            </a:endParaRPr>
          </a:p>
          <a:p>
            <a:r>
              <a:rPr lang="fi-FI" dirty="0">
                <a:cs typeface="Arial"/>
              </a:rPr>
              <a:t>Puutteellinen kielitaito saattaa aiheuttaa hoitovirheitä</a:t>
            </a:r>
          </a:p>
          <a:p>
            <a:r>
              <a:rPr lang="fi-FI" dirty="0">
                <a:cs typeface="Arial"/>
              </a:rPr>
              <a:t>Päiväkodissa kielitietoinen ja monimuotoinen ohjaus</a:t>
            </a:r>
          </a:p>
          <a:p>
            <a:r>
              <a:rPr lang="fi-FI" dirty="0">
                <a:cs typeface="Arial"/>
              </a:rPr>
              <a:t>Muistisairas vanhus ei välttämättä osaa ilmaista itseään esim. englannin kielellä</a:t>
            </a:r>
          </a:p>
          <a:p>
            <a:r>
              <a:rPr lang="fi-FI" dirty="0">
                <a:cs typeface="Arial"/>
              </a:rPr>
              <a:t>Aikuisväestön hoidossa ja palveluissa saatetaan tarvita tulkkausta, toisaalta hoitaja saattaa puhua juuri sitä kieltä, mitä asiakas ymmärtää</a:t>
            </a:r>
          </a:p>
          <a:p>
            <a:r>
              <a:rPr lang="fi-FI" dirty="0">
                <a:cs typeface="Arial"/>
              </a:rPr>
              <a:t>Monikulttuurisuus rikastaa suomalaista hoitotyötä</a:t>
            </a:r>
          </a:p>
        </p:txBody>
      </p:sp>
    </p:spTree>
    <p:extLst>
      <p:ext uri="{BB962C8B-B14F-4D97-AF65-F5344CB8AC3E}">
        <p14:creationId xmlns:p14="http://schemas.microsoft.com/office/powerpoint/2010/main" val="549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F7A477-5020-DD2C-8A5B-812A08E8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Sosiaali- ja terveysalan saatavuus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79A927-F14D-5242-CA71-AD4596960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7408555" cy="4351338"/>
          </a:xfrm>
        </p:spPr>
        <p:txBody>
          <a:bodyPr>
            <a:noAutofit/>
          </a:bodyPr>
          <a:lstStyle/>
          <a:p>
            <a:r>
              <a:rPr lang="fi-FI" sz="2000" dirty="0"/>
              <a:t>Maksulliset palvelut voivat olla este hakeutua hoidon piiriin ja pakollisissa asiakasmaksuissa voi tarvita toimeentulotukea</a:t>
            </a:r>
          </a:p>
          <a:p>
            <a:r>
              <a:rPr lang="fi-FI" sz="2000" dirty="0"/>
              <a:t>Suomi on pitkä maa, Pohjois-Suomessa matkat terveydenhuoltoon ovat pitkät, esim. Kilpisjärvellä erikoissairaanhoito on joko Rovaniemellä tai Norjan puolella</a:t>
            </a:r>
          </a:p>
          <a:p>
            <a:r>
              <a:rPr lang="fi-FI" sz="2000" dirty="0"/>
              <a:t>Myös saaristossa asuville matka terveydenhuoltoon on hankala</a:t>
            </a:r>
          </a:p>
          <a:p>
            <a:r>
              <a:rPr lang="fi-FI" sz="2000" dirty="0"/>
              <a:t>Isoissa mökkikunnissa ja turistien suosimissa kohteissa annetaan akuutti terveydenhuolto, mutta muun terveydenhuollon joutuu hakemaan kotikunnasta</a:t>
            </a:r>
          </a:p>
        </p:txBody>
      </p:sp>
      <p:pic>
        <p:nvPicPr>
          <p:cNvPr id="2050" name="Picture 2" descr="Tie, Jalkakäytävä, Maisema, Ajorata">
            <a:extLst>
              <a:ext uri="{FF2B5EF4-FFF2-40B4-BE49-F238E27FC236}">
                <a16:creationId xmlns:a16="http://schemas.microsoft.com/office/drawing/2014/main" id="{FF6591B6-8BF9-4174-B36A-09F905CE5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r="5035"/>
          <a:stretch/>
        </p:blipFill>
        <p:spPr bwMode="auto">
          <a:xfrm>
            <a:off x="7935686" y="2819400"/>
            <a:ext cx="4256314" cy="33575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9310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EBF84C-2EE1-6DB6-CFBA-302C4370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Sosiaali- ja terveydenhuollon saatavuus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FE178F-5A75-5B17-2229-2DE199B5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Hyvinvointialueet ovat vasta muotoutumassa, ne vasta järjestelevät palveluitaan, ja palvelut voivat olla erilaisia eri hyvinvointialueilla</a:t>
            </a:r>
          </a:p>
          <a:p>
            <a:r>
              <a:rPr lang="fi-FI"/>
              <a:t>Rahoitus hyvinvointialueilla ei välttämättä kata kaikkia nykyisiä palveluita, saadaanko toimintaa tehostettua niin ettei hoidon ja palveluiden taso kärsi?</a:t>
            </a:r>
          </a:p>
          <a:p>
            <a:r>
              <a:rPr lang="fi-FI"/>
              <a:t>Sosiaali- ja terveydenhuollon palveluita keskitetään yhä isompiin yksiköihin, jolloin matka palveluihin voi olla hyvin pitkä asukkaalle</a:t>
            </a:r>
          </a:p>
          <a:p>
            <a:r>
              <a:rPr lang="fi-FI"/>
              <a:t>Hoitotakuu ei välttämättä toteudu hoitojonojen vuoksi</a:t>
            </a:r>
          </a:p>
          <a:p>
            <a:r>
              <a:rPr lang="fi-FI"/>
              <a:t>Sosiaali- ja terveysala digitalisoituu, osaavatko kaikki käyttää digitaalisia palveluita ja onko kaikilla tarvittavat laitteet niiden käyttämiseen?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01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D23E92-0456-9B2B-89C1-60ACD6E7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Organisaation vaikutus ympäröivään yhteiskuntaan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EED9EB-BBAB-6724-18A6-9DAC429CA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Sosiaali- ja terveyspalvelut lisäävät asukkaiden hyvinvointia</a:t>
            </a:r>
          </a:p>
          <a:p>
            <a:r>
              <a:rPr lang="fi-FI"/>
              <a:t>Kaikki saavat ainakin terveydenhuoltoa, myös paperittomat</a:t>
            </a:r>
          </a:p>
          <a:p>
            <a:r>
              <a:rPr lang="fi-FI"/>
              <a:t>Sosiaalipalveluita annetaan kaikille Suomessa virallisesti asuville</a:t>
            </a:r>
          </a:p>
          <a:p>
            <a:r>
              <a:rPr lang="fi-FI"/>
              <a:t>Sosiaali- ja terveyspalveluilla on voimakas työllistävä vaikutus</a:t>
            </a:r>
          </a:p>
          <a:p>
            <a:r>
              <a:rPr lang="fi-FI"/>
              <a:t>Kuntiin, joilla on hyvät sosiaali- ja terveyspalvelut, muuttaa uusia asukkaita eivätkä entiset asukkaat halua muuttaa pois muuta kuin henkilökohtaisista syistä</a:t>
            </a:r>
          </a:p>
          <a:p>
            <a:r>
              <a:rPr lang="fi-FI"/>
              <a:t>Terveyskasvatus lisää asukkaiden hyvinvointia</a:t>
            </a:r>
          </a:p>
        </p:txBody>
      </p:sp>
    </p:spTree>
    <p:extLst>
      <p:ext uri="{BB962C8B-B14F-4D97-AF65-F5344CB8AC3E}">
        <p14:creationId xmlns:p14="http://schemas.microsoft.com/office/powerpoint/2010/main" val="260555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DE8BDE-CB23-5EA4-836C-2E06D2DF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/>
          <a:lstStyle/>
          <a:p>
            <a:r>
              <a:rPr lang="fi-FI" dirty="0"/>
              <a:t>Henkilöstö ja työolot sekä haasteet sosiaali- ja terveysalalla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352632-44CC-6482-33A6-6B1545FC5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31" y="1825625"/>
            <a:ext cx="10604665" cy="4004193"/>
          </a:xfrm>
        </p:spPr>
        <p:txBody>
          <a:bodyPr>
            <a:normAutofit/>
          </a:bodyPr>
          <a:lstStyle/>
          <a:p>
            <a:r>
              <a:rPr lang="fi-FI" dirty="0"/>
              <a:t>Alalla vallitsee työvoimapula sekä vakituisista työntekijöistä että sijaisista</a:t>
            </a:r>
          </a:p>
          <a:p>
            <a:r>
              <a:rPr lang="fi-FI" dirty="0"/>
              <a:t>Palkkaus sosiaali- ja terveysalalla on matala suorittavalla tasolla</a:t>
            </a:r>
          </a:p>
          <a:p>
            <a:r>
              <a:rPr lang="fi-FI" dirty="0"/>
              <a:t>Ala on voimakkaasti naisvaltainen</a:t>
            </a:r>
          </a:p>
          <a:p>
            <a:r>
              <a:rPr lang="fi-FI" dirty="0"/>
              <a:t>Työntekijöissä on paljon kohta eläköityviä ihmisiä, saadaanko heidän tilalleen uusia nuoria työntekijöitä?</a:t>
            </a:r>
          </a:p>
          <a:p>
            <a:r>
              <a:rPr lang="fi-FI" dirty="0"/>
              <a:t>Vuorotyö sekä epäsäännölliset vapaat ovat kuormittavia, loma-aikoja ei välttämättä saa silloin kun työntekijä haluaisi</a:t>
            </a:r>
          </a:p>
          <a:p>
            <a:r>
              <a:rPr lang="fi-FI" dirty="0"/>
              <a:t>Työpaikkakiusaaminen esim. kielitaidon vuoksi?</a:t>
            </a:r>
          </a:p>
          <a:p>
            <a:r>
              <a:rPr lang="fi-FI" dirty="0"/>
              <a:t>Osaavatko esihenkilöt puuttua työyhteisön ongelmiin?</a:t>
            </a:r>
          </a:p>
          <a:p>
            <a:endParaRPr lang="fi-FI" dirty="0"/>
          </a:p>
        </p:txBody>
      </p:sp>
      <p:pic>
        <p:nvPicPr>
          <p:cNvPr id="3074" name="Picture 2" descr="Onnellinen sairaanhoitaja sairaalassa kuvapankkikuva">
            <a:extLst>
              <a:ext uri="{FF2B5EF4-FFF2-40B4-BE49-F238E27FC236}">
                <a16:creationId xmlns:a16="http://schemas.microsoft.com/office/drawing/2014/main" id="{718EFDF5-BDB6-1680-038C-86C3AEE8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21" y="4555672"/>
            <a:ext cx="3132364" cy="20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D8D824-7DA4-EB01-B9AC-CFB49CB0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Henkilöstö ja työolot sekä haasteet sosiaali- ja terveysalalla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59658A-02F4-4349-8C60-325443C34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Hoitohenkilökuntaan kohdistuu joskus asiakkaitten ja potilaiden taholta kiusaamista, uhkailua ja pahoinpitelyä</a:t>
            </a:r>
          </a:p>
          <a:p>
            <a:r>
              <a:rPr lang="fi-FI" dirty="0"/>
              <a:t>Asiakastilanteet saattavat olla kuormittavia</a:t>
            </a:r>
          </a:p>
          <a:p>
            <a:r>
              <a:rPr lang="fi-FI" dirty="0"/>
              <a:t>Hoitajan pitää jaksaa väsyneenäkin tehdä työnsä virheettömästi</a:t>
            </a:r>
          </a:p>
          <a:p>
            <a:r>
              <a:rPr lang="fi-FI" dirty="0"/>
              <a:t>Kaikkia asiakkaita ja potilaita pitää pystyä kohtelemaan tasa-arvoisesti ja kunnioittavasti sekä olla provosoitumatta mahdollisista haastavista tilanteista</a:t>
            </a:r>
          </a:p>
        </p:txBody>
      </p:sp>
    </p:spTree>
    <p:extLst>
      <p:ext uri="{BB962C8B-B14F-4D97-AF65-F5344CB8AC3E}">
        <p14:creationId xmlns:p14="http://schemas.microsoft.com/office/powerpoint/2010/main" val="161834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B17921-D00C-C37E-CC20-01D4CAB3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Henkilöstö ja työolot sekä haasteet sosiaali- ja terveysalalla</a:t>
            </a:r>
          </a:p>
        </p:txBody>
      </p:sp>
      <p:pic>
        <p:nvPicPr>
          <p:cNvPr id="4098" name="Picture 2" descr="Hospice, Hoito, Vanhukset, Vanha">
            <a:extLst>
              <a:ext uri="{FF2B5EF4-FFF2-40B4-BE49-F238E27FC236}">
                <a16:creationId xmlns:a16="http://schemas.microsoft.com/office/drawing/2014/main" id="{D4C1DA35-97E1-CF4C-8BAD-5D7BC6499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r="17471" b="-1"/>
          <a:stretch/>
        </p:blipFill>
        <p:spPr bwMode="auto">
          <a:xfrm>
            <a:off x="374732" y="2721429"/>
            <a:ext cx="3326412" cy="34555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3C7E29-F096-7B1E-21DF-17D0AFF64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3029" y="1825625"/>
            <a:ext cx="6886367" cy="4351338"/>
          </a:xfrm>
        </p:spPr>
        <p:txBody>
          <a:bodyPr>
            <a:normAutofit/>
          </a:bodyPr>
          <a:lstStyle/>
          <a:p>
            <a:r>
              <a:rPr lang="fi-FI" dirty="0"/>
              <a:t>Työtyytyväisyys joskus heikkoa, koska työtä vastaavaa arvostusta ei välttämättä saa</a:t>
            </a:r>
          </a:p>
          <a:p>
            <a:r>
              <a:rPr lang="fi-FI" dirty="0"/>
              <a:t>Palkkaus ei vastaa suorittavalla tasolla työn vaativuutta</a:t>
            </a:r>
          </a:p>
          <a:p>
            <a:r>
              <a:rPr lang="fi-FI" dirty="0"/>
              <a:t>Kiire on lisääntynyt ja työvoimapulan vuoksi hoitaja joutuu usein tekemään myös kollegalle kuuluvia töitä esim. sairastapaukset tai lomat</a:t>
            </a:r>
          </a:p>
          <a:p>
            <a:r>
              <a:rPr lang="fi-FI" dirty="0"/>
              <a:t>Hoitajamitoitus vanhuspuolella ja isot lapsiryhmät päiväkodeissa</a:t>
            </a:r>
          </a:p>
          <a:p>
            <a:r>
              <a:rPr lang="fi-FI" dirty="0"/>
              <a:t>Asiakkaat ja potilaat kuitenkin tyytyväisiä saamiinsa palveluihin ja hoitoon</a:t>
            </a:r>
          </a:p>
          <a:p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80197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17F97C-B054-EDEB-22A3-06E799B7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Työnantajamielikuva sosiaali- ja terveysalalla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A88202-2885-3519-D1B8-51680E034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Mahdollisuus saada pysyvä työsuhde tai työskennellä määräaikaisesti tai keikkatöissä</a:t>
            </a:r>
          </a:p>
          <a:p>
            <a:r>
              <a:rPr lang="fi-FI" dirty="0"/>
              <a:t>Suorittavan työn tekijälle ei ole juurikaan etenemismahdollisuuksia työuralla, mutta sote-alalla paljon erilaisia työmahdollisuuksia</a:t>
            </a:r>
          </a:p>
          <a:p>
            <a:r>
              <a:rPr lang="fi-FI" dirty="0"/>
              <a:t>Lisäkouluttautuminen, esim. erikoisammattitutkinto ei välttämättä näy palkassa tai työsuhteessa</a:t>
            </a:r>
          </a:p>
          <a:p>
            <a:r>
              <a:rPr lang="fi-FI" dirty="0"/>
              <a:t>Työ sosiaali- ja terveysalalla henkisesti ja usein myös fyysisesti raskasta</a:t>
            </a:r>
          </a:p>
          <a:p>
            <a:r>
              <a:rPr lang="fi-FI" dirty="0"/>
              <a:t>Median negatiivinen uutisointi vähentää halua hakeutua sosiaali- ja terveysalalle</a:t>
            </a:r>
          </a:p>
          <a:p>
            <a:r>
              <a:rPr lang="fi-FI" dirty="0"/>
              <a:t>Pörssiyhtiöiden tulee tuottaa voittoa omistajilleen</a:t>
            </a:r>
          </a:p>
          <a:p>
            <a:r>
              <a:rPr lang="fi-FI" dirty="0"/>
              <a:t>Koulutusmääriä sosiaali- ja terveysalalle nostetaan, saadaanko riittävästi hakijoita?</a:t>
            </a:r>
          </a:p>
          <a:p>
            <a:r>
              <a:rPr lang="fi-FI" dirty="0"/>
              <a:t>Hoiva-avustajakoulutusta lisätään</a:t>
            </a:r>
          </a:p>
        </p:txBody>
      </p:sp>
    </p:spTree>
    <p:extLst>
      <p:ext uri="{BB962C8B-B14F-4D97-AF65-F5344CB8AC3E}">
        <p14:creationId xmlns:p14="http://schemas.microsoft.com/office/powerpoint/2010/main" val="407706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CB7C77-B9CF-D444-7575-0B26E3B3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3CC30D-846B-545A-7E5E-497F9B6B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Pitäisikö sote-alalla sukupuolijakautumaa muuttaa?</a:t>
            </a:r>
          </a:p>
          <a:p>
            <a:r>
              <a:rPr lang="fi-FI" dirty="0"/>
              <a:t>Onko oikein tehdä ympärivuorokautisesta laitoshoidosta sellaista, jossa hoitajia on vain päivisin töissä? (yhteisöllinen asuminen)</a:t>
            </a:r>
          </a:p>
          <a:p>
            <a:r>
              <a:rPr lang="fi-FI" dirty="0"/>
              <a:t>Millä nostaisit sote-alan työn arvostusta ja työhyvinvointia?</a:t>
            </a:r>
          </a:p>
          <a:p>
            <a:r>
              <a:rPr lang="fi-FI" dirty="0"/>
              <a:t>Sote-alalla on runsaasti työntekijöitä, myös poissaoloja on runsaasti. Miten hoitaisit tarvittavien sijaisten saannin?</a:t>
            </a:r>
          </a:p>
          <a:p>
            <a:r>
              <a:rPr lang="fi-FI" dirty="0"/>
              <a:t>Millä keinoin varmistetaan asiakkaan/potilaan saaman hoidon eettisyys?</a:t>
            </a:r>
          </a:p>
          <a:p>
            <a:endParaRPr lang="fi-FI" dirty="0"/>
          </a:p>
          <a:p>
            <a:r>
              <a:rPr lang="fi-FI" dirty="0"/>
              <a:t>Millä varmistetaan välinehuollon eettisyys ja potilaan saama turvallinen hoito?</a:t>
            </a:r>
          </a:p>
        </p:txBody>
      </p:sp>
    </p:spTree>
    <p:extLst>
      <p:ext uri="{BB962C8B-B14F-4D97-AF65-F5344CB8AC3E}">
        <p14:creationId xmlns:p14="http://schemas.microsoft.com/office/powerpoint/2010/main" val="69613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F1A6673-D237-C648-8AC3-4EAEB3DCB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b="20050"/>
          <a:stretch/>
        </p:blipFill>
        <p:spPr>
          <a:xfrm>
            <a:off x="-41277" y="-4131"/>
            <a:ext cx="11401445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-58372" y="-4131"/>
            <a:ext cx="11418540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Sosiaali- ja terveydenhuollon toimialan megatrendit ja hiljaiset signaalit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1800" b="1"/>
              <a:t>Megatrendi</a:t>
            </a:r>
            <a:r>
              <a:rPr lang="fi-FI" sz="1800"/>
              <a:t> on yleinen kehityssuunta tai laaja muutosten kaari, joka tapahtuu laaja-alaisesti ja jolla on suuria ja pitkäaikaisia vaikutuksia yhteiskunnassa.</a:t>
            </a:r>
          </a:p>
          <a:p>
            <a:r>
              <a:rPr lang="fi-FI" sz="1800" b="1"/>
              <a:t>Hiljainen signaali </a:t>
            </a:r>
            <a:r>
              <a:rPr lang="fi-FI" sz="1800"/>
              <a:t>on merkki nousevasta asiasta tai ensioire muutoksesta, joka saattaa olla tulevaisuudessa merkittävä, mutta joka on vielä uusi, yllättävä ja haastava huomata.</a:t>
            </a:r>
          </a:p>
        </p:txBody>
      </p:sp>
    </p:spTree>
    <p:extLst>
      <p:ext uri="{BB962C8B-B14F-4D97-AF65-F5344CB8AC3E}">
        <p14:creationId xmlns:p14="http://schemas.microsoft.com/office/powerpoint/2010/main" val="55795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Ilmakuva konttilaivasta">
            <a:extLst>
              <a:ext uri="{FF2B5EF4-FFF2-40B4-BE49-F238E27FC236}">
                <a16:creationId xmlns:a16="http://schemas.microsoft.com/office/drawing/2014/main" id="{0CC2CB94-6182-D685-560B-11721050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99520" cy="685204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966124-6D53-58E9-A1B5-CDDF95BEB12F}"/>
              </a:ext>
            </a:extLst>
          </p:cNvPr>
          <p:cNvSpPr/>
          <p:nvPr/>
        </p:nvSpPr>
        <p:spPr>
          <a:xfrm>
            <a:off x="0" y="0"/>
            <a:ext cx="11399520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Taloudellinen vastuu sosiaali- ja terveydenhuollon toimialalla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Kestävän kasvun päämäärä on luoda kestävä talous, joka edistää taloudellista vaurautta ja hyvinvointia ilman, että ympäristön kestokykyä ylitetään tai sosiaalisia oikeuksia loukataan. </a:t>
            </a:r>
          </a:p>
        </p:txBody>
      </p:sp>
    </p:spTree>
    <p:extLst>
      <p:ext uri="{BB962C8B-B14F-4D97-AF65-F5344CB8AC3E}">
        <p14:creationId xmlns:p14="http://schemas.microsoft.com/office/powerpoint/2010/main" val="387726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Sote-alan taloudellinen vastuullisuus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Sote-alalla rahoitus kertyy pääasiassa verovaroin</a:t>
            </a:r>
          </a:p>
          <a:p>
            <a:pPr marL="0" indent="0">
              <a:buNone/>
            </a:pPr>
            <a:r>
              <a:rPr lang="fi-FI" dirty="0"/>
              <a:t>Se, miten verokertymä jaetaan, on hallituksen päätettävissä</a:t>
            </a:r>
          </a:p>
          <a:p>
            <a:pPr marL="0" indent="0">
              <a:buNone/>
            </a:pPr>
            <a:r>
              <a:rPr lang="fi-FI" dirty="0"/>
              <a:t>Hallitusten vaihtuessa voi myös sote-alan saama osuus veroista muuttua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Kuva, joka sisältää kohteen symboli, Fontti, logo&#10;&#10;Kuvaus luotu automaattisesti">
            <a:extLst>
              <a:ext uri="{FF2B5EF4-FFF2-40B4-BE49-F238E27FC236}">
                <a16:creationId xmlns:a16="http://schemas.microsoft.com/office/drawing/2014/main" id="{3F48697C-7A8F-BB90-CBB6-67B31E24D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31" y="2955226"/>
            <a:ext cx="5165765" cy="2092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88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6C4160-498A-2A28-3929-839AD800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3D654D-5802-6A1F-98BA-5389A9B8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Sote-alalla rahoitusta kertyy myös erilaisten vakuutusten kautta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dirty="0" err="1"/>
              <a:t>KELAn</a:t>
            </a:r>
            <a:r>
              <a:rPr lang="fi-FI" dirty="0"/>
              <a:t> sairausvakuutus, jolloin potilas saa tarvittavan hoidon julkisessa 	terveydenhuollossa huomattavasti todellisia kuluja edullisemmin tai 	ilmaiseksi</a:t>
            </a:r>
          </a:p>
          <a:p>
            <a:pPr marL="0" indent="0">
              <a:buNone/>
            </a:pPr>
            <a:r>
              <a:rPr lang="fi-FI" dirty="0"/>
              <a:t>	Lääkkeissä on omavastuu, KELA antaa näihinkin korvauksia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	Yksityiset vakuutukset esim. lasten sairauskuluvakuutus, erilaiset 	syöpävakuutukset, yksityiset tapaturmavakuutukset sekä 	ammattiliittojen kautta saatavat tapaturma- ja matkavakuutukset</a:t>
            </a:r>
          </a:p>
          <a:p>
            <a:pPr marL="0" indent="0">
              <a:buNone/>
            </a:pPr>
            <a:r>
              <a:rPr lang="fi-FI" dirty="0"/>
              <a:t>		yli 1,2 miljoonaa suomalaista on vakuutettu yksityisten 				sairauskuluvakuutuksien kautta</a:t>
            </a:r>
          </a:p>
        </p:txBody>
      </p:sp>
    </p:spTree>
    <p:extLst>
      <p:ext uri="{BB962C8B-B14F-4D97-AF65-F5344CB8AC3E}">
        <p14:creationId xmlns:p14="http://schemas.microsoft.com/office/powerpoint/2010/main" val="1490229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vaaleanpunainen, rusettinauha, Magenta&#10;&#10;Kuvaus luotu automaattisesti">
            <a:extLst>
              <a:ext uri="{FF2B5EF4-FFF2-40B4-BE49-F238E27FC236}">
                <a16:creationId xmlns:a16="http://schemas.microsoft.com/office/drawing/2014/main" id="{2416505F-F069-F7FC-98FE-8FDC1879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280"/>
            <a:ext cx="12192001" cy="618744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5ADF7AC-EE96-C26E-4295-FC906F2E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7060210" cy="1793173"/>
          </a:xfrm>
        </p:spPr>
        <p:txBody>
          <a:bodyPr anchor="b">
            <a:normAutofit/>
          </a:bodyPr>
          <a:lstStyle/>
          <a:p>
            <a:r>
              <a:rPr lang="fi-FI" sz="3200" dirty="0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DC8BEA-97F3-35A9-851B-AA9515F39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1" y="1793174"/>
            <a:ext cx="7060211" cy="4275117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Palvelusetelit</a:t>
            </a:r>
          </a:p>
          <a:p>
            <a:pPr lvl="1"/>
            <a:r>
              <a:rPr lang="fi-FI" sz="2400" dirty="0">
                <a:solidFill>
                  <a:schemeClr val="bg1"/>
                </a:solidFill>
              </a:rPr>
              <a:t>Hyvinvointialue voi myöntää palveluseteleitä kattamaan niitä palveluita, joissa on suurempi kysyntä kuin mihin hyvinvointialue voi vastata.</a:t>
            </a:r>
          </a:p>
          <a:p>
            <a:pPr lvl="1"/>
            <a:r>
              <a:rPr lang="fi-FI" sz="2400" dirty="0">
                <a:solidFill>
                  <a:schemeClr val="bg1"/>
                </a:solidFill>
              </a:rPr>
              <a:t>Esimerkiksi  hammashuolto kiireellisten toimenpiteiden osalta voi käyttää yksityistä hammaslääkäriä, jolle saa palvelusetelin. Tällöin asiakkaan maksama osuus on sama kuin kunnallisellakin puolella.</a:t>
            </a:r>
          </a:p>
          <a:p>
            <a:pPr lvl="1"/>
            <a:r>
              <a:rPr lang="fi-FI" sz="2400" dirty="0">
                <a:solidFill>
                  <a:schemeClr val="bg1"/>
                </a:solidFill>
              </a:rPr>
              <a:t>Yksityiseen päivähoitoon saa myös palveluseteleitä</a:t>
            </a:r>
            <a:r>
              <a:rPr lang="fi-FI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39C981-45A7-D12C-BA19-583BA39E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45C15B-F5C2-31B2-3C6E-00F9C216C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i-FI" sz="2000" dirty="0"/>
              <a:t>Asiakasmaksut </a:t>
            </a:r>
          </a:p>
          <a:p>
            <a:pPr lvl="1"/>
            <a:r>
              <a:rPr lang="fi-FI" dirty="0"/>
              <a:t>Julkisissakin palveluissa kerätään asiakasmaksuja käytettyjen palveluiden osalta, esim. sairaalan vuorokausimaksut ja joissain paikoissa myös terveyskeskusmaksut</a:t>
            </a:r>
          </a:p>
          <a:p>
            <a:pPr lvl="1"/>
            <a:r>
              <a:rPr lang="fi-FI" dirty="0"/>
              <a:t>Julkinen hammashoito myös velottaa osan kustannuksista suoraan asiakkaalta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Päivähoidossa perhe maksaa oman maksukykynsä mukaisesti päivähoidosta, vähävarainen perhe voi saada päivähoidon kokonaan maksutta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Yksityisissä sote-alan palveluissa asiakas maksaa itse koko summan. Tästä summasta saa pienen KELA-korvauksen yksityisissä sairaaloissa, lääkäreissä ja hammaslääkäreissä</a:t>
            </a:r>
          </a:p>
          <a:p>
            <a:pPr lvl="1"/>
            <a:r>
              <a:rPr lang="fi-FI" dirty="0"/>
              <a:t>Joissain palveluissa, esim. hieronta, asiakas maksaa itse koko summan ellei saa lääkärin lähetettä tai jotain työsuhteeseen liittyvää etua</a:t>
            </a:r>
          </a:p>
        </p:txBody>
      </p:sp>
    </p:spTree>
    <p:extLst>
      <p:ext uri="{BB962C8B-B14F-4D97-AF65-F5344CB8AC3E}">
        <p14:creationId xmlns:p14="http://schemas.microsoft.com/office/powerpoint/2010/main" val="320333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E93201-0FED-EA9F-50E6-9512A74A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E76073-3E1B-A260-58FE-2B1E0ED93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Asiakas maksaa koko palvelun itse</a:t>
            </a:r>
          </a:p>
          <a:p>
            <a:pPr lvl="1"/>
            <a:r>
              <a:rPr lang="fi-FI" sz="2400" dirty="0"/>
              <a:t>Vanhuksen asuminen yksityisessä palvelutalossa: asiakas maksaa koko vuokran itse, mahdollisesti saa asumistukea siihen. Mutta käyttää esim. kunnan kotipalvelua lääkehuoltoon tai muihin kotikäyteihin, koska näin palvelu on edullisempaa kuin yksityisen palvelutalon hinnoittelemana</a:t>
            </a:r>
          </a:p>
          <a:p>
            <a:pPr lvl="1"/>
            <a:r>
              <a:rPr lang="fi-FI" sz="2400" dirty="0"/>
              <a:t>Varakas potilas/asiakas voi toki ostaa haluamaansa palvelua suoraan palvelutalosta</a:t>
            </a:r>
          </a:p>
        </p:txBody>
      </p:sp>
    </p:spTree>
    <p:extLst>
      <p:ext uri="{BB962C8B-B14F-4D97-AF65-F5344CB8AC3E}">
        <p14:creationId xmlns:p14="http://schemas.microsoft.com/office/powerpoint/2010/main" val="3147423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885EB5-69B1-5F10-46DD-6250257D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6A11CE-073B-5F73-EEA0-2D766543B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Toimeentulotuki</a:t>
            </a:r>
          </a:p>
          <a:p>
            <a:pPr lvl="1"/>
            <a:r>
              <a:rPr lang="fi-FI" sz="2400" dirty="0"/>
              <a:t>Verovaroin rahoitettavaa palvelua</a:t>
            </a:r>
          </a:p>
          <a:p>
            <a:pPr lvl="1"/>
            <a:r>
              <a:rPr lang="fi-FI" sz="2400" dirty="0"/>
              <a:t>Vähävarainen asiakas voi saada rahat omavastuuosuuteen tai lääkkeisiin toimeentulotuen kautta</a:t>
            </a:r>
          </a:p>
          <a:p>
            <a:pPr lvl="1"/>
            <a:r>
              <a:rPr lang="fi-FI" sz="2400" dirty="0"/>
              <a:t>Toimeentulotuki viimesijainen tukimuoto</a:t>
            </a:r>
          </a:p>
        </p:txBody>
      </p:sp>
      <p:pic>
        <p:nvPicPr>
          <p:cNvPr id="1026" name="Picture 2" descr="Ilmaisen rahan setelit, kuva ja kuva">
            <a:extLst>
              <a:ext uri="{FF2B5EF4-FFF2-40B4-BE49-F238E27FC236}">
                <a16:creationId xmlns:a16="http://schemas.microsoft.com/office/drawing/2014/main" id="{6F5D673E-DDFE-3E73-7977-F5BA1A4C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6" y="4463143"/>
            <a:ext cx="4474029" cy="22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87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A53EEB-F89A-D4BF-BB1D-8D87876A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4B89BD-4A94-10B3-EB33-6858226F6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Haasteet sote-alalla</a:t>
            </a:r>
          </a:p>
          <a:p>
            <a:pPr lvl="1"/>
            <a:r>
              <a:rPr lang="fi-FI"/>
              <a:t>Koska hyvinvointialueet ovat vasta muotoutumassa, tarkkoja rahoitusmääriä eri sektoreille vasta mietitään</a:t>
            </a:r>
          </a:p>
          <a:p>
            <a:pPr lvl="1"/>
            <a:r>
              <a:rPr lang="fi-FI"/>
              <a:t>Hyvinvointialue saa omat rahansa pitkälti verovaroista, ja jokainen hallitus päättää oman ohjelmansa mukaisesti rahan jaon hyvinvointialueille</a:t>
            </a:r>
          </a:p>
          <a:p>
            <a:pPr lvl="1"/>
            <a:endParaRPr lang="fi-FI"/>
          </a:p>
          <a:p>
            <a:pPr lvl="1"/>
            <a:r>
              <a:rPr lang="fi-FI"/>
              <a:t>Oman haasteensa tuo myös pienien laitosten ja yksiköiden lakkauttaminen ja siirtyminen yhä suurempiin yksiköihin</a:t>
            </a:r>
          </a:p>
          <a:p>
            <a:pPr lvl="1"/>
            <a:r>
              <a:rPr lang="fi-FI"/>
              <a:t>Myös säilytettävissä yksiköissä alkaa olla suuri remontoimisen ja nykyaikaistamisen tarve</a:t>
            </a:r>
          </a:p>
          <a:p>
            <a:pPr lvl="1"/>
            <a:endParaRPr lang="fi-FI"/>
          </a:p>
          <a:p>
            <a:pPr lvl="1"/>
            <a:r>
              <a:rPr lang="fi-FI"/>
              <a:t>Ulkoistaminen muuttaa sote-alaa yhä enemmän asiakasmaksuihin perustuvaksi, ja saattaa siirtää kuluja toimeentulotuella maksettaviksi</a:t>
            </a:r>
          </a:p>
        </p:txBody>
      </p:sp>
    </p:spTree>
    <p:extLst>
      <p:ext uri="{BB962C8B-B14F-4D97-AF65-F5344CB8AC3E}">
        <p14:creationId xmlns:p14="http://schemas.microsoft.com/office/powerpoint/2010/main" val="2225635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B4B7DE-2A45-241D-E27A-4C85EF94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1EC8DC-AD14-C48F-2808-A34AC7AC5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7397669" cy="4351338"/>
          </a:xfrm>
        </p:spPr>
        <p:txBody>
          <a:bodyPr>
            <a:noAutofit/>
          </a:bodyPr>
          <a:lstStyle/>
          <a:p>
            <a:r>
              <a:rPr lang="fi-FI" sz="2000" dirty="0"/>
              <a:t>Tietosuoja </a:t>
            </a:r>
          </a:p>
          <a:p>
            <a:pPr lvl="1"/>
            <a:r>
              <a:rPr lang="fi-FI" dirty="0"/>
              <a:t>Sote-alan tietojärjestelmät ovat sähköisiä</a:t>
            </a:r>
          </a:p>
          <a:p>
            <a:pPr lvl="1"/>
            <a:r>
              <a:rPr lang="fi-FI" dirty="0"/>
              <a:t>Tietojärjestelmät muuttuvat, esimerkkinä </a:t>
            </a:r>
            <a:r>
              <a:rPr lang="fi-FI" dirty="0" err="1"/>
              <a:t>HUS:in</a:t>
            </a:r>
            <a:r>
              <a:rPr lang="fi-FI" dirty="0"/>
              <a:t> Apotti-järjestelmä</a:t>
            </a:r>
          </a:p>
          <a:p>
            <a:pPr lvl="1"/>
            <a:r>
              <a:rPr lang="fi-FI" dirty="0"/>
              <a:t>Eri järjestelmien pitäisi pystyä toimimaan yhdessä, jotta potilaan/asiakkaan hoito ja palvelu olisi mutkatonta</a:t>
            </a:r>
          </a:p>
          <a:p>
            <a:pPr lvl="1"/>
            <a:r>
              <a:rPr lang="fi-FI" dirty="0"/>
              <a:t>Tietomurrot ovat suuri uhka sähköisille tietojärjestelmille</a:t>
            </a:r>
          </a:p>
          <a:p>
            <a:pPr lvl="2"/>
            <a:r>
              <a:rPr lang="fi-FI" sz="2000" dirty="0"/>
              <a:t>Esimerkkinä </a:t>
            </a:r>
            <a:r>
              <a:rPr lang="fi-FI" sz="2000" dirty="0" err="1"/>
              <a:t>Vastaamon</a:t>
            </a:r>
            <a:r>
              <a:rPr lang="fi-FI" sz="2000" dirty="0"/>
              <a:t> suuri tietomurto, jossa tuhansia asiakastietoja päätyi hakkereille</a:t>
            </a:r>
          </a:p>
          <a:p>
            <a:pPr lvl="2"/>
            <a:r>
              <a:rPr lang="fi-FI" sz="2000" dirty="0"/>
              <a:t>Myös hoitaja saattaa katsella sellaisen potilaan/asiakkaan tietoja, joita hän ei hoida</a:t>
            </a:r>
          </a:p>
          <a:p>
            <a:pPr lvl="2"/>
            <a:endParaRPr lang="fi-FI" sz="2000" dirty="0"/>
          </a:p>
          <a:p>
            <a:pPr lvl="2"/>
            <a:r>
              <a:rPr lang="fi-FI" sz="2000" dirty="0"/>
              <a:t>Tietomurto aiheuttaa myös kustannuksia sote-alalle, joko korvauksina ja oikeuskuluina tai järjestelmien parannuspakkona</a:t>
            </a:r>
          </a:p>
        </p:txBody>
      </p:sp>
      <p:pic>
        <p:nvPicPr>
          <p:cNvPr id="5" name="Kuva 4" descr="Kuva, joka sisältää kohteen ympyrä, kuvakaappaus, Symmetria, kuvio&#10;&#10;Kuvaus luotu automaattisesti">
            <a:extLst>
              <a:ext uri="{FF2B5EF4-FFF2-40B4-BE49-F238E27FC236}">
                <a16:creationId xmlns:a16="http://schemas.microsoft.com/office/drawing/2014/main" id="{124814F1-44B8-E878-3739-2F3A34BC7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r="13937" b="2"/>
          <a:stretch/>
        </p:blipFill>
        <p:spPr>
          <a:xfrm>
            <a:off x="8251370" y="2862943"/>
            <a:ext cx="3940629" cy="3314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97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98F71A-AFD9-416A-884F-F575CF11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E2378A-8A0E-16CB-99CA-9897966F8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Hyvä hallintotapa</a:t>
            </a:r>
          </a:p>
          <a:p>
            <a:pPr lvl="1"/>
            <a:r>
              <a:rPr lang="fi-FI"/>
              <a:t>Sote-alalla työntekijöiden vaihtuvuus on suurta. Osittain vaihtuvuus johtuu melko matalista palkoista, osin työolosuhteiden heikkoudesta</a:t>
            </a:r>
          </a:p>
          <a:p>
            <a:pPr lvl="1"/>
            <a:r>
              <a:rPr lang="fi-FI"/>
              <a:t>Palkkoja on vaikea hetkessä muuttaa paremmiksi, mutta työolosuhteisiin voi vaikuttaa nopeammin</a:t>
            </a:r>
          </a:p>
          <a:p>
            <a:pPr lvl="1"/>
            <a:r>
              <a:rPr lang="fi-FI"/>
              <a:t>Johtaminen heijastuu myös yksikön talouteen</a:t>
            </a:r>
          </a:p>
          <a:p>
            <a:pPr lvl="1"/>
            <a:r>
              <a:rPr lang="fi-FI"/>
              <a:t>Töiden järjestely työntekijän toiveiden mukaisesti on pitkälti mahdollista,  mikäli siihen on halua. </a:t>
            </a:r>
          </a:p>
          <a:p>
            <a:pPr lvl="1"/>
            <a:r>
              <a:rPr lang="fi-FI"/>
              <a:t>Työn pitäisi myös olla mielekästä ja työn tekijällä pitäisi säilyä osaamisen  ja jaksamisen tunne. Tähän voidaan vaikuttaa juuri johtamisella ja työvuorojärjestelyillä</a:t>
            </a:r>
          </a:p>
        </p:txBody>
      </p:sp>
    </p:spTree>
    <p:extLst>
      <p:ext uri="{BB962C8B-B14F-4D97-AF65-F5344CB8AC3E}">
        <p14:creationId xmlns:p14="http://schemas.microsoft.com/office/powerpoint/2010/main" val="1289949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6C4160-498A-2A28-3929-839AD800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Välinehuoltajakoulutuksen megatrendit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3D654D-5802-6A1F-98BA-5389A9B83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>
            <a:normAutofit/>
          </a:bodyPr>
          <a:lstStyle/>
          <a:p>
            <a:r>
              <a:rPr lang="fi-FI"/>
              <a:t>Suomen kielen osaaminen</a:t>
            </a:r>
          </a:p>
          <a:p>
            <a:r>
              <a:rPr lang="fi-FI"/>
              <a:t>Keskittyminen yhä suurempiin yksiköihin, pieniä lakkautetaan</a:t>
            </a:r>
          </a:p>
          <a:p>
            <a:r>
              <a:rPr lang="fi-FI"/>
              <a:t>Robotiikka ja tekoäly</a:t>
            </a:r>
          </a:p>
          <a:p>
            <a:r>
              <a:rPr lang="fi-FI"/>
              <a:t>Uudet leikkausmenetelmät vaativat välinehuollon uudistumista</a:t>
            </a:r>
          </a:p>
          <a:p>
            <a:r>
              <a:rPr lang="fi-FI"/>
              <a:t>Välinehuollon jätteiden lajittelu ja jätteiden määrä</a:t>
            </a:r>
          </a:p>
        </p:txBody>
      </p:sp>
      <p:pic>
        <p:nvPicPr>
          <p:cNvPr id="5" name="Kuva 4" descr="Kuva, joka sisältää kohteen huone, Lääketieteelliset välineet, lääketieteellinen, terveydenhuolto&#10;&#10;Kuvaus luotu automaattisesti">
            <a:extLst>
              <a:ext uri="{FF2B5EF4-FFF2-40B4-BE49-F238E27FC236}">
                <a16:creationId xmlns:a16="http://schemas.microsoft.com/office/drawing/2014/main" id="{E7334596-4BFE-EA46-1CEE-C9E6725E6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9" r="6901" b="3"/>
          <a:stretch/>
        </p:blipFill>
        <p:spPr>
          <a:xfrm>
            <a:off x="5813631" y="1825625"/>
            <a:ext cx="5165765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82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69942-4B97-AA13-A2B5-2E915469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Sote-alan taloudellinen 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ACCCF8-D74A-7AE4-1422-070A2BFD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Pysyvyys hoitoalalla</a:t>
            </a:r>
          </a:p>
          <a:p>
            <a:pPr lvl="1"/>
            <a:r>
              <a:rPr lang="fi-FI" sz="2400" dirty="0"/>
              <a:t> Osa hoitajista hakeutuu muihin töihin</a:t>
            </a:r>
          </a:p>
          <a:p>
            <a:pPr lvl="1"/>
            <a:r>
              <a:rPr lang="fi-FI" sz="2400" dirty="0"/>
              <a:t>Työn raskaus ja huono työnjohto vaikuttaa työpaikan vaihtamiseen. Tähän löytyisi ratkaisuja esim. esihenkilöitä kouluttamalla tai hoitajia kouluttamalla vähemmän kuormittaviin työtapoihin, esimerkkeinä </a:t>
            </a:r>
            <a:r>
              <a:rPr lang="fi-FI" sz="2400" dirty="0" err="1"/>
              <a:t>kinestetiikka</a:t>
            </a:r>
            <a:r>
              <a:rPr lang="fi-FI" sz="2400" dirty="0"/>
              <a:t> tai hyvinvointiteknologia</a:t>
            </a:r>
          </a:p>
          <a:p>
            <a:pPr lvl="1"/>
            <a:r>
              <a:rPr lang="fi-FI" sz="2400" dirty="0"/>
              <a:t>Päiväkodeissa suuret lapsiryhmät kuormittavat hoitohenkilöstöä</a:t>
            </a:r>
          </a:p>
          <a:p>
            <a:pPr lvl="1"/>
            <a:r>
              <a:rPr lang="fi-FI" sz="2400" dirty="0"/>
              <a:t>Sijaisten puute kuormittaa myös henkilöstöä niin hoitopuolella kuin päivähoidossakin</a:t>
            </a:r>
          </a:p>
          <a:p>
            <a:pPr lvl="1"/>
            <a:r>
              <a:rPr lang="fi-FI" sz="2400" dirty="0"/>
              <a:t>Kollegojen väliseen vuorovaikutukseen huomion kiinnittäminen esihenkilötyön keinoin</a:t>
            </a:r>
          </a:p>
        </p:txBody>
      </p:sp>
    </p:spTree>
    <p:extLst>
      <p:ext uri="{BB962C8B-B14F-4D97-AF65-F5344CB8AC3E}">
        <p14:creationId xmlns:p14="http://schemas.microsoft.com/office/powerpoint/2010/main" val="174667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493562-0939-92B3-8868-B88DE142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Sote-alan taloudellinen vastuullisuus</a:t>
            </a:r>
          </a:p>
        </p:txBody>
      </p:sp>
      <p:pic>
        <p:nvPicPr>
          <p:cNvPr id="5122" name="Picture 2" descr="Kello, Analoginen, Aika, Katsella">
            <a:extLst>
              <a:ext uri="{FF2B5EF4-FFF2-40B4-BE49-F238E27FC236}">
                <a16:creationId xmlns:a16="http://schemas.microsoft.com/office/drawing/2014/main" id="{3F3EECB0-CA57-5FCF-BFE9-06148046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32" y="2797629"/>
            <a:ext cx="3141354" cy="33793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41896D-4212-62AD-274A-AF034800A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086" y="1825625"/>
            <a:ext cx="7463311" cy="4351338"/>
          </a:xfrm>
        </p:spPr>
        <p:txBody>
          <a:bodyPr>
            <a:noAutofit/>
          </a:bodyPr>
          <a:lstStyle/>
          <a:p>
            <a:r>
              <a:rPr lang="fi-FI" sz="2000" dirty="0"/>
              <a:t>Potilaan/asiakkaan saamaa hoito mitoitetaan minuuttien tarkkuudella esim. kotihoidon käynneissä</a:t>
            </a:r>
          </a:p>
          <a:p>
            <a:r>
              <a:rPr lang="fi-FI" sz="2000" dirty="0"/>
              <a:t>Jos käynnillä tapahtuu jotain tavallisuudesta poikkeavaa, hoitajan koko päivän aikataulut menevät sekaisin, ja seuraavat asiakkaat kärsivät tästä</a:t>
            </a:r>
          </a:p>
          <a:p>
            <a:r>
              <a:rPr lang="fi-FI" sz="2000" dirty="0"/>
              <a:t>Siirtyminen yhä suurempiin yksiköihin vie niistä kodinomaisuutta, ja potilas/asiakas ei ehkä saa niin yksilöllistä kohtelua, kuin hän toivoisi</a:t>
            </a:r>
          </a:p>
          <a:p>
            <a:r>
              <a:rPr lang="fi-FI" sz="2000" dirty="0"/>
              <a:t>Sote-alan palveluissa, kuten esimerkiksi neuvolat tai terveyskeskukset, pitkä matka palveluun tuo asiakkaalle lisää kustannuksia</a:t>
            </a:r>
          </a:p>
        </p:txBody>
      </p:sp>
    </p:spTree>
    <p:extLst>
      <p:ext uri="{BB962C8B-B14F-4D97-AF65-F5344CB8AC3E}">
        <p14:creationId xmlns:p14="http://schemas.microsoft.com/office/powerpoint/2010/main" val="93118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5C71CF-6447-AAAB-C3D4-F2B4FE3F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Taloudellinen vastuullisuus välinehuollossa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A012F6-5F2B-3448-408D-96DE8DFA8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Rahoitus tulee toisilta yksiköiltä, ja viime kädessä sairaalan tai hammashuollon saamasta rahasta, joka tulee joko veroista tai asiakasmaksuista</a:t>
            </a:r>
          </a:p>
          <a:p>
            <a:r>
              <a:rPr lang="fi-FI"/>
              <a:t>Siirrytään yhä suurempiin yksiköihin, jotta yhden tuotteen käsittelyn hintaa voidaan laskea</a:t>
            </a:r>
          </a:p>
          <a:p>
            <a:r>
              <a:rPr lang="fi-FI"/>
              <a:t>Konekantaa täytyy uusia remonteissa tai uudisrakentamisessa</a:t>
            </a:r>
          </a:p>
          <a:p>
            <a:r>
              <a:rPr lang="fi-FI"/>
              <a:t>Sähkö ja vesi tuovat merkittävän osan kustannuksista, myös palkkakulut ovat suuret</a:t>
            </a:r>
          </a:p>
          <a:p>
            <a:r>
              <a:rPr lang="fi-FI"/>
              <a:t>Välinehuollossakin hyvä hallintotapa auttaa pitämään työntekijät tyytyväisinä, jolloin he eivät halua vaihtaa työpaikkaa ja muutenkin kuluissa voidaan säästää</a:t>
            </a:r>
          </a:p>
        </p:txBody>
      </p:sp>
    </p:spTree>
    <p:extLst>
      <p:ext uri="{BB962C8B-B14F-4D97-AF65-F5344CB8AC3E}">
        <p14:creationId xmlns:p14="http://schemas.microsoft.com/office/powerpoint/2010/main" val="331616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FD9132-C5FE-BCC7-4AE5-C85C98D5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D0BE2D-883A-7244-3137-866D57D0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Onko kaikkien mahdollista saada tarvitsemansa hoito palvelu- ja hoitoalalla?</a:t>
            </a:r>
          </a:p>
          <a:p>
            <a:r>
              <a:rPr lang="fi-FI" dirty="0"/>
              <a:t>Millä keinoilla parantaisit sote-alan rahoitusta? Mitä yksittäinen hoitaja voi tehdä?</a:t>
            </a:r>
          </a:p>
          <a:p>
            <a:r>
              <a:rPr lang="fi-FI" dirty="0"/>
              <a:t>Pitääkö jokaisen saada parasta mahdollista hoitoa, vai määritetäänkö joku keskihintainen hoito verovaroin kustannettavaksi?</a:t>
            </a:r>
          </a:p>
          <a:p>
            <a:r>
              <a:rPr lang="fi-FI" dirty="0"/>
              <a:t>Miten potilaan/asiakkaan kulkeman matkan pituus vaikuttaa hoitoon?</a:t>
            </a:r>
          </a:p>
          <a:p>
            <a:endParaRPr lang="fi-FI" dirty="0"/>
          </a:p>
          <a:p>
            <a:r>
              <a:rPr lang="fi-FI" dirty="0"/>
              <a:t>Millä keinoin välinehuollossa voidaan parantaa taloudellista tilannetta?</a:t>
            </a:r>
          </a:p>
          <a:p>
            <a:r>
              <a:rPr lang="fi-FI" dirty="0"/>
              <a:t>Kumpi on taloudellisesti kannattavampaa; kertakäyttö vai kestokäyttö?</a:t>
            </a:r>
          </a:p>
          <a:p>
            <a:r>
              <a:rPr lang="fi-FI" dirty="0"/>
              <a:t>Vaikuttaako infektioiden torjuntatyö taloudellisuuteen?</a:t>
            </a:r>
          </a:p>
        </p:txBody>
      </p:sp>
    </p:spTree>
    <p:extLst>
      <p:ext uri="{BB962C8B-B14F-4D97-AF65-F5344CB8AC3E}">
        <p14:creationId xmlns:p14="http://schemas.microsoft.com/office/powerpoint/2010/main" val="2121763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14472" r="94" b="3727"/>
          <a:stretch/>
        </p:blipFill>
        <p:spPr>
          <a:xfrm>
            <a:off x="0" y="0"/>
            <a:ext cx="11360168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0" y="2219"/>
            <a:ext cx="11360167" cy="68834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Tuoteturvallisuus ja tuotevastuu sosiaali- ja terveydenhuollon toimialalla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Tuotteiden ja palveluiden tulee täyttää lainsäädännössä ja standardeissa asetetut vaatimukset. Tuottajat, maahantuojat ja myyjät ovat vastuussa tuotteidensa turvallisuudesta ja virheettömyydestä. Tuoteturvallisuus ehkäisee tuotteista johtuvia onnettomuuksia, sairauksia ja ympäristövahinkoja.</a:t>
            </a:r>
          </a:p>
        </p:txBody>
      </p:sp>
    </p:spTree>
    <p:extLst>
      <p:ext uri="{BB962C8B-B14F-4D97-AF65-F5344CB8AC3E}">
        <p14:creationId xmlns:p14="http://schemas.microsoft.com/office/powerpoint/2010/main" val="1295052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63C84D-830D-403A-1382-294C5EB8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>
            <a:normAutofit/>
          </a:bodyPr>
          <a:lstStyle/>
          <a:p>
            <a:r>
              <a:rPr lang="fi-FI"/>
              <a:t>Tuotevastuu </a:t>
            </a:r>
          </a:p>
        </p:txBody>
      </p:sp>
      <p:pic>
        <p:nvPicPr>
          <p:cNvPr id="5" name="Kuva 4" descr="Kuva, joka sisältää kohteen teksti, Matkapuhelin, kuvakaappaus, vekotin&#10;&#10;Kuvaus luotu automaattisesti">
            <a:extLst>
              <a:ext uri="{FF2B5EF4-FFF2-40B4-BE49-F238E27FC236}">
                <a16:creationId xmlns:a16="http://schemas.microsoft.com/office/drawing/2014/main" id="{C0CE9C16-7959-D69E-2CAC-C0FEA289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28057"/>
            <a:ext cx="3587668" cy="3470957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4A96E4-30F3-279C-85E5-CA014368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1" y="2057400"/>
            <a:ext cx="6113155" cy="4343400"/>
          </a:xfrm>
        </p:spPr>
        <p:txBody>
          <a:bodyPr>
            <a:noAutofit/>
          </a:bodyPr>
          <a:lstStyle/>
          <a:p>
            <a:r>
              <a:rPr lang="fi-FI" sz="2400" dirty="0"/>
              <a:t>Tuotteita tilataan isoissa yksiköissä viivakoodien mukaisesti, eli vähän ennen kuin tuote loppuu, tilataan uutta tavaraa</a:t>
            </a:r>
          </a:p>
          <a:p>
            <a:r>
              <a:rPr lang="fi-FI" sz="2400" dirty="0"/>
              <a:t>Näitä hankintoja on mietitty sekä hinnan, laadun että ympäristöarvojen mukaan</a:t>
            </a:r>
          </a:p>
          <a:p>
            <a:r>
              <a:rPr lang="fi-FI" sz="2400" dirty="0"/>
              <a:t>Sosiaali- ja terveysalan yksiköissä tuotteiden pitää olla turvallisia ja soveltua joskus hyvinkin yksilölliseen tarpeeseen</a:t>
            </a:r>
          </a:p>
          <a:p>
            <a:pPr lvl="1"/>
            <a:r>
              <a:rPr lang="fi-FI" sz="2400" dirty="0"/>
              <a:t>Esimerkkinä haavanhoitotuotteet yms.</a:t>
            </a:r>
          </a:p>
          <a:p>
            <a:r>
              <a:rPr lang="fi-FI" sz="2400" dirty="0"/>
              <a:t>Tuotteen koko elinkaaren pitää olla mietitty, myös jätehuollon</a:t>
            </a:r>
          </a:p>
          <a:p>
            <a:r>
              <a:rPr lang="fi-FI" sz="2400" dirty="0"/>
              <a:t>Tuotevastuulaki 694/1990</a:t>
            </a:r>
          </a:p>
        </p:txBody>
      </p:sp>
    </p:spTree>
    <p:extLst>
      <p:ext uri="{BB962C8B-B14F-4D97-AF65-F5344CB8AC3E}">
        <p14:creationId xmlns:p14="http://schemas.microsoft.com/office/powerpoint/2010/main" val="1476101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1F04D2-1FA6-91C9-E9DF-3C20133E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Tuotevastuu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7D7298-03C2-F996-2DD2-070F88684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Laki potilaan asemasta ja oikeuksista vaatii, että hyvään terveyden- ja sairaanhoitoon liittyvien tuotteiden pitää olla niiden voimavarojen rajoissa, jotka kulloinkin ovat terveydenhuollon käytettävissä</a:t>
            </a:r>
          </a:p>
          <a:p>
            <a:r>
              <a:rPr lang="fi-FI" dirty="0"/>
              <a:t>Terveydenhuollossa on monia erilaisia tuotteita samaan tarkoitukseen, kullekin yksilölle sopivan kokoisina ja sopivasta materiaalista tehtyinä</a:t>
            </a:r>
          </a:p>
          <a:p>
            <a:pPr lvl="1"/>
            <a:r>
              <a:rPr lang="fi-FI" dirty="0"/>
              <a:t>Huomioidaan esim. potilaan allergiat ja miten iho kestää erilaisia sidostarpeita</a:t>
            </a:r>
          </a:p>
          <a:p>
            <a:r>
              <a:rPr lang="fi-FI" dirty="0"/>
              <a:t>Tuotetta pitää olla turvallista käyttää</a:t>
            </a:r>
          </a:p>
          <a:p>
            <a:pPr lvl="1"/>
            <a:r>
              <a:rPr lang="fi-FI" dirty="0"/>
              <a:t>Tuotteissa on viimeinen käyttöajankohta merkittyinä, sen jälkeen tuote ei enää ole uuden veroinen tai sen steriiliyttä ei voi taata</a:t>
            </a:r>
          </a:p>
          <a:p>
            <a:pPr lvl="1"/>
            <a:r>
              <a:rPr lang="fi-FI" dirty="0"/>
              <a:t>Tuotetta pitää myös säilyttää valmistajan haluamalla tavalla (lämpötila ja valo)</a:t>
            </a:r>
          </a:p>
          <a:p>
            <a:pPr lvl="1"/>
            <a:r>
              <a:rPr lang="fi-FI" dirty="0"/>
              <a:t>CE-merkintä</a:t>
            </a:r>
          </a:p>
          <a:p>
            <a:pPr marL="914400" lvl="2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350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AF5563-8B1A-858E-0CDA-E05C5FED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Tuotevastuu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360F3A-F8CC-BC23-9C0B-7B7BBA4B5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455510"/>
            <a:ext cx="7833098" cy="4351338"/>
          </a:xfrm>
        </p:spPr>
        <p:txBody>
          <a:bodyPr>
            <a:normAutofit/>
          </a:bodyPr>
          <a:lstStyle/>
          <a:p>
            <a:r>
              <a:rPr lang="fi-FI" dirty="0"/>
              <a:t>Yksiköissä on nimetty henkilöitä eri vastuualueisiin. </a:t>
            </a:r>
          </a:p>
          <a:p>
            <a:pPr lvl="1"/>
            <a:r>
              <a:rPr lang="fi-FI" sz="2400" dirty="0"/>
              <a:t>Voi olla esim. yksikön vaippavastaava, joka huolehtii vaippojen oikea-aikaisista tilauksista</a:t>
            </a:r>
          </a:p>
          <a:p>
            <a:pPr lvl="1"/>
            <a:r>
              <a:rPr lang="fi-FI" sz="2400" dirty="0"/>
              <a:t>Sidostarpeille tai avannetarvikkeille voi olla myös nimetty henkilö, joka huolehtii tilauksista ja on selvillä uutuuksista (esim. </a:t>
            </a:r>
            <a:r>
              <a:rPr lang="fi-FI" sz="2400" dirty="0" err="1"/>
              <a:t>geeliytyvät</a:t>
            </a:r>
            <a:r>
              <a:rPr lang="fi-FI" sz="2400" dirty="0"/>
              <a:t> sidokset, hopeasidokset ja silikonisidokset)</a:t>
            </a:r>
          </a:p>
          <a:p>
            <a:pPr lvl="2"/>
            <a:r>
              <a:rPr lang="fi-FI" sz="2400" dirty="0"/>
              <a:t>Näitä sidoksia kehitetään koko ajan, ja esim. puusta tehdään joitain sidoksia, jotka perustuvat nanoselluloosaan. Nämä ovat ympäristöystävällisiä koska ne ovat biohajoavia ja uusiutuvasta materiaalista tehtyjä</a:t>
            </a:r>
          </a:p>
        </p:txBody>
      </p:sp>
      <p:pic>
        <p:nvPicPr>
          <p:cNvPr id="5" name="Kuva 4" descr="Kuva, joka sisältää kohteen luonnos, piirros, clipart, kuvitus&#10;&#10;Kuvaus luotu automaattisesti">
            <a:extLst>
              <a:ext uri="{FF2B5EF4-FFF2-40B4-BE49-F238E27FC236}">
                <a16:creationId xmlns:a16="http://schemas.microsoft.com/office/drawing/2014/main" id="{F8A4DC65-28E0-B5C6-206E-C7810CD7E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1670503"/>
            <a:ext cx="3300524" cy="2965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617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D6F802-8567-4D56-3EE4-E649AD52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Tuotevastuu ravitsemuksessa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EABDF2-8F50-48FC-34C8-A975541D0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Ruokahuolto voi olla keskitettyä tai omassa yksikössä tapahtuvaa</a:t>
            </a:r>
          </a:p>
          <a:p>
            <a:r>
              <a:rPr lang="fi-FI" dirty="0"/>
              <a:t>Hyvä käsihygienia, hygieniapassi ja omavalvonta</a:t>
            </a:r>
          </a:p>
          <a:p>
            <a:r>
              <a:rPr lang="fi-FI" dirty="0"/>
              <a:t>Raaka-aineet tilataan joko isoissa erissä tai tarpeen mukaan. Ruokatilauksissa pitää huomioida myös ympäristövaikutukset sekä ruuassa että kuljetuksissa</a:t>
            </a:r>
          </a:p>
          <a:p>
            <a:pPr lvl="1"/>
            <a:r>
              <a:rPr lang="fi-FI" dirty="0"/>
              <a:t>Kotimainen ruoka, luomuruoka, lähiruoka, kasvisruoka</a:t>
            </a:r>
          </a:p>
          <a:p>
            <a:r>
              <a:rPr lang="fi-FI" dirty="0"/>
              <a:t>Ruuan pitää täyttää tietyt ravitsemukselliset kriteerit ja sen pitää olla kulloisellekin kohderyhmälle sopivaa</a:t>
            </a:r>
          </a:p>
          <a:p>
            <a:pPr lvl="1"/>
            <a:r>
              <a:rPr lang="fi-FI" dirty="0"/>
              <a:t>Erityisruokavaliot ja allergiat, runsasproteiininen ruoka ym.</a:t>
            </a:r>
          </a:p>
          <a:p>
            <a:pPr lvl="1"/>
            <a:r>
              <a:rPr lang="fi-FI" dirty="0"/>
              <a:t>Lisäravinteita käytetään esim. vanhustenhoidossa tai haavapotilaiden hoidossa</a:t>
            </a:r>
          </a:p>
          <a:p>
            <a:r>
              <a:rPr lang="fi-FI" dirty="0"/>
              <a:t>Elintarvikkeet ja ruuat eivät saa aiheuttaa sairastumisia</a:t>
            </a:r>
          </a:p>
          <a:p>
            <a:pPr lvl="1"/>
            <a:r>
              <a:rPr lang="fi-FI" dirty="0"/>
              <a:t>Viimeinen käyttöpäivämäärä ja parasta ennen –päiväys, elintarvikehygienian mukainen valmistus ja säilytys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7006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3B312A-E086-C2A3-743F-E6FF5BF0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Tietosuoja tuotteissa</a:t>
            </a:r>
          </a:p>
        </p:txBody>
      </p:sp>
      <p:pic>
        <p:nvPicPr>
          <p:cNvPr id="5" name="Kuva 4" descr="Kuva, joka sisältää kohteen ympyrä, symboli, Majorellen sininen, Grafiikka&#10;&#10;Kuvaus luotu automaattisesti">
            <a:extLst>
              <a:ext uri="{FF2B5EF4-FFF2-40B4-BE49-F238E27FC236}">
                <a16:creationId xmlns:a16="http://schemas.microsoft.com/office/drawing/2014/main" id="{6844B97F-B846-1082-0432-CEA7B85D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4" y="1825625"/>
            <a:ext cx="2287827" cy="2287827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E4C83F-23C1-517F-AB3D-A85F34048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5171" y="1825625"/>
            <a:ext cx="6614225" cy="4351338"/>
          </a:xfrm>
        </p:spPr>
        <p:txBody>
          <a:bodyPr>
            <a:normAutofit/>
          </a:bodyPr>
          <a:lstStyle/>
          <a:p>
            <a:r>
              <a:rPr lang="fi-FI" dirty="0"/>
              <a:t>Tietosuojaa määrittelee GDPR</a:t>
            </a:r>
          </a:p>
          <a:p>
            <a:r>
              <a:rPr lang="fi-FI" dirty="0"/>
              <a:t>Tilattaessa tai käytettäessä erityisvalmisteita, ei henkilöllisyys saa paljastua</a:t>
            </a:r>
          </a:p>
          <a:p>
            <a:r>
              <a:rPr lang="fi-FI" dirty="0"/>
              <a:t>Annosjakelupussien henkilötiedot eivät saa paljastua</a:t>
            </a:r>
          </a:p>
          <a:p>
            <a:r>
              <a:rPr lang="fi-FI" b="0" i="0" dirty="0">
                <a:effectLst/>
              </a:rPr>
              <a:t>Tuotevastuun tietosuoja edellyttää, että tuotevastuuseen liittyviä henkilötietoja käsitellään lainmukaisesti, asianmukaisesti ja turvallisesti, ja että rekisteröidyn oikeudet toteutuvat.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761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oimistotarvikkeet, Toimistoväline, kynä, Lääketieteelliset välineet&#10;&#10;Kuvaus luotu automaattisesti">
            <a:extLst>
              <a:ext uri="{FF2B5EF4-FFF2-40B4-BE49-F238E27FC236}">
                <a16:creationId xmlns:a16="http://schemas.microsoft.com/office/drawing/2014/main" id="{1DECD89C-ECAB-77AD-F6AC-6401439B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32" y="3211286"/>
            <a:ext cx="2520868" cy="251408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087" y="1825625"/>
            <a:ext cx="7463310" cy="4351338"/>
          </a:xfrm>
        </p:spPr>
        <p:txBody>
          <a:bodyPr>
            <a:noAutofit/>
          </a:bodyPr>
          <a:lstStyle/>
          <a:p>
            <a:r>
              <a:rPr lang="fi-FI" dirty="0"/>
              <a:t>Asiakasturvallisuus hoitajapulasta huolimatta</a:t>
            </a:r>
          </a:p>
          <a:p>
            <a:r>
              <a:rPr lang="fi-FI" dirty="0"/>
              <a:t>Hoiva-avustajien määrää lisätty</a:t>
            </a:r>
          </a:p>
          <a:p>
            <a:r>
              <a:rPr lang="fi-FI" dirty="0"/>
              <a:t>Oppisopimusopiskelu ja palkallinen harjoittelu sitouttaa opiskelijoita</a:t>
            </a:r>
          </a:p>
          <a:p>
            <a:r>
              <a:rPr lang="fi-FI" dirty="0"/>
              <a:t>Suomen kielen osaaminen koulutettavilla sekä valmiilla hoitajilla</a:t>
            </a:r>
          </a:p>
          <a:p>
            <a:r>
              <a:rPr lang="fi-FI" dirty="0"/>
              <a:t>Hoitajapako olosuhteiden tai palkan vuoksi</a:t>
            </a:r>
          </a:p>
          <a:p>
            <a:r>
              <a:rPr lang="fi-FI" dirty="0"/>
              <a:t>Keskittyminen yhä suurempiin yksiköihin sekä vanhuspalveluissa että päivähoidossa</a:t>
            </a:r>
          </a:p>
          <a:p>
            <a:r>
              <a:rPr lang="fi-FI" dirty="0"/>
              <a:t>Väestön ikääntyminen ja kaupungistuminen</a:t>
            </a:r>
          </a:p>
          <a:p>
            <a:r>
              <a:rPr lang="fi-FI" dirty="0"/>
              <a:t>Nämä kaikki vaikuttavat myös esihenkilötyöskentelyyn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Lähihoitaja-koulutuksen megatrendit</a:t>
            </a:r>
          </a:p>
        </p:txBody>
      </p:sp>
    </p:spTree>
    <p:extLst>
      <p:ext uri="{BB962C8B-B14F-4D97-AF65-F5344CB8AC3E}">
        <p14:creationId xmlns:p14="http://schemas.microsoft.com/office/powerpoint/2010/main" val="733742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55F292-A8FB-147F-7FD2-C5808E0B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Tuotevastuu lääkkeissä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0DE466-E483-A830-C9FC-C4600CC9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Lääkkeet kuuluvat oman sääntelyn pariin</a:t>
            </a:r>
          </a:p>
          <a:p>
            <a:r>
              <a:rPr lang="fi-FI"/>
              <a:t>Viimeisen käyttökuukauden jälkeen lääkettä ei enää saa käyttää</a:t>
            </a:r>
          </a:p>
          <a:p>
            <a:r>
              <a:rPr lang="fi-FI"/>
              <a:t>Lääkkeet pitää hävittää oikein, pienissä yksiköissä lääkkeet viedään takaisin apteekkiin, suurissa yksiköissä on keskitetty lääkkeiden hävitys, ja ne toimitetaan suoraan ongelmajätelaitokselle</a:t>
            </a:r>
          </a:p>
          <a:p>
            <a:r>
              <a:rPr lang="fi-FI"/>
              <a:t>Isoissa yksiköissä toimii sairaala-apteekki</a:t>
            </a:r>
          </a:p>
          <a:p>
            <a:r>
              <a:rPr lang="fi-FI"/>
              <a:t>Annosjakelupussit tulevat apteekista, joka vastaa niiden sisällöstä</a:t>
            </a:r>
          </a:p>
          <a:p>
            <a:r>
              <a:rPr lang="fi-FI"/>
              <a:t>Kotihoidossa asukkaalla on velvollisuus huolehtia lääkkeistään, kotihoitaja auttaa häntä tässä toiminnassa</a:t>
            </a:r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1163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9EB8EE-01A3-D038-D2A5-1CE4BFDB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>
            <a:normAutofit/>
          </a:bodyPr>
          <a:lstStyle/>
          <a:p>
            <a:r>
              <a:rPr lang="fi-FI" dirty="0"/>
              <a:t>Tuotevastuu lääkkeissä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3C1F65-9257-8976-3455-2D0D09209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6" y="3124200"/>
            <a:ext cx="4491182" cy="3597451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B1CE07-9B8F-F6DB-BE78-C981F7ADA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1" y="2057399"/>
            <a:ext cx="6613897" cy="4550229"/>
          </a:xfrm>
        </p:spPr>
        <p:txBody>
          <a:bodyPr>
            <a:noAutofit/>
          </a:bodyPr>
          <a:lstStyle/>
          <a:p>
            <a:r>
              <a:rPr lang="fi-FI" sz="2400" b="0" i="0" dirty="0">
                <a:effectLst/>
              </a:rPr>
              <a:t>Lääkkeiden tuoteturvallisuudesta vastaavat Suomessa useat eri tahot, kuten lääkevalmistajat, myyntiluvan haltijat, lääkeviranomaiset, terveydenhuollon ammattilaiset ja potilaat. </a:t>
            </a:r>
          </a:p>
          <a:p>
            <a:r>
              <a:rPr lang="fi-FI" sz="2400" b="0" i="0" dirty="0">
                <a:effectLst/>
              </a:rPr>
              <a:t>Lääkealan turvallisuus- ja kehittämiskeskus Fimea on valtakunnallinen lääkeviranomainen. Fimean verkkosivuilla on tietoa lääkkeiden tuoteturvallisuudesta eri näkökulmista</a:t>
            </a:r>
          </a:p>
          <a:p>
            <a:pPr lvl="1"/>
            <a:r>
              <a:rPr lang="fi-FI" sz="2400" dirty="0"/>
              <a:t>Turvallinen lääkehoito </a:t>
            </a:r>
          </a:p>
          <a:p>
            <a:pPr lvl="1"/>
            <a:r>
              <a:rPr lang="fi-FI" sz="2400" dirty="0"/>
              <a:t>riskilääkkeet</a:t>
            </a:r>
          </a:p>
        </p:txBody>
      </p:sp>
    </p:spTree>
    <p:extLst>
      <p:ext uri="{BB962C8B-B14F-4D97-AF65-F5344CB8AC3E}">
        <p14:creationId xmlns:p14="http://schemas.microsoft.com/office/powerpoint/2010/main" val="2513294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11E805-38CD-5F2B-6309-5867BC52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Tuotevastuu apuvälineissä ja irtaimistossa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2E474C9-F515-2B22-CAE8-B61B35E8B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2" y="2950028"/>
            <a:ext cx="3337297" cy="3046541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CCF03-210F-34FA-3EAF-00EF2D883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3543" y="1825625"/>
            <a:ext cx="7125854" cy="4351338"/>
          </a:xfrm>
        </p:spPr>
        <p:txBody>
          <a:bodyPr>
            <a:normAutofit/>
          </a:bodyPr>
          <a:lstStyle/>
          <a:p>
            <a:r>
              <a:rPr lang="fi-FI" sz="2200" dirty="0"/>
              <a:t>Apuvälineiden tulee olla turvallisia käyttää ja niiden käyttöohjeita tulee noudattaa</a:t>
            </a:r>
          </a:p>
          <a:p>
            <a:pPr lvl="1"/>
            <a:r>
              <a:rPr lang="fi-FI" sz="2200" dirty="0"/>
              <a:t>Henkilönostimet, jotka yleensä vaativat kaksi käyttäjää</a:t>
            </a:r>
          </a:p>
          <a:p>
            <a:r>
              <a:rPr lang="fi-FI" sz="2200" dirty="0"/>
              <a:t>Irtaimiston, kuten huonekalujen, tulee kestää käyttöä ja olla pestäviä. Niiden pitää myös olla tukevia, koska vanhukset liikkuvat kömpelömmin kuin nuoret ihmiset.</a:t>
            </a:r>
          </a:p>
          <a:p>
            <a:r>
              <a:rPr lang="fi-FI" sz="2200" dirty="0"/>
              <a:t>Päiväkodin leluista ja tarvikkeista ei saa irrota pieniä osia, joita lapset voivat niellä</a:t>
            </a:r>
          </a:p>
        </p:txBody>
      </p:sp>
    </p:spTree>
    <p:extLst>
      <p:ext uri="{BB962C8B-B14F-4D97-AF65-F5344CB8AC3E}">
        <p14:creationId xmlns:p14="http://schemas.microsoft.com/office/powerpoint/2010/main" val="1388705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770439-13B0-7EC5-FB39-18D008C7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457200"/>
            <a:ext cx="3895107" cy="1600200"/>
          </a:xfrm>
        </p:spPr>
        <p:txBody>
          <a:bodyPr anchor="b">
            <a:normAutofit/>
          </a:bodyPr>
          <a:lstStyle/>
          <a:p>
            <a:r>
              <a:rPr lang="fi-FI"/>
              <a:t>Tuotevastuu pesu- ja desinfektioaineissa</a:t>
            </a:r>
          </a:p>
        </p:txBody>
      </p:sp>
      <p:pic>
        <p:nvPicPr>
          <p:cNvPr id="5" name="Kuva 4" descr="Kuva, joka sisältää kohteen pullo, muotoilu, kuvitus&#10;&#10;Kuvaus luotu automaattisesti">
            <a:extLst>
              <a:ext uri="{FF2B5EF4-FFF2-40B4-BE49-F238E27FC236}">
                <a16:creationId xmlns:a16="http://schemas.microsoft.com/office/drawing/2014/main" id="{271E55DA-C106-8438-689E-8F692366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29" y="2934301"/>
            <a:ext cx="3537857" cy="3923699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196B63-505D-88E4-FAD3-5AEB39384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314" y="2351315"/>
            <a:ext cx="6265554" cy="3811588"/>
          </a:xfrm>
        </p:spPr>
        <p:txBody>
          <a:bodyPr>
            <a:noAutofit/>
          </a:bodyPr>
          <a:lstStyle/>
          <a:p>
            <a:r>
              <a:rPr lang="fi-FI" sz="2400" dirty="0"/>
              <a:t>Pesu- ja desinfektioaineita käyttävät sekä laitoshuoltajat, välinehuoltajat että lähihoitajat</a:t>
            </a:r>
          </a:p>
          <a:p>
            <a:r>
              <a:rPr lang="fi-FI" sz="2400" dirty="0"/>
              <a:t>Suuri osa pesu- ja desinfektioaineista on haitallisia iholle tai silmiin joutuessaan tai vesistöön joutuessaan, joten käyttöohjeita tulee noudattaa, ja aineista ja niiden oikeasta käytöstä tulee kertoa kaikille käyttäjille</a:t>
            </a:r>
          </a:p>
          <a:p>
            <a:r>
              <a:rPr lang="fi-FI" sz="2400" dirty="0"/>
              <a:t>Käyttöturvatiedotteet pitää olla helposti saatavilla</a:t>
            </a:r>
          </a:p>
        </p:txBody>
      </p:sp>
    </p:spTree>
    <p:extLst>
      <p:ext uri="{BB962C8B-B14F-4D97-AF65-F5344CB8AC3E}">
        <p14:creationId xmlns:p14="http://schemas.microsoft.com/office/powerpoint/2010/main" val="2410751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A66BF6-FA95-15DA-7145-6FF3B5C4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697A9C-60D5-77F5-A181-F275BF409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suhtaudut tietoturvaan työssäsi? Mitä kaikkea pitää huomioida tietoturvassa?</a:t>
            </a:r>
          </a:p>
          <a:p>
            <a:r>
              <a:rPr lang="fi-FI" dirty="0"/>
              <a:t>Miten hoidat työpaikkaan tulevan tavaran vastaanoton?</a:t>
            </a:r>
          </a:p>
          <a:p>
            <a:r>
              <a:rPr lang="fi-FI" dirty="0"/>
              <a:t>Miten hoidat työpaikkaan tulevien lääkkeiden vastaanoton?</a:t>
            </a:r>
          </a:p>
          <a:p>
            <a:r>
              <a:rPr lang="fi-FI" dirty="0"/>
              <a:t>Miten huolehdit asiakkaan/potilaan ravitsemuksesta ympäristöä huomioiden?</a:t>
            </a:r>
          </a:p>
          <a:p>
            <a:r>
              <a:rPr lang="fi-FI" dirty="0"/>
              <a:t>Tiedätkö eri alojen vastuuhenkilöiden nimet ja vastuualueet?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8114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Hailakka harmaa poro Petteri toimi aluepuu ryhmässä">
            <a:extLst>
              <a:ext uri="{FF2B5EF4-FFF2-40B4-BE49-F238E27FC236}">
                <a16:creationId xmlns:a16="http://schemas.microsoft.com/office/drawing/2014/main" id="{C46EE037-AB65-C1F3-271E-D11D94273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1229"/>
          <a:stretch/>
        </p:blipFill>
        <p:spPr>
          <a:xfrm>
            <a:off x="0" y="0"/>
            <a:ext cx="11359979" cy="6857990"/>
          </a:xfrm>
          <a:prstGeom prst="rect">
            <a:avLst/>
          </a:prstGeom>
          <a:noFill/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18DDE83F-65E4-D429-E719-0CE7A7064FDB}"/>
              </a:ext>
            </a:extLst>
          </p:cNvPr>
          <p:cNvSpPr/>
          <p:nvPr/>
        </p:nvSpPr>
        <p:spPr>
          <a:xfrm>
            <a:off x="0" y="0"/>
            <a:ext cx="11360167" cy="6858000"/>
          </a:xfrm>
          <a:prstGeom prst="rect">
            <a:avLst/>
          </a:prstGeom>
          <a:solidFill>
            <a:srgbClr val="331C5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909036AF-F44D-E5C7-43EA-D2805BF6086F}"/>
              </a:ext>
            </a:extLst>
          </p:cNvPr>
          <p:cNvSpPr txBox="1">
            <a:spLocks/>
          </p:cNvSpPr>
          <p:nvPr/>
        </p:nvSpPr>
        <p:spPr>
          <a:xfrm>
            <a:off x="1162000" y="371717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000">
                <a:solidFill>
                  <a:schemeClr val="bg1"/>
                </a:solidFill>
              </a:rPr>
              <a:t>Ympäristövastuullinen organisaatio tunnistaa ja hallitsee toimintansa vaikutukset luontoon, ilmastoon ja ihmisten hyvinvointiin. Se myös edistää ympäristöosaamista ja -tietoisuutta kaikessa toiminnassaan.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672B0BF6-B938-BA9D-7BBD-C49C6C3E4E4B}"/>
              </a:ext>
            </a:extLst>
          </p:cNvPr>
          <p:cNvSpPr txBox="1">
            <a:spLocks/>
          </p:cNvSpPr>
          <p:nvPr/>
        </p:nvSpPr>
        <p:spPr>
          <a:xfrm>
            <a:off x="1162000" y="1122363"/>
            <a:ext cx="9144000" cy="2387600"/>
          </a:xfrm>
          <a:prstGeom prst="rect">
            <a:avLst/>
          </a:prstGeom>
          <a:noFill/>
        </p:spPr>
        <p:txBody>
          <a:bodyPr vert="horz" lIns="251999" tIns="251999" rIns="251999" bIns="108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/>
              <a:t>Ympäristövastuu sosiaali- ja terveydenhuollon toimialalla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174177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3E980C-70E7-249E-FC09-E1EAD82E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Ympäristövastuu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C5D9BE-3F0E-13DD-0688-6EFD5053E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Asiakkaat ja potilaat pitää hoitaa kaikissa tilanteissa, ympäristöä otetaan huomioon mahdollisuuksien mukaan</a:t>
            </a:r>
          </a:p>
          <a:p>
            <a:r>
              <a:rPr lang="fi-FI"/>
              <a:t>Päätökset tuotteiden ja palveluiden, esim. sähkö, hankinnoista tehdään yleensä kaupungin tai sairaalan tai hyvinvointialueen tasolla</a:t>
            </a:r>
          </a:p>
          <a:p>
            <a:r>
              <a:rPr lang="fi-FI"/>
              <a:t>Lähihoitaja voi omalla työllään vaikuttaa esittämällä parannusehdotuksia ympäristövastuullisemmiksi toimiksi</a:t>
            </a:r>
          </a:p>
          <a:p>
            <a:r>
              <a:rPr lang="fi-FI"/>
              <a:t>Keinoja, joilla voi vähentää ympäristökuormitusta:</a:t>
            </a:r>
          </a:p>
          <a:p>
            <a:pPr lvl="1"/>
            <a:r>
              <a:rPr lang="fi-FI"/>
              <a:t>Energian säästö ja luontoystävällisen energiantoimittajan valinta</a:t>
            </a:r>
          </a:p>
          <a:p>
            <a:pPr lvl="1"/>
            <a:r>
              <a:rPr lang="fi-FI"/>
              <a:t>Veden kulutuksen optimointi</a:t>
            </a:r>
          </a:p>
          <a:p>
            <a:pPr lvl="1"/>
            <a:r>
              <a:rPr lang="fi-FI"/>
              <a:t>Kestävästi tehdyt tuotehankinnat, mahdollisesti kertakäyttötavaran vähentäminen</a:t>
            </a:r>
          </a:p>
          <a:p>
            <a:pPr lvl="1"/>
            <a:r>
              <a:rPr lang="fi-FI"/>
              <a:t>Ruuankulutuksen optimointi ja mahdollisesti kasvisruuan tai lähiruuan suosiminen</a:t>
            </a:r>
          </a:p>
        </p:txBody>
      </p:sp>
    </p:spTree>
    <p:extLst>
      <p:ext uri="{BB962C8B-B14F-4D97-AF65-F5344CB8AC3E}">
        <p14:creationId xmlns:p14="http://schemas.microsoft.com/office/powerpoint/2010/main" val="1699270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F15E21C-A83B-FA33-F1C4-971DF6A64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6717"/>
          <a:stretch/>
        </p:blipFill>
        <p:spPr>
          <a:xfrm>
            <a:off x="-1" y="10"/>
            <a:ext cx="11359979" cy="685799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8F32FFF-CEDB-49C9-CF3E-05739B58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5851896" cy="1793173"/>
          </a:xfrm>
        </p:spPr>
        <p:txBody>
          <a:bodyPr anchor="b">
            <a:normAutofit/>
          </a:bodyPr>
          <a:lstStyle/>
          <a:p>
            <a:r>
              <a:rPr lang="fi-FI"/>
              <a:t>Energia ja vesi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360BF8-AF63-2532-1042-5D2B0FFA5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731" y="1673431"/>
            <a:ext cx="6984012" cy="4275117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/>
              <a:t>Ostetaan ekologisesti tuotettua energiaa, esim. tuulisähkö</a:t>
            </a:r>
          </a:p>
          <a:p>
            <a:r>
              <a:rPr lang="fi-FI" sz="2400" dirty="0"/>
              <a:t>Energiaa säästetään sammuttamalla valot niistä huoneista joissa ei oleskella tai sammuttamalla tietokoneet yöksi </a:t>
            </a:r>
          </a:p>
          <a:p>
            <a:r>
              <a:rPr lang="fi-FI" sz="2400" dirty="0"/>
              <a:t>Valaistuksen automatisointi</a:t>
            </a:r>
          </a:p>
          <a:p>
            <a:r>
              <a:rPr lang="fi-FI" sz="2400" dirty="0"/>
              <a:t>Lämmityksen optimointi kiinteistöhuollon ja isännöitsijän kanssa</a:t>
            </a:r>
          </a:p>
          <a:p>
            <a:r>
              <a:rPr lang="fi-FI" sz="2400" dirty="0"/>
              <a:t>Pestään täysiä koneellisia joko pyykkiä tai astioita</a:t>
            </a:r>
          </a:p>
          <a:p>
            <a:r>
              <a:rPr lang="fi-FI" sz="2400" dirty="0"/>
              <a:t>Asiakkaiden hygieniasta huolehdittaessa voidaan sammuttaa vesi saippuoinnin ajaksi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69494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81615F1-3E5C-02B1-CDA5-705F166DC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59" y="0"/>
            <a:ext cx="6652259" cy="685800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CDA4133-8963-C984-0B68-E7DED471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2" y="1"/>
            <a:ext cx="4844566" cy="1793173"/>
          </a:xfrm>
        </p:spPr>
        <p:txBody>
          <a:bodyPr anchor="b">
            <a:normAutofit/>
          </a:bodyPr>
          <a:lstStyle/>
          <a:p>
            <a:r>
              <a:rPr lang="fi-FI"/>
              <a:t>Luontopainotteinen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ADEBA4-6B46-666D-EC47-AE94B6C75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286" y="1793174"/>
            <a:ext cx="5719713" cy="4275117"/>
          </a:xfrm>
        </p:spPr>
        <p:txBody>
          <a:bodyPr>
            <a:noAutofit/>
          </a:bodyPr>
          <a:lstStyle/>
          <a:p>
            <a:r>
              <a:rPr lang="fi-FI" sz="2400" dirty="0"/>
              <a:t>Joissain hoivakodeissa ja päiväkodeissa hoitotyöhön liittyy puutarhan tai läheisen puiston tai metsän käyttö hoivatyössä</a:t>
            </a:r>
          </a:p>
          <a:p>
            <a:r>
              <a:rPr lang="fi-FI" sz="2400" dirty="0"/>
              <a:t>Omasta puutarhasta saadaan virikkeitä ja virkistystä hoitopäivään</a:t>
            </a:r>
          </a:p>
          <a:p>
            <a:r>
              <a:rPr lang="fi-FI" sz="2400" dirty="0"/>
              <a:t>Oman puutarhan tuotteita voidaan käyttää ruokailussa</a:t>
            </a:r>
          </a:p>
          <a:p>
            <a:r>
              <a:rPr lang="fi-FI" sz="2400" dirty="0"/>
              <a:t>Läheisen puiston tai metsän käyttö antaa virikkeitä ja askartelumateriaalia päiväkodeille</a:t>
            </a:r>
          </a:p>
        </p:txBody>
      </p:sp>
    </p:spTree>
    <p:extLst>
      <p:ext uri="{BB962C8B-B14F-4D97-AF65-F5344CB8AC3E}">
        <p14:creationId xmlns:p14="http://schemas.microsoft.com/office/powerpoint/2010/main" val="458447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EBAEBE-7E4E-DFC2-4760-9CDF260C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Kierrätys ja materiaalin kestokäyttö</a:t>
            </a:r>
          </a:p>
        </p:txBody>
      </p:sp>
      <p:pic>
        <p:nvPicPr>
          <p:cNvPr id="5" name="Kuva 4" descr="Kuva, joka sisältää kohteen Värikkyys, Grafiikka, graafinen suunnittelu, kuvakaappaus&#10;&#10;Kuvaus luotu automaattisesti">
            <a:extLst>
              <a:ext uri="{FF2B5EF4-FFF2-40B4-BE49-F238E27FC236}">
                <a16:creationId xmlns:a16="http://schemas.microsoft.com/office/drawing/2014/main" id="{0809ACE0-F59B-B41C-744E-3BBA32252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0" y="3058886"/>
            <a:ext cx="3359069" cy="3118076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E145CE-581F-21B9-3989-CFEFF1F4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7857" y="1825625"/>
            <a:ext cx="7441539" cy="4351338"/>
          </a:xfrm>
        </p:spPr>
        <p:txBody>
          <a:bodyPr>
            <a:normAutofit/>
          </a:bodyPr>
          <a:lstStyle/>
          <a:p>
            <a:r>
              <a:rPr lang="fi-FI" dirty="0"/>
              <a:t>Jotkut hoidossa käytettävät tarvikkeet voivat olla pestäviä ja kestokäyttöisiä, esim. ruokalaput ja käsipyyhkeet päiväkodeissa</a:t>
            </a:r>
          </a:p>
          <a:p>
            <a:r>
              <a:rPr lang="fi-FI" dirty="0"/>
              <a:t>Kaarimaljat ja instrumentit voivat myös olla joko kertakäyttöisiä tai välinehuollossa pestäviä</a:t>
            </a:r>
          </a:p>
          <a:p>
            <a:r>
              <a:rPr lang="fi-FI" dirty="0"/>
              <a:t>Pehmopaperit voidaan ostaa ympäristömerkittyinä, jolloin niissä on osittain kierrätettyä materiaalia</a:t>
            </a:r>
          </a:p>
          <a:p>
            <a:r>
              <a:rPr lang="fi-FI" dirty="0"/>
              <a:t>Ihmisten tarpeettomat vaatteet voidaan ottaa uusiokäyttöön tai viedä vaatekeräyksiin tai päiväkotiin tuodaan omalle lapselle pieneksi jääneitä vaatteita varavaatteiksi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55443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E000C2-B907-B8E1-D2D4-D83BD7BB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8BD136-0D94-768E-90CA-6FDEE4B9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Mistä saadaan tulevaisuudessa tarvittava määrä hoitajia?</a:t>
            </a:r>
          </a:p>
          <a:p>
            <a:r>
              <a:rPr lang="fi-FI"/>
              <a:t>Pitääkö hoitotyössä osata suomen kieltä?</a:t>
            </a:r>
          </a:p>
          <a:p>
            <a:r>
              <a:rPr lang="fi-FI"/>
              <a:t>Ovatko suuret yksiköt vanhustenhoidossa tai päiväkodeissa kannattavia? Ovatko ne asiakasystävällisiä?</a:t>
            </a:r>
          </a:p>
          <a:p>
            <a:r>
              <a:rPr lang="fi-FI"/>
              <a:t>Missä ja miten yhä suurempi määrä muistisairaita ikäihmisiä hoidetaan?</a:t>
            </a:r>
          </a:p>
          <a:p>
            <a:r>
              <a:rPr lang="fi-FI"/>
              <a:t>Miten pystytään varmistamaan akuuttihoito ja leikkaukset, jos koko ajan on hoitajapulaa?</a:t>
            </a:r>
          </a:p>
          <a:p>
            <a:r>
              <a:rPr lang="fi-FI"/>
              <a:t>Haluaisitko itse työskennellä isossa vai pienessä yksikössä? Mieti asiaa monelta kannalta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396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B66C4A-6764-5479-6D48-FE9F5C01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Liikkuminen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C42486-1B45-5CCC-4A79-7CC7F3B43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Suurilla työnantajilla voi olla etuja jos työntekijä käyttää julkista liikennettä, matkalipun saa halvemmalla</a:t>
            </a:r>
          </a:p>
          <a:p>
            <a:r>
              <a:rPr lang="fi-FI"/>
              <a:t>Työnantaja voi myös antaa työntekijälle esim. työsuhdepolkupyörän</a:t>
            </a:r>
          </a:p>
          <a:p>
            <a:r>
              <a:rPr lang="fi-FI"/>
              <a:t>Kotihoidossa liikutaan lyhyet matkat joko jalkaisin tai polkupyörillä</a:t>
            </a:r>
          </a:p>
          <a:p>
            <a:r>
              <a:rPr lang="fi-FI"/>
              <a:t>Kotihoidossa pitkät matkat pyritään mahdollisuuksien mukaan logistisesti optimoimaan, aina tämä ei kuitenkaan hoidollisista syistä ole mahdollista</a:t>
            </a:r>
          </a:p>
          <a:p>
            <a:r>
              <a:rPr lang="fi-FI"/>
              <a:t>Kotihoidon autot ovat pieniä ja vähäpäästöisiä, vielä ei ole merkittävästi sähkö- tai hybridiautoja</a:t>
            </a:r>
          </a:p>
          <a:p>
            <a:r>
              <a:rPr lang="fi-FI"/>
              <a:t>Materiaalia tilataan kerralla isompi määrä, jolloin ajokertoja on harvemmin, viivakoodeilla hallitaan varastotilannetta ja tavaraa tilataan tarpeen mukaan jo ennen kuin entinen on loppu</a:t>
            </a:r>
          </a:p>
        </p:txBody>
      </p:sp>
    </p:spTree>
    <p:extLst>
      <p:ext uri="{BB962C8B-B14F-4D97-AF65-F5344CB8AC3E}">
        <p14:creationId xmlns:p14="http://schemas.microsoft.com/office/powerpoint/2010/main" val="1713428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734107-4A65-41B3-1122-9ED3F711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Terveydenhuollon jätteet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F765FC-01E2-C689-D8E2-7548D3C6D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524000"/>
            <a:ext cx="8410040" cy="4652963"/>
          </a:xfrm>
        </p:spPr>
        <p:txBody>
          <a:bodyPr>
            <a:normAutofit/>
          </a:bodyPr>
          <a:lstStyle/>
          <a:p>
            <a:r>
              <a:rPr lang="fi-FI" sz="2000" dirty="0"/>
              <a:t>Sote-ala tuottaa merkittävän paljon jätettä, ja se lajitellaan monella eri tavalla</a:t>
            </a:r>
          </a:p>
          <a:p>
            <a:r>
              <a:rPr lang="fi-FI" sz="2000" dirty="0" err="1"/>
              <a:t>Sekäjäte</a:t>
            </a:r>
            <a:r>
              <a:rPr lang="fi-FI" sz="2000" dirty="0"/>
              <a:t>/kaatopaikkajäte</a:t>
            </a:r>
          </a:p>
          <a:p>
            <a:pPr lvl="1"/>
            <a:r>
              <a:rPr lang="fi-FI" dirty="0"/>
              <a:t>Vaipat, PVC-muovi, tyhjät infuusio- tai veripussit, katetrit, infuusioletkut, ruiskut, kertakäyttöimupussit, vinyylikäsineet, pehmopaperi, kertakäyttövaatteet, sidokset (jos ei tartuntavaarallisia) ja sellainen jäte joka kotonakin laitetaan sekajätteeseen</a:t>
            </a:r>
          </a:p>
          <a:p>
            <a:r>
              <a:rPr lang="fi-FI" sz="2000" dirty="0"/>
              <a:t>Muovi</a:t>
            </a:r>
          </a:p>
          <a:p>
            <a:pPr lvl="1"/>
            <a:r>
              <a:rPr lang="fi-FI" dirty="0"/>
              <a:t>Pakkausmuovi (ei yllämainittua muovia)</a:t>
            </a:r>
          </a:p>
          <a:p>
            <a:r>
              <a:rPr lang="fi-FI" sz="2000" dirty="0"/>
              <a:t>Paperi</a:t>
            </a:r>
          </a:p>
          <a:p>
            <a:pPr lvl="1"/>
            <a:r>
              <a:rPr lang="fi-FI" dirty="0"/>
              <a:t>Muista tietosuojatun paperin käsittely</a:t>
            </a:r>
          </a:p>
          <a:p>
            <a:r>
              <a:rPr lang="fi-FI" sz="2000" dirty="0"/>
              <a:t>Pahvi ja kartonki</a:t>
            </a:r>
          </a:p>
        </p:txBody>
      </p:sp>
      <p:pic>
        <p:nvPicPr>
          <p:cNvPr id="7" name="Kuva 6" descr="Kuva, joka sisältää kohteen animaatio, clipart, piirros, virvoke&#10;&#10;Kuvaus luotu automaattisesti">
            <a:extLst>
              <a:ext uri="{FF2B5EF4-FFF2-40B4-BE49-F238E27FC236}">
                <a16:creationId xmlns:a16="http://schemas.microsoft.com/office/drawing/2014/main" id="{B14316B7-9BBF-BA3C-A5D6-B7A7E3AD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86" y="2960913"/>
            <a:ext cx="3015343" cy="3216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4548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7B9CD4-9D7C-038B-7FC7-E3D8ADDB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Terveydenhuollon jätteet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9A1E81-F3BB-3321-42C3-249156DFF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8007269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Paristot ja akut</a:t>
            </a:r>
          </a:p>
          <a:p>
            <a:r>
              <a:rPr lang="fi-FI" dirty="0"/>
              <a:t>Elektroniikkajäte</a:t>
            </a:r>
          </a:p>
          <a:p>
            <a:r>
              <a:rPr lang="fi-FI" dirty="0"/>
              <a:t>Lasi</a:t>
            </a:r>
          </a:p>
          <a:p>
            <a:r>
              <a:rPr lang="fi-FI" dirty="0"/>
              <a:t>Metallit </a:t>
            </a:r>
          </a:p>
          <a:p>
            <a:r>
              <a:rPr lang="fi-FI" dirty="0"/>
              <a:t>Biojäte </a:t>
            </a:r>
          </a:p>
          <a:p>
            <a:pPr lvl="1"/>
            <a:r>
              <a:rPr lang="fi-FI" sz="2400" dirty="0"/>
              <a:t>Eloperäinen, biologisesti hajoava jäte</a:t>
            </a:r>
          </a:p>
          <a:p>
            <a:r>
              <a:rPr lang="fi-FI" dirty="0"/>
              <a:t>Tapaturmavaarallinen jäte/särmäisjäte</a:t>
            </a:r>
          </a:p>
          <a:p>
            <a:pPr lvl="1"/>
            <a:r>
              <a:rPr lang="fi-FI" sz="2400" dirty="0"/>
              <a:t>Neulat, veitsenterät, tyhjät ampullit ja ampulliviilat, letkujen terävät osat, näyte- ja koeputket</a:t>
            </a:r>
          </a:p>
          <a:p>
            <a:pPr lvl="1"/>
            <a:r>
              <a:rPr lang="fi-FI" sz="2400" dirty="0"/>
              <a:t>Jätteet pakataan väljästi korkeintaan astian merkkiin saakka</a:t>
            </a:r>
          </a:p>
          <a:p>
            <a:endParaRPr lang="fi-FI" sz="2000" dirty="0"/>
          </a:p>
        </p:txBody>
      </p:sp>
      <p:pic>
        <p:nvPicPr>
          <p:cNvPr id="5" name="Kuva 4" descr="Kuva, joka sisältää kohteen Lääketieteelliset välineet, lääkeruisku, neula&#10;&#10;Kuvaus luotu automaattisesti">
            <a:extLst>
              <a:ext uri="{FF2B5EF4-FFF2-40B4-BE49-F238E27FC236}">
                <a16:creationId xmlns:a16="http://schemas.microsoft.com/office/drawing/2014/main" id="{614FD9EC-DB97-97D3-0C6F-09FF68FF9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55" y="1230085"/>
            <a:ext cx="4550885" cy="2103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467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410A31-3B91-2E78-B96D-902779F7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Terveydenhuollon jätteet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359A57-630E-AB16-2279-92044D14A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i-FI" dirty="0"/>
              <a:t>Tartuntavaarallinen jäte</a:t>
            </a:r>
          </a:p>
          <a:p>
            <a:pPr lvl="1"/>
            <a:r>
              <a:rPr lang="fi-FI" sz="2400" dirty="0"/>
              <a:t>Tartuntatautilain mukaiset jätteet</a:t>
            </a:r>
          </a:p>
          <a:p>
            <a:pPr lvl="1"/>
            <a:r>
              <a:rPr lang="fi-FI" sz="2400" dirty="0"/>
              <a:t>Jätteet merkitään ja laitetaan omaan astiaan</a:t>
            </a:r>
          </a:p>
          <a:p>
            <a:r>
              <a:rPr lang="fi-FI" dirty="0"/>
              <a:t>Eettinen/biologinen jäte</a:t>
            </a:r>
          </a:p>
          <a:p>
            <a:pPr lvl="1"/>
            <a:r>
              <a:rPr lang="fi-FI" sz="2400" dirty="0"/>
              <a:t>Merkitään ja viedään omaan astiaan</a:t>
            </a:r>
          </a:p>
          <a:p>
            <a:pPr lvl="1"/>
            <a:r>
              <a:rPr lang="fi-FI" sz="2400" dirty="0"/>
              <a:t>Tunnistettava jäte: ihmisestä peräisin olevat elimet, raajat ja istukat</a:t>
            </a:r>
          </a:p>
          <a:p>
            <a:pPr lvl="1"/>
            <a:r>
              <a:rPr lang="fi-FI" sz="2400" dirty="0"/>
              <a:t>Ei-tunnistettava jäte: kudoksen kappaleet, veriputket ja hyvin veriset sidokset ja kankaat</a:t>
            </a:r>
          </a:p>
          <a:p>
            <a:r>
              <a:rPr lang="fi-FI" dirty="0"/>
              <a:t>Sytotoksinen jäte</a:t>
            </a:r>
          </a:p>
          <a:p>
            <a:pPr lvl="1"/>
            <a:r>
              <a:rPr lang="fi-FI" sz="2400" dirty="0"/>
              <a:t>Solunsalpaajalääke-erät ja hoitotarvikkeet, jotka kontaminoituneet </a:t>
            </a:r>
            <a:r>
              <a:rPr lang="fi-FI" sz="2400" dirty="0" err="1"/>
              <a:t>sytostaateilla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199916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27253B-8F11-B43E-325F-79D8B9E5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Terveydenhuollon jätteet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FE580-3DF9-2600-2CD9-5FA8EC330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Radioaktiivinen ja röntgentoiminnasta syntyvä jäte</a:t>
            </a:r>
          </a:p>
          <a:p>
            <a:pPr lvl="1"/>
            <a:r>
              <a:rPr lang="fi-FI" sz="2400" dirty="0"/>
              <a:t>Säteilylähteet, radioaktiivisella aineella kontaminoituneet ruiskut, neulat, ampullit</a:t>
            </a:r>
          </a:p>
          <a:p>
            <a:r>
              <a:rPr lang="fi-FI" dirty="0"/>
              <a:t>Kemikaalijätteet</a:t>
            </a:r>
          </a:p>
          <a:p>
            <a:pPr lvl="1"/>
            <a:r>
              <a:rPr lang="fi-FI" sz="2400" dirty="0"/>
              <a:t>Puhdistus- ja desinfiointiaineet</a:t>
            </a:r>
          </a:p>
          <a:p>
            <a:pPr lvl="1"/>
            <a:r>
              <a:rPr lang="fi-FI" sz="2400" dirty="0"/>
              <a:t>Tätä jätettä syntyy erityisesti välinehuollossa, suuri osa kemikaalijätteestä on haitallista ihmiselle (hengitettynä tai iholle joutuessaan) ja haitallista vesistöille</a:t>
            </a:r>
          </a:p>
          <a:p>
            <a:pPr lvl="1"/>
            <a:r>
              <a:rPr lang="fi-FI" sz="2400" dirty="0"/>
              <a:t>Etanolia sisältävät desinfiointiaineet ovat myös herkästi syttyviä</a:t>
            </a:r>
          </a:p>
        </p:txBody>
      </p:sp>
    </p:spTree>
    <p:extLst>
      <p:ext uri="{BB962C8B-B14F-4D97-AF65-F5344CB8AC3E}">
        <p14:creationId xmlns:p14="http://schemas.microsoft.com/office/powerpoint/2010/main" val="1317328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279BD4-A178-5DF1-3FF6-11177F0C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Terveydenhuollon jätteet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F92A1A-E3FB-419D-402B-FECCF1FB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88" y="1303111"/>
            <a:ext cx="10604665" cy="400419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i-FI" sz="3000" dirty="0"/>
              <a:t>Lääkejäte</a:t>
            </a:r>
          </a:p>
          <a:p>
            <a:pPr lvl="2"/>
            <a:r>
              <a:rPr lang="fi-FI" sz="2600" dirty="0"/>
              <a:t>Vanhentuneet tai muuten käyttökelvottomat tai tarpeettomiksi jääneet lääkkeet</a:t>
            </a:r>
          </a:p>
          <a:p>
            <a:pPr lvl="2"/>
            <a:r>
              <a:rPr lang="fi-FI" sz="2600" dirty="0"/>
              <a:t>Vaaraton lääkejäte: lääkeainetta sisältämättömät infuusionesteet, ravitsemusliuokset, huuhteet ja dialyysinesteet</a:t>
            </a:r>
          </a:p>
          <a:p>
            <a:pPr lvl="3"/>
            <a:r>
              <a:rPr lang="fi-FI" sz="2400" dirty="0"/>
              <a:t>Vaaraton lääkejäte voidaan hävittää viemäriin runsaan veden kera</a:t>
            </a:r>
          </a:p>
          <a:p>
            <a:pPr lvl="2"/>
            <a:r>
              <a:rPr lang="fi-FI" sz="2600" dirty="0"/>
              <a:t>Tavanomainen lääkejäte: lääkeainetta sisältävä jäte</a:t>
            </a:r>
          </a:p>
          <a:p>
            <a:pPr lvl="2"/>
            <a:r>
              <a:rPr lang="fi-FI" sz="2600" dirty="0"/>
              <a:t>Merkitään ja laitetaan omaan jäteastiaan, pienissä yksiköissä toimitetaan apteekkiin</a:t>
            </a:r>
          </a:p>
          <a:p>
            <a:pPr lvl="2"/>
            <a:r>
              <a:rPr lang="fi-FI" sz="2600" dirty="0"/>
              <a:t>Huumaaviksi luokitelluilla lääkkeillä pitää tehdä merkintä huumausainekorttiin kun hävitetään</a:t>
            </a:r>
          </a:p>
          <a:p>
            <a:pPr lvl="2"/>
            <a:r>
              <a:rPr lang="fi-FI" sz="2600" dirty="0"/>
              <a:t>Tyhjät lääkepakkaukset eivät ole lääkejätettä, elleivät ne sisällä jodia, bromia tai elohopeaa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68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209C24-909E-7F1E-596E-9EA13449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Monikäyttöiset tarvikkeet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877588-D0BD-D4BC-0EE1-F8E142461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Apuvälineet kiertävät usealla lainaajalla, niitä saa lainaksi apuvälinekeskuksista</a:t>
            </a:r>
          </a:p>
          <a:p>
            <a:r>
              <a:rPr lang="fi-FI"/>
              <a:t>Työnantaja huolehtii joissain paikoissa työvaatetuksesta, ja se pestään työnantajan puolesta pesulassa</a:t>
            </a:r>
          </a:p>
          <a:p>
            <a:pPr lvl="1"/>
            <a:r>
              <a:rPr lang="fi-FI"/>
              <a:t>Esim. sairaalat ja välinehuoltokeskukset</a:t>
            </a:r>
          </a:p>
          <a:p>
            <a:r>
              <a:rPr lang="fi-FI"/>
              <a:t>Joissain pienemmissä hoitolaitoksissa ja päiväkodeissa työntekijä itse huolehtii työvaatetuksesta ja sen puhtaanapidosta</a:t>
            </a:r>
          </a:p>
          <a:p>
            <a:r>
              <a:rPr lang="fi-FI"/>
              <a:t>Hoivakodeissa olevien asukkaiden pyykinpesusta huolehtii joko lähihoitaja tai hoiva-avustaja. Päihde- ja mielenterveyspalveluissa tai vammaispalveluissa hoitaja saattaa avustaa asukasta pyykinpesussa</a:t>
            </a:r>
          </a:p>
        </p:txBody>
      </p:sp>
    </p:spTree>
    <p:extLst>
      <p:ext uri="{BB962C8B-B14F-4D97-AF65-F5344CB8AC3E}">
        <p14:creationId xmlns:p14="http://schemas.microsoft.com/office/powerpoint/2010/main" val="2511973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4F77DF-DFEC-04F1-4A2B-2F13D69F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Esimerkki ympäristövastuusta: Helsingin kaupungin sosiaali-, terveys- ja pelastustoimiala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9564D3-2263-90B1-32C9-F4A93E074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Ympäristövastuu on osa Helsingin kaupungin strategiaa</a:t>
            </a:r>
          </a:p>
          <a:p>
            <a:r>
              <a:rPr lang="fi-FI" err="1"/>
              <a:t>Sotepe</a:t>
            </a:r>
            <a:r>
              <a:rPr lang="fi-FI"/>
              <a:t> toimiala on Ekokompassi sertifioitu, ja ympäristötyötä tehdään tavoitteellisesti</a:t>
            </a:r>
          </a:p>
          <a:p>
            <a:r>
              <a:rPr lang="fi-FI"/>
              <a:t>Jokaisessa työyksikössä on ekovastaava, joka perehdyttää ympäristöasioihin ja huolehtii ohjeiden ajantasaisuudesta</a:t>
            </a:r>
          </a:p>
          <a:p>
            <a:r>
              <a:rPr lang="fi-FI"/>
              <a:t>HSY laskee hiilijalanjäljen, tavoitteena hiilineutraalisuus vuonna 2030</a:t>
            </a:r>
          </a:p>
          <a:p>
            <a:r>
              <a:rPr lang="fi-FI"/>
              <a:t>Päästöjä lasketaan ja vähennetään (</a:t>
            </a:r>
            <a:r>
              <a:rPr lang="fi-FI" err="1"/>
              <a:t>scope</a:t>
            </a:r>
            <a:r>
              <a:rPr lang="fi-FI"/>
              <a:t> 1 ja 2)</a:t>
            </a:r>
          </a:p>
        </p:txBody>
      </p:sp>
    </p:spTree>
    <p:extLst>
      <p:ext uri="{BB962C8B-B14F-4D97-AF65-F5344CB8AC3E}">
        <p14:creationId xmlns:p14="http://schemas.microsoft.com/office/powerpoint/2010/main" val="1306221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30F733-E7E4-E7AC-1C05-53B7A27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Esimerkki ympäristövastuusta: Helsingin kaupungin sosiaali-, terveys- ja pelastustoimiala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E16D02-E482-3BE3-2BC6-339472F2A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/>
              <a:t>Käytännön esimerkkejä:</a:t>
            </a:r>
          </a:p>
          <a:p>
            <a:pPr lvl="1"/>
            <a:r>
              <a:rPr lang="fi-FI"/>
              <a:t>Liinavaatteet pestään ammattikäytön pesukoneissa, jolloin pesu on tehokasta ja vähäpäästöistä</a:t>
            </a:r>
          </a:p>
          <a:p>
            <a:pPr lvl="1"/>
            <a:r>
              <a:rPr lang="fi-FI"/>
              <a:t>Tähderuokamäärää seurataan, jotta osataan tehdä sopivat ruokatilaukset</a:t>
            </a:r>
          </a:p>
          <a:p>
            <a:pPr lvl="1"/>
            <a:r>
              <a:rPr lang="fi-FI"/>
              <a:t>Jätteet lajitellaan asianmukaisesti</a:t>
            </a:r>
          </a:p>
          <a:p>
            <a:pPr lvl="1"/>
            <a:r>
              <a:rPr lang="fi-FI"/>
              <a:t>Hoitotarvikkeita käytetään taloudellisesti ja johdonmukaisesti</a:t>
            </a:r>
          </a:p>
          <a:p>
            <a:pPr lvl="1"/>
            <a:r>
              <a:rPr lang="fi-FI"/>
              <a:t>Lääkkeet ja puhdistuskemikaalit kuormittavat vesistöjä. Puhdistuskemikaalit voidaan valita ympäristöystävällisiksi, lääkkeissä ei tätä mahdollisuutta ole. Siivouksessa käytetään vettäsäästävíä toimintatapoja</a:t>
            </a:r>
          </a:p>
          <a:p>
            <a:pPr lvl="1"/>
            <a:r>
              <a:rPr lang="fi-FI"/>
              <a:t>Uudis- ja korjausrakentamisessa huomioidaan luonnon monimuotoisuus (piha-alueet, viherkatot, kattopuutarhat)</a:t>
            </a:r>
          </a:p>
          <a:p>
            <a:pPr lvl="1"/>
            <a:r>
              <a:rPr lang="fi-FI"/>
              <a:t>Julkisen liikenteen matkalippuetu</a:t>
            </a:r>
          </a:p>
          <a:p>
            <a:pPr lvl="1"/>
            <a:r>
              <a:rPr lang="fi-FI"/>
              <a:t>Kalusteiden ja laitteiden uudelleenkäyttö mahdollista yksiköitten kesken</a:t>
            </a:r>
          </a:p>
        </p:txBody>
      </p:sp>
    </p:spTree>
    <p:extLst>
      <p:ext uri="{BB962C8B-B14F-4D97-AF65-F5344CB8AC3E}">
        <p14:creationId xmlns:p14="http://schemas.microsoft.com/office/powerpoint/2010/main" val="707329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1D202-5352-CFB9-CB5E-D1D29E79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Esimerkki: HUS ilmastovastuu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FB26C-8B91-B47C-B4EB-3F9A30B79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Tavoitteena hiilineutraalisuus vuonna 2030</a:t>
            </a:r>
          </a:p>
          <a:p>
            <a:r>
              <a:rPr lang="fi-FI"/>
              <a:t>Vähähiilinen rakentaminen</a:t>
            </a:r>
          </a:p>
          <a:p>
            <a:r>
              <a:rPr lang="fi-FI"/>
              <a:t>Vuonna 2030 kaikki hankinnat tahoilta, jotka ovat sitoutuneet vähähiilisyyteen</a:t>
            </a:r>
          </a:p>
          <a:p>
            <a:r>
              <a:rPr lang="fi-FI"/>
              <a:t>Anestesiakaasujen päästöjä vähennetään n. 50% ja typpioksiduulin päästöjä vähennetään n. 70%</a:t>
            </a:r>
          </a:p>
          <a:p>
            <a:r>
              <a:rPr lang="fi-FI"/>
              <a:t>Tuetaan henkilöstön kestävää liikuntaa mm. lisäämällä pyöräparkkeja ja ottamalla osaa joukkoliikenteen kehittämiseen, jotta yksiköt ovat helposti joukkoliikenteellä saavutettavia</a:t>
            </a:r>
          </a:p>
        </p:txBody>
      </p:sp>
    </p:spTree>
    <p:extLst>
      <p:ext uri="{BB962C8B-B14F-4D97-AF65-F5344CB8AC3E}">
        <p14:creationId xmlns:p14="http://schemas.microsoft.com/office/powerpoint/2010/main" val="285485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041601-E00E-C317-F7EC-81582510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 välinehuoltoon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43BDFA-8C47-3634-0145-F40555D6A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Haluaisitko itse työskennellä tehdasmaisessa isossa yksikössä?</a:t>
            </a:r>
          </a:p>
          <a:p>
            <a:r>
              <a:rPr lang="fi-FI"/>
              <a:t>Kolmivuorotyö vai päivätyö?</a:t>
            </a:r>
          </a:p>
          <a:p>
            <a:r>
              <a:rPr lang="fi-FI"/>
              <a:t>Miten paljon välinehuoltajan pitää osata suomen kieltä?</a:t>
            </a:r>
          </a:p>
          <a:p>
            <a:r>
              <a:rPr lang="fi-FI"/>
              <a:t>Mitä hyvää robotiikka ja tekoäly tuo välinehuoltoon?</a:t>
            </a:r>
          </a:p>
          <a:p>
            <a:r>
              <a:rPr lang="fi-FI"/>
              <a:t>Miten leikkaussalissa toimiva välinehuoltaja saa tarvittavaa lisäkoulutusta vaativiin leikkausmenetelmiin ja niiden välineiden huoltamiseen?</a:t>
            </a:r>
          </a:p>
          <a:p>
            <a:r>
              <a:rPr lang="fi-FI"/>
              <a:t>Pitääkö välinehuoltajan osata kaikki välinehuollon vaiheet (pesu, pakkaaminen, sterilointi, varasto) vai voiko erikoistua johonkin osaan?</a:t>
            </a:r>
          </a:p>
        </p:txBody>
      </p:sp>
    </p:spTree>
    <p:extLst>
      <p:ext uri="{BB962C8B-B14F-4D97-AF65-F5344CB8AC3E}">
        <p14:creationId xmlns:p14="http://schemas.microsoft.com/office/powerpoint/2010/main" val="276962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CA94A3-BCE3-3938-98DF-D8D0482C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Kysymyksiä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EA0777-16E0-9B2A-5FF4-478253FB3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lähihoitajana/välinehuoltajana voit vaikuttaa ympäristöön?</a:t>
            </a:r>
          </a:p>
          <a:p>
            <a:r>
              <a:rPr lang="fi-FI" dirty="0"/>
              <a:t>Miten lähihoitajana/välinehuoltajana voit vaikuttaa kaupungin/ sairaalan/ hyvinvointialueen ympäristöstrategiaan?</a:t>
            </a:r>
          </a:p>
          <a:p>
            <a:r>
              <a:rPr lang="fi-FI" dirty="0"/>
              <a:t>Miten yksikössäsi lajitellaan jätteet? </a:t>
            </a:r>
          </a:p>
          <a:p>
            <a:r>
              <a:rPr lang="fi-FI" dirty="0"/>
              <a:t>Miten kotihoidossa lajitellaan jätteet?</a:t>
            </a:r>
          </a:p>
          <a:p>
            <a:r>
              <a:rPr lang="fi-FI" dirty="0"/>
              <a:t>Miten välinehuollossa lajitellaan jätteet?</a:t>
            </a:r>
          </a:p>
          <a:p>
            <a:r>
              <a:rPr lang="fi-FI" dirty="0"/>
              <a:t>Mihin laitat tekstiilijätteen?</a:t>
            </a:r>
          </a:p>
          <a:p>
            <a:r>
              <a:rPr lang="fi-FI" dirty="0"/>
              <a:t>Oletko tutustunut yksikkösi ympäristövastuun ohjelmaan?</a:t>
            </a:r>
          </a:p>
        </p:txBody>
      </p:sp>
    </p:spTree>
    <p:extLst>
      <p:ext uri="{BB962C8B-B14F-4D97-AF65-F5344CB8AC3E}">
        <p14:creationId xmlns:p14="http://schemas.microsoft.com/office/powerpoint/2010/main" val="342038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6" b="7076"/>
          <a:stretch/>
        </p:blipFill>
        <p:spPr>
          <a:xfrm>
            <a:off x="1" y="0"/>
            <a:ext cx="11360166" cy="684736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84373F-6A5A-FF47-979A-1B928E20D60B}"/>
              </a:ext>
            </a:extLst>
          </p:cNvPr>
          <p:cNvSpPr/>
          <p:nvPr/>
        </p:nvSpPr>
        <p:spPr>
          <a:xfrm>
            <a:off x="0" y="-4131"/>
            <a:ext cx="11360167" cy="6858000"/>
          </a:xfrm>
          <a:prstGeom prst="rect">
            <a:avLst/>
          </a:prstGeom>
          <a:solidFill>
            <a:srgbClr val="331C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Sosiaalinen vastuu sosiaali- ja terveydenhuollon toimialalla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Sosiaalisesti vastuullinen organisaatio huomioi toimintansa vaikutukset kaikkiin sidosryhmiinsä; niin työntekijöitään, asiakkaitaan, sijoittajiaan, ympäristöään kuin yhteiskuntaakin kohtaan ja pyrkii edistämään yleistä hyvää.</a:t>
            </a:r>
          </a:p>
        </p:txBody>
      </p:sp>
    </p:spTree>
    <p:extLst>
      <p:ext uri="{BB962C8B-B14F-4D97-AF65-F5344CB8AC3E}">
        <p14:creationId xmlns:p14="http://schemas.microsoft.com/office/powerpoint/2010/main" val="21183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9533-E73F-1B45-98F7-F7CBA083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31" y="365125"/>
            <a:ext cx="10604665" cy="1325563"/>
          </a:xfrm>
        </p:spPr>
        <p:txBody>
          <a:bodyPr anchor="ctr">
            <a:normAutofit/>
          </a:bodyPr>
          <a:lstStyle/>
          <a:p>
            <a:r>
              <a:rPr lang="fi-FI"/>
              <a:t>Sosiaali- ja terveysalan työ perustuu lainsäädäntöön ja eettisyyteen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6BE3-34F1-824F-9EAE-7EDC0DAFD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31" y="1825625"/>
            <a:ext cx="5165765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Laki sosiaalihuollon asiakkaan asemasta ja oikeuksista</a:t>
            </a:r>
          </a:p>
          <a:p>
            <a:r>
              <a:rPr lang="fi-FI" dirty="0"/>
              <a:t>Laki potilaan asemasta ja oikeuksista</a:t>
            </a:r>
          </a:p>
          <a:p>
            <a:endParaRPr lang="fi-FI" dirty="0"/>
          </a:p>
          <a:p>
            <a:r>
              <a:rPr lang="fi-FI" dirty="0"/>
              <a:t>Vaitiolovelvollisuus ja tietosuoja</a:t>
            </a:r>
          </a:p>
          <a:p>
            <a:r>
              <a:rPr lang="fi-FI" dirty="0"/>
              <a:t>Itsemääräämisoikeus</a:t>
            </a:r>
          </a:p>
          <a:p>
            <a:r>
              <a:rPr lang="fi-FI" dirty="0"/>
              <a:t>Omavalvonta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F364C8-1947-9CD1-BFEE-2B4D4A99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0844" y="1825625"/>
            <a:ext cx="4351338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1461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981734-FD68-C8F0-3273-64DD5772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Sosiaali- ja terveysalan etiikka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0A68BC-BD69-E664-6B50-5454C18C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fi-FI"/>
              <a:t>Sosiaali- ja terveysalan toimijat kunnioittavat asiakkaidensa ja potilaidensa ihmisarvoa ja perusoikeuksia</a:t>
            </a:r>
          </a:p>
          <a:p>
            <a:pPr marL="457200" indent="-457200">
              <a:buAutoNum type="arabicParenR"/>
            </a:pPr>
            <a:r>
              <a:rPr lang="fi-FI"/>
              <a:t>Sosiaali- ja terveydenhuollon lähtökohtana on asiakkaan ja potilaan etu</a:t>
            </a:r>
          </a:p>
          <a:p>
            <a:pPr marL="457200" indent="-457200">
              <a:buAutoNum type="arabicParenR"/>
            </a:pPr>
            <a:r>
              <a:rPr lang="fi-FI"/>
              <a:t>Sosiaali- ja terveydenhuollossa on kysymys vuorovaikutuksesta</a:t>
            </a:r>
          </a:p>
          <a:p>
            <a:pPr marL="457200" indent="-457200">
              <a:buAutoNum type="arabicParenR"/>
            </a:pPr>
            <a:r>
              <a:rPr lang="fi-FI"/>
              <a:t>Ammattihenkilöstö vastaa työnsä laadusta</a:t>
            </a:r>
          </a:p>
          <a:p>
            <a:pPr marL="457200" indent="-457200">
              <a:buAutoNum type="arabicParenR"/>
            </a:pPr>
            <a:r>
              <a:rPr lang="fi-FI"/>
              <a:t>Hyvä hoito ja palvelu edellyttävät vastuullisia päätöksiä ja toimintakulttuuria </a:t>
            </a:r>
          </a:p>
          <a:p>
            <a:pPr marL="0" indent="0">
              <a:buNone/>
            </a:pPr>
            <a:r>
              <a:rPr lang="fi-FI"/>
              <a:t>	Lähde: Etenen julkaisuja</a:t>
            </a:r>
          </a:p>
          <a:p>
            <a:pPr marL="0" indent="0">
              <a:buNone/>
            </a:pPr>
            <a:r>
              <a:rPr lang="fi-FI" sz="1200">
                <a:hlinkClick r:id="rId2"/>
              </a:rPr>
              <a:t>https://etene.fi/documents/1429646/1559058/ETENE-julkaisuja+32+Sosiaali-+ja+terveysalan+eettinen+perusta.pdf/13c517e8-6644-4fa5-8c5f-193cfdce9841/ETENE-julkaisuja+32+Sosiaali-+ja+terveysalan+eettinen+perusta.pdf</a:t>
            </a:r>
            <a:r>
              <a:rPr lang="fi-FI" sz="1200"/>
              <a:t> </a:t>
            </a:r>
          </a:p>
          <a:p>
            <a:pPr marL="457200" indent="-457200">
              <a:buAutoNum type="arabicParenR"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2227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Taitotalon teemavärit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361A57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itotalo esityspohja 2020 [Vain luku]" id="{B4A6EE44-2594-417D-B3F3-B9E5AF830B46}" vid="{4068C1BE-D145-48A4-834A-D0B82418841C}"/>
    </a:ext>
  </a:extLst>
</a:theme>
</file>

<file path=ppt/theme/theme2.xml><?xml version="1.0" encoding="utf-8"?>
<a:theme xmlns:a="http://schemas.openxmlformats.org/drawingml/2006/main" name="Office-teema">
  <a:themeElements>
    <a:clrScheme name="Mukautettu 1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00B0CA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37FD2004-E76C-4E5E-B22D-90444C665B49}" vid="{4B01342B-DD5A-4CF3-AE77-3C7DCF1815A2}"/>
    </a:ext>
  </a:extLst>
</a:theme>
</file>

<file path=ppt/theme/theme3.xml><?xml version="1.0" encoding="utf-8"?>
<a:theme xmlns:a="http://schemas.openxmlformats.org/drawingml/2006/main" name="2_Office-teema">
  <a:themeElements>
    <a:clrScheme name="Mukautettu 1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00B0CA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itotalo_04-2020.pptx" id="{555F492B-3226-4846-8693-FB4FDADF217D}" vid="{B285E541-FB72-4889-9D89-E4AB7AA7F34A}"/>
    </a:ext>
  </a:extLst>
</a:theme>
</file>

<file path=ppt/theme/theme4.xml><?xml version="1.0" encoding="utf-8"?>
<a:theme xmlns:a="http://schemas.openxmlformats.org/drawingml/2006/main" name="3_Office-teema">
  <a:themeElements>
    <a:clrScheme name="Mukautettu 1">
      <a:dk1>
        <a:srgbClr val="331C54"/>
      </a:dk1>
      <a:lt1>
        <a:srgbClr val="FFFFFF"/>
      </a:lt1>
      <a:dk2>
        <a:srgbClr val="512398"/>
      </a:dk2>
      <a:lt2>
        <a:srgbClr val="E0E1DD"/>
      </a:lt2>
      <a:accent1>
        <a:srgbClr val="512398"/>
      </a:accent1>
      <a:accent2>
        <a:srgbClr val="331C54"/>
      </a:accent2>
      <a:accent3>
        <a:srgbClr val="00B0CA"/>
      </a:accent3>
      <a:accent4>
        <a:srgbClr val="F9E300"/>
      </a:accent4>
      <a:accent5>
        <a:srgbClr val="B2B3B3"/>
      </a:accent5>
      <a:accent6>
        <a:srgbClr val="E0E1DD"/>
      </a:accent6>
      <a:hlink>
        <a:srgbClr val="00B0CA"/>
      </a:hlink>
      <a:folHlink>
        <a:srgbClr val="5123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itotalo esityspohja mallisivut 05-2020.pptx" id="{79C9E71C-E12C-4787-B21A-694C1CE66A60}" vid="{20E15661-9278-49F0-BC14-766C19279C55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BD7A1F422DD3947AB7A2E34C1684192" ma:contentTypeVersion="15" ma:contentTypeDescription="Luo uusi asiakirja." ma:contentTypeScope="" ma:versionID="517bb36628ad919e2837ea7885e61dc8">
  <xsd:schema xmlns:xsd="http://www.w3.org/2001/XMLSchema" xmlns:xs="http://www.w3.org/2001/XMLSchema" xmlns:p="http://schemas.microsoft.com/office/2006/metadata/properties" xmlns:ns2="4024df38-3c0f-462a-862d-a7f76eeefb3d" xmlns:ns3="0d9ac081-05d7-4b45-974a-d454e53921a5" targetNamespace="http://schemas.microsoft.com/office/2006/metadata/properties" ma:root="true" ma:fieldsID="9e875d32ef1a6ea89015882f1f90295a" ns2:_="" ns3:_="">
    <xsd:import namespace="4024df38-3c0f-462a-862d-a7f76eeefb3d"/>
    <xsd:import namespace="0d9ac081-05d7-4b45-974a-d454e5392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4df38-3c0f-462a-862d-a7f76eeef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3fe90fce-fafb-4b11-b9ef-d54972cc7c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c081-05d7-4b45-974a-d454e53921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deac8f-69d3-423a-a1f8-05252d8b5257}" ma:internalName="TaxCatchAll" ma:showField="CatchAllData" ma:web="0d9ac081-05d7-4b45-974a-d454e5392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9ac081-05d7-4b45-974a-d454e53921a5" xsi:nil="true"/>
    <lcf76f155ced4ddcb4097134ff3c332f xmlns="4024df38-3c0f-462a-862d-a7f76eeefb3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6BC8E1-857B-47FA-B674-13883F2F891E}"/>
</file>

<file path=customXml/itemProps2.xml><?xml version="1.0" encoding="utf-8"?>
<ds:datastoreItem xmlns:ds="http://schemas.openxmlformats.org/officeDocument/2006/customXml" ds:itemID="{4982D3AD-9DB5-4081-8949-4A3D1D164601}"/>
</file>

<file path=customXml/itemProps3.xml><?xml version="1.0" encoding="utf-8"?>
<ds:datastoreItem xmlns:ds="http://schemas.openxmlformats.org/officeDocument/2006/customXml" ds:itemID="{99789431-7762-45A5-B8AB-45ED97001C20}"/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3650</Words>
  <Application>Microsoft Office PowerPoint</Application>
  <PresentationFormat>Laajakuva</PresentationFormat>
  <Paragraphs>436</Paragraphs>
  <Slides>60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60</vt:i4>
      </vt:variant>
    </vt:vector>
  </HeadingPairs>
  <TitlesOfParts>
    <vt:vector size="68" baseType="lpstr">
      <vt:lpstr>Aptos</vt:lpstr>
      <vt:lpstr>Arial</vt:lpstr>
      <vt:lpstr>Calibri</vt:lpstr>
      <vt:lpstr>Roboto</vt:lpstr>
      <vt:lpstr>1_Office-teema</vt:lpstr>
      <vt:lpstr>Office-teema</vt:lpstr>
      <vt:lpstr>2_Office-teema</vt:lpstr>
      <vt:lpstr>3_Office-teema</vt:lpstr>
      <vt:lpstr>Kestävyys ja vastuullisuus  lähihoitajat ja välinehuolto</vt:lpstr>
      <vt:lpstr>Sosiaali- ja terveydenhuollon toimialan megatrendit ja hiljaiset signaalit</vt:lpstr>
      <vt:lpstr>Välinehuoltajakoulutuksen megatrendit</vt:lpstr>
      <vt:lpstr>Lähihoitaja-koulutuksen megatrendit</vt:lpstr>
      <vt:lpstr>Kysymyksiä </vt:lpstr>
      <vt:lpstr>Kysymyksiä välinehuoltoon</vt:lpstr>
      <vt:lpstr>Sosiaalinen vastuu sosiaali- ja terveydenhuollon toimialalla</vt:lpstr>
      <vt:lpstr>Sosiaali- ja terveysalan työ perustuu lainsäädäntöön ja eettisyyteen</vt:lpstr>
      <vt:lpstr>Sosiaali- ja terveysalan etiikka</vt:lpstr>
      <vt:lpstr>Globaalit haasteet sosiaali- ja terveysalalla</vt:lpstr>
      <vt:lpstr>Globaalit haasteet ja vahvuudet sosiaali- ja terveysalalla</vt:lpstr>
      <vt:lpstr>Sosiaali- ja terveysalan saatavuus</vt:lpstr>
      <vt:lpstr>Sosiaali- ja terveydenhuollon saatavuus</vt:lpstr>
      <vt:lpstr>Organisaation vaikutus ympäröivään yhteiskuntaan</vt:lpstr>
      <vt:lpstr>Henkilöstö ja työolot sekä haasteet sosiaali- ja terveysalalla</vt:lpstr>
      <vt:lpstr>Henkilöstö ja työolot sekä haasteet sosiaali- ja terveysalalla</vt:lpstr>
      <vt:lpstr>Henkilöstö ja työolot sekä haasteet sosiaali- ja terveysalalla</vt:lpstr>
      <vt:lpstr>Työnantajamielikuva sosiaali- ja terveysalalla</vt:lpstr>
      <vt:lpstr>Kysymyksiä </vt:lpstr>
      <vt:lpstr>Taloudellinen vastuu sosiaali- ja terveydenhuollon toimialalla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Sote-alan taloudellinen vastuullisuus</vt:lpstr>
      <vt:lpstr>Taloudellinen vastuullisuus välinehuollossa</vt:lpstr>
      <vt:lpstr>Kysymyksiä </vt:lpstr>
      <vt:lpstr>Tuoteturvallisuus ja tuotevastuu sosiaali- ja terveydenhuollon toimialalla</vt:lpstr>
      <vt:lpstr>Tuotevastuu </vt:lpstr>
      <vt:lpstr>Tuotevastuu </vt:lpstr>
      <vt:lpstr>Tuotevastuu </vt:lpstr>
      <vt:lpstr>Tuotevastuu ravitsemuksessa</vt:lpstr>
      <vt:lpstr>Tietosuoja tuotteissa</vt:lpstr>
      <vt:lpstr>Tuotevastuu lääkkeissä</vt:lpstr>
      <vt:lpstr>Tuotevastuu lääkkeissä</vt:lpstr>
      <vt:lpstr>Tuotevastuu apuvälineissä ja irtaimistossa</vt:lpstr>
      <vt:lpstr>Tuotevastuu pesu- ja desinfektioaineissa</vt:lpstr>
      <vt:lpstr>Kysymyksiä </vt:lpstr>
      <vt:lpstr>PowerPoint-esitys</vt:lpstr>
      <vt:lpstr>Ympäristövastuu </vt:lpstr>
      <vt:lpstr>Energia ja vesi </vt:lpstr>
      <vt:lpstr>Luontopainotteinen hoito</vt:lpstr>
      <vt:lpstr>Kierrätys ja materiaalin kestokäyttö</vt:lpstr>
      <vt:lpstr>Liikkuminen </vt:lpstr>
      <vt:lpstr>Terveydenhuollon jätteet</vt:lpstr>
      <vt:lpstr>Terveydenhuollon jätteet</vt:lpstr>
      <vt:lpstr>Terveydenhuollon jätteet</vt:lpstr>
      <vt:lpstr>Terveydenhuollon jätteet</vt:lpstr>
      <vt:lpstr>Terveydenhuollon jätteet</vt:lpstr>
      <vt:lpstr>Monikäyttöiset tarvikkeet</vt:lpstr>
      <vt:lpstr>Esimerkki ympäristövastuusta: Helsingin kaupungin sosiaali-, terveys- ja pelastustoimiala</vt:lpstr>
      <vt:lpstr>Esimerkki ympäristövastuusta: Helsingin kaupungin sosiaali-, terveys- ja pelastustoimiala</vt:lpstr>
      <vt:lpstr>Esimerkki: HUS ilmastovastuu</vt:lpstr>
      <vt:lpstr>Kysymyksiä </vt:lpstr>
    </vt:vector>
  </TitlesOfParts>
  <Company>Taitotalo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Kestävyys ja vastuullisuus  lähihoitajat ja välinehuolto</dc:title>
  <dc:creator>Oinas Jorma</dc:creator>
  <cp:lastModifiedBy>Pakkanen Marjukka</cp:lastModifiedBy>
  <cp:revision>12</cp:revision>
  <dcterms:created xsi:type="dcterms:W3CDTF">2024-01-11T07:28:55Z</dcterms:created>
  <dcterms:modified xsi:type="dcterms:W3CDTF">2024-02-01T12:49:58Z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0x0101008BD7A1F422DD3947AB7A2E34C1684192</vt:lpwstr>
  </property>
  <property fmtid="{D5CDD505-2E9C-101B-9397-08002B2CF9AE}" pid="3" name="MediaServiceImageTags">
    <vt:lpwstr/>
  </property>
</Properties>
</file>