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1" r:id="rId3"/>
    <p:sldId id="282" r:id="rId4"/>
    <p:sldId id="259" r:id="rId5"/>
    <p:sldId id="264" r:id="rId6"/>
    <p:sldId id="274" r:id="rId7"/>
    <p:sldId id="275" r:id="rId8"/>
    <p:sldId id="276" r:id="rId9"/>
    <p:sldId id="278" r:id="rId10"/>
    <p:sldId id="256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61" r:id="rId19"/>
    <p:sldId id="265" r:id="rId20"/>
    <p:sldId id="266" r:id="rId21"/>
    <p:sldId id="267" r:id="rId22"/>
    <p:sldId id="260" r:id="rId23"/>
    <p:sldId id="262" r:id="rId24"/>
    <p:sldId id="279" r:id="rId25"/>
    <p:sldId id="283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49EFD-B4AD-409D-801C-A3D35CBFEFB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F480210-42A5-4BBB-9425-DF62A5CCF2DF}">
      <dgm:prSet phldrT="[Text]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</a:rPr>
            <a:t>View 1:</a:t>
          </a:r>
          <a:r>
            <a:rPr lang="en-US" dirty="0">
              <a:solidFill>
                <a:schemeClr val="bg1"/>
              </a:solidFill>
            </a:rPr>
            <a:t>Exploring four decades of research in Computers &amp; Education. </a:t>
          </a:r>
          <a:endParaRPr lang="fi-FI" dirty="0"/>
        </a:p>
      </dgm:t>
    </dgm:pt>
    <dgm:pt modelId="{62B7945A-AD14-4BD0-A41F-35CD772227B9}" type="parTrans" cxnId="{AEB9FEF4-7C50-4838-95B1-8E0F242F5880}">
      <dgm:prSet/>
      <dgm:spPr/>
      <dgm:t>
        <a:bodyPr/>
        <a:lstStyle/>
        <a:p>
          <a:endParaRPr lang="fi-FI"/>
        </a:p>
      </dgm:t>
    </dgm:pt>
    <dgm:pt modelId="{2CE0F742-EE19-4955-B22E-0FAC37536A82}" type="sibTrans" cxnId="{AEB9FEF4-7C50-4838-95B1-8E0F242F5880}">
      <dgm:prSet/>
      <dgm:spPr/>
      <dgm:t>
        <a:bodyPr/>
        <a:lstStyle/>
        <a:p>
          <a:endParaRPr lang="fi-FI"/>
        </a:p>
      </dgm:t>
    </dgm:pt>
    <dgm:pt modelId="{A482C09F-D5D9-4D43-A90F-A62D1E917BDB}">
      <dgm:prSet phldrT="[Text]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</a:rPr>
            <a:t>View 2: </a:t>
          </a:r>
          <a:r>
            <a:rPr lang="en-US" dirty="0">
              <a:solidFill>
                <a:schemeClr val="bg1"/>
              </a:solidFill>
            </a:rPr>
            <a:t>Bridging learning theories and technology-enhanced environments: A critical appraisal of its history</a:t>
          </a:r>
          <a:endParaRPr lang="fi-FI" dirty="0"/>
        </a:p>
      </dgm:t>
    </dgm:pt>
    <dgm:pt modelId="{C4B5CD83-BD51-4616-BF7E-3F43D42F07D5}" type="parTrans" cxnId="{2FF3DCA0-1545-4997-9A5C-8098033DA1B2}">
      <dgm:prSet/>
      <dgm:spPr/>
      <dgm:t>
        <a:bodyPr/>
        <a:lstStyle/>
        <a:p>
          <a:endParaRPr lang="fi-FI"/>
        </a:p>
      </dgm:t>
    </dgm:pt>
    <dgm:pt modelId="{224B646E-6D45-4532-B0F4-E46C8A35AC2C}" type="sibTrans" cxnId="{2FF3DCA0-1545-4997-9A5C-8098033DA1B2}">
      <dgm:prSet/>
      <dgm:spPr/>
      <dgm:t>
        <a:bodyPr/>
        <a:lstStyle/>
        <a:p>
          <a:endParaRPr lang="fi-FI"/>
        </a:p>
      </dgm:t>
    </dgm:pt>
    <dgm:pt modelId="{EE3CD609-5988-4EEA-9886-90743F5998A8}">
      <dgm:prSet phldrT="[Text]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View 3: </a:t>
          </a:r>
          <a:r>
            <a:rPr lang="en-US" dirty="0"/>
            <a:t>Four stages of research on the educational use of ubiquitous computing</a:t>
          </a:r>
          <a:endParaRPr lang="fi-FI" dirty="0"/>
        </a:p>
      </dgm:t>
    </dgm:pt>
    <dgm:pt modelId="{78C7C0D6-368D-4667-AAB2-6CF558F4BCFC}" type="parTrans" cxnId="{32671EE4-B254-49BF-A18A-8D07EF0FE20B}">
      <dgm:prSet/>
      <dgm:spPr/>
      <dgm:t>
        <a:bodyPr/>
        <a:lstStyle/>
        <a:p>
          <a:endParaRPr lang="fi-FI"/>
        </a:p>
      </dgm:t>
    </dgm:pt>
    <dgm:pt modelId="{DD5A310C-10A5-4329-AFE6-CDF80D0A3B0F}" type="sibTrans" cxnId="{32671EE4-B254-49BF-A18A-8D07EF0FE20B}">
      <dgm:prSet/>
      <dgm:spPr/>
      <dgm:t>
        <a:bodyPr/>
        <a:lstStyle/>
        <a:p>
          <a:endParaRPr lang="fi-FI"/>
        </a:p>
      </dgm:t>
    </dgm:pt>
    <dgm:pt modelId="{1F6822B6-3903-44B4-8F57-8FFCD1E9F17C}">
      <dgm:prSet phldrT="[Text]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US" b="0" dirty="0">
              <a:solidFill>
                <a:srgbClr val="FFFF00"/>
              </a:solidFill>
              <a:latin typeface="+mn-lt"/>
              <a:ea typeface="+mj-ea"/>
              <a:cs typeface="+mj-cs"/>
            </a:rPr>
            <a:t>View 4: </a:t>
          </a:r>
          <a:r>
            <a:rPr lang="en-US" b="0" dirty="0">
              <a:solidFill>
                <a:schemeClr val="bg1"/>
              </a:solidFill>
              <a:latin typeface="+mn-lt"/>
              <a:ea typeface="+mj-ea"/>
              <a:cs typeface="+mj-cs"/>
            </a:rPr>
            <a:t>Preparing for the digital university: A review of the history and current state of distance, blended, and online learning.</a:t>
          </a:r>
          <a:endParaRPr lang="fi-FI" b="0" dirty="0">
            <a:latin typeface="+mn-lt"/>
          </a:endParaRPr>
        </a:p>
      </dgm:t>
    </dgm:pt>
    <dgm:pt modelId="{617B30D5-9D38-4170-8379-164CC88CECE4}" type="parTrans" cxnId="{3A9A3433-457D-4CE2-BB31-8ED62A52CA75}">
      <dgm:prSet/>
      <dgm:spPr/>
      <dgm:t>
        <a:bodyPr/>
        <a:lstStyle/>
        <a:p>
          <a:endParaRPr lang="fi-FI"/>
        </a:p>
      </dgm:t>
    </dgm:pt>
    <dgm:pt modelId="{A2488223-73BC-4B80-B6FF-F27E08FA89B0}" type="sibTrans" cxnId="{3A9A3433-457D-4CE2-BB31-8ED62A52CA75}">
      <dgm:prSet/>
      <dgm:spPr/>
      <dgm:t>
        <a:bodyPr/>
        <a:lstStyle/>
        <a:p>
          <a:endParaRPr lang="fi-FI"/>
        </a:p>
      </dgm:t>
    </dgm:pt>
    <dgm:pt modelId="{75AB6440-E682-4122-AEDF-EF497CF38C08}" type="pres">
      <dgm:prSet presAssocID="{39A49EFD-B4AD-409D-801C-A3D35CBFEFB8}" presName="diagram" presStyleCnt="0">
        <dgm:presLayoutVars>
          <dgm:dir/>
          <dgm:resizeHandles val="exact"/>
        </dgm:presLayoutVars>
      </dgm:prSet>
      <dgm:spPr/>
    </dgm:pt>
    <dgm:pt modelId="{D051E0FF-84FD-423A-95B8-F5281713190B}" type="pres">
      <dgm:prSet presAssocID="{7F480210-42A5-4BBB-9425-DF62A5CCF2DF}" presName="node" presStyleLbl="node1" presStyleIdx="0" presStyleCnt="4">
        <dgm:presLayoutVars>
          <dgm:bulletEnabled val="1"/>
        </dgm:presLayoutVars>
      </dgm:prSet>
      <dgm:spPr/>
    </dgm:pt>
    <dgm:pt modelId="{E95109B1-BFB8-4B04-9030-0041C46ED504}" type="pres">
      <dgm:prSet presAssocID="{2CE0F742-EE19-4955-B22E-0FAC37536A82}" presName="sibTrans" presStyleCnt="0"/>
      <dgm:spPr/>
    </dgm:pt>
    <dgm:pt modelId="{38163B23-B771-43F0-ADE4-A7ADBAFED60C}" type="pres">
      <dgm:prSet presAssocID="{A482C09F-D5D9-4D43-A90F-A62D1E917BDB}" presName="node" presStyleLbl="node1" presStyleIdx="1" presStyleCnt="4">
        <dgm:presLayoutVars>
          <dgm:bulletEnabled val="1"/>
        </dgm:presLayoutVars>
      </dgm:prSet>
      <dgm:spPr/>
    </dgm:pt>
    <dgm:pt modelId="{B6B54F0C-EE92-4DAC-81C8-86C33B424FA3}" type="pres">
      <dgm:prSet presAssocID="{224B646E-6D45-4532-B0F4-E46C8A35AC2C}" presName="sibTrans" presStyleCnt="0"/>
      <dgm:spPr/>
    </dgm:pt>
    <dgm:pt modelId="{F25D9252-9281-449A-B7F3-1B74128F7115}" type="pres">
      <dgm:prSet presAssocID="{EE3CD609-5988-4EEA-9886-90743F5998A8}" presName="node" presStyleLbl="node1" presStyleIdx="2" presStyleCnt="4">
        <dgm:presLayoutVars>
          <dgm:bulletEnabled val="1"/>
        </dgm:presLayoutVars>
      </dgm:prSet>
      <dgm:spPr/>
    </dgm:pt>
    <dgm:pt modelId="{674CE0A3-4EEB-4505-8315-B6CD37CDE5C4}" type="pres">
      <dgm:prSet presAssocID="{DD5A310C-10A5-4329-AFE6-CDF80D0A3B0F}" presName="sibTrans" presStyleCnt="0"/>
      <dgm:spPr/>
    </dgm:pt>
    <dgm:pt modelId="{42A16FD6-65C7-4335-8FB7-1C08F9AD2F49}" type="pres">
      <dgm:prSet presAssocID="{1F6822B6-3903-44B4-8F57-8FFCD1E9F17C}" presName="node" presStyleLbl="node1" presStyleIdx="3" presStyleCnt="4">
        <dgm:presLayoutVars>
          <dgm:bulletEnabled val="1"/>
        </dgm:presLayoutVars>
      </dgm:prSet>
      <dgm:spPr/>
    </dgm:pt>
  </dgm:ptLst>
  <dgm:cxnLst>
    <dgm:cxn modelId="{90614312-3F36-4578-AA74-562417127EF4}" type="presOf" srcId="{EE3CD609-5988-4EEA-9886-90743F5998A8}" destId="{F25D9252-9281-449A-B7F3-1B74128F7115}" srcOrd="0" destOrd="0" presId="urn:microsoft.com/office/officeart/2005/8/layout/default"/>
    <dgm:cxn modelId="{3A9A3433-457D-4CE2-BB31-8ED62A52CA75}" srcId="{39A49EFD-B4AD-409D-801C-A3D35CBFEFB8}" destId="{1F6822B6-3903-44B4-8F57-8FFCD1E9F17C}" srcOrd="3" destOrd="0" parTransId="{617B30D5-9D38-4170-8379-164CC88CECE4}" sibTransId="{A2488223-73BC-4B80-B6FF-F27E08FA89B0}"/>
    <dgm:cxn modelId="{68BD5D5D-D400-4F6E-B734-F5078D5E3E31}" type="presOf" srcId="{7F480210-42A5-4BBB-9425-DF62A5CCF2DF}" destId="{D051E0FF-84FD-423A-95B8-F5281713190B}" srcOrd="0" destOrd="0" presId="urn:microsoft.com/office/officeart/2005/8/layout/default"/>
    <dgm:cxn modelId="{FBCA1C73-B602-4D3A-B160-7D7558C7AD9F}" type="presOf" srcId="{39A49EFD-B4AD-409D-801C-A3D35CBFEFB8}" destId="{75AB6440-E682-4122-AEDF-EF497CF38C08}" srcOrd="0" destOrd="0" presId="urn:microsoft.com/office/officeart/2005/8/layout/default"/>
    <dgm:cxn modelId="{61407779-CA79-4D59-ABA0-0D5AC3AE6AB5}" type="presOf" srcId="{A482C09F-D5D9-4D43-A90F-A62D1E917BDB}" destId="{38163B23-B771-43F0-ADE4-A7ADBAFED60C}" srcOrd="0" destOrd="0" presId="urn:microsoft.com/office/officeart/2005/8/layout/default"/>
    <dgm:cxn modelId="{9F30B25A-92E6-4C16-AE05-15E687FC08C4}" type="presOf" srcId="{1F6822B6-3903-44B4-8F57-8FFCD1E9F17C}" destId="{42A16FD6-65C7-4335-8FB7-1C08F9AD2F49}" srcOrd="0" destOrd="0" presId="urn:microsoft.com/office/officeart/2005/8/layout/default"/>
    <dgm:cxn modelId="{2FF3DCA0-1545-4997-9A5C-8098033DA1B2}" srcId="{39A49EFD-B4AD-409D-801C-A3D35CBFEFB8}" destId="{A482C09F-D5D9-4D43-A90F-A62D1E917BDB}" srcOrd="1" destOrd="0" parTransId="{C4B5CD83-BD51-4616-BF7E-3F43D42F07D5}" sibTransId="{224B646E-6D45-4532-B0F4-E46C8A35AC2C}"/>
    <dgm:cxn modelId="{32671EE4-B254-49BF-A18A-8D07EF0FE20B}" srcId="{39A49EFD-B4AD-409D-801C-A3D35CBFEFB8}" destId="{EE3CD609-5988-4EEA-9886-90743F5998A8}" srcOrd="2" destOrd="0" parTransId="{78C7C0D6-368D-4667-AAB2-6CF558F4BCFC}" sibTransId="{DD5A310C-10A5-4329-AFE6-CDF80D0A3B0F}"/>
    <dgm:cxn modelId="{AEB9FEF4-7C50-4838-95B1-8E0F242F5880}" srcId="{39A49EFD-B4AD-409D-801C-A3D35CBFEFB8}" destId="{7F480210-42A5-4BBB-9425-DF62A5CCF2DF}" srcOrd="0" destOrd="0" parTransId="{62B7945A-AD14-4BD0-A41F-35CD772227B9}" sibTransId="{2CE0F742-EE19-4955-B22E-0FAC37536A82}"/>
    <dgm:cxn modelId="{6FF39918-AB80-4CCA-A95F-1BC042B45472}" type="presParOf" srcId="{75AB6440-E682-4122-AEDF-EF497CF38C08}" destId="{D051E0FF-84FD-423A-95B8-F5281713190B}" srcOrd="0" destOrd="0" presId="urn:microsoft.com/office/officeart/2005/8/layout/default"/>
    <dgm:cxn modelId="{751D6BD4-9014-45A4-A19C-4825D535CF73}" type="presParOf" srcId="{75AB6440-E682-4122-AEDF-EF497CF38C08}" destId="{E95109B1-BFB8-4B04-9030-0041C46ED504}" srcOrd="1" destOrd="0" presId="urn:microsoft.com/office/officeart/2005/8/layout/default"/>
    <dgm:cxn modelId="{51083184-717A-416F-9DAF-29309589B004}" type="presParOf" srcId="{75AB6440-E682-4122-AEDF-EF497CF38C08}" destId="{38163B23-B771-43F0-ADE4-A7ADBAFED60C}" srcOrd="2" destOrd="0" presId="urn:microsoft.com/office/officeart/2005/8/layout/default"/>
    <dgm:cxn modelId="{FC7F48D9-7372-4B06-97B3-E7C602681DAA}" type="presParOf" srcId="{75AB6440-E682-4122-AEDF-EF497CF38C08}" destId="{B6B54F0C-EE92-4DAC-81C8-86C33B424FA3}" srcOrd="3" destOrd="0" presId="urn:microsoft.com/office/officeart/2005/8/layout/default"/>
    <dgm:cxn modelId="{384D00C8-D216-44DA-9A45-40084DA1793F}" type="presParOf" srcId="{75AB6440-E682-4122-AEDF-EF497CF38C08}" destId="{F25D9252-9281-449A-B7F3-1B74128F7115}" srcOrd="4" destOrd="0" presId="urn:microsoft.com/office/officeart/2005/8/layout/default"/>
    <dgm:cxn modelId="{1E4C8BE0-92F0-44E1-B88F-3F764C411F7B}" type="presParOf" srcId="{75AB6440-E682-4122-AEDF-EF497CF38C08}" destId="{674CE0A3-4EEB-4505-8315-B6CD37CDE5C4}" srcOrd="5" destOrd="0" presId="urn:microsoft.com/office/officeart/2005/8/layout/default"/>
    <dgm:cxn modelId="{09EE3378-B5E1-4843-8A27-B4F9C3A84CF8}" type="presParOf" srcId="{75AB6440-E682-4122-AEDF-EF497CF38C08}" destId="{42A16FD6-65C7-4335-8FB7-1C08F9AD2F4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D96E3-643D-4B90-A4D2-F882BFD66C8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4C104ED-B943-41A1-AC1F-152B147861A7}">
      <dgm:prSet phldrT="[Text]"/>
      <dgm:spPr/>
      <dgm:t>
        <a:bodyPr/>
        <a:lstStyle/>
        <a:p>
          <a:r>
            <a:rPr lang="en-US" dirty="0"/>
            <a:t>The advancement and growth of computer-based instruction (1976–1986)</a:t>
          </a:r>
          <a:endParaRPr lang="fi-FI" dirty="0"/>
        </a:p>
      </dgm:t>
    </dgm:pt>
    <dgm:pt modelId="{FD24F9A5-1AE4-45B7-B77A-BF8CF0EAAE0C}" type="parTrans" cxnId="{2A38598F-1CD8-45B6-96D5-5D8414EA1990}">
      <dgm:prSet/>
      <dgm:spPr/>
      <dgm:t>
        <a:bodyPr/>
        <a:lstStyle/>
        <a:p>
          <a:endParaRPr lang="fi-FI"/>
        </a:p>
      </dgm:t>
    </dgm:pt>
    <dgm:pt modelId="{D7907603-5364-4108-9C82-CD7D871C9CA9}" type="sibTrans" cxnId="{2A38598F-1CD8-45B6-96D5-5D8414EA1990}">
      <dgm:prSet/>
      <dgm:spPr/>
      <dgm:t>
        <a:bodyPr/>
        <a:lstStyle/>
        <a:p>
          <a:endParaRPr lang="fi-FI"/>
        </a:p>
      </dgm:t>
    </dgm:pt>
    <dgm:pt modelId="{B4102F79-268C-401F-B00A-DAA3FC8B98E2}">
      <dgm:prSet phldrT="[Text]"/>
      <dgm:spPr/>
      <dgm:t>
        <a:bodyPr/>
        <a:lstStyle/>
        <a:p>
          <a:r>
            <a:rPr lang="fi-FI" dirty="0" err="1"/>
            <a:t>Stand-alone</a:t>
          </a:r>
          <a:r>
            <a:rPr lang="fi-FI" dirty="0"/>
            <a:t> multimedia </a:t>
          </a:r>
          <a:r>
            <a:rPr lang="fi-FI" dirty="0" err="1"/>
            <a:t>learning</a:t>
          </a:r>
          <a:r>
            <a:rPr lang="fi-FI" dirty="0"/>
            <a:t> (1987–1996)</a:t>
          </a:r>
        </a:p>
      </dgm:t>
    </dgm:pt>
    <dgm:pt modelId="{8B132110-F541-4CD0-8AF8-38E60352CF78}" type="parTrans" cxnId="{2F39B0A5-6D42-4BC2-9B4A-99592500CA55}">
      <dgm:prSet/>
      <dgm:spPr/>
      <dgm:t>
        <a:bodyPr/>
        <a:lstStyle/>
        <a:p>
          <a:endParaRPr lang="fi-FI"/>
        </a:p>
      </dgm:t>
    </dgm:pt>
    <dgm:pt modelId="{06408C34-B41B-4CE1-B1E7-D7C30E6F2E11}" type="sibTrans" cxnId="{2F39B0A5-6D42-4BC2-9B4A-99592500CA55}">
      <dgm:prSet/>
      <dgm:spPr/>
      <dgm:t>
        <a:bodyPr/>
        <a:lstStyle/>
        <a:p>
          <a:endParaRPr lang="fi-FI"/>
        </a:p>
      </dgm:t>
    </dgm:pt>
    <dgm:pt modelId="{AAC81416-D0EB-4648-BD31-8CFE5AE07E84}">
      <dgm:prSet phldrT="[Text]"/>
      <dgm:spPr/>
      <dgm:t>
        <a:bodyPr/>
        <a:lstStyle/>
        <a:p>
          <a:r>
            <a:rPr lang="en-US" dirty="0"/>
            <a:t>Networked computers as tools for collaborative learning (1997–2006)</a:t>
          </a:r>
          <a:endParaRPr lang="fi-FI" dirty="0"/>
        </a:p>
      </dgm:t>
    </dgm:pt>
    <dgm:pt modelId="{3E78C077-6850-4F38-9EF2-40418DA8191C}" type="parTrans" cxnId="{7D61FE1A-3774-4C66-9ED4-A1D770BCF2D5}">
      <dgm:prSet/>
      <dgm:spPr/>
      <dgm:t>
        <a:bodyPr/>
        <a:lstStyle/>
        <a:p>
          <a:endParaRPr lang="fi-FI"/>
        </a:p>
      </dgm:t>
    </dgm:pt>
    <dgm:pt modelId="{0A0CBCE7-5652-4627-83E4-AB89CF513831}" type="sibTrans" cxnId="{7D61FE1A-3774-4C66-9ED4-A1D770BCF2D5}">
      <dgm:prSet/>
      <dgm:spPr/>
      <dgm:t>
        <a:bodyPr/>
        <a:lstStyle/>
        <a:p>
          <a:endParaRPr lang="fi-FI"/>
        </a:p>
      </dgm:t>
    </dgm:pt>
    <dgm:pt modelId="{E2B73BBD-17F1-4932-AA03-F49A32432217}">
      <dgm:prSet phldrT="[Text]"/>
      <dgm:spPr/>
      <dgm:t>
        <a:bodyPr/>
        <a:lstStyle/>
        <a:p>
          <a:r>
            <a:rPr lang="en-US" dirty="0"/>
            <a:t>Online learning in a digital age (2007–2016)</a:t>
          </a:r>
          <a:endParaRPr lang="fi-FI" dirty="0"/>
        </a:p>
      </dgm:t>
    </dgm:pt>
    <dgm:pt modelId="{F92C9883-E562-4AA7-8BA5-8FA21B1350FC}" type="parTrans" cxnId="{F40B1790-F239-46C6-8E1A-3263F308F319}">
      <dgm:prSet/>
      <dgm:spPr/>
      <dgm:t>
        <a:bodyPr/>
        <a:lstStyle/>
        <a:p>
          <a:endParaRPr lang="fi-FI"/>
        </a:p>
      </dgm:t>
    </dgm:pt>
    <dgm:pt modelId="{59228AD7-52EB-4CFE-A3A4-78F5B55DE2CE}" type="sibTrans" cxnId="{F40B1790-F239-46C6-8E1A-3263F308F319}">
      <dgm:prSet/>
      <dgm:spPr/>
      <dgm:t>
        <a:bodyPr/>
        <a:lstStyle/>
        <a:p>
          <a:endParaRPr lang="fi-FI"/>
        </a:p>
      </dgm:t>
    </dgm:pt>
    <dgm:pt modelId="{FDE53B71-14D8-4D27-A265-05501CA7C89B}" type="pres">
      <dgm:prSet presAssocID="{E24D96E3-643D-4B90-A4D2-F882BFD66C8D}" presName="Name0" presStyleCnt="0">
        <dgm:presLayoutVars>
          <dgm:dir/>
          <dgm:resizeHandles val="exact"/>
        </dgm:presLayoutVars>
      </dgm:prSet>
      <dgm:spPr/>
    </dgm:pt>
    <dgm:pt modelId="{1820A57A-7EE6-445F-A0FD-2517CD6AA356}" type="pres">
      <dgm:prSet presAssocID="{F4C104ED-B943-41A1-AC1F-152B147861A7}" presName="compNode" presStyleCnt="0"/>
      <dgm:spPr/>
    </dgm:pt>
    <dgm:pt modelId="{B8FD0FCF-EE24-4A53-8228-9FF5C46CD544}" type="pres">
      <dgm:prSet presAssocID="{F4C104ED-B943-41A1-AC1F-152B147861A7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8503E178-6DB4-41BD-ACB7-0AAA242A32BE}" type="pres">
      <dgm:prSet presAssocID="{F4C104ED-B943-41A1-AC1F-152B147861A7}" presName="textRect" presStyleLbl="revTx" presStyleIdx="0" presStyleCnt="4">
        <dgm:presLayoutVars>
          <dgm:bulletEnabled val="1"/>
        </dgm:presLayoutVars>
      </dgm:prSet>
      <dgm:spPr/>
    </dgm:pt>
    <dgm:pt modelId="{89AFDB37-CAF7-49AA-BAAD-A3DB5F76A8AC}" type="pres">
      <dgm:prSet presAssocID="{D7907603-5364-4108-9C82-CD7D871C9CA9}" presName="sibTrans" presStyleLbl="sibTrans2D1" presStyleIdx="0" presStyleCnt="0"/>
      <dgm:spPr/>
    </dgm:pt>
    <dgm:pt modelId="{0EAD677B-00F9-4B91-BFDB-FEAD1F29F13A}" type="pres">
      <dgm:prSet presAssocID="{B4102F79-268C-401F-B00A-DAA3FC8B98E2}" presName="compNode" presStyleCnt="0"/>
      <dgm:spPr/>
    </dgm:pt>
    <dgm:pt modelId="{C1A37E6F-71C3-4F5B-8238-CEDBD887B99B}" type="pres">
      <dgm:prSet presAssocID="{B4102F79-268C-401F-B00A-DAA3FC8B98E2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13A37BA-458F-46C0-9851-83A61FEF2C51}" type="pres">
      <dgm:prSet presAssocID="{B4102F79-268C-401F-B00A-DAA3FC8B98E2}" presName="textRect" presStyleLbl="revTx" presStyleIdx="1" presStyleCnt="4">
        <dgm:presLayoutVars>
          <dgm:bulletEnabled val="1"/>
        </dgm:presLayoutVars>
      </dgm:prSet>
      <dgm:spPr/>
    </dgm:pt>
    <dgm:pt modelId="{E9FE75B9-106C-4EA2-948D-BFA6FAE65293}" type="pres">
      <dgm:prSet presAssocID="{06408C34-B41B-4CE1-B1E7-D7C30E6F2E11}" presName="sibTrans" presStyleLbl="sibTrans2D1" presStyleIdx="0" presStyleCnt="0"/>
      <dgm:spPr/>
    </dgm:pt>
    <dgm:pt modelId="{F56F2AB7-5BDD-4828-ACE0-ABC63CC9914E}" type="pres">
      <dgm:prSet presAssocID="{AAC81416-D0EB-4648-BD31-8CFE5AE07E84}" presName="compNode" presStyleCnt="0"/>
      <dgm:spPr/>
    </dgm:pt>
    <dgm:pt modelId="{95ACFB18-728C-4710-A53B-E064E719CEA2}" type="pres">
      <dgm:prSet presAssocID="{AAC81416-D0EB-4648-BD31-8CFE5AE07E84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E5DC8852-94F6-4955-940E-4F519ABC03F9}" type="pres">
      <dgm:prSet presAssocID="{AAC81416-D0EB-4648-BD31-8CFE5AE07E84}" presName="textRect" presStyleLbl="revTx" presStyleIdx="2" presStyleCnt="4">
        <dgm:presLayoutVars>
          <dgm:bulletEnabled val="1"/>
        </dgm:presLayoutVars>
      </dgm:prSet>
      <dgm:spPr/>
    </dgm:pt>
    <dgm:pt modelId="{FD9E26DE-3AAD-48A0-8FB5-3DE189EA605E}" type="pres">
      <dgm:prSet presAssocID="{0A0CBCE7-5652-4627-83E4-AB89CF513831}" presName="sibTrans" presStyleLbl="sibTrans2D1" presStyleIdx="0" presStyleCnt="0"/>
      <dgm:spPr/>
    </dgm:pt>
    <dgm:pt modelId="{BF53015B-7BFA-4234-B432-A3137C838FA8}" type="pres">
      <dgm:prSet presAssocID="{E2B73BBD-17F1-4932-AA03-F49A32432217}" presName="compNode" presStyleCnt="0"/>
      <dgm:spPr/>
    </dgm:pt>
    <dgm:pt modelId="{3D491BB4-6C78-4A60-AD65-DE497F447A1C}" type="pres">
      <dgm:prSet presAssocID="{E2B73BBD-17F1-4932-AA03-F49A32432217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204720D-7F9E-479C-8F79-63760866AE74}" type="pres">
      <dgm:prSet presAssocID="{E2B73BBD-17F1-4932-AA03-F49A32432217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E6F66F0C-5362-4374-A08E-4DAE1F7F8D33}" type="presOf" srcId="{E2B73BBD-17F1-4932-AA03-F49A32432217}" destId="{A204720D-7F9E-479C-8F79-63760866AE74}" srcOrd="0" destOrd="0" presId="urn:microsoft.com/office/officeart/2005/8/layout/pList1"/>
    <dgm:cxn modelId="{7D61FE1A-3774-4C66-9ED4-A1D770BCF2D5}" srcId="{E24D96E3-643D-4B90-A4D2-F882BFD66C8D}" destId="{AAC81416-D0EB-4648-BD31-8CFE5AE07E84}" srcOrd="2" destOrd="0" parTransId="{3E78C077-6850-4F38-9EF2-40418DA8191C}" sibTransId="{0A0CBCE7-5652-4627-83E4-AB89CF513831}"/>
    <dgm:cxn modelId="{88751429-30D8-42FC-91FC-28270EAE7D44}" type="presOf" srcId="{AAC81416-D0EB-4648-BD31-8CFE5AE07E84}" destId="{E5DC8852-94F6-4955-940E-4F519ABC03F9}" srcOrd="0" destOrd="0" presId="urn:microsoft.com/office/officeart/2005/8/layout/pList1"/>
    <dgm:cxn modelId="{E030074D-2C5C-42E2-8FEB-5F05D2F35683}" type="presOf" srcId="{E24D96E3-643D-4B90-A4D2-F882BFD66C8D}" destId="{FDE53B71-14D8-4D27-A265-05501CA7C89B}" srcOrd="0" destOrd="0" presId="urn:microsoft.com/office/officeart/2005/8/layout/pList1"/>
    <dgm:cxn modelId="{FE3B4472-AA74-4C43-A3FA-F398B23AD896}" type="presOf" srcId="{B4102F79-268C-401F-B00A-DAA3FC8B98E2}" destId="{613A37BA-458F-46C0-9851-83A61FEF2C51}" srcOrd="0" destOrd="0" presId="urn:microsoft.com/office/officeart/2005/8/layout/pList1"/>
    <dgm:cxn modelId="{2A38598F-1CD8-45B6-96D5-5D8414EA1990}" srcId="{E24D96E3-643D-4B90-A4D2-F882BFD66C8D}" destId="{F4C104ED-B943-41A1-AC1F-152B147861A7}" srcOrd="0" destOrd="0" parTransId="{FD24F9A5-1AE4-45B7-B77A-BF8CF0EAAE0C}" sibTransId="{D7907603-5364-4108-9C82-CD7D871C9CA9}"/>
    <dgm:cxn modelId="{F40B1790-F239-46C6-8E1A-3263F308F319}" srcId="{E24D96E3-643D-4B90-A4D2-F882BFD66C8D}" destId="{E2B73BBD-17F1-4932-AA03-F49A32432217}" srcOrd="3" destOrd="0" parTransId="{F92C9883-E562-4AA7-8BA5-8FA21B1350FC}" sibTransId="{59228AD7-52EB-4CFE-A3A4-78F5B55DE2CE}"/>
    <dgm:cxn modelId="{2F39B0A5-6D42-4BC2-9B4A-99592500CA55}" srcId="{E24D96E3-643D-4B90-A4D2-F882BFD66C8D}" destId="{B4102F79-268C-401F-B00A-DAA3FC8B98E2}" srcOrd="1" destOrd="0" parTransId="{8B132110-F541-4CD0-8AF8-38E60352CF78}" sibTransId="{06408C34-B41B-4CE1-B1E7-D7C30E6F2E11}"/>
    <dgm:cxn modelId="{5A0C1BAC-C990-435B-AB32-593FC6369769}" type="presOf" srcId="{0A0CBCE7-5652-4627-83E4-AB89CF513831}" destId="{FD9E26DE-3AAD-48A0-8FB5-3DE189EA605E}" srcOrd="0" destOrd="0" presId="urn:microsoft.com/office/officeart/2005/8/layout/pList1"/>
    <dgm:cxn modelId="{02BAB9B3-5165-4BDF-98B7-D4EA4912920F}" type="presOf" srcId="{06408C34-B41B-4CE1-B1E7-D7C30E6F2E11}" destId="{E9FE75B9-106C-4EA2-948D-BFA6FAE65293}" srcOrd="0" destOrd="0" presId="urn:microsoft.com/office/officeart/2005/8/layout/pList1"/>
    <dgm:cxn modelId="{F45A24CB-2F8B-4ADC-9A70-EE1C9A6D0205}" type="presOf" srcId="{D7907603-5364-4108-9C82-CD7D871C9CA9}" destId="{89AFDB37-CAF7-49AA-BAAD-A3DB5F76A8AC}" srcOrd="0" destOrd="0" presId="urn:microsoft.com/office/officeart/2005/8/layout/pList1"/>
    <dgm:cxn modelId="{7F1544E0-B17B-4862-979E-EAEBD3B15DC2}" type="presOf" srcId="{F4C104ED-B943-41A1-AC1F-152B147861A7}" destId="{8503E178-6DB4-41BD-ACB7-0AAA242A32BE}" srcOrd="0" destOrd="0" presId="urn:microsoft.com/office/officeart/2005/8/layout/pList1"/>
    <dgm:cxn modelId="{17DD0058-FA96-480B-98EA-F6DA154DC1AC}" type="presParOf" srcId="{FDE53B71-14D8-4D27-A265-05501CA7C89B}" destId="{1820A57A-7EE6-445F-A0FD-2517CD6AA356}" srcOrd="0" destOrd="0" presId="urn:microsoft.com/office/officeart/2005/8/layout/pList1"/>
    <dgm:cxn modelId="{23B20DE1-6BEF-4535-91B6-2A818B958EFA}" type="presParOf" srcId="{1820A57A-7EE6-445F-A0FD-2517CD6AA356}" destId="{B8FD0FCF-EE24-4A53-8228-9FF5C46CD544}" srcOrd="0" destOrd="0" presId="urn:microsoft.com/office/officeart/2005/8/layout/pList1"/>
    <dgm:cxn modelId="{187F7D1E-CD08-4AC8-9730-670C98DCF6A3}" type="presParOf" srcId="{1820A57A-7EE6-445F-A0FD-2517CD6AA356}" destId="{8503E178-6DB4-41BD-ACB7-0AAA242A32BE}" srcOrd="1" destOrd="0" presId="urn:microsoft.com/office/officeart/2005/8/layout/pList1"/>
    <dgm:cxn modelId="{93AFE648-A808-4DEE-85E9-A47BB8332D2C}" type="presParOf" srcId="{FDE53B71-14D8-4D27-A265-05501CA7C89B}" destId="{89AFDB37-CAF7-49AA-BAAD-A3DB5F76A8AC}" srcOrd="1" destOrd="0" presId="urn:microsoft.com/office/officeart/2005/8/layout/pList1"/>
    <dgm:cxn modelId="{8EBEF879-5CE2-4909-836F-8C6A7C1216A6}" type="presParOf" srcId="{FDE53B71-14D8-4D27-A265-05501CA7C89B}" destId="{0EAD677B-00F9-4B91-BFDB-FEAD1F29F13A}" srcOrd="2" destOrd="0" presId="urn:microsoft.com/office/officeart/2005/8/layout/pList1"/>
    <dgm:cxn modelId="{47E9C5EF-F039-4B39-9744-1D882CB81211}" type="presParOf" srcId="{0EAD677B-00F9-4B91-BFDB-FEAD1F29F13A}" destId="{C1A37E6F-71C3-4F5B-8238-CEDBD887B99B}" srcOrd="0" destOrd="0" presId="urn:microsoft.com/office/officeart/2005/8/layout/pList1"/>
    <dgm:cxn modelId="{D349ECA9-7AF5-4FFA-B9E4-61705A3CEA2C}" type="presParOf" srcId="{0EAD677B-00F9-4B91-BFDB-FEAD1F29F13A}" destId="{613A37BA-458F-46C0-9851-83A61FEF2C51}" srcOrd="1" destOrd="0" presId="urn:microsoft.com/office/officeart/2005/8/layout/pList1"/>
    <dgm:cxn modelId="{45C8DC4D-54B9-4512-9DCF-E14FC3A26839}" type="presParOf" srcId="{FDE53B71-14D8-4D27-A265-05501CA7C89B}" destId="{E9FE75B9-106C-4EA2-948D-BFA6FAE65293}" srcOrd="3" destOrd="0" presId="urn:microsoft.com/office/officeart/2005/8/layout/pList1"/>
    <dgm:cxn modelId="{C2B66BF4-E5A9-4506-9B43-95AB55613101}" type="presParOf" srcId="{FDE53B71-14D8-4D27-A265-05501CA7C89B}" destId="{F56F2AB7-5BDD-4828-ACE0-ABC63CC9914E}" srcOrd="4" destOrd="0" presId="urn:microsoft.com/office/officeart/2005/8/layout/pList1"/>
    <dgm:cxn modelId="{FF7F36A2-23A0-4B53-9BD1-78A3BF098EB9}" type="presParOf" srcId="{F56F2AB7-5BDD-4828-ACE0-ABC63CC9914E}" destId="{95ACFB18-728C-4710-A53B-E064E719CEA2}" srcOrd="0" destOrd="0" presId="urn:microsoft.com/office/officeart/2005/8/layout/pList1"/>
    <dgm:cxn modelId="{680A8997-6142-4CBB-88F9-093B8B158398}" type="presParOf" srcId="{F56F2AB7-5BDD-4828-ACE0-ABC63CC9914E}" destId="{E5DC8852-94F6-4955-940E-4F519ABC03F9}" srcOrd="1" destOrd="0" presId="urn:microsoft.com/office/officeart/2005/8/layout/pList1"/>
    <dgm:cxn modelId="{C77831EE-D1FD-439D-9FAE-39AADE97DDD2}" type="presParOf" srcId="{FDE53B71-14D8-4D27-A265-05501CA7C89B}" destId="{FD9E26DE-3AAD-48A0-8FB5-3DE189EA605E}" srcOrd="5" destOrd="0" presId="urn:microsoft.com/office/officeart/2005/8/layout/pList1"/>
    <dgm:cxn modelId="{7E0AED9D-8BF9-4A3B-B1A2-0795531E1AC9}" type="presParOf" srcId="{FDE53B71-14D8-4D27-A265-05501CA7C89B}" destId="{BF53015B-7BFA-4234-B432-A3137C838FA8}" srcOrd="6" destOrd="0" presId="urn:microsoft.com/office/officeart/2005/8/layout/pList1"/>
    <dgm:cxn modelId="{E84B33C2-D3B1-484A-BC3F-93A76870F21F}" type="presParOf" srcId="{BF53015B-7BFA-4234-B432-A3137C838FA8}" destId="{3D491BB4-6C78-4A60-AD65-DE497F447A1C}" srcOrd="0" destOrd="0" presId="urn:microsoft.com/office/officeart/2005/8/layout/pList1"/>
    <dgm:cxn modelId="{95F9B3B4-3B47-490B-A80A-3D9A5A520475}" type="presParOf" srcId="{BF53015B-7BFA-4234-B432-A3137C838FA8}" destId="{A204720D-7F9E-479C-8F79-63760866AE7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1E0FF-84FD-423A-95B8-F5281713190B}">
      <dsp:nvSpPr>
        <dsp:cNvPr id="0" name=""/>
        <dsp:cNvSpPr/>
      </dsp:nvSpPr>
      <dsp:spPr>
        <a:xfrm>
          <a:off x="471884" y="131"/>
          <a:ext cx="3421062" cy="2052637"/>
        </a:xfrm>
        <a:prstGeom prst="rect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FFFF00"/>
              </a:solidFill>
            </a:rPr>
            <a:t>View 1:</a:t>
          </a:r>
          <a:r>
            <a:rPr lang="en-US" sz="2300" kern="1200" dirty="0">
              <a:solidFill>
                <a:schemeClr val="bg1"/>
              </a:solidFill>
            </a:rPr>
            <a:t>Exploring four decades of research in Computers &amp; Education. </a:t>
          </a:r>
          <a:endParaRPr lang="fi-FI" sz="2300" kern="1200" dirty="0"/>
        </a:p>
      </dsp:txBody>
      <dsp:txXfrm>
        <a:off x="471884" y="131"/>
        <a:ext cx="3421062" cy="2052637"/>
      </dsp:txXfrm>
    </dsp:sp>
    <dsp:sp modelId="{38163B23-B771-43F0-ADE4-A7ADBAFED60C}">
      <dsp:nvSpPr>
        <dsp:cNvPr id="0" name=""/>
        <dsp:cNvSpPr/>
      </dsp:nvSpPr>
      <dsp:spPr>
        <a:xfrm>
          <a:off x="4235053" y="131"/>
          <a:ext cx="3421062" cy="2052637"/>
        </a:xfrm>
        <a:prstGeom prst="rect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FFFF00"/>
              </a:solidFill>
            </a:rPr>
            <a:t>View 2: </a:t>
          </a:r>
          <a:r>
            <a:rPr lang="en-US" sz="2300" kern="1200" dirty="0">
              <a:solidFill>
                <a:schemeClr val="bg1"/>
              </a:solidFill>
            </a:rPr>
            <a:t>Bridging learning theories and technology-enhanced environments: A critical appraisal of its history</a:t>
          </a:r>
          <a:endParaRPr lang="fi-FI" sz="2300" kern="1200" dirty="0"/>
        </a:p>
      </dsp:txBody>
      <dsp:txXfrm>
        <a:off x="4235053" y="131"/>
        <a:ext cx="3421062" cy="2052637"/>
      </dsp:txXfrm>
    </dsp:sp>
    <dsp:sp modelId="{F25D9252-9281-449A-B7F3-1B74128F7115}">
      <dsp:nvSpPr>
        <dsp:cNvPr id="0" name=""/>
        <dsp:cNvSpPr/>
      </dsp:nvSpPr>
      <dsp:spPr>
        <a:xfrm>
          <a:off x="471884" y="2394875"/>
          <a:ext cx="3421062" cy="2052637"/>
        </a:xfrm>
        <a:prstGeom prst="rect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FF00"/>
              </a:solidFill>
            </a:rPr>
            <a:t>View 3: </a:t>
          </a:r>
          <a:r>
            <a:rPr lang="en-US" sz="2300" kern="1200" dirty="0"/>
            <a:t>Four stages of research on the educational use of ubiquitous computing</a:t>
          </a:r>
          <a:endParaRPr lang="fi-FI" sz="2300" kern="1200" dirty="0"/>
        </a:p>
      </dsp:txBody>
      <dsp:txXfrm>
        <a:off x="471884" y="2394875"/>
        <a:ext cx="3421062" cy="2052637"/>
      </dsp:txXfrm>
    </dsp:sp>
    <dsp:sp modelId="{42A16FD6-65C7-4335-8FB7-1C08F9AD2F49}">
      <dsp:nvSpPr>
        <dsp:cNvPr id="0" name=""/>
        <dsp:cNvSpPr/>
      </dsp:nvSpPr>
      <dsp:spPr>
        <a:xfrm>
          <a:off x="4235053" y="2394875"/>
          <a:ext cx="3421062" cy="2052637"/>
        </a:xfrm>
        <a:prstGeom prst="rect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solidFill>
                <a:srgbClr val="FFFF00"/>
              </a:solidFill>
              <a:latin typeface="+mn-lt"/>
              <a:ea typeface="+mj-ea"/>
              <a:cs typeface="+mj-cs"/>
            </a:rPr>
            <a:t>View 4: </a:t>
          </a:r>
          <a:r>
            <a:rPr lang="en-US" sz="2300" b="0" kern="1200" dirty="0">
              <a:solidFill>
                <a:schemeClr val="bg1"/>
              </a:solidFill>
              <a:latin typeface="+mn-lt"/>
              <a:ea typeface="+mj-ea"/>
              <a:cs typeface="+mj-cs"/>
            </a:rPr>
            <a:t>Preparing for the digital university: A review of the history and current state of distance, blended, and online learning.</a:t>
          </a:r>
          <a:endParaRPr lang="fi-FI" sz="2300" b="0" kern="1200" dirty="0">
            <a:latin typeface="+mn-lt"/>
          </a:endParaRPr>
        </a:p>
      </dsp:txBody>
      <dsp:txXfrm>
        <a:off x="4235053" y="2394875"/>
        <a:ext cx="3421062" cy="2052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D0FCF-EE24-4A53-8228-9FF5C46CD544}">
      <dsp:nvSpPr>
        <dsp:cNvPr id="0" name=""/>
        <dsp:cNvSpPr/>
      </dsp:nvSpPr>
      <dsp:spPr>
        <a:xfrm>
          <a:off x="5223" y="1391793"/>
          <a:ext cx="2485924" cy="171280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3E178-6DB4-41BD-ACB7-0AAA242A32BE}">
      <dsp:nvSpPr>
        <dsp:cNvPr id="0" name=""/>
        <dsp:cNvSpPr/>
      </dsp:nvSpPr>
      <dsp:spPr>
        <a:xfrm>
          <a:off x="5223" y="3104595"/>
          <a:ext cx="2485924" cy="92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advancement and growth of computer-based instruction (1976–1986)</a:t>
          </a:r>
          <a:endParaRPr lang="fi-FI" sz="1600" kern="1200" dirty="0"/>
        </a:p>
      </dsp:txBody>
      <dsp:txXfrm>
        <a:off x="5223" y="3104595"/>
        <a:ext cx="2485924" cy="922278"/>
      </dsp:txXfrm>
    </dsp:sp>
    <dsp:sp modelId="{C1A37E6F-71C3-4F5B-8238-CEDBD887B99B}">
      <dsp:nvSpPr>
        <dsp:cNvPr id="0" name=""/>
        <dsp:cNvSpPr/>
      </dsp:nvSpPr>
      <dsp:spPr>
        <a:xfrm>
          <a:off x="2739845" y="1391793"/>
          <a:ext cx="2485924" cy="1712802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A37BA-458F-46C0-9851-83A61FEF2C51}">
      <dsp:nvSpPr>
        <dsp:cNvPr id="0" name=""/>
        <dsp:cNvSpPr/>
      </dsp:nvSpPr>
      <dsp:spPr>
        <a:xfrm>
          <a:off x="2739845" y="3104595"/>
          <a:ext cx="2485924" cy="92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 err="1"/>
            <a:t>Stand-alone</a:t>
          </a:r>
          <a:r>
            <a:rPr lang="fi-FI" sz="1600" kern="1200" dirty="0"/>
            <a:t> multimedia </a:t>
          </a:r>
          <a:r>
            <a:rPr lang="fi-FI" sz="1600" kern="1200" dirty="0" err="1"/>
            <a:t>learning</a:t>
          </a:r>
          <a:r>
            <a:rPr lang="fi-FI" sz="1600" kern="1200" dirty="0"/>
            <a:t> (1987–1996)</a:t>
          </a:r>
        </a:p>
      </dsp:txBody>
      <dsp:txXfrm>
        <a:off x="2739845" y="3104595"/>
        <a:ext cx="2485924" cy="922278"/>
      </dsp:txXfrm>
    </dsp:sp>
    <dsp:sp modelId="{95ACFB18-728C-4710-A53B-E064E719CEA2}">
      <dsp:nvSpPr>
        <dsp:cNvPr id="0" name=""/>
        <dsp:cNvSpPr/>
      </dsp:nvSpPr>
      <dsp:spPr>
        <a:xfrm>
          <a:off x="5474467" y="1391793"/>
          <a:ext cx="2485924" cy="1712802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C8852-94F6-4955-940E-4F519ABC03F9}">
      <dsp:nvSpPr>
        <dsp:cNvPr id="0" name=""/>
        <dsp:cNvSpPr/>
      </dsp:nvSpPr>
      <dsp:spPr>
        <a:xfrm>
          <a:off x="5474467" y="3104595"/>
          <a:ext cx="2485924" cy="92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Networked computers as tools for collaborative learning (1997–2006)</a:t>
          </a:r>
          <a:endParaRPr lang="fi-FI" sz="1600" kern="1200" dirty="0"/>
        </a:p>
      </dsp:txBody>
      <dsp:txXfrm>
        <a:off x="5474467" y="3104595"/>
        <a:ext cx="2485924" cy="922278"/>
      </dsp:txXfrm>
    </dsp:sp>
    <dsp:sp modelId="{3D491BB4-6C78-4A60-AD65-DE497F447A1C}">
      <dsp:nvSpPr>
        <dsp:cNvPr id="0" name=""/>
        <dsp:cNvSpPr/>
      </dsp:nvSpPr>
      <dsp:spPr>
        <a:xfrm>
          <a:off x="8209089" y="1391793"/>
          <a:ext cx="2485924" cy="1712802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4720D-7F9E-479C-8F79-63760866AE74}">
      <dsp:nvSpPr>
        <dsp:cNvPr id="0" name=""/>
        <dsp:cNvSpPr/>
      </dsp:nvSpPr>
      <dsp:spPr>
        <a:xfrm>
          <a:off x="8209089" y="3104595"/>
          <a:ext cx="2485924" cy="92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Online learning in a digital age (2007–2016)</a:t>
          </a:r>
          <a:endParaRPr lang="fi-FI" sz="1600" kern="1200" dirty="0"/>
        </a:p>
      </dsp:txBody>
      <dsp:txXfrm>
        <a:off x="8209089" y="3104595"/>
        <a:ext cx="2485924" cy="922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DE6EC-0837-46D7-9008-FCD96B636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B8089-F2A5-46C9-9462-619BD076F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7FF35-B097-48E3-A7B9-7F04CA3F4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838-306E-4BB4-9FD9-97D09403ED92}" type="datetimeFigureOut">
              <a:rPr lang="fi-FI" smtClean="0"/>
              <a:t>29.4.2021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C2C01-40F3-4460-9960-B639CA1D2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FBEA9-F3A9-415A-B2CD-38803946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57BF-B7A5-4FB8-A7AF-23D5D549F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8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48EA-FA8A-48B5-9A7D-2C5584EE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13176-C4F1-4ED8-A227-22207E538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42BC3-5F2A-49DC-B4E1-B39E725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838-306E-4BB4-9FD9-97D09403ED92}" type="datetimeFigureOut">
              <a:rPr lang="fi-FI" smtClean="0"/>
              <a:t>29.4.2021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2291F-7A95-4AD8-B720-9D2BB9F3B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B9A2-0CAB-40D0-A990-406C8622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57BF-B7A5-4FB8-A7AF-23D5D549F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16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5C1A2-E049-49EE-9D26-32894D830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A32E7-8B58-4E88-96CD-10F71D214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5D0-4939-4751-98EE-D6D0B279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838-306E-4BB4-9FD9-97D09403ED92}" type="datetimeFigureOut">
              <a:rPr lang="fi-FI" smtClean="0"/>
              <a:t>29.4.2021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C99DB-3779-4660-815A-0724830C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F417F-9E68-4126-9094-4E425D51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57BF-B7A5-4FB8-A7AF-23D5D549F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64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C976-E1BA-4EDA-9CF4-C4B1FE119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B3874-3D36-4404-8D30-BBEC6B541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DD9A7-4543-4230-A994-E980D0DE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D3-3D60-4859-9D4F-F4E29C293B74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97B5E-E3C4-4D2A-860C-E2E69BF7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5E88D-D23A-492B-99F6-FE163784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1167-0C5F-42F8-BB9F-BD505596E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141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1C93-8B08-4CF0-9FCB-139BE1E3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30961-D3F6-4DD5-ADAD-2E22BADF0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AC00B-F456-4EC6-94DA-668A8E1B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D3-3D60-4859-9D4F-F4E29C293B74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C1BD4-13C9-4597-BBFA-EF196D41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AE6D0-2B10-4384-8D1C-F0329906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1167-0C5F-42F8-BB9F-BD505596E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0922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9632-D75C-4E09-BD21-801FB2A2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F8EBA-AFCF-455A-A340-CF753234B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1C09A-0651-45C0-A466-8DB77B38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D3-3D60-4859-9D4F-F4E29C293B74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582F3-6F25-4E54-AE72-9CF2A1DA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02958-6116-4885-A13F-755FA8EE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1167-0C5F-42F8-BB9F-BD505596E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17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675F-E70A-4CCA-86EE-927F3E3E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9E20-C8CB-411C-8D07-3B53ADEA4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41460-C7CE-4028-AAD7-5FB1199EC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2D5B4-A7B1-416E-BDDF-A1400759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D3-3D60-4859-9D4F-F4E29C293B74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02935-A6B4-40F2-B2D0-29569E96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91875-D1E9-4926-903D-6B82BDEB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1167-0C5F-42F8-BB9F-BD505596E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783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A44B-90D1-4B4B-8B10-AB2F88B0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F4A46-5DC0-44DD-9A67-A7CB3E443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F9F4D-CD66-450C-88BD-491540BCE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98699-7964-4B7C-A988-13E63A74E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2F5FA-E9B0-44FE-A68C-F367EF723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C25C6-FBD6-4004-A735-8B779323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D3-3D60-4859-9D4F-F4E29C293B74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006524-BF61-4EFC-ABB8-F1355747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47C31-7590-4E7A-A497-3C21D4F4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1167-0C5F-42F8-BB9F-BD505596E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259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5865-0635-4B4F-9121-360417FB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24BEC-F850-41B3-BBF9-E3E7ABD69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D3-3D60-4859-9D4F-F4E29C293B74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8C52C-CAF2-4EDA-8451-FD3F1643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F4263-9CFA-442C-95A5-8E4C3893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1167-0C5F-42F8-BB9F-BD505596E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2632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5900D3-59B1-4D89-9DAE-68EFFB98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D3-3D60-4859-9D4F-F4E29C293B74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56E28-0D48-4A60-9B62-6CBC4063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236BC-B57C-431E-A2D2-AC506B1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1167-0C5F-42F8-BB9F-BD505596E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577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F66A0-D2C5-49C3-9BC9-BAC29FDF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E9061-3D23-49C8-8E24-112E1EFC3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754BE-AFA3-4B5F-9E1D-6D20BD04B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A7D9A-BDC0-4C5E-99CE-DCE862D8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D3-3D60-4859-9D4F-F4E29C293B74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7FA72-4D69-4C34-A63B-4AF2EDDF0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86F90-8E29-4DED-A3F6-0851EDD6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1167-0C5F-42F8-BB9F-BD505596E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75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87D0-821E-4D70-9F12-8361AF5F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83780-BB3F-4C9C-850D-675052F2D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47C41-50F6-4A5A-B6B5-E5DB7ADD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838-306E-4BB4-9FD9-97D09403ED92}" type="datetimeFigureOut">
              <a:rPr lang="fi-FI" smtClean="0"/>
              <a:t>29.4.2021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0411F-21D0-4364-8000-D3536341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506EE-2BEC-4F22-AE65-CC769F08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57BF-B7A5-4FB8-A7AF-23D5D549F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153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3AFF-072F-4B05-AF05-DCE63A8B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E11C31-FA05-45E9-8250-FB050FF9B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638F9-B729-40B3-8209-8F74E1821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7A80A-F647-4B75-A73A-218F79BD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D3-3D60-4859-9D4F-F4E29C293B74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ACCAE-1402-4C17-A1AB-36243EE6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ADFFB-46D4-4B4C-BA36-7D65471D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1167-0C5F-42F8-BB9F-BD505596E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559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18A2-6EC2-4676-92AB-1F6E3524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29848-15C1-43A4-9AB5-B40FF4055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97B7C-73AF-49D2-B15C-B37BD6BE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D3-3D60-4859-9D4F-F4E29C293B74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4E86B-54D8-4668-8601-88B753F3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9E680-9B41-4A18-B8A0-761495E7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1167-0C5F-42F8-BB9F-BD505596E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8551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13050-2B0A-4E31-9B71-297B721E0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1F3C9-277B-4277-8FAA-B028ACB3E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3EC8B-CF93-4A73-AA41-609CE40E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D3-3D60-4859-9D4F-F4E29C293B74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E4B06-DEA3-424C-8635-28D38B93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3E20A-E8AB-46BC-8864-3B94B98B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1167-0C5F-42F8-BB9F-BD505596E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9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2E2F-4770-4344-87AD-2B775081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14D35-021A-4EDD-B44E-7B56E65E1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BC5F-20B4-4177-8516-C15DC9CC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838-306E-4BB4-9FD9-97D09403ED92}" type="datetimeFigureOut">
              <a:rPr lang="fi-FI" smtClean="0"/>
              <a:t>29.4.2021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582B5-CED4-42FF-9F8D-E55A3967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6CE71-7BCB-4E41-86BB-AFA91B3B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57BF-B7A5-4FB8-A7AF-23D5D549F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522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0BBF-A6FF-4C0F-9B43-88869142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6B36-3665-4D47-930E-4FA552C0E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7AD38-8183-4130-93BC-726CD065B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E9A1F-5C12-4693-A993-FC2A0149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838-306E-4BB4-9FD9-97D09403ED92}" type="datetimeFigureOut">
              <a:rPr lang="fi-FI" smtClean="0"/>
              <a:t>29.4.2021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04595-C83E-496E-BE05-9DD479FAA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4246D-EC55-4E72-83D4-947E93EF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57BF-B7A5-4FB8-A7AF-23D5D549F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556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3B005-E3CB-43CC-9487-5892AF904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57BC5-C22F-4E7D-BC63-6866A64F1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EDBA9-F299-4805-8EB1-406A7E92E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4193E-BDF3-470B-9FC2-206EBA33E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8C80D-A350-4873-BC43-4026FEEE0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A8A2D-4C1C-499C-918B-FAA96ACC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838-306E-4BB4-9FD9-97D09403ED92}" type="datetimeFigureOut">
              <a:rPr lang="fi-FI" smtClean="0"/>
              <a:t>29.4.2021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102809-56AE-491C-963F-D82D4805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C32FE8-5938-4BC8-9DB9-9463C9AC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57BF-B7A5-4FB8-A7AF-23D5D549F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10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8AB6-672C-486C-9130-281E1C53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402F2-4500-43CB-A1F7-C64D56E8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838-306E-4BB4-9FD9-97D09403ED92}" type="datetimeFigureOut">
              <a:rPr lang="fi-FI" smtClean="0"/>
              <a:t>29.4.2021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E7D04-C096-4C0B-B059-7333940B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E4136-2391-4C12-A57A-D9488857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57BF-B7A5-4FB8-A7AF-23D5D549F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1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12684-847B-467C-8F99-CB3337C0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838-306E-4BB4-9FD9-97D09403ED92}" type="datetimeFigureOut">
              <a:rPr lang="fi-FI" smtClean="0"/>
              <a:t>29.4.2021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FE30B-9B0A-4EFD-BF7E-8F7B72D6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A06CF-DF64-4803-A2C0-81985558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57BF-B7A5-4FB8-A7AF-23D5D549F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38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123FB-CA4E-4652-AC9A-AF2B2FEB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A6636-4FCC-4CA4-8567-4F1627DA2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8E352-F586-4750-A8E2-FA5E4834B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BD18A-0BB8-46C0-8063-9F628F35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838-306E-4BB4-9FD9-97D09403ED92}" type="datetimeFigureOut">
              <a:rPr lang="fi-FI" smtClean="0"/>
              <a:t>29.4.2021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AEA11-30F9-4924-A7D8-D2568E6D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9544B-D924-4433-AA33-867FA97E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57BF-B7A5-4FB8-A7AF-23D5D549F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451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038DC-7C82-4AAD-A6E1-096946A7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669098-30ED-4E6D-B50B-B8B522685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585C9-6682-43A5-97CC-F6F4E8364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E0C40-9813-4B37-9C1C-B0371D3B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838-306E-4BB4-9FD9-97D09403ED92}" type="datetimeFigureOut">
              <a:rPr lang="fi-FI" smtClean="0"/>
              <a:t>29.4.2021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49876-1EE4-4EAE-9230-780DC6CA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8828D-A2B4-4448-A6F2-464634AC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57BF-B7A5-4FB8-A7AF-23D5D549F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39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F0B355-2595-4023-B24C-BD01B607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F0D86-5419-46FA-ABD3-65F9D30CA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21316-70F0-4F04-A34C-70C107995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CA838-306E-4BB4-9FD9-97D09403ED92}" type="datetimeFigureOut">
              <a:rPr lang="fi-FI" smtClean="0"/>
              <a:t>29.4.2021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11A65-50FF-4AC8-B190-59B490A8D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8B316-8627-49D3-B40A-49989BB53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C57BF-B7A5-4FB8-A7AF-23D5D549F4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733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1DFD23-D937-4A9A-9428-868913D88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59F07-6DA7-4AC3-A48C-65C13FB05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57418-34E3-4DA9-98BC-0D507849D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ABD3-3D60-4859-9D4F-F4E29C293B74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BAC0B-64AC-4AEC-82D9-BC165DAF7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B3206-DBCA-4A17-91FC-545230FC0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1167-0C5F-42F8-BB9F-BD505596E6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553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%2F978-1-4614-3185-5_1#CR0001142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nk.springer.com/chapter/10.1007%2F978-1-4614-3185-5_1#CR00018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slideshare.net/fvsandoval/history-of-educational-technolo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istance-educator.com/exclusive-interview-with-olaf-zawacki-richter-is-professor-of-educational-technology-at-the-university-of-oldenburg-germany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50DD90-42B5-4058-BF25-2CBCCC143B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History</a:t>
            </a:r>
            <a:r>
              <a:rPr lang="fi-FI" dirty="0"/>
              <a:t> of Technology </a:t>
            </a:r>
            <a:r>
              <a:rPr lang="fi-FI" dirty="0" err="1"/>
              <a:t>Enhanced</a:t>
            </a:r>
            <a:r>
              <a:rPr lang="fi-FI" dirty="0"/>
              <a:t> Learning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F8E2F8-2703-4484-86CC-0F8251474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Dr. Jari Laru, </a:t>
            </a:r>
            <a:r>
              <a:rPr lang="fi-FI" dirty="0" err="1"/>
              <a:t>University</a:t>
            </a:r>
            <a:r>
              <a:rPr lang="fi-FI" dirty="0"/>
              <a:t> </a:t>
            </a:r>
            <a:r>
              <a:rPr lang="fi-FI" dirty="0" err="1"/>
              <a:t>Lecturer</a:t>
            </a:r>
            <a:r>
              <a:rPr lang="fi-FI" dirty="0"/>
              <a:t>, </a:t>
            </a:r>
            <a:r>
              <a:rPr lang="fi-FI" dirty="0" err="1"/>
              <a:t>Technlogy</a:t>
            </a:r>
            <a:r>
              <a:rPr lang="fi-FI" dirty="0"/>
              <a:t> </a:t>
            </a:r>
            <a:r>
              <a:rPr lang="fi-FI" dirty="0" err="1"/>
              <a:t>Enhanced</a:t>
            </a:r>
            <a:r>
              <a:rPr lang="fi-FI" dirty="0"/>
              <a:t> Learning</a:t>
            </a:r>
            <a:br>
              <a:rPr lang="fi-FI" dirty="0"/>
            </a:br>
            <a:r>
              <a:rPr lang="fi-FI" dirty="0" err="1"/>
              <a:t>Research</a:t>
            </a:r>
            <a:r>
              <a:rPr lang="fi-FI" dirty="0"/>
              <a:t> </a:t>
            </a:r>
            <a:r>
              <a:rPr lang="fi-FI" dirty="0" err="1"/>
              <a:t>Unit</a:t>
            </a:r>
            <a:r>
              <a:rPr lang="fi-FI" dirty="0"/>
              <a:t> for Learning &amp; </a:t>
            </a:r>
            <a:r>
              <a:rPr lang="fi-FI" dirty="0" err="1"/>
              <a:t>Educational</a:t>
            </a:r>
            <a:r>
              <a:rPr lang="fi-FI" dirty="0"/>
              <a:t> Technology</a:t>
            </a:r>
            <a:br>
              <a:rPr lang="fi-FI" dirty="0"/>
            </a:br>
            <a:r>
              <a:rPr lang="fi-FI" dirty="0" err="1"/>
              <a:t>Faculty</a:t>
            </a:r>
            <a:r>
              <a:rPr lang="fi-FI" dirty="0"/>
              <a:t> of Education</a:t>
            </a:r>
            <a:br>
              <a:rPr lang="fi-FI" dirty="0"/>
            </a:br>
            <a:r>
              <a:rPr lang="fi-FI" dirty="0" err="1"/>
              <a:t>University</a:t>
            </a:r>
            <a:r>
              <a:rPr lang="fi-FI" dirty="0"/>
              <a:t> of Oulu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A4B26-D579-4E41-BAA8-87A8C1484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0" b="99600" l="1600" r="97867">
                        <a14:foregroundMark x1="6133" y1="94800" x2="9067" y2="83400"/>
                        <a14:foregroundMark x1="9067" y1="83400" x2="24533" y2="58000"/>
                        <a14:foregroundMark x1="86933" y1="94800" x2="82667" y2="57200"/>
                        <a14:foregroundMark x1="82667" y1="57200" x2="73867" y2="49800"/>
                        <a14:foregroundMark x1="6400" y1="74800" x2="4267" y2="85400"/>
                        <a14:foregroundMark x1="4267" y1="85400" x2="14667" y2="92400"/>
                        <a14:foregroundMark x1="14667" y1="92400" x2="58133" y2="95400"/>
                        <a14:foregroundMark x1="58133" y1="95400" x2="89867" y2="94600"/>
                        <a14:foregroundMark x1="89867" y1="94600" x2="89867" y2="94600"/>
                        <a14:foregroundMark x1="6133" y1="69800" x2="2133" y2="94600"/>
                        <a14:foregroundMark x1="2133" y1="94600" x2="20267" y2="99800"/>
                        <a14:foregroundMark x1="20267" y1="99800" x2="83200" y2="96400"/>
                        <a14:foregroundMark x1="83200" y1="96400" x2="91733" y2="85400"/>
                        <a14:foregroundMark x1="91733" y1="85400" x2="89867" y2="75600"/>
                        <a14:foregroundMark x1="89867" y1="75600" x2="92533" y2="64400"/>
                        <a14:foregroundMark x1="92533" y1="64400" x2="90133" y2="58000"/>
                        <a14:foregroundMark x1="97867" y1="59600" x2="98133" y2="99200"/>
                        <a14:foregroundMark x1="98133" y1="99200" x2="98133" y2="99600"/>
                        <a14:foregroundMark x1="3733" y1="78600" x2="1600" y2="97200"/>
                        <a14:foregroundMark x1="44000" y1="8400" x2="52533" y2="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2048669"/>
            <a:ext cx="3571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6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andbook of Research on Educational Communications and Technology |  SpringerLink">
            <a:extLst>
              <a:ext uri="{FF2B5EF4-FFF2-40B4-BE49-F238E27FC236}">
                <a16:creationId xmlns:a16="http://schemas.microsoft.com/office/drawing/2014/main" id="{CF99DC9A-CA7E-4CC2-A1DB-34C50985C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8" r="1" b="1005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2DB6E-6954-4C01-8DD3-4451F42D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1900" dirty="0"/>
            </a:br>
            <a:endParaRPr lang="en-US" sz="19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ED10B-3CC4-4F4D-B6CB-0A21AEE5F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2000" dirty="0" err="1"/>
              <a:t>Lowyck</a:t>
            </a:r>
            <a:r>
              <a:rPr lang="en-US" sz="2000" dirty="0"/>
              <a:t>, J. (2014). Bridging learning theories and technology-enhanced environments: A critical appraisal of its history. In </a:t>
            </a:r>
            <a:r>
              <a:rPr lang="en-US" sz="2000" i="1" dirty="0"/>
              <a:t>Handbook of research on educational communications and technology</a:t>
            </a:r>
            <a:r>
              <a:rPr lang="en-US" sz="2000" dirty="0"/>
              <a:t> (pp. 3-20). Springer, New York, NY.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E80389-9B4E-4E3E-B872-EBA9DE9D53AF}"/>
              </a:ext>
            </a:extLst>
          </p:cNvPr>
          <p:cNvSpPr txBox="1">
            <a:spLocks/>
          </p:cNvSpPr>
          <p:nvPr/>
        </p:nvSpPr>
        <p:spPr>
          <a:xfrm>
            <a:off x="630381" y="12747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FF00"/>
                </a:solidFill>
              </a:rPr>
              <a:t>View 2: </a:t>
            </a:r>
            <a:r>
              <a:rPr lang="en-US" sz="4400" dirty="0"/>
              <a:t>Bridging learning theories and technology-enhanced environments: A critical appraisal of its history</a:t>
            </a:r>
          </a:p>
        </p:txBody>
      </p:sp>
    </p:spTree>
    <p:extLst>
      <p:ext uri="{BB962C8B-B14F-4D97-AF65-F5344CB8AC3E}">
        <p14:creationId xmlns:p14="http://schemas.microsoft.com/office/powerpoint/2010/main" val="3343486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!!BGRectangle">
            <a:extLst>
              <a:ext uri="{FF2B5EF4-FFF2-40B4-BE49-F238E27FC236}">
                <a16:creationId xmlns:a16="http://schemas.microsoft.com/office/drawing/2014/main" id="{16BC098D-086C-4307-9083-7A7CF6D5C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8D751D-0DD2-441B-8F53-769CC95FB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bstract blurred public library with bookshelves">
            <a:extLst>
              <a:ext uri="{FF2B5EF4-FFF2-40B4-BE49-F238E27FC236}">
                <a16:creationId xmlns:a16="http://schemas.microsoft.com/office/drawing/2014/main" id="{AB8E8F9C-1016-43F3-95DB-CC4853EAEF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59" b="146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0C3DF28-7236-4CA6-B2D8-2F43035B5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37" y="957695"/>
            <a:ext cx="3494362" cy="493024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Lowyck’s observations about links between tech and learning theories</a:t>
            </a:r>
          </a:p>
        </p:txBody>
      </p:sp>
      <p:sp>
        <p:nvSpPr>
          <p:cNvPr id="61" name="Content Placeholder 7">
            <a:extLst>
              <a:ext uri="{FF2B5EF4-FFF2-40B4-BE49-F238E27FC236}">
                <a16:creationId xmlns:a16="http://schemas.microsoft.com/office/drawing/2014/main" id="{FB729F8F-B404-4CB2-A961-C946617F3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57" y="434715"/>
            <a:ext cx="7159479" cy="5921116"/>
          </a:xfrm>
        </p:spPr>
        <p:txBody>
          <a:bodyPr anchor="ctr">
            <a:normAutofit/>
          </a:bodyPr>
          <a:lstStyle/>
          <a:p>
            <a:endParaRPr lang="fi-FI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Observation 1</a:t>
            </a:r>
            <a:r>
              <a:rPr lang="en-US" sz="2400" dirty="0">
                <a:solidFill>
                  <a:srgbClr val="FFFF00"/>
                </a:solidFill>
              </a:rPr>
              <a:t>: </a:t>
            </a:r>
            <a:r>
              <a:rPr lang="en-US" sz="2400" dirty="0">
                <a:solidFill>
                  <a:schemeClr val="bg1"/>
                </a:solidFill>
              </a:rPr>
              <a:t>Evolutions in Society and Education Have Influenced the Selection and Use of Learning Theories and Technologies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Observation 2: </a:t>
            </a:r>
            <a:r>
              <a:rPr lang="en-US" sz="2400" dirty="0">
                <a:solidFill>
                  <a:schemeClr val="bg1"/>
                </a:solidFill>
              </a:rPr>
              <a:t>Learning Theories and Technologies Are Situated in a Somewhat Vague Conceptual Field</a:t>
            </a:r>
            <a:endParaRPr lang="fi-FI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Observation 3: </a:t>
            </a:r>
            <a:r>
              <a:rPr lang="en-US" sz="2400" dirty="0">
                <a:solidFill>
                  <a:schemeClr val="bg1"/>
                </a:solidFill>
              </a:rPr>
              <a:t>Learning Theories and Technologies Are Connected and Intertwined by Information Processing and Knowledge Acquisition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Observation 4: </a:t>
            </a:r>
            <a:r>
              <a:rPr lang="en-US" sz="2400" dirty="0">
                <a:solidFill>
                  <a:schemeClr val="bg1"/>
                </a:solidFill>
              </a:rPr>
              <a:t>Educational Technologies Have Shifted Learner Support from Program or Instructor Control Toward More Shared and Learner Control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Observation 5: </a:t>
            </a:r>
            <a:r>
              <a:rPr lang="en-US" sz="2400" dirty="0">
                <a:solidFill>
                  <a:schemeClr val="bg1"/>
                </a:solidFill>
              </a:rPr>
              <a:t>Learning Theories and </a:t>
            </a:r>
            <a:r>
              <a:rPr lang="en-US" sz="2400" dirty="0" err="1">
                <a:solidFill>
                  <a:schemeClr val="bg1"/>
                </a:solidFill>
              </a:rPr>
              <a:t>indings</a:t>
            </a:r>
            <a:r>
              <a:rPr lang="en-US" sz="2400" dirty="0">
                <a:solidFill>
                  <a:schemeClr val="bg1"/>
                </a:solidFill>
              </a:rPr>
              <a:t> Represent a Fuzzy Mixture of Principles and Applications</a:t>
            </a:r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31" name="!!Line">
            <a:extLst>
              <a:ext uri="{FF2B5EF4-FFF2-40B4-BE49-F238E27FC236}">
                <a16:creationId xmlns:a16="http://schemas.microsoft.com/office/drawing/2014/main" id="{4EC84052-44EC-43C9-822F-65E473CBD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2184" y="2209249"/>
            <a:ext cx="27432" cy="2505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67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Sputnik 1:n jäljitelmä">
            <a:extLst>
              <a:ext uri="{FF2B5EF4-FFF2-40B4-BE49-F238E27FC236}">
                <a16:creationId xmlns:a16="http://schemas.microsoft.com/office/drawing/2014/main" id="{0751E1D6-254F-40CA-8503-E79ECE825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-2" b="12289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47CEA-A0CB-489A-B325-B11E9DB82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i-FI" sz="2800" dirty="0"/>
              <a:t>Sputnik </a:t>
            </a:r>
            <a:r>
              <a:rPr lang="fi-FI" sz="2800" dirty="0" err="1"/>
              <a:t>shock</a:t>
            </a:r>
            <a:r>
              <a:rPr lang="fi-FI" sz="2800" dirty="0"/>
              <a:t> 1950’s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E2C76-30D5-409F-818D-93E8ABBE8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lnSpcReduction="10000"/>
          </a:bodyPr>
          <a:lstStyle/>
          <a:p>
            <a:r>
              <a:rPr lang="fi-FI" sz="1700" b="1" dirty="0"/>
              <a:t>Western </a:t>
            </a:r>
            <a:r>
              <a:rPr lang="fi-FI" sz="1700" b="1" dirty="0" err="1"/>
              <a:t>societes</a:t>
            </a:r>
            <a:r>
              <a:rPr lang="fi-FI" sz="1700" b="1" dirty="0"/>
              <a:t> </a:t>
            </a:r>
            <a:r>
              <a:rPr lang="fi-FI" sz="1700" b="1" dirty="0" err="1"/>
              <a:t>aimed</a:t>
            </a:r>
            <a:r>
              <a:rPr lang="fi-FI" sz="1700" b="1" dirty="0"/>
              <a:t> </a:t>
            </a:r>
            <a:r>
              <a:rPr lang="fi-FI" sz="1700" b="1" dirty="0" err="1"/>
              <a:t>ait</a:t>
            </a:r>
            <a:r>
              <a:rPr lang="fi-FI" sz="1700" b="1" dirty="0"/>
              <a:t> </a:t>
            </a:r>
            <a:r>
              <a:rPr lang="fi-FI" sz="1700" b="1" dirty="0" err="1"/>
              <a:t>improving</a:t>
            </a:r>
            <a:r>
              <a:rPr lang="fi-FI" sz="1700" b="1" dirty="0"/>
              <a:t> </a:t>
            </a:r>
            <a:r>
              <a:rPr lang="fi-FI" sz="1700" b="1" dirty="0" err="1"/>
              <a:t>education</a:t>
            </a:r>
            <a:r>
              <a:rPr lang="fi-FI" sz="1700" b="1" dirty="0"/>
              <a:t> </a:t>
            </a:r>
            <a:r>
              <a:rPr lang="fi-FI" sz="1700" dirty="0" err="1"/>
              <a:t>quality</a:t>
            </a:r>
            <a:r>
              <a:rPr lang="fi-FI" sz="1700" dirty="0"/>
              <a:t> </a:t>
            </a:r>
            <a:r>
              <a:rPr lang="fi-FI" sz="1700" dirty="0" err="1"/>
              <a:t>especially</a:t>
            </a:r>
            <a:r>
              <a:rPr lang="fi-FI" sz="1700" dirty="0"/>
              <a:t> in </a:t>
            </a:r>
            <a:r>
              <a:rPr lang="fi-FI" sz="1700" dirty="0" err="1"/>
              <a:t>mathematics</a:t>
            </a:r>
            <a:r>
              <a:rPr lang="fi-FI" sz="1700" dirty="0"/>
              <a:t> and science to </a:t>
            </a:r>
            <a:r>
              <a:rPr lang="fi-FI" sz="1700" dirty="0" err="1"/>
              <a:t>compensate</a:t>
            </a:r>
            <a:r>
              <a:rPr lang="fi-FI" sz="1700" dirty="0"/>
              <a:t> </a:t>
            </a:r>
            <a:r>
              <a:rPr lang="fi-FI" sz="1700" dirty="0" err="1"/>
              <a:t>supposed</a:t>
            </a:r>
            <a:r>
              <a:rPr lang="fi-FI" sz="1700" dirty="0"/>
              <a:t> </a:t>
            </a:r>
            <a:r>
              <a:rPr lang="fi-FI" sz="1700" dirty="0" err="1"/>
              <a:t>failure</a:t>
            </a:r>
            <a:endParaRPr lang="fi-FI" sz="1700" dirty="0"/>
          </a:p>
          <a:p>
            <a:r>
              <a:rPr lang="fi-FI" sz="1700" dirty="0"/>
              <a:t>Skinner: </a:t>
            </a:r>
            <a:r>
              <a:rPr lang="fi-FI" sz="1700" dirty="0" err="1"/>
              <a:t>teaching</a:t>
            </a:r>
            <a:r>
              <a:rPr lang="fi-FI" sz="1700" dirty="0"/>
              <a:t> </a:t>
            </a:r>
            <a:r>
              <a:rPr lang="fi-FI" sz="1700" dirty="0" err="1"/>
              <a:t>machine</a:t>
            </a:r>
            <a:endParaRPr lang="fi-FI" sz="1700" dirty="0"/>
          </a:p>
          <a:p>
            <a:r>
              <a:rPr lang="fi-FI" sz="1700" dirty="0"/>
              <a:t>Computer </a:t>
            </a:r>
            <a:r>
              <a:rPr lang="fi-FI" sz="1700" dirty="0" err="1"/>
              <a:t>Aided</a:t>
            </a:r>
            <a:r>
              <a:rPr lang="fi-FI" sz="1700" dirty="0"/>
              <a:t> </a:t>
            </a:r>
            <a:r>
              <a:rPr lang="fi-FI" sz="1700" dirty="0" err="1"/>
              <a:t>Instruction</a:t>
            </a:r>
            <a:r>
              <a:rPr lang="fi-FI" sz="1700" dirty="0"/>
              <a:t> (CAI): </a:t>
            </a:r>
            <a:r>
              <a:rPr lang="fi-FI" sz="1700" dirty="0" err="1"/>
              <a:t>computers</a:t>
            </a:r>
            <a:r>
              <a:rPr lang="fi-FI" sz="1700" dirty="0"/>
              <a:t> to </a:t>
            </a:r>
            <a:r>
              <a:rPr lang="fi-FI" sz="1700" dirty="0" err="1"/>
              <a:t>offer</a:t>
            </a:r>
            <a:r>
              <a:rPr lang="fi-FI" sz="1700" dirty="0"/>
              <a:t> </a:t>
            </a:r>
            <a:r>
              <a:rPr lang="fi-FI" sz="1700" dirty="0" err="1"/>
              <a:t>individualized</a:t>
            </a:r>
            <a:r>
              <a:rPr lang="fi-FI" sz="1700" dirty="0"/>
              <a:t> </a:t>
            </a:r>
            <a:r>
              <a:rPr lang="fi-FI" sz="1700" dirty="0" err="1"/>
              <a:t>instruction</a:t>
            </a:r>
            <a:endParaRPr lang="fi-FI" sz="1700" dirty="0"/>
          </a:p>
          <a:p>
            <a:r>
              <a:rPr lang="fi-FI" sz="1700" dirty="0" err="1"/>
              <a:t>Behaviorist</a:t>
            </a:r>
            <a:r>
              <a:rPr lang="fi-FI" sz="1700" dirty="0"/>
              <a:t> </a:t>
            </a:r>
            <a:r>
              <a:rPr lang="fi-FI" sz="1700" dirty="0" err="1"/>
              <a:t>approaches</a:t>
            </a:r>
            <a:r>
              <a:rPr lang="fi-FI" sz="1700" dirty="0"/>
              <a:t>: </a:t>
            </a:r>
            <a:r>
              <a:rPr lang="fi-FI" sz="1700" dirty="0" err="1"/>
              <a:t>display</a:t>
            </a:r>
            <a:r>
              <a:rPr lang="fi-FI" sz="1700" dirty="0"/>
              <a:t> </a:t>
            </a:r>
            <a:r>
              <a:rPr lang="fi-FI" sz="1700" dirty="0" err="1"/>
              <a:t>component</a:t>
            </a:r>
            <a:r>
              <a:rPr lang="fi-FI" sz="1700" dirty="0"/>
              <a:t>, </a:t>
            </a:r>
            <a:r>
              <a:rPr lang="fi-FI" sz="1700" dirty="0" err="1"/>
              <a:t>response</a:t>
            </a:r>
            <a:r>
              <a:rPr lang="fi-FI" sz="1700" dirty="0"/>
              <a:t> </a:t>
            </a:r>
            <a:r>
              <a:rPr lang="fi-FI" sz="1700" dirty="0" err="1"/>
              <a:t>component</a:t>
            </a:r>
            <a:r>
              <a:rPr lang="fi-FI" sz="1700" dirty="0"/>
              <a:t> and feedback </a:t>
            </a:r>
            <a:r>
              <a:rPr lang="fi-FI" sz="1700" dirty="0" err="1"/>
              <a:t>component</a:t>
            </a:r>
            <a:r>
              <a:rPr lang="fi-FI" sz="1700" dirty="0"/>
              <a:t> of </a:t>
            </a:r>
            <a:r>
              <a:rPr lang="fi-FI" sz="1700" dirty="0" err="1"/>
              <a:t>instruction</a:t>
            </a:r>
            <a:r>
              <a:rPr lang="fi-FI" sz="1700" dirty="0"/>
              <a:t> (</a:t>
            </a:r>
            <a:r>
              <a:rPr lang="fi-FI" sz="1700" dirty="0" err="1"/>
              <a:t>Cagne</a:t>
            </a:r>
            <a:r>
              <a:rPr lang="fi-FI" sz="1700" dirty="0"/>
              <a:t>, 1974)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A31553-3010-4D43-948F-340A368EDFB4}"/>
              </a:ext>
            </a:extLst>
          </p:cNvPr>
          <p:cNvSpPr/>
          <p:nvPr/>
        </p:nvSpPr>
        <p:spPr>
          <a:xfrm>
            <a:off x="2896925" y="9358"/>
            <a:ext cx="6096000" cy="92333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Observation 1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Evolutions in Society and Education Have Influenced the Selection and Use of Learning Theories and Technologies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2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EC2C53-5DCE-450B-82C3-68DEB862D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7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CFFEB-4929-49B4-82AD-CC63B6B3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i-FI" sz="2800" dirty="0"/>
              <a:t>1980’s </a:t>
            </a:r>
            <a:r>
              <a:rPr lang="fi-FI" sz="2800" dirty="0" err="1"/>
              <a:t>cognitive</a:t>
            </a:r>
            <a:r>
              <a:rPr lang="fi-FI" sz="2800" dirty="0"/>
              <a:t> </a:t>
            </a:r>
            <a:r>
              <a:rPr lang="fi-FI" sz="2800" dirty="0" err="1"/>
              <a:t>orientation</a:t>
            </a:r>
            <a:endParaRPr lang="fi-FI" sz="2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538B0-15A1-4B9D-9131-19C496FE1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fi-FI" sz="1700"/>
              <a:t>Western governments were struggling with increasing worldwide competition in commerce</a:t>
            </a:r>
          </a:p>
          <a:p>
            <a:r>
              <a:rPr lang="fi-FI" sz="1700"/>
              <a:t>Common understanding of complex issues, deep learning, complex skillsfullnes instead of mere subject-matter delivery was perceived as a strategic approach</a:t>
            </a:r>
          </a:p>
          <a:p>
            <a:pPr marL="0" indent="0">
              <a:buNone/>
            </a:pPr>
            <a:r>
              <a:rPr lang="fi-FI" sz="1700"/>
              <a:t>=&gt; Micro-worlds, cognitive tools, instructional programans AND network connectivity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35A05C-A8A2-4B54-9874-4BE7DE8F7BF1}"/>
              </a:ext>
            </a:extLst>
          </p:cNvPr>
          <p:cNvSpPr/>
          <p:nvPr/>
        </p:nvSpPr>
        <p:spPr>
          <a:xfrm>
            <a:off x="3167270" y="21931"/>
            <a:ext cx="6096000" cy="92333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Observation 1</a:t>
            </a:r>
            <a:r>
              <a:rPr lang="en-US" dirty="0">
                <a:solidFill>
                  <a:schemeClr val="bg1"/>
                </a:solidFill>
              </a:rPr>
              <a:t>: Evolutions in Society and Education Have Influenced the Selection and Use of Learning Theories and Technologies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27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5C353-565F-4372-A0D0-0B0D81BE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2500"/>
              <a:t>Observation 2: Learning Theories and Technologies Are Situated in a Somewhat Vague Conceptual Field</a:t>
            </a:r>
            <a:br>
              <a:rPr lang="en-US" sz="2500"/>
            </a:br>
            <a:endParaRPr lang="fi-FI" sz="2500"/>
          </a:p>
        </p:txBody>
      </p:sp>
      <p:pic>
        <p:nvPicPr>
          <p:cNvPr id="2050" name="Picture 2" descr="Security through chaos engineering: No more 'set it and forget it' -- GCN">
            <a:extLst>
              <a:ext uri="{FF2B5EF4-FFF2-40B4-BE49-F238E27FC236}">
                <a16:creationId xmlns:a16="http://schemas.microsoft.com/office/drawing/2014/main" id="{63D4F116-D39D-43AE-9E66-A14154B4E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3" b="18035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4AF6-ADC1-4B94-B085-CB68DB56B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 dirty="0"/>
              <a:t>Learning theories, technology and their interlinking fields are dependent on specific research traditions, historical artifacts, idiosyncratic frameworks, technology-based functionalities and pragmatics, </a:t>
            </a:r>
            <a:r>
              <a:rPr lang="en-US" sz="1800" b="1" dirty="0"/>
              <a:t>which necessarily leads to divergence. </a:t>
            </a:r>
          </a:p>
          <a:p>
            <a:r>
              <a:rPr lang="en-US" sz="1800" b="1" dirty="0"/>
              <a:t> </a:t>
            </a:r>
            <a:r>
              <a:rPr lang="en-US" sz="1800" dirty="0"/>
              <a:t>technology allows for methods that would not otherwise be possible..</a:t>
            </a:r>
          </a:p>
          <a:p>
            <a:r>
              <a:rPr lang="en-US" sz="1800" dirty="0"/>
              <a:t>Educational technology involves a broad variety of modalities, tools, and strategies for learning (Ross, </a:t>
            </a:r>
            <a:r>
              <a:rPr lang="en-US" sz="1800" dirty="0" err="1"/>
              <a:t>Morrisson</a:t>
            </a:r>
            <a:r>
              <a:rPr lang="en-US" sz="1800" dirty="0"/>
              <a:t>, &amp; Lowther, 2010).</a:t>
            </a:r>
          </a:p>
        </p:txBody>
      </p:sp>
    </p:spTree>
    <p:extLst>
      <p:ext uri="{BB962C8B-B14F-4D97-AF65-F5344CB8AC3E}">
        <p14:creationId xmlns:p14="http://schemas.microsoft.com/office/powerpoint/2010/main" val="30962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76EC9-8A2A-4AE9-A2AD-900607A0D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41346" r="1" b="65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7DF57-50A6-4D40-80EA-11054643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Autofit/>
          </a:bodyPr>
          <a:lstStyle/>
          <a:p>
            <a:r>
              <a:rPr lang="en-US" sz="2000" dirty="0"/>
              <a:t>Observation 3: Learning Theories and Technologies Are Connected and Intertwined by Information Processing and Knowledge Acquisition</a:t>
            </a:r>
            <a:endParaRPr lang="fi-FI" sz="20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22130-1A80-47CE-BED0-4844554CD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928044"/>
          </a:xfrm>
        </p:spPr>
        <p:txBody>
          <a:bodyPr anchor="t">
            <a:normAutofit fontScale="47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socio-constructivist</a:t>
            </a:r>
            <a:r>
              <a:rPr lang="en-US" dirty="0"/>
              <a:t> perspective and the distributed character of knowledge have influenced computer use since about 1990. </a:t>
            </a:r>
          </a:p>
          <a:p>
            <a:r>
              <a:rPr lang="en-US" dirty="0"/>
              <a:t>CSCL (computer supported collaborative learning) serves groups of learners who co-construct knowledge in a given subject-matter context and aim at goals that are externally provided. </a:t>
            </a:r>
          </a:p>
          <a:p>
            <a:r>
              <a:rPr lang="en-US" dirty="0"/>
              <a:t>CSCL technology is used to present or stimulate a problem for study, helping to situate it in a real-world context, mediate communication within and across classrooms, provide archival storage for the products of group work, or enable learners to model their shared understanding of new concepts (</a:t>
            </a:r>
          </a:p>
          <a:p>
            <a:r>
              <a:rPr lang="en-US" dirty="0"/>
              <a:t>Computer-supported intentional learning environment (CSILE) and its extension Knowledge Forum are instances of CSCL that encourage structured collaborative knowledge-building instead of focusing on individual learning tasks (</a:t>
            </a:r>
            <a:r>
              <a:rPr lang="en-US" dirty="0" err="1"/>
              <a:t>Scardamalia</a:t>
            </a:r>
            <a:r>
              <a:rPr lang="en-US" dirty="0"/>
              <a:t> &amp; Bereiter, </a:t>
            </a:r>
            <a:r>
              <a:rPr lang="en-US" u="sng" dirty="0">
                <a:hlinkClick r:id="rId3" tooltip="View reference"/>
              </a:rPr>
              <a:t>1994</a:t>
            </a:r>
            <a:r>
              <a:rPr lang="en-US" dirty="0"/>
              <a:t>).</a:t>
            </a:r>
            <a:r>
              <a:rPr lang="en-US" dirty="0" err="1"/>
              <a:t>Koschmann</a:t>
            </a:r>
            <a:r>
              <a:rPr lang="en-US" dirty="0"/>
              <a:t>, </a:t>
            </a:r>
            <a:r>
              <a:rPr lang="en-US" u="sng" dirty="0">
                <a:hlinkClick r:id="rId4" tooltip="View reference"/>
              </a:rPr>
              <a:t>1996</a:t>
            </a:r>
            <a:r>
              <a:rPr lang="en-US" dirty="0"/>
              <a:t>).</a:t>
            </a:r>
            <a:endParaRPr lang="fi-FI" sz="1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DEF19F-3722-4631-B9DC-CE5CBF83EDE7}"/>
              </a:ext>
            </a:extLst>
          </p:cNvPr>
          <p:cNvSpPr/>
          <p:nvPr/>
        </p:nvSpPr>
        <p:spPr>
          <a:xfrm>
            <a:off x="6095998" y="5476173"/>
            <a:ext cx="6096000" cy="64633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https://technologyandteachingandlearning.wordpress.com/scardamalia/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633944B-82E9-43F8-819F-876012BD5770}"/>
              </a:ext>
            </a:extLst>
          </p:cNvPr>
          <p:cNvSpPr/>
          <p:nvPr/>
        </p:nvSpPr>
        <p:spPr>
          <a:xfrm rot="19839755">
            <a:off x="3524213" y="4624743"/>
            <a:ext cx="2781896" cy="73116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33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Kuva">
            <a:extLst>
              <a:ext uri="{FF2B5EF4-FFF2-40B4-BE49-F238E27FC236}">
                <a16:creationId xmlns:a16="http://schemas.microsoft.com/office/drawing/2014/main" id="{30F6EF5E-4F23-42CF-9CB4-E1037B996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3" t="9091"/>
          <a:stretch/>
        </p:blipFill>
        <p:spPr bwMode="auto">
          <a:xfrm>
            <a:off x="-2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54627-D3DF-498E-92C0-ED6DC06B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/>
              <a:t>Observation 4: Educational Technologies Have Shifted Learner Support from Program or Instructor Control Toward More Shared and Learner Control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771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ED810-2CC3-4380-B5CE-E99891E9D3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4" b="30900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1A6D6-5E37-457B-BF19-7EC3EEA1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rgbClr val="FFFF00"/>
                </a:solidFill>
              </a:rPr>
              <a:t>View 3: </a:t>
            </a:r>
            <a:r>
              <a:rPr lang="en-US" sz="3700" dirty="0"/>
              <a:t>Four stages of research on the educational use of ubiquitous computing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D222F-6F83-485F-86F6-C05B64CC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8600" y="4872922"/>
            <a:ext cx="4023360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Laru, J., Näykki, P., &amp; Järvelä, S. (2014). Four stages of research on the educational use of ubiquitous computing. </a:t>
            </a:r>
            <a:r>
              <a:rPr lang="en-US" sz="1700" i="1" dirty="0">
                <a:solidFill>
                  <a:schemeClr val="tx1"/>
                </a:solidFill>
              </a:rPr>
              <a:t>IEEE Transactions on Learning Technologies</a:t>
            </a:r>
            <a:r>
              <a:rPr lang="en-US" sz="1700" dirty="0">
                <a:solidFill>
                  <a:schemeClr val="tx1"/>
                </a:solidFill>
              </a:rPr>
              <a:t>, </a:t>
            </a:r>
            <a:r>
              <a:rPr lang="en-US" sz="1700" i="1" dirty="0">
                <a:solidFill>
                  <a:schemeClr val="tx1"/>
                </a:solidFill>
              </a:rPr>
              <a:t>8</a:t>
            </a:r>
            <a:r>
              <a:rPr lang="en-US" sz="1700" dirty="0">
                <a:solidFill>
                  <a:schemeClr val="tx1"/>
                </a:solidFill>
              </a:rPr>
              <a:t>(1), 69-82.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748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806C0-4FDF-4224-90B3-94EE798DD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34" r="9090" b="2306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F866D-9A46-44B0-A0EA-DF4FCA39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View 3: </a:t>
            </a:r>
            <a:r>
              <a:rPr lang="en-US" sz="4000" dirty="0"/>
              <a:t>Four stages of research on the educational use of ubiquitous computing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868BF-CB3D-4C5D-B4F3-167BB3A78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Laru, J., Näykki, P., &amp; Järvelä, S. (2014). Four stages of research on the educational use of ubiquitous computing. </a:t>
            </a:r>
            <a:r>
              <a:rPr lang="en-US" sz="2000" i="1" dirty="0">
                <a:solidFill>
                  <a:schemeClr val="tx1"/>
                </a:solidFill>
              </a:rPr>
              <a:t>IEEE Transactions on Learning Technologies</a:t>
            </a:r>
            <a:r>
              <a:rPr lang="en-US" sz="2000" dirty="0">
                <a:solidFill>
                  <a:schemeClr val="tx1"/>
                </a:solidFill>
              </a:rPr>
              <a:t>, </a:t>
            </a:r>
            <a:r>
              <a:rPr lang="en-US" sz="2000" i="1" dirty="0">
                <a:solidFill>
                  <a:schemeClr val="tx1"/>
                </a:solidFill>
              </a:rPr>
              <a:t>8</a:t>
            </a:r>
            <a:r>
              <a:rPr lang="en-US" sz="2000" dirty="0">
                <a:solidFill>
                  <a:schemeClr val="tx1"/>
                </a:solidFill>
              </a:rPr>
              <a:t>(1), 69-82.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605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416D4C-B726-4651-A403-27D407F28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14" y="0"/>
            <a:ext cx="972457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4C9A04-E303-41C9-9DE4-BD47A2E298E4}"/>
              </a:ext>
            </a:extLst>
          </p:cNvPr>
          <p:cNvSpPr/>
          <p:nvPr/>
        </p:nvSpPr>
        <p:spPr>
          <a:xfrm>
            <a:off x="7504386" y="4866290"/>
            <a:ext cx="1587062" cy="10089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32F4B9-987F-4F4C-8E94-F63EC52EE876}"/>
              </a:ext>
            </a:extLst>
          </p:cNvPr>
          <p:cNvSpPr/>
          <p:nvPr/>
        </p:nvSpPr>
        <p:spPr>
          <a:xfrm>
            <a:off x="2454164" y="1145629"/>
            <a:ext cx="940677" cy="36786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AF9A19-9BCB-4903-8A2D-ADBEE7D540C3}"/>
              </a:ext>
            </a:extLst>
          </p:cNvPr>
          <p:cNvSpPr/>
          <p:nvPr/>
        </p:nvSpPr>
        <p:spPr>
          <a:xfrm>
            <a:off x="5433847" y="5281450"/>
            <a:ext cx="940677" cy="36786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9F05B7-8F48-4C1F-A067-8ABE7DE13D2C}"/>
              </a:ext>
            </a:extLst>
          </p:cNvPr>
          <p:cNvSpPr/>
          <p:nvPr/>
        </p:nvSpPr>
        <p:spPr>
          <a:xfrm>
            <a:off x="7034047" y="3615558"/>
            <a:ext cx="1058919" cy="352097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9DD81-055B-465B-9216-2C8E5014EFC5}"/>
              </a:ext>
            </a:extLst>
          </p:cNvPr>
          <p:cNvSpPr txBox="1"/>
          <p:nvPr/>
        </p:nvSpPr>
        <p:spPr>
          <a:xfrm>
            <a:off x="56555" y="5728140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/>
              <a:t>~2000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0EB42-5024-43A7-A5ED-F4373086AE75}"/>
              </a:ext>
            </a:extLst>
          </p:cNvPr>
          <p:cNvSpPr txBox="1"/>
          <p:nvPr/>
        </p:nvSpPr>
        <p:spPr>
          <a:xfrm>
            <a:off x="10585470" y="570711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/>
              <a:t>~2010</a:t>
            </a:r>
          </a:p>
        </p:txBody>
      </p:sp>
      <p:pic>
        <p:nvPicPr>
          <p:cNvPr id="6146" name="Picture 2" descr="Amazon.com: HP iPAQ 4150 Pocket PC: Electronics">
            <a:extLst>
              <a:ext uri="{FF2B5EF4-FFF2-40B4-BE49-F238E27FC236}">
                <a16:creationId xmlns:a16="http://schemas.microsoft.com/office/drawing/2014/main" id="{D30D0AA2-979F-4D56-823D-D8A2338F4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1" y="3712918"/>
            <a:ext cx="1232053" cy="196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pad, Mini, Apple, unlocked">
            <a:extLst>
              <a:ext uri="{FF2B5EF4-FFF2-40B4-BE49-F238E27FC236}">
                <a16:creationId xmlns:a16="http://schemas.microsoft.com/office/drawing/2014/main" id="{E5ABCCF9-E5E3-4CCB-B9CB-2BF2FCFC6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9" r="16207"/>
          <a:stretch/>
        </p:blipFill>
        <p:spPr bwMode="auto">
          <a:xfrm>
            <a:off x="10840970" y="3838802"/>
            <a:ext cx="1247177" cy="186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6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415E92-5394-493F-B19A-6F2860A6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Four</a:t>
            </a:r>
            <a:r>
              <a:rPr lang="fi-FI" dirty="0"/>
              <a:t> </a:t>
            </a:r>
            <a:r>
              <a:rPr lang="fi-FI" dirty="0" err="1"/>
              <a:t>views</a:t>
            </a:r>
            <a:r>
              <a:rPr lang="fi-FI" dirty="0"/>
              <a:t> into </a:t>
            </a:r>
            <a:r>
              <a:rPr lang="fi-FI" dirty="0" err="1"/>
              <a:t>History</a:t>
            </a:r>
            <a:r>
              <a:rPr lang="fi-FI" dirty="0"/>
              <a:t> of TEL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37D9768-8032-408D-A461-12174870A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8868468"/>
              </p:ext>
            </p:extLst>
          </p:nvPr>
        </p:nvGraphicFramePr>
        <p:xfrm>
          <a:off x="2032000" y="1690688"/>
          <a:ext cx="8128000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7467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F79C239-B696-495C-882E-EF9535F8C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..WILD Application level affordances..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3861C1-C703-43E6-87E9-A93D8413D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Augmenting physical space with information exchanges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Leveraging topological space, of two distinct kinds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Aggregating coherently across all students participating individually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Conducting classroom performances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Act becomes artifact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9792692-DFB0-4A0D-B31C-7C30520627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284" r="735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EB3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3535353-4E17-4FF6-90C6-341CCBFB5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2" y="4766872"/>
            <a:ext cx="2296733" cy="1618938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33E4D759-5C5D-47B4-A211-F69D70562D2A}"/>
              </a:ext>
            </a:extLst>
          </p:cNvPr>
          <p:cNvSpPr/>
          <p:nvPr/>
        </p:nvSpPr>
        <p:spPr>
          <a:xfrm rot="18628068">
            <a:off x="1543987" y="4392118"/>
            <a:ext cx="1139252" cy="9443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033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BBD5B30-C741-4E67-AFD8-17917090A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8A623A4-CB5E-4BA4-8FD9-37C0CFD4F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r="3572"/>
          <a:stretch/>
        </p:blipFill>
        <p:spPr bwMode="auto">
          <a:xfrm>
            <a:off x="7817583" y="1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A0ACC83-259B-4087-B444-4035996A1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5" r="-3" b="13722"/>
          <a:stretch/>
        </p:blipFill>
        <p:spPr bwMode="auto">
          <a:xfrm>
            <a:off x="35723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eorge Siemens - Wikidata">
            <a:extLst>
              <a:ext uri="{FF2B5EF4-FFF2-40B4-BE49-F238E27FC236}">
                <a16:creationId xmlns:a16="http://schemas.microsoft.com/office/drawing/2014/main" id="{7588D589-6857-407F-962C-83B92E7B9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4" r="2" b="9347"/>
          <a:stretch/>
        </p:blipFill>
        <p:spPr bwMode="auto">
          <a:xfrm>
            <a:off x="362535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93" name="Freeform: Shape 192">
            <a:extLst>
              <a:ext uri="{FF2B5EF4-FFF2-40B4-BE49-F238E27FC236}">
                <a16:creationId xmlns:a16="http://schemas.microsoft.com/office/drawing/2014/main" id="{189BBEAA-BB93-4878-8C95-3C8AADE2E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4" name="Freeform: Shape 193">
            <a:extLst>
              <a:ext uri="{FF2B5EF4-FFF2-40B4-BE49-F238E27FC236}">
                <a16:creationId xmlns:a16="http://schemas.microsoft.com/office/drawing/2014/main" id="{D529C0C6-AAEB-4982-A9E6-BC6A8B2AE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79D98-5FBE-41A7-BA72-F81180E5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View 4: 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Preparing for the digital university: A review of the history and current state of distance, blended, and online learning.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B092C-D988-463F-BE42-8A7291CD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912" y="4773168"/>
            <a:ext cx="3429000" cy="13350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Siemens, G., </a:t>
            </a:r>
            <a:r>
              <a:rPr lang="en-US" sz="16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Gašević</a:t>
            </a:r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D., &amp; Dawson, S. (2015). Preparing for the digital university: A review of the history and current state of distance, blended, and online learning.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0D36F24-5EC0-4A09-9836-6580E1D4B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C0B334E-66E0-442A-8306-19629EC2D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06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F990511-D4BE-4B4B-AF05-EE12F9E53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38" r="9091" b="3142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9063875-1311-4B8C-BDF0-4E7A93F2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View 4: </a:t>
            </a:r>
            <a:r>
              <a:rPr lang="en-US" sz="3600" dirty="0"/>
              <a:t>Preparing for the digital university: A review of the history and current state of distance, blended, and online learning.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7AC2A-1309-442B-AB01-A506A050C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Siemens, G., </a:t>
            </a:r>
            <a:r>
              <a:rPr lang="en-US" sz="1600" dirty="0" err="1">
                <a:solidFill>
                  <a:schemeClr val="tx1"/>
                </a:solidFill>
              </a:rPr>
              <a:t>Gašević</a:t>
            </a:r>
            <a:r>
              <a:rPr lang="en-US" sz="1600" dirty="0">
                <a:solidFill>
                  <a:schemeClr val="tx1"/>
                </a:solidFill>
              </a:rPr>
              <a:t>, D., &amp; Dawson, S. (2015). Preparing for the digital university: A review of the history and current state of distance, blended, and online learning.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554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B08DB7-D83E-43F5-8740-A4B586B1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book is good future outlook with views into past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74DFB6-FA80-406D-B2FA-877A48C09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3707" y="492573"/>
            <a:ext cx="5733775" cy="58807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4F6380-7EDC-433E-A4DB-75827D2E7B65}"/>
              </a:ext>
            </a:extLst>
          </p:cNvPr>
          <p:cNvSpPr/>
          <p:nvPr/>
        </p:nvSpPr>
        <p:spPr>
          <a:xfrm>
            <a:off x="474540" y="4966811"/>
            <a:ext cx="4056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Siemens, G.,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Gašević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D., &amp; Dawson, S. (2015). Preparing for the digital university: A review of the history and current state of distance, blended, and online learning.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897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9FB156-A089-4D6F-97F5-0F476F9BF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>
            <a:normAutofit/>
          </a:bodyPr>
          <a:lstStyle/>
          <a:p>
            <a:r>
              <a:rPr lang="fi-FI" sz="4000"/>
              <a:t>Additional material 1: 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0D43B-5068-420C-9EBF-D53D2BD4B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2630161"/>
            <a:ext cx="3738780" cy="3546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 err="1"/>
              <a:t>History</a:t>
            </a:r>
            <a:r>
              <a:rPr lang="fi-FI" sz="2000" dirty="0"/>
              <a:t> of </a:t>
            </a:r>
            <a:r>
              <a:rPr lang="fi-FI" sz="2000" dirty="0" err="1"/>
              <a:t>Educational</a:t>
            </a:r>
            <a:r>
              <a:rPr lang="fi-FI" sz="2000" dirty="0"/>
              <a:t> Technology </a:t>
            </a:r>
            <a:r>
              <a:rPr lang="fi-FI" sz="2000" dirty="0" err="1"/>
              <a:t>presentation</a:t>
            </a:r>
            <a:r>
              <a:rPr lang="fi-FI" sz="2000" dirty="0"/>
              <a:t>: </a:t>
            </a:r>
            <a:r>
              <a:rPr lang="fi-FI" sz="2000" dirty="0">
                <a:hlinkClick r:id="rId2"/>
              </a:rPr>
              <a:t>https://www.slideshare.net/fvsandoval/history-of-educational-technology</a:t>
            </a:r>
            <a:r>
              <a:rPr lang="fi-FI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E09E9-B321-4FC2-8A45-D522DFEF84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" r="555" b="-2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5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480EB2-19CC-4072-B90E-2F818D7F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900" b="1" dirty="0">
                <a:solidFill>
                  <a:srgbClr val="FFFF00"/>
                </a:solidFill>
              </a:rPr>
              <a:t>View 1:</a:t>
            </a:r>
            <a:r>
              <a:rPr lang="en-US" sz="3900" dirty="0">
                <a:solidFill>
                  <a:schemeClr val="bg1"/>
                </a:solidFill>
              </a:rPr>
              <a:t>Exploring four decades of research in Computers &amp; Education. </a:t>
            </a:r>
            <a:endParaRPr lang="en-US" sz="39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89EAE-1D56-43CF-A3E1-14E88C445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4513" y="4337072"/>
            <a:ext cx="3506264" cy="167161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900" dirty="0" err="1">
                <a:solidFill>
                  <a:schemeClr val="bg1"/>
                </a:solidFill>
              </a:rPr>
              <a:t>Zawacki</a:t>
            </a:r>
            <a:r>
              <a:rPr lang="en-US" sz="1900" dirty="0">
                <a:solidFill>
                  <a:schemeClr val="bg1"/>
                </a:solidFill>
              </a:rPr>
              <a:t>-Richter, O., &amp; </a:t>
            </a:r>
            <a:r>
              <a:rPr lang="en-US" sz="1900" dirty="0" err="1">
                <a:solidFill>
                  <a:schemeClr val="bg1"/>
                </a:solidFill>
              </a:rPr>
              <a:t>Latchem</a:t>
            </a:r>
            <a:r>
              <a:rPr lang="en-US" sz="1900" dirty="0">
                <a:solidFill>
                  <a:schemeClr val="bg1"/>
                </a:solidFill>
              </a:rPr>
              <a:t>, C. (2018). Exploring four decades of research in Computers &amp; Education. </a:t>
            </a:r>
            <a:r>
              <a:rPr lang="en-US" sz="1900" i="1" dirty="0">
                <a:solidFill>
                  <a:schemeClr val="bg1"/>
                </a:solidFill>
              </a:rPr>
              <a:t>Computers &amp; Education</a:t>
            </a:r>
            <a:r>
              <a:rPr lang="en-US" sz="1900" dirty="0">
                <a:solidFill>
                  <a:schemeClr val="bg1"/>
                </a:solidFill>
              </a:rPr>
              <a:t>, </a:t>
            </a:r>
            <a:r>
              <a:rPr lang="en-US" sz="1900" i="1" dirty="0">
                <a:solidFill>
                  <a:schemeClr val="bg1"/>
                </a:solidFill>
              </a:rPr>
              <a:t>122</a:t>
            </a:r>
            <a:r>
              <a:rPr lang="en-US" sz="1900" dirty="0">
                <a:solidFill>
                  <a:schemeClr val="bg1"/>
                </a:solidFill>
              </a:rPr>
              <a:t>, 136-152.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25E24A9F-0A30-4838-AE8A-233836495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544" y="2129632"/>
            <a:ext cx="2598738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050" name="Picture 2" descr="Dr. Olaf Zawacki Richter, Professor of Educational Technology at the University of Oldenburg (Germany) ">
            <a:extLst>
              <a:ext uri="{FF2B5EF4-FFF2-40B4-BE49-F238E27FC236}">
                <a16:creationId xmlns:a16="http://schemas.microsoft.com/office/drawing/2014/main" id="{F6773C24-AEA0-42AF-B7AD-CCEA718D7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r="7152"/>
          <a:stretch/>
        </p:blipFill>
        <p:spPr bwMode="auto">
          <a:xfrm>
            <a:off x="9201944" y="1957936"/>
            <a:ext cx="2619375" cy="294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980172-AEA7-4EC6-8F22-E588909099AC}"/>
              </a:ext>
            </a:extLst>
          </p:cNvPr>
          <p:cNvSpPr/>
          <p:nvPr/>
        </p:nvSpPr>
        <p:spPr>
          <a:xfrm>
            <a:off x="9070428" y="4985321"/>
            <a:ext cx="3027614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https://distance-educator.com/exclusive-interview-with-olaf-zawacki-richter-is-professor-of-educational-technology-at-the-university-of-oldenburg-germany/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968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05EBE-16D2-4586-9B6B-7C5888B9E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49" r="6404" b="1979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BFDBD-17DF-43D6-B661-FF323B93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View 1: </a:t>
            </a:r>
            <a:r>
              <a:rPr lang="en-US" sz="4400" dirty="0"/>
              <a:t>Exploring four decades of research in Computers &amp; Education. 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3C85A-AB52-4EC1-9357-D53AD27D5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 err="1">
                <a:solidFill>
                  <a:schemeClr val="tx1"/>
                </a:solidFill>
              </a:rPr>
              <a:t>Zawacki</a:t>
            </a:r>
            <a:r>
              <a:rPr lang="en-US" sz="1700" dirty="0">
                <a:solidFill>
                  <a:schemeClr val="tx1"/>
                </a:solidFill>
              </a:rPr>
              <a:t>-Richter, O., &amp; </a:t>
            </a:r>
            <a:r>
              <a:rPr lang="en-US" sz="1700" dirty="0" err="1">
                <a:solidFill>
                  <a:schemeClr val="tx1"/>
                </a:solidFill>
              </a:rPr>
              <a:t>Latchem</a:t>
            </a:r>
            <a:r>
              <a:rPr lang="en-US" sz="1700" dirty="0">
                <a:solidFill>
                  <a:schemeClr val="tx1"/>
                </a:solidFill>
              </a:rPr>
              <a:t>, C. (2018). Exploring four decades of research in Computers &amp; Education. </a:t>
            </a:r>
            <a:r>
              <a:rPr lang="en-US" sz="1700" i="1" dirty="0">
                <a:solidFill>
                  <a:schemeClr val="tx1"/>
                </a:solidFill>
              </a:rPr>
              <a:t>Computers &amp; Education</a:t>
            </a:r>
            <a:r>
              <a:rPr lang="en-US" sz="1700" dirty="0">
                <a:solidFill>
                  <a:schemeClr val="tx1"/>
                </a:solidFill>
              </a:rPr>
              <a:t>, </a:t>
            </a:r>
            <a:r>
              <a:rPr lang="en-US" sz="1700" i="1" dirty="0">
                <a:solidFill>
                  <a:schemeClr val="tx1"/>
                </a:solidFill>
              </a:rPr>
              <a:t>122</a:t>
            </a:r>
            <a:r>
              <a:rPr lang="en-US" sz="1700" dirty="0">
                <a:solidFill>
                  <a:schemeClr val="tx1"/>
                </a:solidFill>
              </a:rPr>
              <a:t>, 136-152.</a:t>
            </a:r>
          </a:p>
          <a:p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129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FC48C2E-5FF2-4AE4-AC25-B2DE33756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3" r="5040" b="195"/>
          <a:stretch/>
        </p:blipFill>
        <p:spPr bwMode="auto">
          <a:xfrm>
            <a:off x="-2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E9C77C-8ED2-4791-978B-FD061496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Journal of </a:t>
            </a:r>
            <a:r>
              <a:rPr lang="en-US" sz="4800" dirty="0">
                <a:solidFill>
                  <a:srgbClr val="FFFF00"/>
                </a:solidFill>
              </a:rPr>
              <a:t>Computers and Education </a:t>
            </a:r>
            <a:r>
              <a:rPr lang="en-US" sz="4800" dirty="0"/>
              <a:t>was launched in 1976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431C4-3680-4A49-A7C4-F8ECD9949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8600" y="4872922"/>
            <a:ext cx="4023360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It’s relatively young academic discipline with scholarly journals in </a:t>
            </a:r>
            <a:r>
              <a:rPr lang="en-US" sz="2000" dirty="0" err="1">
                <a:solidFill>
                  <a:schemeClr val="tx1"/>
                </a:solidFill>
              </a:rPr>
              <a:t>relatedfieldsonly</a:t>
            </a:r>
            <a:r>
              <a:rPr lang="en-US" sz="2000" dirty="0">
                <a:solidFill>
                  <a:schemeClr val="tx1"/>
                </a:solidFill>
              </a:rPr>
              <a:t> starting to appear in the 1970s.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065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C538DD-8F5B-463A-BE11-C2AF49B7BBB8}"/>
              </a:ext>
            </a:extLst>
          </p:cNvPr>
          <p:cNvGraphicFramePr/>
          <p:nvPr/>
        </p:nvGraphicFramePr>
        <p:xfrm>
          <a:off x="501162" y="719666"/>
          <a:ext cx="107002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FBB52379-B153-4750-907B-CB4FFFFE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Four</a:t>
            </a:r>
            <a:r>
              <a:rPr lang="fi-FI" dirty="0"/>
              <a:t> </a:t>
            </a:r>
            <a:r>
              <a:rPr lang="fi-FI" dirty="0" err="1"/>
              <a:t>decades</a:t>
            </a:r>
            <a:r>
              <a:rPr lang="fi-FI" dirty="0"/>
              <a:t> of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9521438-B068-4B5D-B1D9-882B103FB6A9}"/>
              </a:ext>
            </a:extLst>
          </p:cNvPr>
          <p:cNvSpPr txBox="1">
            <a:spLocks/>
          </p:cNvSpPr>
          <p:nvPr/>
        </p:nvSpPr>
        <p:spPr>
          <a:xfrm>
            <a:off x="82328" y="6138333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Zawacki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-Richter, O., &amp;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Latchem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C. (2018). Exploring four decades of research in Computers &amp; Education.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Computers &amp; Education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136-152.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1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2D8AD-2234-4787-A7D6-56EAB680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fi-FI" sz="4800" dirty="0" err="1">
                <a:solidFill>
                  <a:srgbClr val="FFFFFF"/>
                </a:solidFill>
              </a:rPr>
              <a:t>Concept</a:t>
            </a:r>
            <a:r>
              <a:rPr lang="fi-FI" sz="4800" dirty="0">
                <a:solidFill>
                  <a:srgbClr val="FFFFFF"/>
                </a:solidFill>
              </a:rPr>
              <a:t> </a:t>
            </a:r>
            <a:r>
              <a:rPr lang="fi-FI" sz="4800" dirty="0" err="1">
                <a:solidFill>
                  <a:srgbClr val="FFFFFF"/>
                </a:solidFill>
              </a:rPr>
              <a:t>map</a:t>
            </a:r>
            <a:r>
              <a:rPr lang="fi-FI" sz="4800" dirty="0">
                <a:solidFill>
                  <a:srgbClr val="FFFFFF"/>
                </a:solidFill>
              </a:rPr>
              <a:t> for </a:t>
            </a:r>
            <a:r>
              <a:rPr lang="fi-FI" sz="4800" dirty="0" err="1">
                <a:solidFill>
                  <a:srgbClr val="FFFFFF"/>
                </a:solidFill>
              </a:rPr>
              <a:t>the</a:t>
            </a:r>
            <a:r>
              <a:rPr lang="fi-FI" sz="4800" dirty="0">
                <a:solidFill>
                  <a:srgbClr val="FFFFFF"/>
                </a:solidFill>
              </a:rPr>
              <a:t> </a:t>
            </a:r>
            <a:r>
              <a:rPr lang="fi-FI" sz="4800" dirty="0" err="1">
                <a:solidFill>
                  <a:srgbClr val="FFFFFF"/>
                </a:solidFill>
              </a:rPr>
              <a:t>time</a:t>
            </a:r>
            <a:r>
              <a:rPr lang="fi-FI" sz="4800" dirty="0">
                <a:solidFill>
                  <a:srgbClr val="FFFFFF"/>
                </a:solidFill>
              </a:rPr>
              <a:t> </a:t>
            </a:r>
            <a:r>
              <a:rPr lang="fi-FI" sz="4800" dirty="0" err="1">
                <a:solidFill>
                  <a:srgbClr val="FFFFFF"/>
                </a:solidFill>
              </a:rPr>
              <a:t>period</a:t>
            </a:r>
            <a:r>
              <a:rPr lang="fi-FI" sz="4800" dirty="0">
                <a:solidFill>
                  <a:srgbClr val="FFFFFF"/>
                </a:solidFill>
              </a:rPr>
              <a:t> </a:t>
            </a:r>
            <a:r>
              <a:rPr lang="fi-FI" sz="4800" dirty="0" err="1">
                <a:solidFill>
                  <a:srgbClr val="FFFFFF"/>
                </a:solidFill>
              </a:rPr>
              <a:t>between</a:t>
            </a:r>
            <a:r>
              <a:rPr lang="fi-FI" sz="4800" dirty="0">
                <a:solidFill>
                  <a:srgbClr val="FFFFFF"/>
                </a:solidFill>
              </a:rPr>
              <a:t> 1976 and 2016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66C05-646E-4256-9BC5-06025B7A8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130" y="93180"/>
            <a:ext cx="5380928" cy="588079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F44AEF-E145-4657-A58E-044813621B8E}"/>
              </a:ext>
            </a:extLst>
          </p:cNvPr>
          <p:cNvSpPr txBox="1">
            <a:spLocks/>
          </p:cNvSpPr>
          <p:nvPr/>
        </p:nvSpPr>
        <p:spPr>
          <a:xfrm>
            <a:off x="8168638" y="6253929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Zawacki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-Richter, O., &amp;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Latchem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C. (2018). Exploring four decades of research in Computers &amp; Education.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Computers &amp; Education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136-152.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2ACF47-3937-4227-BE2E-2C75B2A2EAC3}"/>
              </a:ext>
            </a:extLst>
          </p:cNvPr>
          <p:cNvSpPr/>
          <p:nvPr/>
        </p:nvSpPr>
        <p:spPr>
          <a:xfrm>
            <a:off x="354911" y="5816970"/>
            <a:ext cx="4252701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400" dirty="0" err="1">
                <a:solidFill>
                  <a:schemeClr val="bg1"/>
                </a:solidFill>
              </a:rPr>
              <a:t>Zawacki</a:t>
            </a:r>
            <a:r>
              <a:rPr lang="en-US" sz="1400" dirty="0">
                <a:solidFill>
                  <a:schemeClr val="bg1"/>
                </a:solidFill>
              </a:rPr>
              <a:t>-Richter, O., &amp; </a:t>
            </a:r>
            <a:r>
              <a:rPr lang="en-US" sz="1400" dirty="0" err="1">
                <a:solidFill>
                  <a:schemeClr val="bg1"/>
                </a:solidFill>
              </a:rPr>
              <a:t>Latchem</a:t>
            </a:r>
            <a:r>
              <a:rPr lang="en-US" sz="1400" dirty="0">
                <a:solidFill>
                  <a:schemeClr val="bg1"/>
                </a:solidFill>
              </a:rPr>
              <a:t>, C. (2018). Exploring four decades of research in Computers &amp; Education. </a:t>
            </a:r>
            <a:r>
              <a:rPr lang="en-US" sz="1400" i="1" dirty="0">
                <a:solidFill>
                  <a:schemeClr val="bg1"/>
                </a:solidFill>
              </a:rPr>
              <a:t>Computers &amp; Education</a:t>
            </a:r>
            <a:r>
              <a:rPr lang="en-US" sz="1400" dirty="0">
                <a:solidFill>
                  <a:schemeClr val="bg1"/>
                </a:solidFill>
              </a:rPr>
              <a:t>, </a:t>
            </a:r>
            <a:r>
              <a:rPr lang="en-US" sz="1400" i="1" dirty="0">
                <a:solidFill>
                  <a:schemeClr val="bg1"/>
                </a:solidFill>
              </a:rPr>
              <a:t>122</a:t>
            </a:r>
            <a:r>
              <a:rPr lang="en-US" sz="1400" dirty="0">
                <a:solidFill>
                  <a:schemeClr val="bg1"/>
                </a:solidFill>
              </a:rPr>
              <a:t>, 136-152.</a:t>
            </a:r>
          </a:p>
        </p:txBody>
      </p:sp>
    </p:spTree>
    <p:extLst>
      <p:ext uri="{BB962C8B-B14F-4D97-AF65-F5344CB8AC3E}">
        <p14:creationId xmlns:p14="http://schemas.microsoft.com/office/powerpoint/2010/main" val="317427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F66E0-17E0-4C04-AC33-088B2018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fi-FI" sz="4800" dirty="0">
                <a:solidFill>
                  <a:srgbClr val="FFFFFF"/>
                </a:solidFill>
              </a:rPr>
              <a:t>20 </a:t>
            </a:r>
            <a:r>
              <a:rPr lang="fi-FI" sz="4800" dirty="0" err="1">
                <a:solidFill>
                  <a:srgbClr val="FFFFFF"/>
                </a:solidFill>
              </a:rPr>
              <a:t>most</a:t>
            </a:r>
            <a:r>
              <a:rPr lang="fi-FI" sz="4800" dirty="0">
                <a:solidFill>
                  <a:srgbClr val="FFFFFF"/>
                </a:solidFill>
              </a:rPr>
              <a:t> </a:t>
            </a:r>
            <a:r>
              <a:rPr lang="fi-FI" sz="4800" dirty="0" err="1">
                <a:solidFill>
                  <a:srgbClr val="FFFFFF"/>
                </a:solidFill>
              </a:rPr>
              <a:t>cited</a:t>
            </a:r>
            <a:r>
              <a:rPr lang="fi-FI" sz="4800" dirty="0">
                <a:solidFill>
                  <a:srgbClr val="FFFFFF"/>
                </a:solidFill>
              </a:rPr>
              <a:t> </a:t>
            </a:r>
            <a:r>
              <a:rPr lang="fi-FI" sz="4800" dirty="0" err="1">
                <a:solidFill>
                  <a:srgbClr val="FFFFFF"/>
                </a:solidFill>
              </a:rPr>
              <a:t>papers</a:t>
            </a:r>
            <a:r>
              <a:rPr lang="fi-FI" sz="4800" dirty="0">
                <a:solidFill>
                  <a:srgbClr val="FFFFFF"/>
                </a:solidFill>
              </a:rPr>
              <a:t> in Computers &amp; Education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F066C-91F3-4188-B4DD-D40389C4C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249" y="492573"/>
            <a:ext cx="5836690" cy="58807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CDD5ED-7A82-4E38-8E13-26EE97531B82}"/>
              </a:ext>
            </a:extLst>
          </p:cNvPr>
          <p:cNvSpPr/>
          <p:nvPr/>
        </p:nvSpPr>
        <p:spPr>
          <a:xfrm>
            <a:off x="354911" y="5816970"/>
            <a:ext cx="4252701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400" dirty="0" err="1">
                <a:solidFill>
                  <a:schemeClr val="bg1"/>
                </a:solidFill>
              </a:rPr>
              <a:t>Zawacki</a:t>
            </a:r>
            <a:r>
              <a:rPr lang="en-US" sz="1400" dirty="0">
                <a:solidFill>
                  <a:schemeClr val="bg1"/>
                </a:solidFill>
              </a:rPr>
              <a:t>-Richter, O., &amp; </a:t>
            </a:r>
            <a:r>
              <a:rPr lang="en-US" sz="1400" dirty="0" err="1">
                <a:solidFill>
                  <a:schemeClr val="bg1"/>
                </a:solidFill>
              </a:rPr>
              <a:t>Latchem</a:t>
            </a:r>
            <a:r>
              <a:rPr lang="en-US" sz="1400" dirty="0">
                <a:solidFill>
                  <a:schemeClr val="bg1"/>
                </a:solidFill>
              </a:rPr>
              <a:t>, C. (2018). Exploring four decades of research in Computers &amp; Education. </a:t>
            </a:r>
            <a:r>
              <a:rPr lang="en-US" sz="1400" i="1" dirty="0">
                <a:solidFill>
                  <a:schemeClr val="bg1"/>
                </a:solidFill>
              </a:rPr>
              <a:t>Computers &amp; Education</a:t>
            </a:r>
            <a:r>
              <a:rPr lang="en-US" sz="1400" dirty="0">
                <a:solidFill>
                  <a:schemeClr val="bg1"/>
                </a:solidFill>
              </a:rPr>
              <a:t>, </a:t>
            </a:r>
            <a:r>
              <a:rPr lang="en-US" sz="1400" i="1" dirty="0">
                <a:solidFill>
                  <a:schemeClr val="bg1"/>
                </a:solidFill>
              </a:rPr>
              <a:t>122</a:t>
            </a:r>
            <a:r>
              <a:rPr lang="en-US" sz="1400" dirty="0">
                <a:solidFill>
                  <a:schemeClr val="bg1"/>
                </a:solidFill>
              </a:rPr>
              <a:t>, 136-152.</a:t>
            </a:r>
          </a:p>
        </p:txBody>
      </p:sp>
    </p:spTree>
    <p:extLst>
      <p:ext uri="{BB962C8B-B14F-4D97-AF65-F5344CB8AC3E}">
        <p14:creationId xmlns:p14="http://schemas.microsoft.com/office/powerpoint/2010/main" val="2779301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480EB2-19CC-4072-B90E-2F818D7F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4800" b="1" dirty="0">
                <a:solidFill>
                  <a:srgbClr val="FFFF00"/>
                </a:solidFill>
              </a:rPr>
              <a:t>View 2: </a:t>
            </a:r>
            <a:r>
              <a:rPr lang="en-US" sz="4800" dirty="0">
                <a:solidFill>
                  <a:schemeClr val="bg1"/>
                </a:solidFill>
              </a:rPr>
              <a:t>Bridging learning theories and technology-enhanced environments: A critical appraisal of its history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89EAE-1D56-43CF-A3E1-14E88C445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8702" y="4414180"/>
            <a:ext cx="6128274" cy="88453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1300" dirty="0" err="1">
                <a:solidFill>
                  <a:schemeClr val="bg1"/>
                </a:solidFill>
              </a:rPr>
              <a:t>Lowyck</a:t>
            </a:r>
            <a:r>
              <a:rPr lang="en-US" sz="1300" dirty="0">
                <a:solidFill>
                  <a:schemeClr val="bg1"/>
                </a:solidFill>
              </a:rPr>
              <a:t>, J. (2014). Bridging learning theories and technology-enhanced environments: A critical appraisal of its history. In </a:t>
            </a:r>
            <a:r>
              <a:rPr lang="en-US" sz="1300" i="1" dirty="0">
                <a:solidFill>
                  <a:schemeClr val="bg1"/>
                </a:solidFill>
              </a:rPr>
              <a:t>Handbook of research on educational communications and technology</a:t>
            </a:r>
            <a:r>
              <a:rPr lang="en-US" sz="1300" dirty="0">
                <a:solidFill>
                  <a:schemeClr val="bg1"/>
                </a:solidFill>
              </a:rPr>
              <a:t> (pp. 3-20). Springer, New York, NY.</a:t>
            </a:r>
          </a:p>
        </p:txBody>
      </p:sp>
      <p:pic>
        <p:nvPicPr>
          <p:cNvPr id="1034" name="Picture 10" descr="Joost Lowyck">
            <a:extLst>
              <a:ext uri="{FF2B5EF4-FFF2-40B4-BE49-F238E27FC236}">
                <a16:creationId xmlns:a16="http://schemas.microsoft.com/office/drawing/2014/main" id="{0DA7E630-CA18-403A-8C7F-18BBB029B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/>
          <a:stretch/>
        </p:blipFill>
        <p:spPr bwMode="auto"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56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niversary">
  <a:themeElements>
    <a:clrScheme name="Custom 3">
      <a:dk1>
        <a:srgbClr val="FFFFFF"/>
      </a:dk1>
      <a:lt1>
        <a:srgbClr val="FFFFFF"/>
      </a:lt1>
      <a:dk2>
        <a:srgbClr val="FFFFFF"/>
      </a:dk2>
      <a:lt2>
        <a:srgbClr val="D8D8D8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niversary">
      <a:majorFont>
        <a:latin typeface="Gill Sans Nova Cond XBd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iversary" id="{B2F19929-6FFD-41E0-A60C-14CC0873B678}" vid="{D9D81144-B016-4FE7-A16E-01A88BEC35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11409</TotalTime>
  <Words>1362</Words>
  <Application>Microsoft Office PowerPoint</Application>
  <PresentationFormat>Widescreen</PresentationFormat>
  <Paragraphs>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Gill Sans Nova</vt:lpstr>
      <vt:lpstr>Gill Sans Nova Cond XBd</vt:lpstr>
      <vt:lpstr>Office Theme</vt:lpstr>
      <vt:lpstr>Anniversary</vt:lpstr>
      <vt:lpstr>History of Technology Enhanced Learning</vt:lpstr>
      <vt:lpstr>Four views into History of TEL</vt:lpstr>
      <vt:lpstr>View 1:Exploring four decades of research in Computers &amp; Education. </vt:lpstr>
      <vt:lpstr>View 1: Exploring four decades of research in Computers &amp; Education.  </vt:lpstr>
      <vt:lpstr>Journal of Computers and Education was launched in 1976</vt:lpstr>
      <vt:lpstr>Four decades of research</vt:lpstr>
      <vt:lpstr>Concept map for the time period between 1976 and 2016</vt:lpstr>
      <vt:lpstr>20 most cited papers in Computers &amp; Education</vt:lpstr>
      <vt:lpstr>View 2: Bridging learning theories and technology-enhanced environments: A critical appraisal of its history</vt:lpstr>
      <vt:lpstr> </vt:lpstr>
      <vt:lpstr>Lowyck’s observations about links between tech and learning theories</vt:lpstr>
      <vt:lpstr>Sputnik shock 1950’s</vt:lpstr>
      <vt:lpstr>1980’s cognitive orientation</vt:lpstr>
      <vt:lpstr>Observation 2: Learning Theories and Technologies Are Situated in a Somewhat Vague Conceptual Field </vt:lpstr>
      <vt:lpstr>Observation 3: Learning Theories and Technologies Are Connected and Intertwined by Information Processing and Knowledge Acquisition</vt:lpstr>
      <vt:lpstr>Observation 4: Educational Technologies Have Shifted Learner Support from Program or Instructor Control Toward More Shared and Learner Control</vt:lpstr>
      <vt:lpstr>View 3: Four stages of research on the educational use of ubiquitous computing</vt:lpstr>
      <vt:lpstr>View 3: Four stages of research on the educational use of ubiquitous computing</vt:lpstr>
      <vt:lpstr>PowerPoint Presentation</vt:lpstr>
      <vt:lpstr>..WILD Application level affordances..</vt:lpstr>
      <vt:lpstr>View 4: Preparing for the digital university: A review of the history and current state of distance, blended, and online learning.</vt:lpstr>
      <vt:lpstr>View 4: Preparing for the digital university: A review of the history and current state of distance, blended, and online learning.</vt:lpstr>
      <vt:lpstr>This book is good future outlook with views into past</vt:lpstr>
      <vt:lpstr>Additional material 1: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Jari Laru</dc:creator>
  <cp:lastModifiedBy>Jari Laru</cp:lastModifiedBy>
  <cp:revision>28</cp:revision>
  <dcterms:created xsi:type="dcterms:W3CDTF">2021-04-21T10:24:30Z</dcterms:created>
  <dcterms:modified xsi:type="dcterms:W3CDTF">2021-04-29T08:34:36Z</dcterms:modified>
</cp:coreProperties>
</file>