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5"/>
  </p:sldMasterIdLst>
  <p:notesMasterIdLst>
    <p:notesMasterId r:id="rId34"/>
  </p:notesMasterIdLst>
  <p:handoutMasterIdLst>
    <p:handoutMasterId r:id="rId35"/>
  </p:handoutMasterIdLst>
  <p:sldIdLst>
    <p:sldId id="266" r:id="rId6"/>
    <p:sldId id="268" r:id="rId7"/>
    <p:sldId id="269" r:id="rId8"/>
    <p:sldId id="267" r:id="rId9"/>
    <p:sldId id="294"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88" d="100"/>
          <a:sy n="88" d="100"/>
        </p:scale>
        <p:origin x="403" y="62"/>
      </p:cViewPr>
      <p:guideLst>
        <p:guide orient="horz" pos="2160"/>
        <p:guide pos="3840"/>
      </p:guideLst>
    </p:cSldViewPr>
  </p:slideViewPr>
  <p:notesTextViewPr>
    <p:cViewPr>
      <p:scale>
        <a:sx n="1" d="1"/>
        <a:sy n="1" d="1"/>
      </p:scale>
      <p:origin x="0" y="0"/>
    </p:cViewPr>
  </p:notesTextViewPr>
  <p:notesViewPr>
    <p:cSldViewPr snapToGrid="0">
      <p:cViewPr varScale="1">
        <p:scale>
          <a:sx n="50" d="100"/>
          <a:sy n="50" d="100"/>
        </p:scale>
        <p:origin x="2708"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B8E5E598-2735-48CA-8FB1-A7B3DAD3AF8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67D1B7F0-B4EA-41A9-ADD0-D3084A1D72B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FFF414-3086-49E9-82B2-C17316108978}" type="datetimeFigureOut">
              <a:rPr lang="fi-FI" smtClean="0"/>
              <a:t>24.9.2020</a:t>
            </a:fld>
            <a:endParaRPr lang="fi-FI"/>
          </a:p>
        </p:txBody>
      </p:sp>
      <p:sp>
        <p:nvSpPr>
          <p:cNvPr id="4" name="Alatunnisteen paikkamerkki 3">
            <a:extLst>
              <a:ext uri="{FF2B5EF4-FFF2-40B4-BE49-F238E27FC236}">
                <a16:creationId xmlns:a16="http://schemas.microsoft.com/office/drawing/2014/main" id="{37D71E2D-C8B4-47E2-AECD-A9D7BDF1EB1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953BC4E5-EAFB-4643-BFA1-70F9FF5E8A9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D7F859-2135-428F-8ADD-D90C256FDBF3}" type="slidenum">
              <a:rPr lang="fi-FI" smtClean="0"/>
              <a:t>‹#›</a:t>
            </a:fld>
            <a:endParaRPr lang="fi-FI"/>
          </a:p>
        </p:txBody>
      </p:sp>
    </p:spTree>
    <p:extLst>
      <p:ext uri="{BB962C8B-B14F-4D97-AF65-F5344CB8AC3E}">
        <p14:creationId xmlns:p14="http://schemas.microsoft.com/office/powerpoint/2010/main" val="681684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DE3DC-FFA5-4B06-8CE1-A4327DB2171A}" type="datetimeFigureOut">
              <a:rPr lang="fi-FI" smtClean="0"/>
              <a:t>24.9.2020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609CB-CAF6-4571-BA04-25E12737EAA4}" type="slidenum">
              <a:rPr lang="fi-FI" smtClean="0"/>
              <a:t>‹#›</a:t>
            </a:fld>
            <a:endParaRPr lang="fi-FI"/>
          </a:p>
        </p:txBody>
      </p:sp>
    </p:spTree>
    <p:extLst>
      <p:ext uri="{BB962C8B-B14F-4D97-AF65-F5344CB8AC3E}">
        <p14:creationId xmlns:p14="http://schemas.microsoft.com/office/powerpoint/2010/main" val="35626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29308FFE-235F-4170-9345-AC8C1269F20C}" type="slidenum">
              <a:rPr lang="fi-FI" smtClean="0"/>
              <a:t>16</a:t>
            </a:fld>
            <a:endParaRPr lang="fi-FI"/>
          </a:p>
        </p:txBody>
      </p:sp>
    </p:spTree>
    <p:extLst>
      <p:ext uri="{BB962C8B-B14F-4D97-AF65-F5344CB8AC3E}">
        <p14:creationId xmlns:p14="http://schemas.microsoft.com/office/powerpoint/2010/main" val="20388011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a:xfrm>
            <a:off x="1716506" y="6192671"/>
            <a:ext cx="966537" cy="365125"/>
          </a:xfrm>
        </p:spPr>
        <p:txBody>
          <a:bodyPr/>
          <a:lstStyle/>
          <a:p>
            <a:fld id="{59B93AEC-35DA-44E5-BD23-49A6C2CF6BDC}" type="datetime1">
              <a:rPr lang="fi-FI" smtClean="0"/>
              <a:t>24.9.2020</a:t>
            </a:fld>
            <a:endParaRPr lang="fi-FI" dirty="0"/>
          </a:p>
        </p:txBody>
      </p:sp>
      <p:sp>
        <p:nvSpPr>
          <p:cNvPr id="5" name="Alatunnisteen paikkamerkki 4"/>
          <p:cNvSpPr>
            <a:spLocks noGrp="1"/>
          </p:cNvSpPr>
          <p:nvPr>
            <p:ph type="ftr" sz="quarter" idx="11"/>
          </p:nvPr>
        </p:nvSpPr>
        <p:spPr/>
        <p:txBody>
          <a:bodyPr/>
          <a:lstStyle/>
          <a:p>
            <a:r>
              <a:rPr lang="fi-FI" dirty="0"/>
              <a:t>kiertotalousamk.fi</a:t>
            </a:r>
          </a:p>
        </p:txBody>
      </p:sp>
      <p:pic>
        <p:nvPicPr>
          <p:cNvPr id="9" name="Kuva 8">
            <a:extLst>
              <a:ext uri="{FF2B5EF4-FFF2-40B4-BE49-F238E27FC236}">
                <a16:creationId xmlns:a16="http://schemas.microsoft.com/office/drawing/2014/main" id="{622A0E4C-7C97-4657-9B94-98E50905AAC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6506" y="5547048"/>
            <a:ext cx="5274844" cy="510852"/>
          </a:xfrm>
          <a:prstGeom prst="rect">
            <a:avLst/>
          </a:prstGeom>
        </p:spPr>
      </p:pic>
    </p:spTree>
    <p:extLst>
      <p:ext uri="{BB962C8B-B14F-4D97-AF65-F5344CB8AC3E}">
        <p14:creationId xmlns:p14="http://schemas.microsoft.com/office/powerpoint/2010/main" val="3628747199"/>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p:cNvSpPr>
            <a:spLocks noGrp="1"/>
          </p:cNvSpPr>
          <p:nvPr>
            <p:ph type="ftr" sz="quarter" idx="11"/>
          </p:nvPr>
        </p:nvSpPr>
        <p:spPr/>
        <p:txBody>
          <a:bodyPr/>
          <a:lstStyle/>
          <a:p>
            <a:r>
              <a:rPr lang="fi-FI"/>
              <a:t>kiertotalousamk.fi</a:t>
            </a:r>
          </a:p>
        </p:txBody>
      </p:sp>
      <p:pic>
        <p:nvPicPr>
          <p:cNvPr id="7" name="Kuva 6">
            <a:extLst>
              <a:ext uri="{FF2B5EF4-FFF2-40B4-BE49-F238E27FC236}">
                <a16:creationId xmlns:a16="http://schemas.microsoft.com/office/drawing/2014/main" id="{9E15E898-23F8-4C10-BE3C-BA1D2491638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7281" y="5484201"/>
            <a:ext cx="4493794" cy="435210"/>
          </a:xfrm>
          <a:prstGeom prst="rect">
            <a:avLst/>
          </a:prstGeom>
        </p:spPr>
      </p:pic>
    </p:spTree>
    <p:extLst>
      <p:ext uri="{BB962C8B-B14F-4D97-AF65-F5344CB8AC3E}">
        <p14:creationId xmlns:p14="http://schemas.microsoft.com/office/powerpoint/2010/main" val="338560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pic>
        <p:nvPicPr>
          <p:cNvPr id="6" name="Kuva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p:cNvSpPr>
            <a:spLocks noGrp="1"/>
          </p:cNvSpPr>
          <p:nvPr>
            <p:ph type="ftr" sz="quarter" idx="11"/>
          </p:nvPr>
        </p:nvSpPr>
        <p:spPr/>
        <p:txBody>
          <a:bodyPr/>
          <a:lstStyle/>
          <a:p>
            <a:r>
              <a:rPr lang="fi-FI"/>
              <a:t>kiertotalousamk.fi</a:t>
            </a:r>
          </a:p>
        </p:txBody>
      </p:sp>
      <p:pic>
        <p:nvPicPr>
          <p:cNvPr id="7" name="Kuva 6">
            <a:extLst>
              <a:ext uri="{FF2B5EF4-FFF2-40B4-BE49-F238E27FC236}">
                <a16:creationId xmlns:a16="http://schemas.microsoft.com/office/drawing/2014/main" id="{6584B789-2E77-4B4C-A1F6-1A2D5B9DDD9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7281" y="5484201"/>
            <a:ext cx="4493794" cy="435210"/>
          </a:xfrm>
          <a:prstGeom prst="rect">
            <a:avLst/>
          </a:prstGeom>
        </p:spPr>
      </p:pic>
    </p:spTree>
    <p:extLst>
      <p:ext uri="{BB962C8B-B14F-4D97-AF65-F5344CB8AC3E}">
        <p14:creationId xmlns:p14="http://schemas.microsoft.com/office/powerpoint/2010/main" val="349030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4" name="Kuva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4"/>
            <a:ext cx="10515600" cy="108944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5" name="Alatunnisteen paikkamerkki 4"/>
          <p:cNvSpPr>
            <a:spLocks noGrp="1"/>
          </p:cNvSpPr>
          <p:nvPr>
            <p:ph type="ftr" sz="quarter" idx="11"/>
          </p:nvPr>
        </p:nvSpPr>
        <p:spPr/>
        <p:txBody>
          <a:bodyPr/>
          <a:lstStyle/>
          <a:p>
            <a:r>
              <a:rPr lang="fi-FI"/>
              <a:t>kiertotalousamk.fi</a:t>
            </a:r>
          </a:p>
        </p:txBody>
      </p:sp>
      <p:pic>
        <p:nvPicPr>
          <p:cNvPr id="7" name="Kuva 6">
            <a:extLst>
              <a:ext uri="{FF2B5EF4-FFF2-40B4-BE49-F238E27FC236}">
                <a16:creationId xmlns:a16="http://schemas.microsoft.com/office/drawing/2014/main" id="{F1C4D422-5CBF-47B4-A37E-0AE3DA7C731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7281" y="5484201"/>
            <a:ext cx="4493794" cy="435210"/>
          </a:xfrm>
          <a:prstGeom prst="rect">
            <a:avLst/>
          </a:prstGeom>
        </p:spPr>
      </p:pic>
    </p:spTree>
    <p:extLst>
      <p:ext uri="{BB962C8B-B14F-4D97-AF65-F5344CB8AC3E}">
        <p14:creationId xmlns:p14="http://schemas.microsoft.com/office/powerpoint/2010/main" val="1410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19979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19979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11"/>
          </p:nvPr>
        </p:nvSpPr>
        <p:spPr/>
        <p:txBody>
          <a:bodyPr/>
          <a:lstStyle/>
          <a:p>
            <a:r>
              <a:rPr lang="fi-FI"/>
              <a:t>kiertotalousamk.fi</a:t>
            </a:r>
          </a:p>
        </p:txBody>
      </p:sp>
      <p:pic>
        <p:nvPicPr>
          <p:cNvPr id="8" name="Kuva 7">
            <a:extLst>
              <a:ext uri="{FF2B5EF4-FFF2-40B4-BE49-F238E27FC236}">
                <a16:creationId xmlns:a16="http://schemas.microsoft.com/office/drawing/2014/main" id="{F303DE2E-D3BF-455C-A4ED-D583C42712F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7281" y="5484201"/>
            <a:ext cx="4493794" cy="435210"/>
          </a:xfrm>
          <a:prstGeom prst="rect">
            <a:avLst/>
          </a:prstGeom>
        </p:spPr>
      </p:pic>
    </p:spTree>
    <p:extLst>
      <p:ext uri="{BB962C8B-B14F-4D97-AF65-F5344CB8AC3E}">
        <p14:creationId xmlns:p14="http://schemas.microsoft.com/office/powerpoint/2010/main" val="968402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Kaksi sisältökohdetta">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sz="half" idx="1"/>
          </p:nvPr>
        </p:nvSpPr>
        <p:spPr>
          <a:xfrm>
            <a:off x="838200" y="1690688"/>
            <a:ext cx="5181600" cy="4351338"/>
          </a:xfrm>
        </p:spPr>
        <p:txBody>
          <a:bodyPr/>
          <a:lstStyle>
            <a:lvl1pPr marL="457200" indent="-457200">
              <a:buFont typeface="Arial" panose="020B0604020202020204" pitchFamily="34" charset="0"/>
              <a:buChar char="•"/>
              <a:defRPr/>
            </a:lvl1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72200" y="1825625"/>
            <a:ext cx="5181600" cy="42164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11"/>
          </p:nvPr>
        </p:nvSpPr>
        <p:spPr/>
        <p:txBody>
          <a:bodyPr/>
          <a:lstStyle/>
          <a:p>
            <a:r>
              <a:rPr lang="fi-FI"/>
              <a:t>kiertotalousamk.fi</a:t>
            </a:r>
          </a:p>
        </p:txBody>
      </p:sp>
      <p:pic>
        <p:nvPicPr>
          <p:cNvPr id="11" name="Kuva 10">
            <a:extLst>
              <a:ext uri="{FF2B5EF4-FFF2-40B4-BE49-F238E27FC236}">
                <a16:creationId xmlns:a16="http://schemas.microsoft.com/office/drawing/2014/main" id="{6817B4EF-C9EF-4E27-8D20-1C594E2B64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7281" y="5484201"/>
            <a:ext cx="4493794" cy="435210"/>
          </a:xfrm>
          <a:prstGeom prst="rect">
            <a:avLst/>
          </a:prstGeom>
        </p:spPr>
      </p:pic>
    </p:spTree>
    <p:extLst>
      <p:ext uri="{BB962C8B-B14F-4D97-AF65-F5344CB8AC3E}">
        <p14:creationId xmlns:p14="http://schemas.microsoft.com/office/powerpoint/2010/main" val="1309867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4" name="Alatunnisteen paikkamerkki 3"/>
          <p:cNvSpPr>
            <a:spLocks noGrp="1"/>
          </p:cNvSpPr>
          <p:nvPr>
            <p:ph type="ftr" sz="quarter" idx="11"/>
          </p:nvPr>
        </p:nvSpPr>
        <p:spPr/>
        <p:txBody>
          <a:bodyPr/>
          <a:lstStyle/>
          <a:p>
            <a:r>
              <a:rPr lang="fi-FI"/>
              <a:t>kiertotalousamk.fi</a:t>
            </a:r>
          </a:p>
        </p:txBody>
      </p:sp>
      <p:pic>
        <p:nvPicPr>
          <p:cNvPr id="6" name="Kuva 5">
            <a:extLst>
              <a:ext uri="{FF2B5EF4-FFF2-40B4-BE49-F238E27FC236}">
                <a16:creationId xmlns:a16="http://schemas.microsoft.com/office/drawing/2014/main" id="{2AE53650-BBC8-4F32-90A1-F8E57FC2489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7281" y="5484201"/>
            <a:ext cx="4493794" cy="435210"/>
          </a:xfrm>
          <a:prstGeom prst="rect">
            <a:avLst/>
          </a:prstGeom>
        </p:spPr>
      </p:pic>
    </p:spTree>
    <p:extLst>
      <p:ext uri="{BB962C8B-B14F-4D97-AF65-F5344CB8AC3E}">
        <p14:creationId xmlns:p14="http://schemas.microsoft.com/office/powerpoint/2010/main" val="3974686067"/>
      </p:ext>
    </p:extLst>
  </p:cSld>
  <p:clrMapOvr>
    <a:masterClrMapping/>
  </p:clrMapOvr>
  <p:extLst>
    <p:ext uri="{DCECCB84-F9BA-43D5-87BE-67443E8EF086}">
      <p15:sldGuideLst xmlns:p15="http://schemas.microsoft.com/office/powerpoint/2012/main">
        <p15:guide id="1" orient="horz" pos="402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838200" y="1825625"/>
            <a:ext cx="10515600" cy="4161289"/>
          </a:xfrm>
          <a:prstGeom prst="rect">
            <a:avLst/>
          </a:prstGeom>
        </p:spPr>
        <p:txBody>
          <a:bodyPr vert="horz" lIns="91440" tIns="45720" rIns="91440" bIns="45720" rtlCol="0">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98D67-0B73-470B-814A-F1BB813463F1}" type="datetime1">
              <a:rPr lang="fi-FI" smtClean="0"/>
              <a:t>24.9.2020</a:t>
            </a:fld>
            <a:endParaRPr lang="fi-FI"/>
          </a:p>
        </p:txBody>
      </p:sp>
      <p:sp>
        <p:nvSpPr>
          <p:cNvPr id="5" name="Alatunnisteen paikkamerkki 4"/>
          <p:cNvSpPr>
            <a:spLocks noGrp="1"/>
          </p:cNvSpPr>
          <p:nvPr>
            <p:ph type="ftr" sz="quarter" idx="3"/>
          </p:nvPr>
        </p:nvSpPr>
        <p:spPr>
          <a:xfrm>
            <a:off x="4038600" y="619267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dirty="0"/>
              <a:t>kiertotalousamk.fi</a:t>
            </a:r>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966C3-9558-4BBB-9775-7D1DA6AA08CC}" type="slidenum">
              <a:rPr lang="fi-FI" smtClean="0"/>
              <a:t>‹#›</a:t>
            </a:fld>
            <a:endParaRPr lang="fi-FI"/>
          </a:p>
        </p:txBody>
      </p:sp>
    </p:spTree>
    <p:extLst>
      <p:ext uri="{BB962C8B-B14F-4D97-AF65-F5344CB8AC3E}">
        <p14:creationId xmlns:p14="http://schemas.microsoft.com/office/powerpoint/2010/main" val="115271154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701" r:id="rId3"/>
    <p:sldLayoutId id="2147483692" r:id="rId4"/>
    <p:sldLayoutId id="2147483693" r:id="rId5"/>
    <p:sldLayoutId id="2147483702" r:id="rId6"/>
    <p:sldLayoutId id="2147483695" r:id="rId7"/>
  </p:sldLayoutIdLst>
  <p:hf sldNum="0" hdr="0"/>
  <p:txStyles>
    <p:titleStyle>
      <a:lvl1pPr algn="l" defTabSz="914400" rtl="0" eaLnBrk="1" latinLnBrk="0" hangingPunct="1">
        <a:lnSpc>
          <a:spcPct val="90000"/>
        </a:lnSpc>
        <a:spcBef>
          <a:spcPct val="0"/>
        </a:spcBef>
        <a:buNone/>
        <a:defRPr sz="4400" kern="12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W_dFxaB_vT0" TargetMode="External"/><Relationship Id="rId2" Type="http://schemas.openxmlformats.org/officeDocument/2006/relationships/hyperlink" Target="https://teknologiateollisuus.fi/fi/circular-economy-playboo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telenorconnexion.com/from-product-to-connected-product-as-a-service-seven-things-to-consider/" TargetMode="External"/><Relationship Id="rId3" Type="http://schemas.openxmlformats.org/officeDocument/2006/relationships/hyperlink" Target="https://www.youtube.com/watch?v=Bzuz8TE5yxk" TargetMode="External"/><Relationship Id="rId7" Type="http://schemas.openxmlformats.org/officeDocument/2006/relationships/hyperlink" Target="https://searcherp.techtarget.com/definition/product-as-a-service" TargetMode="External"/><Relationship Id="rId2" Type="http://schemas.openxmlformats.org/officeDocument/2006/relationships/hyperlink" Target="https://onlinelibrary.wiley.com/doi/pdf/10.1111/jiec.12747" TargetMode="External"/><Relationship Id="rId1" Type="http://schemas.openxmlformats.org/officeDocument/2006/relationships/slideLayout" Target="../slideLayouts/slideLayout2.xml"/><Relationship Id="rId6" Type="http://schemas.openxmlformats.org/officeDocument/2006/relationships/hyperlink" Target="https://www2.deloitte.com/insights/us/en/topics/strategy/as-a-service-business-model-flexible-consumption.html" TargetMode="External"/><Relationship Id="rId5" Type="http://schemas.openxmlformats.org/officeDocument/2006/relationships/hyperlink" Target="http://circulareconomytoolkit.org/products-as-a-service.html" TargetMode="External"/><Relationship Id="rId10" Type="http://schemas.openxmlformats.org/officeDocument/2006/relationships/hyperlink" Target="https://link.springer.com/chapter/10.1057/9781137530707_8" TargetMode="External"/><Relationship Id="rId4" Type="http://schemas.openxmlformats.org/officeDocument/2006/relationships/hyperlink" Target="https://www.youtube.com/watch?v=qYz57a3SQFk" TargetMode="External"/><Relationship Id="rId9" Type="http://schemas.openxmlformats.org/officeDocument/2006/relationships/hyperlink" Target="https://www.linkedin.com/pulse/product-as-a-service-business-model-circular-economy-van-boesschote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yy7MH9TyZck" TargetMode="External"/><Relationship Id="rId2" Type="http://schemas.openxmlformats.org/officeDocument/2006/relationships/hyperlink" Target="https://teknologiateollisuus.fi/fi/circular-economy-playboo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julkaisut.valtioneuvosto.fi/bitstream/handle/10024/160356/TEMrap_44_2017_verkkojulkaisu.pdf" TargetMode="External"/><Relationship Id="rId3" Type="http://schemas.openxmlformats.org/officeDocument/2006/relationships/hyperlink" Target="https://www.youtube.com/watch?v=79hQ-4yTR2c" TargetMode="External"/><Relationship Id="rId7" Type="http://schemas.openxmlformats.org/officeDocument/2006/relationships/hyperlink" Target="http://julkaisut.valtioneuvosto.fi/bitstream/handle/10024/79253/TEMrap_9_2017_verkkojulkaisu.pdf" TargetMode="External"/><Relationship Id="rId12" Type="http://schemas.openxmlformats.org/officeDocument/2006/relationships/hyperlink" Target="https://www.sciencedirect.com/science/article/pii/S2210422417300114" TargetMode="External"/><Relationship Id="rId2" Type="http://schemas.openxmlformats.org/officeDocument/2006/relationships/hyperlink" Target="https://www.engineering.com/ResourceMain.aspx?resid=860" TargetMode="External"/><Relationship Id="rId1" Type="http://schemas.openxmlformats.org/officeDocument/2006/relationships/slideLayout" Target="../slideLayouts/slideLayout2.xml"/><Relationship Id="rId6" Type="http://schemas.openxmlformats.org/officeDocument/2006/relationships/hyperlink" Target="https://www.credigo.fi/uutisia/2018/jakamistalous/" TargetMode="External"/><Relationship Id="rId11" Type="http://schemas.openxmlformats.org/officeDocument/2006/relationships/hyperlink" Target="https://www.scribd.com/document/54676100/Introduction-to-Collaborative-Consumption" TargetMode="External"/><Relationship Id="rId5" Type="http://schemas.openxmlformats.org/officeDocument/2006/relationships/hyperlink" Target="https://bmtoolbox.net/patterns/sharing-economy/" TargetMode="External"/><Relationship Id="rId10" Type="http://schemas.openxmlformats.org/officeDocument/2006/relationships/hyperlink" Target="https://www.pwc.de/de/digitale-transformation/share-economy-report-2017.pdf" TargetMode="External"/><Relationship Id="rId4" Type="http://schemas.openxmlformats.org/officeDocument/2006/relationships/hyperlink" Target="https://www.youtube.com/watch?v=Dm3ZDnT9Zag" TargetMode="External"/><Relationship Id="rId9" Type="http://schemas.openxmlformats.org/officeDocument/2006/relationships/hyperlink" Target="https://www.pwc.com/hu/en/kiadvanyok/assets/pdf/sharing-economy-e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eknologiateollisuus.fi/fi/circular-economy-playboo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v=udc4AjbKeN8"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molok.com/fi/blogi/kierratyssanasto-tieda-mista-puhut" TargetMode="External"/><Relationship Id="rId3" Type="http://schemas.openxmlformats.org/officeDocument/2006/relationships/hyperlink" Target="https://www.theguardian.com/environment/2018/jul/01/think-you-know-how-to-recycle-take-the-quiz" TargetMode="External"/><Relationship Id="rId7" Type="http://schemas.openxmlformats.org/officeDocument/2006/relationships/hyperlink" Target="https://helda.helsinki.fi/bitstream/handle/10138/38363/SY_32_2008.pdf?sequence=3&amp;isAllowed=y" TargetMode="External"/><Relationship Id="rId2" Type="http://schemas.openxmlformats.org/officeDocument/2006/relationships/hyperlink" Target="https://www.utupub.fi/bitstream/handle/10024/117226/Ae-12_2015.pdf?sequence=2&amp;isAllowed=y" TargetMode="External"/><Relationship Id="rId1" Type="http://schemas.openxmlformats.org/officeDocument/2006/relationships/slideLayout" Target="../slideLayouts/slideLayout2.xml"/><Relationship Id="rId6" Type="http://schemas.openxmlformats.org/officeDocument/2006/relationships/hyperlink" Target="https://eur-lex.europa.eu/legal-content/EN/TXT/?qid=1551871195772&amp;uri=CELEX:52019DC0190" TargetMode="External"/><Relationship Id="rId5" Type="http://schemas.openxmlformats.org/officeDocument/2006/relationships/hyperlink" Target="http://julkaisut.valtioneuvosto.fi/bitstream/handle/10024/160889/SY_01en_18_WEB.pdf?sequence=1" TargetMode="External"/><Relationship Id="rId10" Type="http://schemas.openxmlformats.org/officeDocument/2006/relationships/hyperlink" Target="https://ilmasto-opas.fi/fi/ilmastonmuutos/hillinta/-/artikkeli/8bde6ca5-7802-4c36-a4da-34086e9c5287/kierratys-ja-uusiokaytto.html" TargetMode="External"/><Relationship Id="rId4" Type="http://schemas.openxmlformats.org/officeDocument/2006/relationships/hyperlink" Target="https://www.materiaalitori.fi/" TargetMode="External"/><Relationship Id="rId9" Type="http://schemas.openxmlformats.org/officeDocument/2006/relationships/hyperlink" Target="https://www.recyclinglives.co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ellenmacarthurfoundation.org/explore/circular-design" TargetMode="External"/><Relationship Id="rId2" Type="http://schemas.openxmlformats.org/officeDocument/2006/relationships/hyperlink" Target="https://www.circulardesignguide.com/" TargetMode="External"/><Relationship Id="rId1" Type="http://schemas.openxmlformats.org/officeDocument/2006/relationships/slideLayout" Target="../slideLayouts/slideLayout2.xml"/><Relationship Id="rId4" Type="http://schemas.openxmlformats.org/officeDocument/2006/relationships/hyperlink" Target="https://www.teollisetsymbioosit.fi/"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petSwf1EDw8" TargetMode="External"/><Relationship Id="rId2" Type="http://schemas.openxmlformats.org/officeDocument/2006/relationships/hyperlink" Target="https://teknologiateollisuus.fi/fi/circular-economy-playbook" TargetMode="External"/><Relationship Id="rId1" Type="http://schemas.openxmlformats.org/officeDocument/2006/relationships/slideLayout" Target="../slideLayouts/slideLayout2.xml"/><Relationship Id="rId5" Type="http://schemas.openxmlformats.org/officeDocument/2006/relationships/hyperlink" Target="https://www.youtube.com/watch?v=Y_qmdC9cJr4" TargetMode="External"/><Relationship Id="rId4" Type="http://schemas.openxmlformats.org/officeDocument/2006/relationships/hyperlink" Target="https://www.youtube.com/watch?v=Bl0UhiOvrd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cris.vtt.fi/en/publications/sustainable-supply-chain-management-in-a-circular-economy-towards" TargetMode="External"/><Relationship Id="rId3" Type="http://schemas.openxmlformats.org/officeDocument/2006/relationships/hyperlink" Target="https://www.designforum.fi/valmennus/ecodesign-sprint/" TargetMode="External"/><Relationship Id="rId7" Type="http://schemas.openxmlformats.org/officeDocument/2006/relationships/hyperlink" Target="https://www.bsigroup.com/en-GB/standards/benefits-of-using-standards/becoming-more-sustainable-with-standards/BS8001-Circular-Economy/" TargetMode="External"/><Relationship Id="rId2" Type="http://schemas.openxmlformats.org/officeDocument/2006/relationships/hyperlink" Target="https://www.mdpi.com/2071-1050/8/9/937/htm" TargetMode="External"/><Relationship Id="rId1" Type="http://schemas.openxmlformats.org/officeDocument/2006/relationships/slideLayout" Target="../slideLayouts/slideLayout2.xml"/><Relationship Id="rId6" Type="http://schemas.openxmlformats.org/officeDocument/2006/relationships/hyperlink" Target="https://media.sitra.fi/2018/05/23161207/sitrashiftraporttiwww.pdf" TargetMode="External"/><Relationship Id="rId5" Type="http://schemas.openxmlformats.org/officeDocument/2006/relationships/hyperlink" Target="https://circulareconomy.europa.eu/platform/sites/default/files/circular_by_design_-_products_in_the_circular_economy.pdf" TargetMode="External"/><Relationship Id="rId10" Type="http://schemas.openxmlformats.org/officeDocument/2006/relationships/hyperlink" Target="https://ilmasto-opas.fi/fi/ilmastonmuutos/hillinta/-/artikkeli/e25090fe-19b6-40ae-a65b-78b901433a2a/kestava-suunnittelu-vahentaa-tuotteiden-ilmastovaikutuksia.html" TargetMode="External"/><Relationship Id="rId4" Type="http://schemas.openxmlformats.org/officeDocument/2006/relationships/hyperlink" Target="https://www.sitra.fi/julkaisut/arvoa-ainekierroista/" TargetMode="External"/><Relationship Id="rId9" Type="http://schemas.openxmlformats.org/officeDocument/2006/relationships/hyperlink" Target="https://www.researchgate.net/publication/332690616_Circular_supply_chain_management_A_definition_and_structured_literature_review"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slidemodel.com/best-swot-analysis-templates-powerpoint/" TargetMode="External"/><Relationship Id="rId3" Type="http://schemas.openxmlformats.org/officeDocument/2006/relationships/hyperlink" Target="https://www.ellenmacarthurfoundation.org/assets/design/Business_Model_Canvas_Final.pdf" TargetMode="External"/><Relationship Id="rId7" Type="http://schemas.openxmlformats.org/officeDocument/2006/relationships/hyperlink" Target="https://www.lut.fi/web/en/playbook-for-strategic-foresight-and-innovation" TargetMode="External"/><Relationship Id="rId2" Type="http://schemas.openxmlformats.org/officeDocument/2006/relationships/hyperlink" Target="https://www.strategyzer.com/canvas/business-model-canvas" TargetMode="External"/><Relationship Id="rId1" Type="http://schemas.openxmlformats.org/officeDocument/2006/relationships/slideLayout" Target="../slideLayouts/slideLayout2.xml"/><Relationship Id="rId6" Type="http://schemas.openxmlformats.org/officeDocument/2006/relationships/hyperlink" Target="https://designabetterbusiness.tools/tools/5-bold-steps-canvas" TargetMode="External"/><Relationship Id="rId5" Type="http://schemas.openxmlformats.org/officeDocument/2006/relationships/hyperlink" Target="https://www.circulardesignguide.com/methods" TargetMode="External"/><Relationship Id="rId4" Type="http://schemas.openxmlformats.org/officeDocument/2006/relationships/hyperlink" Target="https://timreview.ca/sites/default/files/article_PDF/AntikainenValkokari_TIMReview_July2016.pdf" TargetMode="External"/><Relationship Id="rId9" Type="http://schemas.openxmlformats.org/officeDocument/2006/relationships/hyperlink" Target="https://www.groupmap.com/map-templates/pest-analysi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lut.fi/web/en/playbook-for-strategic-foresight-and-innovation" TargetMode="External"/><Relationship Id="rId2" Type="http://schemas.openxmlformats.org/officeDocument/2006/relationships/hyperlink" Target="https://media.sitra.fi/2018/05/23145322/sitrashiftworkbookv04-www.pdf" TargetMode="External"/><Relationship Id="rId1" Type="http://schemas.openxmlformats.org/officeDocument/2006/relationships/slideLayout" Target="../slideLayouts/slideLayout2.xml"/><Relationship Id="rId6" Type="http://schemas.openxmlformats.org/officeDocument/2006/relationships/hyperlink" Target="https://www.strategyzer.com/canvas/value-proposition-canvas" TargetMode="External"/><Relationship Id="rId5" Type="http://schemas.openxmlformats.org/officeDocument/2006/relationships/hyperlink" Target="https://www.circulardesignguide.com/methods" TargetMode="External"/><Relationship Id="rId4" Type="http://schemas.openxmlformats.org/officeDocument/2006/relationships/hyperlink" Target="https://teknologiateollisuus.fi/fi/circular-economy-playbook"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designforum.fi/valmennus/ecodesign-sprint/" TargetMode="External"/><Relationship Id="rId2" Type="http://schemas.openxmlformats.org/officeDocument/2006/relationships/hyperlink" Target="https://teknologiateollisuus.fi/fi/circular-economy-playbook" TargetMode="External"/><Relationship Id="rId1" Type="http://schemas.openxmlformats.org/officeDocument/2006/relationships/slideLayout" Target="../slideLayouts/slideLayout2.xml"/><Relationship Id="rId4" Type="http://schemas.openxmlformats.org/officeDocument/2006/relationships/hyperlink" Target="https://www.lut.fi/web/en/playbook-for-strategic-foresight-and-innovation"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esceqSCFr9w" TargetMode="External"/><Relationship Id="rId2" Type="http://schemas.openxmlformats.org/officeDocument/2006/relationships/hyperlink" Target="https://teknologiateollisuus.fi/fi/circular-economy-playbook" TargetMode="External"/><Relationship Id="rId1" Type="http://schemas.openxmlformats.org/officeDocument/2006/relationships/slideLayout" Target="../slideLayouts/slideLayout2.xml"/><Relationship Id="rId5" Type="http://schemas.openxmlformats.org/officeDocument/2006/relationships/hyperlink" Target="https://www.youtube.com/watch?v=ucTiaS7kh2k&amp;t=117s" TargetMode="External"/><Relationship Id="rId4" Type="http://schemas.openxmlformats.org/officeDocument/2006/relationships/hyperlink" Target="https://www.youtube.com/watch?v=Y_qmdC9cJr4"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www.circulardesignguide.com/post/loops" TargetMode="External"/><Relationship Id="rId3" Type="http://schemas.openxmlformats.org/officeDocument/2006/relationships/hyperlink" Target="https://www.circulardesignguide.com/methods" TargetMode="External"/><Relationship Id="rId7" Type="http://schemas.openxmlformats.org/officeDocument/2006/relationships/hyperlink" Target="https://www.epliitto.fi/images/cesme-kiertotaloustyokalu/CESME_Kiertotaloustyokalu_esittelyaineisto%20fasilitoijalle.pdf" TargetMode="External"/><Relationship Id="rId2" Type="http://schemas.openxmlformats.org/officeDocument/2006/relationships/hyperlink" Target="https://media.sitra.fi/2018/05/23145322/sitrashiftworkbookv04-www.pdf" TargetMode="External"/><Relationship Id="rId1" Type="http://schemas.openxmlformats.org/officeDocument/2006/relationships/slideLayout" Target="../slideLayouts/slideLayout2.xml"/><Relationship Id="rId6" Type="http://schemas.openxmlformats.org/officeDocument/2006/relationships/hyperlink" Target="https://kasvuryhma.fi/kiertotalous/" TargetMode="External"/><Relationship Id="rId5" Type="http://schemas.openxmlformats.org/officeDocument/2006/relationships/hyperlink" Target="https://cdn2.hubspot.net/hubfs/6362597/Oppaat%20EN/Planet%20Centric%20Design%20toolkit%20-%20202003.pdf" TargetMode="External"/><Relationship Id="rId10" Type="http://schemas.openxmlformats.org/officeDocument/2006/relationships/hyperlink" Target="http://circitnord.com/workbooks/" TargetMode="External"/><Relationship Id="rId4" Type="http://schemas.openxmlformats.org/officeDocument/2006/relationships/hyperlink" Target="https://www.designforum.fi/valmennus/ecodesign-sprint/" TargetMode="External"/><Relationship Id="rId9" Type="http://schemas.openxmlformats.org/officeDocument/2006/relationships/hyperlink" Target="https://www.ellenmacarthurfoundation.org/assets/design/Circular_Flows_Final.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dia.sitra.fi/2018/05/23161207/sitrashiftraporttiwww.pdf" TargetMode="External"/><Relationship Id="rId2" Type="http://schemas.openxmlformats.org/officeDocument/2006/relationships/hyperlink" Target="http://www.kasvuakiertotaloudesta.fi/" TargetMode="External"/><Relationship Id="rId1" Type="http://schemas.openxmlformats.org/officeDocument/2006/relationships/slideLayout" Target="../slideLayouts/slideLayout2.xml"/><Relationship Id="rId4" Type="http://schemas.openxmlformats.org/officeDocument/2006/relationships/hyperlink" Target="https://www.sitra.fi/hankkeet/kiertotalouden-kiinnostavimma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hcjaHkL5Ay4" TargetMode="External"/><Relationship Id="rId2" Type="http://schemas.openxmlformats.org/officeDocument/2006/relationships/hyperlink" Target="http://www.kasvuakiertotaloudesta.fi/" TargetMode="External"/><Relationship Id="rId1" Type="http://schemas.openxmlformats.org/officeDocument/2006/relationships/slideLayout" Target="../slideLayouts/slideLayout2.xml"/><Relationship Id="rId4" Type="http://schemas.openxmlformats.org/officeDocument/2006/relationships/hyperlink" Target="https://www.youtube.com/watch?v=ei-r6cUOwBw"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researchgate.net/publication/317183411_Product_Design_in_a_Circular_Economy_Development_of_a_Typology_of_Key_Concepts_and_Terms_Key_Concepts_and_Terms_for_Circular_Product_Design" TargetMode="External"/><Relationship Id="rId2" Type="http://schemas.openxmlformats.org/officeDocument/2006/relationships/hyperlink" Target="https://wedocs.unep.org/bitstream/handle/20.500.11822/22394/long_view_2017.pdf?sequence=1&amp;isAllowed=y" TargetMode="External"/><Relationship Id="rId1" Type="http://schemas.openxmlformats.org/officeDocument/2006/relationships/slideLayout" Target="../slideLayouts/slideLayout3.xml"/><Relationship Id="rId4" Type="http://schemas.openxmlformats.org/officeDocument/2006/relationships/hyperlink" Target="http://www.ijbssnet.com/journals/Vol_3_No_3_February_2012/2.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11294"/>
            <a:ext cx="9144000" cy="2387600"/>
          </a:xfrm>
        </p:spPr>
        <p:txBody>
          <a:bodyPr>
            <a:noAutofit/>
          </a:bodyPr>
          <a:lstStyle/>
          <a:p>
            <a:r>
              <a:rPr lang="en-US" sz="4000" dirty="0"/>
              <a:t>Five </a:t>
            </a:r>
            <a:r>
              <a:rPr lang="en-US" sz="4000" dirty="0" smtClean="0"/>
              <a:t>circular </a:t>
            </a:r>
            <a:r>
              <a:rPr lang="en-US" sz="4000" dirty="0"/>
              <a:t>business models and transformation </a:t>
            </a:r>
            <a:r>
              <a:rPr lang="en-US" sz="4000" dirty="0" smtClean="0"/>
              <a:t/>
            </a:r>
            <a:br>
              <a:rPr lang="en-US" sz="4000" dirty="0" smtClean="0"/>
            </a:br>
            <a:r>
              <a:rPr lang="en-US" sz="4000" dirty="0"/>
              <a:t/>
            </a:r>
            <a:br>
              <a:rPr lang="en-US" sz="4000" dirty="0"/>
            </a:br>
            <a:r>
              <a:rPr lang="en-US" sz="2400" dirty="0"/>
              <a:t>Minna-Maari Harmaala, </a:t>
            </a:r>
            <a:r>
              <a:rPr lang="en-US" sz="2400" dirty="0" err="1"/>
              <a:t>Haaga-Helia</a:t>
            </a:r>
            <a:r>
              <a:rPr lang="en-US" sz="2400" dirty="0"/>
              <a:t>, </a:t>
            </a:r>
            <a:r>
              <a:rPr lang="en-US" sz="2400" dirty="0" smtClean="0"/>
              <a:t/>
            </a:r>
            <a:br>
              <a:rPr lang="en-US" sz="2400" dirty="0" smtClean="0"/>
            </a:br>
            <a:r>
              <a:rPr lang="en-US" sz="2400" dirty="0" smtClean="0"/>
              <a:t>Susanna </a:t>
            </a:r>
            <a:r>
              <a:rPr lang="en-US" sz="2400" dirty="0" smtClean="0"/>
              <a:t>Kivelä, Laurea UAS, </a:t>
            </a:r>
            <a:br>
              <a:rPr lang="en-US" sz="2400" dirty="0" smtClean="0"/>
            </a:br>
            <a:r>
              <a:rPr lang="en-US" sz="2400" dirty="0" smtClean="0"/>
              <a:t>Ritva Jäättelä, Laurea UAS</a:t>
            </a:r>
            <a:r>
              <a:rPr lang="en-US" sz="4000" dirty="0"/>
              <a:t/>
            </a:r>
            <a:br>
              <a:rPr lang="en-US" sz="4000" dirty="0"/>
            </a:br>
            <a:endParaRPr lang="fi-FI" sz="4000" dirty="0"/>
          </a:p>
        </p:txBody>
      </p:sp>
      <p:sp>
        <p:nvSpPr>
          <p:cNvPr id="3" name="Subtitle 2"/>
          <p:cNvSpPr>
            <a:spLocks noGrp="1"/>
          </p:cNvSpPr>
          <p:nvPr>
            <p:ph type="subTitle" idx="1"/>
          </p:nvPr>
        </p:nvSpPr>
        <p:spPr>
          <a:xfrm>
            <a:off x="1445623" y="4698894"/>
            <a:ext cx="9144000" cy="1655762"/>
          </a:xfrm>
        </p:spPr>
        <p:txBody>
          <a:bodyPr/>
          <a:lstStyle/>
          <a:p>
            <a:r>
              <a:rPr lang="fi-FI" dirty="0"/>
              <a:t>5 CR </a:t>
            </a:r>
          </a:p>
        </p:txBody>
      </p:sp>
      <p:sp>
        <p:nvSpPr>
          <p:cNvPr id="4" name="Footer Placeholder 3"/>
          <p:cNvSpPr>
            <a:spLocks noGrp="1"/>
          </p:cNvSpPr>
          <p:nvPr>
            <p:ph type="ftr" sz="quarter" idx="11"/>
          </p:nvPr>
        </p:nvSpPr>
        <p:spPr/>
        <p:txBody>
          <a:bodyPr/>
          <a:lstStyle/>
          <a:p>
            <a:r>
              <a:rPr lang="fi-FI" smtClean="0"/>
              <a:t>kiertotalousamk.fi</a:t>
            </a:r>
            <a:endParaRPr lang="fi-FI" dirty="0"/>
          </a:p>
        </p:txBody>
      </p:sp>
      <p:sp>
        <p:nvSpPr>
          <p:cNvPr id="5" name="Date Placeholder 4"/>
          <p:cNvSpPr>
            <a:spLocks noGrp="1"/>
          </p:cNvSpPr>
          <p:nvPr>
            <p:ph type="dt" sz="half" idx="10"/>
          </p:nvPr>
        </p:nvSpPr>
        <p:spPr/>
        <p:txBody>
          <a:bodyPr/>
          <a:lstStyle/>
          <a:p>
            <a:fld id="{08C80DDF-1D0A-4EB6-9313-086C55E3FFFE}" type="datetime1">
              <a:rPr lang="fi-FI" smtClean="0"/>
              <a:t>24.9.2020</a:t>
            </a:fld>
            <a:endParaRPr lang="fi-FI" dirty="0"/>
          </a:p>
        </p:txBody>
      </p:sp>
    </p:spTree>
    <p:extLst>
      <p:ext uri="{BB962C8B-B14F-4D97-AF65-F5344CB8AC3E}">
        <p14:creationId xmlns:p14="http://schemas.microsoft.com/office/powerpoint/2010/main" val="3858331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Product as a </a:t>
            </a:r>
            <a:r>
              <a:rPr lang="fi-FI" dirty="0" err="1" smtClean="0"/>
              <a:t>service</a:t>
            </a:r>
            <a:r>
              <a:rPr lang="fi-FI" dirty="0" smtClean="0"/>
              <a:t> - </a:t>
            </a:r>
            <a:r>
              <a:rPr lang="fi-FI" dirty="0" err="1" smtClean="0"/>
              <a:t>task</a:t>
            </a:r>
            <a:endParaRPr lang="fi-FI" dirty="0"/>
          </a:p>
        </p:txBody>
      </p:sp>
      <p:sp>
        <p:nvSpPr>
          <p:cNvPr id="3" name="Content Placeholder 2"/>
          <p:cNvSpPr>
            <a:spLocks noGrp="1"/>
          </p:cNvSpPr>
          <p:nvPr>
            <p:ph idx="1"/>
          </p:nvPr>
        </p:nvSpPr>
        <p:spPr>
          <a:xfrm>
            <a:off x="838200" y="1825625"/>
            <a:ext cx="10983012" cy="4351338"/>
          </a:xfrm>
        </p:spPr>
        <p:txBody>
          <a:bodyPr>
            <a:normAutofit/>
          </a:bodyPr>
          <a:lstStyle/>
          <a:p>
            <a:r>
              <a:rPr lang="en-US" sz="1600" dirty="0"/>
              <a:t>Read the relevant pages of Circular Economy Playbook </a:t>
            </a:r>
            <a:r>
              <a:rPr lang="en-US" sz="1600" dirty="0">
                <a:hlinkClick r:id="rId2"/>
              </a:rPr>
              <a:t>https://</a:t>
            </a:r>
            <a:r>
              <a:rPr lang="en-US" sz="1600" dirty="0" smtClean="0">
                <a:hlinkClick r:id="rId2"/>
              </a:rPr>
              <a:t>teknologiateollisuus.fi/fi/circular-economy-playbook</a:t>
            </a:r>
            <a:r>
              <a:rPr lang="en-US" sz="1600" dirty="0" smtClean="0"/>
              <a:t> </a:t>
            </a:r>
            <a:endParaRPr lang="en-US" sz="1600" dirty="0"/>
          </a:p>
          <a:p>
            <a:r>
              <a:rPr lang="en-US" sz="1600" dirty="0" smtClean="0"/>
              <a:t>Product </a:t>
            </a:r>
            <a:r>
              <a:rPr lang="en-US" sz="1600" dirty="0"/>
              <a:t>as a Service "Product as a Service": description. </a:t>
            </a:r>
            <a:r>
              <a:rPr lang="en-US" sz="1600" dirty="0">
                <a:hlinkClick r:id="rId3"/>
              </a:rPr>
              <a:t>https://www.youtube.com/watch?v=W_dFxaB_vT0</a:t>
            </a:r>
            <a:r>
              <a:rPr lang="en-US" sz="1600" dirty="0"/>
              <a:t> </a:t>
            </a:r>
          </a:p>
          <a:p>
            <a:r>
              <a:rPr lang="en-US" sz="1600" dirty="0"/>
              <a:t>Task: Product as a Service</a:t>
            </a:r>
          </a:p>
          <a:p>
            <a:pPr lvl="1"/>
            <a:r>
              <a:rPr lang="en-US" sz="1600" dirty="0"/>
              <a:t>Choose a product you currently use or need; such as work clothes for example. Consider how the system would look like and function if it were a service instead. Draw/ illustrate both models; the linear model based on ownership and the PaaS model. Consider the entire value chain and what tasks and functions are required at the different stages. Consider the benefits to the user of the PaaS model; consider also the obstacles that might arise; why might the consumer not be ready to consider the PAAS option. What are the required </a:t>
            </a:r>
            <a:r>
              <a:rPr lang="en-US" sz="1600" dirty="0" err="1"/>
              <a:t>behaviour</a:t>
            </a:r>
            <a:r>
              <a:rPr lang="en-US" sz="1600" dirty="0"/>
              <a:t> changes from the consumer? What are the required main changes or new competencies that the company needs? How would pricing or the earnings logic change? Return your task as a presentation of 8-10 slides.</a:t>
            </a:r>
          </a:p>
          <a:p>
            <a:endParaRPr lang="en-US" sz="1800" dirty="0"/>
          </a:p>
          <a:p>
            <a:endParaRPr lang="en-US" sz="1800" dirty="0"/>
          </a:p>
          <a:p>
            <a:endParaRPr lang="fi-FI"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2353065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7371" y="1477108"/>
            <a:ext cx="10515600" cy="4539598"/>
          </a:xfrm>
        </p:spPr>
        <p:txBody>
          <a:bodyPr>
            <a:normAutofit fontScale="92500" lnSpcReduction="20000"/>
          </a:bodyPr>
          <a:lstStyle/>
          <a:p>
            <a:pPr lvl="0"/>
            <a:r>
              <a:rPr lang="it-IT" sz="1700" dirty="0">
                <a:solidFill>
                  <a:prstClr val="black"/>
                </a:solidFill>
              </a:rPr>
              <a:t>Laumann Kjaer L,Pigosso,D,Niero M, Nynne M B and McAloone T. 2018.</a:t>
            </a:r>
            <a:r>
              <a:rPr lang="en-US" sz="1700" dirty="0">
                <a:solidFill>
                  <a:prstClr val="black"/>
                </a:solidFill>
              </a:rPr>
              <a:t> Product/Service‐Systems for a Circular Economy: The Route to Decoupling Economic Growth from Resource Consumption?  Yale University. </a:t>
            </a:r>
            <a:r>
              <a:rPr lang="en-US" sz="1700" dirty="0">
                <a:solidFill>
                  <a:prstClr val="black"/>
                </a:solidFill>
                <a:hlinkClick r:id="rId2"/>
              </a:rPr>
              <a:t>https://onlinelibrary.wiley.com/doi/pdf/10.1111/jiec.12747</a:t>
            </a:r>
            <a:r>
              <a:rPr lang="en-US" sz="1700" dirty="0">
                <a:solidFill>
                  <a:prstClr val="black"/>
                </a:solidFill>
              </a:rPr>
              <a:t>  </a:t>
            </a:r>
            <a:endParaRPr lang="en-US" sz="1700" dirty="0" smtClean="0"/>
          </a:p>
          <a:p>
            <a:r>
              <a:rPr lang="en-US" sz="1700" dirty="0" smtClean="0"/>
              <a:t>Ed </a:t>
            </a:r>
            <a:r>
              <a:rPr lang="en-US" sz="1700" dirty="0"/>
              <a:t>Marsh, Consultant &amp; Founder of </a:t>
            </a:r>
            <a:r>
              <a:rPr lang="en-US" sz="1700" dirty="0" err="1"/>
              <a:t>Consilium</a:t>
            </a:r>
            <a:r>
              <a:rPr lang="en-US" sz="1700" dirty="0"/>
              <a:t> 2018. Product as a Service (PaaS) Business Models - Signals From the OP. </a:t>
            </a:r>
            <a:r>
              <a:rPr lang="en-US" sz="1700" dirty="0">
                <a:hlinkClick r:id="rId3"/>
              </a:rPr>
              <a:t>https://www.youtube.com/watch?v=Bzuz8TE5yxk</a:t>
            </a:r>
            <a:endParaRPr lang="en-US" sz="1700" dirty="0"/>
          </a:p>
          <a:p>
            <a:r>
              <a:rPr lang="en-US" sz="1700" dirty="0"/>
              <a:t>Accenture 2016.WEF 2016: Five Circular Economy Business Models – Product as a Service  </a:t>
            </a:r>
            <a:r>
              <a:rPr lang="en-US" sz="1700" dirty="0">
                <a:hlinkClick r:id="rId4"/>
              </a:rPr>
              <a:t>https://www.youtube.com/watch?v=qYz57a3SQFk</a:t>
            </a:r>
            <a:endParaRPr lang="en-US" sz="1700" dirty="0"/>
          </a:p>
          <a:p>
            <a:r>
              <a:rPr lang="en-US" sz="1700" dirty="0" smtClean="0"/>
              <a:t>Circular </a:t>
            </a:r>
            <a:r>
              <a:rPr lang="en-US" sz="1700" dirty="0"/>
              <a:t>Economy Toolkit 2019. Resources for an Evolving World. Introduction - Product as a service toolkit </a:t>
            </a:r>
            <a:r>
              <a:rPr lang="en-US" sz="1700" dirty="0">
                <a:hlinkClick r:id="rId5"/>
              </a:rPr>
              <a:t>http://circulareconomytoolkit.org/products-as-a-service.html</a:t>
            </a:r>
            <a:endParaRPr lang="en-US" sz="1700" dirty="0"/>
          </a:p>
          <a:p>
            <a:r>
              <a:rPr lang="en-US" sz="1700" dirty="0" err="1"/>
              <a:t>Arora.A</a:t>
            </a:r>
            <a:r>
              <a:rPr lang="en-US" sz="1700" dirty="0"/>
              <a:t>, </a:t>
            </a:r>
            <a:r>
              <a:rPr lang="en-US" sz="1700" dirty="0" err="1"/>
              <a:t>Khan.I</a:t>
            </a:r>
            <a:r>
              <a:rPr lang="en-US" sz="1700" dirty="0"/>
              <a:t>, </a:t>
            </a:r>
            <a:r>
              <a:rPr lang="en-US" sz="1700" dirty="0" err="1"/>
              <a:t>Srinivasan.G</a:t>
            </a:r>
            <a:r>
              <a:rPr lang="en-US" sz="1700" dirty="0"/>
              <a:t>. 2018. The shift to flexible consumption. How to make an “as a service” business model work. Deloitte 3. August 2018. </a:t>
            </a:r>
            <a:r>
              <a:rPr lang="fi-FI" sz="1700" dirty="0">
                <a:solidFill>
                  <a:prstClr val="black"/>
                </a:solidFill>
                <a:hlinkClick r:id="rId6"/>
              </a:rPr>
              <a:t>https://www2.deloitte.com/insights/us/en/topics/strategy/as-a-service-business-model-flexible-consumption.html</a:t>
            </a:r>
            <a:endParaRPr lang="fi-FI" sz="1700" dirty="0">
              <a:solidFill>
                <a:prstClr val="black"/>
              </a:solidFill>
            </a:endParaRPr>
          </a:p>
          <a:p>
            <a:r>
              <a:rPr lang="fi-FI" sz="1700" dirty="0" err="1">
                <a:solidFill>
                  <a:prstClr val="black"/>
                </a:solidFill>
              </a:rPr>
              <a:t>Posted</a:t>
            </a:r>
            <a:r>
              <a:rPr lang="fi-FI" sz="1700" dirty="0">
                <a:solidFill>
                  <a:prstClr val="black"/>
                </a:solidFill>
              </a:rPr>
              <a:t> </a:t>
            </a:r>
            <a:r>
              <a:rPr lang="fi-FI" sz="1700" dirty="0" err="1">
                <a:solidFill>
                  <a:prstClr val="black"/>
                </a:solidFill>
              </a:rPr>
              <a:t>by</a:t>
            </a:r>
            <a:r>
              <a:rPr lang="fi-FI" sz="1700" dirty="0">
                <a:solidFill>
                  <a:prstClr val="black"/>
                </a:solidFill>
              </a:rPr>
              <a:t>:  </a:t>
            </a:r>
            <a:r>
              <a:rPr lang="fi-FI" sz="1700" dirty="0" err="1">
                <a:solidFill>
                  <a:prstClr val="black"/>
                </a:solidFill>
              </a:rPr>
              <a:t>Rouse</a:t>
            </a:r>
            <a:r>
              <a:rPr lang="fi-FI" sz="1700" dirty="0">
                <a:solidFill>
                  <a:prstClr val="black"/>
                </a:solidFill>
              </a:rPr>
              <a:t>. M., </a:t>
            </a:r>
            <a:r>
              <a:rPr lang="fi-FI" sz="1700" dirty="0" err="1">
                <a:solidFill>
                  <a:prstClr val="black"/>
                </a:solidFill>
              </a:rPr>
              <a:t>Contributor</a:t>
            </a:r>
            <a:r>
              <a:rPr lang="fi-FI" sz="1700" dirty="0">
                <a:solidFill>
                  <a:prstClr val="black"/>
                </a:solidFill>
              </a:rPr>
              <a:t>(s): David </a:t>
            </a:r>
            <a:r>
              <a:rPr lang="fi-FI" sz="1700" dirty="0" err="1">
                <a:solidFill>
                  <a:prstClr val="black"/>
                </a:solidFill>
              </a:rPr>
              <a:t>Essex</a:t>
            </a:r>
            <a:r>
              <a:rPr lang="fi-FI" sz="1700" dirty="0">
                <a:solidFill>
                  <a:prstClr val="black"/>
                </a:solidFill>
              </a:rPr>
              <a:t>  2018.</a:t>
            </a:r>
            <a:r>
              <a:rPr lang="en-US" sz="1700" dirty="0">
                <a:solidFill>
                  <a:prstClr val="black"/>
                </a:solidFill>
              </a:rPr>
              <a:t> Definition. product as a service.  Tech Target.</a:t>
            </a:r>
            <a:r>
              <a:rPr lang="fi-FI" sz="1700" dirty="0">
                <a:solidFill>
                  <a:prstClr val="black"/>
                </a:solidFill>
              </a:rPr>
              <a:t>   </a:t>
            </a:r>
            <a:r>
              <a:rPr lang="fi-FI" sz="1700" dirty="0">
                <a:solidFill>
                  <a:prstClr val="black"/>
                </a:solidFill>
                <a:hlinkClick r:id="rId7"/>
              </a:rPr>
              <a:t>https://searcherp.techtarget.com/definition/product-as-a-service</a:t>
            </a:r>
            <a:endParaRPr lang="fi-FI" sz="1700" dirty="0">
              <a:solidFill>
                <a:prstClr val="black"/>
              </a:solidFill>
            </a:endParaRPr>
          </a:p>
          <a:p>
            <a:r>
              <a:rPr lang="fi-FI" sz="1700" dirty="0" err="1">
                <a:solidFill>
                  <a:prstClr val="black"/>
                </a:solidFill>
              </a:rPr>
              <a:t>Telenor</a:t>
            </a:r>
            <a:r>
              <a:rPr lang="fi-FI" sz="1700" dirty="0">
                <a:solidFill>
                  <a:prstClr val="black"/>
                </a:solidFill>
              </a:rPr>
              <a:t> </a:t>
            </a:r>
            <a:r>
              <a:rPr lang="fi-FI" sz="1700" dirty="0" err="1">
                <a:solidFill>
                  <a:prstClr val="black"/>
                </a:solidFill>
              </a:rPr>
              <a:t>connexion</a:t>
            </a:r>
            <a:r>
              <a:rPr lang="fi-FI" sz="1700" dirty="0">
                <a:solidFill>
                  <a:prstClr val="black"/>
                </a:solidFill>
              </a:rPr>
              <a:t> 2019. </a:t>
            </a:r>
            <a:r>
              <a:rPr lang="en-US" sz="1700" dirty="0">
                <a:solidFill>
                  <a:prstClr val="black"/>
                </a:solidFill>
              </a:rPr>
              <a:t>From product to connected Product-as-a-Service: Seven things to consider.</a:t>
            </a:r>
            <a:r>
              <a:rPr lang="fi-FI" sz="1700" dirty="0">
                <a:solidFill>
                  <a:prstClr val="black"/>
                </a:solidFill>
              </a:rPr>
              <a:t>  </a:t>
            </a:r>
            <a:r>
              <a:rPr lang="fi-FI" sz="1700" dirty="0" err="1">
                <a:solidFill>
                  <a:prstClr val="black"/>
                </a:solidFill>
              </a:rPr>
              <a:t>Telenor</a:t>
            </a:r>
            <a:r>
              <a:rPr lang="fi-FI" sz="1700" dirty="0">
                <a:solidFill>
                  <a:prstClr val="black"/>
                </a:solidFill>
              </a:rPr>
              <a:t> </a:t>
            </a:r>
            <a:r>
              <a:rPr lang="fi-FI" sz="1700" dirty="0" err="1">
                <a:solidFill>
                  <a:prstClr val="black"/>
                </a:solidFill>
              </a:rPr>
              <a:t>connexion</a:t>
            </a:r>
            <a:r>
              <a:rPr lang="fi-FI" sz="1700" dirty="0">
                <a:solidFill>
                  <a:prstClr val="black"/>
                </a:solidFill>
              </a:rPr>
              <a:t>. </a:t>
            </a:r>
            <a:r>
              <a:rPr lang="fi-FI" sz="1700" dirty="0">
                <a:solidFill>
                  <a:prstClr val="black"/>
                </a:solidFill>
                <a:hlinkClick r:id="rId8"/>
              </a:rPr>
              <a:t>https://www.telenorconnexion.com/from-product-to-connected-product-as-a-service-seven-things-to-consider/</a:t>
            </a:r>
            <a:endParaRPr lang="fi-FI" sz="1700" dirty="0">
              <a:solidFill>
                <a:prstClr val="black"/>
              </a:solidFill>
            </a:endParaRPr>
          </a:p>
          <a:p>
            <a:r>
              <a:rPr lang="fi-FI" sz="1700" dirty="0">
                <a:solidFill>
                  <a:prstClr val="black"/>
                </a:solidFill>
              </a:rPr>
              <a:t> van </a:t>
            </a:r>
            <a:r>
              <a:rPr lang="fi-FI" sz="1700" dirty="0" err="1">
                <a:solidFill>
                  <a:prstClr val="black"/>
                </a:solidFill>
              </a:rPr>
              <a:t>Boesschoten</a:t>
            </a:r>
            <a:r>
              <a:rPr lang="fi-FI" sz="1700" dirty="0">
                <a:solidFill>
                  <a:prstClr val="black"/>
                </a:solidFill>
              </a:rPr>
              <a:t>. R. 2017.</a:t>
            </a:r>
            <a:r>
              <a:rPr lang="en-US" sz="1700" dirty="0">
                <a:solidFill>
                  <a:prstClr val="black"/>
                </a:solidFill>
              </a:rPr>
              <a:t> Product-as-a-service, the business model for a circular economy. </a:t>
            </a:r>
            <a:r>
              <a:rPr lang="en-US" sz="1700" dirty="0" err="1">
                <a:solidFill>
                  <a:prstClr val="black"/>
                </a:solidFill>
              </a:rPr>
              <a:t>Linkedin</a:t>
            </a:r>
            <a:r>
              <a:rPr lang="en-US" sz="1700" dirty="0">
                <a:solidFill>
                  <a:prstClr val="black"/>
                </a:solidFill>
              </a:rPr>
              <a:t> January 13, 2017.</a:t>
            </a:r>
            <a:r>
              <a:rPr lang="fi-FI" sz="1700" dirty="0">
                <a:solidFill>
                  <a:prstClr val="black"/>
                </a:solidFill>
              </a:rPr>
              <a:t>  </a:t>
            </a:r>
            <a:r>
              <a:rPr lang="fi-FI" sz="1700" dirty="0">
                <a:solidFill>
                  <a:prstClr val="black"/>
                </a:solidFill>
                <a:hlinkClick r:id="rId9"/>
              </a:rPr>
              <a:t>https://www.linkedin.com/pulse/product-as-a-service-business-model-circular-economy-van-boesschoten/</a:t>
            </a:r>
            <a:endParaRPr lang="fi-FI" sz="1700" dirty="0">
              <a:solidFill>
                <a:prstClr val="black"/>
              </a:solidFill>
            </a:endParaRPr>
          </a:p>
          <a:p>
            <a:pPr lvl="0"/>
            <a:r>
              <a:rPr lang="fi-FI" sz="1700" dirty="0">
                <a:solidFill>
                  <a:prstClr val="black"/>
                </a:solidFill>
              </a:rPr>
              <a:t>Read </a:t>
            </a:r>
            <a:r>
              <a:rPr lang="fi-FI" sz="1700" dirty="0" err="1">
                <a:solidFill>
                  <a:prstClr val="black"/>
                </a:solidFill>
              </a:rPr>
              <a:t>the</a:t>
            </a:r>
            <a:r>
              <a:rPr lang="fi-FI" sz="1700" dirty="0">
                <a:solidFill>
                  <a:prstClr val="black"/>
                </a:solidFill>
              </a:rPr>
              <a:t> </a:t>
            </a:r>
            <a:r>
              <a:rPr lang="fi-FI" sz="1700" dirty="0" err="1">
                <a:solidFill>
                  <a:prstClr val="black"/>
                </a:solidFill>
              </a:rPr>
              <a:t>excerpt</a:t>
            </a:r>
            <a:r>
              <a:rPr lang="fi-FI" sz="1700" dirty="0">
                <a:solidFill>
                  <a:prstClr val="black"/>
                </a:solidFill>
              </a:rPr>
              <a:t> </a:t>
            </a:r>
            <a:r>
              <a:rPr lang="fi-FI" sz="1700" dirty="0" err="1">
                <a:solidFill>
                  <a:prstClr val="black"/>
                </a:solidFill>
              </a:rPr>
              <a:t>from</a:t>
            </a:r>
            <a:r>
              <a:rPr lang="fi-FI" sz="1700" dirty="0">
                <a:solidFill>
                  <a:prstClr val="black"/>
                </a:solidFill>
              </a:rPr>
              <a:t> </a:t>
            </a:r>
            <a:r>
              <a:rPr lang="fi-FI" sz="1700" dirty="0" err="1">
                <a:solidFill>
                  <a:prstClr val="black"/>
                </a:solidFill>
              </a:rPr>
              <a:t>Lacy</a:t>
            </a:r>
            <a:r>
              <a:rPr lang="fi-FI" sz="1700" dirty="0">
                <a:solidFill>
                  <a:prstClr val="black"/>
                </a:solidFill>
              </a:rPr>
              <a:t> and </a:t>
            </a:r>
            <a:r>
              <a:rPr lang="fi-FI" sz="1700" dirty="0" err="1">
                <a:solidFill>
                  <a:prstClr val="black"/>
                </a:solidFill>
              </a:rPr>
              <a:t>Rutqvist</a:t>
            </a:r>
            <a:r>
              <a:rPr lang="fi-FI" sz="1700" dirty="0">
                <a:solidFill>
                  <a:prstClr val="black"/>
                </a:solidFill>
              </a:rPr>
              <a:t> 2015 ”</a:t>
            </a:r>
            <a:r>
              <a:rPr lang="en-US" sz="1700" dirty="0">
                <a:solidFill>
                  <a:prstClr val="black"/>
                </a:solidFill>
              </a:rPr>
              <a:t> The Product as a Service Business Model: Performance over Ownership</a:t>
            </a:r>
            <a:r>
              <a:rPr lang="fi-FI" sz="1700" dirty="0" smtClean="0">
                <a:solidFill>
                  <a:prstClr val="black"/>
                </a:solidFill>
              </a:rPr>
              <a:t>”</a:t>
            </a:r>
            <a:r>
              <a:rPr lang="en-US" sz="1700" dirty="0" smtClean="0">
                <a:hlinkClick r:id="rId10"/>
              </a:rPr>
              <a:t>https</a:t>
            </a:r>
            <a:r>
              <a:rPr lang="en-US" sz="1700" dirty="0">
                <a:hlinkClick r:id="rId10"/>
              </a:rPr>
              <a:t>://link.springer.com/chapter/10.1057/9781137530707_8</a:t>
            </a:r>
            <a:endParaRPr lang="en-US" sz="1700" dirty="0"/>
          </a:p>
          <a:p>
            <a:pPr marL="0" indent="0">
              <a:buNone/>
            </a:pPr>
            <a:endParaRPr lang="en-US" sz="1800" dirty="0"/>
          </a:p>
          <a:p>
            <a:endParaRPr lang="en-US" sz="1800" dirty="0"/>
          </a:p>
          <a:p>
            <a:endParaRPr lang="fi-FI" dirty="0"/>
          </a:p>
        </p:txBody>
      </p:sp>
      <p:sp>
        <p:nvSpPr>
          <p:cNvPr id="2" name="Title 1"/>
          <p:cNvSpPr>
            <a:spLocks noGrp="1"/>
          </p:cNvSpPr>
          <p:nvPr>
            <p:ph type="title"/>
          </p:nvPr>
        </p:nvSpPr>
        <p:spPr>
          <a:xfrm>
            <a:off x="838200" y="365125"/>
            <a:ext cx="10515599" cy="1325563"/>
          </a:xfrm>
        </p:spPr>
        <p:txBody>
          <a:bodyPr/>
          <a:lstStyle/>
          <a:p>
            <a:r>
              <a:rPr lang="fi-FI" dirty="0" err="1" smtClean="0"/>
              <a:t>Additional</a:t>
            </a:r>
            <a:r>
              <a:rPr lang="fi-FI" dirty="0" smtClean="0"/>
              <a:t> </a:t>
            </a:r>
            <a:r>
              <a:rPr lang="fi-FI" dirty="0" err="1" smtClean="0"/>
              <a:t>materials</a:t>
            </a:r>
            <a:r>
              <a:rPr lang="fi-FI" dirty="0" smtClean="0"/>
              <a:t>- </a:t>
            </a:r>
            <a:r>
              <a:rPr lang="fi-FI" dirty="0"/>
              <a:t>Product as a </a:t>
            </a:r>
            <a:r>
              <a:rPr lang="fi-FI" dirty="0" err="1" smtClean="0"/>
              <a:t>service</a:t>
            </a:r>
            <a:endParaRPr lang="fi-FI" dirty="0"/>
          </a:p>
        </p:txBody>
      </p:sp>
      <p:sp>
        <p:nvSpPr>
          <p:cNvPr id="3" name="Footer Placeholder 2"/>
          <p:cNvSpPr>
            <a:spLocks noGrp="1"/>
          </p:cNvSpPr>
          <p:nvPr>
            <p:ph type="ftr" sz="quarter" idx="11"/>
          </p:nvPr>
        </p:nvSpPr>
        <p:spPr/>
        <p:txBody>
          <a:bodyPr/>
          <a:lstStyle/>
          <a:p>
            <a:r>
              <a:rPr lang="fi-FI" smtClean="0"/>
              <a:t>kiertotalousamk.fi</a:t>
            </a:r>
            <a:endParaRPr lang="fi-FI" dirty="0"/>
          </a:p>
        </p:txBody>
      </p:sp>
    </p:spTree>
    <p:extLst>
      <p:ext uri="{BB962C8B-B14F-4D97-AF65-F5344CB8AC3E}">
        <p14:creationId xmlns:p14="http://schemas.microsoft.com/office/powerpoint/2010/main" val="2895034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2974" y="286748"/>
            <a:ext cx="10137559" cy="1325563"/>
          </a:xfrm>
          <a:solidFill>
            <a:schemeClr val="accent6">
              <a:lumMod val="60000"/>
              <a:lumOff val="40000"/>
            </a:schemeClr>
          </a:solidFill>
          <a:ln>
            <a:solidFill>
              <a:schemeClr val="tx1"/>
            </a:solidFill>
          </a:ln>
        </p:spPr>
        <p:txBody>
          <a:bodyPr/>
          <a:lstStyle/>
          <a:p>
            <a:r>
              <a:rPr lang="fi-FI" b="1" dirty="0" err="1"/>
              <a:t>Sharing</a:t>
            </a:r>
            <a:r>
              <a:rPr lang="fi-FI" b="1" dirty="0"/>
              <a:t> </a:t>
            </a:r>
            <a:r>
              <a:rPr lang="fi-FI" b="1" dirty="0" err="1" smtClean="0"/>
              <a:t>economy</a:t>
            </a:r>
            <a:r>
              <a:rPr lang="fi-FI" b="1" dirty="0" smtClean="0"/>
              <a:t> / </a:t>
            </a:r>
            <a:r>
              <a:rPr lang="fi-FI" b="1" dirty="0" err="1" smtClean="0"/>
              <a:t>platforms</a:t>
            </a:r>
            <a:r>
              <a:rPr lang="fi-FI" b="1" dirty="0" smtClean="0"/>
              <a:t> </a:t>
            </a:r>
            <a:r>
              <a:rPr lang="fi-FI" b="1" dirty="0"/>
              <a:t>- </a:t>
            </a:r>
            <a:r>
              <a:rPr lang="fi-FI" b="1" dirty="0" err="1"/>
              <a:t>introduction</a:t>
            </a:r>
            <a:endParaRPr lang="fi-FI" b="1" dirty="0"/>
          </a:p>
        </p:txBody>
      </p:sp>
      <p:sp>
        <p:nvSpPr>
          <p:cNvPr id="3" name="Content Placeholder 2"/>
          <p:cNvSpPr>
            <a:spLocks noGrp="1"/>
          </p:cNvSpPr>
          <p:nvPr>
            <p:ph idx="1"/>
          </p:nvPr>
        </p:nvSpPr>
        <p:spPr>
          <a:xfrm>
            <a:off x="1162974" y="2160905"/>
            <a:ext cx="10244091" cy="3904616"/>
          </a:xfrm>
        </p:spPr>
        <p:txBody>
          <a:bodyPr>
            <a:normAutofit/>
          </a:bodyPr>
          <a:lstStyle/>
          <a:p>
            <a:pPr marL="0" indent="0">
              <a:buNone/>
            </a:pPr>
            <a:r>
              <a:rPr lang="en-US" sz="1700" dirty="0"/>
              <a:t>The sharing economy is </a:t>
            </a:r>
            <a:r>
              <a:rPr lang="en-US" sz="1700" dirty="0" smtClean="0"/>
              <a:t>a significant </a:t>
            </a:r>
            <a:r>
              <a:rPr lang="en-US" sz="1700" dirty="0"/>
              <a:t>socio-economic trend and a fast-growing innovation opportunity. PricewaterhouseCoopers projects a 20-fold increase until 2025, reaching $674 billion. The platform business model is the most common way to innovate within the sharing economy. The platform business model can be considered an important and revolutionary business model of the last decade or two. Google, Facebook, Alibaba, Uber, Airbnb, TripAdvisor, Booking.com, PayPal and many other of the most successful recent startups are built on this business model. While almost all sharing economy companies are based on the platform business model, not all platform business models are part of the sharing economy: Uber and Airbnb are, Google and Facebook are not. The sharing model is a service compensation model </a:t>
            </a:r>
            <a:r>
              <a:rPr lang="en-US" sz="1700" dirty="0" smtClean="0"/>
              <a:t>where the </a:t>
            </a:r>
            <a:r>
              <a:rPr lang="en-US" sz="1700" dirty="0"/>
              <a:t>owner sells access to underutilized assets to subsequent customers. Owners are responsible for maintenance and service quality. One of the main differences with leasing is that the typical period of usage for sharing platforms is much shorter. Also, the number of users of assets in a sharing platform is much greater, justifying the name of this change in behavior as “collaborative consumption.” Pooling is a type of sharing platform and provides an alternative perspective on product/service distribution options. Industry examples of this type of revenue model include:  Vehicle ride sharing,  </a:t>
            </a:r>
            <a:r>
              <a:rPr lang="en-US" sz="1700" dirty="0" smtClean="0"/>
              <a:t>short </a:t>
            </a:r>
            <a:r>
              <a:rPr lang="en-US" sz="1700" dirty="0"/>
              <a:t>term accommodation, rental, </a:t>
            </a:r>
            <a:r>
              <a:rPr lang="en-US" sz="1700" dirty="0" smtClean="0"/>
              <a:t>available </a:t>
            </a:r>
            <a:r>
              <a:rPr lang="en-US" sz="1700" dirty="0"/>
              <a:t>labor and expertise, </a:t>
            </a:r>
            <a:r>
              <a:rPr lang="en-US" sz="1700" dirty="0" smtClean="0"/>
              <a:t>tools </a:t>
            </a:r>
            <a:r>
              <a:rPr lang="en-US" sz="1700" dirty="0"/>
              <a:t>and equipment, </a:t>
            </a:r>
            <a:r>
              <a:rPr lang="en-US" sz="1700" dirty="0" smtClean="0"/>
              <a:t>excess </a:t>
            </a:r>
            <a:r>
              <a:rPr lang="en-US" sz="1700" dirty="0"/>
              <a:t>food supplies</a:t>
            </a:r>
          </a:p>
          <a:p>
            <a:pPr marL="0" indent="0">
              <a:buNone/>
            </a:pPr>
            <a:endParaRPr lang="en-US" sz="2100" dirty="0"/>
          </a:p>
          <a:p>
            <a:endParaRPr lang="en-US" sz="2100" dirty="0"/>
          </a:p>
          <a:p>
            <a:endParaRPr lang="en-US" sz="2100" dirty="0"/>
          </a:p>
          <a:p>
            <a:endParaRPr lang="en-US" sz="3300" dirty="0"/>
          </a:p>
          <a:p>
            <a:endParaRPr lang="fi-FI"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5611986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Sharing</a:t>
            </a:r>
            <a:r>
              <a:rPr lang="fi-FI" dirty="0"/>
              <a:t> </a:t>
            </a:r>
            <a:r>
              <a:rPr lang="fi-FI" dirty="0" err="1" smtClean="0"/>
              <a:t>platforms</a:t>
            </a:r>
            <a:r>
              <a:rPr lang="fi-FI" dirty="0" smtClean="0"/>
              <a:t> - </a:t>
            </a:r>
            <a:r>
              <a:rPr lang="fi-FI" dirty="0" err="1" smtClean="0"/>
              <a:t>task</a:t>
            </a:r>
            <a:endParaRPr lang="fi-FI" dirty="0"/>
          </a:p>
        </p:txBody>
      </p:sp>
      <p:sp>
        <p:nvSpPr>
          <p:cNvPr id="3" name="Content Placeholder 2"/>
          <p:cNvSpPr>
            <a:spLocks noGrp="1"/>
          </p:cNvSpPr>
          <p:nvPr>
            <p:ph idx="1"/>
          </p:nvPr>
        </p:nvSpPr>
        <p:spPr/>
        <p:txBody>
          <a:bodyPr>
            <a:normAutofit/>
          </a:bodyPr>
          <a:lstStyle/>
          <a:p>
            <a:r>
              <a:rPr lang="en-US" sz="1600" dirty="0"/>
              <a:t>Read the relevant pages of Circular Economy Playbook </a:t>
            </a:r>
            <a:r>
              <a:rPr lang="en-US" sz="1600" dirty="0">
                <a:hlinkClick r:id="rId2"/>
              </a:rPr>
              <a:t>https://</a:t>
            </a:r>
            <a:r>
              <a:rPr lang="en-US" sz="1600" dirty="0" smtClean="0">
                <a:hlinkClick r:id="rId2"/>
              </a:rPr>
              <a:t>teknologiateollisuus.fi/fi/circular-economy-playbook</a:t>
            </a:r>
            <a:r>
              <a:rPr lang="en-US" sz="1600" dirty="0" smtClean="0"/>
              <a:t> </a:t>
            </a:r>
            <a:endParaRPr lang="en-US" sz="1600" dirty="0"/>
          </a:p>
          <a:p>
            <a:r>
              <a:rPr lang="en-US" sz="1600" dirty="0" smtClean="0"/>
              <a:t>Reinvent </a:t>
            </a:r>
            <a:r>
              <a:rPr lang="en-US" sz="1600" dirty="0"/>
              <a:t>2016. An </a:t>
            </a:r>
            <a:r>
              <a:rPr lang="en-US" sz="1600" dirty="0" smtClean="0"/>
              <a:t>animated overview </a:t>
            </a:r>
            <a:r>
              <a:rPr lang="en-US" sz="1600" dirty="0"/>
              <a:t>of the </a:t>
            </a:r>
            <a:r>
              <a:rPr lang="en-US" sz="1600" dirty="0" smtClean="0"/>
              <a:t>sharing economy</a:t>
            </a:r>
            <a:r>
              <a:rPr lang="en-US" sz="1600" dirty="0"/>
              <a:t>. </a:t>
            </a:r>
            <a:r>
              <a:rPr lang="en-US" sz="1600" dirty="0">
                <a:hlinkClick r:id="rId3"/>
              </a:rPr>
              <a:t>https://www.youtube.com/watch?v=yy7MH9TyZck</a:t>
            </a:r>
            <a:r>
              <a:rPr lang="en-US" sz="1600" dirty="0"/>
              <a:t> </a:t>
            </a:r>
          </a:p>
          <a:p>
            <a:r>
              <a:rPr lang="en-US" sz="1600" dirty="0"/>
              <a:t>Task: Sharing platforms and sharing economy</a:t>
            </a:r>
          </a:p>
          <a:p>
            <a:pPr lvl="1"/>
            <a:r>
              <a:rPr lang="en-US" sz="1600" dirty="0"/>
              <a:t>In sharing economy and collaborative consumption access is preferred to ownership and individuals or organizations share </a:t>
            </a:r>
            <a:r>
              <a:rPr lang="en-US" sz="1600" dirty="0" smtClean="0"/>
              <a:t>underutilized </a:t>
            </a:r>
            <a:r>
              <a:rPr lang="en-US" sz="1600" dirty="0"/>
              <a:t>resources (product, service, time or skill) via a digital platform. In addition to digital platform sharing economy requires the culture of trust. It is estimated that the value of collaborative economy will increase in Finland by over tenfold by 2020 (TEM 9/2017). </a:t>
            </a:r>
          </a:p>
          <a:p>
            <a:pPr lvl="1"/>
            <a:r>
              <a:rPr lang="en-US" sz="1600" dirty="0"/>
              <a:t>Invent and innovate means with which sharing economy and collaborative consumption could be integrated also into an organization / company or your UAS practices. Related questions: What could be shared?, Who could be responsible for the development of the digital platform? What are the requirements for the digital platform? How to motivate owners and seekers; how to get a critical mass? How to develop and maintain the trust among the users? How to minimize risks? How to prepare in advance for liability responsibility issues? </a:t>
            </a:r>
          </a:p>
          <a:p>
            <a:endParaRPr lang="en-US" sz="1600" dirty="0"/>
          </a:p>
          <a:p>
            <a:endParaRPr lang="en-US" sz="1600" dirty="0"/>
          </a:p>
          <a:p>
            <a:endParaRPr lang="fi-FI"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3743035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9320" y="1178531"/>
            <a:ext cx="10681789" cy="4952862"/>
          </a:xfrm>
        </p:spPr>
        <p:txBody>
          <a:bodyPr>
            <a:noAutofit/>
          </a:bodyPr>
          <a:lstStyle/>
          <a:p>
            <a:pPr>
              <a:lnSpc>
                <a:spcPct val="100000"/>
              </a:lnSpc>
              <a:spcBef>
                <a:spcPts val="0"/>
              </a:spcBef>
            </a:pPr>
            <a:r>
              <a:rPr lang="en-US" sz="1400" dirty="0"/>
              <a:t>Research Report: The Next Product You Design Might Be a Service Thanks to the </a:t>
            </a:r>
            <a:r>
              <a:rPr lang="en-US" sz="1400" dirty="0" err="1" smtClean="0"/>
              <a:t>IoT</a:t>
            </a:r>
            <a:r>
              <a:rPr lang="en-US" sz="1400" dirty="0" smtClean="0"/>
              <a:t> </a:t>
            </a:r>
            <a:r>
              <a:rPr lang="fi-FI" sz="1400" dirty="0" smtClean="0">
                <a:hlinkClick r:id="rId2"/>
              </a:rPr>
              <a:t>https</a:t>
            </a:r>
            <a:r>
              <a:rPr lang="fi-FI" sz="1400" dirty="0">
                <a:hlinkClick r:id="rId2"/>
              </a:rPr>
              <a:t>://</a:t>
            </a:r>
            <a:r>
              <a:rPr lang="fi-FI" sz="1400" dirty="0" smtClean="0">
                <a:hlinkClick r:id="rId2"/>
              </a:rPr>
              <a:t>www.engineering.com/ResourceMain.aspx?resid=860</a:t>
            </a:r>
            <a:r>
              <a:rPr lang="fi-FI" sz="1400" dirty="0" smtClean="0"/>
              <a:t> </a:t>
            </a:r>
          </a:p>
          <a:p>
            <a:pPr>
              <a:lnSpc>
                <a:spcPct val="100000"/>
              </a:lnSpc>
              <a:spcBef>
                <a:spcPts val="0"/>
              </a:spcBef>
            </a:pPr>
            <a:r>
              <a:rPr lang="en-US" sz="1400" dirty="0" smtClean="0"/>
              <a:t>Sabine Benoit  2016.Collaborative consumption or the sharing economy explained in 4 minutes! </a:t>
            </a:r>
            <a:r>
              <a:rPr lang="fi-FI" sz="1400" dirty="0" smtClean="0">
                <a:hlinkClick r:id="rId3"/>
              </a:rPr>
              <a:t>https://www.youtube.com/watch?v=79hQ-4yTR2c</a:t>
            </a:r>
            <a:r>
              <a:rPr lang="fi-FI" sz="1400" dirty="0" smtClean="0"/>
              <a:t> </a:t>
            </a:r>
          </a:p>
          <a:p>
            <a:pPr>
              <a:lnSpc>
                <a:spcPct val="100000"/>
              </a:lnSpc>
              <a:spcBef>
                <a:spcPts val="0"/>
              </a:spcBef>
            </a:pPr>
            <a:r>
              <a:rPr lang="en-US" sz="1400" dirty="0" smtClean="0"/>
              <a:t>The Federalist Society 2017. The Rise of the Sharing Economy 2017. </a:t>
            </a:r>
            <a:r>
              <a:rPr lang="fi-FI" sz="1400" dirty="0" smtClean="0">
                <a:hlinkClick r:id="rId4"/>
              </a:rPr>
              <a:t>https://www.youtube.com/watch?v=Dm3ZDnT9Zag</a:t>
            </a:r>
            <a:r>
              <a:rPr lang="fi-FI" sz="1400" dirty="0" smtClean="0"/>
              <a:t> </a:t>
            </a:r>
          </a:p>
          <a:p>
            <a:pPr>
              <a:lnSpc>
                <a:spcPct val="100000"/>
              </a:lnSpc>
              <a:spcBef>
                <a:spcPts val="0"/>
              </a:spcBef>
            </a:pPr>
            <a:r>
              <a:rPr lang="fi-FI" sz="1400" dirty="0" smtClean="0"/>
              <a:t>Business </a:t>
            </a:r>
            <a:r>
              <a:rPr lang="fi-FI" sz="1400" dirty="0" err="1" smtClean="0"/>
              <a:t>Model</a:t>
            </a:r>
            <a:r>
              <a:rPr lang="fi-FI" sz="1400" dirty="0" smtClean="0"/>
              <a:t> </a:t>
            </a:r>
            <a:r>
              <a:rPr lang="fi-FI" sz="1400" dirty="0" err="1" smtClean="0"/>
              <a:t>Toolbox</a:t>
            </a:r>
            <a:r>
              <a:rPr lang="fi-FI" sz="1400" dirty="0" smtClean="0"/>
              <a:t> 2019. </a:t>
            </a:r>
            <a:r>
              <a:rPr lang="fi-FI" sz="1400" dirty="0" err="1" smtClean="0"/>
              <a:t>Sharing</a:t>
            </a:r>
            <a:r>
              <a:rPr lang="fi-FI" sz="1400" dirty="0" smtClean="0"/>
              <a:t> </a:t>
            </a:r>
            <a:r>
              <a:rPr lang="fi-FI" sz="1400" dirty="0" err="1" smtClean="0"/>
              <a:t>Economy</a:t>
            </a:r>
            <a:r>
              <a:rPr lang="fi-FI" sz="1400" dirty="0" smtClean="0"/>
              <a:t>. </a:t>
            </a:r>
            <a:r>
              <a:rPr lang="fi-FI" sz="1400" dirty="0" smtClean="0">
                <a:hlinkClick r:id="rId5"/>
              </a:rPr>
              <a:t>https://bmtoolbox.net/patterns/sharing-economy/</a:t>
            </a:r>
            <a:r>
              <a:rPr lang="fi-FI" sz="1400" dirty="0" smtClean="0"/>
              <a:t> </a:t>
            </a:r>
          </a:p>
          <a:p>
            <a:pPr>
              <a:lnSpc>
                <a:spcPct val="100000"/>
              </a:lnSpc>
              <a:spcBef>
                <a:spcPts val="0"/>
              </a:spcBef>
            </a:pPr>
            <a:r>
              <a:rPr lang="fi-FI" sz="1400" dirty="0" err="1" smtClean="0"/>
              <a:t>Credigo</a:t>
            </a:r>
            <a:r>
              <a:rPr lang="fi-FI" sz="1400" dirty="0" smtClean="0"/>
              <a:t> 2019. Mitä on jakamistalous ? Ota haltuun näppärät palvelut ja säästä rahaa! </a:t>
            </a:r>
            <a:r>
              <a:rPr lang="fi-FI" sz="1400" dirty="0" smtClean="0">
                <a:hlinkClick r:id="rId6"/>
              </a:rPr>
              <a:t>https://www.credigo.fi/uutisia/2018/jakamistalous/</a:t>
            </a:r>
            <a:r>
              <a:rPr lang="fi-FI" sz="1400" dirty="0" smtClean="0"/>
              <a:t> </a:t>
            </a:r>
          </a:p>
          <a:p>
            <a:pPr>
              <a:lnSpc>
                <a:spcPct val="100000"/>
              </a:lnSpc>
              <a:spcBef>
                <a:spcPts val="0"/>
              </a:spcBef>
            </a:pPr>
            <a:r>
              <a:rPr lang="fi-FI" sz="1400" dirty="0" smtClean="0"/>
              <a:t>Jakamistalous Suomessa 2016. Nykytila ja kasvunäkymät. Työ- ja elinkeinoministeriön (TEM) julkaisuja. Yritykset  9/2017 </a:t>
            </a:r>
            <a:r>
              <a:rPr lang="fi-FI" sz="1400" dirty="0" smtClean="0">
                <a:hlinkClick r:id="rId7"/>
              </a:rPr>
              <a:t>http://julkaisut.valtioneuvosto.fi/bitstream/handle/10024/79253/TEMrap_9_2017_verkkojulkaisu.pdf</a:t>
            </a:r>
            <a:r>
              <a:rPr lang="fi-FI" sz="1400" dirty="0" smtClean="0"/>
              <a:t> </a:t>
            </a:r>
          </a:p>
          <a:p>
            <a:pPr>
              <a:lnSpc>
                <a:spcPct val="100000"/>
              </a:lnSpc>
              <a:spcBef>
                <a:spcPts val="0"/>
              </a:spcBef>
            </a:pPr>
            <a:r>
              <a:rPr lang="fi-FI" sz="1400" dirty="0" smtClean="0"/>
              <a:t>Jakamistalouden säädösympäristö. Haasteet ja kehittämistarpeet. Työ- ja elinkeinoministeriön julkaisuja. Yritykset 44/2017.</a:t>
            </a:r>
            <a:endParaRPr lang="fi-FI" sz="1400" dirty="0" smtClean="0">
              <a:hlinkClick r:id="rId8"/>
            </a:endParaRPr>
          </a:p>
          <a:p>
            <a:pPr marL="0" indent="0">
              <a:lnSpc>
                <a:spcPct val="100000"/>
              </a:lnSpc>
              <a:spcBef>
                <a:spcPts val="0"/>
              </a:spcBef>
              <a:buNone/>
            </a:pPr>
            <a:r>
              <a:rPr lang="fi-FI" sz="1400" dirty="0" smtClean="0"/>
              <a:t>     </a:t>
            </a:r>
            <a:r>
              <a:rPr lang="fi-FI" sz="1400" dirty="0" smtClean="0">
                <a:hlinkClick r:id="rId8"/>
              </a:rPr>
              <a:t>http://julkaisut.valtioneuvosto.fi/bitstream/handle/10024/160356/TEMrap_44_2017_verkkojulkaisu.pdf</a:t>
            </a:r>
            <a:endParaRPr lang="fi-FI" sz="1400" dirty="0" smtClean="0"/>
          </a:p>
          <a:p>
            <a:pPr>
              <a:lnSpc>
                <a:spcPct val="100000"/>
              </a:lnSpc>
              <a:spcBef>
                <a:spcPts val="0"/>
              </a:spcBef>
            </a:pPr>
            <a:r>
              <a:rPr lang="fi-FI" sz="1400" dirty="0" smtClean="0"/>
              <a:t>PWC 2015. </a:t>
            </a:r>
            <a:r>
              <a:rPr lang="en-US" sz="1400" dirty="0" smtClean="0"/>
              <a:t>Sharing or paring? Growth of the sharing economy. </a:t>
            </a:r>
            <a:r>
              <a:rPr lang="fi-FI" sz="1400" dirty="0" smtClean="0"/>
              <a:t> </a:t>
            </a:r>
            <a:r>
              <a:rPr lang="fi-FI" sz="1400" dirty="0" smtClean="0">
                <a:hlinkClick r:id="rId9"/>
              </a:rPr>
              <a:t>https://www.pwc.com/hu/en/kiadvanyok/assets/pdf/sharing-economy-en.pdf</a:t>
            </a:r>
            <a:endParaRPr lang="fi-FI" sz="1400" dirty="0" smtClean="0"/>
          </a:p>
          <a:p>
            <a:pPr>
              <a:lnSpc>
                <a:spcPct val="100000"/>
              </a:lnSpc>
              <a:spcBef>
                <a:spcPts val="0"/>
              </a:spcBef>
            </a:pPr>
            <a:r>
              <a:rPr lang="fi-FI" sz="1400" dirty="0" smtClean="0"/>
              <a:t>PWC 2017.</a:t>
            </a:r>
            <a:r>
              <a:rPr lang="en-US" sz="1400" dirty="0" smtClean="0"/>
              <a:t> Share Economy 2017. The New Business Model.</a:t>
            </a:r>
            <a:r>
              <a:rPr lang="fi-FI" sz="1400" dirty="0" smtClean="0"/>
              <a:t> </a:t>
            </a:r>
            <a:r>
              <a:rPr lang="fi-FI" sz="1400" dirty="0" smtClean="0">
                <a:hlinkClick r:id="rId10"/>
              </a:rPr>
              <a:t>https://www.pwc.de/de/digitale-transformation/share-economy-report-2017.pdf</a:t>
            </a:r>
            <a:r>
              <a:rPr lang="fi-FI" sz="1400" dirty="0" smtClean="0"/>
              <a:t> </a:t>
            </a:r>
          </a:p>
          <a:p>
            <a:pPr>
              <a:lnSpc>
                <a:spcPct val="100000"/>
              </a:lnSpc>
              <a:spcBef>
                <a:spcPts val="0"/>
              </a:spcBef>
            </a:pPr>
            <a:r>
              <a:rPr lang="fi-FI" sz="1400" dirty="0" smtClean="0"/>
              <a:t>SCRIBD 2019. </a:t>
            </a:r>
            <a:r>
              <a:rPr lang="fi-FI" sz="1400" dirty="0" err="1" smtClean="0"/>
              <a:t>Uploaded</a:t>
            </a:r>
            <a:r>
              <a:rPr lang="fi-FI" sz="1400" dirty="0" smtClean="0"/>
              <a:t> </a:t>
            </a:r>
            <a:r>
              <a:rPr lang="fi-FI" sz="1400" dirty="0" err="1" smtClean="0"/>
              <a:t>byAlbert</a:t>
            </a:r>
            <a:r>
              <a:rPr lang="fi-FI" sz="1400" dirty="0" smtClean="0"/>
              <a:t> </a:t>
            </a:r>
            <a:r>
              <a:rPr lang="fi-FI" sz="1400" dirty="0" err="1" smtClean="0"/>
              <a:t>Cañigueral</a:t>
            </a:r>
            <a:r>
              <a:rPr lang="fi-FI" sz="1400" dirty="0" smtClean="0"/>
              <a:t>.  </a:t>
            </a:r>
            <a:r>
              <a:rPr lang="fi-FI" sz="1400" dirty="0" err="1" smtClean="0"/>
              <a:t>Introduction</a:t>
            </a:r>
            <a:r>
              <a:rPr lang="fi-FI" sz="1400" dirty="0" smtClean="0"/>
              <a:t> to </a:t>
            </a:r>
            <a:r>
              <a:rPr lang="fi-FI" sz="1400" dirty="0" err="1" smtClean="0"/>
              <a:t>Collaborative</a:t>
            </a:r>
            <a:r>
              <a:rPr lang="fi-FI" sz="1400" dirty="0" smtClean="0"/>
              <a:t> </a:t>
            </a:r>
            <a:r>
              <a:rPr lang="fi-FI" sz="1400" dirty="0" err="1" smtClean="0"/>
              <a:t>Consumption</a:t>
            </a:r>
            <a:r>
              <a:rPr lang="fi-FI" sz="1400" dirty="0" smtClean="0"/>
              <a:t>. </a:t>
            </a:r>
            <a:r>
              <a:rPr lang="fi-FI" sz="1400" dirty="0" smtClean="0">
                <a:hlinkClick r:id="rId11"/>
              </a:rPr>
              <a:t>https://www.scribd.com/document/54676100/Introduction-to-Collaborative-Consumption</a:t>
            </a:r>
            <a:r>
              <a:rPr lang="fi-FI" sz="1400" dirty="0" smtClean="0"/>
              <a:t> </a:t>
            </a:r>
          </a:p>
          <a:p>
            <a:pPr>
              <a:lnSpc>
                <a:spcPct val="100000"/>
              </a:lnSpc>
              <a:spcBef>
                <a:spcPts val="0"/>
              </a:spcBef>
            </a:pPr>
            <a:r>
              <a:rPr lang="fi-FI" sz="1400" dirty="0" smtClean="0"/>
              <a:t>ScienceDirect  2017. </a:t>
            </a:r>
            <a:r>
              <a:rPr lang="fr-FR" sz="1400" dirty="0" err="1" smtClean="0"/>
              <a:t>Environmental</a:t>
            </a:r>
            <a:r>
              <a:rPr lang="fr-FR" sz="1400" dirty="0" smtClean="0"/>
              <a:t> Innovation and </a:t>
            </a:r>
            <a:r>
              <a:rPr lang="fr-FR" sz="1400" dirty="0" err="1" smtClean="0"/>
              <a:t>Societal</a:t>
            </a:r>
            <a:r>
              <a:rPr lang="fr-FR" sz="1400" dirty="0" smtClean="0"/>
              <a:t> Transitions. Volume 23, </a:t>
            </a:r>
            <a:r>
              <a:rPr lang="fr-FR" sz="1400" dirty="0" err="1" smtClean="0"/>
              <a:t>June</a:t>
            </a:r>
            <a:r>
              <a:rPr lang="fr-FR" sz="1400" dirty="0" smtClean="0"/>
              <a:t> 2017, Pages 3-10. </a:t>
            </a:r>
            <a:r>
              <a:rPr lang="en-US" sz="1400" dirty="0" smtClean="0"/>
              <a:t>Environmental Innovation and Societal Transitions.   Putting the sharing economy into perspective. </a:t>
            </a:r>
            <a:r>
              <a:rPr lang="en-US" sz="1400" dirty="0" err="1" smtClean="0"/>
              <a:t>KoenFrenkena</a:t>
            </a:r>
            <a:r>
              <a:rPr lang="en-US" sz="1400" dirty="0" smtClean="0"/>
              <a:t> ,</a:t>
            </a:r>
            <a:r>
              <a:rPr lang="en-US" sz="1400" dirty="0" err="1" smtClean="0"/>
              <a:t>JulietSchorb</a:t>
            </a:r>
            <a:r>
              <a:rPr lang="en-US" sz="1400" dirty="0" smtClean="0"/>
              <a:t>. </a:t>
            </a:r>
            <a:r>
              <a:rPr lang="en-US" sz="1400" dirty="0" smtClean="0">
                <a:hlinkClick r:id="rId12"/>
              </a:rPr>
              <a:t>https://www.sciencedirect.com/science/article/pii/S2210422417300114</a:t>
            </a:r>
            <a:r>
              <a:rPr lang="en-US" sz="1400" dirty="0" smtClean="0"/>
              <a:t> </a:t>
            </a:r>
            <a:endParaRPr lang="fi-FI" sz="1400" dirty="0" smtClean="0"/>
          </a:p>
          <a:p>
            <a:pPr marL="0" indent="0">
              <a:buNone/>
            </a:pPr>
            <a:endParaRPr lang="fi-FI" sz="1400" dirty="0"/>
          </a:p>
        </p:txBody>
      </p:sp>
      <p:sp>
        <p:nvSpPr>
          <p:cNvPr id="5" name="Title 4"/>
          <p:cNvSpPr>
            <a:spLocks noGrp="1"/>
          </p:cNvSpPr>
          <p:nvPr>
            <p:ph type="title"/>
          </p:nvPr>
        </p:nvSpPr>
        <p:spPr>
          <a:xfrm>
            <a:off x="726440" y="111125"/>
            <a:ext cx="10515600" cy="675953"/>
          </a:xfrm>
        </p:spPr>
        <p:txBody>
          <a:bodyPr>
            <a:normAutofit fontScale="90000"/>
          </a:bodyPr>
          <a:lstStyle/>
          <a:p>
            <a:r>
              <a:rPr lang="fi-FI" dirty="0" err="1" smtClean="0"/>
              <a:t>Additional</a:t>
            </a:r>
            <a:r>
              <a:rPr lang="fi-FI" dirty="0" smtClean="0"/>
              <a:t> </a:t>
            </a:r>
            <a:r>
              <a:rPr lang="fi-FI" dirty="0" err="1" smtClean="0"/>
              <a:t>materials</a:t>
            </a:r>
            <a:r>
              <a:rPr lang="fi-FI" dirty="0" smtClean="0"/>
              <a:t> - </a:t>
            </a:r>
            <a:r>
              <a:rPr lang="fi-FI" dirty="0" err="1" smtClean="0"/>
              <a:t>Sharing</a:t>
            </a:r>
            <a:r>
              <a:rPr lang="fi-FI" dirty="0" smtClean="0"/>
              <a:t> </a:t>
            </a:r>
            <a:r>
              <a:rPr lang="fi-FI" dirty="0" err="1"/>
              <a:t>p</a:t>
            </a:r>
            <a:r>
              <a:rPr lang="fi-FI" dirty="0" err="1" smtClean="0"/>
              <a:t>latforms</a:t>
            </a:r>
            <a:endParaRPr lang="fi-FI" dirty="0"/>
          </a:p>
        </p:txBody>
      </p:sp>
      <p:sp>
        <p:nvSpPr>
          <p:cNvPr id="2" name="Footer Placeholder 1"/>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29560052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 y="382542"/>
            <a:ext cx="10515600" cy="1325563"/>
          </a:xfrm>
          <a:solidFill>
            <a:schemeClr val="accent6">
              <a:lumMod val="60000"/>
              <a:lumOff val="40000"/>
            </a:schemeClr>
          </a:solidFill>
          <a:ln>
            <a:solidFill>
              <a:schemeClr val="tx1"/>
            </a:solidFill>
          </a:ln>
        </p:spPr>
        <p:txBody>
          <a:bodyPr/>
          <a:lstStyle/>
          <a:p>
            <a:r>
              <a:rPr lang="fi-FI" b="1" dirty="0" err="1"/>
              <a:t>Recovery</a:t>
            </a:r>
            <a:r>
              <a:rPr lang="fi-FI" b="1" dirty="0"/>
              <a:t> and </a:t>
            </a:r>
            <a:r>
              <a:rPr lang="fi-FI" b="1" dirty="0" err="1" smtClean="0"/>
              <a:t>recycling</a:t>
            </a:r>
            <a:r>
              <a:rPr lang="fi-FI" b="1" dirty="0" smtClean="0"/>
              <a:t> </a:t>
            </a:r>
            <a:r>
              <a:rPr lang="fi-FI" b="1" dirty="0"/>
              <a:t>- </a:t>
            </a:r>
            <a:r>
              <a:rPr lang="fi-FI" b="1" dirty="0" err="1"/>
              <a:t>introduction</a:t>
            </a:r>
            <a:endParaRPr lang="fi-FI" b="1" dirty="0"/>
          </a:p>
        </p:txBody>
      </p:sp>
      <p:sp>
        <p:nvSpPr>
          <p:cNvPr id="6" name="Content Placeholder 5"/>
          <p:cNvSpPr>
            <a:spLocks noGrp="1"/>
          </p:cNvSpPr>
          <p:nvPr>
            <p:ph idx="1"/>
          </p:nvPr>
        </p:nvSpPr>
        <p:spPr>
          <a:xfrm>
            <a:off x="918721" y="1925490"/>
            <a:ext cx="10354558" cy="4351338"/>
          </a:xfrm>
        </p:spPr>
        <p:txBody>
          <a:bodyPr/>
          <a:lstStyle/>
          <a:p>
            <a:pPr marL="0" indent="0">
              <a:buNone/>
            </a:pPr>
            <a:r>
              <a:rPr lang="en-US" sz="1800" dirty="0"/>
              <a:t>In recovery and recycling business model waste becomes wealth. Once discarded materials serve as inputs in consumption and/or production systems. Transformation form waste to wealth can be done either by recapturing and reusing valuable energy and components from goods at the end of their lifecycle or by </a:t>
            </a:r>
            <a:r>
              <a:rPr lang="en-US" sz="1800" dirty="0" err="1"/>
              <a:t>reclaming</a:t>
            </a:r>
            <a:r>
              <a:rPr lang="en-US" sz="1800" dirty="0"/>
              <a:t> by-products from production activities (Accenture) Recovery and recycling business model turns waste into opportunities by eliminating waste and reducing the carbon footprint. In circular supply chain waste materials, returned goods and byproducts are turned into the goods or the materials that can be resold or re-used in manufacturing processes. In recovery and recycling “one man’s trash is another man’s treasure”.</a:t>
            </a:r>
          </a:p>
          <a:p>
            <a:pPr marL="0" indent="0">
              <a:buNone/>
            </a:pPr>
            <a:r>
              <a:rPr lang="en-US" sz="1800" dirty="0" smtClean="0"/>
              <a:t>Upcycling is related to recovery and recycling. In upcycling the resulting new materials of products are of higher quality or value than the material before the upcycling. </a:t>
            </a:r>
            <a:endParaRPr lang="en-US" sz="1800" dirty="0"/>
          </a:p>
          <a:p>
            <a:pPr marL="0" indent="0">
              <a:buNone/>
            </a:pPr>
            <a:endParaRPr lang="en-US" sz="1800" dirty="0"/>
          </a:p>
        </p:txBody>
      </p:sp>
      <p:sp>
        <p:nvSpPr>
          <p:cNvPr id="3" name="Footer Placeholder 2"/>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23812084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Recovery</a:t>
            </a:r>
            <a:r>
              <a:rPr lang="fi-FI" dirty="0"/>
              <a:t> and </a:t>
            </a:r>
            <a:r>
              <a:rPr lang="fi-FI" dirty="0" err="1" smtClean="0"/>
              <a:t>recycling</a:t>
            </a:r>
            <a:r>
              <a:rPr lang="fi-FI" dirty="0" smtClean="0"/>
              <a:t> - </a:t>
            </a:r>
            <a:r>
              <a:rPr lang="fi-FI" dirty="0" err="1" smtClean="0"/>
              <a:t>task</a:t>
            </a:r>
            <a:r>
              <a:rPr lang="fi-FI" dirty="0" smtClean="0"/>
              <a:t> </a:t>
            </a:r>
            <a:endParaRPr lang="fi-FI" dirty="0"/>
          </a:p>
        </p:txBody>
      </p:sp>
      <p:sp>
        <p:nvSpPr>
          <p:cNvPr id="3" name="Content Placeholder 2"/>
          <p:cNvSpPr>
            <a:spLocks noGrp="1"/>
          </p:cNvSpPr>
          <p:nvPr>
            <p:ph idx="1"/>
          </p:nvPr>
        </p:nvSpPr>
        <p:spPr>
          <a:xfrm>
            <a:off x="838200" y="1555423"/>
            <a:ext cx="10515600" cy="4621540"/>
          </a:xfrm>
        </p:spPr>
        <p:txBody>
          <a:bodyPr>
            <a:normAutofit/>
          </a:bodyPr>
          <a:lstStyle/>
          <a:p>
            <a:r>
              <a:rPr lang="en-US" sz="1800" dirty="0"/>
              <a:t>Read the relevant pages of Circular Economy Playbook </a:t>
            </a:r>
            <a:r>
              <a:rPr lang="en-US" sz="1800" dirty="0">
                <a:hlinkClick r:id="rId3"/>
              </a:rPr>
              <a:t>https://</a:t>
            </a:r>
            <a:r>
              <a:rPr lang="en-US" sz="1800" dirty="0" smtClean="0">
                <a:hlinkClick r:id="rId3"/>
              </a:rPr>
              <a:t>teknologiateollisuus.fi/fi/circular-economy-playbook</a:t>
            </a:r>
            <a:r>
              <a:rPr lang="en-US" sz="1800" dirty="0" smtClean="0"/>
              <a:t> </a:t>
            </a:r>
            <a:endParaRPr lang="en-US" sz="1800" dirty="0"/>
          </a:p>
          <a:p>
            <a:r>
              <a:rPr lang="en-US" sz="1800" dirty="0" smtClean="0"/>
              <a:t>Recovery </a:t>
            </a:r>
            <a:r>
              <a:rPr lang="en-US" sz="1800" dirty="0"/>
              <a:t>&amp; </a:t>
            </a:r>
            <a:r>
              <a:rPr lang="en-US" sz="1800" dirty="0" smtClean="0"/>
              <a:t>recycling</a:t>
            </a:r>
            <a:r>
              <a:rPr lang="en-US" sz="1800" dirty="0"/>
              <a:t>. </a:t>
            </a:r>
            <a:r>
              <a:rPr lang="en-US" sz="1800" dirty="0" err="1"/>
              <a:t>Fruitleather</a:t>
            </a:r>
            <a:r>
              <a:rPr lang="en-US" sz="1800" dirty="0"/>
              <a:t> Rotterdam 2016. </a:t>
            </a:r>
            <a:r>
              <a:rPr lang="en-US" sz="1800" dirty="0" err="1"/>
              <a:t>Fruitleather</a:t>
            </a:r>
            <a:r>
              <a:rPr lang="en-US" sz="1800" dirty="0"/>
              <a:t> Rotterdam. </a:t>
            </a:r>
            <a:r>
              <a:rPr lang="en-US" sz="1800" dirty="0">
                <a:hlinkClick r:id="rId4"/>
              </a:rPr>
              <a:t>https://www.youtube.com/watch?v=udc4AjbKeN8</a:t>
            </a:r>
            <a:r>
              <a:rPr lang="en-US" sz="1800" dirty="0"/>
              <a:t> </a:t>
            </a:r>
          </a:p>
          <a:p>
            <a:r>
              <a:rPr lang="en-US" sz="1800" dirty="0"/>
              <a:t>Task: Recovery and recycling: Recycling includes collection and processing. After collection, recyclables are sent to a recovery facility to be sorted, cleaned and processed into materials that can be sold like raw materials. </a:t>
            </a:r>
          </a:p>
          <a:p>
            <a:pPr lvl="1"/>
            <a:r>
              <a:rPr lang="en-US" sz="1600" dirty="0"/>
              <a:t>Study and describe how you / your UAS recycle most common materials like paper, glass, plastic, medicine, hazardous waste. </a:t>
            </a:r>
          </a:p>
          <a:p>
            <a:pPr lvl="1"/>
            <a:r>
              <a:rPr lang="en-US" sz="1600" dirty="0"/>
              <a:t>Find out if you / your family / your UAS possess items that have been manufactured with recycled material. Make a list of those items</a:t>
            </a:r>
          </a:p>
          <a:p>
            <a:pPr lvl="1"/>
            <a:r>
              <a:rPr lang="en-US" sz="1600" dirty="0"/>
              <a:t>Visit a shopping center and find at least 10 products that contain recycled content</a:t>
            </a:r>
          </a:p>
          <a:p>
            <a:pPr lvl="1"/>
            <a:r>
              <a:rPr lang="en-US" sz="1600" dirty="0"/>
              <a:t>Think about your / your family /  your UAS waste and try to innovate how to turn that waste to wealth / new business.</a:t>
            </a:r>
          </a:p>
          <a:p>
            <a:pPr lvl="1"/>
            <a:endParaRPr lang="en-US" sz="1400" dirty="0"/>
          </a:p>
          <a:p>
            <a:pPr marL="0" indent="0">
              <a:buNone/>
            </a:pPr>
            <a:endParaRPr lang="en-US" sz="1800" dirty="0"/>
          </a:p>
          <a:p>
            <a:pPr marL="0" indent="0">
              <a:buNone/>
            </a:pPr>
            <a:endParaRPr lang="en-US" sz="1800" dirty="0"/>
          </a:p>
          <a:p>
            <a:endParaRPr lang="fi-FI"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5079490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Additional</a:t>
            </a:r>
            <a:r>
              <a:rPr lang="fi-FI" dirty="0" smtClean="0"/>
              <a:t> </a:t>
            </a:r>
            <a:r>
              <a:rPr lang="fi-FI" dirty="0" err="1" smtClean="0"/>
              <a:t>materials</a:t>
            </a:r>
            <a:r>
              <a:rPr lang="fi-FI" dirty="0" smtClean="0"/>
              <a:t> - </a:t>
            </a:r>
            <a:r>
              <a:rPr lang="fi-FI" dirty="0" err="1"/>
              <a:t>Recovery</a:t>
            </a:r>
            <a:r>
              <a:rPr lang="fi-FI" dirty="0"/>
              <a:t> and </a:t>
            </a:r>
            <a:r>
              <a:rPr lang="fi-FI" dirty="0" err="1" smtClean="0"/>
              <a:t>recycling</a:t>
            </a:r>
            <a:r>
              <a:rPr lang="fi-FI" dirty="0" smtClean="0"/>
              <a:t>    </a:t>
            </a:r>
            <a:endParaRPr lang="fi-FI" dirty="0"/>
          </a:p>
        </p:txBody>
      </p:sp>
      <p:sp>
        <p:nvSpPr>
          <p:cNvPr id="3" name="Content Placeholder 2"/>
          <p:cNvSpPr>
            <a:spLocks noGrp="1"/>
          </p:cNvSpPr>
          <p:nvPr>
            <p:ph idx="1"/>
          </p:nvPr>
        </p:nvSpPr>
        <p:spPr>
          <a:xfrm>
            <a:off x="838200" y="1825625"/>
            <a:ext cx="10515600" cy="4367046"/>
          </a:xfrm>
        </p:spPr>
        <p:txBody>
          <a:bodyPr>
            <a:normAutofit fontScale="92500" lnSpcReduction="20000"/>
          </a:bodyPr>
          <a:lstStyle/>
          <a:p>
            <a:pPr lvl="0">
              <a:lnSpc>
                <a:spcPct val="110000"/>
              </a:lnSpc>
              <a:spcBef>
                <a:spcPts val="0"/>
              </a:spcBef>
            </a:pPr>
            <a:r>
              <a:rPr lang="en-US" sz="1800" dirty="0" err="1">
                <a:solidFill>
                  <a:prstClr val="black"/>
                </a:solidFill>
              </a:rPr>
              <a:t>Aarras</a:t>
            </a:r>
            <a:r>
              <a:rPr lang="en-US" sz="1800" dirty="0">
                <a:solidFill>
                  <a:prstClr val="black"/>
                </a:solidFill>
              </a:rPr>
              <a:t>  N. </a:t>
            </a:r>
            <a:r>
              <a:rPr lang="en-US" sz="1800" dirty="0" smtClean="0">
                <a:solidFill>
                  <a:prstClr val="black"/>
                </a:solidFill>
              </a:rPr>
              <a:t>2015 </a:t>
            </a:r>
            <a:r>
              <a:rPr lang="en-US" sz="1800" dirty="0">
                <a:solidFill>
                  <a:prstClr val="black"/>
                </a:solidFill>
              </a:rPr>
              <a:t>T</a:t>
            </a:r>
            <a:r>
              <a:rPr lang="fi-FI" sz="1800" dirty="0" err="1">
                <a:solidFill>
                  <a:prstClr val="black"/>
                </a:solidFill>
              </a:rPr>
              <a:t>oisen</a:t>
            </a:r>
            <a:r>
              <a:rPr lang="fi-FI" sz="1800" dirty="0">
                <a:solidFill>
                  <a:prstClr val="black"/>
                </a:solidFill>
              </a:rPr>
              <a:t> jäte on toisen raaka-aine– kierrätys ja uudelleenvalmistus taloudellisesti ja ekologisesti kestävänä liiketoimintamahdollisuutena, Turun yliopisto. Sarja/</a:t>
            </a:r>
            <a:r>
              <a:rPr lang="fi-FI" sz="1800" dirty="0" err="1">
                <a:solidFill>
                  <a:prstClr val="black"/>
                </a:solidFill>
              </a:rPr>
              <a:t>Series</a:t>
            </a:r>
            <a:r>
              <a:rPr lang="fi-FI" sz="1800" dirty="0">
                <a:solidFill>
                  <a:prstClr val="black"/>
                </a:solidFill>
              </a:rPr>
              <a:t> A-12:2015 </a:t>
            </a:r>
            <a:r>
              <a:rPr lang="fi-FI" sz="1800" dirty="0">
                <a:solidFill>
                  <a:prstClr val="black"/>
                </a:solidFill>
                <a:hlinkClick r:id="rId2"/>
              </a:rPr>
              <a:t>https://www.utupub.fi/bitstream/handle/10024/117226/Ae-12_2015.pdf?sequence=2&amp;isAllowed=y</a:t>
            </a:r>
            <a:endParaRPr lang="en-US" sz="1800" dirty="0">
              <a:solidFill>
                <a:prstClr val="black"/>
              </a:solidFill>
            </a:endParaRPr>
          </a:p>
          <a:p>
            <a:pPr lvl="0">
              <a:lnSpc>
                <a:spcPct val="110000"/>
              </a:lnSpc>
              <a:spcBef>
                <a:spcPts val="0"/>
              </a:spcBef>
            </a:pPr>
            <a:r>
              <a:rPr lang="en-US" sz="1800" dirty="0">
                <a:solidFill>
                  <a:prstClr val="black"/>
                </a:solidFill>
              </a:rPr>
              <a:t>Spring. A. 2018. Think you know how to recycle? Take the quiz. The Guardian  Sun 1 Jul 2018.</a:t>
            </a:r>
            <a:r>
              <a:rPr lang="en-US" sz="1800" dirty="0">
                <a:solidFill>
                  <a:prstClr val="black"/>
                </a:solidFill>
                <a:hlinkClick r:id="rId3"/>
              </a:rPr>
              <a:t> https://www.theguardian.com/environment/2018/jul/01/think-you-know-how-to-recycle-take-the-quiz</a:t>
            </a:r>
            <a:r>
              <a:rPr lang="en-US" sz="1800" dirty="0">
                <a:solidFill>
                  <a:prstClr val="black"/>
                </a:solidFill>
              </a:rPr>
              <a:t> </a:t>
            </a:r>
            <a:endParaRPr lang="fi-FI" sz="1800" dirty="0" smtClean="0"/>
          </a:p>
          <a:p>
            <a:pPr>
              <a:lnSpc>
                <a:spcPct val="110000"/>
              </a:lnSpc>
              <a:spcBef>
                <a:spcPts val="0"/>
              </a:spcBef>
            </a:pPr>
            <a:r>
              <a:rPr lang="fi-FI" sz="1800" dirty="0" smtClean="0"/>
              <a:t>Materiaalitori</a:t>
            </a:r>
            <a:r>
              <a:rPr lang="fi-FI" sz="1800" dirty="0"/>
              <a:t>. Jätteiden ja sivuvirtojen tietoalusta 2019. Materiaalit kiertoon! </a:t>
            </a:r>
            <a:r>
              <a:rPr lang="fi-FI" sz="1800" dirty="0">
                <a:hlinkClick r:id="rId4"/>
              </a:rPr>
              <a:t>https://www.materiaalitori.fi/</a:t>
            </a:r>
            <a:endParaRPr lang="fi-FI" sz="1800" dirty="0"/>
          </a:p>
          <a:p>
            <a:pPr>
              <a:lnSpc>
                <a:spcPct val="110000"/>
              </a:lnSpc>
              <a:spcBef>
                <a:spcPts val="0"/>
              </a:spcBef>
            </a:pPr>
            <a:r>
              <a:rPr lang="en-US" sz="1800" dirty="0"/>
              <a:t>From Recycling to a Circular Economy. National Waste Plan to 2023. </a:t>
            </a:r>
            <a:r>
              <a:rPr lang="en-US" sz="1800" dirty="0" smtClean="0"/>
              <a:t>The Finnish environment  01en</a:t>
            </a:r>
            <a:r>
              <a:rPr lang="en-US" sz="1800" dirty="0"/>
              <a:t>. | 2018.</a:t>
            </a:r>
            <a:r>
              <a:rPr lang="en-US" sz="1800" dirty="0">
                <a:hlinkClick r:id="rId5"/>
              </a:rPr>
              <a:t>http://julkaisut.valtioneuvosto.fi/bitstream/handle/10024/160889/SY_01en_18_WEB.pdf?sequence=1</a:t>
            </a:r>
            <a:r>
              <a:rPr lang="en-US" sz="1800" dirty="0"/>
              <a:t> </a:t>
            </a:r>
            <a:endParaRPr lang="fi-FI" sz="1800" dirty="0"/>
          </a:p>
          <a:p>
            <a:pPr>
              <a:lnSpc>
                <a:spcPct val="110000"/>
              </a:lnSpc>
              <a:spcBef>
                <a:spcPts val="0"/>
              </a:spcBef>
            </a:pPr>
            <a:r>
              <a:rPr lang="en-US" sz="1800" dirty="0" smtClean="0"/>
              <a:t>EUR-Lex </a:t>
            </a:r>
            <a:r>
              <a:rPr lang="en-US" sz="1800" dirty="0"/>
              <a:t>2019. EU implementation of the Circular Economy Action Plan. </a:t>
            </a:r>
            <a:r>
              <a:rPr lang="fi-FI" sz="1800" dirty="0">
                <a:hlinkClick r:id="rId6"/>
              </a:rPr>
              <a:t>https://eur-lex.europa.eu/legal-content/EN/TXT/?qid=1551871195772&amp;uri=CELEX:52019DC0190</a:t>
            </a:r>
            <a:r>
              <a:rPr lang="fi-FI" sz="1800" dirty="0"/>
              <a:t> </a:t>
            </a:r>
          </a:p>
          <a:p>
            <a:pPr>
              <a:lnSpc>
                <a:spcPct val="110000"/>
              </a:lnSpc>
              <a:spcBef>
                <a:spcPts val="0"/>
              </a:spcBef>
            </a:pPr>
            <a:r>
              <a:rPr lang="fi-FI" sz="1800" dirty="0"/>
              <a:t>Kohti kierrätysyhteiskuntaa. Valtakunnallinen jätesuunnitelma vuoteen 2016. Suomen ympäristö 32/2008.</a:t>
            </a:r>
          </a:p>
          <a:p>
            <a:pPr marL="0" indent="0">
              <a:lnSpc>
                <a:spcPct val="110000"/>
              </a:lnSpc>
              <a:spcBef>
                <a:spcPts val="0"/>
              </a:spcBef>
              <a:buNone/>
            </a:pPr>
            <a:r>
              <a:rPr lang="fi-FI" sz="1800" dirty="0"/>
              <a:t>    </a:t>
            </a:r>
            <a:r>
              <a:rPr lang="fi-FI" sz="1800" dirty="0">
                <a:hlinkClick r:id="rId7"/>
              </a:rPr>
              <a:t>https://helda.helsinki.fi/bitstream/handle/10138/38363/SY_32_2008.pdf?sequence=3&amp;isAllowed=y</a:t>
            </a:r>
            <a:endParaRPr lang="fi-FI" sz="1800" dirty="0"/>
          </a:p>
          <a:p>
            <a:pPr>
              <a:lnSpc>
                <a:spcPct val="110000"/>
              </a:lnSpc>
              <a:spcBef>
                <a:spcPts val="0"/>
              </a:spcBef>
            </a:pPr>
            <a:r>
              <a:rPr lang="fi-FI" sz="1800" dirty="0"/>
              <a:t>Leppänen S. 2017. Kierrätyssanasto- tiedä, mistä puhut ! Molok  30.11.2017. </a:t>
            </a:r>
            <a:r>
              <a:rPr lang="fi-FI" sz="1800" dirty="0">
                <a:hlinkClick r:id="rId8"/>
              </a:rPr>
              <a:t>https://www.molok.com/fi/blogi/kierratyssanasto-tieda-mista-puhut</a:t>
            </a:r>
            <a:r>
              <a:rPr lang="fi-FI" sz="1800" dirty="0"/>
              <a:t> </a:t>
            </a:r>
          </a:p>
          <a:p>
            <a:pPr>
              <a:lnSpc>
                <a:spcPct val="110000"/>
              </a:lnSpc>
              <a:spcBef>
                <a:spcPts val="0"/>
              </a:spcBef>
            </a:pPr>
            <a:r>
              <a:rPr lang="fi-FI" sz="1800" dirty="0" err="1"/>
              <a:t>Recyclinglives</a:t>
            </a:r>
            <a:r>
              <a:rPr lang="fi-FI" sz="1800" dirty="0"/>
              <a:t> 2019. Home. </a:t>
            </a:r>
            <a:r>
              <a:rPr lang="fi-FI" sz="1800" dirty="0">
                <a:hlinkClick r:id="rId9"/>
              </a:rPr>
              <a:t>https://www.recyclinglives.com</a:t>
            </a:r>
            <a:r>
              <a:rPr lang="fi-FI" sz="1800" dirty="0"/>
              <a:t> </a:t>
            </a:r>
          </a:p>
          <a:p>
            <a:pPr>
              <a:lnSpc>
                <a:spcPct val="110000"/>
              </a:lnSpc>
              <a:spcBef>
                <a:spcPts val="0"/>
              </a:spcBef>
            </a:pPr>
            <a:r>
              <a:rPr lang="fi-FI" sz="1800" dirty="0"/>
              <a:t>Ilmasto-opas.fi 2019. Kierrätys ja uudelleenkäyttö voivat vähentää kulutusta ja sen ympäristövaikutuksia. </a:t>
            </a:r>
            <a:r>
              <a:rPr lang="fi-FI" sz="1800" dirty="0">
                <a:hlinkClick r:id="rId10"/>
              </a:rPr>
              <a:t>https://ilmasto-opas.fi/fi/ilmastonmuutos/hillinta/-/artikkeli/8bde6ca5-7802-4c36-a4da-34086e9c5287/kierratys-ja-uusiokaytto.html</a:t>
            </a:r>
            <a:endParaRPr lang="fi-FI" sz="1800" dirty="0"/>
          </a:p>
          <a:p>
            <a:endParaRPr lang="fi-FI" sz="1800"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188071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a:ln>
            <a:solidFill>
              <a:schemeClr val="tx1"/>
            </a:solidFill>
          </a:ln>
        </p:spPr>
        <p:txBody>
          <a:bodyPr/>
          <a:lstStyle/>
          <a:p>
            <a:r>
              <a:rPr lang="fi-FI" b="1" dirty="0" err="1"/>
              <a:t>Circular</a:t>
            </a:r>
            <a:r>
              <a:rPr lang="fi-FI" b="1" dirty="0"/>
              <a:t> </a:t>
            </a:r>
            <a:r>
              <a:rPr lang="fi-FI" b="1" dirty="0" err="1" smtClean="0"/>
              <a:t>supply</a:t>
            </a:r>
            <a:r>
              <a:rPr lang="fi-FI" b="1" dirty="0" smtClean="0"/>
              <a:t> </a:t>
            </a:r>
            <a:r>
              <a:rPr lang="fi-FI" b="1" dirty="0" err="1" smtClean="0"/>
              <a:t>chains</a:t>
            </a:r>
            <a:r>
              <a:rPr lang="fi-FI" b="1" dirty="0"/>
              <a:t> </a:t>
            </a:r>
            <a:r>
              <a:rPr lang="fi-FI" b="1" dirty="0" smtClean="0"/>
              <a:t>- </a:t>
            </a:r>
            <a:r>
              <a:rPr lang="fi-FI" b="1" dirty="0" err="1"/>
              <a:t>introduction</a:t>
            </a:r>
            <a:endParaRPr lang="fi-FI" b="1" dirty="0"/>
          </a:p>
        </p:txBody>
      </p:sp>
      <p:sp>
        <p:nvSpPr>
          <p:cNvPr id="3" name="Content Placeholder 2"/>
          <p:cNvSpPr>
            <a:spLocks noGrp="1"/>
          </p:cNvSpPr>
          <p:nvPr>
            <p:ph idx="1"/>
          </p:nvPr>
        </p:nvSpPr>
        <p:spPr/>
        <p:txBody>
          <a:bodyPr>
            <a:normAutofit/>
          </a:bodyPr>
          <a:lstStyle/>
          <a:p>
            <a:r>
              <a:rPr lang="en-US" sz="1800" dirty="0"/>
              <a:t>Circular supply chains are about the use of recyclable materials and renewable energy; and resource-efficient cycle solutions. </a:t>
            </a:r>
          </a:p>
          <a:p>
            <a:r>
              <a:rPr lang="en-US" sz="1800" dirty="0"/>
              <a:t>Circular supply chain makes products/equipment that are produced following circular design criteria. Circular design is aiming for a longer life through upgrading, reuse and remanufacture. Circular design  is also “</a:t>
            </a:r>
            <a:r>
              <a:rPr lang="en-US" sz="1800" i="1" dirty="0"/>
              <a:t>based on sustainable and minimal resource use enabling high-quality recycling of materials, enabling cleaner material cycles though substitution of hazardous substances</a:t>
            </a:r>
            <a:r>
              <a:rPr lang="en-US" sz="1800" dirty="0"/>
              <a:t>” (CE Playbook, 41)  The Circular Design Guide 2018. IDEO. Ellen Macarthur Foundation. </a:t>
            </a:r>
            <a:r>
              <a:rPr lang="en-US" sz="1800" dirty="0">
                <a:hlinkClick r:id="rId2"/>
              </a:rPr>
              <a:t>https://www.circulardesignguide.com/</a:t>
            </a:r>
            <a:r>
              <a:rPr lang="en-US" sz="1800" dirty="0"/>
              <a:t> and  Ellen Macarthur Foundation 2019. Circular design </a:t>
            </a:r>
            <a:r>
              <a:rPr lang="en-US" sz="1800" dirty="0">
                <a:hlinkClick r:id="rId3"/>
              </a:rPr>
              <a:t>https://www.ellenmacarthurfoundation.org/explore/circular-design</a:t>
            </a:r>
            <a:r>
              <a:rPr lang="en-US" sz="1800" dirty="0"/>
              <a:t> </a:t>
            </a:r>
          </a:p>
          <a:p>
            <a:r>
              <a:rPr lang="en-US" sz="1800" dirty="0"/>
              <a:t>Circular supply chain also requires developing supplier network into an ecosystem. You can get an idea about ecosystems by  FISS 2019. </a:t>
            </a:r>
            <a:r>
              <a:rPr lang="en-US" sz="1800" dirty="0" err="1"/>
              <a:t>Teolliset</a:t>
            </a:r>
            <a:r>
              <a:rPr lang="en-US" sz="1800" dirty="0"/>
              <a:t> </a:t>
            </a:r>
            <a:r>
              <a:rPr lang="en-US" sz="1800" dirty="0" err="1"/>
              <a:t>symbioosit</a:t>
            </a:r>
            <a:r>
              <a:rPr lang="en-US" sz="1800" dirty="0"/>
              <a:t>- </a:t>
            </a:r>
            <a:r>
              <a:rPr lang="en-US" sz="1800" dirty="0" err="1"/>
              <a:t>Toimintamallit</a:t>
            </a:r>
            <a:r>
              <a:rPr lang="en-US" sz="1800" dirty="0"/>
              <a:t> </a:t>
            </a:r>
            <a:r>
              <a:rPr lang="en-US" sz="1800" dirty="0" err="1"/>
              <a:t>Suomessa</a:t>
            </a:r>
            <a:r>
              <a:rPr lang="en-US" sz="1800" dirty="0"/>
              <a:t>. </a:t>
            </a:r>
            <a:r>
              <a:rPr lang="en-US" sz="1800" dirty="0">
                <a:hlinkClick r:id="rId4"/>
              </a:rPr>
              <a:t>https://www.teollisetsymbioosit.fi/</a:t>
            </a:r>
            <a:r>
              <a:rPr lang="en-US" sz="1800" dirty="0"/>
              <a:t> </a:t>
            </a:r>
            <a:endParaRPr lang="en-US" sz="1800" u="sng" dirty="0"/>
          </a:p>
          <a:p>
            <a:r>
              <a:rPr lang="en-US" sz="1800" dirty="0" smtClean="0"/>
              <a:t>Circular supply chains requires designing </a:t>
            </a:r>
            <a:r>
              <a:rPr lang="en-US" sz="1800" dirty="0"/>
              <a:t>products that are durable and easy to repair or </a:t>
            </a:r>
            <a:r>
              <a:rPr lang="en-US" sz="1800" dirty="0" smtClean="0"/>
              <a:t>modular and using renewable and recyclable </a:t>
            </a:r>
            <a:r>
              <a:rPr lang="en-US" sz="1800" dirty="0"/>
              <a:t>materials in </a:t>
            </a:r>
            <a:r>
              <a:rPr lang="en-US" sz="1800" dirty="0" smtClean="0"/>
              <a:t>production. </a:t>
            </a:r>
            <a:endParaRPr lang="en-US" sz="1800" dirty="0"/>
          </a:p>
        </p:txBody>
      </p:sp>
      <p:sp>
        <p:nvSpPr>
          <p:cNvPr id="4" name="Footer Placeholder 3"/>
          <p:cNvSpPr>
            <a:spLocks noGrp="1"/>
          </p:cNvSpPr>
          <p:nvPr>
            <p:ph type="ftr" sz="quarter" idx="11"/>
          </p:nvPr>
        </p:nvSpPr>
        <p:spPr/>
        <p:txBody>
          <a:bodyPr/>
          <a:lstStyle/>
          <a:p>
            <a:r>
              <a:rPr lang="fi-FI" smtClean="0"/>
              <a:t>kiertotalousamk.fi</a:t>
            </a:r>
            <a:endParaRPr lang="fi-FI" dirty="0"/>
          </a:p>
        </p:txBody>
      </p:sp>
    </p:spTree>
    <p:extLst>
      <p:ext uri="{BB962C8B-B14F-4D97-AF65-F5344CB8AC3E}">
        <p14:creationId xmlns:p14="http://schemas.microsoft.com/office/powerpoint/2010/main" val="17104756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90493"/>
            <a:ext cx="10515600" cy="4161289"/>
          </a:xfrm>
        </p:spPr>
        <p:txBody>
          <a:bodyPr>
            <a:normAutofit lnSpcReduction="10000"/>
          </a:bodyPr>
          <a:lstStyle/>
          <a:p>
            <a:r>
              <a:rPr lang="en-US" sz="1600" dirty="0"/>
              <a:t>Read the relevant pages of Circular Economy Playbook </a:t>
            </a:r>
            <a:r>
              <a:rPr lang="en-US" sz="1600" dirty="0">
                <a:hlinkClick r:id="rId2"/>
              </a:rPr>
              <a:t>https://</a:t>
            </a:r>
            <a:r>
              <a:rPr lang="en-US" sz="1600" dirty="0" smtClean="0">
                <a:hlinkClick r:id="rId2"/>
              </a:rPr>
              <a:t>teknologiateollisuus.fi/fi/circular-economy-playbook</a:t>
            </a:r>
            <a:r>
              <a:rPr lang="en-US" sz="1600" dirty="0" smtClean="0"/>
              <a:t>  </a:t>
            </a:r>
            <a:endParaRPr lang="en-US" sz="1600" dirty="0"/>
          </a:p>
          <a:p>
            <a:r>
              <a:rPr lang="en-US" sz="1600" dirty="0" smtClean="0"/>
              <a:t>Accenture </a:t>
            </a:r>
            <a:r>
              <a:rPr lang="en-US" sz="1600" dirty="0"/>
              <a:t>2016. WEF: Five Circular Economy Business Models – Circular Supply-Chains . </a:t>
            </a:r>
            <a:r>
              <a:rPr lang="en-US" sz="1600" dirty="0">
                <a:hlinkClick r:id="rId3"/>
              </a:rPr>
              <a:t>https://www.youtube.com/watch?v=petSwf1EDw8</a:t>
            </a:r>
            <a:r>
              <a:rPr lang="en-US" sz="1600" dirty="0"/>
              <a:t> </a:t>
            </a:r>
          </a:p>
          <a:p>
            <a:r>
              <a:rPr lang="en-US" sz="1600" dirty="0"/>
              <a:t>BYU Supply Chain 2014. Supply Chain Sustainability: A Force For Good. </a:t>
            </a:r>
            <a:r>
              <a:rPr lang="en-US" sz="1600" dirty="0">
                <a:hlinkClick r:id="rId4"/>
              </a:rPr>
              <a:t>https://www.youtube.com/watch?v=Bl0UhiOvrdc</a:t>
            </a:r>
            <a:endParaRPr lang="en-US" sz="1600" dirty="0"/>
          </a:p>
          <a:p>
            <a:r>
              <a:rPr lang="en-US" sz="1600" dirty="0" err="1"/>
              <a:t>TEDx</a:t>
            </a:r>
            <a:r>
              <a:rPr lang="en-US" sz="1600" dirty="0"/>
              <a:t> Talks 2015. Revolution of circular economy in clothing industry | Bert van Son. </a:t>
            </a:r>
            <a:r>
              <a:rPr lang="en-US" sz="1600" dirty="0">
                <a:hlinkClick r:id="rId5"/>
              </a:rPr>
              <a:t>https://www.youtube.com/watch?v=Y_qmdC9cJr4</a:t>
            </a:r>
            <a:r>
              <a:rPr lang="en-US" sz="1600" dirty="0"/>
              <a:t> </a:t>
            </a:r>
            <a:endParaRPr lang="en-US" sz="1600" dirty="0" smtClean="0"/>
          </a:p>
          <a:p>
            <a:endParaRPr lang="en-US" sz="1600" dirty="0"/>
          </a:p>
          <a:p>
            <a:r>
              <a:rPr lang="en-US" sz="1600" b="1" u="sng" dirty="0"/>
              <a:t>Task: </a:t>
            </a:r>
            <a:r>
              <a:rPr lang="en-US" sz="1600" dirty="0"/>
              <a:t>Think of an everyday product that is made out of plastics or plastics-based </a:t>
            </a:r>
            <a:r>
              <a:rPr lang="en-US" sz="1600" dirty="0" err="1"/>
              <a:t>fibres</a:t>
            </a:r>
            <a:r>
              <a:rPr lang="en-US" sz="1600" dirty="0"/>
              <a:t> such as polyester. Choose one. Think of the precise context the chosen product falls into. Think of how it is made. Try to consider the wider network of stakeholders. Can you identify how they influence each other? Look at the material flows and examine where they come from and where they go after use? Can you find opportunities to redesign this system? Draw a system map around the product you chose. Try to identify the important stakeholders and the connections between them. Highlight up to 3 opportunities to make your everyday product more circular. Think about Circular economy business models and sub-models already studies. Think about what would need to change in the system and what this change involves </a:t>
            </a:r>
            <a:r>
              <a:rPr lang="en-US" sz="1600" dirty="0" smtClean="0"/>
              <a:t>the stakeholders </a:t>
            </a:r>
            <a:r>
              <a:rPr lang="en-US" sz="1600" dirty="0"/>
              <a:t>(The Circular Design Guide</a:t>
            </a:r>
            <a:r>
              <a:rPr lang="en-US" sz="1600" dirty="0" smtClean="0"/>
              <a:t>).</a:t>
            </a:r>
            <a:endParaRPr lang="en-US" sz="1600" dirty="0"/>
          </a:p>
          <a:p>
            <a:pPr marL="0" indent="0">
              <a:buNone/>
            </a:pPr>
            <a:r>
              <a:rPr lang="en-US" sz="1600" dirty="0"/>
              <a:t> </a:t>
            </a:r>
          </a:p>
          <a:p>
            <a:pPr marL="0" indent="0">
              <a:buNone/>
            </a:pPr>
            <a:endParaRPr lang="fi-FI" dirty="0"/>
          </a:p>
        </p:txBody>
      </p:sp>
      <p:sp>
        <p:nvSpPr>
          <p:cNvPr id="4" name="Title 3"/>
          <p:cNvSpPr>
            <a:spLocks noGrp="1"/>
          </p:cNvSpPr>
          <p:nvPr>
            <p:ph type="title"/>
          </p:nvPr>
        </p:nvSpPr>
        <p:spPr/>
        <p:txBody>
          <a:bodyPr/>
          <a:lstStyle/>
          <a:p>
            <a:r>
              <a:rPr lang="fi-FI" dirty="0" err="1"/>
              <a:t>Circular</a:t>
            </a:r>
            <a:r>
              <a:rPr lang="fi-FI" dirty="0"/>
              <a:t> </a:t>
            </a:r>
            <a:r>
              <a:rPr lang="fi-FI" dirty="0" err="1" smtClean="0"/>
              <a:t>supply</a:t>
            </a:r>
            <a:r>
              <a:rPr lang="fi-FI" dirty="0" smtClean="0"/>
              <a:t> </a:t>
            </a:r>
            <a:r>
              <a:rPr lang="fi-FI" dirty="0" err="1" smtClean="0"/>
              <a:t>chains</a:t>
            </a:r>
            <a:r>
              <a:rPr lang="fi-FI" dirty="0" smtClean="0"/>
              <a:t> - </a:t>
            </a:r>
            <a:r>
              <a:rPr lang="fi-FI" dirty="0" err="1" smtClean="0"/>
              <a:t>task</a:t>
            </a:r>
            <a:r>
              <a:rPr lang="fi-FI" dirty="0" smtClean="0"/>
              <a:t> </a:t>
            </a:r>
            <a:endParaRPr lang="fi-FI" dirty="0"/>
          </a:p>
        </p:txBody>
      </p:sp>
      <p:sp>
        <p:nvSpPr>
          <p:cNvPr id="2" name="Footer Placeholder 1"/>
          <p:cNvSpPr>
            <a:spLocks noGrp="1"/>
          </p:cNvSpPr>
          <p:nvPr>
            <p:ph type="ftr" sz="quarter" idx="11"/>
          </p:nvPr>
        </p:nvSpPr>
        <p:spPr/>
        <p:txBody>
          <a:bodyPr/>
          <a:lstStyle/>
          <a:p>
            <a:r>
              <a:rPr lang="fi-FI" smtClean="0"/>
              <a:t>kiertotalousamk.fi</a:t>
            </a:r>
            <a:endParaRPr lang="fi-FI" dirty="0"/>
          </a:p>
        </p:txBody>
      </p:sp>
    </p:spTree>
    <p:extLst>
      <p:ext uri="{BB962C8B-B14F-4D97-AF65-F5344CB8AC3E}">
        <p14:creationId xmlns:p14="http://schemas.microsoft.com/office/powerpoint/2010/main" val="2208849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Learning </a:t>
            </a:r>
            <a:r>
              <a:rPr lang="fi-FI" dirty="0" err="1" smtClean="0"/>
              <a:t>outcome</a:t>
            </a:r>
            <a:endParaRPr lang="fi-FI" dirty="0"/>
          </a:p>
        </p:txBody>
      </p:sp>
      <p:sp>
        <p:nvSpPr>
          <p:cNvPr id="3" name="Content Placeholder 2"/>
          <p:cNvSpPr>
            <a:spLocks noGrp="1"/>
          </p:cNvSpPr>
          <p:nvPr>
            <p:ph idx="1"/>
          </p:nvPr>
        </p:nvSpPr>
        <p:spPr>
          <a:xfrm>
            <a:off x="838200" y="1463040"/>
            <a:ext cx="10515600" cy="4713923"/>
          </a:xfrm>
        </p:spPr>
        <p:txBody>
          <a:bodyPr>
            <a:normAutofit/>
          </a:bodyPr>
          <a:lstStyle/>
          <a:p>
            <a:r>
              <a:rPr lang="en-US" sz="1900" dirty="0"/>
              <a:t>The course material is designed to increase understanding about five different generic business models companies can use to transform their linear business model into a circular one. These five business models are: product life extension; product as a service; sharing platforms, circular supply chains and recycling and recovery. The student will learn how circular economy changes traditional business. The student will also learn about  five circular economy business models and how circular economy changes product development. </a:t>
            </a:r>
          </a:p>
          <a:p>
            <a:r>
              <a:rPr lang="en-US" sz="1900" dirty="0" smtClean="0"/>
              <a:t>Upon successful completion of the course, the student </a:t>
            </a:r>
          </a:p>
          <a:p>
            <a:pPr lvl="1"/>
            <a:r>
              <a:rPr lang="en-US" sz="1900" dirty="0" smtClean="0"/>
              <a:t>can skillfully identify and critically evaluate circular economy business models</a:t>
            </a:r>
          </a:p>
          <a:p>
            <a:pPr lvl="1"/>
            <a:r>
              <a:rPr lang="en-US" sz="1900" dirty="0" smtClean="0"/>
              <a:t>is able to identify and formulate alternative business models in the circular economy for a chosen target company</a:t>
            </a:r>
          </a:p>
          <a:p>
            <a:pPr lvl="1"/>
            <a:r>
              <a:rPr lang="en-US" sz="1900" dirty="0" smtClean="0"/>
              <a:t>provide relevant background information for strategic decision making with respect to circular economy business models</a:t>
            </a:r>
          </a:p>
          <a:p>
            <a:pPr lvl="1"/>
            <a:r>
              <a:rPr lang="en-US" sz="1900" dirty="0" smtClean="0"/>
              <a:t>Is able to support a company on its way from linear business model into a circular one</a:t>
            </a:r>
            <a:endParaRPr lang="en-US" dirty="0"/>
          </a:p>
        </p:txBody>
      </p:sp>
      <p:sp>
        <p:nvSpPr>
          <p:cNvPr id="4" name="Footer Placeholder 3"/>
          <p:cNvSpPr>
            <a:spLocks noGrp="1"/>
          </p:cNvSpPr>
          <p:nvPr>
            <p:ph type="ftr" sz="quarter" idx="11"/>
          </p:nvPr>
        </p:nvSpPr>
        <p:spPr/>
        <p:txBody>
          <a:bodyPr/>
          <a:lstStyle/>
          <a:p>
            <a:r>
              <a:rPr lang="fi-FI" smtClean="0"/>
              <a:t>kiertotalousamk.fi</a:t>
            </a:r>
            <a:endParaRPr lang="fi-FI" dirty="0"/>
          </a:p>
        </p:txBody>
      </p:sp>
    </p:spTree>
    <p:extLst>
      <p:ext uri="{BB962C8B-B14F-4D97-AF65-F5344CB8AC3E}">
        <p14:creationId xmlns:p14="http://schemas.microsoft.com/office/powerpoint/2010/main" val="2099817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Additional</a:t>
            </a:r>
            <a:r>
              <a:rPr lang="fi-FI" dirty="0" smtClean="0"/>
              <a:t> </a:t>
            </a:r>
            <a:r>
              <a:rPr lang="fi-FI" dirty="0" err="1" smtClean="0"/>
              <a:t>materials</a:t>
            </a:r>
            <a:r>
              <a:rPr lang="fi-FI" dirty="0" smtClean="0"/>
              <a:t> – </a:t>
            </a:r>
            <a:r>
              <a:rPr lang="fi-FI" dirty="0" err="1"/>
              <a:t>Circular</a:t>
            </a:r>
            <a:r>
              <a:rPr lang="fi-FI" dirty="0"/>
              <a:t> </a:t>
            </a:r>
            <a:r>
              <a:rPr lang="fi-FI" dirty="0" err="1" smtClean="0"/>
              <a:t>supply</a:t>
            </a:r>
            <a:r>
              <a:rPr lang="fi-FI" dirty="0" smtClean="0"/>
              <a:t> </a:t>
            </a:r>
            <a:r>
              <a:rPr lang="fi-FI" dirty="0" err="1" smtClean="0"/>
              <a:t>chains</a:t>
            </a:r>
            <a:r>
              <a:rPr lang="fi-FI" dirty="0" smtClean="0"/>
              <a:t> </a:t>
            </a:r>
            <a:endParaRPr lang="fi-FI" dirty="0"/>
          </a:p>
        </p:txBody>
      </p:sp>
      <p:sp>
        <p:nvSpPr>
          <p:cNvPr id="3" name="Content Placeholder 2"/>
          <p:cNvSpPr>
            <a:spLocks noGrp="1"/>
          </p:cNvSpPr>
          <p:nvPr>
            <p:ph idx="1"/>
          </p:nvPr>
        </p:nvSpPr>
        <p:spPr>
          <a:xfrm>
            <a:off x="838200" y="1690688"/>
            <a:ext cx="10880324" cy="4296226"/>
          </a:xfrm>
        </p:spPr>
        <p:txBody>
          <a:bodyPr>
            <a:normAutofit fontScale="77500" lnSpcReduction="20000"/>
          </a:bodyPr>
          <a:lstStyle/>
          <a:p>
            <a:pPr lvl="0"/>
            <a:r>
              <a:rPr lang="en-US" sz="1900" dirty="0" err="1">
                <a:solidFill>
                  <a:prstClr val="black"/>
                </a:solidFill>
              </a:rPr>
              <a:t>Mariale</a:t>
            </a:r>
            <a:r>
              <a:rPr lang="en-US" sz="1900" dirty="0">
                <a:solidFill>
                  <a:prstClr val="black"/>
                </a:solidFill>
              </a:rPr>
              <a:t> Moreno, M, Carolina De </a:t>
            </a:r>
            <a:r>
              <a:rPr lang="en-US" sz="1900" dirty="0" err="1">
                <a:solidFill>
                  <a:prstClr val="black"/>
                </a:solidFill>
              </a:rPr>
              <a:t>los</a:t>
            </a:r>
            <a:r>
              <a:rPr lang="en-US" sz="1900" dirty="0">
                <a:solidFill>
                  <a:prstClr val="black"/>
                </a:solidFill>
              </a:rPr>
              <a:t> Rios, Zoe Rowe and Fiona </a:t>
            </a:r>
            <a:r>
              <a:rPr lang="en-US" sz="1900" dirty="0" err="1">
                <a:solidFill>
                  <a:prstClr val="black"/>
                </a:solidFill>
              </a:rPr>
              <a:t>Charnley</a:t>
            </a:r>
            <a:r>
              <a:rPr lang="en-US" sz="1900" dirty="0">
                <a:solidFill>
                  <a:prstClr val="black"/>
                </a:solidFill>
              </a:rPr>
              <a:t> (2016) A Conceptual Framework for Circular Design  </a:t>
            </a:r>
            <a:r>
              <a:rPr lang="en-US" sz="1900" dirty="0">
                <a:solidFill>
                  <a:prstClr val="black"/>
                </a:solidFill>
                <a:hlinkClick r:id="rId2"/>
              </a:rPr>
              <a:t>https://</a:t>
            </a:r>
            <a:r>
              <a:rPr lang="en-US" sz="1900" dirty="0" smtClean="0">
                <a:solidFill>
                  <a:prstClr val="black"/>
                </a:solidFill>
                <a:hlinkClick r:id="rId2"/>
              </a:rPr>
              <a:t>www.mdpi.com/2071-1050/8/9/937/htm</a:t>
            </a:r>
            <a:endParaRPr lang="en-US" sz="1900" dirty="0" smtClean="0"/>
          </a:p>
          <a:p>
            <a:r>
              <a:rPr lang="en-US" sz="1900" dirty="0" smtClean="0"/>
              <a:t>Design </a:t>
            </a:r>
            <a:r>
              <a:rPr lang="en-US" sz="1900" dirty="0"/>
              <a:t>Forum Finland 2019. Introduction to </a:t>
            </a:r>
            <a:r>
              <a:rPr lang="en-US" sz="1900" dirty="0" err="1"/>
              <a:t>ecodesign</a:t>
            </a:r>
            <a:r>
              <a:rPr lang="en-US" sz="1900" dirty="0"/>
              <a:t> sprint  </a:t>
            </a:r>
            <a:r>
              <a:rPr lang="en-US" sz="1900" dirty="0">
                <a:hlinkClick r:id="rId3"/>
              </a:rPr>
              <a:t>https://www.designforum.fi/valmennus/ecodesign-sprint/</a:t>
            </a:r>
            <a:r>
              <a:rPr lang="en-US" sz="1900" dirty="0"/>
              <a:t> </a:t>
            </a:r>
          </a:p>
          <a:p>
            <a:r>
              <a:rPr lang="fi-FI" sz="1900" dirty="0" smtClean="0"/>
              <a:t>Aho </a:t>
            </a:r>
            <a:r>
              <a:rPr lang="fi-FI" sz="1900" dirty="0"/>
              <a:t>M, Hakala L, Karttunen V, </a:t>
            </a:r>
            <a:r>
              <a:rPr lang="fi-FI" sz="1900" dirty="0" err="1"/>
              <a:t>Pursula</a:t>
            </a:r>
            <a:r>
              <a:rPr lang="fi-FI" sz="1900" dirty="0"/>
              <a:t> T,  Saario M,  Tommila </a:t>
            </a:r>
            <a:r>
              <a:rPr lang="fi-FI" sz="1900" dirty="0" err="1"/>
              <a:t>P,Vanhanen</a:t>
            </a:r>
            <a:r>
              <a:rPr lang="fi-FI" sz="1900" dirty="0"/>
              <a:t> J. 2013.</a:t>
            </a:r>
            <a:r>
              <a:rPr lang="en-US" sz="1900" dirty="0" err="1"/>
              <a:t>Arvoa</a:t>
            </a:r>
            <a:r>
              <a:rPr lang="en-US" sz="1900" dirty="0"/>
              <a:t> </a:t>
            </a:r>
            <a:r>
              <a:rPr lang="en-US" sz="1900" dirty="0" err="1"/>
              <a:t>ainekierroista</a:t>
            </a:r>
            <a:r>
              <a:rPr lang="en-US" sz="1900" dirty="0"/>
              <a:t>: </a:t>
            </a:r>
            <a:r>
              <a:rPr lang="en-US" sz="1900" dirty="0" err="1"/>
              <a:t>Teollisten</a:t>
            </a:r>
            <a:r>
              <a:rPr lang="en-US" sz="1900" dirty="0"/>
              <a:t> </a:t>
            </a:r>
            <a:r>
              <a:rPr lang="en-US" sz="1900" dirty="0" err="1"/>
              <a:t>symbioosien</a:t>
            </a:r>
            <a:r>
              <a:rPr lang="en-US" sz="1900" dirty="0"/>
              <a:t> – </a:t>
            </a:r>
            <a:r>
              <a:rPr lang="en-US" sz="1900" dirty="0" err="1"/>
              <a:t>globaali</a:t>
            </a:r>
            <a:r>
              <a:rPr lang="en-US" sz="1900" dirty="0"/>
              <a:t> </a:t>
            </a:r>
            <a:r>
              <a:rPr lang="en-US" sz="1900" dirty="0" err="1"/>
              <a:t>markkinakatsaus</a:t>
            </a:r>
            <a:r>
              <a:rPr lang="en-US" sz="1900" dirty="0"/>
              <a:t>. </a:t>
            </a:r>
            <a:r>
              <a:rPr lang="en-US" sz="1900" dirty="0" err="1"/>
              <a:t>Sitra</a:t>
            </a:r>
            <a:r>
              <a:rPr lang="en-US" sz="1900" dirty="0"/>
              <a:t>. </a:t>
            </a:r>
            <a:r>
              <a:rPr lang="en-US" sz="1900" dirty="0">
                <a:hlinkClick r:id="rId4"/>
              </a:rPr>
              <a:t>https://www.sitra.fi/julkaisut/arvoa-ainekierroista/</a:t>
            </a:r>
            <a:r>
              <a:rPr lang="en-US" sz="1900" dirty="0"/>
              <a:t> </a:t>
            </a:r>
          </a:p>
          <a:p>
            <a:r>
              <a:rPr lang="en-US" sz="1900" dirty="0" err="1"/>
              <a:t>Circural</a:t>
            </a:r>
            <a:r>
              <a:rPr lang="en-US" sz="1900" dirty="0"/>
              <a:t> by design. Products in the circular economy. EEA Report No6/2017. </a:t>
            </a:r>
            <a:r>
              <a:rPr lang="en-US" sz="1900" dirty="0">
                <a:hlinkClick r:id="rId5"/>
              </a:rPr>
              <a:t>https://circulareconomy.europa.eu/platform/sites/default/files/circular_by_design_-_products_in_the_circular_economy.pdf</a:t>
            </a:r>
            <a:r>
              <a:rPr lang="en-US" sz="1900" dirty="0"/>
              <a:t> </a:t>
            </a:r>
          </a:p>
          <a:p>
            <a:r>
              <a:rPr lang="en-US" sz="1900" dirty="0"/>
              <a:t>WHITE  K.AND HABIB R. 2018. SHIFT. A review and framework for encouraging ecologically sustainable consumer behavior. </a:t>
            </a:r>
            <a:r>
              <a:rPr lang="en-US" sz="1900" dirty="0" err="1"/>
              <a:t>Sitra</a:t>
            </a:r>
            <a:r>
              <a:rPr lang="en-US" sz="1900" dirty="0"/>
              <a:t>. </a:t>
            </a:r>
            <a:r>
              <a:rPr lang="en-US" sz="1900" dirty="0">
                <a:hlinkClick r:id="rId6"/>
              </a:rPr>
              <a:t>https://media.sitra.fi/2018/05/23161207/sitrashiftraporttiwww.pdf</a:t>
            </a:r>
            <a:r>
              <a:rPr lang="en-US" sz="1900" dirty="0"/>
              <a:t> </a:t>
            </a:r>
          </a:p>
          <a:p>
            <a:r>
              <a:rPr lang="fi-FI" sz="1900" dirty="0" err="1" smtClean="0"/>
              <a:t>bsi</a:t>
            </a:r>
            <a:r>
              <a:rPr lang="fi-FI" sz="1900" dirty="0" smtClean="0"/>
              <a:t> </a:t>
            </a:r>
            <a:r>
              <a:rPr lang="fi-FI" sz="1900" dirty="0"/>
              <a:t>2019. </a:t>
            </a:r>
            <a:r>
              <a:rPr lang="en-US" sz="1900" dirty="0"/>
              <a:t>The rise of the Circular Economy .</a:t>
            </a:r>
            <a:r>
              <a:rPr lang="fi-FI" sz="1900" dirty="0">
                <a:hlinkClick r:id="rId7"/>
              </a:rPr>
              <a:t>https://www.bsigroup.com/en-GB/standards/benefits-of-using-standards/becoming-more-sustainable-with-standards/BS8001-Circular-Economy/</a:t>
            </a:r>
            <a:endParaRPr lang="fi-FI" sz="1900" dirty="0"/>
          </a:p>
          <a:p>
            <a:r>
              <a:rPr lang="en-US" sz="1900" dirty="0" err="1"/>
              <a:t>Saminoff</a:t>
            </a:r>
            <a:r>
              <a:rPr lang="en-US" sz="1900" dirty="0"/>
              <a:t> A. &amp; Kettunen O. (2016) Sustainable supply chain management in a circular economy. Towards supply circles (VTT</a:t>
            </a:r>
            <a:r>
              <a:rPr lang="en-US" sz="1900" dirty="0" smtClean="0"/>
              <a:t>).</a:t>
            </a:r>
            <a:r>
              <a:rPr lang="en-US" sz="1900" dirty="0" smtClean="0">
                <a:hlinkClick r:id="rId8"/>
              </a:rPr>
              <a:t>https</a:t>
            </a:r>
            <a:r>
              <a:rPr lang="en-US" sz="1900" dirty="0">
                <a:hlinkClick r:id="rId8"/>
              </a:rPr>
              <a:t>://cris.vtt.fi/en/publications/sustainable-supply-chain-management-in-a-circular-economy-towards</a:t>
            </a:r>
            <a:endParaRPr lang="en-US" sz="1900" dirty="0"/>
          </a:p>
          <a:p>
            <a:r>
              <a:rPr lang="fi-FI" sz="1900" dirty="0" err="1"/>
              <a:t>Farooque</a:t>
            </a:r>
            <a:r>
              <a:rPr lang="fi-FI" sz="1900" dirty="0"/>
              <a:t> M., Zhang A. 2019. </a:t>
            </a:r>
            <a:r>
              <a:rPr lang="en-US" sz="1900" dirty="0"/>
              <a:t>Circular supply chain management: A definition and structured literature review. </a:t>
            </a:r>
            <a:r>
              <a:rPr lang="en-US" sz="1900" dirty="0" err="1"/>
              <a:t>Reaserch</a:t>
            </a:r>
            <a:r>
              <a:rPr lang="en-US" sz="1900" dirty="0"/>
              <a:t> Gate. </a:t>
            </a:r>
            <a:r>
              <a:rPr lang="en-US" sz="1900" dirty="0">
                <a:hlinkClick r:id="rId9"/>
              </a:rPr>
              <a:t>https://www.researchgate.net/publication/332690616_Circular_supply_chain_management_A_definition_and_structured_literature_review</a:t>
            </a:r>
            <a:r>
              <a:rPr lang="en-US" sz="1900" dirty="0"/>
              <a:t> </a:t>
            </a:r>
          </a:p>
          <a:p>
            <a:r>
              <a:rPr lang="fi-FI" sz="1900" dirty="0"/>
              <a:t> Ilmasto-opas 2019. Kestävä suunnittelu vähentää tuotteiden ilmastovaikutuksia </a:t>
            </a:r>
            <a:r>
              <a:rPr lang="fi-FI" sz="1900" dirty="0">
                <a:hlinkClick r:id="rId10"/>
              </a:rPr>
              <a:t>https://ilmasto-opas.fi/fi/ilmastonmuutos/hillinta/-/artikkeli/e25090fe-19b6-40ae-a65b-78b901433a2a/kestava-suunnittelu-vahentaa-tuotteiden-ilmastovaikutuksia.html</a:t>
            </a:r>
            <a:r>
              <a:rPr lang="fi-FI" sz="1900" dirty="0"/>
              <a:t> </a:t>
            </a:r>
          </a:p>
          <a:p>
            <a:endParaRPr lang="fi-FI" dirty="0"/>
          </a:p>
          <a:p>
            <a:endParaRPr lang="fi-FI" dirty="0"/>
          </a:p>
          <a:p>
            <a:endParaRPr lang="fi-FI"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1824259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a:ln>
            <a:solidFill>
              <a:schemeClr val="tx1"/>
            </a:solidFill>
          </a:ln>
        </p:spPr>
        <p:txBody>
          <a:bodyPr/>
          <a:lstStyle/>
          <a:p>
            <a:r>
              <a:rPr lang="en-US" b="1" dirty="0"/>
              <a:t>Transformation </a:t>
            </a:r>
            <a:r>
              <a:rPr lang="fi-FI" b="1" dirty="0"/>
              <a:t>- </a:t>
            </a:r>
            <a:r>
              <a:rPr lang="fi-FI" b="1" dirty="0" err="1"/>
              <a:t>introduction</a:t>
            </a:r>
            <a:endParaRPr lang="en-US" b="1" dirty="0"/>
          </a:p>
        </p:txBody>
      </p:sp>
      <p:sp>
        <p:nvSpPr>
          <p:cNvPr id="3" name="Content Placeholder 2"/>
          <p:cNvSpPr>
            <a:spLocks noGrp="1"/>
          </p:cNvSpPr>
          <p:nvPr>
            <p:ph idx="1"/>
          </p:nvPr>
        </p:nvSpPr>
        <p:spPr/>
        <p:txBody>
          <a:bodyPr>
            <a:normAutofit/>
          </a:bodyPr>
          <a:lstStyle/>
          <a:p>
            <a:pPr marL="0" indent="0">
              <a:buNone/>
            </a:pPr>
            <a:r>
              <a:rPr lang="en-US" sz="2000" dirty="0">
                <a:latin typeface="Calibri" panose="020F0502020204030204" pitchFamily="34" charset="0"/>
                <a:ea typeface="Calibri" panose="020F0502020204030204" pitchFamily="34" charset="0"/>
                <a:cs typeface="Times New Roman" panose="02020603050405020304" pitchFamily="18" charset="0"/>
              </a:rPr>
              <a:t>Replacing current </a:t>
            </a:r>
            <a:r>
              <a:rPr lang="en-US" sz="2000" dirty="0" smtClean="0">
                <a:latin typeface="Calibri" panose="020F0502020204030204" pitchFamily="34" charset="0"/>
                <a:ea typeface="Calibri" panose="020F0502020204030204" pitchFamily="34" charset="0"/>
                <a:cs typeface="Times New Roman" panose="02020603050405020304" pitchFamily="18" charset="0"/>
              </a:rPr>
              <a:t>(take-make-dispose</a:t>
            </a:r>
            <a:r>
              <a:rPr lang="en-US" sz="2000" dirty="0">
                <a:latin typeface="Calibri" panose="020F0502020204030204" pitchFamily="34" charset="0"/>
                <a:ea typeface="Calibri" panose="020F0502020204030204" pitchFamily="34" charset="0"/>
                <a:cs typeface="Times New Roman" panose="02020603050405020304" pitchFamily="18" charset="0"/>
              </a:rPr>
              <a:t>) economic system with a circular one provides companies several economic and business opportunities and is at the same time also socially and environmentally more sustainable.</a:t>
            </a:r>
          </a:p>
          <a:p>
            <a:pPr marL="0" indent="0">
              <a:buNone/>
            </a:pPr>
            <a:r>
              <a:rPr lang="en-US" sz="2000" dirty="0" smtClean="0">
                <a:latin typeface="Calibri" panose="020F0502020204030204" pitchFamily="34" charset="0"/>
                <a:ea typeface="Calibri" panose="020F0502020204030204" pitchFamily="34" charset="0"/>
                <a:cs typeface="Times New Roman" panose="02020603050405020304" pitchFamily="18" charset="0"/>
              </a:rPr>
              <a:t>A </a:t>
            </a:r>
            <a:r>
              <a:rPr lang="en-US" sz="2000" dirty="0">
                <a:latin typeface="Calibri" panose="020F0502020204030204" pitchFamily="34" charset="0"/>
                <a:ea typeface="Calibri" panose="020F0502020204030204" pitchFamily="34" charset="0"/>
                <a:cs typeface="Times New Roman" panose="02020603050405020304" pitchFamily="18" charset="0"/>
              </a:rPr>
              <a:t>business model defines the essential elements of the business but usually it focuses only </a:t>
            </a:r>
            <a:r>
              <a:rPr lang="en-US" sz="2000" dirty="0" smtClean="0">
                <a:latin typeface="Calibri" panose="020F0502020204030204" pitchFamily="34" charset="0"/>
                <a:ea typeface="Calibri" panose="020F0502020204030204" pitchFamily="34" charset="0"/>
                <a:cs typeface="Times New Roman" panose="02020603050405020304" pitchFamily="18" charset="0"/>
              </a:rPr>
              <a:t>on the </a:t>
            </a:r>
            <a:r>
              <a:rPr lang="en-US" sz="2000" dirty="0">
                <a:latin typeface="Calibri" panose="020F0502020204030204" pitchFamily="34" charset="0"/>
                <a:ea typeface="Calibri" panose="020F0502020204030204" pitchFamily="34" charset="0"/>
                <a:cs typeface="Times New Roman" panose="02020603050405020304" pitchFamily="18" charset="0"/>
              </a:rPr>
              <a:t>value proposition, </a:t>
            </a:r>
            <a:r>
              <a:rPr lang="en-US" sz="2000" dirty="0" smtClean="0">
                <a:latin typeface="Calibri" panose="020F0502020204030204" pitchFamily="34" charset="0"/>
                <a:ea typeface="Calibri" panose="020F0502020204030204" pitchFamily="34" charset="0"/>
                <a:cs typeface="Times New Roman" panose="02020603050405020304" pitchFamily="18" charset="0"/>
              </a:rPr>
              <a:t>creation, </a:t>
            </a:r>
            <a:r>
              <a:rPr lang="en-US" sz="2000" dirty="0">
                <a:latin typeface="Calibri" panose="020F0502020204030204" pitchFamily="34" charset="0"/>
                <a:ea typeface="Calibri" panose="020F0502020204030204" pitchFamily="34" charset="0"/>
                <a:cs typeface="Times New Roman" panose="02020603050405020304" pitchFamily="18" charset="0"/>
              </a:rPr>
              <a:t>delivering and capturing. Value </a:t>
            </a:r>
            <a:r>
              <a:rPr lang="en-US" sz="2000" dirty="0" smtClean="0">
                <a:latin typeface="Calibri" panose="020F0502020204030204" pitchFamily="34" charset="0"/>
                <a:ea typeface="Calibri" panose="020F0502020204030204" pitchFamily="34" charset="0"/>
                <a:cs typeface="Times New Roman" panose="02020603050405020304" pitchFamily="18" charset="0"/>
              </a:rPr>
              <a:t>surplus, </a:t>
            </a:r>
            <a:r>
              <a:rPr lang="en-US" sz="2000" dirty="0">
                <a:latin typeface="Calibri" panose="020F0502020204030204" pitchFamily="34" charset="0"/>
                <a:ea typeface="Calibri" panose="020F0502020204030204" pitchFamily="34" charset="0"/>
                <a:cs typeface="Times New Roman" panose="02020603050405020304" pitchFamily="18" charset="0"/>
              </a:rPr>
              <a:t>value </a:t>
            </a:r>
            <a:r>
              <a:rPr lang="en-US" sz="2000" dirty="0" smtClean="0">
                <a:latin typeface="Calibri" panose="020F0502020204030204" pitchFamily="34" charset="0"/>
                <a:ea typeface="Calibri" panose="020F0502020204030204" pitchFamily="34" charset="0"/>
                <a:cs typeface="Times New Roman" panose="02020603050405020304" pitchFamily="18" charset="0"/>
              </a:rPr>
              <a:t>absence, </a:t>
            </a:r>
            <a:r>
              <a:rPr lang="en-US" sz="2000" dirty="0">
                <a:latin typeface="Calibri" panose="020F0502020204030204" pitchFamily="34" charset="0"/>
                <a:ea typeface="Calibri" panose="020F0502020204030204" pitchFamily="34" charset="0"/>
                <a:cs typeface="Times New Roman" panose="02020603050405020304" pitchFamily="18" charset="0"/>
              </a:rPr>
              <a:t>value missed and value destroyed are neglected </a:t>
            </a:r>
            <a:r>
              <a:rPr lang="en-US" sz="2000" dirty="0" smtClean="0">
                <a:latin typeface="Calibri" panose="020F0502020204030204" pitchFamily="34" charset="0"/>
                <a:ea typeface="Calibri" panose="020F0502020204030204" pitchFamily="34" charset="0"/>
                <a:cs typeface="Times New Roman" panose="02020603050405020304" pitchFamily="18" charset="0"/>
              </a:rPr>
              <a:t>(Yang </a:t>
            </a:r>
            <a:r>
              <a:rPr lang="en-US" sz="2000" dirty="0">
                <a:latin typeface="Calibri" panose="020F0502020204030204" pitchFamily="34" charset="0"/>
                <a:ea typeface="Calibri" panose="020F0502020204030204" pitchFamily="34" charset="0"/>
                <a:cs typeface="Times New Roman" panose="02020603050405020304" pitchFamily="18" charset="0"/>
              </a:rPr>
              <a:t>et al. </a:t>
            </a:r>
            <a:r>
              <a:rPr lang="en-US" sz="2000" dirty="0" smtClean="0">
                <a:latin typeface="Calibri" panose="020F0502020204030204" pitchFamily="34" charset="0"/>
                <a:ea typeface="Calibri" panose="020F0502020204030204" pitchFamily="34" charset="0"/>
                <a:cs typeface="Times New Roman" panose="02020603050405020304" pitchFamily="18" charset="0"/>
              </a:rPr>
              <a:t>2017) </a:t>
            </a:r>
            <a:r>
              <a:rPr lang="en-US" sz="2000" dirty="0">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en-US" sz="2000" dirty="0" smtClean="0">
                <a:latin typeface="Calibri" panose="020F0502020204030204" pitchFamily="34" charset="0"/>
                <a:ea typeface="Calibri" panose="020F0502020204030204" pitchFamily="34" charset="0"/>
                <a:cs typeface="Times New Roman" panose="02020603050405020304" pitchFamily="18" charset="0"/>
              </a:rPr>
              <a:t>Transformation </a:t>
            </a:r>
            <a:r>
              <a:rPr lang="en-US" sz="2000" dirty="0">
                <a:latin typeface="Calibri" panose="020F0502020204030204" pitchFamily="34" charset="0"/>
                <a:ea typeface="Calibri" panose="020F0502020204030204" pitchFamily="34" charset="0"/>
                <a:cs typeface="Times New Roman" panose="02020603050405020304" pitchFamily="18" charset="0"/>
              </a:rPr>
              <a:t>from the linear to the circular business model requires one to rethink the hole business model. First you need to develop a vision of how to utilize the circular economy opportunities and plan the required </a:t>
            </a:r>
            <a:r>
              <a:rPr lang="en-US" sz="2000" dirty="0" smtClean="0">
                <a:latin typeface="Calibri" panose="020F0502020204030204" pitchFamily="34" charset="0"/>
                <a:ea typeface="Calibri" panose="020F0502020204030204" pitchFamily="34" charset="0"/>
                <a:cs typeface="Times New Roman" panose="02020603050405020304" pitchFamily="18" charset="0"/>
              </a:rPr>
              <a:t>changes, </a:t>
            </a:r>
            <a:r>
              <a:rPr lang="en-US" sz="2000" dirty="0">
                <a:latin typeface="Calibri" panose="020F0502020204030204" pitchFamily="34" charset="0"/>
                <a:ea typeface="Calibri" panose="020F0502020204030204" pitchFamily="34" charset="0"/>
                <a:cs typeface="Times New Roman" panose="02020603050405020304" pitchFamily="18" charset="0"/>
              </a:rPr>
              <a:t>after that you need to transform </a:t>
            </a:r>
            <a:r>
              <a:rPr lang="en-US" sz="2000" dirty="0" smtClean="0">
                <a:latin typeface="Calibri" panose="020F0502020204030204" pitchFamily="34" charset="0"/>
                <a:ea typeface="Calibri" panose="020F0502020204030204" pitchFamily="34" charset="0"/>
                <a:cs typeface="Times New Roman" panose="02020603050405020304" pitchFamily="18" charset="0"/>
              </a:rPr>
              <a:t>offering, </a:t>
            </a:r>
            <a:r>
              <a:rPr lang="en-US" sz="2000" dirty="0">
                <a:latin typeface="Calibri" panose="020F0502020204030204" pitchFamily="34" charset="0"/>
                <a:ea typeface="Calibri" panose="020F0502020204030204" pitchFamily="34" charset="0"/>
                <a:cs typeface="Times New Roman" panose="02020603050405020304" pitchFamily="18" charset="0"/>
              </a:rPr>
              <a:t>modify processes and develop ecosystem enabling new circular and sustainable business (SITRA CE Playbook).</a:t>
            </a:r>
            <a:endParaRPr lang="fi-FI" sz="2000"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8115154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1227"/>
          </a:xfrm>
        </p:spPr>
        <p:txBody>
          <a:bodyPr/>
          <a:lstStyle/>
          <a:p>
            <a:r>
              <a:rPr lang="fi-FI" dirty="0" err="1"/>
              <a:t>Transformation</a:t>
            </a:r>
            <a:r>
              <a:rPr lang="fi-FI" dirty="0"/>
              <a:t> </a:t>
            </a:r>
            <a:r>
              <a:rPr lang="fi-FI" dirty="0" err="1"/>
              <a:t>journey</a:t>
            </a:r>
            <a:endParaRPr lang="fi-FI" dirty="0"/>
          </a:p>
        </p:txBody>
      </p:sp>
      <p:sp>
        <p:nvSpPr>
          <p:cNvPr id="4" name="Teardrop 3"/>
          <p:cNvSpPr/>
          <p:nvPr/>
        </p:nvSpPr>
        <p:spPr>
          <a:xfrm>
            <a:off x="1036948" y="1425891"/>
            <a:ext cx="2007909" cy="1677971"/>
          </a:xfrm>
          <a:prstGeom prst="teardro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5" name="Picture 4"/>
          <p:cNvPicPr>
            <a:picLocks noChangeAspect="1"/>
          </p:cNvPicPr>
          <p:nvPr/>
        </p:nvPicPr>
        <p:blipFill>
          <a:blip r:embed="rId2"/>
          <a:stretch>
            <a:fillRect/>
          </a:stretch>
        </p:blipFill>
        <p:spPr>
          <a:xfrm>
            <a:off x="3697985" y="1361629"/>
            <a:ext cx="2017951" cy="1688738"/>
          </a:xfrm>
          <a:prstGeom prst="rect">
            <a:avLst/>
          </a:prstGeom>
        </p:spPr>
      </p:pic>
      <p:pic>
        <p:nvPicPr>
          <p:cNvPr id="6" name="Picture 5"/>
          <p:cNvPicPr>
            <a:picLocks noChangeAspect="1"/>
          </p:cNvPicPr>
          <p:nvPr/>
        </p:nvPicPr>
        <p:blipFill>
          <a:blip r:embed="rId2"/>
          <a:stretch>
            <a:fillRect/>
          </a:stretch>
        </p:blipFill>
        <p:spPr>
          <a:xfrm>
            <a:off x="6214174" y="1415124"/>
            <a:ext cx="2017951" cy="1688738"/>
          </a:xfrm>
          <a:prstGeom prst="rect">
            <a:avLst/>
          </a:prstGeom>
        </p:spPr>
      </p:pic>
      <p:pic>
        <p:nvPicPr>
          <p:cNvPr id="7" name="Picture 6"/>
          <p:cNvPicPr>
            <a:picLocks noChangeAspect="1"/>
          </p:cNvPicPr>
          <p:nvPr/>
        </p:nvPicPr>
        <p:blipFill>
          <a:blip r:embed="rId2"/>
          <a:stretch>
            <a:fillRect/>
          </a:stretch>
        </p:blipFill>
        <p:spPr>
          <a:xfrm>
            <a:off x="8885253" y="1361629"/>
            <a:ext cx="2017951" cy="1688738"/>
          </a:xfrm>
          <a:prstGeom prst="rect">
            <a:avLst/>
          </a:prstGeom>
        </p:spPr>
      </p:pic>
      <p:sp>
        <p:nvSpPr>
          <p:cNvPr id="8" name="TextBox 7"/>
          <p:cNvSpPr txBox="1"/>
          <p:nvPr/>
        </p:nvSpPr>
        <p:spPr>
          <a:xfrm>
            <a:off x="1352094" y="1656725"/>
            <a:ext cx="1602557" cy="923330"/>
          </a:xfrm>
          <a:prstGeom prst="rect">
            <a:avLst/>
          </a:prstGeom>
          <a:noFill/>
        </p:spPr>
        <p:txBody>
          <a:bodyPr wrap="square" rtlCol="0">
            <a:spAutoFit/>
          </a:bodyPr>
          <a:lstStyle/>
          <a:p>
            <a:r>
              <a:rPr lang="en-US" dirty="0"/>
              <a:t>1. Vision and capability assessment</a:t>
            </a:r>
          </a:p>
        </p:txBody>
      </p:sp>
      <p:sp>
        <p:nvSpPr>
          <p:cNvPr id="9" name="TextBox 8"/>
          <p:cNvSpPr txBox="1"/>
          <p:nvPr/>
        </p:nvSpPr>
        <p:spPr>
          <a:xfrm>
            <a:off x="4097549" y="1656725"/>
            <a:ext cx="1348033" cy="923330"/>
          </a:xfrm>
          <a:prstGeom prst="rect">
            <a:avLst/>
          </a:prstGeom>
          <a:noFill/>
        </p:spPr>
        <p:txBody>
          <a:bodyPr wrap="square" rtlCol="0">
            <a:spAutoFit/>
          </a:bodyPr>
          <a:lstStyle/>
          <a:p>
            <a:r>
              <a:rPr lang="en-US" dirty="0"/>
              <a:t>2. Offerings and ecosystem</a:t>
            </a:r>
          </a:p>
        </p:txBody>
      </p:sp>
      <p:sp>
        <p:nvSpPr>
          <p:cNvPr id="10" name="TextBox 9"/>
          <p:cNvSpPr txBox="1"/>
          <p:nvPr/>
        </p:nvSpPr>
        <p:spPr>
          <a:xfrm>
            <a:off x="6611408" y="1573039"/>
            <a:ext cx="1451727" cy="1477328"/>
          </a:xfrm>
          <a:prstGeom prst="rect">
            <a:avLst/>
          </a:prstGeom>
          <a:noFill/>
        </p:spPr>
        <p:txBody>
          <a:bodyPr wrap="square" rtlCol="0">
            <a:spAutoFit/>
          </a:bodyPr>
          <a:lstStyle/>
          <a:p>
            <a:r>
              <a:rPr lang="en-US" dirty="0"/>
              <a:t>3. Circular economy business model and roadmap</a:t>
            </a:r>
          </a:p>
        </p:txBody>
      </p:sp>
      <p:sp>
        <p:nvSpPr>
          <p:cNvPr id="11" name="TextBox 10"/>
          <p:cNvSpPr txBox="1"/>
          <p:nvPr/>
        </p:nvSpPr>
        <p:spPr>
          <a:xfrm>
            <a:off x="9074404" y="1744332"/>
            <a:ext cx="1828800" cy="923330"/>
          </a:xfrm>
          <a:prstGeom prst="rect">
            <a:avLst/>
          </a:prstGeom>
          <a:noFill/>
        </p:spPr>
        <p:txBody>
          <a:bodyPr wrap="square" rtlCol="0">
            <a:spAutoFit/>
          </a:bodyPr>
          <a:lstStyle/>
          <a:p>
            <a:r>
              <a:rPr lang="fi-FI" dirty="0"/>
              <a:t>4. </a:t>
            </a:r>
            <a:r>
              <a:rPr lang="en-US" dirty="0"/>
              <a:t>Prototype delivery and implementation</a:t>
            </a:r>
          </a:p>
        </p:txBody>
      </p:sp>
      <p:sp>
        <p:nvSpPr>
          <p:cNvPr id="13" name="TextBox 12"/>
          <p:cNvSpPr txBox="1"/>
          <p:nvPr/>
        </p:nvSpPr>
        <p:spPr>
          <a:xfrm>
            <a:off x="975021" y="3168460"/>
            <a:ext cx="2356701" cy="3631763"/>
          </a:xfrm>
          <a:prstGeom prst="rect">
            <a:avLst/>
          </a:prstGeom>
          <a:noFill/>
        </p:spPr>
        <p:txBody>
          <a:bodyPr wrap="square" rtlCol="0">
            <a:spAutoFit/>
          </a:bodyPr>
          <a:lstStyle/>
          <a:p>
            <a:pPr marL="342900" indent="-342900">
              <a:buFont typeface="+mj-lt"/>
              <a:buAutoNum type="alphaLcParenR"/>
            </a:pPr>
            <a:r>
              <a:rPr lang="en-US" sz="1600" dirty="0"/>
              <a:t>Define current business model / value chain of the company</a:t>
            </a:r>
          </a:p>
          <a:p>
            <a:pPr marL="342900" indent="-342900">
              <a:buFont typeface="+mj-lt"/>
              <a:buAutoNum type="alphaLcParenR"/>
            </a:pPr>
            <a:r>
              <a:rPr lang="en-US" sz="1600" dirty="0"/>
              <a:t>Define circular economy vision for the company</a:t>
            </a:r>
          </a:p>
          <a:p>
            <a:pPr marL="342900" indent="-342900">
              <a:buFont typeface="+mj-lt"/>
              <a:buAutoNum type="alphaLcParenR"/>
            </a:pPr>
            <a:r>
              <a:rPr lang="en-US" sz="1600" dirty="0"/>
              <a:t>Assess circular economy capabilities, obstacles and opportunities</a:t>
            </a:r>
          </a:p>
          <a:p>
            <a:endParaRPr lang="en-US" dirty="0"/>
          </a:p>
          <a:p>
            <a:endParaRPr lang="en-US" dirty="0"/>
          </a:p>
          <a:p>
            <a:endParaRPr lang="en-US" dirty="0"/>
          </a:p>
        </p:txBody>
      </p:sp>
      <p:sp>
        <p:nvSpPr>
          <p:cNvPr id="14" name="TextBox 13"/>
          <p:cNvSpPr txBox="1"/>
          <p:nvPr/>
        </p:nvSpPr>
        <p:spPr>
          <a:xfrm>
            <a:off x="3697985" y="3168460"/>
            <a:ext cx="2294697" cy="3046988"/>
          </a:xfrm>
          <a:prstGeom prst="rect">
            <a:avLst/>
          </a:prstGeom>
          <a:noFill/>
        </p:spPr>
        <p:txBody>
          <a:bodyPr wrap="square" rtlCol="0">
            <a:spAutoFit/>
          </a:bodyPr>
          <a:lstStyle/>
          <a:p>
            <a:pPr marL="342900" indent="-342900">
              <a:buFont typeface="+mj-lt"/>
              <a:buAutoNum type="alphaLcParenR"/>
            </a:pPr>
            <a:r>
              <a:rPr lang="en-US" sz="1600" dirty="0"/>
              <a:t>Update customer insight </a:t>
            </a:r>
          </a:p>
          <a:p>
            <a:pPr marL="342900" indent="-342900">
              <a:buFont typeface="+mj-lt"/>
              <a:buAutoNum type="alphaLcParenR"/>
            </a:pPr>
            <a:r>
              <a:rPr lang="en-US" sz="1600" dirty="0"/>
              <a:t>Study and evaluate CEBM opportunities</a:t>
            </a:r>
          </a:p>
          <a:p>
            <a:pPr marL="342900" indent="-342900">
              <a:buFont typeface="+mj-lt"/>
              <a:buAutoNum type="alphaLcParenR"/>
            </a:pPr>
            <a:r>
              <a:rPr lang="en-US" sz="1600" dirty="0"/>
              <a:t>Describe the value proposition for  new products and services</a:t>
            </a:r>
          </a:p>
          <a:p>
            <a:pPr marL="342900" indent="-342900">
              <a:buFont typeface="+mj-lt"/>
              <a:buAutoNum type="alphaLcParenR"/>
            </a:pPr>
            <a:r>
              <a:rPr lang="en-US" sz="1600" dirty="0"/>
              <a:t>Identify ecosystem and partners needed</a:t>
            </a:r>
          </a:p>
          <a:p>
            <a:endParaRPr lang="en-US" sz="1600" dirty="0"/>
          </a:p>
          <a:p>
            <a:endParaRPr lang="en-US" sz="1600" dirty="0"/>
          </a:p>
        </p:txBody>
      </p:sp>
      <p:sp>
        <p:nvSpPr>
          <p:cNvPr id="15" name="TextBox 14"/>
          <p:cNvSpPr txBox="1"/>
          <p:nvPr/>
        </p:nvSpPr>
        <p:spPr>
          <a:xfrm>
            <a:off x="6422023" y="3103862"/>
            <a:ext cx="2136666" cy="2308324"/>
          </a:xfrm>
          <a:prstGeom prst="rect">
            <a:avLst/>
          </a:prstGeom>
          <a:noFill/>
        </p:spPr>
        <p:txBody>
          <a:bodyPr wrap="square" rtlCol="0">
            <a:spAutoFit/>
          </a:bodyPr>
          <a:lstStyle/>
          <a:p>
            <a:pPr marL="342900" indent="-342900">
              <a:buFont typeface="+mj-lt"/>
              <a:buAutoNum type="alphaLcParenR"/>
            </a:pPr>
            <a:r>
              <a:rPr lang="en-US" sz="1600" dirty="0"/>
              <a:t>Define redesigned business model / value chain based on circular economy opportunities</a:t>
            </a:r>
          </a:p>
          <a:p>
            <a:pPr marL="342900" indent="-342900">
              <a:buFont typeface="+mj-lt"/>
              <a:buAutoNum type="alphaLcParenR"/>
            </a:pPr>
            <a:r>
              <a:rPr lang="en-US" sz="1600" dirty="0"/>
              <a:t>Define circular economy roadmap</a:t>
            </a:r>
          </a:p>
          <a:p>
            <a:endParaRPr lang="en-US" sz="1600" dirty="0"/>
          </a:p>
        </p:txBody>
      </p:sp>
      <p:sp>
        <p:nvSpPr>
          <p:cNvPr id="16" name="TextBox 15"/>
          <p:cNvSpPr txBox="1"/>
          <p:nvPr/>
        </p:nvSpPr>
        <p:spPr>
          <a:xfrm>
            <a:off x="9074404" y="3252355"/>
            <a:ext cx="2161309" cy="1815882"/>
          </a:xfrm>
          <a:prstGeom prst="rect">
            <a:avLst/>
          </a:prstGeom>
          <a:noFill/>
        </p:spPr>
        <p:txBody>
          <a:bodyPr wrap="square" rtlCol="0">
            <a:spAutoFit/>
          </a:bodyPr>
          <a:lstStyle/>
          <a:p>
            <a:pPr marL="342900" indent="-342900">
              <a:buFont typeface="+mj-lt"/>
              <a:buAutoNum type="alphaLcParenR"/>
            </a:pPr>
            <a:r>
              <a:rPr lang="en-US" sz="1600" dirty="0"/>
              <a:t>Develop concepts, prototype(s) and service blueprints</a:t>
            </a:r>
          </a:p>
          <a:p>
            <a:pPr marL="342900" indent="-342900">
              <a:buFont typeface="+mj-lt"/>
              <a:buAutoNum type="alphaLcParenR"/>
            </a:pPr>
            <a:r>
              <a:rPr lang="en-US" sz="1600" dirty="0"/>
              <a:t>Pilot new solution</a:t>
            </a:r>
          </a:p>
          <a:p>
            <a:pPr marL="342900" indent="-342900">
              <a:buFont typeface="+mj-lt"/>
              <a:buAutoNum type="alphaLcParenR"/>
            </a:pPr>
            <a:r>
              <a:rPr lang="en-US" sz="1600" dirty="0"/>
              <a:t>Evaluate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p:txBody>
      </p:sp>
      <p:sp>
        <p:nvSpPr>
          <p:cNvPr id="3" name="Footer Placeholder 2"/>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159423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291" y="489817"/>
            <a:ext cx="10515600" cy="944130"/>
          </a:xfrm>
        </p:spPr>
        <p:txBody>
          <a:bodyPr>
            <a:normAutofit fontScale="90000"/>
          </a:bodyPr>
          <a:lstStyle/>
          <a:p>
            <a:r>
              <a:rPr lang="fi-FI" dirty="0"/>
              <a:t>1. Vision and </a:t>
            </a:r>
            <a:r>
              <a:rPr lang="en-US" dirty="0"/>
              <a:t>capability assessment</a:t>
            </a:r>
            <a:br>
              <a:rPr lang="en-US" dirty="0"/>
            </a:br>
            <a:endParaRPr lang="en-US" dirty="0"/>
          </a:p>
        </p:txBody>
      </p:sp>
      <p:sp>
        <p:nvSpPr>
          <p:cNvPr id="3" name="Content Placeholder 2"/>
          <p:cNvSpPr>
            <a:spLocks noGrp="1"/>
          </p:cNvSpPr>
          <p:nvPr>
            <p:ph idx="1"/>
          </p:nvPr>
        </p:nvSpPr>
        <p:spPr>
          <a:xfrm>
            <a:off x="1012964" y="1054614"/>
            <a:ext cx="11004863" cy="4929051"/>
          </a:xfrm>
        </p:spPr>
        <p:txBody>
          <a:bodyPr>
            <a:normAutofit fontScale="85000" lnSpcReduction="20000"/>
          </a:bodyPr>
          <a:lstStyle/>
          <a:p>
            <a:pPr marL="514350" indent="-514350">
              <a:buFont typeface="+mj-lt"/>
              <a:buAutoNum type="alphaLcParenR"/>
            </a:pPr>
            <a:r>
              <a:rPr lang="en-US" sz="2100" dirty="0" smtClean="0"/>
              <a:t>Define </a:t>
            </a:r>
            <a:r>
              <a:rPr lang="en-US" sz="2100" dirty="0"/>
              <a:t>current business model / value chain of the company</a:t>
            </a:r>
          </a:p>
          <a:p>
            <a:pPr marL="457200" lvl="1" indent="0">
              <a:buNone/>
            </a:pPr>
            <a:r>
              <a:rPr lang="en-US" sz="2100" u="sng" dirty="0" smtClean="0"/>
              <a:t>Tools and material</a:t>
            </a:r>
            <a:r>
              <a:rPr lang="en-US" sz="2100" dirty="0" smtClean="0"/>
              <a:t>: Business model canvas, Circular business model canvas</a:t>
            </a:r>
          </a:p>
          <a:p>
            <a:pPr lvl="1"/>
            <a:r>
              <a:rPr lang="en-US" sz="2100" dirty="0" smtClean="0"/>
              <a:t>Business </a:t>
            </a:r>
            <a:r>
              <a:rPr lang="en-US" sz="2100" dirty="0"/>
              <a:t>model canvas </a:t>
            </a:r>
            <a:r>
              <a:rPr lang="en-US" sz="2100" dirty="0" smtClean="0">
                <a:hlinkClick r:id="rId2"/>
              </a:rPr>
              <a:t>https</a:t>
            </a:r>
            <a:r>
              <a:rPr lang="en-US" sz="2100" dirty="0">
                <a:hlinkClick r:id="rId2"/>
              </a:rPr>
              <a:t>://</a:t>
            </a:r>
            <a:r>
              <a:rPr lang="en-US" sz="2100" dirty="0" smtClean="0">
                <a:hlinkClick r:id="rId2"/>
              </a:rPr>
              <a:t>www.strategyzer.com/canvas/business-model-canvas</a:t>
            </a:r>
            <a:r>
              <a:rPr lang="en-US" sz="2100" dirty="0" smtClean="0"/>
              <a:t>  </a:t>
            </a:r>
            <a:endParaRPr lang="en-US" sz="2100" dirty="0"/>
          </a:p>
          <a:p>
            <a:pPr lvl="1"/>
            <a:r>
              <a:rPr lang="en-US" sz="2100" dirty="0" smtClean="0"/>
              <a:t>Circular </a:t>
            </a:r>
            <a:r>
              <a:rPr lang="en-US" sz="2100" dirty="0"/>
              <a:t>business model </a:t>
            </a:r>
            <a:r>
              <a:rPr lang="en-US" sz="2100" dirty="0" smtClean="0"/>
              <a:t>canvas by </a:t>
            </a:r>
            <a:r>
              <a:rPr lang="en-US" sz="2100" dirty="0"/>
              <a:t>Ellen MacArthur </a:t>
            </a:r>
            <a:r>
              <a:rPr lang="en-US" sz="2100" dirty="0">
                <a:hlinkClick r:id="rId3"/>
              </a:rPr>
              <a:t>https://</a:t>
            </a:r>
            <a:r>
              <a:rPr lang="en-US" sz="2100" dirty="0" smtClean="0">
                <a:hlinkClick r:id="rId3"/>
              </a:rPr>
              <a:t>www.ellenmacarthurfoundation.org/assets/design/Business_Model_Canvas_Final.pdf</a:t>
            </a:r>
            <a:endParaRPr lang="en-US" sz="2100" dirty="0" smtClean="0"/>
          </a:p>
          <a:p>
            <a:pPr lvl="1"/>
            <a:r>
              <a:rPr lang="en-US" sz="2100" dirty="0" smtClean="0"/>
              <a:t>Circular business model canvas by Antikainen &amp; </a:t>
            </a:r>
            <a:r>
              <a:rPr lang="en-US" sz="2100" dirty="0" err="1" smtClean="0"/>
              <a:t>Valkokari</a:t>
            </a:r>
            <a:r>
              <a:rPr lang="en-US" sz="2100" dirty="0" smtClean="0"/>
              <a:t> </a:t>
            </a:r>
            <a:r>
              <a:rPr lang="en-US" sz="2100" dirty="0"/>
              <a:t>(</a:t>
            </a:r>
            <a:r>
              <a:rPr lang="en-US" sz="2100" dirty="0" smtClean="0"/>
              <a:t>2016) </a:t>
            </a:r>
            <a:r>
              <a:rPr lang="en-US" sz="2100" dirty="0">
                <a:hlinkClick r:id="rId4"/>
              </a:rPr>
              <a:t>https://</a:t>
            </a:r>
            <a:r>
              <a:rPr lang="en-US" sz="2100" dirty="0" smtClean="0">
                <a:hlinkClick r:id="rId4"/>
              </a:rPr>
              <a:t>timreview.ca/sites/default/files/article_PDF/AntikainenValkokari_TIMReview_July2016.pdf</a:t>
            </a:r>
            <a:r>
              <a:rPr lang="en-US" sz="2100" dirty="0" smtClean="0"/>
              <a:t>    </a:t>
            </a:r>
            <a:endParaRPr lang="en-US" sz="2100" dirty="0"/>
          </a:p>
          <a:p>
            <a:pPr marL="514350" indent="-514350">
              <a:buFont typeface="+mj-lt"/>
              <a:buAutoNum type="alphaLcParenR"/>
            </a:pPr>
            <a:r>
              <a:rPr lang="en-US" sz="2100" dirty="0" smtClean="0"/>
              <a:t>Define </a:t>
            </a:r>
            <a:r>
              <a:rPr lang="en-US" sz="2100" dirty="0"/>
              <a:t>circular economy vision for the company</a:t>
            </a:r>
          </a:p>
          <a:p>
            <a:pPr marL="457200" lvl="1" indent="0">
              <a:buNone/>
            </a:pPr>
            <a:r>
              <a:rPr lang="en-US" sz="2100" u="sng" dirty="0" smtClean="0"/>
              <a:t>Tools and material</a:t>
            </a:r>
            <a:r>
              <a:rPr lang="en-US" sz="2100" dirty="0" smtClean="0"/>
              <a:t>:</a:t>
            </a:r>
          </a:p>
          <a:p>
            <a:pPr lvl="1"/>
            <a:r>
              <a:rPr lang="en-US" sz="2100" dirty="0" smtClean="0"/>
              <a:t>The circular design guide </a:t>
            </a:r>
            <a:r>
              <a:rPr lang="en-US" sz="2100" dirty="0"/>
              <a:t>2018. Methods. Ellen Macarthur Foundation and </a:t>
            </a:r>
            <a:r>
              <a:rPr lang="en-US" sz="2100" dirty="0" smtClean="0"/>
              <a:t>IDEO. </a:t>
            </a:r>
            <a:r>
              <a:rPr lang="en-US" sz="2100" dirty="0" smtClean="0">
                <a:hlinkClick r:id="rId5"/>
              </a:rPr>
              <a:t>https</a:t>
            </a:r>
            <a:r>
              <a:rPr lang="en-US" sz="2100" dirty="0">
                <a:hlinkClick r:id="rId5"/>
              </a:rPr>
              <a:t>://www.circulardesignguide.com/methods</a:t>
            </a:r>
            <a:r>
              <a:rPr lang="en-US" sz="2100" dirty="0"/>
              <a:t>  </a:t>
            </a:r>
          </a:p>
          <a:p>
            <a:pPr lvl="1"/>
            <a:r>
              <a:rPr lang="en-US" sz="2100" dirty="0" err="1" smtClean="0"/>
              <a:t>DesignABetterBusiness.tools</a:t>
            </a:r>
            <a:r>
              <a:rPr lang="en-US" sz="2100" dirty="0" smtClean="0"/>
              <a:t> </a:t>
            </a:r>
            <a:r>
              <a:rPr lang="en-US" sz="2100" dirty="0"/>
              <a:t>2019. 5 Bold Steps Vision® Canvas.                                              </a:t>
            </a:r>
            <a:r>
              <a:rPr lang="en-US" sz="2100" dirty="0">
                <a:hlinkClick r:id="rId6"/>
              </a:rPr>
              <a:t>https://designabetterbusiness.tools/tools/5-bold-steps-canvas</a:t>
            </a:r>
            <a:endParaRPr lang="en-US" sz="2100" dirty="0"/>
          </a:p>
          <a:p>
            <a:pPr lvl="1"/>
            <a:r>
              <a:rPr lang="en-US" sz="2100" dirty="0"/>
              <a:t>LUT University 2019. Playbook for Strategic Foresight &amp; Innovation.  </a:t>
            </a:r>
            <a:r>
              <a:rPr lang="en-US" sz="2100" dirty="0">
                <a:hlinkClick r:id="rId7"/>
              </a:rPr>
              <a:t>https://www.lut.fi/web/en/playbook-for-strategic-foresight-and-innovation</a:t>
            </a:r>
            <a:r>
              <a:rPr lang="en-US" sz="2100" dirty="0"/>
              <a:t> </a:t>
            </a:r>
          </a:p>
          <a:p>
            <a:pPr marL="514350" indent="-514350">
              <a:buFont typeface="+mj-lt"/>
              <a:buAutoNum type="alphaLcParenR"/>
            </a:pPr>
            <a:r>
              <a:rPr lang="en-US" sz="2100" dirty="0"/>
              <a:t>Assess circular economy capabilities, obstacles and opportunities</a:t>
            </a:r>
          </a:p>
          <a:p>
            <a:pPr marL="457200" lvl="1" indent="0">
              <a:buNone/>
            </a:pPr>
            <a:r>
              <a:rPr lang="en-US" sz="2100" u="sng" dirty="0" smtClean="0"/>
              <a:t>Tools and material:</a:t>
            </a:r>
          </a:p>
          <a:p>
            <a:pPr lvl="1"/>
            <a:r>
              <a:rPr lang="en-US" sz="2100" dirty="0"/>
              <a:t> SWOT-analysis </a:t>
            </a:r>
            <a:r>
              <a:rPr lang="en-US" sz="2100" dirty="0">
                <a:hlinkClick r:id="rId8"/>
              </a:rPr>
              <a:t>https://slidemodel.com/best-swot-analysis-templates-powerpoint</a:t>
            </a:r>
            <a:r>
              <a:rPr lang="en-US" sz="2100" dirty="0" smtClean="0">
                <a:hlinkClick r:id="rId8"/>
              </a:rPr>
              <a:t>/</a:t>
            </a:r>
            <a:r>
              <a:rPr lang="en-US" sz="2100" dirty="0" smtClean="0"/>
              <a:t> </a:t>
            </a:r>
          </a:p>
          <a:p>
            <a:pPr lvl="1"/>
            <a:r>
              <a:rPr lang="en-US" sz="2100" dirty="0"/>
              <a:t> PESTE-analysis </a:t>
            </a:r>
            <a:r>
              <a:rPr lang="en-US" sz="2100" dirty="0">
                <a:hlinkClick r:id="rId9"/>
              </a:rPr>
              <a:t>https://www.groupmap.com/map-templates/pest-analysis</a:t>
            </a:r>
            <a:r>
              <a:rPr lang="en-US" sz="2100" dirty="0" smtClean="0">
                <a:hlinkClick r:id="rId9"/>
              </a:rPr>
              <a:t>/</a:t>
            </a:r>
            <a:endParaRPr lang="en-US" sz="2100" dirty="0" smtClean="0"/>
          </a:p>
          <a:p>
            <a:pPr lvl="1"/>
            <a:endParaRPr lang="en-US" sz="2000" dirty="0"/>
          </a:p>
          <a:p>
            <a:pPr lvl="1"/>
            <a:endParaRPr lang="en-US" dirty="0"/>
          </a:p>
          <a:p>
            <a:endParaRPr lang="fi-FI" dirty="0"/>
          </a:p>
        </p:txBody>
      </p:sp>
      <p:sp>
        <p:nvSpPr>
          <p:cNvPr id="4" name="Footer Placeholder 3"/>
          <p:cNvSpPr>
            <a:spLocks noGrp="1"/>
          </p:cNvSpPr>
          <p:nvPr>
            <p:ph type="ftr" sz="quarter" idx="11"/>
          </p:nvPr>
        </p:nvSpPr>
        <p:spPr/>
        <p:txBody>
          <a:bodyPr/>
          <a:lstStyle/>
          <a:p>
            <a:r>
              <a:rPr lang="fi-FI" smtClean="0"/>
              <a:t>kiertotalousamk.fi</a:t>
            </a:r>
            <a:endParaRPr lang="fi-FI" dirty="0"/>
          </a:p>
        </p:txBody>
      </p:sp>
    </p:spTree>
    <p:extLst>
      <p:ext uri="{BB962C8B-B14F-4D97-AF65-F5344CB8AC3E}">
        <p14:creationId xmlns:p14="http://schemas.microsoft.com/office/powerpoint/2010/main" val="1098516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t>
            </a:r>
            <a:r>
              <a:rPr lang="en-US" dirty="0" smtClean="0"/>
              <a:t>Offerings and </a:t>
            </a:r>
            <a:r>
              <a:rPr lang="en-US" dirty="0"/>
              <a:t>ecosystem</a:t>
            </a:r>
            <a:br>
              <a:rPr lang="en-US" dirty="0"/>
            </a:br>
            <a:endParaRPr lang="fi-FI" dirty="0"/>
          </a:p>
        </p:txBody>
      </p:sp>
      <p:sp>
        <p:nvSpPr>
          <p:cNvPr id="3" name="Content Placeholder 2"/>
          <p:cNvSpPr>
            <a:spLocks noGrp="1"/>
          </p:cNvSpPr>
          <p:nvPr>
            <p:ph idx="1"/>
          </p:nvPr>
        </p:nvSpPr>
        <p:spPr>
          <a:xfrm>
            <a:off x="838200" y="1201782"/>
            <a:ext cx="10953206" cy="4738340"/>
          </a:xfrm>
        </p:spPr>
        <p:txBody>
          <a:bodyPr>
            <a:normAutofit fontScale="92500" lnSpcReduction="20000"/>
          </a:bodyPr>
          <a:lstStyle/>
          <a:p>
            <a:pPr marL="457200" indent="-457200" fontAlgn="t">
              <a:spcBef>
                <a:spcPts val="0"/>
              </a:spcBef>
              <a:buFont typeface="+mj-lt"/>
              <a:buAutoNum type="alphaLcParenR"/>
            </a:pPr>
            <a:r>
              <a:rPr lang="en-US" sz="2100" dirty="0">
                <a:solidFill>
                  <a:srgbClr val="000000"/>
                </a:solidFill>
              </a:rPr>
              <a:t>Get customer insight and study customer CE preferences</a:t>
            </a:r>
          </a:p>
          <a:p>
            <a:pPr marL="457200" lvl="1" indent="0" fontAlgn="t">
              <a:spcBef>
                <a:spcPts val="0"/>
              </a:spcBef>
              <a:buNone/>
            </a:pPr>
            <a:r>
              <a:rPr lang="en-US" sz="2100" u="sng" dirty="0" smtClean="0">
                <a:solidFill>
                  <a:srgbClr val="000000"/>
                </a:solidFill>
              </a:rPr>
              <a:t>Tools and material: </a:t>
            </a:r>
          </a:p>
          <a:p>
            <a:pPr lvl="1" fontAlgn="t">
              <a:spcBef>
                <a:spcPts val="0"/>
              </a:spcBef>
            </a:pPr>
            <a:r>
              <a:rPr lang="en-US" sz="2100" dirty="0">
                <a:solidFill>
                  <a:srgbClr val="000000"/>
                </a:solidFill>
              </a:rPr>
              <a:t>Sustainable consumer </a:t>
            </a:r>
            <a:r>
              <a:rPr lang="en-US" sz="2100" dirty="0" err="1" smtClean="0">
                <a:solidFill>
                  <a:srgbClr val="000000"/>
                </a:solidFill>
              </a:rPr>
              <a:t>behaviur</a:t>
            </a:r>
            <a:r>
              <a:rPr lang="en-US" sz="2100" dirty="0" smtClean="0">
                <a:solidFill>
                  <a:srgbClr val="000000"/>
                </a:solidFill>
              </a:rPr>
              <a:t> </a:t>
            </a:r>
            <a:r>
              <a:rPr lang="en-US" sz="2100" dirty="0">
                <a:solidFill>
                  <a:srgbClr val="000000"/>
                </a:solidFill>
              </a:rPr>
              <a:t>change workbook (</a:t>
            </a:r>
            <a:r>
              <a:rPr lang="en-US" sz="2100" dirty="0" err="1">
                <a:solidFill>
                  <a:srgbClr val="000000"/>
                </a:solidFill>
              </a:rPr>
              <a:t>Sitra</a:t>
            </a:r>
            <a:r>
              <a:rPr lang="en-US" sz="2100" dirty="0">
                <a:solidFill>
                  <a:srgbClr val="000000"/>
                </a:solidFill>
              </a:rPr>
              <a:t>) </a:t>
            </a:r>
            <a:r>
              <a:rPr lang="en-US" sz="2100" dirty="0">
                <a:solidFill>
                  <a:srgbClr val="000000"/>
                </a:solidFill>
                <a:hlinkClick r:id="rId2"/>
              </a:rPr>
              <a:t>https://</a:t>
            </a:r>
            <a:r>
              <a:rPr lang="en-US" sz="2100" dirty="0" smtClean="0">
                <a:solidFill>
                  <a:srgbClr val="000000"/>
                </a:solidFill>
                <a:hlinkClick r:id="rId2"/>
              </a:rPr>
              <a:t>media.sitra.fi/2018/05/23145322/sitrashiftworkbookv04-www.pdf</a:t>
            </a:r>
            <a:r>
              <a:rPr lang="en-US" sz="2100" dirty="0" smtClean="0">
                <a:solidFill>
                  <a:srgbClr val="000000"/>
                </a:solidFill>
              </a:rPr>
              <a:t> </a:t>
            </a:r>
          </a:p>
          <a:p>
            <a:pPr lvl="1" fontAlgn="t">
              <a:spcBef>
                <a:spcPts val="0"/>
              </a:spcBef>
            </a:pPr>
            <a:r>
              <a:rPr lang="en-US" sz="2100" dirty="0" smtClean="0">
                <a:solidFill>
                  <a:srgbClr val="000000"/>
                </a:solidFill>
              </a:rPr>
              <a:t>Playbook </a:t>
            </a:r>
            <a:r>
              <a:rPr lang="en-US" sz="2100" dirty="0">
                <a:solidFill>
                  <a:srgbClr val="000000"/>
                </a:solidFill>
              </a:rPr>
              <a:t>for Strategic Foresight &amp; Innovation. </a:t>
            </a:r>
            <a:r>
              <a:rPr lang="en-US" sz="2100" dirty="0">
                <a:solidFill>
                  <a:srgbClr val="000000"/>
                </a:solidFill>
                <a:hlinkClick r:id="rId3"/>
              </a:rPr>
              <a:t>https://www.lut.fi/web/en/playbook-for-strategic-foresight-and-innovation</a:t>
            </a:r>
            <a:r>
              <a:rPr lang="en-US" sz="2100" dirty="0">
                <a:solidFill>
                  <a:srgbClr val="000000"/>
                </a:solidFill>
              </a:rPr>
              <a:t> </a:t>
            </a:r>
            <a:endParaRPr lang="en-US" sz="2100" dirty="0" smtClean="0">
              <a:solidFill>
                <a:srgbClr val="000000"/>
              </a:solidFill>
            </a:endParaRPr>
          </a:p>
          <a:p>
            <a:pPr lvl="1" fontAlgn="t">
              <a:spcBef>
                <a:spcPts val="0"/>
              </a:spcBef>
            </a:pPr>
            <a:r>
              <a:rPr lang="en-US" sz="2100" dirty="0" smtClean="0">
                <a:solidFill>
                  <a:srgbClr val="000000"/>
                </a:solidFill>
              </a:rPr>
              <a:t>Service Design methods</a:t>
            </a:r>
            <a:endParaRPr lang="fi-FI" sz="2100" dirty="0"/>
          </a:p>
          <a:p>
            <a:pPr marL="457200" indent="-457200">
              <a:spcBef>
                <a:spcPts val="0"/>
              </a:spcBef>
              <a:buFont typeface="+mj-lt"/>
              <a:buAutoNum type="alphaLcParenR"/>
            </a:pPr>
            <a:r>
              <a:rPr lang="en-US" sz="2100" dirty="0">
                <a:solidFill>
                  <a:srgbClr val="000000"/>
                </a:solidFill>
              </a:rPr>
              <a:t>Study and evaluate CEBM opportunities</a:t>
            </a:r>
          </a:p>
          <a:p>
            <a:pPr marL="457200" lvl="1" indent="0">
              <a:spcBef>
                <a:spcPts val="0"/>
              </a:spcBef>
              <a:buNone/>
            </a:pPr>
            <a:r>
              <a:rPr lang="en-US" sz="2100" u="sng" dirty="0" smtClean="0">
                <a:solidFill>
                  <a:srgbClr val="000000"/>
                </a:solidFill>
              </a:rPr>
              <a:t>Tools and material: </a:t>
            </a:r>
          </a:p>
          <a:p>
            <a:pPr lvl="1">
              <a:spcBef>
                <a:spcPts val="0"/>
              </a:spcBef>
            </a:pPr>
            <a:r>
              <a:rPr lang="en-US" sz="2100" dirty="0" err="1" smtClean="0">
                <a:solidFill>
                  <a:srgbClr val="000000"/>
                </a:solidFill>
              </a:rPr>
              <a:t>Circural</a:t>
            </a:r>
            <a:r>
              <a:rPr lang="en-US" sz="2100" dirty="0" smtClean="0">
                <a:solidFill>
                  <a:srgbClr val="000000"/>
                </a:solidFill>
              </a:rPr>
              <a:t> </a:t>
            </a:r>
            <a:r>
              <a:rPr lang="en-US" sz="2100" dirty="0">
                <a:solidFill>
                  <a:srgbClr val="000000"/>
                </a:solidFill>
              </a:rPr>
              <a:t>economy playbook (tools) </a:t>
            </a:r>
            <a:r>
              <a:rPr lang="en-US" sz="2100" dirty="0">
                <a:solidFill>
                  <a:srgbClr val="000000"/>
                </a:solidFill>
                <a:hlinkClick r:id="rId4"/>
              </a:rPr>
              <a:t>https://</a:t>
            </a:r>
            <a:r>
              <a:rPr lang="en-US" sz="2100" dirty="0" smtClean="0">
                <a:solidFill>
                  <a:srgbClr val="000000"/>
                </a:solidFill>
                <a:hlinkClick r:id="rId4"/>
              </a:rPr>
              <a:t>teknologiateollisuus.fi/fi/circular-economy-playbook</a:t>
            </a:r>
            <a:endParaRPr lang="en-US" sz="2100" dirty="0">
              <a:solidFill>
                <a:srgbClr val="000000"/>
              </a:solidFill>
            </a:endParaRPr>
          </a:p>
          <a:p>
            <a:pPr marL="457200" indent="-457200" fontAlgn="t">
              <a:spcBef>
                <a:spcPts val="0"/>
              </a:spcBef>
              <a:buFont typeface="+mj-lt"/>
              <a:buAutoNum type="alphaLcParenR"/>
            </a:pPr>
            <a:r>
              <a:rPr lang="en-US" sz="2100" dirty="0" smtClean="0">
                <a:solidFill>
                  <a:srgbClr val="000000"/>
                </a:solidFill>
              </a:rPr>
              <a:t>Develop </a:t>
            </a:r>
            <a:r>
              <a:rPr lang="en-US" sz="2100" dirty="0">
                <a:solidFill>
                  <a:srgbClr val="000000"/>
                </a:solidFill>
              </a:rPr>
              <a:t>description of the value proposition for new products and services</a:t>
            </a:r>
          </a:p>
          <a:p>
            <a:pPr marL="457200" lvl="1" indent="0" fontAlgn="t">
              <a:spcBef>
                <a:spcPts val="0"/>
              </a:spcBef>
              <a:buNone/>
            </a:pPr>
            <a:r>
              <a:rPr lang="en-US" sz="2100" u="sng" dirty="0" smtClean="0">
                <a:solidFill>
                  <a:srgbClr val="000000"/>
                </a:solidFill>
              </a:rPr>
              <a:t>Tools and material: </a:t>
            </a:r>
          </a:p>
          <a:p>
            <a:pPr lvl="1" fontAlgn="t">
              <a:spcBef>
                <a:spcPts val="0"/>
              </a:spcBef>
            </a:pPr>
            <a:r>
              <a:rPr lang="en-US" sz="2100" dirty="0" smtClean="0">
                <a:solidFill>
                  <a:srgbClr val="000000"/>
                </a:solidFill>
              </a:rPr>
              <a:t>The </a:t>
            </a:r>
            <a:r>
              <a:rPr lang="en-US" sz="2100" dirty="0">
                <a:solidFill>
                  <a:srgbClr val="000000"/>
                </a:solidFill>
              </a:rPr>
              <a:t>Circular Design Guide 2018. </a:t>
            </a:r>
            <a:r>
              <a:rPr lang="en-US" sz="2100" dirty="0" smtClean="0">
                <a:solidFill>
                  <a:srgbClr val="000000"/>
                </a:solidFill>
                <a:hlinkClick r:id="rId5"/>
              </a:rPr>
              <a:t>https</a:t>
            </a:r>
            <a:r>
              <a:rPr lang="en-US" sz="2100" dirty="0">
                <a:solidFill>
                  <a:srgbClr val="000000"/>
                </a:solidFill>
                <a:hlinkClick r:id="rId5"/>
              </a:rPr>
              <a:t>://www.circulardesignguide.com/methods</a:t>
            </a:r>
            <a:r>
              <a:rPr lang="en-US" sz="2100" dirty="0">
                <a:solidFill>
                  <a:srgbClr val="000000"/>
                </a:solidFill>
              </a:rPr>
              <a:t> </a:t>
            </a:r>
            <a:endParaRPr lang="en-US" sz="2100" dirty="0" smtClean="0">
              <a:solidFill>
                <a:srgbClr val="000000"/>
              </a:solidFill>
            </a:endParaRPr>
          </a:p>
          <a:p>
            <a:pPr lvl="1" fontAlgn="t">
              <a:spcBef>
                <a:spcPts val="0"/>
              </a:spcBef>
            </a:pPr>
            <a:r>
              <a:rPr lang="en-US" sz="2100" dirty="0" smtClean="0">
                <a:solidFill>
                  <a:srgbClr val="000000"/>
                </a:solidFill>
              </a:rPr>
              <a:t>The </a:t>
            </a:r>
            <a:r>
              <a:rPr lang="en-US" sz="2100" dirty="0">
                <a:solidFill>
                  <a:srgbClr val="000000"/>
                </a:solidFill>
              </a:rPr>
              <a:t>value proposition canvas </a:t>
            </a:r>
            <a:r>
              <a:rPr lang="en-US" sz="2100" dirty="0">
                <a:solidFill>
                  <a:srgbClr val="000000"/>
                </a:solidFill>
                <a:hlinkClick r:id="rId6"/>
              </a:rPr>
              <a:t>https://www.strategyzer.com/canvas/value-proposition-canvas</a:t>
            </a:r>
            <a:endParaRPr lang="en-US" sz="2100" dirty="0">
              <a:solidFill>
                <a:srgbClr val="000000"/>
              </a:solidFill>
            </a:endParaRPr>
          </a:p>
          <a:p>
            <a:pPr marL="457200" lvl="1" indent="0" fontAlgn="t">
              <a:spcBef>
                <a:spcPts val="0"/>
              </a:spcBef>
              <a:buNone/>
            </a:pPr>
            <a:endParaRPr lang="fi-FI" sz="2100" dirty="0"/>
          </a:p>
          <a:p>
            <a:pPr marL="457200" indent="-457200" fontAlgn="t">
              <a:spcBef>
                <a:spcPts val="0"/>
              </a:spcBef>
              <a:buFont typeface="+mj-lt"/>
              <a:buAutoNum type="alphaLcParenR"/>
            </a:pPr>
            <a:r>
              <a:rPr lang="en-US" sz="2100" dirty="0">
                <a:solidFill>
                  <a:srgbClr val="000000"/>
                </a:solidFill>
              </a:rPr>
              <a:t>Ecosystem partner identification and ideation</a:t>
            </a:r>
          </a:p>
          <a:p>
            <a:pPr marL="457200" lvl="1" indent="0" fontAlgn="t">
              <a:spcBef>
                <a:spcPts val="0"/>
              </a:spcBef>
              <a:buNone/>
            </a:pPr>
            <a:r>
              <a:rPr lang="en-US" sz="2100" u="sng" dirty="0" smtClean="0">
                <a:solidFill>
                  <a:srgbClr val="000000"/>
                </a:solidFill>
              </a:rPr>
              <a:t>Method and tools</a:t>
            </a:r>
          </a:p>
          <a:p>
            <a:pPr lvl="1" fontAlgn="t">
              <a:spcBef>
                <a:spcPts val="0"/>
              </a:spcBef>
            </a:pPr>
            <a:r>
              <a:rPr lang="en-US" sz="2100" dirty="0" smtClean="0">
                <a:solidFill>
                  <a:srgbClr val="000000"/>
                </a:solidFill>
              </a:rPr>
              <a:t>List </a:t>
            </a:r>
            <a:r>
              <a:rPr lang="en-US" sz="2100" dirty="0">
                <a:solidFill>
                  <a:srgbClr val="000000"/>
                </a:solidFill>
              </a:rPr>
              <a:t>key areas and activities where you need support. List current partners, new partners needed and actions to take to establish partnerships</a:t>
            </a:r>
          </a:p>
          <a:p>
            <a:pPr lvl="1" fontAlgn="t">
              <a:spcBef>
                <a:spcPts val="0"/>
              </a:spcBef>
            </a:pPr>
            <a:r>
              <a:rPr lang="en-US" sz="2100" dirty="0" smtClean="0"/>
              <a:t>Circular </a:t>
            </a:r>
            <a:r>
              <a:rPr lang="en-US" sz="2100" dirty="0"/>
              <a:t>economy playbook (Ecosystem partner identification) </a:t>
            </a:r>
            <a:r>
              <a:rPr lang="en-US" sz="2100" dirty="0">
                <a:hlinkClick r:id="rId4"/>
              </a:rPr>
              <a:t>https://</a:t>
            </a:r>
            <a:r>
              <a:rPr lang="en-US" sz="2100" dirty="0" smtClean="0">
                <a:hlinkClick r:id="rId4"/>
              </a:rPr>
              <a:t>teknologiateollisuus.fi/fi/circular-economy-playbook</a:t>
            </a:r>
            <a:r>
              <a:rPr lang="en-US" sz="2100" dirty="0" smtClean="0"/>
              <a:t> </a:t>
            </a:r>
            <a:endParaRPr lang="en-US" sz="2100" dirty="0"/>
          </a:p>
          <a:p>
            <a:pPr lvl="1" fontAlgn="t">
              <a:spcBef>
                <a:spcPts val="0"/>
              </a:spcBef>
            </a:pPr>
            <a:endParaRPr lang="fi-FI" sz="2000" dirty="0"/>
          </a:p>
          <a:p>
            <a:endParaRPr lang="fi-FI" sz="2400" dirty="0">
              <a:latin typeface="+mj-lt"/>
            </a:endParaRPr>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25603770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8776"/>
            <a:ext cx="10515600" cy="952933"/>
          </a:xfrm>
        </p:spPr>
        <p:txBody>
          <a:bodyPr>
            <a:normAutofit fontScale="90000"/>
          </a:bodyPr>
          <a:lstStyle/>
          <a:p>
            <a:r>
              <a:rPr lang="en-US" dirty="0"/>
              <a:t>3. Circular economy business model and roadmap</a:t>
            </a:r>
            <a:br>
              <a:rPr lang="en-US" dirty="0"/>
            </a:br>
            <a:r>
              <a:rPr lang="en-US" dirty="0"/>
              <a:t/>
            </a:r>
            <a:br>
              <a:rPr lang="en-US" dirty="0"/>
            </a:br>
            <a:endParaRPr lang="fi-FI" dirty="0"/>
          </a:p>
        </p:txBody>
      </p:sp>
      <p:sp>
        <p:nvSpPr>
          <p:cNvPr id="3" name="Content Placeholder 2"/>
          <p:cNvSpPr>
            <a:spLocks noGrp="1"/>
          </p:cNvSpPr>
          <p:nvPr>
            <p:ph idx="1"/>
          </p:nvPr>
        </p:nvSpPr>
        <p:spPr>
          <a:xfrm>
            <a:off x="838200" y="1616620"/>
            <a:ext cx="10515600" cy="4161289"/>
          </a:xfrm>
        </p:spPr>
        <p:txBody>
          <a:bodyPr>
            <a:normAutofit lnSpcReduction="10000"/>
          </a:bodyPr>
          <a:lstStyle/>
          <a:p>
            <a:pPr marL="514350" indent="-514350">
              <a:buFont typeface="+mj-lt"/>
              <a:buAutoNum type="alphaLcParenR"/>
            </a:pPr>
            <a:r>
              <a:rPr lang="en-US" dirty="0"/>
              <a:t>Define redesigned business model / value chain based on circular economy opportunities</a:t>
            </a:r>
          </a:p>
          <a:p>
            <a:pPr marL="457200" lvl="1" indent="0">
              <a:buNone/>
            </a:pPr>
            <a:r>
              <a:rPr lang="en-US" sz="2000" u="sng" dirty="0" smtClean="0"/>
              <a:t>Tools and Material </a:t>
            </a:r>
          </a:p>
          <a:p>
            <a:pPr lvl="1"/>
            <a:r>
              <a:rPr lang="en-US" sz="2000" dirty="0" smtClean="0"/>
              <a:t>Circular </a:t>
            </a:r>
            <a:r>
              <a:rPr lang="en-US" sz="2000" dirty="0"/>
              <a:t>economy playbook </a:t>
            </a:r>
            <a:r>
              <a:rPr lang="en-US" sz="2000" dirty="0" smtClean="0"/>
              <a:t>(</a:t>
            </a:r>
            <a:r>
              <a:rPr lang="en-US" sz="2000" dirty="0"/>
              <a:t>Business model canvas </a:t>
            </a:r>
            <a:r>
              <a:rPr lang="en-US" sz="2000" dirty="0" smtClean="0"/>
              <a:t>) </a:t>
            </a:r>
            <a:r>
              <a:rPr lang="en-US" sz="2000" dirty="0" smtClean="0">
                <a:hlinkClick r:id="rId2"/>
              </a:rPr>
              <a:t>https</a:t>
            </a:r>
            <a:r>
              <a:rPr lang="en-US" sz="2000" dirty="0">
                <a:hlinkClick r:id="rId2"/>
              </a:rPr>
              <a:t>://</a:t>
            </a:r>
            <a:r>
              <a:rPr lang="en-US" sz="2000" dirty="0" smtClean="0">
                <a:hlinkClick r:id="rId2"/>
              </a:rPr>
              <a:t>teknologiateollisuus.fi/fi/circular-economy-playbook</a:t>
            </a:r>
            <a:r>
              <a:rPr lang="en-US" sz="2000" dirty="0" smtClean="0"/>
              <a:t> </a:t>
            </a:r>
            <a:endParaRPr lang="en-US" sz="2000" dirty="0"/>
          </a:p>
          <a:p>
            <a:pPr marL="514350" indent="-514350">
              <a:buFont typeface="+mj-lt"/>
              <a:buAutoNum type="alphaLcParenR"/>
            </a:pPr>
            <a:r>
              <a:rPr lang="en-US" dirty="0"/>
              <a:t>Define circular economy roadmap</a:t>
            </a:r>
          </a:p>
          <a:p>
            <a:pPr lvl="1"/>
            <a:r>
              <a:rPr lang="en-US" sz="2000" dirty="0"/>
              <a:t>Tools: Road Map, What Next Canvas and Task Cards, Change Paths </a:t>
            </a:r>
            <a:endParaRPr lang="en-US" sz="2000" dirty="0" smtClean="0"/>
          </a:p>
          <a:p>
            <a:pPr lvl="1"/>
            <a:r>
              <a:rPr lang="en-US" sz="2000" dirty="0"/>
              <a:t>Circular economy playbook </a:t>
            </a:r>
            <a:r>
              <a:rPr lang="en-US" sz="2000" dirty="0" smtClean="0"/>
              <a:t>(Roadmap) </a:t>
            </a:r>
            <a:r>
              <a:rPr lang="en-US" sz="2000" dirty="0">
                <a:hlinkClick r:id="rId2"/>
              </a:rPr>
              <a:t>https://</a:t>
            </a:r>
            <a:r>
              <a:rPr lang="en-US" sz="2000" dirty="0" smtClean="0">
                <a:hlinkClick r:id="rId2"/>
              </a:rPr>
              <a:t>teknologiateollisuus.fi/fi/circular-economy-playbook</a:t>
            </a:r>
            <a:r>
              <a:rPr lang="en-US" sz="2000" dirty="0" smtClean="0"/>
              <a:t> </a:t>
            </a:r>
            <a:endParaRPr lang="en-US" sz="2000" dirty="0"/>
          </a:p>
          <a:p>
            <a:pPr lvl="1"/>
            <a:r>
              <a:rPr lang="en-US" sz="2000" dirty="0" err="1" smtClean="0"/>
              <a:t>EcoDesign</a:t>
            </a:r>
            <a:r>
              <a:rPr lang="en-US" sz="2000" dirty="0" smtClean="0"/>
              <a:t> </a:t>
            </a:r>
            <a:r>
              <a:rPr lang="en-US" sz="2000" dirty="0"/>
              <a:t>Sprint. </a:t>
            </a:r>
            <a:r>
              <a:rPr lang="en-US" sz="2000" dirty="0">
                <a:hlinkClick r:id="rId3"/>
              </a:rPr>
              <a:t>https://www.designforum.fi/valmennus/ecodesign-sprint/</a:t>
            </a:r>
            <a:r>
              <a:rPr lang="en-US" sz="2000" dirty="0"/>
              <a:t> </a:t>
            </a:r>
          </a:p>
          <a:p>
            <a:pPr lvl="1"/>
            <a:r>
              <a:rPr lang="en-US" sz="2000" dirty="0" smtClean="0"/>
              <a:t>Playbook </a:t>
            </a:r>
            <a:r>
              <a:rPr lang="en-US" sz="2000" dirty="0"/>
              <a:t>for Strategic Foresight &amp; Innovation. </a:t>
            </a:r>
            <a:r>
              <a:rPr lang="en-US" sz="2000" dirty="0">
                <a:hlinkClick r:id="rId4"/>
              </a:rPr>
              <a:t>https://www.lut.fi/web/en/playbook-for-strategic-foresight-and-innovation</a:t>
            </a:r>
            <a:r>
              <a:rPr lang="en-US" sz="2000" dirty="0"/>
              <a:t>  </a:t>
            </a:r>
          </a:p>
          <a:p>
            <a:pPr marL="0" indent="0">
              <a:buNone/>
            </a:pPr>
            <a:endParaRPr lang="en-US" dirty="0"/>
          </a:p>
          <a:p>
            <a:endParaRPr lang="fi-FI"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522192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Prototype, delivery and implementation</a:t>
            </a:r>
            <a:br>
              <a:rPr lang="en-US" dirty="0"/>
            </a:br>
            <a:endParaRPr lang="fi-FI" dirty="0"/>
          </a:p>
        </p:txBody>
      </p:sp>
      <p:sp>
        <p:nvSpPr>
          <p:cNvPr id="3" name="Content Placeholder 2"/>
          <p:cNvSpPr>
            <a:spLocks noGrp="1"/>
          </p:cNvSpPr>
          <p:nvPr>
            <p:ph idx="1"/>
          </p:nvPr>
        </p:nvSpPr>
        <p:spPr/>
        <p:txBody>
          <a:bodyPr/>
          <a:lstStyle/>
          <a:p>
            <a:pPr marL="514350" indent="-514350">
              <a:buFont typeface="+mj-lt"/>
              <a:buAutoNum type="alphaLcParenR"/>
            </a:pPr>
            <a:r>
              <a:rPr lang="en-US" dirty="0"/>
              <a:t>Develop concepts, prototype(s) and service blueprints</a:t>
            </a:r>
          </a:p>
          <a:p>
            <a:pPr lvl="1"/>
            <a:r>
              <a:rPr lang="en-US" dirty="0"/>
              <a:t>Tools and material you can find: </a:t>
            </a:r>
            <a:r>
              <a:rPr lang="en-US" dirty="0" err="1"/>
              <a:t>KiertotalousAMK</a:t>
            </a:r>
            <a:r>
              <a:rPr lang="en-US" dirty="0"/>
              <a:t> </a:t>
            </a:r>
            <a:r>
              <a:rPr lang="en-US" dirty="0" err="1"/>
              <a:t>Palvelumuotoilu</a:t>
            </a:r>
            <a:r>
              <a:rPr lang="en-US" dirty="0"/>
              <a:t> module phases 3 and 4</a:t>
            </a:r>
          </a:p>
          <a:p>
            <a:pPr marL="514350" indent="-514350">
              <a:buFont typeface="+mj-lt"/>
              <a:buAutoNum type="alphaLcParenR"/>
            </a:pPr>
            <a:r>
              <a:rPr lang="en-US" dirty="0"/>
              <a:t>Pilot and evaluate new solution</a:t>
            </a:r>
          </a:p>
          <a:p>
            <a:pPr lvl="1"/>
            <a:r>
              <a:rPr lang="en-US" dirty="0"/>
              <a:t>Tools and material you can find: </a:t>
            </a:r>
            <a:r>
              <a:rPr lang="en-US" dirty="0" err="1"/>
              <a:t>KiertotalousAMK</a:t>
            </a:r>
            <a:r>
              <a:rPr lang="en-US" dirty="0"/>
              <a:t> </a:t>
            </a:r>
            <a:r>
              <a:rPr lang="en-US" dirty="0" err="1"/>
              <a:t>Palvelumuotoilu</a:t>
            </a:r>
            <a:r>
              <a:rPr lang="en-US" dirty="0"/>
              <a:t> module phases 3 and 4</a:t>
            </a:r>
          </a:p>
          <a:p>
            <a:pPr marL="0" indent="0">
              <a:buNone/>
            </a:pPr>
            <a:endParaRPr lang="en-US" dirty="0"/>
          </a:p>
          <a:p>
            <a:pPr marL="0" indent="0">
              <a:buNone/>
            </a:pPr>
            <a:endParaRPr lang="fi-FI"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062916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600" dirty="0"/>
              <a:t>Read the relevant pages (Chapter </a:t>
            </a:r>
            <a:r>
              <a:rPr lang="en-US" sz="1600" dirty="0" smtClean="0"/>
              <a:t>5) </a:t>
            </a:r>
            <a:r>
              <a:rPr lang="en-US" sz="1600" dirty="0"/>
              <a:t>of Circular Economy Playbook </a:t>
            </a:r>
            <a:r>
              <a:rPr lang="en-US" sz="1600" dirty="0">
                <a:hlinkClick r:id="rId2"/>
              </a:rPr>
              <a:t>https://</a:t>
            </a:r>
            <a:r>
              <a:rPr lang="en-US" sz="1600" dirty="0" smtClean="0">
                <a:hlinkClick r:id="rId2"/>
              </a:rPr>
              <a:t>teknologiateollisuus.fi/fi/circular-economy-playbook</a:t>
            </a:r>
            <a:r>
              <a:rPr lang="en-US" sz="1600" dirty="0" smtClean="0"/>
              <a:t> </a:t>
            </a:r>
            <a:endParaRPr lang="en-US" sz="1600" dirty="0"/>
          </a:p>
          <a:p>
            <a:r>
              <a:rPr lang="en-US" sz="1600" dirty="0" smtClean="0"/>
              <a:t>Webinars</a:t>
            </a:r>
            <a:r>
              <a:rPr lang="en-US" sz="1600" dirty="0"/>
              <a:t>/ videos on transformation: </a:t>
            </a:r>
            <a:endParaRPr lang="en-US" sz="1200" dirty="0"/>
          </a:p>
          <a:p>
            <a:pPr lvl="1"/>
            <a:r>
              <a:rPr lang="en-US" sz="1200" dirty="0" err="1"/>
              <a:t>Cranfield</a:t>
            </a:r>
            <a:r>
              <a:rPr lang="en-US" sz="1200" dirty="0"/>
              <a:t> School of Management  2010. Supply Chain, Sustainability and Transformation . </a:t>
            </a:r>
            <a:r>
              <a:rPr lang="en-US" sz="1200" dirty="0">
                <a:hlinkClick r:id="rId3"/>
              </a:rPr>
              <a:t>https://www.youtube.com/watch?v=esceqSCFr9w</a:t>
            </a:r>
            <a:r>
              <a:rPr lang="en-US" sz="1200" dirty="0"/>
              <a:t>     </a:t>
            </a:r>
          </a:p>
          <a:p>
            <a:pPr lvl="1"/>
            <a:r>
              <a:rPr lang="en-US" sz="1200" dirty="0"/>
              <a:t> </a:t>
            </a:r>
            <a:r>
              <a:rPr lang="en-US" sz="1200" dirty="0" err="1"/>
              <a:t>TEDx</a:t>
            </a:r>
            <a:r>
              <a:rPr lang="en-US" sz="1200" dirty="0"/>
              <a:t> Talks 2015. Revolution of circular economy in clothing industry | Bert van Son | </a:t>
            </a:r>
            <a:r>
              <a:rPr lang="en-US" sz="1200" dirty="0">
                <a:hlinkClick r:id="rId4"/>
              </a:rPr>
              <a:t>https://www.youtube.com/watch?v=Y_qmdC9cJr4</a:t>
            </a:r>
            <a:endParaRPr lang="en-US" sz="1200" dirty="0"/>
          </a:p>
          <a:p>
            <a:pPr lvl="1"/>
            <a:r>
              <a:rPr lang="en-US" sz="1200" dirty="0"/>
              <a:t> </a:t>
            </a:r>
            <a:r>
              <a:rPr lang="en-US" sz="1200" dirty="0" err="1"/>
              <a:t>TEDx</a:t>
            </a:r>
            <a:r>
              <a:rPr lang="en-US" sz="1200" dirty="0"/>
              <a:t> Talks 2014. Circular economy - system perspectives for a new enlightenment : Ella </a:t>
            </a:r>
            <a:r>
              <a:rPr lang="en-US" sz="1200" dirty="0" err="1"/>
              <a:t>Jamsin</a:t>
            </a:r>
            <a:r>
              <a:rPr lang="en-US" sz="1200" dirty="0"/>
              <a:t> at </a:t>
            </a:r>
            <a:r>
              <a:rPr lang="en-US" sz="1200" dirty="0" err="1"/>
              <a:t>TEDxLiege</a:t>
            </a:r>
            <a:r>
              <a:rPr lang="en-US" sz="1200" dirty="0"/>
              <a:t> </a:t>
            </a:r>
            <a:r>
              <a:rPr lang="en-US" sz="1200" dirty="0">
                <a:hlinkClick r:id="rId5"/>
              </a:rPr>
              <a:t>https://www.youtube.com/watch?v=ucTiaS7kh2k&amp;t=117s</a:t>
            </a:r>
            <a:r>
              <a:rPr lang="en-US" sz="1200" dirty="0"/>
              <a:t>  </a:t>
            </a:r>
          </a:p>
          <a:p>
            <a:r>
              <a:rPr lang="en-US" sz="1600" dirty="0"/>
              <a:t>Task: Work in a group of 3 – 4 students. Study the transformation journey form linear to circular business model. Design a process your group could use while facilitating a company to circular economy.  Choose tools and methods that are easy to understand and cover the transformation form the current stage to new circular business model with possible new/redesigned products and services. Introduce and explain process to the rest of the group. Find a local company and facilitate the company through the proses of part of the proses in a CE transformation sprint. </a:t>
            </a:r>
          </a:p>
          <a:p>
            <a:endParaRPr lang="en-US" sz="1600" dirty="0"/>
          </a:p>
        </p:txBody>
      </p:sp>
      <p:sp>
        <p:nvSpPr>
          <p:cNvPr id="4" name="Title 3"/>
          <p:cNvSpPr>
            <a:spLocks noGrp="1"/>
          </p:cNvSpPr>
          <p:nvPr>
            <p:ph type="title"/>
          </p:nvPr>
        </p:nvSpPr>
        <p:spPr/>
        <p:txBody>
          <a:bodyPr/>
          <a:lstStyle/>
          <a:p>
            <a:r>
              <a:rPr lang="en-US" dirty="0" smtClean="0"/>
              <a:t>Transformation - task</a:t>
            </a:r>
            <a:endParaRPr lang="en-US" dirty="0"/>
          </a:p>
        </p:txBody>
      </p:sp>
      <p:sp>
        <p:nvSpPr>
          <p:cNvPr id="2" name="Footer Placeholder 1"/>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37250509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normAutofit fontScale="90000"/>
          </a:bodyPr>
          <a:lstStyle/>
          <a:p>
            <a:r>
              <a:rPr lang="fi-FI" dirty="0" err="1" smtClean="0"/>
              <a:t>Transformation</a:t>
            </a:r>
            <a:r>
              <a:rPr lang="fi-FI" dirty="0" smtClean="0"/>
              <a:t> </a:t>
            </a:r>
            <a:r>
              <a:rPr lang="fi-FI" dirty="0" err="1" smtClean="0"/>
              <a:t>toolkits</a:t>
            </a:r>
            <a:r>
              <a:rPr lang="fi-FI" dirty="0" smtClean="0"/>
              <a:t> (</a:t>
            </a:r>
            <a:r>
              <a:rPr lang="fi-FI" dirty="0" err="1" smtClean="0"/>
              <a:t>accessed</a:t>
            </a:r>
            <a:r>
              <a:rPr lang="fi-FI" dirty="0" smtClean="0"/>
              <a:t> 20.9.2020)</a:t>
            </a:r>
            <a:endParaRPr lang="fi-FI" dirty="0"/>
          </a:p>
        </p:txBody>
      </p:sp>
      <p:sp>
        <p:nvSpPr>
          <p:cNvPr id="3" name="Content Placeholder 2"/>
          <p:cNvSpPr>
            <a:spLocks noGrp="1"/>
          </p:cNvSpPr>
          <p:nvPr>
            <p:ph idx="1"/>
          </p:nvPr>
        </p:nvSpPr>
        <p:spPr>
          <a:xfrm>
            <a:off x="838200" y="1185207"/>
            <a:ext cx="11191240" cy="5007464"/>
          </a:xfrm>
        </p:spPr>
        <p:txBody>
          <a:bodyPr>
            <a:normAutofit/>
          </a:bodyPr>
          <a:lstStyle/>
          <a:p>
            <a:pPr marL="130969" lvl="0" indent="-130969" defTabSz="514337">
              <a:spcBef>
                <a:spcPts val="563"/>
              </a:spcBef>
              <a:buClr>
                <a:srgbClr val="00B0F0"/>
              </a:buClr>
              <a:buFont typeface="Wingdings" charset="2"/>
              <a:buChar char="§"/>
            </a:pPr>
            <a:r>
              <a:rPr lang="en-US" sz="1800" dirty="0" smtClean="0">
                <a:solidFill>
                  <a:prstClr val="black"/>
                </a:solidFill>
                <a:latin typeface="Corbel" charset="0"/>
              </a:rPr>
              <a:t>Sustainable </a:t>
            </a:r>
            <a:r>
              <a:rPr lang="en-US" sz="1800" dirty="0">
                <a:solidFill>
                  <a:prstClr val="black"/>
                </a:solidFill>
                <a:latin typeface="Corbel" charset="0"/>
              </a:rPr>
              <a:t>consumer </a:t>
            </a:r>
            <a:r>
              <a:rPr lang="en-US" sz="1800" dirty="0" err="1">
                <a:solidFill>
                  <a:prstClr val="black"/>
                </a:solidFill>
                <a:latin typeface="Corbel" charset="0"/>
              </a:rPr>
              <a:t>behaviour</a:t>
            </a:r>
            <a:r>
              <a:rPr lang="en-US" sz="1800" dirty="0">
                <a:solidFill>
                  <a:prstClr val="black"/>
                </a:solidFill>
                <a:latin typeface="Corbel" charset="0"/>
              </a:rPr>
              <a:t> change workbook (</a:t>
            </a:r>
            <a:r>
              <a:rPr lang="en-US" sz="1800" dirty="0" err="1">
                <a:solidFill>
                  <a:prstClr val="black"/>
                </a:solidFill>
                <a:latin typeface="Corbel" charset="0"/>
              </a:rPr>
              <a:t>Sitra</a:t>
            </a:r>
            <a:r>
              <a:rPr lang="en-US" sz="1800" dirty="0">
                <a:solidFill>
                  <a:prstClr val="black"/>
                </a:solidFill>
                <a:latin typeface="Corbel" charset="0"/>
              </a:rPr>
              <a:t>) </a:t>
            </a:r>
            <a:r>
              <a:rPr lang="en-US" sz="1800" dirty="0">
                <a:solidFill>
                  <a:prstClr val="black"/>
                </a:solidFill>
                <a:latin typeface="Corbel" charset="0"/>
                <a:hlinkClick r:id="rId2"/>
              </a:rPr>
              <a:t>https://media.sitra.fi/2018/05/23145322/sitrashiftworkbookv04-www.pdf</a:t>
            </a:r>
            <a:r>
              <a:rPr lang="en-US" sz="1800" dirty="0">
                <a:solidFill>
                  <a:prstClr val="black"/>
                </a:solidFill>
                <a:latin typeface="Corbel" charset="0"/>
              </a:rPr>
              <a:t> </a:t>
            </a:r>
          </a:p>
          <a:p>
            <a:pPr marL="130969" lvl="0" indent="-130969" defTabSz="514337">
              <a:spcBef>
                <a:spcPts val="563"/>
              </a:spcBef>
              <a:buClr>
                <a:srgbClr val="00B0F0"/>
              </a:buClr>
              <a:buFont typeface="Wingdings" charset="2"/>
              <a:buChar char="§"/>
            </a:pPr>
            <a:r>
              <a:rPr lang="en-US" sz="1800" dirty="0">
                <a:solidFill>
                  <a:prstClr val="black"/>
                </a:solidFill>
                <a:latin typeface="Corbel" charset="0"/>
              </a:rPr>
              <a:t>Circular Design Guide </a:t>
            </a:r>
            <a:r>
              <a:rPr lang="fi-FI" sz="1800" dirty="0">
                <a:solidFill>
                  <a:prstClr val="black"/>
                </a:solidFill>
                <a:latin typeface="Corbel" charset="0"/>
                <a:hlinkClick r:id="rId3"/>
              </a:rPr>
              <a:t>https://www.circulardesignguide.com/methods</a:t>
            </a:r>
            <a:r>
              <a:rPr lang="fi-FI" sz="1800" dirty="0">
                <a:solidFill>
                  <a:prstClr val="black"/>
                </a:solidFill>
                <a:latin typeface="Corbel" charset="0"/>
              </a:rPr>
              <a:t>   </a:t>
            </a:r>
          </a:p>
          <a:p>
            <a:pPr marL="130969" lvl="0" indent="-130969" defTabSz="514337">
              <a:spcBef>
                <a:spcPts val="563"/>
              </a:spcBef>
              <a:buClr>
                <a:srgbClr val="00B0F0"/>
              </a:buClr>
              <a:buFont typeface="Wingdings" charset="2"/>
              <a:buChar char="§"/>
            </a:pPr>
            <a:r>
              <a:rPr lang="fi-FI" sz="1800" dirty="0" err="1">
                <a:solidFill>
                  <a:prstClr val="black"/>
                </a:solidFill>
                <a:latin typeface="Corbel" charset="0"/>
              </a:rPr>
              <a:t>Ecodesign</a:t>
            </a:r>
            <a:r>
              <a:rPr lang="fi-FI" sz="1800" dirty="0">
                <a:solidFill>
                  <a:prstClr val="black"/>
                </a:solidFill>
                <a:latin typeface="Corbel" charset="0"/>
              </a:rPr>
              <a:t> Sprint  </a:t>
            </a:r>
            <a:r>
              <a:rPr lang="fi-FI" sz="1800" dirty="0">
                <a:solidFill>
                  <a:prstClr val="black"/>
                </a:solidFill>
                <a:latin typeface="Corbel" charset="0"/>
                <a:hlinkClick r:id="rId4"/>
              </a:rPr>
              <a:t>https://www.designforum.fi/valmennus/ecodesign-sprint/</a:t>
            </a:r>
            <a:r>
              <a:rPr lang="fi-FI" sz="1800" dirty="0">
                <a:solidFill>
                  <a:prstClr val="black"/>
                </a:solidFill>
                <a:latin typeface="Corbel" charset="0"/>
              </a:rPr>
              <a:t> </a:t>
            </a:r>
          </a:p>
          <a:p>
            <a:pPr marL="130969" lvl="0" indent="-130969" defTabSz="514337">
              <a:spcBef>
                <a:spcPts val="563"/>
              </a:spcBef>
              <a:buClr>
                <a:srgbClr val="00B0F0"/>
              </a:buClr>
              <a:buFont typeface="Wingdings" charset="2"/>
              <a:buChar char="§"/>
            </a:pPr>
            <a:r>
              <a:rPr lang="fi-FI" sz="1800" dirty="0">
                <a:solidFill>
                  <a:prstClr val="black"/>
                </a:solidFill>
                <a:latin typeface="Corbel" charset="0"/>
              </a:rPr>
              <a:t>Planet </a:t>
            </a:r>
            <a:r>
              <a:rPr lang="fi-FI" sz="1800" dirty="0" err="1">
                <a:solidFill>
                  <a:prstClr val="black"/>
                </a:solidFill>
                <a:latin typeface="Corbel" charset="0"/>
              </a:rPr>
              <a:t>Centric</a:t>
            </a:r>
            <a:r>
              <a:rPr lang="fi-FI" sz="1800" dirty="0">
                <a:solidFill>
                  <a:prstClr val="black"/>
                </a:solidFill>
                <a:latin typeface="Corbel" charset="0"/>
              </a:rPr>
              <a:t> Design Toolkit </a:t>
            </a:r>
            <a:r>
              <a:rPr lang="fi-FI" sz="1800" dirty="0">
                <a:solidFill>
                  <a:prstClr val="black"/>
                </a:solidFill>
                <a:latin typeface="Corbel" charset="0"/>
                <a:hlinkClick r:id="rId5"/>
              </a:rPr>
              <a:t>https://cdn2.hubspot.net/hubfs/6362597/Oppaat%20EN/Planet%20Centric%20Design%20toolkit%20-%20202003.pdf</a:t>
            </a:r>
            <a:endParaRPr lang="fi-FI" sz="1800" dirty="0">
              <a:solidFill>
                <a:prstClr val="black"/>
              </a:solidFill>
              <a:latin typeface="Corbel" charset="0"/>
            </a:endParaRPr>
          </a:p>
          <a:p>
            <a:pPr marL="130969" lvl="0" indent="-130969" defTabSz="514337">
              <a:spcBef>
                <a:spcPts val="563"/>
              </a:spcBef>
              <a:buClr>
                <a:srgbClr val="00B0F0"/>
              </a:buClr>
              <a:buFont typeface="Wingdings" charset="2"/>
              <a:buChar char="§"/>
            </a:pPr>
            <a:r>
              <a:rPr lang="fi-FI" sz="1800" dirty="0">
                <a:solidFill>
                  <a:prstClr val="black"/>
                </a:solidFill>
                <a:latin typeface="Corbel" charset="0"/>
              </a:rPr>
              <a:t>Kasvua kiertotaloudesta työkirja </a:t>
            </a:r>
            <a:r>
              <a:rPr lang="fi-FI" sz="1800" dirty="0">
                <a:solidFill>
                  <a:prstClr val="black"/>
                </a:solidFill>
                <a:latin typeface="Corbel" charset="0"/>
                <a:hlinkClick r:id="rId6"/>
              </a:rPr>
              <a:t>https://kasvuryhma.fi/kiertotalous/</a:t>
            </a:r>
            <a:endParaRPr lang="fi-FI" sz="1800" dirty="0">
              <a:solidFill>
                <a:prstClr val="black"/>
              </a:solidFill>
              <a:latin typeface="Corbel" charset="0"/>
            </a:endParaRPr>
          </a:p>
          <a:p>
            <a:pPr marL="130969" lvl="0" indent="-130969" defTabSz="514337">
              <a:spcBef>
                <a:spcPts val="563"/>
              </a:spcBef>
              <a:buClr>
                <a:srgbClr val="00B0F0"/>
              </a:buClr>
              <a:buFont typeface="Wingdings" charset="2"/>
              <a:buChar char="§"/>
            </a:pPr>
            <a:r>
              <a:rPr lang="fi-FI" sz="1800" dirty="0">
                <a:solidFill>
                  <a:prstClr val="black"/>
                </a:solidFill>
                <a:latin typeface="Corbel" charset="0"/>
              </a:rPr>
              <a:t>Kiertotaloustyökalu yrityksille </a:t>
            </a:r>
            <a:r>
              <a:rPr lang="fi-FI" sz="1800" dirty="0">
                <a:solidFill>
                  <a:prstClr val="black"/>
                </a:solidFill>
                <a:latin typeface="Corbel" charset="0"/>
                <a:hlinkClick r:id="rId7"/>
              </a:rPr>
              <a:t>https://www.epliitto.fi/images/cesme-kiertotaloustyokalu/CESME_Kiertotaloustyokalu_esittelyaineisto%20fasilitoijalle.pdf</a:t>
            </a:r>
            <a:endParaRPr lang="fi-FI" sz="1800" dirty="0">
              <a:solidFill>
                <a:prstClr val="black"/>
              </a:solidFill>
              <a:latin typeface="Corbel" charset="0"/>
            </a:endParaRPr>
          </a:p>
          <a:p>
            <a:pPr marL="130969" lvl="0" indent="-130969" defTabSz="514337">
              <a:lnSpc>
                <a:spcPct val="107000"/>
              </a:lnSpc>
              <a:spcBef>
                <a:spcPts val="563"/>
              </a:spcBef>
              <a:spcAft>
                <a:spcPts val="800"/>
              </a:spcAft>
              <a:buClr>
                <a:srgbClr val="00B0F0"/>
              </a:buClr>
              <a:buFont typeface="Wingdings" charset="2"/>
              <a:buChar char="§"/>
            </a:pPr>
            <a:r>
              <a:rPr lang="en-GB"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Understand </a:t>
            </a:r>
            <a:r>
              <a:rPr lang="en-GB" sz="1800" dirty="0">
                <a:solidFill>
                  <a:prstClr val="black"/>
                </a:solidFill>
                <a:latin typeface="Calibri" panose="020F0502020204030204" pitchFamily="34" charset="0"/>
                <a:ea typeface="Calibri" panose="020F0502020204030204" pitchFamily="34" charset="0"/>
                <a:cs typeface="Times New Roman" panose="02020603050405020304" pitchFamily="18" charset="0"/>
              </a:rPr>
              <a:t>Circular Flows </a:t>
            </a:r>
            <a:r>
              <a:rPr lang="en-GB"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8"/>
              </a:rPr>
              <a:t>https://www.circulardesignguide.com/post/loops</a:t>
            </a:r>
            <a:endParaRPr lang="fi-FI" sz="1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30969" lvl="0" indent="-130969" defTabSz="514337">
              <a:lnSpc>
                <a:spcPct val="107000"/>
              </a:lnSpc>
              <a:spcBef>
                <a:spcPts val="563"/>
              </a:spcBef>
              <a:spcAft>
                <a:spcPts val="800"/>
              </a:spcAft>
              <a:buClr>
                <a:srgbClr val="00B0F0"/>
              </a:buClr>
              <a:buFont typeface="Wingdings" charset="2"/>
              <a:buChar char="§"/>
            </a:pPr>
            <a:r>
              <a:rPr lang="en-GB" sz="1800" dirty="0">
                <a:solidFill>
                  <a:prstClr val="black"/>
                </a:solidFill>
                <a:latin typeface="Calibri" panose="020F0502020204030204" pitchFamily="34" charset="0"/>
                <a:ea typeface="Calibri" panose="020F0502020204030204" pitchFamily="34" charset="0"/>
                <a:cs typeface="Times New Roman" panose="02020603050405020304" pitchFamily="18" charset="0"/>
              </a:rPr>
              <a:t>Circular Flows worksheets </a:t>
            </a:r>
            <a:r>
              <a:rPr lang="en-GB"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9"/>
              </a:rPr>
              <a:t>https://</a:t>
            </a:r>
            <a:r>
              <a:rPr lang="en-GB" sz="18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9"/>
              </a:rPr>
              <a:t>www.ellenmacarthurfoundation.org/assets/design/Circular_Flows_Final.pdf</a:t>
            </a:r>
            <a:endParaRPr lang="en-GB"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marL="130969" lvl="0" indent="-130969" defTabSz="514337">
              <a:lnSpc>
                <a:spcPct val="107000"/>
              </a:lnSpc>
              <a:spcBef>
                <a:spcPts val="563"/>
              </a:spcBef>
              <a:spcAft>
                <a:spcPts val="800"/>
              </a:spcAft>
              <a:buClr>
                <a:srgbClr val="00B0F0"/>
              </a:buClr>
              <a:buFont typeface="Wingdings" charset="2"/>
              <a:buChar char="§"/>
            </a:pPr>
            <a:r>
              <a:rPr lang="fi-FI" sz="1800" dirty="0" err="1" smtClean="0">
                <a:latin typeface="Segoe UI" panose="020B0502040204020203" pitchFamily="34" charset="0"/>
              </a:rPr>
              <a:t>Circit</a:t>
            </a:r>
            <a:r>
              <a:rPr lang="fi-FI" sz="1800" dirty="0" smtClean="0">
                <a:latin typeface="Segoe UI" panose="020B0502040204020203" pitchFamily="34" charset="0"/>
              </a:rPr>
              <a:t> </a:t>
            </a:r>
            <a:r>
              <a:rPr lang="fi-FI" sz="1800" dirty="0" err="1">
                <a:latin typeface="Segoe UI" panose="020B0502040204020203" pitchFamily="34" charset="0"/>
              </a:rPr>
              <a:t>workbooks</a:t>
            </a:r>
            <a:r>
              <a:rPr lang="fi-FI" sz="1800" dirty="0">
                <a:latin typeface="Segoe UI" panose="020B0502040204020203" pitchFamily="34" charset="0"/>
              </a:rPr>
              <a:t> </a:t>
            </a:r>
            <a:r>
              <a:rPr lang="fi-FI" sz="1800" dirty="0">
                <a:latin typeface="Segoe UI" panose="020B0502040204020203" pitchFamily="34" charset="0"/>
                <a:hlinkClick r:id="rId10" tooltip="http://circitnord.com/workbooks/"/>
              </a:rPr>
              <a:t>http://circitnord.com/workbooks/</a:t>
            </a:r>
            <a:endParaRPr lang="fi-FI" sz="1800" dirty="0">
              <a:latin typeface="Segoe UI" panose="020B0502040204020203" pitchFamily="34" charset="0"/>
            </a:endParaRPr>
          </a:p>
          <a:p>
            <a:pPr marL="130969" lvl="0" indent="-130969" defTabSz="514337">
              <a:lnSpc>
                <a:spcPct val="107000"/>
              </a:lnSpc>
              <a:spcBef>
                <a:spcPts val="563"/>
              </a:spcBef>
              <a:spcAft>
                <a:spcPts val="800"/>
              </a:spcAft>
              <a:buClr>
                <a:srgbClr val="00B0F0"/>
              </a:buClr>
              <a:buFont typeface="Wingdings" charset="2"/>
              <a:buChar char="§"/>
            </a:pPr>
            <a:endParaRPr lang="fi-FI" sz="1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Footer Placeholder 3"/>
          <p:cNvSpPr>
            <a:spLocks noGrp="1"/>
          </p:cNvSpPr>
          <p:nvPr>
            <p:ph type="ftr" sz="quarter" idx="11"/>
          </p:nvPr>
        </p:nvSpPr>
        <p:spPr/>
        <p:txBody>
          <a:bodyPr/>
          <a:lstStyle/>
          <a:p>
            <a:r>
              <a:rPr lang="fi-FI" smtClean="0"/>
              <a:t>kiertotalousamk.fi</a:t>
            </a:r>
            <a:endParaRPr lang="fi-FI" dirty="0"/>
          </a:p>
        </p:txBody>
      </p:sp>
    </p:spTree>
    <p:extLst>
      <p:ext uri="{BB962C8B-B14F-4D97-AF65-F5344CB8AC3E}">
        <p14:creationId xmlns:p14="http://schemas.microsoft.com/office/powerpoint/2010/main" val="3127048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74"/>
            <a:ext cx="10515600" cy="1325563"/>
          </a:xfrm>
        </p:spPr>
        <p:txBody>
          <a:bodyPr/>
          <a:lstStyle/>
          <a:p>
            <a:r>
              <a:rPr lang="fi-FI" sz="4000" dirty="0"/>
              <a:t>Course </a:t>
            </a:r>
            <a:r>
              <a:rPr lang="en-US" sz="4000" dirty="0" smtClean="0"/>
              <a:t>content</a:t>
            </a:r>
            <a:endParaRPr lang="en-US" sz="4000" dirty="0"/>
          </a:p>
        </p:txBody>
      </p:sp>
      <p:sp>
        <p:nvSpPr>
          <p:cNvPr id="3" name="Content Placeholder 2"/>
          <p:cNvSpPr>
            <a:spLocks noGrp="1"/>
          </p:cNvSpPr>
          <p:nvPr>
            <p:ph idx="1"/>
          </p:nvPr>
        </p:nvSpPr>
        <p:spPr>
          <a:xfrm>
            <a:off x="838200" y="1307289"/>
            <a:ext cx="10515600" cy="4161289"/>
          </a:xfrm>
        </p:spPr>
        <p:txBody>
          <a:bodyPr vert="horz" lIns="91440" tIns="45720" rIns="91440" bIns="45720" rtlCol="0" anchor="t">
            <a:noAutofit/>
          </a:bodyPr>
          <a:lstStyle/>
          <a:p>
            <a:r>
              <a:rPr lang="en-US" sz="2400" dirty="0"/>
              <a:t>The course will </a:t>
            </a:r>
            <a:endParaRPr lang="fi-FI" sz="3200" dirty="0">
              <a:cs typeface="Calibri"/>
            </a:endParaRPr>
          </a:p>
          <a:p>
            <a:pPr lvl="1"/>
            <a:r>
              <a:rPr lang="en-US" dirty="0"/>
              <a:t>Expose students to alternative circular economy business models in depth</a:t>
            </a:r>
            <a:endParaRPr lang="fi-FI" dirty="0">
              <a:cs typeface="Calibri"/>
            </a:endParaRPr>
          </a:p>
          <a:p>
            <a:pPr lvl="1"/>
            <a:r>
              <a:rPr lang="en-US" dirty="0"/>
              <a:t>Challenge students to think critically and evaluate different circular economy business models and their suitability to a company</a:t>
            </a:r>
            <a:endParaRPr lang="fi-FI" dirty="0">
              <a:cs typeface="Calibri"/>
            </a:endParaRPr>
          </a:p>
          <a:p>
            <a:pPr lvl="1"/>
            <a:r>
              <a:rPr lang="en-US" dirty="0"/>
              <a:t>Increase the student’s understanding and </a:t>
            </a:r>
            <a:r>
              <a:rPr lang="en-US" dirty="0" smtClean="0"/>
              <a:t>the appreciation </a:t>
            </a:r>
            <a:r>
              <a:rPr lang="en-US" dirty="0"/>
              <a:t>of the company and business model level changes necessary to make circular economy a reality</a:t>
            </a:r>
            <a:endParaRPr lang="fi-FI" dirty="0">
              <a:cs typeface="Calibri"/>
            </a:endParaRPr>
          </a:p>
          <a:p>
            <a:pPr lvl="1"/>
            <a:r>
              <a:rPr lang="en-US" dirty="0"/>
              <a:t>Give the students the opportunity to develop a circular business model at the idea level</a:t>
            </a:r>
          </a:p>
          <a:p>
            <a:pPr lvl="1"/>
            <a:r>
              <a:rPr lang="en-US" dirty="0">
                <a:cs typeface="Calibri"/>
              </a:rPr>
              <a:t>Give the student a preliminary understanding about the transformation process from linear business model into a circular one</a:t>
            </a:r>
            <a:endParaRPr lang="fi-FI" dirty="0">
              <a:cs typeface="Calibri"/>
            </a:endParaRPr>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622283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Circular</a:t>
            </a:r>
            <a:r>
              <a:rPr lang="fi-FI" b="1" dirty="0" smtClean="0"/>
              <a:t> </a:t>
            </a:r>
            <a:r>
              <a:rPr lang="fi-FI" b="1" dirty="0" err="1" smtClean="0"/>
              <a:t>economy</a:t>
            </a:r>
            <a:r>
              <a:rPr lang="fi-FI" b="1" dirty="0" smtClean="0"/>
              <a:t> business </a:t>
            </a:r>
            <a:r>
              <a:rPr lang="fi-FI" b="1" dirty="0" err="1" smtClean="0"/>
              <a:t>model</a:t>
            </a:r>
            <a:endParaRPr lang="fi-FI" b="1" dirty="0"/>
          </a:p>
        </p:txBody>
      </p:sp>
      <p:sp>
        <p:nvSpPr>
          <p:cNvPr id="3" name="Content Placeholder 2"/>
          <p:cNvSpPr>
            <a:spLocks noGrp="1"/>
          </p:cNvSpPr>
          <p:nvPr>
            <p:ph idx="1"/>
          </p:nvPr>
        </p:nvSpPr>
        <p:spPr>
          <a:xfrm>
            <a:off x="838200" y="1525225"/>
            <a:ext cx="10515600" cy="4161289"/>
          </a:xfrm>
        </p:spPr>
        <p:txBody>
          <a:bodyPr>
            <a:normAutofit/>
          </a:bodyPr>
          <a:lstStyle/>
          <a:p>
            <a:r>
              <a:rPr lang="en-US" sz="2400" dirty="0"/>
              <a:t>Circular economy is a business model where different actors and stakeholders collaborate to maintain value embedded in products and raw materials. That objective can be implemented in various ways. The most efficient is to maintain the value in the product by extending the product lifecycle. The product can also be sold and reused by new owner. Materials of the used products can be utilized or reused to manufacture similar or totally different products. Traditional recycling enables materials to be utilized as raw material for new products. That all enables companies to transform their linear business model into circular by combining previously mentioned options.  </a:t>
            </a:r>
          </a:p>
          <a:p>
            <a:r>
              <a:rPr lang="en-US" sz="2400" dirty="0"/>
              <a:t>In the circular economy planning/product design covers the whole product life cycle and the value proposition is based on sustainable principles. </a:t>
            </a:r>
            <a:endParaRPr lang="fi-FI" sz="2400"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3268940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4305"/>
            <a:ext cx="10515600" cy="1325563"/>
          </a:xfrm>
        </p:spPr>
        <p:txBody>
          <a:bodyPr/>
          <a:lstStyle/>
          <a:p>
            <a:r>
              <a:rPr lang="en-US" sz="4000" dirty="0"/>
              <a:t>Circular economy business models</a:t>
            </a:r>
            <a:endParaRPr lang="en-US" sz="4000" dirty="0"/>
          </a:p>
        </p:txBody>
      </p:sp>
      <p:sp>
        <p:nvSpPr>
          <p:cNvPr id="4" name="Footer Placeholder 3"/>
          <p:cNvSpPr>
            <a:spLocks noGrp="1"/>
          </p:cNvSpPr>
          <p:nvPr>
            <p:ph type="ftr" sz="quarter" idx="11"/>
          </p:nvPr>
        </p:nvSpPr>
        <p:spPr/>
        <p:txBody>
          <a:bodyPr/>
          <a:lstStyle/>
          <a:p>
            <a:r>
              <a:rPr lang="fi-FI" smtClean="0"/>
              <a:t>kiertotalousamk.fi</a:t>
            </a:r>
            <a:endParaRPr lang="fi-FI"/>
          </a:p>
        </p:txBody>
      </p:sp>
      <p:sp>
        <p:nvSpPr>
          <p:cNvPr id="5" name="Text Placeholder 5"/>
          <p:cNvSpPr txBox="1">
            <a:spLocks/>
          </p:cNvSpPr>
          <p:nvPr/>
        </p:nvSpPr>
        <p:spPr>
          <a:xfrm>
            <a:off x="5797118" y="1779523"/>
            <a:ext cx="5558270"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Some source materials</a:t>
            </a:r>
          </a:p>
          <a:p>
            <a:endParaRPr lang="fi-FI" dirty="0"/>
          </a:p>
        </p:txBody>
      </p:sp>
      <p:sp>
        <p:nvSpPr>
          <p:cNvPr id="6" name="Content Placeholder 6"/>
          <p:cNvSpPr txBox="1">
            <a:spLocks/>
          </p:cNvSpPr>
          <p:nvPr/>
        </p:nvSpPr>
        <p:spPr>
          <a:xfrm>
            <a:off x="5797118" y="2188773"/>
            <a:ext cx="5885896" cy="3684588"/>
          </a:xfrm>
          <a:prstGeom prst="rect">
            <a:avLst/>
          </a:prstGeom>
        </p:spPr>
        <p:txBody>
          <a:bodyPr vert="horz" lIns="91440" tIns="45720" rIns="91440" bIns="45720" rtlCol="0" anchor="t">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smtClean="0"/>
          </a:p>
          <a:p>
            <a:r>
              <a:rPr lang="en-US" dirty="0" smtClean="0"/>
              <a:t>Circular economy playbook. 2018. </a:t>
            </a:r>
            <a:r>
              <a:rPr lang="en-US" dirty="0" err="1" smtClean="0"/>
              <a:t>Sitra</a:t>
            </a:r>
            <a:r>
              <a:rPr lang="en-US" dirty="0" smtClean="0"/>
              <a:t> </a:t>
            </a:r>
            <a:r>
              <a:rPr lang="en-US" dirty="0" smtClean="0">
                <a:hlinkClick r:id="rId2"/>
              </a:rPr>
              <a:t>http://www.kasvuakiertotaloudesta.fi/</a:t>
            </a:r>
            <a:r>
              <a:rPr lang="en-US" dirty="0" smtClean="0"/>
              <a:t> </a:t>
            </a:r>
          </a:p>
          <a:p>
            <a:r>
              <a:rPr lang="en-US" dirty="0" smtClean="0"/>
              <a:t>White. K, Habib, R. 2018. A review and framework for encouraging ecologically sustainable consumer behavior. </a:t>
            </a:r>
            <a:r>
              <a:rPr lang="en-US" dirty="0" err="1" smtClean="0"/>
              <a:t>Sitra</a:t>
            </a:r>
            <a:r>
              <a:rPr lang="en-US" dirty="0" smtClean="0"/>
              <a:t> </a:t>
            </a:r>
            <a:r>
              <a:rPr lang="en-US" dirty="0" smtClean="0">
                <a:hlinkClick r:id="rId3"/>
              </a:rPr>
              <a:t>https://media.sitra.fi/2018/05/23161207/sitrashiftraporttiwww.pdf</a:t>
            </a:r>
            <a:r>
              <a:rPr lang="en-US" dirty="0" smtClean="0"/>
              <a:t>  </a:t>
            </a:r>
          </a:p>
          <a:p>
            <a:r>
              <a:rPr lang="en-US" dirty="0" err="1" smtClean="0"/>
              <a:t>Kiertotalouden</a:t>
            </a:r>
            <a:r>
              <a:rPr lang="en-US" dirty="0" smtClean="0"/>
              <a:t> </a:t>
            </a:r>
            <a:r>
              <a:rPr lang="en-US" dirty="0" err="1" smtClean="0"/>
              <a:t>kiinnostavimmat</a:t>
            </a:r>
            <a:r>
              <a:rPr lang="en-US" dirty="0" smtClean="0"/>
              <a:t> </a:t>
            </a:r>
            <a:r>
              <a:rPr lang="en-US" dirty="0" smtClean="0">
                <a:hlinkClick r:id="rId4"/>
              </a:rPr>
              <a:t>https://www.sitra.fi/hankkeet/kiertotalouden-kiinnostavimmat/</a:t>
            </a:r>
            <a:r>
              <a:rPr lang="en-US" dirty="0" smtClean="0"/>
              <a:t>  </a:t>
            </a:r>
          </a:p>
          <a:p>
            <a:r>
              <a:rPr lang="en-US" sz="2900" dirty="0" smtClean="0">
                <a:cs typeface="Calibri"/>
              </a:rPr>
              <a:t>P. Lacy, J. </a:t>
            </a:r>
            <a:r>
              <a:rPr lang="en-US" sz="2900" dirty="0" err="1" smtClean="0">
                <a:cs typeface="Calibri"/>
              </a:rPr>
              <a:t>Ruthqvis</a:t>
            </a:r>
            <a:r>
              <a:rPr lang="en-US" sz="2900" dirty="0" smtClean="0">
                <a:cs typeface="Calibri"/>
              </a:rPr>
              <a:t> Waste to Wealth: The Circular Economy Advantage 1st ed. 2015 Edition</a:t>
            </a:r>
          </a:p>
          <a:p>
            <a:endParaRPr lang="en-US" dirty="0" smtClean="0">
              <a:cs typeface="Calibri"/>
            </a:endParaRPr>
          </a:p>
          <a:p>
            <a:endParaRPr lang="en-US" dirty="0"/>
          </a:p>
        </p:txBody>
      </p:sp>
      <p:sp>
        <p:nvSpPr>
          <p:cNvPr id="7" name="Content Placeholder 4"/>
          <p:cNvSpPr txBox="1">
            <a:spLocks/>
          </p:cNvSpPr>
          <p:nvPr/>
        </p:nvSpPr>
        <p:spPr>
          <a:xfrm>
            <a:off x="1066212" y="2348428"/>
            <a:ext cx="4477936" cy="36845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2400" dirty="0" smtClean="0"/>
              <a:t>Product lifetime extension</a:t>
            </a:r>
          </a:p>
          <a:p>
            <a:pPr marL="457200" indent="-457200">
              <a:buFont typeface="+mj-lt"/>
              <a:buAutoNum type="arabicPeriod"/>
            </a:pPr>
            <a:r>
              <a:rPr lang="en-US" sz="2400" dirty="0" smtClean="0"/>
              <a:t>Product as a  service </a:t>
            </a:r>
          </a:p>
          <a:p>
            <a:pPr marL="457200" indent="-457200">
              <a:buFont typeface="+mj-lt"/>
              <a:buAutoNum type="arabicPeriod"/>
            </a:pPr>
            <a:r>
              <a:rPr lang="en-US" sz="2400" dirty="0" smtClean="0"/>
              <a:t>Sharing  economy / platforms</a:t>
            </a:r>
          </a:p>
          <a:p>
            <a:pPr marL="457200" indent="-457200">
              <a:buFont typeface="+mj-lt"/>
              <a:buAutoNum type="arabicPeriod"/>
            </a:pPr>
            <a:r>
              <a:rPr lang="en-US" sz="2400" dirty="0" smtClean="0"/>
              <a:t>Recovery and  recycling</a:t>
            </a:r>
          </a:p>
          <a:p>
            <a:pPr marL="457200" indent="-457200">
              <a:buFont typeface="+mj-lt"/>
              <a:buAutoNum type="arabicPeriod"/>
            </a:pPr>
            <a:r>
              <a:rPr lang="en-US" sz="2400" dirty="0" smtClean="0"/>
              <a:t>Circular  supply chain</a:t>
            </a:r>
          </a:p>
          <a:p>
            <a:endParaRPr lang="fi-FI" dirty="0"/>
          </a:p>
        </p:txBody>
      </p:sp>
    </p:spTree>
    <p:extLst>
      <p:ext uri="{BB962C8B-B14F-4D97-AF65-F5344CB8AC3E}">
        <p14:creationId xmlns:p14="http://schemas.microsoft.com/office/powerpoint/2010/main" val="881866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991"/>
            <a:ext cx="10515600" cy="1325563"/>
          </a:xfrm>
          <a:solidFill>
            <a:schemeClr val="accent6">
              <a:lumMod val="60000"/>
              <a:lumOff val="40000"/>
            </a:schemeClr>
          </a:solidFill>
          <a:ln>
            <a:solidFill>
              <a:schemeClr val="tx1"/>
            </a:solidFill>
          </a:ln>
        </p:spPr>
        <p:txBody>
          <a:bodyPr/>
          <a:lstStyle/>
          <a:p>
            <a:r>
              <a:rPr lang="fi-FI" b="1" dirty="0"/>
              <a:t>Product </a:t>
            </a:r>
            <a:r>
              <a:rPr lang="fi-FI" b="1" dirty="0" err="1"/>
              <a:t>lifetime</a:t>
            </a:r>
            <a:r>
              <a:rPr lang="fi-FI" b="1" dirty="0"/>
              <a:t> </a:t>
            </a:r>
            <a:r>
              <a:rPr lang="fi-FI" b="1" dirty="0" err="1" smtClean="0"/>
              <a:t>extension</a:t>
            </a:r>
            <a:r>
              <a:rPr lang="fi-FI" b="1" dirty="0" smtClean="0"/>
              <a:t> - </a:t>
            </a:r>
            <a:r>
              <a:rPr lang="fi-FI" b="1" dirty="0" err="1" smtClean="0"/>
              <a:t>introduction</a:t>
            </a:r>
            <a:endParaRPr lang="fi-FI" b="1" dirty="0"/>
          </a:p>
        </p:txBody>
      </p:sp>
      <p:sp>
        <p:nvSpPr>
          <p:cNvPr id="3" name="Content Placeholder 2"/>
          <p:cNvSpPr>
            <a:spLocks noGrp="1"/>
          </p:cNvSpPr>
          <p:nvPr>
            <p:ph idx="1"/>
          </p:nvPr>
        </p:nvSpPr>
        <p:spPr>
          <a:xfrm>
            <a:off x="1083076" y="1825625"/>
            <a:ext cx="10270724" cy="4161289"/>
          </a:xfrm>
        </p:spPr>
        <p:txBody>
          <a:bodyPr>
            <a:normAutofit fontScale="62500" lnSpcReduction="20000"/>
          </a:bodyPr>
          <a:lstStyle/>
          <a:p>
            <a:r>
              <a:rPr lang="en-US" dirty="0" smtClean="0"/>
              <a:t>In the year 2019, the </a:t>
            </a:r>
            <a:r>
              <a:rPr lang="en-US" dirty="0"/>
              <a:t>Finnish earth overshoot day was on 4</a:t>
            </a:r>
            <a:r>
              <a:rPr lang="en-US" baseline="30000" dirty="0"/>
              <a:t>th</a:t>
            </a:r>
            <a:r>
              <a:rPr lang="en-US" dirty="0"/>
              <a:t> April 2019 when we began to use more from nature than our planet can renew in the whole year. “Earth overshoot day” comes earlier every year. A major reason for this is the economic model of industrialized economies, referred to as the ‘throughput’ economy, or a ‘take-make-dispose’ economy; an economy that relies on large quantities of cheap, easily accessible materials and energy, and that produces vast amounts of waste (Ellen MacArthur Foundation, 2013). Another reason is that in many economies the average income is increasing, resulting in growing domestic consumption and generation of waste.</a:t>
            </a:r>
          </a:p>
          <a:p>
            <a:r>
              <a:rPr lang="en-US" dirty="0"/>
              <a:t>According to the </a:t>
            </a:r>
            <a:r>
              <a:rPr lang="en-US" dirty="0" smtClean="0"/>
              <a:t>Organization </a:t>
            </a:r>
            <a:r>
              <a:rPr lang="en-US" dirty="0"/>
              <a:t>for Economic Cooperation and Development (OECD), sales of refrigerators, television sets, mobile phones, motors and automobiles have surged in virtually every African country in recent years. In Ghana, for instance, the possession of cars and motorcycles has increased by 81% since 2006 (</a:t>
            </a:r>
            <a:r>
              <a:rPr lang="en-US" dirty="0" err="1"/>
              <a:t>Pezzini</a:t>
            </a:r>
            <a:r>
              <a:rPr lang="en-US" dirty="0"/>
              <a:t>, 2012).</a:t>
            </a:r>
          </a:p>
          <a:p>
            <a:r>
              <a:rPr lang="en-US" dirty="0"/>
              <a:t>With the expected doubling of the global middle class in the coming years, it is widely recognized that the linear economic model is reaching its physical and environmental limits, and a transition to a more circular economy and to more sustainable consumption and production practices will make sense for people and the planet. In a circular economy, the value of products is maintained for as long as possible, for instance by </a:t>
            </a:r>
            <a:r>
              <a:rPr lang="en-US" u="sng" dirty="0"/>
              <a:t>extending their </a:t>
            </a:r>
            <a:r>
              <a:rPr lang="fi-FI" u="sng" dirty="0" err="1"/>
              <a:t>useful</a:t>
            </a:r>
            <a:r>
              <a:rPr lang="fi-FI" u="sng" dirty="0"/>
              <a:t> </a:t>
            </a:r>
            <a:r>
              <a:rPr lang="fi-FI" u="sng" dirty="0" err="1"/>
              <a:t>lives</a:t>
            </a:r>
            <a:r>
              <a:rPr lang="fi-FI" u="sng" dirty="0"/>
              <a:t> </a:t>
            </a:r>
            <a:r>
              <a:rPr lang="fi-FI" dirty="0"/>
              <a:t>(EU, 2015).</a:t>
            </a:r>
          </a:p>
          <a:p>
            <a:r>
              <a:rPr lang="en-US" dirty="0"/>
              <a:t>There are several ways to extend the useful lives of products: (1) by simply using products for a long(</a:t>
            </a:r>
            <a:r>
              <a:rPr lang="en-US" dirty="0" err="1"/>
              <a:t>er</a:t>
            </a:r>
            <a:r>
              <a:rPr lang="en-US" dirty="0"/>
              <a:t>) time, (2) by extending their use through maintenance and upgrades, and/ or (3) by recovering broken products through repair, refurbishment or remanufacturing </a:t>
            </a:r>
            <a:r>
              <a:rPr lang="fi-FI" dirty="0"/>
              <a:t>(</a:t>
            </a:r>
            <a:r>
              <a:rPr lang="fi-FI" dirty="0" err="1"/>
              <a:t>Den</a:t>
            </a:r>
            <a:r>
              <a:rPr lang="fi-FI" dirty="0"/>
              <a:t> </a:t>
            </a:r>
            <a:r>
              <a:rPr lang="fi-FI" dirty="0" err="1"/>
              <a:t>Hollander</a:t>
            </a:r>
            <a:r>
              <a:rPr lang="fi-FI" dirty="0"/>
              <a:t>, 2017)</a:t>
            </a:r>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633168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4372"/>
          </a:xfrm>
        </p:spPr>
        <p:txBody>
          <a:bodyPr/>
          <a:lstStyle/>
          <a:p>
            <a:r>
              <a:rPr lang="fi-FI" dirty="0"/>
              <a:t>Product </a:t>
            </a:r>
            <a:r>
              <a:rPr lang="fi-FI" dirty="0" err="1" smtClean="0"/>
              <a:t>lifetime</a:t>
            </a:r>
            <a:r>
              <a:rPr lang="fi-FI" dirty="0" smtClean="0"/>
              <a:t> </a:t>
            </a:r>
            <a:r>
              <a:rPr lang="fi-FI" dirty="0" err="1" smtClean="0"/>
              <a:t>extension</a:t>
            </a:r>
            <a:r>
              <a:rPr lang="fi-FI" dirty="0" smtClean="0"/>
              <a:t> - </a:t>
            </a:r>
            <a:r>
              <a:rPr lang="fi-FI" dirty="0" err="1" smtClean="0"/>
              <a:t>task</a:t>
            </a:r>
            <a:endParaRPr lang="fi-FI" dirty="0"/>
          </a:p>
        </p:txBody>
      </p:sp>
      <p:sp>
        <p:nvSpPr>
          <p:cNvPr id="3" name="Content Placeholder 2"/>
          <p:cNvSpPr>
            <a:spLocks noGrp="1"/>
          </p:cNvSpPr>
          <p:nvPr>
            <p:ph idx="1"/>
          </p:nvPr>
        </p:nvSpPr>
        <p:spPr>
          <a:xfrm>
            <a:off x="838200" y="1419497"/>
            <a:ext cx="10789024" cy="4757466"/>
          </a:xfrm>
        </p:spPr>
        <p:txBody>
          <a:bodyPr>
            <a:normAutofit fontScale="77500" lnSpcReduction="20000"/>
          </a:bodyPr>
          <a:lstStyle/>
          <a:p>
            <a:r>
              <a:rPr lang="en-US" sz="2600" dirty="0"/>
              <a:t>Read the relevant pages of SITRA Playbook. </a:t>
            </a:r>
            <a:r>
              <a:rPr lang="en-US" sz="2600" dirty="0">
                <a:hlinkClick r:id="rId2"/>
              </a:rPr>
              <a:t>http://www.kasvuakiertotaloudesta.fi</a:t>
            </a:r>
            <a:r>
              <a:rPr lang="en-US" sz="2600" dirty="0" smtClean="0">
                <a:hlinkClick r:id="rId2"/>
              </a:rPr>
              <a:t>/</a:t>
            </a:r>
            <a:endParaRPr lang="en-US" sz="2600" dirty="0" smtClean="0"/>
          </a:p>
          <a:p>
            <a:r>
              <a:rPr lang="en-US" sz="2600" dirty="0" smtClean="0"/>
              <a:t>One </a:t>
            </a:r>
            <a:r>
              <a:rPr lang="en-US" sz="2600" dirty="0"/>
              <a:t>Planet network  2019. UN environment WEBINAR 2019: Product </a:t>
            </a:r>
            <a:r>
              <a:rPr lang="en-US" sz="2600" dirty="0" smtClean="0"/>
              <a:t>Lifetime Extension- Which Business  Models Work? </a:t>
            </a:r>
            <a:r>
              <a:rPr lang="en-US" sz="2600" dirty="0" smtClean="0">
                <a:hlinkClick r:id="rId3"/>
              </a:rPr>
              <a:t>https</a:t>
            </a:r>
            <a:r>
              <a:rPr lang="en-US" sz="2600" dirty="0">
                <a:hlinkClick r:id="rId3"/>
              </a:rPr>
              <a:t>://www.youtube.com/watch?v=hcjaHkL5Ay4</a:t>
            </a:r>
            <a:r>
              <a:rPr lang="en-US" sz="2600" dirty="0"/>
              <a:t> </a:t>
            </a:r>
            <a:endParaRPr lang="en-US" sz="2600" dirty="0" smtClean="0"/>
          </a:p>
          <a:p>
            <a:r>
              <a:rPr lang="en-US" sz="2600" dirty="0" smtClean="0"/>
              <a:t>One </a:t>
            </a:r>
            <a:r>
              <a:rPr lang="en-US" sz="2600" dirty="0"/>
              <a:t>Planet network 2017.  UN Environment report 2017. Launch webinar of    'The Long View: Exploring Product Lifetime Extension.' </a:t>
            </a:r>
            <a:r>
              <a:rPr lang="en-US" sz="2600" dirty="0">
                <a:hlinkClick r:id="rId4"/>
              </a:rPr>
              <a:t>https://www.youtube.com/watch?v=ei-r6cUOwBw</a:t>
            </a:r>
            <a:r>
              <a:rPr lang="en-US" sz="2600" dirty="0"/>
              <a:t> </a:t>
            </a:r>
            <a:endParaRPr lang="en-US" sz="2600" dirty="0" smtClean="0"/>
          </a:p>
          <a:p>
            <a:pPr marL="0" indent="0">
              <a:buNone/>
            </a:pPr>
            <a:endParaRPr lang="en-US" sz="2600" dirty="0"/>
          </a:p>
          <a:p>
            <a:r>
              <a:rPr lang="en-US" sz="2600" dirty="0" smtClean="0"/>
              <a:t>Task</a:t>
            </a:r>
            <a:r>
              <a:rPr lang="en-US" sz="2600" dirty="0"/>
              <a:t>: Product life cycle drawing and extension possibilities. (Visual presentation and discussion board)</a:t>
            </a:r>
          </a:p>
          <a:p>
            <a:pPr lvl="1"/>
            <a:r>
              <a:rPr lang="en-US" sz="2600" dirty="0"/>
              <a:t>Choose a product. Draw a simplified life cycle of the product. Break the lifecycle into components (product design; raw-materials; energy; component manufacture; product manufacture; distribution; use; disposal; end-of-life). Evaluate and consider then in your presentation what kind of possibilities exist at each of the life-cycle stages for extending the product life cycle. Categorize the possibilities from your perspective for example with traffic lights (green- easiest and best option; red – costly and/or difficult to implement). Add one more section where you consider how the end user or consumer can promote the extension of product life time. Upload your presentation on the discussion board and comment on at least two other student’s work.</a:t>
            </a:r>
          </a:p>
          <a:p>
            <a:pPr marL="0" indent="0">
              <a:buNone/>
            </a:pPr>
            <a:r>
              <a:rPr lang="en-US" sz="2600" dirty="0"/>
              <a:t> </a:t>
            </a:r>
          </a:p>
          <a:p>
            <a:pPr lvl="1"/>
            <a:endParaRPr lang="en-US" i="1"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2103521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Additional</a:t>
            </a:r>
            <a:r>
              <a:rPr lang="fi-FI" dirty="0" smtClean="0"/>
              <a:t> </a:t>
            </a:r>
            <a:r>
              <a:rPr lang="fi-FI" dirty="0" err="1" smtClean="0"/>
              <a:t>materials</a:t>
            </a:r>
            <a:r>
              <a:rPr lang="fi-FI" dirty="0" smtClean="0"/>
              <a:t> - </a:t>
            </a:r>
            <a:r>
              <a:rPr lang="fi-FI" dirty="0"/>
              <a:t>Product </a:t>
            </a:r>
            <a:r>
              <a:rPr lang="fi-FI" dirty="0" err="1" smtClean="0"/>
              <a:t>lifetime</a:t>
            </a:r>
            <a:r>
              <a:rPr lang="fi-FI" dirty="0" smtClean="0"/>
              <a:t> </a:t>
            </a:r>
            <a:r>
              <a:rPr lang="fi-FI" dirty="0" err="1" smtClean="0"/>
              <a:t>extension</a:t>
            </a:r>
            <a:endParaRPr lang="fi-FI" dirty="0"/>
          </a:p>
        </p:txBody>
      </p:sp>
      <p:sp>
        <p:nvSpPr>
          <p:cNvPr id="3" name="Content Placeholder 2"/>
          <p:cNvSpPr>
            <a:spLocks noGrp="1"/>
          </p:cNvSpPr>
          <p:nvPr>
            <p:ph idx="1"/>
          </p:nvPr>
        </p:nvSpPr>
        <p:spPr/>
        <p:txBody>
          <a:bodyPr>
            <a:normAutofit/>
          </a:bodyPr>
          <a:lstStyle/>
          <a:p>
            <a:endParaRPr lang="fi-FI" dirty="0"/>
          </a:p>
          <a:p>
            <a:endParaRPr lang="fi-FI" dirty="0"/>
          </a:p>
        </p:txBody>
      </p:sp>
      <p:sp>
        <p:nvSpPr>
          <p:cNvPr id="4" name="Footer Placeholder 3"/>
          <p:cNvSpPr>
            <a:spLocks noGrp="1"/>
          </p:cNvSpPr>
          <p:nvPr>
            <p:ph type="ftr" sz="quarter" idx="11"/>
          </p:nvPr>
        </p:nvSpPr>
        <p:spPr/>
        <p:txBody>
          <a:bodyPr/>
          <a:lstStyle/>
          <a:p>
            <a:r>
              <a:rPr lang="fi-FI" smtClean="0"/>
              <a:t>kiertotalousamk.fi</a:t>
            </a:r>
            <a:endParaRPr lang="fi-FI"/>
          </a:p>
        </p:txBody>
      </p:sp>
      <p:sp>
        <p:nvSpPr>
          <p:cNvPr id="6" name="TextBox 5"/>
          <p:cNvSpPr txBox="1"/>
          <p:nvPr/>
        </p:nvSpPr>
        <p:spPr>
          <a:xfrm>
            <a:off x="1044819" y="1825625"/>
            <a:ext cx="10102362" cy="3416320"/>
          </a:xfrm>
          <a:prstGeom prst="rect">
            <a:avLst/>
          </a:prstGeom>
          <a:noFill/>
        </p:spPr>
        <p:txBody>
          <a:bodyPr wrap="square" rtlCol="0">
            <a:spAutoFit/>
          </a:bodyPr>
          <a:lstStyle/>
          <a:p>
            <a:pPr lvl="0">
              <a:lnSpc>
                <a:spcPct val="90000"/>
              </a:lnSpc>
              <a:spcBef>
                <a:spcPts val="1000"/>
              </a:spcBef>
            </a:pPr>
            <a:r>
              <a:rPr lang="en-US" dirty="0" smtClean="0">
                <a:solidFill>
                  <a:prstClr val="black"/>
                </a:solidFill>
              </a:rPr>
              <a:t>UNEP </a:t>
            </a:r>
            <a:r>
              <a:rPr lang="en-US" dirty="0">
                <a:solidFill>
                  <a:prstClr val="black"/>
                </a:solidFill>
              </a:rPr>
              <a:t>report on  The </a:t>
            </a:r>
            <a:r>
              <a:rPr lang="en-US" dirty="0" smtClean="0">
                <a:solidFill>
                  <a:prstClr val="black"/>
                </a:solidFill>
              </a:rPr>
              <a:t>long view</a:t>
            </a:r>
            <a:r>
              <a:rPr lang="en-US" dirty="0">
                <a:solidFill>
                  <a:prstClr val="black"/>
                </a:solidFill>
              </a:rPr>
              <a:t>. Product lifetime extensions 2017. </a:t>
            </a:r>
            <a:r>
              <a:rPr lang="en-US" dirty="0">
                <a:solidFill>
                  <a:prstClr val="black"/>
                </a:solidFill>
                <a:hlinkClick r:id="rId2"/>
              </a:rPr>
              <a:t>https://wedocs.unep.org/bitstream/handle/20.500.11822/22394/long_view_2017.pdf?sequence=1&amp;isAllowed=y</a:t>
            </a:r>
            <a:endParaRPr lang="en-US" dirty="0">
              <a:solidFill>
                <a:prstClr val="black"/>
              </a:solidFill>
            </a:endParaRPr>
          </a:p>
          <a:p>
            <a:r>
              <a:rPr lang="en-US" dirty="0" smtClean="0"/>
              <a:t>den </a:t>
            </a:r>
            <a:r>
              <a:rPr lang="en-US" dirty="0"/>
              <a:t>Hollander </a:t>
            </a:r>
            <a:r>
              <a:rPr lang="en-US" dirty="0" err="1"/>
              <a:t>ym</a:t>
            </a:r>
            <a:r>
              <a:rPr lang="en-US" dirty="0"/>
              <a:t>. 2017. Product Design in a Circular Economy. Faculty of Industrial Design Engineering, Delft University of Technology, the Netherlands. </a:t>
            </a:r>
            <a:r>
              <a:rPr lang="en-US" dirty="0">
                <a:hlinkClick r:id="rId3"/>
              </a:rPr>
              <a:t>https://www.researchgate.net/publication/317183411_Product_Design_in_a_Circular_Economy_Development_of_a_Typology_of_Key_Concepts_and_Terms_Key_Concepts_and_Terms_for_Circular_Product_Design</a:t>
            </a:r>
            <a:endParaRPr lang="en-US" dirty="0"/>
          </a:p>
          <a:p>
            <a:r>
              <a:rPr lang="en-US" dirty="0" smtClean="0"/>
              <a:t>Wendy </a:t>
            </a:r>
            <a:r>
              <a:rPr lang="en-US" dirty="0"/>
              <a:t>Bryce </a:t>
            </a:r>
            <a:r>
              <a:rPr lang="en-US" dirty="0" smtClean="0"/>
              <a:t>Wilhelm (2012) Encouraging </a:t>
            </a:r>
            <a:r>
              <a:rPr lang="en-US" dirty="0"/>
              <a:t>Sustainable Consumption through Product Lifetime Extension: The Case of Mobile Phones. International Journal of Business and Social Science, Vol. 3 No. 3; February 2012 </a:t>
            </a:r>
            <a:r>
              <a:rPr lang="en-US" dirty="0">
                <a:hlinkClick r:id="rId4"/>
              </a:rPr>
              <a:t>http://</a:t>
            </a:r>
            <a:r>
              <a:rPr lang="en-US" dirty="0" smtClean="0">
                <a:hlinkClick r:id="rId4"/>
              </a:rPr>
              <a:t>www.ijbssnet.com/journals/Vol_3_No_3_February_2012/2.pdf</a:t>
            </a:r>
            <a:r>
              <a:rPr lang="en-US" dirty="0" smtClean="0"/>
              <a:t> </a:t>
            </a:r>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2172890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417"/>
            <a:ext cx="10515600" cy="1325563"/>
          </a:xfrm>
          <a:solidFill>
            <a:schemeClr val="accent6">
              <a:lumMod val="60000"/>
              <a:lumOff val="40000"/>
            </a:schemeClr>
          </a:solidFill>
          <a:ln>
            <a:solidFill>
              <a:schemeClr val="tx1"/>
            </a:solidFill>
          </a:ln>
        </p:spPr>
        <p:txBody>
          <a:bodyPr/>
          <a:lstStyle/>
          <a:p>
            <a:r>
              <a:rPr lang="en-US" b="1" dirty="0"/>
              <a:t>Product as a </a:t>
            </a:r>
            <a:r>
              <a:rPr lang="en-US" b="1" dirty="0" smtClean="0"/>
              <a:t>service </a:t>
            </a:r>
            <a:r>
              <a:rPr lang="en-US" b="1" dirty="0"/>
              <a:t>– </a:t>
            </a:r>
            <a:r>
              <a:rPr lang="fi-FI" b="1" dirty="0"/>
              <a:t>- </a:t>
            </a:r>
            <a:r>
              <a:rPr lang="fi-FI" b="1" dirty="0" err="1"/>
              <a:t>introduction</a:t>
            </a:r>
            <a:endParaRPr lang="fi-FI" b="1" dirty="0"/>
          </a:p>
        </p:txBody>
      </p:sp>
      <p:sp>
        <p:nvSpPr>
          <p:cNvPr id="3" name="Content Placeholder 2"/>
          <p:cNvSpPr>
            <a:spLocks noGrp="1"/>
          </p:cNvSpPr>
          <p:nvPr>
            <p:ph idx="1"/>
          </p:nvPr>
        </p:nvSpPr>
        <p:spPr>
          <a:xfrm>
            <a:off x="838200" y="2514600"/>
            <a:ext cx="10515600" cy="3472314"/>
          </a:xfrm>
        </p:spPr>
        <p:txBody>
          <a:bodyPr/>
          <a:lstStyle/>
          <a:p>
            <a:r>
              <a:rPr lang="en-US" sz="1800" dirty="0"/>
              <a:t>Product as a </a:t>
            </a:r>
            <a:r>
              <a:rPr lang="en-US" sz="1800" dirty="0" smtClean="0"/>
              <a:t>service </a:t>
            </a:r>
            <a:r>
              <a:rPr lang="en-US" sz="1800" dirty="0"/>
              <a:t>is a business model that allows customers to purchase a desired result rather than the equipment that delivers that result. For example, a manufacturing operation may need to have two pieces of metal welded together. In the traditional purchasing model, the manufacturer would buy a welding robot. In the PaaS model, the company would purchase a certain number of welding operations, not the robot itself—in effect, paying for repetitions instead of robots. This model offers benefits to both the customer and the provider.</a:t>
            </a:r>
          </a:p>
          <a:p>
            <a:endParaRPr lang="fi-FI"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3674154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ukautettu suunnittelumall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844F74372C55FE4B821D5F2378F4B2BA" ma:contentTypeVersion="1" ma:contentTypeDescription="Luo uusi asiakirja." ma:contentTypeScope="" ma:versionID="822fe6b422b8dec44a40602c4233d47b">
  <xsd:schema xmlns:xsd="http://www.w3.org/2001/XMLSchema" xmlns:xs="http://www.w3.org/2001/XMLSchema" xmlns:p="http://schemas.microsoft.com/office/2006/metadata/properties" xmlns:ns2="76865ef9-df32-4c37-ae45-f9784eb47bff" xmlns:ns3="7e9e6169-ad39-4139-80cb-366121f0def0" targetNamespace="http://schemas.microsoft.com/office/2006/metadata/properties" ma:root="true" ma:fieldsID="6eb707645daa25c755dded653de544e8" ns2:_="" ns3:_="">
    <xsd:import namespace="76865ef9-df32-4c37-ae45-f9784eb47bff"/>
    <xsd:import namespace="7e9e6169-ad39-4139-80cb-366121f0def0"/>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865ef9-df32-4c37-ae45-f9784eb47bff" elementFormDefault="qualified">
    <xsd:import namespace="http://schemas.microsoft.com/office/2006/documentManagement/types"/>
    <xsd:import namespace="http://schemas.microsoft.com/office/infopath/2007/PartnerControls"/>
    <xsd:element name="_dlc_DocId" ma:index="8" nillable="true" ma:displayName="Tiedostotunnisteen arvo" ma:description="Tälle kohteelle määritetyn tiedostotunnisteen arvo." ma:internalName="_dlc_DocId" ma:readOnly="true">
      <xsd:simpleType>
        <xsd:restriction base="dms:Text"/>
      </xsd:simpleType>
    </xsd:element>
    <xsd:element name="_dlc_DocIdUrl" ma:index="9"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e9e6169-ad39-4139-80cb-366121f0def0" elementFormDefault="qualified">
    <xsd:import namespace="http://schemas.microsoft.com/office/2006/documentManagement/types"/>
    <xsd:import namespace="http://schemas.microsoft.com/office/infopath/2007/PartnerControls"/>
    <xsd:element name="SharedWithUsers" ma:index="11"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76865ef9-df32-4c37-ae45-f9784eb47bff">427W7XWPXQD2-403814790-1666</_dlc_DocId>
    <_dlc_DocIdUrl xmlns="76865ef9-df32-4c37-ae45-f9784eb47bff">
      <Url>https://tt.eduuni.fi/sites/luc-lapinamk-extra/kiertotalousosaamista-ammattikorkeakouluihin/_layouts/15/DocIdRedir.aspx?ID=427W7XWPXQD2-403814790-1666</Url>
      <Description>427W7XWPXQD2-403814790-1666</Description>
    </_dlc_DocIdUrl>
  </documentManagement>
</p:properties>
</file>

<file path=customXml/itemProps1.xml><?xml version="1.0" encoding="utf-8"?>
<ds:datastoreItem xmlns:ds="http://schemas.openxmlformats.org/officeDocument/2006/customXml" ds:itemID="{868FDA8B-CD65-4CD9-97D8-FB5AB53E6CCC}">
  <ds:schemaRefs>
    <ds:schemaRef ds:uri="http://schemas.microsoft.com/sharepoint/v3/contenttype/forms"/>
  </ds:schemaRefs>
</ds:datastoreItem>
</file>

<file path=customXml/itemProps2.xml><?xml version="1.0" encoding="utf-8"?>
<ds:datastoreItem xmlns:ds="http://schemas.openxmlformats.org/officeDocument/2006/customXml" ds:itemID="{A6EE1A74-F9FB-42C6-9C52-F8BBFBFE38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865ef9-df32-4c37-ae45-f9784eb47bff"/>
    <ds:schemaRef ds:uri="7e9e6169-ad39-4139-80cb-366121f0de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AA936D-CA59-412B-AB19-AA53C1FBDD20}">
  <ds:schemaRefs>
    <ds:schemaRef ds:uri="http://schemas.microsoft.com/sharepoint/events"/>
  </ds:schemaRefs>
</ds:datastoreItem>
</file>

<file path=customXml/itemProps4.xml><?xml version="1.0" encoding="utf-8"?>
<ds:datastoreItem xmlns:ds="http://schemas.openxmlformats.org/officeDocument/2006/customXml" ds:itemID="{511FB009-BD01-46A5-8707-C89D1C4FBDB4}">
  <ds:schemaRefs>
    <ds:schemaRef ds:uri="http://purl.org/dc/elements/1.1/"/>
    <ds:schemaRef ds:uri="http://schemas.microsoft.com/office/2006/metadata/properties"/>
    <ds:schemaRef ds:uri="http://purl.org/dc/terms/"/>
    <ds:schemaRef ds:uri="http://schemas.microsoft.com/office/2006/documentManagement/types"/>
    <ds:schemaRef ds:uri="76865ef9-df32-4c37-ae45-f9784eb47bff"/>
    <ds:schemaRef ds:uri="http://purl.org/dc/dcmitype/"/>
    <ds:schemaRef ds:uri="http://schemas.microsoft.com/office/infopath/2007/PartnerControls"/>
    <ds:schemaRef ds:uri="http://schemas.openxmlformats.org/package/2006/metadata/core-properties"/>
    <ds:schemaRef ds:uri="7e9e6169-ad39-4139-80cb-366121f0def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1935</TotalTime>
  <Words>4343</Words>
  <Application>Microsoft Office PowerPoint</Application>
  <PresentationFormat>Widescreen</PresentationFormat>
  <Paragraphs>257</Paragraphs>
  <Slides>28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Calibri Light</vt:lpstr>
      <vt:lpstr>Corbel</vt:lpstr>
      <vt:lpstr>Microsoft Sans Serif</vt:lpstr>
      <vt:lpstr>Segoe UI</vt:lpstr>
      <vt:lpstr>Times New Roman</vt:lpstr>
      <vt:lpstr>Wingdings</vt:lpstr>
      <vt:lpstr>1_Mukautettu suunnittelumalli</vt:lpstr>
      <vt:lpstr>Five circular business models and transformation   Minna-Maari Harmaala, Haaga-Helia,  Susanna Kivelä, Laurea UAS,  Ritva Jäättelä, Laurea UAS </vt:lpstr>
      <vt:lpstr>Learning outcome</vt:lpstr>
      <vt:lpstr>Course content</vt:lpstr>
      <vt:lpstr>Circular economy business model</vt:lpstr>
      <vt:lpstr>Circular economy business models</vt:lpstr>
      <vt:lpstr>Product lifetime extension - introduction</vt:lpstr>
      <vt:lpstr>Product lifetime extension - task</vt:lpstr>
      <vt:lpstr>Additional materials - Product lifetime extension</vt:lpstr>
      <vt:lpstr>Product as a service – - introduction</vt:lpstr>
      <vt:lpstr>Product as a service - task</vt:lpstr>
      <vt:lpstr>Additional materials- Product as a service</vt:lpstr>
      <vt:lpstr>Sharing economy / platforms - introduction</vt:lpstr>
      <vt:lpstr>Sharing platforms - task</vt:lpstr>
      <vt:lpstr>Additional materials - Sharing platforms</vt:lpstr>
      <vt:lpstr>Recovery and recycling - introduction</vt:lpstr>
      <vt:lpstr>Recovery and recycling - task </vt:lpstr>
      <vt:lpstr>Additional materials - Recovery and recycling    </vt:lpstr>
      <vt:lpstr>Circular supply chains - introduction</vt:lpstr>
      <vt:lpstr>Circular supply chains - task </vt:lpstr>
      <vt:lpstr>Additional materials – Circular supply chains </vt:lpstr>
      <vt:lpstr>Transformation - introduction</vt:lpstr>
      <vt:lpstr>Transformation journey</vt:lpstr>
      <vt:lpstr>1. Vision and capability assessment </vt:lpstr>
      <vt:lpstr>2. Offerings and ecosystem </vt:lpstr>
      <vt:lpstr>3. Circular economy business model and roadmap  </vt:lpstr>
      <vt:lpstr>4. Prototype, delivery and implementation </vt:lpstr>
      <vt:lpstr>Transformation - task</vt:lpstr>
      <vt:lpstr>Transformation toolkits (accessed 20.9.2020)</vt:lpstr>
    </vt:vector>
  </TitlesOfParts>
  <Company>Turun ammattikorkeakoulu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Virta Marketta</dc:creator>
  <cp:lastModifiedBy>Ritva Jäättelä</cp:lastModifiedBy>
  <cp:revision>29</cp:revision>
  <dcterms:created xsi:type="dcterms:W3CDTF">2019-02-14T13:35:11Z</dcterms:created>
  <dcterms:modified xsi:type="dcterms:W3CDTF">2020-09-24T12:26:56Z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0x010100844F74372C55FE4B821D5F2378F4B2BA</vt:lpwstr>
  </property>
  <property fmtid="{D5CDD505-2E9C-101B-9397-08002B2CF9AE}" pid="3" name="_dlc_DocIdItemGuid">
    <vt:lpwstr>bbf82c28-1dc0-4312-b240-673e41d33fcb</vt:lpwstr>
  </property>
</Properties>
</file>