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5"/>
  </p:sldMasterIdLst>
  <p:notesMasterIdLst>
    <p:notesMasterId r:id="rId18"/>
  </p:notesMasterIdLst>
  <p:handoutMasterIdLst>
    <p:handoutMasterId r:id="rId19"/>
  </p:handoutMasterIdLst>
  <p:sldIdLst>
    <p:sldId id="256" r:id="rId6"/>
    <p:sldId id="257" r:id="rId7"/>
    <p:sldId id="264" r:id="rId8"/>
    <p:sldId id="270" r:id="rId9"/>
    <p:sldId id="271" r:id="rId10"/>
    <p:sldId id="272" r:id="rId11"/>
    <p:sldId id="273" r:id="rId12"/>
    <p:sldId id="274" r:id="rId13"/>
    <p:sldId id="275" r:id="rId14"/>
    <p:sldId id="276" r:id="rId15"/>
    <p:sldId id="268" r:id="rId16"/>
    <p:sldId id="269" r:id="rId1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1" autoAdjust="0"/>
    <p:restoredTop sz="94660"/>
  </p:normalViewPr>
  <p:slideViewPr>
    <p:cSldViewPr snapToGrid="0">
      <p:cViewPr varScale="1">
        <p:scale>
          <a:sx n="86" d="100"/>
          <a:sy n="86" d="100"/>
        </p:scale>
        <p:origin x="48" y="45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50" d="100"/>
          <a:sy n="50" d="100"/>
        </p:scale>
        <p:origin x="2708" y="4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handoutMaster" Target="handoutMasters/handout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>
            <a:extLst>
              <a:ext uri="{FF2B5EF4-FFF2-40B4-BE49-F238E27FC236}">
                <a16:creationId xmlns:a16="http://schemas.microsoft.com/office/drawing/2014/main" id="{B8E5E598-2735-48CA-8FB1-A7B3DAD3AF8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67D1B7F0-B4EA-41A9-ADD0-D3084A1D72B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FFF414-3086-49E9-82B2-C17316108978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37D71E2D-C8B4-47E2-AECD-A9D7BDF1EB1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3BC4E5-EAFB-4643-BFA1-70F9FF5E8A95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D7F859-2135-428F-8ADD-D90C256FDBF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168463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DE3DC-FFA5-4B06-8CE1-A4327DB2171A}" type="datetimeFigureOut">
              <a:rPr lang="fi-FI" smtClean="0"/>
              <a:t>2.11.2020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6609CB-CAF6-4571-BA04-25E12737EA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626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>
          <a:xfrm>
            <a:off x="1716506" y="6192671"/>
            <a:ext cx="966537" cy="365125"/>
          </a:xfrm>
        </p:spPr>
        <p:txBody>
          <a:bodyPr/>
          <a:lstStyle/>
          <a:p>
            <a:fld id="{308255F3-F20B-4B87-BA2E-E1B81D1F1716}" type="datetime1">
              <a:rPr lang="fi-FI" smtClean="0"/>
              <a:t>2.11.2020</a:t>
            </a:fld>
            <a:endParaRPr lang="fi-FI" dirty="0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dirty="0"/>
              <a:t>kiertotalousamk.fi</a:t>
            </a:r>
          </a:p>
        </p:txBody>
      </p:sp>
      <p:pic>
        <p:nvPicPr>
          <p:cNvPr id="9" name="Kuva 8">
            <a:extLst>
              <a:ext uri="{FF2B5EF4-FFF2-40B4-BE49-F238E27FC236}">
                <a16:creationId xmlns:a16="http://schemas.microsoft.com/office/drawing/2014/main" id="{622A0E4C-7C97-4657-9B94-98E50905AAC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506" y="5547048"/>
            <a:ext cx="5274844" cy="510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874719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9E15E898-23F8-4C10-BE3C-BA1D2491638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1" y="5484201"/>
            <a:ext cx="4493794" cy="4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603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Kuva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6584B789-2E77-4B4C-A1F6-1A2D5B9DDD9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1" y="5484201"/>
            <a:ext cx="4493794" cy="4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309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4"/>
            <a:ext cx="10515600" cy="108944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F1C4D422-5CBF-47B4-A37E-0AE3DA7C731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1" y="5484201"/>
            <a:ext cx="4493794" cy="4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8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19979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199790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F303DE2E-D3BF-455C-A4ED-D583C42712F7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1" y="5484201"/>
            <a:ext cx="4493794" cy="4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8402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Kuva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351338"/>
          </a:xfrm>
        </p:spPr>
        <p:txBody>
          <a:bodyPr/>
          <a:lstStyle>
            <a:lvl1pPr marL="457200" indent="-457200">
              <a:buFont typeface="Arial" panose="020B0604020202020204" pitchFamily="34" charset="0"/>
              <a:buChar char="•"/>
              <a:defRPr/>
            </a:lvl1pPr>
          </a:lstStyle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216401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pic>
        <p:nvPicPr>
          <p:cNvPr id="11" name="Kuva 10">
            <a:extLst>
              <a:ext uri="{FF2B5EF4-FFF2-40B4-BE49-F238E27FC236}">
                <a16:creationId xmlns:a16="http://schemas.microsoft.com/office/drawing/2014/main" id="{6817B4EF-C9EF-4E27-8D20-1C594E2B64AA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1" y="5484201"/>
            <a:ext cx="4493794" cy="4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8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2AE53650-BBC8-4F32-90A1-F8E57FC24899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281" y="5484201"/>
            <a:ext cx="4493794" cy="435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6860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2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1612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53E9E-8905-47D9-8774-71C2D0812B6B}" type="datetime1">
              <a:rPr lang="fi-FI" smtClean="0"/>
              <a:t>2.11.2020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19267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i-FI" dirty="0"/>
              <a:t>kiertotalousamk.fi</a:t>
            </a:r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966C3-9558-4BBB-9775-7D1DA6AA08C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27115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701" r:id="rId3"/>
    <p:sldLayoutId id="2147483692" r:id="rId4"/>
    <p:sldLayoutId id="2147483693" r:id="rId5"/>
    <p:sldLayoutId id="2147483702" r:id="rId6"/>
    <p:sldLayoutId id="2147483695" r:id="rId7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Microsoft Sans Serif" panose="020B0604020202020204" pitchFamily="34" charset="0"/>
          <a:ea typeface="Microsoft Sans Serif" panose="020B0604020202020204" pitchFamily="34" charset="0"/>
          <a:cs typeface="Microsoft Sans Serif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mooc.helsinki.fi/course/view.php?id=118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dirty="0"/>
              <a:t>Service Design &amp; </a:t>
            </a:r>
            <a:r>
              <a:rPr lang="fi-FI" dirty="0" err="1"/>
              <a:t>Circular</a:t>
            </a:r>
            <a:r>
              <a:rPr lang="fi-FI" dirty="0"/>
              <a:t> </a:t>
            </a:r>
            <a:r>
              <a:rPr lang="fi-FI" dirty="0" err="1" smtClean="0"/>
              <a:t>Economy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Henna Knuutila &amp; Riikka Kulmala, Turku </a:t>
            </a:r>
            <a:r>
              <a:rPr lang="fi-FI" dirty="0" err="1"/>
              <a:t>University</a:t>
            </a:r>
            <a:r>
              <a:rPr lang="fi-FI" dirty="0"/>
              <a:t> of </a:t>
            </a:r>
            <a:r>
              <a:rPr lang="fi-FI" dirty="0" err="1"/>
              <a:t>Applied</a:t>
            </a:r>
            <a:r>
              <a:rPr lang="fi-FI" dirty="0"/>
              <a:t> </a:t>
            </a:r>
            <a:r>
              <a:rPr lang="fi-FI" dirty="0" smtClean="0"/>
              <a:t>Sciences</a:t>
            </a:r>
          </a:p>
          <a:p>
            <a:r>
              <a:rPr lang="fi-FI" dirty="0" smtClean="0"/>
              <a:t>2.11.2020</a:t>
            </a:r>
            <a:endParaRPr lang="fi-FI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FEDBEC-BDFD-41C9-A00C-68FA1EF50EC5}" type="datetime1">
              <a:rPr lang="fi-FI" smtClean="0"/>
              <a:t>2.11.2020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322866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Service Design &amp; </a:t>
            </a:r>
            <a:r>
              <a:rPr lang="fi-FI" dirty="0" err="1"/>
              <a:t>Circular</a:t>
            </a:r>
            <a:r>
              <a:rPr lang="fi-FI" dirty="0"/>
              <a:t> </a:t>
            </a:r>
            <a:r>
              <a:rPr lang="fi-FI" dirty="0" err="1"/>
              <a:t>Economy</a:t>
            </a:r>
            <a:r>
              <a:rPr lang="fi-FI" dirty="0"/>
              <a:t> Project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B8A557-4FC8-4B5C-BB63-102BAB644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364" y="1690688"/>
            <a:ext cx="10245436" cy="3618374"/>
          </a:xfrm>
        </p:spPr>
        <p:txBody>
          <a:bodyPr>
            <a:no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Circular Economy &amp; Service Design project is a </a:t>
            </a:r>
            <a:r>
              <a:rPr lang="en-US" sz="1400" b="1" dirty="0">
                <a:solidFill>
                  <a:srgbClr val="000000"/>
                </a:solidFill>
              </a:rPr>
              <a:t>team assignment</a:t>
            </a:r>
            <a:endParaRPr lang="en-US" sz="1400" dirty="0">
              <a:solidFill>
                <a:srgbClr val="000000"/>
              </a:solidFill>
            </a:endParaRPr>
          </a:p>
          <a:p>
            <a:r>
              <a:rPr lang="en-US" sz="1400" dirty="0">
                <a:solidFill>
                  <a:srgbClr val="000000"/>
                </a:solidFill>
              </a:rPr>
              <a:t>Objective is to develop a circular economy </a:t>
            </a:r>
            <a:r>
              <a:rPr lang="en-US" sz="1400" b="1" dirty="0">
                <a:solidFill>
                  <a:srgbClr val="000000"/>
                </a:solidFill>
              </a:rPr>
              <a:t>service concept</a:t>
            </a:r>
            <a:r>
              <a:rPr lang="en-US" sz="1400" dirty="0">
                <a:solidFill>
                  <a:srgbClr val="000000"/>
                </a:solidFill>
              </a:rPr>
              <a:t> including </a:t>
            </a:r>
            <a:r>
              <a:rPr lang="en-US" sz="1400" b="1" dirty="0">
                <a:solidFill>
                  <a:srgbClr val="000000"/>
                </a:solidFill>
              </a:rPr>
              <a:t>a business model</a:t>
            </a:r>
            <a:r>
              <a:rPr lang="en-US" sz="1400" dirty="0">
                <a:solidFill>
                  <a:srgbClr val="000000"/>
                </a:solidFill>
              </a:rPr>
              <a:t> </a:t>
            </a:r>
          </a:p>
          <a:p>
            <a:r>
              <a:rPr lang="en-US" sz="1400" dirty="0">
                <a:solidFill>
                  <a:srgbClr val="000000"/>
                </a:solidFill>
              </a:rPr>
              <a:t>Project includes 4 service design development phases and related project tasks: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1 Map &amp; Understand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2. Forecast &amp; Ideate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3. Prototype &amp; Validate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4. </a:t>
            </a:r>
            <a:r>
              <a:rPr lang="en-US" sz="1400" dirty="0" err="1">
                <a:solidFill>
                  <a:srgbClr val="000000"/>
                </a:solidFill>
              </a:rPr>
              <a:t>Consept</a:t>
            </a:r>
            <a:r>
              <a:rPr lang="en-US" sz="1400" dirty="0">
                <a:solidFill>
                  <a:srgbClr val="000000"/>
                </a:solidFill>
              </a:rPr>
              <a:t> &amp; Influence</a:t>
            </a:r>
          </a:p>
          <a:p>
            <a:r>
              <a:rPr lang="en-US" sz="1400" dirty="0">
                <a:solidFill>
                  <a:srgbClr val="000000"/>
                </a:solidFill>
              </a:rPr>
              <a:t>Learning Objectives: 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Apply service design process and methods</a:t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in circular economy case 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Apply circular economy business models in </a:t>
            </a:r>
            <a:r>
              <a:rPr lang="en-US" sz="1400" dirty="0" err="1">
                <a:solidFill>
                  <a:srgbClr val="000000"/>
                </a:solidFill>
              </a:rPr>
              <a:t>practise</a:t>
            </a:r>
            <a:endParaRPr lang="en-US" sz="1400" dirty="0">
              <a:solidFill>
                <a:srgbClr val="000000"/>
              </a:solidFill>
            </a:endParaRP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Develop customer-oriented products, concepts and</a:t>
            </a:r>
            <a:br>
              <a:rPr lang="en-US" sz="1400" dirty="0">
                <a:solidFill>
                  <a:srgbClr val="000000"/>
                </a:solidFill>
              </a:rPr>
            </a:br>
            <a:r>
              <a:rPr lang="en-US" sz="1400" dirty="0">
                <a:solidFill>
                  <a:srgbClr val="000000"/>
                </a:solidFill>
              </a:rPr>
              <a:t>services for circular economy</a:t>
            </a:r>
          </a:p>
          <a:p>
            <a:pPr lvl="1"/>
            <a:r>
              <a:rPr lang="en-US" sz="1400" dirty="0">
                <a:solidFill>
                  <a:srgbClr val="000000"/>
                </a:solidFill>
              </a:rPr>
              <a:t>Utilize service design methods in co-creation</a:t>
            </a:r>
          </a:p>
          <a:p>
            <a:pPr marL="0" indent="0">
              <a:buNone/>
            </a:pPr>
            <a:endParaRPr lang="en-US" sz="1400" dirty="0" smtClean="0"/>
          </a:p>
          <a:p>
            <a:endParaRPr lang="en-US" sz="1400" dirty="0"/>
          </a:p>
          <a:p>
            <a:pPr marL="0" indent="0" algn="l">
              <a:buNone/>
            </a:pPr>
            <a:endParaRPr lang="en-US" sz="1400" b="0" i="0" dirty="0" smtClean="0">
              <a:solidFill>
                <a:srgbClr val="000000"/>
              </a:solidFill>
              <a:effectLst/>
            </a:endParaRPr>
          </a:p>
          <a:p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1058409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F8AEC9-C36D-4B09-9D25-323DA11D7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err="1"/>
              <a:t>discussions</a:t>
            </a:r>
            <a:r>
              <a:rPr lang="fi-FI" dirty="0"/>
              <a:t> </a:t>
            </a:r>
            <a:r>
              <a:rPr lang="fi-FI" dirty="0" err="1"/>
              <a:t>with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stundents</a:t>
            </a:r>
            <a:r>
              <a:rPr lang="fi-FI" dirty="0"/>
              <a:t> </a:t>
            </a:r>
            <a:r>
              <a:rPr lang="fi-FI" dirty="0" err="1"/>
              <a:t>after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video and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article</a:t>
            </a:r>
            <a:r>
              <a:rPr lang="fi-FI"/>
              <a:t> </a:t>
            </a:r>
            <a:r>
              <a:rPr lang="fi-FI" dirty="0"/>
              <a:t>(3h)</a:t>
            </a:r>
            <a:br>
              <a:rPr lang="fi-FI" dirty="0"/>
            </a:b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EA4E3D-CFDD-401D-BFA3-3A5BA7B3F3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07509"/>
          </a:xfrm>
        </p:spPr>
        <p:txBody>
          <a:bodyPr>
            <a:normAutofit lnSpcReduction="10000"/>
          </a:bodyPr>
          <a:lstStyle/>
          <a:p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</a:t>
            </a:r>
            <a:r>
              <a:rPr lang="fi-FI" dirty="0" err="1"/>
              <a:t>we</a:t>
            </a:r>
            <a:r>
              <a:rPr lang="fi-FI" dirty="0"/>
              <a:t> </a:t>
            </a:r>
            <a:r>
              <a:rPr lang="fi-FI" dirty="0" err="1"/>
              <a:t>learn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basic</a:t>
            </a:r>
            <a:r>
              <a:rPr lang="fi-FI" dirty="0"/>
              <a:t> </a:t>
            </a:r>
            <a:r>
              <a:rPr lang="fi-FI" dirty="0" err="1"/>
              <a:t>concepts</a:t>
            </a:r>
            <a:endParaRPr lang="fi-FI" dirty="0"/>
          </a:p>
          <a:p>
            <a:pPr lvl="1"/>
            <a:r>
              <a:rPr lang="fi-FI" dirty="0" err="1"/>
              <a:t>circular</a:t>
            </a:r>
            <a:r>
              <a:rPr lang="fi-FI" dirty="0"/>
              <a:t> </a:t>
            </a:r>
            <a:r>
              <a:rPr lang="fi-FI" dirty="0" err="1"/>
              <a:t>economy</a:t>
            </a:r>
            <a:endParaRPr lang="fi-FI" dirty="0"/>
          </a:p>
          <a:p>
            <a:pPr lvl="1"/>
            <a:r>
              <a:rPr lang="fi-FI" dirty="0"/>
              <a:t>Human </a:t>
            </a:r>
            <a:r>
              <a:rPr lang="fi-FI" dirty="0" err="1"/>
              <a:t>development</a:t>
            </a:r>
            <a:endParaRPr lang="fi-FI" dirty="0"/>
          </a:p>
          <a:p>
            <a:pPr lvl="1"/>
            <a:r>
              <a:rPr lang="fi-FI" dirty="0" err="1"/>
              <a:t>SDGs</a:t>
            </a:r>
            <a:endParaRPr lang="fi-FI" dirty="0"/>
          </a:p>
          <a:p>
            <a:r>
              <a:rPr lang="fi-FI" dirty="0" err="1"/>
              <a:t>dicussion</a:t>
            </a:r>
            <a:r>
              <a:rPr lang="fi-FI" dirty="0"/>
              <a:t> on </a:t>
            </a:r>
            <a:r>
              <a:rPr lang="fi-FI" dirty="0" err="1"/>
              <a:t>how</a:t>
            </a:r>
            <a:r>
              <a:rPr lang="fi-FI" dirty="0"/>
              <a:t> </a:t>
            </a:r>
            <a:r>
              <a:rPr lang="fi-FI" dirty="0" err="1"/>
              <a:t>do</a:t>
            </a:r>
            <a:r>
              <a:rPr lang="fi-FI" dirty="0"/>
              <a:t> </a:t>
            </a:r>
            <a:r>
              <a:rPr lang="fi-FI" dirty="0" err="1"/>
              <a:t>these</a:t>
            </a:r>
            <a:r>
              <a:rPr lang="fi-FI" dirty="0"/>
              <a:t> </a:t>
            </a:r>
            <a:r>
              <a:rPr lang="fi-FI" dirty="0" err="1"/>
              <a:t>topics</a:t>
            </a:r>
            <a:r>
              <a:rPr lang="fi-FI" dirty="0"/>
              <a:t> </a:t>
            </a:r>
            <a:r>
              <a:rPr lang="fi-FI" dirty="0" err="1"/>
              <a:t>come</a:t>
            </a:r>
            <a:r>
              <a:rPr lang="fi-FI" dirty="0"/>
              <a:t> </a:t>
            </a:r>
            <a:r>
              <a:rPr lang="fi-FI" dirty="0" err="1"/>
              <a:t>across</a:t>
            </a:r>
            <a:r>
              <a:rPr lang="fi-FI" dirty="0"/>
              <a:t> in </a:t>
            </a:r>
            <a:r>
              <a:rPr lang="fi-FI" dirty="0" err="1"/>
              <a:t>your</a:t>
            </a:r>
            <a:r>
              <a:rPr lang="fi-FI" dirty="0"/>
              <a:t> </a:t>
            </a:r>
            <a:r>
              <a:rPr lang="fi-FI" dirty="0" err="1"/>
              <a:t>own</a:t>
            </a:r>
            <a:r>
              <a:rPr lang="fi-FI" dirty="0"/>
              <a:t> </a:t>
            </a:r>
            <a:r>
              <a:rPr lang="fi-FI" dirty="0" err="1"/>
              <a:t>study</a:t>
            </a:r>
            <a:r>
              <a:rPr lang="fi-FI" dirty="0"/>
              <a:t> </a:t>
            </a:r>
            <a:r>
              <a:rPr lang="fi-FI" dirty="0" err="1"/>
              <a:t>field</a:t>
            </a:r>
            <a:endParaRPr lang="fi-FI" dirty="0"/>
          </a:p>
          <a:p>
            <a:r>
              <a:rPr lang="fi-FI" dirty="0" err="1"/>
              <a:t>discussion</a:t>
            </a:r>
            <a:r>
              <a:rPr lang="fi-FI" dirty="0"/>
              <a:t>: </a:t>
            </a:r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would</a:t>
            </a:r>
            <a:r>
              <a:rPr lang="fi-FI" dirty="0"/>
              <a:t> </a:t>
            </a:r>
            <a:r>
              <a:rPr lang="fi-FI" dirty="0" err="1"/>
              <a:t>these</a:t>
            </a:r>
            <a:r>
              <a:rPr lang="fi-FI" dirty="0"/>
              <a:t> </a:t>
            </a:r>
            <a:r>
              <a:rPr lang="fi-FI" dirty="0" err="1"/>
              <a:t>topics</a:t>
            </a:r>
            <a:r>
              <a:rPr lang="fi-FI" dirty="0"/>
              <a:t> </a:t>
            </a:r>
            <a:r>
              <a:rPr lang="fi-FI" dirty="0" err="1"/>
              <a:t>be</a:t>
            </a:r>
            <a:r>
              <a:rPr lang="fi-FI" dirty="0"/>
              <a:t> of </a:t>
            </a:r>
            <a:r>
              <a:rPr lang="fi-FI" dirty="0" err="1"/>
              <a:t>interest</a:t>
            </a:r>
            <a:r>
              <a:rPr lang="fi-FI" dirty="0"/>
              <a:t> to me </a:t>
            </a:r>
            <a:r>
              <a:rPr lang="fi-FI" dirty="0" err="1"/>
              <a:t>personally</a:t>
            </a:r>
            <a:r>
              <a:rPr lang="fi-FI" dirty="0"/>
              <a:t>, to Finland </a:t>
            </a:r>
            <a:r>
              <a:rPr lang="fi-FI" dirty="0" err="1"/>
              <a:t>or</a:t>
            </a:r>
            <a:r>
              <a:rPr lang="fi-FI" dirty="0"/>
              <a:t> </a:t>
            </a:r>
            <a:r>
              <a:rPr lang="fi-FI" dirty="0" err="1"/>
              <a:t>globally</a:t>
            </a:r>
            <a:r>
              <a:rPr lang="fi-FI" dirty="0"/>
              <a:t>?</a:t>
            </a:r>
          </a:p>
          <a:p>
            <a:r>
              <a:rPr lang="fi-FI" dirty="0" err="1"/>
              <a:t>discussion</a:t>
            </a:r>
            <a:r>
              <a:rPr lang="fi-FI" dirty="0"/>
              <a:t>: </a:t>
            </a:r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things</a:t>
            </a:r>
            <a:r>
              <a:rPr lang="fi-FI" dirty="0"/>
              <a:t> </a:t>
            </a:r>
            <a:r>
              <a:rPr lang="fi-FI" dirty="0" err="1"/>
              <a:t>should</a:t>
            </a:r>
            <a:r>
              <a:rPr lang="fi-FI" dirty="0"/>
              <a:t> </a:t>
            </a:r>
            <a:r>
              <a:rPr lang="fi-FI" dirty="0" err="1"/>
              <a:t>everyone</a:t>
            </a:r>
            <a:r>
              <a:rPr lang="fi-FI" dirty="0"/>
              <a:t> on my </a:t>
            </a:r>
            <a:r>
              <a:rPr lang="fi-FI" dirty="0" err="1"/>
              <a:t>study</a:t>
            </a:r>
            <a:r>
              <a:rPr lang="fi-FI" dirty="0"/>
              <a:t> </a:t>
            </a:r>
            <a:r>
              <a:rPr lang="fi-FI" dirty="0" err="1"/>
              <a:t>field</a:t>
            </a:r>
            <a:r>
              <a:rPr lang="fi-FI" dirty="0"/>
              <a:t> </a:t>
            </a:r>
            <a:r>
              <a:rPr lang="fi-FI" dirty="0" err="1"/>
              <a:t>learn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these</a:t>
            </a:r>
            <a:r>
              <a:rPr lang="fi-FI" dirty="0"/>
              <a:t> </a:t>
            </a:r>
            <a:r>
              <a:rPr lang="fi-FI" dirty="0" err="1"/>
              <a:t>issues</a:t>
            </a:r>
            <a:r>
              <a:rPr lang="fi-FI" dirty="0"/>
              <a:t>?</a:t>
            </a:r>
          </a:p>
          <a:p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00398D4-4C97-4EA8-9126-B7D8E9C66C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7796972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05F36-21DC-4DB1-9E1C-ABFBDF7E9E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learning</a:t>
            </a:r>
            <a:r>
              <a:rPr lang="fi-FI" dirty="0"/>
              <a:t> </a:t>
            </a:r>
            <a:r>
              <a:rPr lang="fi-FI" dirty="0" err="1"/>
              <a:t>diary</a:t>
            </a:r>
            <a:r>
              <a:rPr lang="fi-FI" dirty="0"/>
              <a:t>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students</a:t>
            </a:r>
            <a:r>
              <a:rPr lang="fi-FI" dirty="0"/>
              <a:t> (14h)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073B0-E154-4C66-BA70-A56EF5C654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/>
              <a:t>questions</a:t>
            </a:r>
            <a:r>
              <a:rPr lang="fi-FI" dirty="0"/>
              <a:t> </a:t>
            </a:r>
            <a:r>
              <a:rPr lang="fi-FI" dirty="0" err="1"/>
              <a:t>recommended</a:t>
            </a:r>
            <a:r>
              <a:rPr lang="fi-FI" dirty="0"/>
              <a:t> for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learning</a:t>
            </a:r>
            <a:r>
              <a:rPr lang="fi-FI" dirty="0"/>
              <a:t> </a:t>
            </a:r>
            <a:r>
              <a:rPr lang="fi-FI" dirty="0" err="1"/>
              <a:t>diary</a:t>
            </a:r>
            <a:endParaRPr lang="fi-FI" dirty="0"/>
          </a:p>
          <a:p>
            <a:pPr lvl="1"/>
            <a:r>
              <a:rPr lang="fi-FI" dirty="0"/>
              <a:t>a </a:t>
            </a:r>
            <a:r>
              <a:rPr lang="fi-FI" dirty="0" err="1"/>
              <a:t>list</a:t>
            </a:r>
            <a:r>
              <a:rPr lang="fi-FI" dirty="0"/>
              <a:t> of </a:t>
            </a:r>
            <a:r>
              <a:rPr lang="fi-FI" dirty="0" err="1"/>
              <a:t>hours</a:t>
            </a:r>
            <a:r>
              <a:rPr lang="fi-FI" dirty="0"/>
              <a:t> </a:t>
            </a:r>
            <a:r>
              <a:rPr lang="fi-FI" dirty="0" err="1"/>
              <a:t>spent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different</a:t>
            </a:r>
            <a:r>
              <a:rPr lang="fi-FI" dirty="0"/>
              <a:t> </a:t>
            </a:r>
            <a:r>
              <a:rPr lang="fi-FI" dirty="0" err="1"/>
              <a:t>parts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course</a:t>
            </a:r>
            <a:endParaRPr lang="fi-FI" dirty="0"/>
          </a:p>
          <a:p>
            <a:pPr lvl="1"/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were</a:t>
            </a:r>
            <a:r>
              <a:rPr lang="fi-FI" dirty="0"/>
              <a:t> my </a:t>
            </a:r>
            <a:r>
              <a:rPr lang="fi-FI" dirty="0" err="1"/>
              <a:t>expectations</a:t>
            </a:r>
            <a:r>
              <a:rPr lang="fi-FI" dirty="0"/>
              <a:t> on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topic</a:t>
            </a:r>
            <a:r>
              <a:rPr lang="fi-FI" dirty="0"/>
              <a:t>?</a:t>
            </a:r>
          </a:p>
          <a:p>
            <a:pPr lvl="1"/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I </a:t>
            </a:r>
            <a:r>
              <a:rPr lang="fi-FI" dirty="0" err="1"/>
              <a:t>learn</a:t>
            </a:r>
            <a:r>
              <a:rPr lang="fi-FI" dirty="0"/>
              <a:t>?</a:t>
            </a:r>
          </a:p>
          <a:p>
            <a:pPr lvl="1"/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did</a:t>
            </a:r>
            <a:r>
              <a:rPr lang="fi-FI" dirty="0"/>
              <a:t> I </a:t>
            </a:r>
            <a:r>
              <a:rPr lang="fi-FI" dirty="0" err="1"/>
              <a:t>not</a:t>
            </a:r>
            <a:r>
              <a:rPr lang="fi-FI" dirty="0"/>
              <a:t> </a:t>
            </a:r>
            <a:r>
              <a:rPr lang="fi-FI" dirty="0" err="1"/>
              <a:t>learn</a:t>
            </a:r>
            <a:r>
              <a:rPr lang="fi-FI" dirty="0"/>
              <a:t>?</a:t>
            </a:r>
          </a:p>
          <a:p>
            <a:pPr lvl="1"/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video made and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whom</a:t>
            </a:r>
            <a:r>
              <a:rPr lang="fi-FI" dirty="0"/>
              <a:t>? </a:t>
            </a:r>
            <a:r>
              <a:rPr lang="fi-FI" dirty="0" err="1"/>
              <a:t>Pros</a:t>
            </a:r>
            <a:r>
              <a:rPr lang="fi-FI" dirty="0"/>
              <a:t> and </a:t>
            </a:r>
            <a:r>
              <a:rPr lang="fi-FI" dirty="0" err="1"/>
              <a:t>cons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video?</a:t>
            </a:r>
          </a:p>
          <a:p>
            <a:pPr lvl="1"/>
            <a:r>
              <a:rPr lang="fi-FI" dirty="0" err="1"/>
              <a:t>why</a:t>
            </a:r>
            <a:r>
              <a:rPr lang="fi-FI" dirty="0"/>
              <a:t> </a:t>
            </a:r>
            <a:r>
              <a:rPr lang="fi-FI" dirty="0" err="1"/>
              <a:t>was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article</a:t>
            </a:r>
            <a:r>
              <a:rPr lang="fi-FI" dirty="0"/>
              <a:t> made and </a:t>
            </a:r>
            <a:r>
              <a:rPr lang="fi-FI" dirty="0" err="1"/>
              <a:t>by</a:t>
            </a:r>
            <a:r>
              <a:rPr lang="fi-FI" dirty="0"/>
              <a:t> </a:t>
            </a:r>
            <a:r>
              <a:rPr lang="fi-FI" dirty="0" err="1"/>
              <a:t>whom</a:t>
            </a:r>
            <a:r>
              <a:rPr lang="fi-FI" dirty="0"/>
              <a:t>? </a:t>
            </a:r>
            <a:r>
              <a:rPr lang="fi-FI" dirty="0" err="1"/>
              <a:t>Pros</a:t>
            </a:r>
            <a:r>
              <a:rPr lang="fi-FI" dirty="0"/>
              <a:t> and </a:t>
            </a:r>
            <a:r>
              <a:rPr lang="fi-FI" dirty="0" err="1"/>
              <a:t>cons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article</a:t>
            </a:r>
            <a:r>
              <a:rPr lang="fi-FI" dirty="0"/>
              <a:t>?</a:t>
            </a:r>
          </a:p>
          <a:p>
            <a:pPr lvl="1"/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would</a:t>
            </a:r>
            <a:r>
              <a:rPr lang="fi-FI" dirty="0"/>
              <a:t> I </a:t>
            </a:r>
            <a:r>
              <a:rPr lang="fi-FI" dirty="0" err="1"/>
              <a:t>now</a:t>
            </a:r>
            <a:r>
              <a:rPr lang="fi-FI" dirty="0"/>
              <a:t> </a:t>
            </a:r>
            <a:r>
              <a:rPr lang="fi-FI" dirty="0" err="1"/>
              <a:t>tell</a:t>
            </a:r>
            <a:r>
              <a:rPr lang="fi-FI" dirty="0"/>
              <a:t> </a:t>
            </a:r>
            <a:r>
              <a:rPr lang="fi-FI" dirty="0" err="1"/>
              <a:t>about</a:t>
            </a:r>
            <a:r>
              <a:rPr lang="fi-FI" dirty="0"/>
              <a:t>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topic</a:t>
            </a:r>
            <a:r>
              <a:rPr lang="fi-FI" dirty="0"/>
              <a:t> to my </a:t>
            </a:r>
            <a:r>
              <a:rPr lang="fi-FI" dirty="0" err="1"/>
              <a:t>friends</a:t>
            </a:r>
            <a:r>
              <a:rPr lang="fi-FI" dirty="0"/>
              <a:t>?</a:t>
            </a:r>
          </a:p>
          <a:p>
            <a:pPr lvl="1"/>
            <a:r>
              <a:rPr lang="fi-FI" dirty="0" err="1"/>
              <a:t>what</a:t>
            </a:r>
            <a:r>
              <a:rPr lang="fi-FI" dirty="0"/>
              <a:t> </a:t>
            </a:r>
            <a:r>
              <a:rPr lang="fi-FI" dirty="0" err="1"/>
              <a:t>would</a:t>
            </a:r>
            <a:r>
              <a:rPr lang="fi-FI" dirty="0"/>
              <a:t> I </a:t>
            </a:r>
            <a:r>
              <a:rPr lang="fi-FI" dirty="0" err="1"/>
              <a:t>like</a:t>
            </a:r>
            <a:r>
              <a:rPr lang="fi-FI" dirty="0"/>
              <a:t> to </a:t>
            </a:r>
            <a:r>
              <a:rPr lang="fi-FI" dirty="0" err="1"/>
              <a:t>learn</a:t>
            </a:r>
            <a:r>
              <a:rPr lang="fi-FI" dirty="0"/>
              <a:t> </a:t>
            </a:r>
            <a:r>
              <a:rPr lang="fi-FI" dirty="0" err="1"/>
              <a:t>more</a:t>
            </a:r>
            <a:r>
              <a:rPr lang="fi-FI" dirty="0"/>
              <a:t>?</a:t>
            </a:r>
          </a:p>
          <a:p>
            <a:pPr lvl="1"/>
            <a:endParaRPr lang="fi-FI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419C51-4F33-4ADA-B3DD-E8AA3B8020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28141348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Content</a:t>
            </a:r>
            <a:endParaRPr lang="fi-FI" dirty="0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BAB455F6-A262-4C47-9754-A05002F7EB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4989" y="1825625"/>
            <a:ext cx="9838286" cy="3500438"/>
          </a:xfrm>
        </p:spPr>
        <p:txBody>
          <a:bodyPr>
            <a:noAutofit/>
          </a:bodyPr>
          <a:lstStyle/>
          <a:p>
            <a:r>
              <a:rPr lang="fi-FI" sz="2400" dirty="0"/>
              <a:t>Course </a:t>
            </a:r>
            <a:r>
              <a:rPr lang="fi-FI" sz="2400" dirty="0" err="1"/>
              <a:t>description</a:t>
            </a:r>
            <a:endParaRPr lang="fi-FI" sz="2400" dirty="0"/>
          </a:p>
          <a:p>
            <a:r>
              <a:rPr lang="fi-FI" sz="2400" dirty="0"/>
              <a:t>Course </a:t>
            </a:r>
            <a:r>
              <a:rPr lang="fi-FI" sz="2400" dirty="0" err="1"/>
              <a:t>Structure</a:t>
            </a:r>
            <a:endParaRPr lang="fi-FI" sz="2400" dirty="0"/>
          </a:p>
          <a:p>
            <a:r>
              <a:rPr lang="fi-FI" sz="2400" dirty="0"/>
              <a:t>Learning </a:t>
            </a:r>
            <a:r>
              <a:rPr lang="fi-FI" sz="2400" dirty="0" err="1"/>
              <a:t>objectives</a:t>
            </a:r>
            <a:endParaRPr lang="fi-FI" sz="2400" dirty="0"/>
          </a:p>
          <a:p>
            <a:r>
              <a:rPr lang="fi-FI" sz="2400" dirty="0"/>
              <a:t>Course </a:t>
            </a:r>
            <a:r>
              <a:rPr lang="fi-FI" sz="2400" dirty="0" err="1"/>
              <a:t>evaluation</a:t>
            </a:r>
            <a:endParaRPr lang="fi-FI" sz="2400" dirty="0"/>
          </a:p>
          <a:p>
            <a:r>
              <a:rPr lang="fi-FI" sz="2400" dirty="0" err="1"/>
              <a:t>Description</a:t>
            </a:r>
            <a:r>
              <a:rPr lang="fi-FI" sz="2400" dirty="0"/>
              <a:t> of </a:t>
            </a:r>
            <a:r>
              <a:rPr lang="fi-FI" sz="2400" dirty="0" err="1"/>
              <a:t>the</a:t>
            </a:r>
            <a:r>
              <a:rPr lang="fi-FI" sz="2400" dirty="0"/>
              <a:t> </a:t>
            </a:r>
            <a:r>
              <a:rPr lang="fi-FI" sz="2400" dirty="0" err="1"/>
              <a:t>course</a:t>
            </a:r>
            <a:r>
              <a:rPr lang="fi-FI" sz="2400" dirty="0"/>
              <a:t> </a:t>
            </a:r>
            <a:r>
              <a:rPr lang="fi-FI" sz="2400" dirty="0" err="1"/>
              <a:t>modules</a:t>
            </a:r>
            <a:endParaRPr lang="fi-FI" sz="2400" dirty="0"/>
          </a:p>
          <a:p>
            <a:pPr lvl="1"/>
            <a:r>
              <a:rPr lang="fi-FI" sz="2000" dirty="0" err="1"/>
              <a:t>Pre-assignment</a:t>
            </a:r>
            <a:r>
              <a:rPr lang="fi-FI" sz="2000" dirty="0"/>
              <a:t> (1 ECTS)</a:t>
            </a:r>
          </a:p>
          <a:p>
            <a:pPr lvl="1"/>
            <a:r>
              <a:rPr lang="fi-FI" sz="2000" dirty="0" err="1"/>
              <a:t>Introduction</a:t>
            </a:r>
            <a:r>
              <a:rPr lang="fi-FI" sz="2000" dirty="0"/>
              <a:t> to Service Design </a:t>
            </a:r>
            <a:r>
              <a:rPr lang="fi-FI" sz="2000" dirty="0" smtClean="0"/>
              <a:t>(2ECTS</a:t>
            </a:r>
            <a:r>
              <a:rPr lang="fi-FI" sz="2000" dirty="0"/>
              <a:t>)</a:t>
            </a:r>
          </a:p>
          <a:p>
            <a:pPr lvl="1"/>
            <a:r>
              <a:rPr lang="fi-FI" sz="2000" dirty="0" err="1"/>
              <a:t>Introduction</a:t>
            </a:r>
            <a:r>
              <a:rPr lang="fi-FI" sz="2000" dirty="0"/>
              <a:t> to </a:t>
            </a:r>
            <a:r>
              <a:rPr lang="fi-FI" sz="2000" dirty="0" err="1"/>
              <a:t>Circular</a:t>
            </a:r>
            <a:r>
              <a:rPr lang="fi-FI" sz="2000" dirty="0"/>
              <a:t> </a:t>
            </a:r>
            <a:r>
              <a:rPr lang="fi-FI" sz="2000" dirty="0" err="1"/>
              <a:t>Economy</a:t>
            </a:r>
            <a:r>
              <a:rPr lang="fi-FI" sz="2000" dirty="0"/>
              <a:t> (2 ECTS)</a:t>
            </a:r>
          </a:p>
          <a:p>
            <a:pPr lvl="1"/>
            <a:r>
              <a:rPr lang="fi-FI" sz="2000" dirty="0" err="1"/>
              <a:t>Circular</a:t>
            </a:r>
            <a:r>
              <a:rPr lang="fi-FI" sz="2000" dirty="0"/>
              <a:t> </a:t>
            </a:r>
            <a:r>
              <a:rPr lang="fi-FI" sz="2000" dirty="0" err="1"/>
              <a:t>Economy</a:t>
            </a:r>
            <a:r>
              <a:rPr lang="fi-FI" sz="2000" dirty="0"/>
              <a:t> &amp; Service Design Project (5 ECTS)</a:t>
            </a:r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875998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86B726-CD32-4C9C-BB88-4E2836CC1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Course </a:t>
            </a:r>
            <a:r>
              <a:rPr lang="fi-FI" dirty="0" err="1" smtClean="0"/>
              <a:t>Description</a:t>
            </a:r>
            <a:endParaRPr lang="fi-F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E4BA48-F924-43B1-85CD-6DD832DFA4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3317" y="1846872"/>
            <a:ext cx="10845338" cy="3412313"/>
          </a:xfrm>
        </p:spPr>
        <p:txBody>
          <a:bodyPr>
            <a:noAutofit/>
          </a:bodyPr>
          <a:lstStyle/>
          <a:p>
            <a:r>
              <a:rPr lang="en-US" sz="1600" dirty="0">
                <a:solidFill>
                  <a:srgbClr val="000000"/>
                </a:solidFill>
              </a:rPr>
              <a:t>Upon successful completion of the course, you have an</a:t>
            </a:r>
            <a:r>
              <a:rPr lang="en-US" sz="1600" b="1" dirty="0">
                <a:solidFill>
                  <a:srgbClr val="000000"/>
                </a:solidFill>
              </a:rPr>
              <a:t> </a:t>
            </a:r>
            <a:r>
              <a:rPr lang="en-US" sz="1600" b="1" u="sng" dirty="0">
                <a:solidFill>
                  <a:srgbClr val="000000"/>
                </a:solidFill>
              </a:rPr>
              <a:t>increased professional knowledge </a:t>
            </a:r>
            <a:r>
              <a:rPr lang="en-US" sz="1600" dirty="0">
                <a:solidFill>
                  <a:srgbClr val="000000"/>
                </a:solidFill>
              </a:rPr>
              <a:t>of tools and concepts relevant in building circular economy business models and an appreciation and motivation for </a:t>
            </a:r>
            <a:r>
              <a:rPr lang="en-US" sz="1600" b="1" u="sng" dirty="0">
                <a:solidFill>
                  <a:srgbClr val="000000"/>
                </a:solidFill>
              </a:rPr>
              <a:t>working towards a circular economy</a:t>
            </a:r>
            <a:r>
              <a:rPr lang="en-US" sz="1600" dirty="0">
                <a:solidFill>
                  <a:srgbClr val="000000"/>
                </a:solidFill>
              </a:rPr>
              <a:t>. You can skillfully work </a:t>
            </a:r>
            <a:r>
              <a:rPr lang="en-US" sz="1600" b="1" u="sng" dirty="0">
                <a:solidFill>
                  <a:srgbClr val="000000"/>
                </a:solidFill>
              </a:rPr>
              <a:t>according to service design process</a:t>
            </a:r>
            <a:r>
              <a:rPr lang="en-US" sz="1600" dirty="0">
                <a:solidFill>
                  <a:srgbClr val="000000"/>
                </a:solidFill>
              </a:rPr>
              <a:t> and use </a:t>
            </a:r>
            <a:r>
              <a:rPr lang="en-US" sz="1600" b="1" u="sng" dirty="0">
                <a:solidFill>
                  <a:srgbClr val="000000"/>
                </a:solidFill>
              </a:rPr>
              <a:t>service design and lean service creation</a:t>
            </a:r>
            <a:r>
              <a:rPr lang="en-US" sz="1600" dirty="0">
                <a:solidFill>
                  <a:srgbClr val="000000"/>
                </a:solidFill>
              </a:rPr>
              <a:t> tools and methods to </a:t>
            </a:r>
            <a:r>
              <a:rPr lang="en-US" sz="1600" b="1" u="sng" dirty="0">
                <a:solidFill>
                  <a:srgbClr val="000000"/>
                </a:solidFill>
              </a:rPr>
              <a:t>implement circular business models </a:t>
            </a:r>
            <a:r>
              <a:rPr lang="en-US" sz="1600" dirty="0">
                <a:solidFill>
                  <a:srgbClr val="000000"/>
                </a:solidFill>
              </a:rPr>
              <a:t>and can act as a valuable part of a team</a:t>
            </a:r>
            <a:r>
              <a:rPr lang="en-US" sz="1600" dirty="0" smtClean="0">
                <a:solidFill>
                  <a:srgbClr val="000000"/>
                </a:solidFill>
              </a:rPr>
              <a:t>.</a:t>
            </a:r>
            <a:endParaRPr lang="en-US" sz="1600" dirty="0">
              <a:solidFill>
                <a:srgbClr val="000000"/>
              </a:solidFill>
            </a:endParaRPr>
          </a:p>
          <a:p>
            <a:r>
              <a:rPr lang="en-US" sz="1600" dirty="0" smtClean="0">
                <a:solidFill>
                  <a:srgbClr val="000000"/>
                </a:solidFill>
              </a:rPr>
              <a:t>The </a:t>
            </a:r>
            <a:r>
              <a:rPr lang="en-US" sz="1600" dirty="0">
                <a:solidFill>
                  <a:srgbClr val="000000"/>
                </a:solidFill>
              </a:rPr>
              <a:t>module will start with </a:t>
            </a:r>
            <a:r>
              <a:rPr lang="en-US" sz="1600" b="1" dirty="0">
                <a:solidFill>
                  <a:srgbClr val="000000"/>
                </a:solidFill>
              </a:rPr>
              <a:t>pre-assignment</a:t>
            </a:r>
            <a:r>
              <a:rPr lang="en-US" sz="1600" dirty="0">
                <a:solidFill>
                  <a:srgbClr val="000000"/>
                </a:solidFill>
              </a:rPr>
              <a:t> </a:t>
            </a:r>
            <a:r>
              <a:rPr lang="en-US" sz="1600" dirty="0" smtClean="0">
                <a:solidFill>
                  <a:srgbClr val="000000"/>
                </a:solidFill>
              </a:rPr>
              <a:t>that </a:t>
            </a:r>
            <a:r>
              <a:rPr lang="en-US" sz="1600" dirty="0">
                <a:solidFill>
                  <a:srgbClr val="000000"/>
                </a:solidFill>
              </a:rPr>
              <a:t>will give an introduction to the topics and main concepts in the area.</a:t>
            </a:r>
          </a:p>
          <a:p>
            <a:r>
              <a:rPr lang="en-US" sz="1600" dirty="0">
                <a:solidFill>
                  <a:srgbClr val="000000"/>
                </a:solidFill>
              </a:rPr>
              <a:t>The Module has three courses:</a:t>
            </a:r>
          </a:p>
          <a:p>
            <a:r>
              <a:rPr lang="en-US" sz="1600" dirty="0">
                <a:solidFill>
                  <a:srgbClr val="000000"/>
                </a:solidFill>
              </a:rPr>
              <a:t>Orientation to service design &amp; circular economy (1ECTS)</a:t>
            </a:r>
          </a:p>
          <a:p>
            <a:r>
              <a:rPr lang="en-US" sz="1600" dirty="0">
                <a:solidFill>
                  <a:srgbClr val="000000"/>
                </a:solidFill>
              </a:rPr>
              <a:t>1. Introduction to Service Design (2 ECTS)</a:t>
            </a:r>
          </a:p>
          <a:p>
            <a:r>
              <a:rPr lang="en-US" sz="1600" dirty="0">
                <a:solidFill>
                  <a:srgbClr val="000000"/>
                </a:solidFill>
              </a:rPr>
              <a:t>2. Introduction to Circular Economy (2 ECTS)</a:t>
            </a:r>
          </a:p>
          <a:p>
            <a:r>
              <a:rPr lang="en-US" sz="1600" dirty="0">
                <a:solidFill>
                  <a:srgbClr val="000000"/>
                </a:solidFill>
              </a:rPr>
              <a:t>3. Practical work (Project) (5 ECTS)</a:t>
            </a:r>
          </a:p>
          <a:p>
            <a:r>
              <a:rPr lang="en-US" sz="1600" b="1" dirty="0">
                <a:solidFill>
                  <a:srgbClr val="000000"/>
                </a:solidFill>
              </a:rPr>
              <a:t>Each module will be assessed separately</a:t>
            </a:r>
            <a:r>
              <a:rPr lang="en-US" sz="1600" dirty="0">
                <a:solidFill>
                  <a:srgbClr val="000000"/>
                </a:solidFill>
              </a:rPr>
              <a:t>. </a:t>
            </a:r>
            <a:endParaRPr lang="fi-FI" sz="1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9C27288-24B2-4E53-B63C-144FCE14BC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kiertotalousamk.fi</a:t>
            </a:r>
          </a:p>
        </p:txBody>
      </p:sp>
    </p:spTree>
    <p:extLst>
      <p:ext uri="{BB962C8B-B14F-4D97-AF65-F5344CB8AC3E}">
        <p14:creationId xmlns:p14="http://schemas.microsoft.com/office/powerpoint/2010/main" val="1904963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Learning </a:t>
            </a:r>
            <a:r>
              <a:rPr lang="fi-FI" dirty="0" err="1" smtClean="0"/>
              <a:t>objectives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4617" y="1690688"/>
            <a:ext cx="10040389" cy="3108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After this Service design &amp; Circular economy module </a:t>
            </a:r>
            <a:r>
              <a:rPr lang="en-US" sz="1800" dirty="0" smtClean="0">
                <a:solidFill>
                  <a:srgbClr val="000000"/>
                </a:solidFill>
              </a:rPr>
              <a:t>student:</a:t>
            </a:r>
            <a:r>
              <a:rPr lang="en-US" sz="1800" dirty="0">
                <a:solidFill>
                  <a:srgbClr val="000000"/>
                </a:solidFill>
              </a:rPr>
              <a:t/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/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>1. is able to use </a:t>
            </a:r>
            <a:r>
              <a:rPr lang="en-US" sz="1800" b="1" dirty="0">
                <a:solidFill>
                  <a:srgbClr val="000000"/>
                </a:solidFill>
              </a:rPr>
              <a:t>service design process and methods</a:t>
            </a:r>
            <a:r>
              <a:rPr lang="en-US" sz="1800" dirty="0">
                <a:solidFill>
                  <a:srgbClr val="000000"/>
                </a:solidFill>
              </a:rPr>
              <a:t> in circular economy assignment given in the project part of the course.</a:t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/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>2. is able to use circular economy business models in practice.</a:t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/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>3. is able to develop customer-/user oriented services and products according to principles of circular economy. </a:t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/>
            </a:r>
            <a:br>
              <a:rPr lang="en-US" sz="1800" dirty="0">
                <a:solidFill>
                  <a:srgbClr val="000000"/>
                </a:solidFill>
              </a:rPr>
            </a:br>
            <a:r>
              <a:rPr lang="en-US" sz="1800" dirty="0">
                <a:solidFill>
                  <a:srgbClr val="000000"/>
                </a:solidFill>
              </a:rPr>
              <a:t>4. is able to use methods of service design in co-creation. </a:t>
            </a:r>
            <a:endParaRPr lang="fi-FI" sz="1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992773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793" y="2548601"/>
            <a:ext cx="10515600" cy="1325563"/>
          </a:xfrm>
        </p:spPr>
        <p:txBody>
          <a:bodyPr/>
          <a:lstStyle/>
          <a:p>
            <a:r>
              <a:rPr lang="fi-FI" dirty="0" err="1"/>
              <a:t>Description</a:t>
            </a:r>
            <a:r>
              <a:rPr lang="fi-FI" dirty="0"/>
              <a:t> of </a:t>
            </a:r>
            <a:r>
              <a:rPr lang="fi-FI" dirty="0" err="1"/>
              <a:t>the</a:t>
            </a:r>
            <a:r>
              <a:rPr lang="fi-FI" dirty="0"/>
              <a:t> </a:t>
            </a:r>
            <a:r>
              <a:rPr lang="fi-FI" dirty="0" err="1"/>
              <a:t>course</a:t>
            </a:r>
            <a:r>
              <a:rPr lang="fi-FI" dirty="0"/>
              <a:t> </a:t>
            </a:r>
            <a:r>
              <a:rPr lang="fi-FI" dirty="0" err="1"/>
              <a:t>modules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3619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Pre-assignment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B8A557-4FC8-4B5C-BB63-102BAB644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353" y="1690688"/>
            <a:ext cx="10606347" cy="3618374"/>
          </a:xfrm>
        </p:spPr>
        <p:txBody>
          <a:bodyPr>
            <a:normAutofit fontScale="55000" lnSpcReduction="20000"/>
          </a:bodyPr>
          <a:lstStyle/>
          <a:p>
            <a:pPr marL="0" indent="0" algn="l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The pre-assignment will provide an introduction to service design in context of circular economy. </a:t>
            </a: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Aim of the pre-assignment is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1) to get oriented to the topic of Circular Economy and Service Design and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2) to get understanding of customer-focused design thinking approach and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3) get acquainted with central concepts in the area. </a:t>
            </a:r>
          </a:p>
          <a:p>
            <a:pPr lvl="1"/>
            <a:endParaRPr lang="en-US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This pre-assignment is composed of Three topics: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Topic1 : Circular Economy: A) Terms and definitions and B) Me as a consumer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Topic 2: Empathic Design</a:t>
            </a:r>
          </a:p>
          <a:p>
            <a:pPr marL="457200" lvl="1" indent="0">
              <a:buNone/>
            </a:pPr>
            <a:r>
              <a:rPr lang="en-US" b="0" i="0" dirty="0">
                <a:solidFill>
                  <a:srgbClr val="000000"/>
                </a:solidFill>
                <a:effectLst/>
              </a:rPr>
              <a:t>Topic 3: Innovative Customer Groups</a:t>
            </a:r>
          </a:p>
          <a:p>
            <a:pPr marL="0" indent="0" algn="l">
              <a:buNone/>
            </a:pPr>
            <a:endParaRPr lang="en-US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r>
              <a:rPr lang="en-US" b="1" i="0" dirty="0">
                <a:solidFill>
                  <a:srgbClr val="000000"/>
                </a:solidFill>
                <a:effectLst/>
              </a:rPr>
              <a:t>This pre-assignment consist three tasks</a:t>
            </a:r>
            <a:r>
              <a:rPr lang="en-US" b="0" i="0" dirty="0">
                <a:solidFill>
                  <a:srgbClr val="000000"/>
                </a:solidFill>
                <a:effectLst/>
              </a:rPr>
              <a:t>:</a:t>
            </a:r>
          </a:p>
          <a:p>
            <a:pPr lvl="1"/>
            <a:r>
              <a:rPr lang="en-US" b="0" i="0" dirty="0">
                <a:solidFill>
                  <a:srgbClr val="000000"/>
                </a:solidFill>
                <a:effectLst/>
              </a:rPr>
              <a:t>Report (1A) and lifestyle test (1B) related to Topic 1</a:t>
            </a:r>
          </a:p>
          <a:p>
            <a:pPr lvl="1"/>
            <a:r>
              <a:rPr lang="en-US" b="0" i="0" dirty="0">
                <a:solidFill>
                  <a:srgbClr val="000000"/>
                </a:solidFill>
                <a:effectLst/>
              </a:rPr>
              <a:t>Test (Quiz) contains 15 multiple choice questions related to Topic 2 and 3.</a:t>
            </a:r>
          </a:p>
          <a:p>
            <a:pPr lvl="1"/>
            <a:r>
              <a:rPr lang="en-US" b="0" i="1" dirty="0">
                <a:solidFill>
                  <a:srgbClr val="000000"/>
                </a:solidFill>
                <a:effectLst/>
              </a:rPr>
              <a:t>In order to pass the pre-assignment section, you have to do tasks 1A and 1B and get at least 50% from the Quiz. </a:t>
            </a:r>
            <a:endParaRPr lang="en-US" b="0" i="0" dirty="0">
              <a:solidFill>
                <a:srgbClr val="000000"/>
              </a:solidFill>
              <a:effectLst/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7467765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Introduction</a:t>
            </a:r>
            <a:r>
              <a:rPr lang="fi-FI" dirty="0"/>
              <a:t> to Service </a:t>
            </a:r>
            <a:r>
              <a:rPr lang="fi-FI" dirty="0" smtClean="0"/>
              <a:t>Design 1/2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B8A557-4FC8-4B5C-BB63-102BAB644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7453" y="1690688"/>
            <a:ext cx="10606347" cy="3618374"/>
          </a:xfrm>
        </p:spPr>
        <p:txBody>
          <a:bodyPr>
            <a:normAutofit/>
          </a:bodyPr>
          <a:lstStyle/>
          <a:p>
            <a:r>
              <a:rPr lang="en-US" sz="1800" dirty="0" smtClean="0">
                <a:solidFill>
                  <a:srgbClr val="000000"/>
                </a:solidFill>
                <a:cs typeface="Arial" panose="020B0604020202020204" pitchFamily="34" charset="0"/>
              </a:rPr>
              <a:t>Introduction to Service design -module is completed as an </a:t>
            </a:r>
            <a:r>
              <a:rPr lang="en-US" sz="1800" b="1" u="sng" dirty="0" smtClean="0">
                <a:solidFill>
                  <a:srgbClr val="000000"/>
                </a:solidFill>
                <a:cs typeface="Arial" panose="020B0604020202020204" pitchFamily="34" charset="0"/>
              </a:rPr>
              <a:t>individual task.</a:t>
            </a:r>
            <a:endParaRPr lang="en-US" sz="1800" dirty="0" smtClean="0">
              <a:solidFill>
                <a:srgbClr val="000000"/>
              </a:solidFill>
              <a:cs typeface="Arial" panose="020B0604020202020204" pitchFamily="34" charset="0"/>
            </a:endParaRPr>
          </a:p>
          <a:p>
            <a:r>
              <a:rPr lang="en-US" sz="1800" dirty="0" smtClean="0">
                <a:solidFill>
                  <a:srgbClr val="000000"/>
                </a:solidFill>
                <a:cs typeface="Arial" panose="020B0604020202020204" pitchFamily="34" charset="0"/>
              </a:rPr>
              <a:t>After completing the section "Introduction to Service Design", the student will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  <a:cs typeface="Arial" panose="020B0604020202020204" pitchFamily="34" charset="0"/>
              </a:rPr>
              <a:t>name the phases of service design project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  <a:cs typeface="Arial" panose="020B0604020202020204" pitchFamily="34" charset="0"/>
              </a:rPr>
              <a:t>explain the main (basic) concepts of service design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  <a:cs typeface="Arial" panose="020B0604020202020204" pitchFamily="34" charset="0"/>
              </a:rPr>
              <a:t>recognize the central principles of service design 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  <a:cs typeface="Arial" panose="020B0604020202020204" pitchFamily="34" charset="0"/>
              </a:rPr>
              <a:t>know why tools of service design is used in different phases of service design project.</a:t>
            </a:r>
          </a:p>
          <a:p>
            <a:pPr lvl="1"/>
            <a:r>
              <a:rPr lang="en-US" sz="1800" dirty="0" smtClean="0">
                <a:solidFill>
                  <a:srgbClr val="000000"/>
                </a:solidFill>
                <a:cs typeface="Arial" panose="020B0604020202020204" pitchFamily="34" charset="0"/>
              </a:rPr>
              <a:t>be able to name at least two (2) suitable service design tools that can be used in different phases of service design project</a:t>
            </a:r>
            <a:r>
              <a:rPr lang="en-US" sz="1800" dirty="0" smtClean="0">
                <a:solidFill>
                  <a:srgbClr val="000000"/>
                </a:solidFill>
                <a:cs typeface="Times New Roman" panose="02020603050405020304" pitchFamily="18" charset="0"/>
              </a:rPr>
              <a:t>. </a:t>
            </a:r>
          </a:p>
          <a:p>
            <a:pPr marL="0" indent="0" algn="l">
              <a:buNone/>
            </a:pPr>
            <a:endParaRPr lang="en-US" sz="3200" b="0" i="0" dirty="0" smtClean="0">
              <a:solidFill>
                <a:srgbClr val="000000"/>
              </a:solidFill>
              <a:effectLst/>
            </a:endParaRPr>
          </a:p>
          <a:p>
            <a:endParaRPr lang="fi-FI" sz="3200" dirty="0"/>
          </a:p>
        </p:txBody>
      </p:sp>
    </p:spTree>
    <p:extLst>
      <p:ext uri="{BB962C8B-B14F-4D97-AF65-F5344CB8AC3E}">
        <p14:creationId xmlns:p14="http://schemas.microsoft.com/office/powerpoint/2010/main" val="31329556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Introduction</a:t>
            </a:r>
            <a:r>
              <a:rPr lang="fi-FI" dirty="0"/>
              <a:t> to Service </a:t>
            </a:r>
            <a:r>
              <a:rPr lang="fi-FI" dirty="0" smtClean="0"/>
              <a:t>Design 2/2</a:t>
            </a:r>
            <a:endParaRPr lang="fi-FI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B8A557-4FC8-4B5C-BB63-102BAB644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9354" y="1584960"/>
            <a:ext cx="4887882" cy="3724101"/>
          </a:xfrm>
        </p:spPr>
        <p:txBody>
          <a:bodyPr>
            <a:normAutofit/>
          </a:bodyPr>
          <a:lstStyle/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i="1" dirty="0" smtClean="0">
                <a:solidFill>
                  <a:srgbClr val="000000"/>
                </a:solidFill>
                <a:effectLst/>
              </a:rPr>
              <a:t>. </a:t>
            </a:r>
            <a:r>
              <a:rPr lang="en-US" sz="1800" dirty="0">
                <a:solidFill>
                  <a:srgbClr val="000000"/>
                </a:solidFill>
              </a:rPr>
              <a:t>Introduction to Service design section follows the following phases</a:t>
            </a:r>
            <a:r>
              <a:rPr lang="en-US" sz="1800" dirty="0" smtClean="0">
                <a:solidFill>
                  <a:srgbClr val="000000"/>
                </a:solidFill>
              </a:rPr>
              <a:t>: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</a:rPr>
              <a:t>Introduction to Service Design will focus in</a:t>
            </a:r>
            <a:r>
              <a:rPr lang="en-US" sz="1600" b="1" u="sng" dirty="0">
                <a:solidFill>
                  <a:srgbClr val="000000"/>
                </a:solidFill>
              </a:rPr>
              <a:t> theory</a:t>
            </a:r>
            <a:r>
              <a:rPr lang="en-US" sz="1600" dirty="0">
                <a:solidFill>
                  <a:srgbClr val="000000"/>
                </a:solidFill>
              </a:rPr>
              <a:t> of service design process and tools.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</a:rPr>
              <a:t>Quiz (multiple choice test) is included in each phase and will summarize and finish each phase.</a:t>
            </a:r>
          </a:p>
          <a:p>
            <a:pPr marL="285750" lvl="0" indent="-285750"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srgbClr val="000000"/>
                </a:solidFill>
              </a:rPr>
              <a:t>In order to past this module, a student need to get at least 50% of the test points</a:t>
            </a:r>
            <a:endParaRPr lang="fi-FI" sz="1800" dirty="0" smtClean="0">
              <a:solidFill>
                <a:prstClr val="black"/>
              </a:solidFill>
            </a:endParaRPr>
          </a:p>
          <a:p>
            <a:pPr marL="0" indent="0" algn="l">
              <a:buNone/>
            </a:pPr>
            <a:endParaRPr lang="en-US" b="0" i="0" dirty="0" smtClean="0">
              <a:solidFill>
                <a:srgbClr val="000000"/>
              </a:solidFill>
              <a:effectLst/>
            </a:endParaRPr>
          </a:p>
          <a:p>
            <a:endParaRPr lang="fi-FI" dirty="0"/>
          </a:p>
        </p:txBody>
      </p:sp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865A8CD8-7C1C-450E-AD43-99A30587F00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6145" y="1821872"/>
            <a:ext cx="6381750" cy="2717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452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err="1"/>
              <a:t>Introduction</a:t>
            </a:r>
            <a:r>
              <a:rPr lang="fi-FI" dirty="0"/>
              <a:t> to </a:t>
            </a:r>
            <a:r>
              <a:rPr lang="fi-FI" dirty="0" err="1" smtClean="0"/>
              <a:t>Circular</a:t>
            </a:r>
            <a:r>
              <a:rPr lang="fi-FI" dirty="0" smtClean="0"/>
              <a:t> </a:t>
            </a:r>
            <a:r>
              <a:rPr lang="fi-FI" dirty="0" err="1"/>
              <a:t>Economy</a:t>
            </a:r>
            <a:r>
              <a:rPr lang="fi-FI" dirty="0"/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smtClean="0"/>
              <a:t>kiertotalousamk.fi</a:t>
            </a:r>
            <a:endParaRPr lang="fi-FI"/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7B8A557-4FC8-4B5C-BB63-102BAB644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8364" y="1690688"/>
            <a:ext cx="10245436" cy="3618374"/>
          </a:xfrm>
        </p:spPr>
        <p:txBody>
          <a:bodyPr>
            <a:noAutofit/>
          </a:bodyPr>
          <a:lstStyle/>
          <a:p>
            <a:r>
              <a:rPr lang="en-US" sz="1600" dirty="0" smtClean="0"/>
              <a:t>In </a:t>
            </a:r>
            <a:r>
              <a:rPr lang="en-US" sz="1600" dirty="0"/>
              <a:t>this course you will learn the basic principles of Circular economy. You will also learn circular economy model and benefits of circular economy as well as </a:t>
            </a:r>
            <a:r>
              <a:rPr lang="en-US" sz="1600" dirty="0" err="1"/>
              <a:t>understant</a:t>
            </a:r>
            <a:r>
              <a:rPr lang="en-US" sz="1600" dirty="0"/>
              <a:t> circular economy business </a:t>
            </a:r>
            <a:r>
              <a:rPr lang="en-US" sz="1600" dirty="0" smtClean="0"/>
              <a:t>models</a:t>
            </a:r>
          </a:p>
          <a:p>
            <a:r>
              <a:rPr lang="en-US" sz="1600" dirty="0" smtClean="0"/>
              <a:t>In </a:t>
            </a:r>
            <a:r>
              <a:rPr lang="en-US" sz="1600" dirty="0"/>
              <a:t>this course will </a:t>
            </a:r>
            <a:r>
              <a:rPr lang="en-US" sz="1600" dirty="0" err="1"/>
              <a:t>will</a:t>
            </a:r>
            <a:r>
              <a:rPr lang="en-US" sz="1600" dirty="0"/>
              <a:t> use material from </a:t>
            </a:r>
            <a:r>
              <a:rPr lang="en-US" sz="1600" dirty="0" err="1" smtClean="0"/>
              <a:t>Circular.now</a:t>
            </a:r>
            <a:r>
              <a:rPr lang="en-US" sz="1600" dirty="0" smtClean="0"/>
              <a:t> </a:t>
            </a:r>
            <a:r>
              <a:rPr lang="en-US" sz="1600" dirty="0" smtClean="0">
                <a:hlinkClick r:id="rId2"/>
              </a:rPr>
              <a:t>https</a:t>
            </a:r>
            <a:r>
              <a:rPr lang="en-US" sz="1600" dirty="0">
                <a:hlinkClick r:id="rId2"/>
              </a:rPr>
              <a:t>://</a:t>
            </a:r>
            <a:r>
              <a:rPr lang="en-US" sz="1600" dirty="0" smtClean="0">
                <a:hlinkClick r:id="rId2"/>
              </a:rPr>
              <a:t>mooc.helsinki.fi/course/view.php?id=118</a:t>
            </a:r>
            <a:endParaRPr lang="en-US" sz="1600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dirty="0">
                <a:solidFill>
                  <a:prstClr val="black"/>
                </a:solidFill>
              </a:rPr>
              <a:t>After getting acquainted with </a:t>
            </a:r>
            <a:r>
              <a:rPr lang="en-US" sz="1600" dirty="0" err="1">
                <a:solidFill>
                  <a:prstClr val="black"/>
                </a:solidFill>
              </a:rPr>
              <a:t>Circular.now</a:t>
            </a:r>
            <a:r>
              <a:rPr lang="en-US" sz="1600" dirty="0">
                <a:solidFill>
                  <a:prstClr val="black"/>
                </a:solidFill>
              </a:rPr>
              <a:t> </a:t>
            </a:r>
            <a:r>
              <a:rPr lang="en-US" sz="1600" u="sng" dirty="0">
                <a:solidFill>
                  <a:prstClr val="black"/>
                </a:solidFill>
              </a:rPr>
              <a:t>introduction </a:t>
            </a:r>
            <a:r>
              <a:rPr lang="en-US" sz="1600" dirty="0">
                <a:solidFill>
                  <a:prstClr val="black"/>
                </a:solidFill>
              </a:rPr>
              <a:t>material, do the </a:t>
            </a:r>
            <a:r>
              <a:rPr lang="en-US" sz="1600" dirty="0" smtClean="0">
                <a:solidFill>
                  <a:prstClr val="black"/>
                </a:solidFill>
              </a:rPr>
              <a:t>exam (test) </a:t>
            </a:r>
            <a:r>
              <a:rPr lang="en-US" sz="1600" dirty="0">
                <a:solidFill>
                  <a:prstClr val="black"/>
                </a:solidFill>
              </a:rPr>
              <a:t>and the social media task</a:t>
            </a:r>
            <a:r>
              <a:rPr lang="en-US" sz="1600" dirty="0" smtClean="0">
                <a:solidFill>
                  <a:prstClr val="black"/>
                </a:solidFill>
              </a:rPr>
              <a:t>.</a:t>
            </a:r>
            <a:endParaRPr lang="en-US" sz="16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1.</a:t>
            </a:r>
            <a:r>
              <a:rPr lang="en-US" sz="1600" b="1" dirty="0" smtClean="0">
                <a:solidFill>
                  <a:prstClr val="black"/>
                </a:solidFill>
              </a:rPr>
              <a:t>Test</a:t>
            </a:r>
            <a:endParaRPr lang="en-US" sz="1600" dirty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prstClr val="black"/>
                </a:solidFill>
              </a:rPr>
              <a:t>(Multiple choice question).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 smtClean="0">
                <a:solidFill>
                  <a:prstClr val="black"/>
                </a:solidFill>
              </a:rPr>
              <a:t>2.Social </a:t>
            </a:r>
            <a:r>
              <a:rPr lang="en-US" sz="1600" b="1" dirty="0">
                <a:solidFill>
                  <a:prstClr val="black"/>
                </a:solidFill>
              </a:rPr>
              <a:t>media task</a:t>
            </a:r>
            <a:r>
              <a:rPr lang="en-US" sz="1600" dirty="0">
                <a:solidFill>
                  <a:prstClr val="black"/>
                </a:solidFill>
              </a:rPr>
              <a:t>.</a:t>
            </a:r>
          </a:p>
          <a:p>
            <a:pPr marL="0" lv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dirty="0">
                <a:solidFill>
                  <a:prstClr val="black"/>
                </a:solidFill>
              </a:rPr>
              <a:t>The purpose of this exercise is to monitor circular economy discussions in social media (Twitter, Facebook and </a:t>
            </a:r>
            <a:r>
              <a:rPr lang="en-US" sz="1600" dirty="0" err="1">
                <a:solidFill>
                  <a:prstClr val="black"/>
                </a:solidFill>
              </a:rPr>
              <a:t>Linkedin</a:t>
            </a:r>
            <a:r>
              <a:rPr lang="en-US" sz="1600" dirty="0">
                <a:solidFill>
                  <a:prstClr val="black"/>
                </a:solidFill>
              </a:rPr>
              <a:t>, etc.) for 2 weeks.</a:t>
            </a:r>
            <a:br>
              <a:rPr lang="en-US" sz="1600" dirty="0">
                <a:solidFill>
                  <a:prstClr val="black"/>
                </a:solidFill>
              </a:rPr>
            </a:br>
            <a:r>
              <a:rPr lang="en-US" sz="1600" dirty="0">
                <a:solidFill>
                  <a:prstClr val="black"/>
                </a:solidFill>
              </a:rPr>
              <a:t>Pick up topics that interest you in conversations. List 3 most interesting people and 3 most interesting companies.</a:t>
            </a:r>
            <a:br>
              <a:rPr lang="en-US" sz="1600" dirty="0">
                <a:solidFill>
                  <a:prstClr val="black"/>
                </a:solidFill>
              </a:rPr>
            </a:br>
            <a:r>
              <a:rPr lang="en-US" sz="1600" dirty="0">
                <a:solidFill>
                  <a:prstClr val="black"/>
                </a:solidFill>
              </a:rPr>
              <a:t>Write why you think these are interesting. Write what you learn from monitoring and conversation.</a:t>
            </a:r>
            <a:br>
              <a:rPr lang="en-US" sz="1600" dirty="0">
                <a:solidFill>
                  <a:prstClr val="black"/>
                </a:solidFill>
              </a:rPr>
            </a:br>
            <a:r>
              <a:rPr lang="en-US" sz="1600" dirty="0">
                <a:solidFill>
                  <a:prstClr val="black"/>
                </a:solidFill>
              </a:rPr>
              <a:t>For this two-week period, please remember to ask at least three questions to get answers to your questions. </a:t>
            </a:r>
          </a:p>
          <a:p>
            <a:pPr marL="0" indent="0">
              <a:buNone/>
            </a:pPr>
            <a:endParaRPr lang="en-US" sz="1600" dirty="0" smtClean="0"/>
          </a:p>
          <a:p>
            <a:endParaRPr lang="en-US" sz="2000" dirty="0"/>
          </a:p>
          <a:p>
            <a:pPr marL="0" indent="0" algn="l">
              <a:buNone/>
            </a:pPr>
            <a:endParaRPr lang="en-US" sz="2000" b="0" i="0" dirty="0" smtClean="0">
              <a:solidFill>
                <a:srgbClr val="000000"/>
              </a:solidFill>
              <a:effectLst/>
            </a:endParaRPr>
          </a:p>
          <a:p>
            <a:endParaRPr lang="fi-FI" sz="2000" dirty="0"/>
          </a:p>
        </p:txBody>
      </p:sp>
    </p:spTree>
    <p:extLst>
      <p:ext uri="{BB962C8B-B14F-4D97-AF65-F5344CB8AC3E}">
        <p14:creationId xmlns:p14="http://schemas.microsoft.com/office/powerpoint/2010/main" val="3316479858"/>
      </p:ext>
    </p:extLst>
  </p:cSld>
  <p:clrMapOvr>
    <a:masterClrMapping/>
  </p:clrMapOvr>
</p:sld>
</file>

<file path=ppt/theme/theme1.xml><?xml version="1.0" encoding="utf-8"?>
<a:theme xmlns:a="http://schemas.openxmlformats.org/drawingml/2006/main" name="1_Mukautettu suunnittelumall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844F74372C55FE4B821D5F2378F4B2BA" ma:contentTypeVersion="1" ma:contentTypeDescription="Luo uusi asiakirja." ma:contentTypeScope="" ma:versionID="822fe6b422b8dec44a40602c4233d47b">
  <xsd:schema xmlns:xsd="http://www.w3.org/2001/XMLSchema" xmlns:xs="http://www.w3.org/2001/XMLSchema" xmlns:p="http://schemas.microsoft.com/office/2006/metadata/properties" xmlns:ns2="76865ef9-df32-4c37-ae45-f9784eb47bff" xmlns:ns3="7e9e6169-ad39-4139-80cb-366121f0def0" targetNamespace="http://schemas.microsoft.com/office/2006/metadata/properties" ma:root="true" ma:fieldsID="6eb707645daa25c755dded653de544e8" ns2:_="" ns3:_="">
    <xsd:import namespace="76865ef9-df32-4c37-ae45-f9784eb47bff"/>
    <xsd:import namespace="7e9e6169-ad39-4139-80cb-366121f0def0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865ef9-df32-4c37-ae45-f9784eb47bf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9e6169-ad39-4139-80cb-366121f0def0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76865ef9-df32-4c37-ae45-f9784eb47bff">427W7XWPXQD2-403814790-1666</_dlc_DocId>
    <_dlc_DocIdUrl xmlns="76865ef9-df32-4c37-ae45-f9784eb47bff">
      <Url>https://tt.eduuni.fi/sites/luc-lapinamk-extra/kiertotalousosaamista-ammattikorkeakouluihin/_layouts/15/DocIdRedir.aspx?ID=427W7XWPXQD2-403814790-1666</Url>
      <Description>427W7XWPXQD2-403814790-1666</Description>
    </_dlc_DocIdUrl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6EE1A74-F9FB-42C6-9C52-F8BBFBFE38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6865ef9-df32-4c37-ae45-f9784eb47bff"/>
    <ds:schemaRef ds:uri="7e9e6169-ad39-4139-80cb-366121f0def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AA936D-CA59-412B-AB19-AA53C1FBDD20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511FB009-BD01-46A5-8707-C89D1C4FBDB4}">
  <ds:schemaRefs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7e9e6169-ad39-4139-80cb-366121f0def0"/>
    <ds:schemaRef ds:uri="76865ef9-df32-4c37-ae45-f9784eb47bff"/>
    <ds:schemaRef ds:uri="http://www.w3.org/XML/1998/namespace"/>
    <ds:schemaRef ds:uri="http://purl.org/dc/dcmitype/"/>
  </ds:schemaRefs>
</ds:datastoreItem>
</file>

<file path=customXml/itemProps4.xml><?xml version="1.0" encoding="utf-8"?>
<ds:datastoreItem xmlns:ds="http://schemas.openxmlformats.org/officeDocument/2006/customXml" ds:itemID="{868FDA8B-CD65-4CD9-97D8-FB5AB53E6CC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1683</TotalTime>
  <Words>1116</Words>
  <Application>Microsoft Office PowerPoint</Application>
  <PresentationFormat>Widescreen</PresentationFormat>
  <Paragraphs>111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Microsoft Sans Serif</vt:lpstr>
      <vt:lpstr>Times New Roman</vt:lpstr>
      <vt:lpstr>1_Mukautettu suunnittelumalli</vt:lpstr>
      <vt:lpstr>Service Design &amp; Circular Economy</vt:lpstr>
      <vt:lpstr>Content</vt:lpstr>
      <vt:lpstr>Course Description</vt:lpstr>
      <vt:lpstr>Learning objectives</vt:lpstr>
      <vt:lpstr>Description of the course modules</vt:lpstr>
      <vt:lpstr>Pre-assignment</vt:lpstr>
      <vt:lpstr>Introduction to Service Design 1/2</vt:lpstr>
      <vt:lpstr>Introduction to Service Design 2/2</vt:lpstr>
      <vt:lpstr>Introduction to Circular Economy </vt:lpstr>
      <vt:lpstr>Service Design &amp; Circular Economy Project</vt:lpstr>
      <vt:lpstr>discussions with the stundents after the video and the article (3h) </vt:lpstr>
      <vt:lpstr>learning diary by the students (14h)</vt:lpstr>
    </vt:vector>
  </TitlesOfParts>
  <Company>Turun ammattikorkeakoulu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Virta Marketta</dc:creator>
  <cp:lastModifiedBy>Knuutila Henna</cp:lastModifiedBy>
  <cp:revision>28</cp:revision>
  <dcterms:created xsi:type="dcterms:W3CDTF">2019-02-14T13:35:11Z</dcterms:created>
  <dcterms:modified xsi:type="dcterms:W3CDTF">2020-11-02T13:29:02Z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0x010100844F74372C55FE4B821D5F2378F4B2BA</vt:lpwstr>
  </property>
  <property fmtid="{D5CDD505-2E9C-101B-9397-08002B2CF9AE}" pid="3" name="_dlc_DocIdItemGuid">
    <vt:lpwstr>bbf82c28-1dc0-4312-b240-673e41d33fcb</vt:lpwstr>
  </property>
</Properties>
</file>